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90"/>
  </p:notesMasterIdLst>
  <p:sldIdLst>
    <p:sldId id="629" r:id="rId3"/>
    <p:sldId id="256" r:id="rId4"/>
    <p:sldId id="257" r:id="rId5"/>
    <p:sldId id="624" r:id="rId6"/>
    <p:sldId id="635" r:id="rId7"/>
    <p:sldId id="584" r:id="rId8"/>
    <p:sldId id="627" r:id="rId9"/>
    <p:sldId id="258" r:id="rId10"/>
    <p:sldId id="586" r:id="rId11"/>
    <p:sldId id="631" r:id="rId12"/>
    <p:sldId id="531" r:id="rId13"/>
    <p:sldId id="697" r:id="rId14"/>
    <p:sldId id="261" r:id="rId15"/>
    <p:sldId id="264" r:id="rId16"/>
    <p:sldId id="632" r:id="rId17"/>
    <p:sldId id="633" r:id="rId18"/>
    <p:sldId id="266" r:id="rId19"/>
    <p:sldId id="636" r:id="rId20"/>
    <p:sldId id="267" r:id="rId21"/>
    <p:sldId id="637" r:id="rId22"/>
    <p:sldId id="700" r:id="rId23"/>
    <p:sldId id="638" r:id="rId24"/>
    <p:sldId id="391" r:id="rId25"/>
    <p:sldId id="698" r:id="rId26"/>
    <p:sldId id="699" r:id="rId27"/>
    <p:sldId id="640" r:id="rId28"/>
    <p:sldId id="644" r:id="rId29"/>
    <p:sldId id="639" r:id="rId30"/>
    <p:sldId id="590" r:id="rId31"/>
    <p:sldId id="645" r:id="rId32"/>
    <p:sldId id="336" r:id="rId33"/>
    <p:sldId id="400" r:id="rId34"/>
    <p:sldId id="642" r:id="rId35"/>
    <p:sldId id="338" r:id="rId36"/>
    <p:sldId id="490" r:id="rId37"/>
    <p:sldId id="341" r:id="rId38"/>
    <p:sldId id="646" r:id="rId39"/>
    <p:sldId id="643" r:id="rId40"/>
    <p:sldId id="508" r:id="rId41"/>
    <p:sldId id="542" r:id="rId42"/>
    <p:sldId id="543" r:id="rId43"/>
    <p:sldId id="647" r:id="rId44"/>
    <p:sldId id="262" r:id="rId45"/>
    <p:sldId id="649" r:id="rId46"/>
    <p:sldId id="511" r:id="rId47"/>
    <p:sldId id="650" r:id="rId48"/>
    <p:sldId id="512" r:id="rId49"/>
    <p:sldId id="406" r:id="rId50"/>
    <p:sldId id="353" r:id="rId51"/>
    <p:sldId id="653" r:id="rId52"/>
    <p:sldId id="278" r:id="rId53"/>
    <p:sldId id="592" r:id="rId54"/>
    <p:sldId id="680" r:id="rId55"/>
    <p:sldId id="574" r:id="rId56"/>
    <p:sldId id="410" r:id="rId57"/>
    <p:sldId id="655" r:id="rId58"/>
    <p:sldId id="282" r:id="rId59"/>
    <p:sldId id="575" r:id="rId60"/>
    <p:sldId id="413" r:id="rId61"/>
    <p:sldId id="659" r:id="rId62"/>
    <p:sldId id="609" r:id="rId63"/>
    <p:sldId id="610" r:id="rId64"/>
    <p:sldId id="417" r:id="rId65"/>
    <p:sldId id="622" r:id="rId66"/>
    <p:sldId id="296" r:id="rId67"/>
    <p:sldId id="381" r:id="rId68"/>
    <p:sldId id="678" r:id="rId69"/>
    <p:sldId id="666" r:id="rId70"/>
    <p:sldId id="295" r:id="rId71"/>
    <p:sldId id="675" r:id="rId72"/>
    <p:sldId id="676" r:id="rId73"/>
    <p:sldId id="433" r:id="rId74"/>
    <p:sldId id="456" r:id="rId75"/>
    <p:sldId id="434" r:id="rId76"/>
    <p:sldId id="435" r:id="rId77"/>
    <p:sldId id="551" r:id="rId78"/>
    <p:sldId id="458" r:id="rId79"/>
    <p:sldId id="496" r:id="rId80"/>
    <p:sldId id="440" r:id="rId81"/>
    <p:sldId id="688" r:id="rId82"/>
    <p:sldId id="327" r:id="rId83"/>
    <p:sldId id="461" r:id="rId84"/>
    <p:sldId id="462" r:id="rId85"/>
    <p:sldId id="571" r:id="rId86"/>
    <p:sldId id="570" r:id="rId87"/>
    <p:sldId id="687" r:id="rId88"/>
    <p:sldId id="567" r:id="rId8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art 1" id="{E4C98E21-D7FB-8543-8D58-56D0231C55FF}">
          <p14:sldIdLst>
            <p14:sldId id="629"/>
            <p14:sldId id="256"/>
            <p14:sldId id="257"/>
            <p14:sldId id="624"/>
            <p14:sldId id="635"/>
            <p14:sldId id="584"/>
            <p14:sldId id="627"/>
            <p14:sldId id="258"/>
            <p14:sldId id="586"/>
            <p14:sldId id="631"/>
            <p14:sldId id="531"/>
            <p14:sldId id="697"/>
          </p14:sldIdLst>
        </p14:section>
        <p14:section name="Part 2" id="{F3980CE4-FC5A-354A-BBB7-AE7F05278BE8}">
          <p14:sldIdLst>
            <p14:sldId id="261"/>
            <p14:sldId id="264"/>
            <p14:sldId id="632"/>
            <p14:sldId id="633"/>
            <p14:sldId id="266"/>
            <p14:sldId id="636"/>
            <p14:sldId id="267"/>
            <p14:sldId id="637"/>
            <p14:sldId id="700"/>
            <p14:sldId id="638"/>
            <p14:sldId id="391"/>
            <p14:sldId id="698"/>
            <p14:sldId id="699"/>
          </p14:sldIdLst>
        </p14:section>
        <p14:section name="Part 3" id="{774FAB3F-4706-F449-A4AE-21D81CAA9875}">
          <p14:sldIdLst>
            <p14:sldId id="640"/>
            <p14:sldId id="644"/>
            <p14:sldId id="639"/>
            <p14:sldId id="590"/>
            <p14:sldId id="645"/>
            <p14:sldId id="336"/>
            <p14:sldId id="400"/>
            <p14:sldId id="642"/>
            <p14:sldId id="338"/>
            <p14:sldId id="490"/>
            <p14:sldId id="341"/>
            <p14:sldId id="646"/>
            <p14:sldId id="643"/>
            <p14:sldId id="508"/>
            <p14:sldId id="542"/>
            <p14:sldId id="543"/>
          </p14:sldIdLst>
        </p14:section>
        <p14:section name="Part 4" id="{6B35651F-A5BF-BD4C-BA8F-E5A06EF230EB}">
          <p14:sldIdLst>
            <p14:sldId id="647"/>
            <p14:sldId id="262"/>
            <p14:sldId id="649"/>
            <p14:sldId id="511"/>
          </p14:sldIdLst>
        </p14:section>
        <p14:section name="Part 5" id="{B1C3FC9E-C284-1F4D-BFAA-260BD7154C46}">
          <p14:sldIdLst>
            <p14:sldId id="650"/>
            <p14:sldId id="512"/>
            <p14:sldId id="406"/>
            <p14:sldId id="353"/>
            <p14:sldId id="653"/>
            <p14:sldId id="278"/>
            <p14:sldId id="592"/>
            <p14:sldId id="680"/>
            <p14:sldId id="574"/>
            <p14:sldId id="410"/>
          </p14:sldIdLst>
        </p14:section>
        <p14:section name="Part 6" id="{D3452F3D-120A-9146-AD4B-0F699F6A9C4B}">
          <p14:sldIdLst>
            <p14:sldId id="655"/>
            <p14:sldId id="282"/>
            <p14:sldId id="575"/>
            <p14:sldId id="413"/>
            <p14:sldId id="659"/>
            <p14:sldId id="609"/>
            <p14:sldId id="610"/>
            <p14:sldId id="417"/>
            <p14:sldId id="622"/>
            <p14:sldId id="296"/>
            <p14:sldId id="381"/>
            <p14:sldId id="678"/>
            <p14:sldId id="666"/>
            <p14:sldId id="295"/>
            <p14:sldId id="675"/>
            <p14:sldId id="676"/>
            <p14:sldId id="433"/>
            <p14:sldId id="456"/>
          </p14:sldIdLst>
        </p14:section>
        <p14:section name="Part 7" id="{3877295E-55E0-7B44-9C63-01B7D3855D79}">
          <p14:sldIdLst>
            <p14:sldId id="434"/>
            <p14:sldId id="435"/>
            <p14:sldId id="551"/>
            <p14:sldId id="458"/>
            <p14:sldId id="496"/>
            <p14:sldId id="440"/>
            <p14:sldId id="688"/>
            <p14:sldId id="327"/>
            <p14:sldId id="461"/>
            <p14:sldId id="462"/>
          </p14:sldIdLst>
        </p14:section>
        <p14:section name="Appendix" id="{F1F32B7C-6D49-6B47-8C0F-1AA5EDE9824E}">
          <p14:sldIdLst>
            <p14:sldId id="571"/>
            <p14:sldId id="570"/>
            <p14:sldId id="687"/>
            <p14:sldId id="567"/>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ndlin, Katie" initials="SK" lastIdx="1" clrIdx="0">
    <p:extLst>
      <p:ext uri="{19B8F6BF-5375-455C-9EA6-DF929625EA0E}">
        <p15:presenceInfo xmlns:p15="http://schemas.microsoft.com/office/powerpoint/2012/main" userId="S::kmsandlin@ua.edu::85ece073-3917-4366-b119-73705c1e87a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9300"/>
    <a:srgbClr val="990000"/>
    <a:srgbClr val="FF2F92"/>
    <a:srgbClr val="AB1500"/>
    <a:srgbClr val="7F7F7F"/>
    <a:srgbClr val="008F00"/>
    <a:srgbClr val="00FA00"/>
    <a:srgbClr val="FF40FF"/>
    <a:srgbClr val="9BF6FF"/>
    <a:srgbClr val="943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789"/>
    <p:restoredTop sz="82754"/>
  </p:normalViewPr>
  <p:slideViewPr>
    <p:cSldViewPr snapToGrid="0" snapToObjects="1">
      <p:cViewPr varScale="1">
        <p:scale>
          <a:sx n="120" d="100"/>
          <a:sy n="120" d="100"/>
        </p:scale>
        <p:origin x="824" y="184"/>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napToObjects="1">
      <p:cViewPr varScale="1">
        <p:scale>
          <a:sx n="117" d="100"/>
          <a:sy n="117" d="100"/>
        </p:scale>
        <p:origin x="2992" y="19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notesMaster" Target="notesMasters/notesMaster1.xml"/><Relationship Id="rId95" Type="http://schemas.openxmlformats.org/officeDocument/2006/relationships/tableStyles" Target="tableStyle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D25E04-23C3-7C44-8B89-5CF174FB3020}" type="datetimeFigureOut">
              <a:rPr lang="en-US" smtClean="0"/>
              <a:t>8/20/24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DA8394-F9D4-0D46-9701-BAE5AD843F81}" type="slidenum">
              <a:rPr lang="en-US" smtClean="0"/>
              <a:t>‹#›</a:t>
            </a:fld>
            <a:endParaRPr lang="en-US"/>
          </a:p>
        </p:txBody>
      </p:sp>
    </p:spTree>
    <p:extLst>
      <p:ext uri="{BB962C8B-B14F-4D97-AF65-F5344CB8AC3E}">
        <p14:creationId xmlns:p14="http://schemas.microsoft.com/office/powerpoint/2010/main" val="42821595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genomebiology.biomedcentral.com/articles/10.1186/gb-2010-11-12-220#ref-CR16"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DA8394-F9D4-0D46-9701-BAE5AD843F81}" type="slidenum">
              <a:rPr lang="en-US" smtClean="0"/>
              <a:t>3</a:t>
            </a:fld>
            <a:endParaRPr lang="en-US" dirty="0"/>
          </a:p>
        </p:txBody>
      </p:sp>
    </p:spTree>
    <p:extLst>
      <p:ext uri="{BB962C8B-B14F-4D97-AF65-F5344CB8AC3E}">
        <p14:creationId xmlns:p14="http://schemas.microsoft.com/office/powerpoint/2010/main" val="19088423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DA8394-F9D4-0D46-9701-BAE5AD843F81}" type="slidenum">
              <a:rPr lang="en-US" smtClean="0"/>
              <a:t>20</a:t>
            </a:fld>
            <a:endParaRPr lang="en-US"/>
          </a:p>
        </p:txBody>
      </p:sp>
    </p:spTree>
    <p:extLst>
      <p:ext uri="{BB962C8B-B14F-4D97-AF65-F5344CB8AC3E}">
        <p14:creationId xmlns:p14="http://schemas.microsoft.com/office/powerpoint/2010/main" val="30750865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DA8394-F9D4-0D46-9701-BAE5AD843F81}" type="slidenum">
              <a:rPr lang="en-US" smtClean="0"/>
              <a:t>22</a:t>
            </a:fld>
            <a:endParaRPr lang="en-US"/>
          </a:p>
        </p:txBody>
      </p:sp>
    </p:spTree>
    <p:extLst>
      <p:ext uri="{BB962C8B-B14F-4D97-AF65-F5344CB8AC3E}">
        <p14:creationId xmlns:p14="http://schemas.microsoft.com/office/powerpoint/2010/main" val="37921110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DA8394-F9D4-0D46-9701-BAE5AD843F81}" type="slidenum">
              <a:rPr lang="en-US" smtClean="0"/>
              <a:t>25</a:t>
            </a:fld>
            <a:endParaRPr lang="en-US" dirty="0"/>
          </a:p>
        </p:txBody>
      </p:sp>
    </p:spTree>
    <p:extLst>
      <p:ext uri="{BB962C8B-B14F-4D97-AF65-F5344CB8AC3E}">
        <p14:creationId xmlns:p14="http://schemas.microsoft.com/office/powerpoint/2010/main" val="9746593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DA8394-F9D4-0D46-9701-BAE5AD843F81}" type="slidenum">
              <a:rPr lang="en-US" smtClean="0"/>
              <a:t>26</a:t>
            </a:fld>
            <a:endParaRPr lang="en-US"/>
          </a:p>
        </p:txBody>
      </p:sp>
    </p:spTree>
    <p:extLst>
      <p:ext uri="{BB962C8B-B14F-4D97-AF65-F5344CB8AC3E}">
        <p14:creationId xmlns:p14="http://schemas.microsoft.com/office/powerpoint/2010/main" val="3079144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DA8394-F9D4-0D46-9701-BAE5AD843F81}" type="slidenum">
              <a:rPr lang="en-US" smtClean="0"/>
              <a:t>28</a:t>
            </a:fld>
            <a:endParaRPr lang="en-US" dirty="0"/>
          </a:p>
        </p:txBody>
      </p:sp>
    </p:spTree>
    <p:extLst>
      <p:ext uri="{BB962C8B-B14F-4D97-AF65-F5344CB8AC3E}">
        <p14:creationId xmlns:p14="http://schemas.microsoft.com/office/powerpoint/2010/main" val="38351613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DA8394-F9D4-0D46-9701-BAE5AD843F81}" type="slidenum">
              <a:rPr lang="en-US" smtClean="0"/>
              <a:t>32</a:t>
            </a:fld>
            <a:endParaRPr lang="en-US"/>
          </a:p>
        </p:txBody>
      </p:sp>
    </p:spTree>
    <p:extLst>
      <p:ext uri="{BB962C8B-B14F-4D97-AF65-F5344CB8AC3E}">
        <p14:creationId xmlns:p14="http://schemas.microsoft.com/office/powerpoint/2010/main" val="166215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DA8394-F9D4-0D46-9701-BAE5AD843F81}" type="slidenum">
              <a:rPr lang="en-US" smtClean="0"/>
              <a:t>34</a:t>
            </a:fld>
            <a:endParaRPr lang="en-US"/>
          </a:p>
        </p:txBody>
      </p:sp>
    </p:spTree>
    <p:extLst>
      <p:ext uri="{BB962C8B-B14F-4D97-AF65-F5344CB8AC3E}">
        <p14:creationId xmlns:p14="http://schemas.microsoft.com/office/powerpoint/2010/main" val="39421878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1DA8394-F9D4-0D46-9701-BAE5AD843F81}" type="slidenum">
              <a:rPr lang="en-US" smtClean="0"/>
              <a:t>35</a:t>
            </a:fld>
            <a:endParaRPr lang="en-US" dirty="0"/>
          </a:p>
        </p:txBody>
      </p:sp>
    </p:spTree>
    <p:extLst>
      <p:ext uri="{BB962C8B-B14F-4D97-AF65-F5344CB8AC3E}">
        <p14:creationId xmlns:p14="http://schemas.microsoft.com/office/powerpoint/2010/main" val="4934311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DA8394-F9D4-0D46-9701-BAE5AD843F81}" type="slidenum">
              <a:rPr lang="en-US" smtClean="0"/>
              <a:t>36</a:t>
            </a:fld>
            <a:endParaRPr lang="en-US"/>
          </a:p>
        </p:txBody>
      </p:sp>
    </p:spTree>
    <p:extLst>
      <p:ext uri="{BB962C8B-B14F-4D97-AF65-F5344CB8AC3E}">
        <p14:creationId xmlns:p14="http://schemas.microsoft.com/office/powerpoint/2010/main" val="2783501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XP_015048368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XP_002098031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XP_002098033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XP_002098034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charset="0"/>
              <a:ea typeface="Arial" charset="0"/>
              <a:cs typeface="Arial" charset="0"/>
            </a:endParaRPr>
          </a:p>
        </p:txBody>
      </p:sp>
      <p:sp>
        <p:nvSpPr>
          <p:cNvPr id="4" name="Slide Number Placeholder 3"/>
          <p:cNvSpPr>
            <a:spLocks noGrp="1"/>
          </p:cNvSpPr>
          <p:nvPr>
            <p:ph type="sldNum" sz="quarter" idx="5"/>
          </p:nvPr>
        </p:nvSpPr>
        <p:spPr/>
        <p:txBody>
          <a:bodyPr/>
          <a:lstStyle/>
          <a:p>
            <a:fld id="{01DA8394-F9D4-0D46-9701-BAE5AD843F81}" type="slidenum">
              <a:rPr lang="en-US" smtClean="0"/>
              <a:t>39</a:t>
            </a:fld>
            <a:endParaRPr lang="en-US"/>
          </a:p>
        </p:txBody>
      </p:sp>
    </p:spTree>
    <p:extLst>
      <p:ext uri="{BB962C8B-B14F-4D97-AF65-F5344CB8AC3E}">
        <p14:creationId xmlns:p14="http://schemas.microsoft.com/office/powerpoint/2010/main" val="495183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Alt Text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a typeface="Times New Roman" panose="02020603050405020304" pitchFamily="18" charset="0"/>
              </a:rPr>
              <a:t>Isoforms</a:t>
            </a:r>
            <a:r>
              <a:rPr lang="en-US" sz="1200" dirty="0">
                <a:ea typeface="Times New Roman" panose="02020603050405020304" pitchFamily="18" charset="0"/>
              </a:rPr>
              <a:t> are p</a:t>
            </a:r>
            <a:r>
              <a:rPr lang="en-US" sz="1200" dirty="0"/>
              <a:t>otentially different versions of a protein encoded by a single gene. Isoforms result from alternative splicing of a particular pre-mRNA, and or the use of a different transcription start site or TSS.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 this figure we start with a double stranded DNA molecule composed of five coding DNA sequences, or CDS, blocks. Each block undergoes transcription to create a single stranded RNA molecule. Then, alternative splicing jumbles up the blocks so instead of all five being included in the mRNA only three undergo translation. For example, CDS 1, 3, and 5 undergo translation to create protein A. CDS 2, 3, and 4 undergo translation to create protein B, and CDS 1, 2, and 5 undergo translation to produce protein C. Proteins A, B, and C are isoforms encoded from the same gene through alternative splicing.</a:t>
            </a:r>
          </a:p>
          <a:p>
            <a:endParaRPr lang="en-US" dirty="0"/>
          </a:p>
        </p:txBody>
      </p:sp>
      <p:sp>
        <p:nvSpPr>
          <p:cNvPr id="4" name="Slide Number Placeholder 3"/>
          <p:cNvSpPr>
            <a:spLocks noGrp="1"/>
          </p:cNvSpPr>
          <p:nvPr>
            <p:ph type="sldNum" sz="quarter" idx="5"/>
          </p:nvPr>
        </p:nvSpPr>
        <p:spPr/>
        <p:txBody>
          <a:bodyPr/>
          <a:lstStyle/>
          <a:p>
            <a:fld id="{01DA8394-F9D4-0D46-9701-BAE5AD843F81}" type="slidenum">
              <a:rPr lang="en-US" smtClean="0"/>
              <a:t>5</a:t>
            </a:fld>
            <a:endParaRPr lang="en-US"/>
          </a:p>
        </p:txBody>
      </p:sp>
    </p:spTree>
    <p:extLst>
      <p:ext uri="{BB962C8B-B14F-4D97-AF65-F5344CB8AC3E}">
        <p14:creationId xmlns:p14="http://schemas.microsoft.com/office/powerpoint/2010/main" val="6190123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DA8394-F9D4-0D46-9701-BAE5AD843F81}" type="slidenum">
              <a:rPr lang="en-US" smtClean="0"/>
              <a:t>40</a:t>
            </a:fld>
            <a:endParaRPr lang="en-US"/>
          </a:p>
        </p:txBody>
      </p:sp>
    </p:spTree>
    <p:extLst>
      <p:ext uri="{BB962C8B-B14F-4D97-AF65-F5344CB8AC3E}">
        <p14:creationId xmlns:p14="http://schemas.microsoft.com/office/powerpoint/2010/main" val="28890089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a typeface="Calibri" panose="020F0502020204030204" pitchFamily="34" charset="0"/>
              </a:rPr>
              <a:t>If the </a:t>
            </a:r>
            <a:r>
              <a:rPr lang="en-US" sz="1200" i="1" dirty="0">
                <a:solidFill>
                  <a:srgbClr val="000000"/>
                </a:solidFill>
                <a:ea typeface="Calibri" panose="020F0502020204030204" pitchFamily="34" charset="0"/>
              </a:rPr>
              <a:t>coding</a:t>
            </a:r>
            <a:r>
              <a:rPr lang="en-US" sz="1200" dirty="0">
                <a:solidFill>
                  <a:srgbClr val="000000"/>
                </a:solidFill>
                <a:ea typeface="Calibri" panose="020F0502020204030204" pitchFamily="34" charset="0"/>
              </a:rPr>
              <a:t> sequences of ALL isoforms aren’t identical, you’ll need to annotate </a:t>
            </a:r>
            <a:r>
              <a:rPr lang="en-US" sz="1200" b="1" dirty="0">
                <a:solidFill>
                  <a:srgbClr val="000000"/>
                </a:solidFill>
                <a:ea typeface="Calibri" panose="020F0502020204030204" pitchFamily="34" charset="0"/>
              </a:rPr>
              <a:t>each </a:t>
            </a:r>
            <a:r>
              <a:rPr lang="en-US" sz="1200" b="1" i="1" dirty="0">
                <a:solidFill>
                  <a:srgbClr val="000000"/>
                </a:solidFill>
                <a:ea typeface="Calibri" panose="020F0502020204030204" pitchFamily="34" charset="0"/>
              </a:rPr>
              <a:t>unique</a:t>
            </a:r>
            <a:r>
              <a:rPr lang="en-US" sz="1200" b="1" dirty="0">
                <a:solidFill>
                  <a:srgbClr val="000000"/>
                </a:solidFill>
                <a:ea typeface="Calibri" panose="020F0502020204030204" pitchFamily="34" charset="0"/>
              </a:rPr>
              <a:t> </a:t>
            </a:r>
            <a:r>
              <a:rPr lang="en-US" sz="1200" dirty="0">
                <a:solidFill>
                  <a:srgbClr val="000000"/>
                </a:solidFill>
                <a:ea typeface="Calibri" panose="020F0502020204030204" pitchFamily="34" charset="0"/>
              </a:rPr>
              <a:t>isoform (uniqueness is based on the coding sequence).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01DA8394-F9D4-0D46-9701-BAE5AD843F81}" type="slidenum">
              <a:rPr lang="en-US" smtClean="0"/>
              <a:t>44</a:t>
            </a:fld>
            <a:endParaRPr lang="en-US"/>
          </a:p>
        </p:txBody>
      </p:sp>
    </p:spTree>
    <p:extLst>
      <p:ext uri="{BB962C8B-B14F-4D97-AF65-F5344CB8AC3E}">
        <p14:creationId xmlns:p14="http://schemas.microsoft.com/office/powerpoint/2010/main" val="37771207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a typeface="Calibri" panose="020F0502020204030204" pitchFamily="34" charset="0"/>
              </a:rPr>
              <a:t>Clicking within the mRNA details window will allow you to take a closer look at the differences between the isoforms within the Genome Browser.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01DA8394-F9D4-0D46-9701-BAE5AD843F81}" type="slidenum">
              <a:rPr lang="en-US" smtClean="0"/>
              <a:t>45</a:t>
            </a:fld>
            <a:endParaRPr lang="en-US"/>
          </a:p>
        </p:txBody>
      </p:sp>
    </p:spTree>
    <p:extLst>
      <p:ext uri="{BB962C8B-B14F-4D97-AF65-F5344CB8AC3E}">
        <p14:creationId xmlns:p14="http://schemas.microsoft.com/office/powerpoint/2010/main" val="10383384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a typeface="Calibri" panose="020F0502020204030204" pitchFamily="34" charset="0"/>
              </a:rPr>
              <a:t>Because the BLAST algorithm does not take the positions of potential splice sites within a complete protein sequence into account when it generates an alignment, BLAST often extends or truncates the alignment beyond the coding exon boundary and into the intron. To ameliorate this issue, the Pathways Project annotation protocol recommends mapping each coding exon </a:t>
            </a:r>
            <a:r>
              <a:rPr lang="en-US" sz="1200" i="1" dirty="0">
                <a:solidFill>
                  <a:srgbClr val="000000"/>
                </a:solidFill>
                <a:ea typeface="Calibri" panose="020F0502020204030204" pitchFamily="34" charset="0"/>
              </a:rPr>
              <a:t>separately</a:t>
            </a:r>
            <a:r>
              <a:rPr lang="en-US" sz="1200" dirty="0">
                <a:solidFill>
                  <a:srgbClr val="000000"/>
                </a:solidFill>
                <a:ea typeface="Calibri" panose="020F0502020204030204" pitchFamily="34" charset="0"/>
              </a:rPr>
              <a:t> to determine their </a:t>
            </a:r>
            <a:r>
              <a:rPr lang="en-US" sz="1200" i="1" dirty="0">
                <a:solidFill>
                  <a:srgbClr val="000000"/>
                </a:solidFill>
                <a:ea typeface="Calibri" panose="020F0502020204030204" pitchFamily="34" charset="0"/>
              </a:rPr>
              <a:t>approximate</a:t>
            </a:r>
            <a:r>
              <a:rPr lang="en-US" sz="1200" dirty="0">
                <a:solidFill>
                  <a:srgbClr val="000000"/>
                </a:solidFill>
                <a:ea typeface="Calibri" panose="020F0502020204030204" pitchFamily="34" charset="0"/>
              </a:rPr>
              <a:t> locations and then further refine the coding exon boundaries by searching for compatible splice donor and acceptor sites through visual inspection using the Genome Browser.</a:t>
            </a:r>
          </a:p>
        </p:txBody>
      </p:sp>
      <p:sp>
        <p:nvSpPr>
          <p:cNvPr id="4" name="Slide Number Placeholder 3"/>
          <p:cNvSpPr>
            <a:spLocks noGrp="1"/>
          </p:cNvSpPr>
          <p:nvPr>
            <p:ph type="sldNum" sz="quarter" idx="5"/>
          </p:nvPr>
        </p:nvSpPr>
        <p:spPr/>
        <p:txBody>
          <a:bodyPr/>
          <a:lstStyle/>
          <a:p>
            <a:fld id="{01DA8394-F9D4-0D46-9701-BAE5AD843F81}" type="slidenum">
              <a:rPr lang="en-US" smtClean="0"/>
              <a:t>46</a:t>
            </a:fld>
            <a:endParaRPr lang="en-US"/>
          </a:p>
        </p:txBody>
      </p:sp>
    </p:spTree>
    <p:extLst>
      <p:ext uri="{BB962C8B-B14F-4D97-AF65-F5344CB8AC3E}">
        <p14:creationId xmlns:p14="http://schemas.microsoft.com/office/powerpoint/2010/main" val="29630758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DA8394-F9D4-0D46-9701-BAE5AD843F81}" type="slidenum">
              <a:rPr lang="en-US" smtClean="0"/>
              <a:t>49</a:t>
            </a:fld>
            <a:endParaRPr lang="en-US"/>
          </a:p>
        </p:txBody>
      </p:sp>
    </p:spTree>
    <p:extLst>
      <p:ext uri="{BB962C8B-B14F-4D97-AF65-F5344CB8AC3E}">
        <p14:creationId xmlns:p14="http://schemas.microsoft.com/office/powerpoint/2010/main" val="21718694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average novel contains roughly 400,000 characters (not including spaces). The NC_052530 scaffold in </a:t>
            </a:r>
            <a:r>
              <a:rPr lang="en-US" sz="1200" i="1" dirty="0"/>
              <a:t>D. yakuba </a:t>
            </a:r>
            <a:r>
              <a:rPr lang="en-US" sz="1200" dirty="0"/>
              <a:t>is 30,730,773 bp (or characters) long, which is roughly equivalent to 77 novels worth of information. Furthermore, since BLAST must translate the entire </a:t>
            </a:r>
            <a:r>
              <a:rPr lang="en-US" sz="1200" i="1" dirty="0"/>
              <a:t>D. yakuba </a:t>
            </a:r>
            <a:r>
              <a:rPr lang="en-US" sz="1200" dirty="0"/>
              <a:t>scaffold sequence in all six reading frames, that would be more like searching 462 novels to find a few pages of important information. While the English alphabet consists of 26 letters, the genomic alphabet consists of four (A, T, G, and C). With 462 novels worth of only A’s, T’s, C’s, and G’s BLAST must search, we’re likely to get several spurious alignments; however, limiting the search region will increase the search’s statistical power and reduce the number of spurious matches.</a:t>
            </a:r>
          </a:p>
          <a:p>
            <a:endParaRPr lang="en-US" sz="1200" dirty="0"/>
          </a:p>
          <a:p>
            <a:r>
              <a:rPr lang="en-US" sz="1200" dirty="0"/>
              <a:t>In Part 2 we found the best collinear set of alignments to Rheb-PA in </a:t>
            </a:r>
            <a:r>
              <a:rPr lang="en-US" sz="1200" i="1" dirty="0"/>
              <a:t>D. yakuba </a:t>
            </a:r>
            <a:r>
              <a:rPr lang="en-US" sz="1200" dirty="0"/>
              <a:t>was</a:t>
            </a:r>
            <a:r>
              <a:rPr lang="en-US" sz="1200" i="1" dirty="0"/>
              <a:t> </a:t>
            </a:r>
            <a:r>
              <a:rPr lang="en-US" sz="1200" dirty="0"/>
              <a:t>at 19,150,809-19,151,699 on the NC_052530 scaffold. We can now use those coordinates to narrow down the 462 novels worth of information to less than one novel by limiting the subrange of the NC_052530 scaffold to roughly 100,000 bp on each side of the collinear set of alignments. The Subject subrange—19,051,000-19,252,000—was determined by subtracting 100,000 from the smaller coordinate (19,150,809), adding 100,000 to the larger coordinate (19,151,699), and then rounding each to the nearest thousandth. </a:t>
            </a:r>
          </a:p>
          <a:p>
            <a:endParaRPr lang="en-US" sz="1200" dirty="0"/>
          </a:p>
          <a:p>
            <a:r>
              <a:rPr lang="en-US" sz="1200" i="1" dirty="0"/>
              <a:t>Note:</a:t>
            </a:r>
            <a:r>
              <a:rPr lang="en-US" sz="1200" dirty="0"/>
              <a:t> the Subrange can be larger or smaller than 100,000 bp on each side. Whatever you choose, be sure to generously round (like you wish your instructor would your grade </a:t>
            </a:r>
            <a:r>
              <a:rPr lang="en-US" sz="1200" dirty="0">
                <a:sym typeface="Wingdings" pitchFamily="2" charset="2"/>
              </a:rPr>
              <a:t>) </a:t>
            </a:r>
            <a:r>
              <a:rPr lang="en-US" sz="1200" dirty="0"/>
              <a:t>in </a:t>
            </a:r>
            <a:r>
              <a:rPr lang="en-US" sz="1200" u="sng" dirty="0"/>
              <a:t>both</a:t>
            </a:r>
            <a:r>
              <a:rPr lang="en-US" sz="1200" dirty="0"/>
              <a:t> directions.</a:t>
            </a:r>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01DA8394-F9D4-0D46-9701-BAE5AD843F81}" type="slidenum">
              <a:rPr lang="en-US" smtClean="0"/>
              <a:t>50</a:t>
            </a:fld>
            <a:endParaRPr lang="en-US"/>
          </a:p>
        </p:txBody>
      </p:sp>
    </p:spTree>
    <p:extLst>
      <p:ext uri="{BB962C8B-B14F-4D97-AF65-F5344CB8AC3E}">
        <p14:creationId xmlns:p14="http://schemas.microsoft.com/office/powerpoint/2010/main" val="2898747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DA8394-F9D4-0D46-9701-BAE5AD843F81}" type="slidenum">
              <a:rPr lang="en-US" smtClean="0"/>
              <a:t>51</a:t>
            </a:fld>
            <a:endParaRPr lang="en-US"/>
          </a:p>
        </p:txBody>
      </p:sp>
    </p:spTree>
    <p:extLst>
      <p:ext uri="{BB962C8B-B14F-4D97-AF65-F5344CB8AC3E}">
        <p14:creationId xmlns:p14="http://schemas.microsoft.com/office/powerpoint/2010/main" val="21115894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tblastn = protein query (sequence we are trying to match) vs. </a:t>
            </a:r>
            <a:r>
              <a:rPr lang="en-US" sz="1200" i="1" dirty="0">
                <a:latin typeface="Arial" panose="020B0604020202020204" pitchFamily="34" charset="0"/>
                <a:cs typeface="Arial" panose="020B0604020202020204" pitchFamily="34" charset="0"/>
              </a:rPr>
              <a:t>translated</a:t>
            </a:r>
            <a:r>
              <a:rPr lang="en-US" sz="1200" dirty="0">
                <a:latin typeface="Arial" panose="020B0604020202020204" pitchFamily="34" charset="0"/>
                <a:cs typeface="Arial" panose="020B0604020202020204" pitchFamily="34" charset="0"/>
              </a:rPr>
              <a:t> nucleotide subject (sequence we are searching through to find a match for our query)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Since we checked the box for “Align two or more sequences,” BLAST used the bl2seq (</a:t>
            </a:r>
            <a:r>
              <a:rPr lang="en-US" sz="1200" u="sng" dirty="0">
                <a:latin typeface="Arial" panose="020B0604020202020204" pitchFamily="34" charset="0"/>
                <a:cs typeface="Arial" panose="020B0604020202020204" pitchFamily="34" charset="0"/>
              </a:rPr>
              <a:t>BL</a:t>
            </a:r>
            <a:r>
              <a:rPr lang="en-US" sz="1200" dirty="0">
                <a:latin typeface="Arial" panose="020B0604020202020204" pitchFamily="34" charset="0"/>
                <a:cs typeface="Arial" panose="020B0604020202020204" pitchFamily="34" charset="0"/>
              </a:rPr>
              <a:t>AST </a:t>
            </a:r>
            <a:r>
              <a:rPr lang="en-US" sz="1200" u="sng" dirty="0">
                <a:latin typeface="Arial" panose="020B0604020202020204" pitchFamily="34" charset="0"/>
                <a:cs typeface="Arial" panose="020B0604020202020204" pitchFamily="34" charset="0"/>
              </a:rPr>
              <a:t>2</a:t>
            </a:r>
            <a:r>
              <a:rPr lang="en-US" sz="1200" dirty="0">
                <a:latin typeface="Arial" panose="020B0604020202020204" pitchFamily="34" charset="0"/>
                <a:cs typeface="Arial" panose="020B0604020202020204" pitchFamily="34" charset="0"/>
              </a:rPr>
              <a:t> </a:t>
            </a:r>
            <a:r>
              <a:rPr lang="en-US" sz="1200" u="sng" dirty="0">
                <a:latin typeface="Arial" panose="020B0604020202020204" pitchFamily="34" charset="0"/>
                <a:cs typeface="Arial" panose="020B0604020202020204" pitchFamily="34" charset="0"/>
              </a:rPr>
              <a:t>seq</a:t>
            </a:r>
            <a:r>
              <a:rPr lang="en-US" sz="1200" dirty="0">
                <a:latin typeface="Arial" panose="020B0604020202020204" pitchFamily="34" charset="0"/>
                <a:cs typeface="Arial" panose="020B0604020202020204" pitchFamily="34" charset="0"/>
              </a:rPr>
              <a:t>uences) program for the tblastn</a:t>
            </a:r>
          </a:p>
          <a:p>
            <a:endParaRPr lang="en-US" dirty="0"/>
          </a:p>
          <a:p>
            <a:r>
              <a:rPr lang="en-US" sz="1200" i="1" kern="1200" dirty="0">
                <a:solidFill>
                  <a:schemeClr val="tx1"/>
                </a:solidFill>
                <a:effectLst/>
                <a:latin typeface="+mn-lt"/>
                <a:ea typeface="+mn-ea"/>
                <a:cs typeface="+mn-cs"/>
              </a:rPr>
              <a:t>D. yakuba</a:t>
            </a:r>
            <a:r>
              <a:rPr lang="en-US" sz="1200" kern="1200" dirty="0">
                <a:solidFill>
                  <a:schemeClr val="tx1"/>
                </a:solidFill>
                <a:effectLst/>
                <a:latin typeface="+mn-lt"/>
                <a:ea typeface="+mn-ea"/>
                <a:cs typeface="+mn-cs"/>
              </a:rPr>
              <a:t> chromosome 3R scaffold (i.e., “</a:t>
            </a:r>
            <a:r>
              <a:rPr lang="en-US" sz="1200" b="1" kern="1200" dirty="0">
                <a:solidFill>
                  <a:schemeClr val="tx1"/>
                </a:solidFill>
                <a:effectLst/>
                <a:latin typeface="+mn-lt"/>
                <a:ea typeface="+mn-ea"/>
                <a:cs typeface="+mn-cs"/>
              </a:rPr>
              <a:t>NC_052530.2</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Arial" panose="020B0604020202020204" pitchFamily="34" charset="0"/>
                <a:cs typeface="Arial" panose="020B0604020202020204" pitchFamily="34" charset="0"/>
              </a:rPr>
              <a:t>We narrowed down the search area of the chromosome 3R scaffold to the region surrounding coordinates we obtained in Part 2.3 (19,150,809 – 19,151,699)</a:t>
            </a:r>
          </a:p>
          <a:p>
            <a:endParaRPr lang="en-US" dirty="0"/>
          </a:p>
        </p:txBody>
      </p:sp>
      <p:sp>
        <p:nvSpPr>
          <p:cNvPr id="4" name="Slide Number Placeholder 3"/>
          <p:cNvSpPr>
            <a:spLocks noGrp="1"/>
          </p:cNvSpPr>
          <p:nvPr>
            <p:ph type="sldNum" sz="quarter" idx="5"/>
          </p:nvPr>
        </p:nvSpPr>
        <p:spPr/>
        <p:txBody>
          <a:bodyPr/>
          <a:lstStyle/>
          <a:p>
            <a:fld id="{01DA8394-F9D4-0D46-9701-BAE5AD843F81}" type="slidenum">
              <a:rPr lang="en-US" smtClean="0"/>
              <a:t>52</a:t>
            </a:fld>
            <a:endParaRPr lang="en-US"/>
          </a:p>
        </p:txBody>
      </p:sp>
    </p:spTree>
    <p:extLst>
      <p:ext uri="{BB962C8B-B14F-4D97-AF65-F5344CB8AC3E}">
        <p14:creationId xmlns:p14="http://schemas.microsoft.com/office/powerpoint/2010/main" val="21170727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You may find it helpful to download your BLAST results in case you need to refer to them later. Click on “Download All” and then “Text” in the drop-down menu.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01DA8394-F9D4-0D46-9701-BAE5AD843F81}" type="slidenum">
              <a:rPr lang="en-US" smtClean="0"/>
              <a:t>53</a:t>
            </a:fld>
            <a:endParaRPr lang="en-US"/>
          </a:p>
        </p:txBody>
      </p:sp>
    </p:spTree>
    <p:extLst>
      <p:ext uri="{BB962C8B-B14F-4D97-AF65-F5344CB8AC3E}">
        <p14:creationId xmlns:p14="http://schemas.microsoft.com/office/powerpoint/2010/main" val="12985286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&gt;Rheb:1_9824_0</a:t>
            </a:r>
          </a:p>
          <a:p>
            <a:r>
              <a:rPr lang="en-US" dirty="0"/>
              <a:t>MPTKERHIAMMGYRSV</a:t>
            </a:r>
          </a:p>
          <a:p>
            <a:r>
              <a:rPr lang="en-US" dirty="0"/>
              <a:t>&gt;Rheb:2_9824_2</a:t>
            </a:r>
          </a:p>
          <a:p>
            <a:r>
              <a:rPr lang="en-US" dirty="0"/>
              <a:t>KSSLCIQFVEGQFVDSYDPTIEN</a:t>
            </a:r>
          </a:p>
          <a:p>
            <a:r>
              <a:rPr lang="en-US" dirty="0"/>
              <a:t>&gt;Rheb:3_9824_2</a:t>
            </a:r>
          </a:p>
          <a:p>
            <a:r>
              <a:rPr lang="en-US" dirty="0"/>
              <a:t>FTKIERVKSQDYIVKLIDTAGQDEYSIFPVQYSMDYHGYVLVYSITSQKS</a:t>
            </a:r>
          </a:p>
          <a:p>
            <a:r>
              <a:rPr lang="en-US" dirty="0"/>
              <a:t>FEVVKIIYEKLLDVMGKK</a:t>
            </a:r>
          </a:p>
          <a:p>
            <a:r>
              <a:rPr lang="en-US" dirty="0"/>
              <a:t>&gt;Rheb:4_9824_1</a:t>
            </a:r>
          </a:p>
          <a:p>
            <a:r>
              <a:rPr lang="en-US" dirty="0"/>
              <a:t>VPVVLVGNKIDLHQERTVSTEEGKKLAESWRAAFLETSAKQNE</a:t>
            </a:r>
          </a:p>
          <a:p>
            <a:r>
              <a:rPr lang="en-US" dirty="0"/>
              <a:t>&gt;Rheb:5_9824_0</a:t>
            </a:r>
          </a:p>
          <a:p>
            <a:r>
              <a:rPr lang="en-US" dirty="0"/>
              <a:t>SVGDIFHQLLILIENENGNPQEKSGCLVS*</a:t>
            </a:r>
          </a:p>
        </p:txBody>
      </p:sp>
      <p:sp>
        <p:nvSpPr>
          <p:cNvPr id="4" name="Slide Number Placeholder 3"/>
          <p:cNvSpPr>
            <a:spLocks noGrp="1"/>
          </p:cNvSpPr>
          <p:nvPr>
            <p:ph type="sldNum" sz="quarter" idx="5"/>
          </p:nvPr>
        </p:nvSpPr>
        <p:spPr/>
        <p:txBody>
          <a:bodyPr/>
          <a:lstStyle/>
          <a:p>
            <a:fld id="{01DA8394-F9D4-0D46-9701-BAE5AD843F81}" type="slidenum">
              <a:rPr lang="en-US" smtClean="0"/>
              <a:t>55</a:t>
            </a:fld>
            <a:endParaRPr lang="en-US"/>
          </a:p>
        </p:txBody>
      </p:sp>
    </p:spTree>
    <p:extLst>
      <p:ext uri="{BB962C8B-B14F-4D97-AF65-F5344CB8AC3E}">
        <p14:creationId xmlns:p14="http://schemas.microsoft.com/office/powerpoint/2010/main" val="2395310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1DA8394-F9D4-0D46-9701-BAE5AD843F81}" type="slidenum">
              <a:rPr lang="en-US" smtClean="0"/>
              <a:t>7</a:t>
            </a:fld>
            <a:endParaRPr lang="en-US"/>
          </a:p>
        </p:txBody>
      </p:sp>
    </p:spTree>
    <p:extLst>
      <p:ext uri="{BB962C8B-B14F-4D97-AF65-F5344CB8AC3E}">
        <p14:creationId xmlns:p14="http://schemas.microsoft.com/office/powerpoint/2010/main" val="2750784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64 different codons: 61 specify amino acids while the remaining three are used as stop signals.</a:t>
            </a:r>
          </a:p>
          <a:p>
            <a:endParaRPr lang="en-US" dirty="0"/>
          </a:p>
          <a:p>
            <a:r>
              <a:rPr lang="en-US" dirty="0"/>
              <a:t>Stop Codons: TAA (UAA), TAG (UAG), TGA (UGA)</a:t>
            </a:r>
          </a:p>
        </p:txBody>
      </p:sp>
      <p:sp>
        <p:nvSpPr>
          <p:cNvPr id="4" name="Slide Number Placeholder 3"/>
          <p:cNvSpPr>
            <a:spLocks noGrp="1"/>
          </p:cNvSpPr>
          <p:nvPr>
            <p:ph type="sldNum" sz="quarter" idx="5"/>
          </p:nvPr>
        </p:nvSpPr>
        <p:spPr/>
        <p:txBody>
          <a:bodyPr/>
          <a:lstStyle/>
          <a:p>
            <a:fld id="{01DA8394-F9D4-0D46-9701-BAE5AD843F81}" type="slidenum">
              <a:rPr lang="en-US" smtClean="0"/>
              <a:t>56</a:t>
            </a:fld>
            <a:endParaRPr lang="en-US"/>
          </a:p>
        </p:txBody>
      </p:sp>
    </p:spTree>
    <p:extLst>
      <p:ext uri="{BB962C8B-B14F-4D97-AF65-F5344CB8AC3E}">
        <p14:creationId xmlns:p14="http://schemas.microsoft.com/office/powerpoint/2010/main" val="3277948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DA8394-F9D4-0D46-9701-BAE5AD843F81}" type="slidenum">
              <a:rPr lang="en-US" smtClean="0"/>
              <a:t>57</a:t>
            </a:fld>
            <a:endParaRPr lang="en-US"/>
          </a:p>
        </p:txBody>
      </p:sp>
    </p:spTree>
    <p:extLst>
      <p:ext uri="{BB962C8B-B14F-4D97-AF65-F5344CB8AC3E}">
        <p14:creationId xmlns:p14="http://schemas.microsoft.com/office/powerpoint/2010/main" val="23013862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DA8394-F9D4-0D46-9701-BAE5AD843F81}" type="slidenum">
              <a:rPr lang="en-US" smtClean="0"/>
              <a:t>59</a:t>
            </a:fld>
            <a:endParaRPr lang="en-US"/>
          </a:p>
        </p:txBody>
      </p:sp>
    </p:spTree>
    <p:extLst>
      <p:ext uri="{BB962C8B-B14F-4D97-AF65-F5344CB8AC3E}">
        <p14:creationId xmlns:p14="http://schemas.microsoft.com/office/powerpoint/2010/main" val="26570309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During splicing, introns are spliced out (removed) from the pre-mRNA so that adjacent exons are placed next to each other. This means that the ends of an exon do not necessarily correspond to the ends of the complete codon. The number of nucleotides between the last complete codon and the splice donor site (e.g., CDS-1 in the image below) is known as the phase of the splice donor site. Similarly, the number of nucleotides between the splice acceptor site and the first complete codon (e.g., CDS-2 in the image below) is known as the phase of the splice acceptor site. Because the phases of the splice sites depend on the placement of the complete codon, the phases of the donor and acceptor sites are based on the reading frame of each CDS.</a:t>
            </a:r>
          </a:p>
          <a:p>
            <a:endParaRPr lang="en-US" sz="1200" dirty="0"/>
          </a:p>
          <a:p>
            <a:r>
              <a:rPr lang="en-US" sz="1200" dirty="0"/>
              <a:t>In addition, in order to maintain the open reading frame (ORF) across adjacent CDS's, the phases of the donor and acceptor sites of adjacent CDS's must be </a:t>
            </a:r>
            <a:r>
              <a:rPr lang="en-US" sz="1200" b="1" dirty="0"/>
              <a:t>compatible</a:t>
            </a:r>
            <a:r>
              <a:rPr lang="en-US" sz="1200" dirty="0"/>
              <a:t> with each other. Specifically, the </a:t>
            </a:r>
            <a:r>
              <a:rPr lang="en-US" sz="1200" b="1" dirty="0"/>
              <a:t>sum of the donor and acceptor phases of adjacent CDS's must either be 0 (i.e., no additional codon) or 3 (i.e., a complete codon)</a:t>
            </a:r>
            <a:r>
              <a:rPr lang="en-US" sz="1200" dirty="0"/>
              <a:t>. The use of incompatible splice donor and acceptor sites will introduce a frame shift into the translation of the CDS following the splice acceptor site.</a:t>
            </a:r>
          </a:p>
          <a:p>
            <a:endParaRPr lang="en-US" sz="1200" dirty="0"/>
          </a:p>
          <a:p>
            <a:r>
              <a:rPr lang="en-US" sz="1200" dirty="0"/>
              <a:t>In </a:t>
            </a:r>
            <a:r>
              <a:rPr lang="en-US" sz="1200" i="1" dirty="0"/>
              <a:t>D. melanogaster</a:t>
            </a:r>
            <a:r>
              <a:rPr lang="en-US" sz="1200" dirty="0"/>
              <a:t>, approximately 99% of introns have a </a:t>
            </a:r>
            <a:r>
              <a:rPr lang="en-US" sz="1200" b="1" u="sng" dirty="0"/>
              <a:t>GT</a:t>
            </a:r>
            <a:r>
              <a:rPr lang="en-US" sz="1200" dirty="0"/>
              <a:t> splice donor site and 1% have a </a:t>
            </a:r>
            <a:r>
              <a:rPr lang="en-US" sz="1200" b="1" u="sng" dirty="0"/>
              <a:t>GC</a:t>
            </a:r>
            <a:r>
              <a:rPr lang="en-US" sz="1200" dirty="0"/>
              <a:t> non-canonical splice donor site. Almost all introns have an </a:t>
            </a:r>
            <a:r>
              <a:rPr lang="en-US" sz="1200" b="1" u="sng" dirty="0"/>
              <a:t>AG</a:t>
            </a:r>
            <a:r>
              <a:rPr lang="en-US" sz="1200" dirty="0"/>
              <a:t> splice acceptor site. The Pathways Project’s comparative annotation protocol posits that all introns have a GT splice donor site and an AG splice acceptor site unless the </a:t>
            </a:r>
            <a:r>
              <a:rPr lang="en-US" sz="1200" i="1" dirty="0"/>
              <a:t>D. melanogaster </a:t>
            </a:r>
            <a:r>
              <a:rPr lang="en-US" sz="1200" dirty="0"/>
              <a:t>gene model uses a non-canonical splice site, or the non-canonical splice site is supported by RNA-Seq data.</a:t>
            </a:r>
          </a:p>
          <a:p>
            <a:endParaRPr lang="en-US" sz="1200" dirty="0"/>
          </a:p>
          <a:p>
            <a:pPr>
              <a:spcAft>
                <a:spcPts val="600"/>
              </a:spcAft>
            </a:pPr>
            <a:r>
              <a:rPr lang="en-US" sz="1200" b="1" u="sng" dirty="0"/>
              <a:t>Phase</a:t>
            </a:r>
            <a:r>
              <a:rPr lang="en-US" sz="1200" dirty="0"/>
              <a:t>: number of bases between the complete codon and the splice site</a:t>
            </a:r>
          </a:p>
          <a:p>
            <a:pPr>
              <a:spcAft>
                <a:spcPts val="600"/>
              </a:spcAft>
            </a:pPr>
            <a:r>
              <a:rPr lang="en-US" sz="1200" b="1" u="sng" dirty="0"/>
              <a:t>Donor phase</a:t>
            </a:r>
            <a:r>
              <a:rPr lang="en-US" sz="1200" dirty="0"/>
              <a:t>: number of bases between the </a:t>
            </a:r>
            <a:r>
              <a:rPr lang="en-US" sz="1200" b="1" dirty="0"/>
              <a:t>end of the last complete codon </a:t>
            </a:r>
            <a:r>
              <a:rPr lang="en-US" sz="1200" dirty="0"/>
              <a:t>and the splice donor site (GT/rarely GC)</a:t>
            </a:r>
          </a:p>
          <a:p>
            <a:pPr>
              <a:spcAft>
                <a:spcPts val="600"/>
              </a:spcAft>
            </a:pPr>
            <a:r>
              <a:rPr lang="en-US" sz="1200" b="1" u="sng" dirty="0"/>
              <a:t>Acceptor phase</a:t>
            </a:r>
            <a:r>
              <a:rPr lang="en-US" sz="1200" dirty="0"/>
              <a:t>: number of bases between the splice acceptor site (AG) and the </a:t>
            </a:r>
            <a:r>
              <a:rPr lang="en-US" sz="1200" b="1" dirty="0"/>
              <a:t>start of first complete codon</a:t>
            </a:r>
            <a:endParaRPr lang="en-US" sz="1200" dirty="0"/>
          </a:p>
          <a:p>
            <a:r>
              <a:rPr lang="en-US" sz="1200" dirty="0"/>
              <a:t>Phase </a:t>
            </a:r>
            <a:r>
              <a:rPr lang="en-US" sz="1200" b="1" dirty="0"/>
              <a:t>depends on the reading frame </a:t>
            </a:r>
            <a:r>
              <a:rPr lang="en-US" sz="1200" dirty="0"/>
              <a:t>of the CDS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charset="0"/>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fld id="{01DA8394-F9D4-0D46-9701-BAE5AD843F81}" type="slidenum">
              <a:rPr lang="en-US" smtClean="0"/>
              <a:t>60</a:t>
            </a:fld>
            <a:endParaRPr lang="en-US"/>
          </a:p>
        </p:txBody>
      </p:sp>
    </p:spTree>
    <p:extLst>
      <p:ext uri="{BB962C8B-B14F-4D97-AF65-F5344CB8AC3E}">
        <p14:creationId xmlns:p14="http://schemas.microsoft.com/office/powerpoint/2010/main" val="18168097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tblastn alignment for CDS-1 terminates at 19,150,856 </a:t>
            </a:r>
            <a:endParaRPr lang="en-US" dirty="0"/>
          </a:p>
        </p:txBody>
      </p:sp>
      <p:sp>
        <p:nvSpPr>
          <p:cNvPr id="4" name="Slide Number Placeholder 3"/>
          <p:cNvSpPr>
            <a:spLocks noGrp="1"/>
          </p:cNvSpPr>
          <p:nvPr>
            <p:ph type="sldNum" sz="quarter" idx="5"/>
          </p:nvPr>
        </p:nvSpPr>
        <p:spPr/>
        <p:txBody>
          <a:bodyPr/>
          <a:lstStyle/>
          <a:p>
            <a:fld id="{01DA8394-F9D4-0D46-9701-BAE5AD843F81}" type="slidenum">
              <a:rPr lang="en-US" smtClean="0"/>
              <a:t>61</a:t>
            </a:fld>
            <a:endParaRPr lang="en-US"/>
          </a:p>
        </p:txBody>
      </p:sp>
    </p:spTree>
    <p:extLst>
      <p:ext uri="{BB962C8B-B14F-4D97-AF65-F5344CB8AC3E}">
        <p14:creationId xmlns:p14="http://schemas.microsoft.com/office/powerpoint/2010/main" val="31402665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DA8394-F9D4-0D46-9701-BAE5AD843F81}" type="slidenum">
              <a:rPr lang="en-US" smtClean="0"/>
              <a:t>62</a:t>
            </a:fld>
            <a:endParaRPr lang="en-US"/>
          </a:p>
        </p:txBody>
      </p:sp>
    </p:spTree>
    <p:extLst>
      <p:ext uri="{BB962C8B-B14F-4D97-AF65-F5344CB8AC3E}">
        <p14:creationId xmlns:p14="http://schemas.microsoft.com/office/powerpoint/2010/main" val="10047490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In Part 5, our tblastn alignment for CDS-2 started at 19,150,987; so, we expect to find the splice acceptor site nearby.</a:t>
            </a:r>
          </a:p>
          <a:p>
            <a:endParaRPr lang="en-US" dirty="0"/>
          </a:p>
        </p:txBody>
      </p:sp>
      <p:sp>
        <p:nvSpPr>
          <p:cNvPr id="4" name="Slide Number Placeholder 3"/>
          <p:cNvSpPr>
            <a:spLocks noGrp="1"/>
          </p:cNvSpPr>
          <p:nvPr>
            <p:ph type="sldNum" sz="quarter" idx="5"/>
          </p:nvPr>
        </p:nvSpPr>
        <p:spPr/>
        <p:txBody>
          <a:bodyPr/>
          <a:lstStyle/>
          <a:p>
            <a:fld id="{01DA8394-F9D4-0D46-9701-BAE5AD843F81}" type="slidenum">
              <a:rPr lang="en-US" smtClean="0"/>
              <a:t>63</a:t>
            </a:fld>
            <a:endParaRPr lang="en-US"/>
          </a:p>
        </p:txBody>
      </p:sp>
    </p:spTree>
    <p:extLst>
      <p:ext uri="{BB962C8B-B14F-4D97-AF65-F5344CB8AC3E}">
        <p14:creationId xmlns:p14="http://schemas.microsoft.com/office/powerpoint/2010/main" val="7483794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many extra nucleotides (0, 1, or 2) are between the splice acceptor site and the first complete codon of each frame?</a:t>
            </a:r>
          </a:p>
          <a:p>
            <a:endParaRPr lang="en-US" dirty="0"/>
          </a:p>
          <a:p>
            <a:r>
              <a:rPr lang="en-US" dirty="0"/>
              <a:t>Frame +1 has two extra nucleotides (GC) before the first complete codon (Lysine; K).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Frame +2 has zero extra nucleotides since it begins with a complete codon (Alanine; A).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Frame +3 has one extra nucleotides (GC) before the first complete codon (Glutamine; Q). </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1DA8394-F9D4-0D46-9701-BAE5AD843F81}" type="slidenum">
              <a:rPr lang="en-US" smtClean="0"/>
              <a:t>64</a:t>
            </a:fld>
            <a:endParaRPr lang="en-US"/>
          </a:p>
        </p:txBody>
      </p:sp>
    </p:spTree>
    <p:extLst>
      <p:ext uri="{BB962C8B-B14F-4D97-AF65-F5344CB8AC3E}">
        <p14:creationId xmlns:p14="http://schemas.microsoft.com/office/powerpoint/2010/main" val="1364196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DA8394-F9D4-0D46-9701-BAE5AD843F81}" type="slidenum">
              <a:rPr lang="en-US" smtClean="0"/>
              <a:t>66</a:t>
            </a:fld>
            <a:endParaRPr lang="en-US"/>
          </a:p>
        </p:txBody>
      </p:sp>
    </p:spTree>
    <p:extLst>
      <p:ext uri="{BB962C8B-B14F-4D97-AF65-F5344CB8AC3E}">
        <p14:creationId xmlns:p14="http://schemas.microsoft.com/office/powerpoint/2010/main" val="40869410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DA8394-F9D4-0D46-9701-BAE5AD843F81}" type="slidenum">
              <a:rPr lang="en-US" smtClean="0"/>
              <a:t>67</a:t>
            </a:fld>
            <a:endParaRPr lang="en-US"/>
          </a:p>
        </p:txBody>
      </p:sp>
    </p:spTree>
    <p:extLst>
      <p:ext uri="{BB962C8B-B14F-4D97-AF65-F5344CB8AC3E}">
        <p14:creationId xmlns:p14="http://schemas.microsoft.com/office/powerpoint/2010/main" val="3322303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DA8394-F9D4-0D46-9701-BAE5AD843F81}" type="slidenum">
              <a:rPr lang="en-US" smtClean="0"/>
              <a:t>11</a:t>
            </a:fld>
            <a:endParaRPr lang="en-US"/>
          </a:p>
        </p:txBody>
      </p:sp>
    </p:spTree>
    <p:extLst>
      <p:ext uri="{BB962C8B-B14F-4D97-AF65-F5344CB8AC3E}">
        <p14:creationId xmlns:p14="http://schemas.microsoft.com/office/powerpoint/2010/main" val="1201650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powerful tool currently available for analyzing gene expression.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From RNA-seq reads to differential expression results</a:t>
            </a:r>
          </a:p>
          <a:p>
            <a:endParaRPr lang="en-US" dirty="0"/>
          </a:p>
          <a:p>
            <a:r>
              <a:rPr lang="en-US" dirty="0"/>
              <a:t>Detect differential expression</a:t>
            </a:r>
          </a:p>
          <a:p>
            <a:endParaRPr lang="en-US" dirty="0"/>
          </a:p>
          <a:p>
            <a:r>
              <a:rPr lang="en-US" dirty="0"/>
              <a:t>A computer program looks for overlaps in the DNA sequences, using them to reassemble the fragments in their correct order to reconstitute the genome. </a:t>
            </a:r>
          </a:p>
          <a:p>
            <a:endParaRPr lang="en-US" dirty="0"/>
          </a:p>
          <a:p>
            <a:r>
              <a:rPr lang="en-US" dirty="0"/>
              <a:t>determining the order of the four chemical building blocks - called "bases"</a:t>
            </a:r>
          </a:p>
          <a:p>
            <a:endParaRPr lang="en-US" dirty="0"/>
          </a:p>
          <a:p>
            <a:endParaRPr lang="en-US" dirty="0"/>
          </a:p>
          <a:p>
            <a:r>
              <a:rPr lang="en-US" dirty="0"/>
              <a:t>Most RNA-seq experiments take a sample of purified RNA, shear it, convert it to cDNA and sequence on a high-throughput platform, such as the Illumina GA/</a:t>
            </a:r>
            <a:r>
              <a:rPr lang="en-US" dirty="0" err="1"/>
              <a:t>HiSeq</a:t>
            </a:r>
            <a:r>
              <a:rPr lang="en-US" dirty="0"/>
              <a:t>, </a:t>
            </a:r>
            <a:r>
              <a:rPr lang="en-US" dirty="0" err="1"/>
              <a:t>SOLiD</a:t>
            </a:r>
            <a:r>
              <a:rPr lang="en-US" dirty="0"/>
              <a:t> or Roche 454 [</a:t>
            </a:r>
            <a:r>
              <a:rPr lang="en-US" dirty="0">
                <a:hlinkClick r:id="rId3" tooltip="Shendure J, Ji H: Next-generation DNA sequencing. Nat Biotechnol. 2008, 26: 1135-1145. 10.1038/nbt1486."/>
              </a:rPr>
              <a:t>16</a:t>
            </a:r>
            <a:r>
              <a:rPr lang="en-US" dirty="0"/>
              <a:t>]. This process generates millions of short (25 to 300 bp) reads taken from one end of the cDNA fragments. A common variant on this process is to generate short reads from both ends of each cDNA fragment, known as 'paired-end' reads. The platforms differ substantially in their chemistry and processing steps, but regardless of the precise details, the raw data consist of a long list of short sequences with associated quality scores; these form the entry point for this review. https://</a:t>
            </a:r>
            <a:r>
              <a:rPr lang="en-US" dirty="0" err="1"/>
              <a:t>genomebiology.biomedcentral.com</a:t>
            </a:r>
            <a:r>
              <a:rPr lang="en-US" dirty="0"/>
              <a:t>/articles/10.1186/gb-2010-11-12-220</a:t>
            </a:r>
          </a:p>
        </p:txBody>
      </p:sp>
      <p:sp>
        <p:nvSpPr>
          <p:cNvPr id="4" name="Slide Number Placeholder 3"/>
          <p:cNvSpPr>
            <a:spLocks noGrp="1"/>
          </p:cNvSpPr>
          <p:nvPr>
            <p:ph type="sldNum" sz="quarter" idx="5"/>
          </p:nvPr>
        </p:nvSpPr>
        <p:spPr/>
        <p:txBody>
          <a:bodyPr/>
          <a:lstStyle/>
          <a:p>
            <a:fld id="{01DA8394-F9D4-0D46-9701-BAE5AD843F81}" type="slidenum">
              <a:rPr lang="en-US" smtClean="0"/>
              <a:t>68</a:t>
            </a:fld>
            <a:endParaRPr lang="en-US"/>
          </a:p>
        </p:txBody>
      </p:sp>
    </p:spTree>
    <p:extLst>
      <p:ext uri="{BB962C8B-B14F-4D97-AF65-F5344CB8AC3E}">
        <p14:creationId xmlns:p14="http://schemas.microsoft.com/office/powerpoint/2010/main" val="11189847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19,150,858-19,150,984 </a:t>
            </a:r>
            <a:endParaRPr lang="en-US" dirty="0"/>
          </a:p>
        </p:txBody>
      </p:sp>
      <p:sp>
        <p:nvSpPr>
          <p:cNvPr id="4" name="Slide Number Placeholder 3"/>
          <p:cNvSpPr>
            <a:spLocks noGrp="1"/>
          </p:cNvSpPr>
          <p:nvPr>
            <p:ph type="sldNum" sz="quarter" idx="5"/>
          </p:nvPr>
        </p:nvSpPr>
        <p:spPr/>
        <p:txBody>
          <a:bodyPr/>
          <a:lstStyle/>
          <a:p>
            <a:fld id="{01DA8394-F9D4-0D46-9701-BAE5AD843F81}" type="slidenum">
              <a:rPr lang="en-US" smtClean="0"/>
              <a:t>69</a:t>
            </a:fld>
            <a:endParaRPr lang="en-US"/>
          </a:p>
        </p:txBody>
      </p:sp>
    </p:spTree>
    <p:extLst>
      <p:ext uri="{BB962C8B-B14F-4D97-AF65-F5344CB8AC3E}">
        <p14:creationId xmlns:p14="http://schemas.microsoft.com/office/powerpoint/2010/main" val="8885993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stop codon for the Rheb-PA ortholog is placed at 19,151,700-19,151,702</a:t>
            </a:r>
            <a:r>
              <a:rPr lang="en-US" sz="1100" dirty="0"/>
              <a:t> </a:t>
            </a:r>
            <a:endParaRPr lang="en-US" sz="1100" dirty="0">
              <a:latin typeface="Arial" charset="0"/>
              <a:ea typeface="Arial" charset="0"/>
              <a:cs typeface="Arial" charset="0"/>
            </a:endParaRPr>
          </a:p>
          <a:p>
            <a:endParaRPr lang="en-US" dirty="0"/>
          </a:p>
          <a:p>
            <a:pPr fontAlgn="ctr"/>
            <a:r>
              <a:rPr lang="en-US" dirty="0"/>
              <a:t>19150809-19150857,</a:t>
            </a:r>
          </a:p>
          <a:p>
            <a:pPr fontAlgn="ctr"/>
            <a:r>
              <a:rPr lang="en-US" dirty="0"/>
              <a:t>19150985-19151056, </a:t>
            </a:r>
          </a:p>
          <a:p>
            <a:pPr fontAlgn="ctr"/>
            <a:r>
              <a:rPr lang="en-US" dirty="0"/>
              <a:t>19151154-19151361,</a:t>
            </a:r>
          </a:p>
          <a:p>
            <a:pPr fontAlgn="ctr"/>
            <a:r>
              <a:rPr lang="en-US" dirty="0"/>
              <a:t>19151421-19151550,</a:t>
            </a:r>
          </a:p>
          <a:p>
            <a:pPr fontAlgn="ctr"/>
            <a:r>
              <a:rPr lang="en-US" dirty="0"/>
              <a:t>19151613-19151699</a:t>
            </a:r>
          </a:p>
          <a:p>
            <a:endParaRPr lang="en-US" dirty="0"/>
          </a:p>
        </p:txBody>
      </p:sp>
      <p:sp>
        <p:nvSpPr>
          <p:cNvPr id="4" name="Slide Number Placeholder 3"/>
          <p:cNvSpPr>
            <a:spLocks noGrp="1"/>
          </p:cNvSpPr>
          <p:nvPr>
            <p:ph type="sldNum" sz="quarter" idx="5"/>
          </p:nvPr>
        </p:nvSpPr>
        <p:spPr/>
        <p:txBody>
          <a:bodyPr/>
          <a:lstStyle/>
          <a:p>
            <a:fld id="{01DA8394-F9D4-0D46-9701-BAE5AD843F81}" type="slidenum">
              <a:rPr lang="en-US" smtClean="0"/>
              <a:t>73</a:t>
            </a:fld>
            <a:endParaRPr lang="en-US"/>
          </a:p>
        </p:txBody>
      </p:sp>
    </p:spTree>
    <p:extLst>
      <p:ext uri="{BB962C8B-B14F-4D97-AF65-F5344CB8AC3E}">
        <p14:creationId xmlns:p14="http://schemas.microsoft.com/office/powerpoint/2010/main" val="5198133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DA8394-F9D4-0D46-9701-BAE5AD843F81}" type="slidenum">
              <a:rPr lang="en-US" smtClean="0"/>
              <a:t>74</a:t>
            </a:fld>
            <a:endParaRPr lang="en-US"/>
          </a:p>
        </p:txBody>
      </p:sp>
    </p:spTree>
    <p:extLst>
      <p:ext uri="{BB962C8B-B14F-4D97-AF65-F5344CB8AC3E}">
        <p14:creationId xmlns:p14="http://schemas.microsoft.com/office/powerpoint/2010/main" val="40698693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Gene Model Checker checklist is designed to highlight unusual features in the gene model. Warnings and failures reported by the Gene Model Checker do not necessarily mean that the proposed gene model is incorrect. However, the annotator should provide additional evidence that justifies the unusual annotation (e.g., non-canonical splice donor site).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01DA8394-F9D4-0D46-9701-BAE5AD843F81}" type="slidenum">
              <a:rPr lang="en-US" smtClean="0"/>
              <a:t>75</a:t>
            </a:fld>
            <a:endParaRPr lang="en-US"/>
          </a:p>
        </p:txBody>
      </p:sp>
    </p:spTree>
    <p:extLst>
      <p:ext uri="{BB962C8B-B14F-4D97-AF65-F5344CB8AC3E}">
        <p14:creationId xmlns:p14="http://schemas.microsoft.com/office/powerpoint/2010/main" val="28979983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a typeface="Calibri" panose="020F0502020204030204" pitchFamily="34" charset="0"/>
              </a:rPr>
              <a:t>Clicking on the magnifying glass icon in the Gene Model Checker checklist allows you to view specific features of your submitted gene model in the context of the other evidence tracks on the Genome Browser.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01DA8394-F9D4-0D46-9701-BAE5AD843F81}" type="slidenum">
              <a:rPr lang="en-US" smtClean="0"/>
              <a:t>79</a:t>
            </a:fld>
            <a:endParaRPr lang="en-US"/>
          </a:p>
        </p:txBody>
      </p:sp>
    </p:spTree>
    <p:extLst>
      <p:ext uri="{BB962C8B-B14F-4D97-AF65-F5344CB8AC3E}">
        <p14:creationId xmlns:p14="http://schemas.microsoft.com/office/powerpoint/2010/main" val="9462507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XP_015048368.1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XP_002098031.1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XP_002098033.2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XP_002098034.1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charset="0"/>
              <a:ea typeface="Arial" charset="0"/>
              <a:cs typeface="Arial" charset="0"/>
            </a:endParaRPr>
          </a:p>
          <a:p>
            <a:endParaRPr lang="en-US" dirty="0"/>
          </a:p>
        </p:txBody>
      </p:sp>
      <p:sp>
        <p:nvSpPr>
          <p:cNvPr id="4" name="Slide Number Placeholder 3"/>
          <p:cNvSpPr>
            <a:spLocks noGrp="1"/>
          </p:cNvSpPr>
          <p:nvPr>
            <p:ph type="sldNum" sz="quarter" idx="5"/>
          </p:nvPr>
        </p:nvSpPr>
        <p:spPr/>
        <p:txBody>
          <a:bodyPr/>
          <a:lstStyle/>
          <a:p>
            <a:fld id="{01DA8394-F9D4-0D46-9701-BAE5AD843F81}" type="slidenum">
              <a:rPr lang="en-US" smtClean="0"/>
              <a:t>85</a:t>
            </a:fld>
            <a:endParaRPr lang="en-US"/>
          </a:p>
        </p:txBody>
      </p:sp>
    </p:spTree>
    <p:extLst>
      <p:ext uri="{BB962C8B-B14F-4D97-AF65-F5344CB8AC3E}">
        <p14:creationId xmlns:p14="http://schemas.microsoft.com/office/powerpoint/2010/main" val="10547868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XP_015048368.1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XP_002098031.1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XP_002098033.2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XP_002098034.1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charset="0"/>
              <a:ea typeface="Arial" charset="0"/>
              <a:cs typeface="Arial" charset="0"/>
            </a:endParaRPr>
          </a:p>
          <a:p>
            <a:endParaRPr lang="en-US" dirty="0"/>
          </a:p>
        </p:txBody>
      </p:sp>
      <p:sp>
        <p:nvSpPr>
          <p:cNvPr id="4" name="Slide Number Placeholder 3"/>
          <p:cNvSpPr>
            <a:spLocks noGrp="1"/>
          </p:cNvSpPr>
          <p:nvPr>
            <p:ph type="sldNum" sz="quarter" idx="5"/>
          </p:nvPr>
        </p:nvSpPr>
        <p:spPr/>
        <p:txBody>
          <a:bodyPr/>
          <a:lstStyle/>
          <a:p>
            <a:fld id="{01DA8394-F9D4-0D46-9701-BAE5AD843F81}" type="slidenum">
              <a:rPr lang="en-US" smtClean="0"/>
              <a:t>86</a:t>
            </a:fld>
            <a:endParaRPr lang="en-US"/>
          </a:p>
        </p:txBody>
      </p:sp>
    </p:spTree>
    <p:extLst>
      <p:ext uri="{BB962C8B-B14F-4D97-AF65-F5344CB8AC3E}">
        <p14:creationId xmlns:p14="http://schemas.microsoft.com/office/powerpoint/2010/main" val="32495100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DA8394-F9D4-0D46-9701-BAE5AD843F81}" type="slidenum">
              <a:rPr lang="en-US" smtClean="0"/>
              <a:t>13</a:t>
            </a:fld>
            <a:endParaRPr lang="en-US"/>
          </a:p>
        </p:txBody>
      </p:sp>
    </p:spTree>
    <p:extLst>
      <p:ext uri="{BB962C8B-B14F-4D97-AF65-F5344CB8AC3E}">
        <p14:creationId xmlns:p14="http://schemas.microsoft.com/office/powerpoint/2010/main" val="32863191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DA8394-F9D4-0D46-9701-BAE5AD843F81}" type="slidenum">
              <a:rPr lang="en-US" smtClean="0"/>
              <a:t>14</a:t>
            </a:fld>
            <a:endParaRPr lang="en-US"/>
          </a:p>
        </p:txBody>
      </p:sp>
    </p:spTree>
    <p:extLst>
      <p:ext uri="{BB962C8B-B14F-4D97-AF65-F5344CB8AC3E}">
        <p14:creationId xmlns:p14="http://schemas.microsoft.com/office/powerpoint/2010/main" val="39928955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DA8394-F9D4-0D46-9701-BAE5AD843F81}" type="slidenum">
              <a:rPr lang="en-US" smtClean="0"/>
              <a:t>17</a:t>
            </a:fld>
            <a:endParaRPr lang="en-US"/>
          </a:p>
        </p:txBody>
      </p:sp>
    </p:spTree>
    <p:extLst>
      <p:ext uri="{BB962C8B-B14F-4D97-AF65-F5344CB8AC3E}">
        <p14:creationId xmlns:p14="http://schemas.microsoft.com/office/powerpoint/2010/main" val="18496585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National Center for Biotechnology Information (NCBI) periodically updates the genome assemblies used for BLAST searches that can cause bookkeeping issues when they occur in the middle of a semester. Using the “Genome BLAST” links on the ”Pathways Project Genome Assemblies” page ensures student annotators are navigating to the correct genome assembly database when performing their BLAST search against the entire genome of their target species. However, </a:t>
            </a:r>
            <a:r>
              <a:rPr lang="en-US" sz="1200" b="1" dirty="0"/>
              <a:t>this circumvention will only be needed in Part 2 of the Pathways Project protocol</a:t>
            </a:r>
            <a:r>
              <a:rPr lang="en-US" sz="1200" dirty="0"/>
              <a:t>. In Parts 3 and 5, we will navigate directly to the NCBI BLAST home page.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01DA8394-F9D4-0D46-9701-BAE5AD843F81}" type="slidenum">
              <a:rPr lang="en-US" smtClean="0"/>
              <a:t>18</a:t>
            </a:fld>
            <a:endParaRPr lang="en-US"/>
          </a:p>
        </p:txBody>
      </p:sp>
    </p:spTree>
    <p:extLst>
      <p:ext uri="{BB962C8B-B14F-4D97-AF65-F5344CB8AC3E}">
        <p14:creationId xmlns:p14="http://schemas.microsoft.com/office/powerpoint/2010/main" val="13951409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DA8394-F9D4-0D46-9701-BAE5AD843F81}" type="slidenum">
              <a:rPr lang="en-US" smtClean="0"/>
              <a:t>19</a:t>
            </a:fld>
            <a:endParaRPr lang="en-US"/>
          </a:p>
        </p:txBody>
      </p:sp>
    </p:spTree>
    <p:extLst>
      <p:ext uri="{BB962C8B-B14F-4D97-AF65-F5344CB8AC3E}">
        <p14:creationId xmlns:p14="http://schemas.microsoft.com/office/powerpoint/2010/main" val="33245566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800AC782-64C2-D94C-BB7E-E3557AE29659}" type="datetimeFigureOut">
              <a:rPr lang="en-US" smtClean="0"/>
              <a:t>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C5B5B2-1594-A146-9146-643892CBB048}" type="slidenum">
              <a:rPr lang="en-US" smtClean="0"/>
              <a:t>‹#›</a:t>
            </a:fld>
            <a:endParaRPr lang="en-US"/>
          </a:p>
        </p:txBody>
      </p:sp>
    </p:spTree>
    <p:extLst>
      <p:ext uri="{BB962C8B-B14F-4D97-AF65-F5344CB8AC3E}">
        <p14:creationId xmlns:p14="http://schemas.microsoft.com/office/powerpoint/2010/main" val="15209157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0AC782-64C2-D94C-BB7E-E3557AE29659}" type="datetimeFigureOut">
              <a:rPr lang="en-US" smtClean="0"/>
              <a:t>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C5B5B2-1594-A146-9146-643892CBB048}" type="slidenum">
              <a:rPr lang="en-US" smtClean="0"/>
              <a:t>‹#›</a:t>
            </a:fld>
            <a:endParaRPr lang="en-US"/>
          </a:p>
        </p:txBody>
      </p:sp>
    </p:spTree>
    <p:extLst>
      <p:ext uri="{BB962C8B-B14F-4D97-AF65-F5344CB8AC3E}">
        <p14:creationId xmlns:p14="http://schemas.microsoft.com/office/powerpoint/2010/main" val="17165264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0AC782-64C2-D94C-BB7E-E3557AE29659}" type="datetimeFigureOut">
              <a:rPr lang="en-US" smtClean="0"/>
              <a:t>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C5B5B2-1594-A146-9146-643892CBB048}" type="slidenum">
              <a:rPr lang="en-US" smtClean="0"/>
              <a:t>‹#›</a:t>
            </a:fld>
            <a:endParaRPr lang="en-US"/>
          </a:p>
        </p:txBody>
      </p:sp>
    </p:spTree>
    <p:extLst>
      <p:ext uri="{BB962C8B-B14F-4D97-AF65-F5344CB8AC3E}">
        <p14:creationId xmlns:p14="http://schemas.microsoft.com/office/powerpoint/2010/main" val="3653027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E9A32AF-2C08-9248-8F77-F36A82284CE3}" type="datetimeFigureOut">
              <a:rPr lang="en-US" smtClean="0"/>
              <a:t>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D5D121-4360-AC42-BB42-5457C0679A2D}" type="slidenum">
              <a:rPr lang="en-US" smtClean="0"/>
              <a:t>‹#›</a:t>
            </a:fld>
            <a:endParaRPr lang="en-US"/>
          </a:p>
        </p:txBody>
      </p:sp>
    </p:spTree>
    <p:extLst>
      <p:ext uri="{BB962C8B-B14F-4D97-AF65-F5344CB8AC3E}">
        <p14:creationId xmlns:p14="http://schemas.microsoft.com/office/powerpoint/2010/main" val="35437802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9A32AF-2C08-9248-8F77-F36A82284CE3}" type="datetimeFigureOut">
              <a:rPr lang="en-US" smtClean="0"/>
              <a:t>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D5D121-4360-AC42-BB42-5457C0679A2D}" type="slidenum">
              <a:rPr lang="en-US" smtClean="0"/>
              <a:t>‹#›</a:t>
            </a:fld>
            <a:endParaRPr lang="en-US"/>
          </a:p>
        </p:txBody>
      </p:sp>
    </p:spTree>
    <p:extLst>
      <p:ext uri="{BB962C8B-B14F-4D97-AF65-F5344CB8AC3E}">
        <p14:creationId xmlns:p14="http://schemas.microsoft.com/office/powerpoint/2010/main" val="32965306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9A32AF-2C08-9248-8F77-F36A82284CE3}" type="datetimeFigureOut">
              <a:rPr lang="en-US" smtClean="0"/>
              <a:t>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D5D121-4360-AC42-BB42-5457C0679A2D}" type="slidenum">
              <a:rPr lang="en-US" smtClean="0"/>
              <a:t>‹#›</a:t>
            </a:fld>
            <a:endParaRPr lang="en-US"/>
          </a:p>
        </p:txBody>
      </p:sp>
    </p:spTree>
    <p:extLst>
      <p:ext uri="{BB962C8B-B14F-4D97-AF65-F5344CB8AC3E}">
        <p14:creationId xmlns:p14="http://schemas.microsoft.com/office/powerpoint/2010/main" val="30087939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E9A32AF-2C08-9248-8F77-F36A82284CE3}" type="datetimeFigureOut">
              <a:rPr lang="en-US" smtClean="0"/>
              <a:t>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D5D121-4360-AC42-BB42-5457C0679A2D}" type="slidenum">
              <a:rPr lang="en-US" smtClean="0"/>
              <a:t>‹#›</a:t>
            </a:fld>
            <a:endParaRPr lang="en-US"/>
          </a:p>
        </p:txBody>
      </p:sp>
    </p:spTree>
    <p:extLst>
      <p:ext uri="{BB962C8B-B14F-4D97-AF65-F5344CB8AC3E}">
        <p14:creationId xmlns:p14="http://schemas.microsoft.com/office/powerpoint/2010/main" val="18165016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E9A32AF-2C08-9248-8F77-F36A82284CE3}" type="datetimeFigureOut">
              <a:rPr lang="en-US" smtClean="0"/>
              <a:t>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D5D121-4360-AC42-BB42-5457C0679A2D}" type="slidenum">
              <a:rPr lang="en-US" smtClean="0"/>
              <a:t>‹#›</a:t>
            </a:fld>
            <a:endParaRPr lang="en-US"/>
          </a:p>
        </p:txBody>
      </p:sp>
    </p:spTree>
    <p:extLst>
      <p:ext uri="{BB962C8B-B14F-4D97-AF65-F5344CB8AC3E}">
        <p14:creationId xmlns:p14="http://schemas.microsoft.com/office/powerpoint/2010/main" val="34247666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9A32AF-2C08-9248-8F77-F36A82284CE3}" type="datetimeFigureOut">
              <a:rPr lang="en-US" smtClean="0"/>
              <a:t>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D5D121-4360-AC42-BB42-5457C0679A2D}" type="slidenum">
              <a:rPr lang="en-US" smtClean="0"/>
              <a:t>‹#›</a:t>
            </a:fld>
            <a:endParaRPr lang="en-US"/>
          </a:p>
        </p:txBody>
      </p:sp>
    </p:spTree>
    <p:extLst>
      <p:ext uri="{BB962C8B-B14F-4D97-AF65-F5344CB8AC3E}">
        <p14:creationId xmlns:p14="http://schemas.microsoft.com/office/powerpoint/2010/main" val="18618713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9A32AF-2C08-9248-8F77-F36A82284CE3}" type="datetimeFigureOut">
              <a:rPr lang="en-US" smtClean="0"/>
              <a:t>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D5D121-4360-AC42-BB42-5457C0679A2D}" type="slidenum">
              <a:rPr lang="en-US" smtClean="0"/>
              <a:t>‹#›</a:t>
            </a:fld>
            <a:endParaRPr lang="en-US"/>
          </a:p>
        </p:txBody>
      </p:sp>
    </p:spTree>
    <p:extLst>
      <p:ext uri="{BB962C8B-B14F-4D97-AF65-F5344CB8AC3E}">
        <p14:creationId xmlns:p14="http://schemas.microsoft.com/office/powerpoint/2010/main" val="16855786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E9A32AF-2C08-9248-8F77-F36A82284CE3}" type="datetimeFigureOut">
              <a:rPr lang="en-US" smtClean="0"/>
              <a:t>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D5D121-4360-AC42-BB42-5457C0679A2D}" type="slidenum">
              <a:rPr lang="en-US" smtClean="0"/>
              <a:t>‹#›</a:t>
            </a:fld>
            <a:endParaRPr lang="en-US"/>
          </a:p>
        </p:txBody>
      </p:sp>
    </p:spTree>
    <p:extLst>
      <p:ext uri="{BB962C8B-B14F-4D97-AF65-F5344CB8AC3E}">
        <p14:creationId xmlns:p14="http://schemas.microsoft.com/office/powerpoint/2010/main" val="3086164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0AC782-64C2-D94C-BB7E-E3557AE29659}" type="datetimeFigureOut">
              <a:rPr lang="en-US" smtClean="0"/>
              <a:t>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C5B5B2-1594-A146-9146-643892CBB048}" type="slidenum">
              <a:rPr lang="en-US" smtClean="0"/>
              <a:t>‹#›</a:t>
            </a:fld>
            <a:endParaRPr lang="en-US"/>
          </a:p>
        </p:txBody>
      </p:sp>
    </p:spTree>
    <p:extLst>
      <p:ext uri="{BB962C8B-B14F-4D97-AF65-F5344CB8AC3E}">
        <p14:creationId xmlns:p14="http://schemas.microsoft.com/office/powerpoint/2010/main" val="13833117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E9A32AF-2C08-9248-8F77-F36A82284CE3}" type="datetimeFigureOut">
              <a:rPr lang="en-US" smtClean="0"/>
              <a:t>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D5D121-4360-AC42-BB42-5457C0679A2D}" type="slidenum">
              <a:rPr lang="en-US" smtClean="0"/>
              <a:t>‹#›</a:t>
            </a:fld>
            <a:endParaRPr lang="en-US"/>
          </a:p>
        </p:txBody>
      </p:sp>
    </p:spTree>
    <p:extLst>
      <p:ext uri="{BB962C8B-B14F-4D97-AF65-F5344CB8AC3E}">
        <p14:creationId xmlns:p14="http://schemas.microsoft.com/office/powerpoint/2010/main" val="9180268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9A32AF-2C08-9248-8F77-F36A82284CE3}" type="datetimeFigureOut">
              <a:rPr lang="en-US" smtClean="0"/>
              <a:t>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D5D121-4360-AC42-BB42-5457C0679A2D}" type="slidenum">
              <a:rPr lang="en-US" smtClean="0"/>
              <a:t>‹#›</a:t>
            </a:fld>
            <a:endParaRPr lang="en-US"/>
          </a:p>
        </p:txBody>
      </p:sp>
    </p:spTree>
    <p:extLst>
      <p:ext uri="{BB962C8B-B14F-4D97-AF65-F5344CB8AC3E}">
        <p14:creationId xmlns:p14="http://schemas.microsoft.com/office/powerpoint/2010/main" val="37632668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9A32AF-2C08-9248-8F77-F36A82284CE3}" type="datetimeFigureOut">
              <a:rPr lang="en-US" smtClean="0"/>
              <a:t>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D5D121-4360-AC42-BB42-5457C0679A2D}" type="slidenum">
              <a:rPr lang="en-US" smtClean="0"/>
              <a:t>‹#›</a:t>
            </a:fld>
            <a:endParaRPr lang="en-US"/>
          </a:p>
        </p:txBody>
      </p:sp>
    </p:spTree>
    <p:extLst>
      <p:ext uri="{BB962C8B-B14F-4D97-AF65-F5344CB8AC3E}">
        <p14:creationId xmlns:p14="http://schemas.microsoft.com/office/powerpoint/2010/main" val="3915832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0AC782-64C2-D94C-BB7E-E3557AE29659}" type="datetimeFigureOut">
              <a:rPr lang="en-US" smtClean="0"/>
              <a:t>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C5B5B2-1594-A146-9146-643892CBB048}" type="slidenum">
              <a:rPr lang="en-US" smtClean="0"/>
              <a:t>‹#›</a:t>
            </a:fld>
            <a:endParaRPr lang="en-US"/>
          </a:p>
        </p:txBody>
      </p:sp>
    </p:spTree>
    <p:extLst>
      <p:ext uri="{BB962C8B-B14F-4D97-AF65-F5344CB8AC3E}">
        <p14:creationId xmlns:p14="http://schemas.microsoft.com/office/powerpoint/2010/main" val="15295998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0AC782-64C2-D94C-BB7E-E3557AE29659}" type="datetimeFigureOut">
              <a:rPr lang="en-US" smtClean="0"/>
              <a:t>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C5B5B2-1594-A146-9146-643892CBB048}" type="slidenum">
              <a:rPr lang="en-US" smtClean="0"/>
              <a:t>‹#›</a:t>
            </a:fld>
            <a:endParaRPr lang="en-US"/>
          </a:p>
        </p:txBody>
      </p:sp>
    </p:spTree>
    <p:extLst>
      <p:ext uri="{BB962C8B-B14F-4D97-AF65-F5344CB8AC3E}">
        <p14:creationId xmlns:p14="http://schemas.microsoft.com/office/powerpoint/2010/main" val="457537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00AC782-64C2-D94C-BB7E-E3557AE29659}" type="datetimeFigureOut">
              <a:rPr lang="en-US" smtClean="0"/>
              <a:t>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C5B5B2-1594-A146-9146-643892CBB048}" type="slidenum">
              <a:rPr lang="en-US" smtClean="0"/>
              <a:t>‹#›</a:t>
            </a:fld>
            <a:endParaRPr lang="en-US"/>
          </a:p>
        </p:txBody>
      </p:sp>
    </p:spTree>
    <p:extLst>
      <p:ext uri="{BB962C8B-B14F-4D97-AF65-F5344CB8AC3E}">
        <p14:creationId xmlns:p14="http://schemas.microsoft.com/office/powerpoint/2010/main" val="1838701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00AC782-64C2-D94C-BB7E-E3557AE29659}" type="datetimeFigureOut">
              <a:rPr lang="en-US" smtClean="0"/>
              <a:t>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C5B5B2-1594-A146-9146-643892CBB048}" type="slidenum">
              <a:rPr lang="en-US" smtClean="0"/>
              <a:t>‹#›</a:t>
            </a:fld>
            <a:endParaRPr lang="en-US"/>
          </a:p>
        </p:txBody>
      </p:sp>
    </p:spTree>
    <p:extLst>
      <p:ext uri="{BB962C8B-B14F-4D97-AF65-F5344CB8AC3E}">
        <p14:creationId xmlns:p14="http://schemas.microsoft.com/office/powerpoint/2010/main" val="760631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00AC782-64C2-D94C-BB7E-E3557AE29659}" type="datetimeFigureOut">
              <a:rPr lang="en-US" smtClean="0"/>
              <a:t>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C5B5B2-1594-A146-9146-643892CBB048}" type="slidenum">
              <a:rPr lang="en-US" smtClean="0"/>
              <a:t>‹#›</a:t>
            </a:fld>
            <a:endParaRPr lang="en-US"/>
          </a:p>
        </p:txBody>
      </p:sp>
    </p:spTree>
    <p:extLst>
      <p:ext uri="{BB962C8B-B14F-4D97-AF65-F5344CB8AC3E}">
        <p14:creationId xmlns:p14="http://schemas.microsoft.com/office/powerpoint/2010/main" val="2115239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00AC782-64C2-D94C-BB7E-E3557AE29659}" type="datetimeFigureOut">
              <a:rPr lang="en-US" smtClean="0"/>
              <a:t>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C5B5B2-1594-A146-9146-643892CBB048}" type="slidenum">
              <a:rPr lang="en-US" smtClean="0"/>
              <a:t>‹#›</a:t>
            </a:fld>
            <a:endParaRPr lang="en-US"/>
          </a:p>
        </p:txBody>
      </p:sp>
    </p:spTree>
    <p:extLst>
      <p:ext uri="{BB962C8B-B14F-4D97-AF65-F5344CB8AC3E}">
        <p14:creationId xmlns:p14="http://schemas.microsoft.com/office/powerpoint/2010/main" val="6626030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00AC782-64C2-D94C-BB7E-E3557AE29659}" type="datetimeFigureOut">
              <a:rPr lang="en-US" smtClean="0"/>
              <a:t>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C5B5B2-1594-A146-9146-643892CBB048}" type="slidenum">
              <a:rPr lang="en-US" smtClean="0"/>
              <a:t>‹#›</a:t>
            </a:fld>
            <a:endParaRPr lang="en-US"/>
          </a:p>
        </p:txBody>
      </p:sp>
    </p:spTree>
    <p:extLst>
      <p:ext uri="{BB962C8B-B14F-4D97-AF65-F5344CB8AC3E}">
        <p14:creationId xmlns:p14="http://schemas.microsoft.com/office/powerpoint/2010/main" val="1666264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latin typeface="Arial" charset="0"/>
                <a:ea typeface="Arial" charset="0"/>
                <a:cs typeface="Arial" charset="0"/>
              </a:defRPr>
            </a:lvl1pPr>
          </a:lstStyle>
          <a:p>
            <a:fld id="{800AC782-64C2-D94C-BB7E-E3557AE29659}" type="datetimeFigureOut">
              <a:rPr lang="en-US" smtClean="0"/>
              <a:pPr/>
              <a:t>8/20/24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latin typeface="Arial" charset="0"/>
                <a:ea typeface="Arial" charset="0"/>
                <a:cs typeface="Arial" charset="0"/>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latin typeface="Arial" charset="0"/>
                <a:ea typeface="Arial" charset="0"/>
                <a:cs typeface="Arial" charset="0"/>
              </a:defRPr>
            </a:lvl1pPr>
          </a:lstStyle>
          <a:p>
            <a:fld id="{ABC5B5B2-1594-A146-9146-643892CBB048}" type="slidenum">
              <a:rPr lang="en-US" smtClean="0"/>
              <a:pPr/>
              <a:t>‹#›</a:t>
            </a:fld>
            <a:endParaRPr lang="en-US"/>
          </a:p>
        </p:txBody>
      </p:sp>
    </p:spTree>
    <p:extLst>
      <p:ext uri="{BB962C8B-B14F-4D97-AF65-F5344CB8AC3E}">
        <p14:creationId xmlns:p14="http://schemas.microsoft.com/office/powerpoint/2010/main" val="637678605"/>
      </p:ext>
    </p:extLst>
  </p:cSld>
  <p:clrMap bg1="lt1" tx1="dk1" bg2="lt2" tx2="dk2" accent1="accent1" accent2="accent2" accent3="accent3" accent4="accent4" accent5="accent5" accent6="accent6" hlink="hlink" folHlink="folHlink"/>
  <p:sldLayoutIdLst>
    <p:sldLayoutId id="2147483649" r:id="rId1"/>
    <p:sldLayoutId id="2147483655" r:id="rId2"/>
    <p:sldLayoutId id="2147483650" r:id="rId3"/>
    <p:sldLayoutId id="2147483651" r:id="rId4"/>
    <p:sldLayoutId id="2147483652" r:id="rId5"/>
    <p:sldLayoutId id="2147483653" r:id="rId6"/>
    <p:sldLayoutId id="2147483654" r:id="rId7"/>
    <p:sldLayoutId id="2147483656" r:id="rId8"/>
    <p:sldLayoutId id="2147483657" r:id="rId9"/>
    <p:sldLayoutId id="2147483658" r:id="rId10"/>
    <p:sldLayoutId id="2147483659" r:id="rId11"/>
  </p:sldLayoutIdLst>
  <p:txStyles>
    <p:titleStyle>
      <a:lvl1pPr algn="l" defTabSz="685800" rtl="0" eaLnBrk="1" latinLnBrk="0" hangingPunct="1">
        <a:lnSpc>
          <a:spcPct val="90000"/>
        </a:lnSpc>
        <a:spcBef>
          <a:spcPct val="0"/>
        </a:spcBef>
        <a:buNone/>
        <a:defRPr sz="3300" kern="1200">
          <a:solidFill>
            <a:schemeClr val="tx1"/>
          </a:solidFill>
          <a:latin typeface="Arial" charset="0"/>
          <a:ea typeface="Arial" charset="0"/>
          <a:cs typeface="Arial" charset="0"/>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9A32AF-2C08-9248-8F77-F36A82284CE3}" type="datetimeFigureOut">
              <a:rPr lang="en-US" smtClean="0"/>
              <a:t>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D5D121-4360-AC42-BB42-5457C0679A2D}" type="slidenum">
              <a:rPr lang="en-US" smtClean="0"/>
              <a:t>‹#›</a:t>
            </a:fld>
            <a:endParaRPr lang="en-US"/>
          </a:p>
        </p:txBody>
      </p:sp>
    </p:spTree>
    <p:extLst>
      <p:ext uri="{BB962C8B-B14F-4D97-AF65-F5344CB8AC3E}">
        <p14:creationId xmlns:p14="http://schemas.microsoft.com/office/powerpoint/2010/main" val="26843452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43.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app.biorender.com/biorender-templates" TargetMode="Externa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6.png"/></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59.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5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6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7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7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285C1E9F-EEF3-7D32-1A96-ABBFF75E2FE3}"/>
              </a:ext>
            </a:extLst>
          </p:cNvPr>
          <p:cNvGrpSpPr/>
          <p:nvPr/>
        </p:nvGrpSpPr>
        <p:grpSpPr>
          <a:xfrm>
            <a:off x="2617469" y="2589041"/>
            <a:ext cx="3909061" cy="1679918"/>
            <a:chOff x="662939" y="2438427"/>
            <a:chExt cx="3909061" cy="1679918"/>
          </a:xfrm>
        </p:grpSpPr>
        <p:grpSp>
          <p:nvGrpSpPr>
            <p:cNvPr id="9" name="Group 8">
              <a:extLst>
                <a:ext uri="{FF2B5EF4-FFF2-40B4-BE49-F238E27FC236}">
                  <a16:creationId xmlns:a16="http://schemas.microsoft.com/office/drawing/2014/main" id="{68597F7A-5CE7-18D2-8A4E-36DFE69A095E}"/>
                </a:ext>
              </a:extLst>
            </p:cNvPr>
            <p:cNvGrpSpPr/>
            <p:nvPr/>
          </p:nvGrpSpPr>
          <p:grpSpPr>
            <a:xfrm>
              <a:off x="662939" y="2438427"/>
              <a:ext cx="3909061" cy="1679918"/>
              <a:chOff x="1200728" y="415638"/>
              <a:chExt cx="3909061" cy="1679918"/>
            </a:xfrm>
            <a:solidFill>
              <a:srgbClr val="FF85FF"/>
            </a:solidFill>
          </p:grpSpPr>
          <p:sp>
            <p:nvSpPr>
              <p:cNvPr id="11" name="Rectangle 10">
                <a:extLst>
                  <a:ext uri="{FF2B5EF4-FFF2-40B4-BE49-F238E27FC236}">
                    <a16:creationId xmlns:a16="http://schemas.microsoft.com/office/drawing/2014/main" id="{23DA3DC6-07DC-6EAA-7D25-88E9E9EE3CFB}"/>
                  </a:ext>
                </a:extLst>
              </p:cNvPr>
              <p:cNvSpPr/>
              <p:nvPr/>
            </p:nvSpPr>
            <p:spPr>
              <a:xfrm>
                <a:off x="1200728" y="415638"/>
                <a:ext cx="3909061" cy="1679918"/>
              </a:xfrm>
              <a:prstGeom prst="rect">
                <a:avLst/>
              </a:prstGeom>
              <a:solidFill>
                <a:srgbClr val="9BF6FF"/>
              </a:solidFill>
              <a:ln w="38100">
                <a:solidFill>
                  <a:srgbClr val="9437FF">
                    <a:alpha val="7960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049891C-CBE8-0685-30EE-E7DB1C783D6E}"/>
                  </a:ext>
                </a:extLst>
              </p:cNvPr>
              <p:cNvSpPr txBox="1"/>
              <p:nvPr/>
            </p:nvSpPr>
            <p:spPr>
              <a:xfrm>
                <a:off x="1671585" y="465851"/>
                <a:ext cx="3353144" cy="1569660"/>
              </a:xfrm>
              <a:prstGeom prst="rect">
                <a:avLst/>
              </a:prstGeom>
              <a:noFill/>
              <a:ln>
                <a:noFill/>
              </a:ln>
            </p:spPr>
            <p:txBody>
              <a:bodyPr wrap="square" rtlCol="0">
                <a:spAutoFit/>
              </a:bodyPr>
              <a:lstStyle/>
              <a:p>
                <a:r>
                  <a:rPr lang="en-US" sz="1200" dirty="0"/>
                  <a:t>The </a:t>
                </a:r>
                <a:r>
                  <a:rPr lang="en-US" sz="1200" b="1" dirty="0"/>
                  <a:t>genome</a:t>
                </a:r>
                <a:r>
                  <a:rPr lang="en-US" sz="1100" b="1" dirty="0"/>
                  <a:t> </a:t>
                </a:r>
                <a:r>
                  <a:rPr lang="en-US" sz="1200" b="1" dirty="0"/>
                  <a:t>assembly </a:t>
                </a:r>
                <a:r>
                  <a:rPr lang="en-US" sz="1200" dirty="0"/>
                  <a:t>is simply the </a:t>
                </a:r>
                <a:r>
                  <a:rPr lang="en-US" sz="1200" b="1" dirty="0"/>
                  <a:t>genome sequence </a:t>
                </a:r>
                <a:r>
                  <a:rPr lang="en-US" sz="1200" dirty="0"/>
                  <a:t>produced after chromosomes have been</a:t>
                </a:r>
                <a:r>
                  <a:rPr lang="en-US" sz="1100" dirty="0"/>
                  <a:t> </a:t>
                </a:r>
                <a:r>
                  <a:rPr lang="en-US" sz="1200" dirty="0"/>
                  <a:t>fragmented, those fragments have been sequenced, and the resulting sequences have</a:t>
                </a:r>
                <a:r>
                  <a:rPr lang="en-US" sz="1100" dirty="0"/>
                  <a:t> </a:t>
                </a:r>
                <a:r>
                  <a:rPr lang="en-US" sz="1200" dirty="0"/>
                  <a:t>been put back together. A genome assembly is </a:t>
                </a:r>
                <a:r>
                  <a:rPr lang="en-US" sz="1200" b="1" dirty="0"/>
                  <a:t>updated</a:t>
                </a:r>
                <a:r>
                  <a:rPr lang="en-US" sz="1200" dirty="0"/>
                  <a:t> when DNA has been sequenced</a:t>
                </a:r>
                <a:r>
                  <a:rPr lang="en-US" sz="1100" dirty="0"/>
                  <a:t> </a:t>
                </a:r>
                <a:r>
                  <a:rPr lang="en-US" sz="1200" dirty="0"/>
                  <a:t>that allows gaps to be filled. It may also be updated when a new assembling algorithm is</a:t>
                </a:r>
                <a:r>
                  <a:rPr lang="en-US" sz="1100" dirty="0"/>
                  <a:t> </a:t>
                </a:r>
                <a:r>
                  <a:rPr lang="en-US" sz="1200" dirty="0"/>
                  <a:t>released. </a:t>
                </a:r>
                <a:endParaRPr lang="en-US" sz="1100" dirty="0">
                  <a:latin typeface="Arial" charset="0"/>
                  <a:ea typeface="Arial" charset="0"/>
                  <a:cs typeface="Arial" charset="0"/>
                </a:endParaRPr>
              </a:p>
            </p:txBody>
          </p:sp>
        </p:grpSp>
        <p:pic>
          <p:nvPicPr>
            <p:cNvPr id="10" name="Picture 9" descr="A picture containing star, black&#10;&#10;Description automatically generated">
              <a:extLst>
                <a:ext uri="{FF2B5EF4-FFF2-40B4-BE49-F238E27FC236}">
                  <a16:creationId xmlns:a16="http://schemas.microsoft.com/office/drawing/2014/main" id="{7C05387D-66A5-7AC1-0845-6BBEDD33784B}"/>
                </a:ext>
              </a:extLst>
            </p:cNvPr>
            <p:cNvPicPr>
              <a:picLocks noChangeAspect="1"/>
            </p:cNvPicPr>
            <p:nvPr/>
          </p:nvPicPr>
          <p:blipFill>
            <a:blip r:embed="rId2"/>
            <a:stretch>
              <a:fillRect/>
            </a:stretch>
          </p:blipFill>
          <p:spPr>
            <a:xfrm>
              <a:off x="705592" y="2545344"/>
              <a:ext cx="538920" cy="521208"/>
            </a:xfrm>
            <a:prstGeom prst="rect">
              <a:avLst/>
            </a:prstGeom>
          </p:spPr>
        </p:pic>
      </p:grpSp>
    </p:spTree>
    <p:extLst>
      <p:ext uri="{BB962C8B-B14F-4D97-AF65-F5344CB8AC3E}">
        <p14:creationId xmlns:p14="http://schemas.microsoft.com/office/powerpoint/2010/main" val="34920088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2315136-71F0-E66E-B398-6ABADBD0FBDE}"/>
              </a:ext>
            </a:extLst>
          </p:cNvPr>
          <p:cNvGrpSpPr/>
          <p:nvPr/>
        </p:nvGrpSpPr>
        <p:grpSpPr>
          <a:xfrm>
            <a:off x="662940" y="804333"/>
            <a:ext cx="7818120" cy="1566334"/>
            <a:chOff x="662939" y="4921347"/>
            <a:chExt cx="7818120" cy="1566334"/>
          </a:xfrm>
        </p:grpSpPr>
        <p:sp>
          <p:nvSpPr>
            <p:cNvPr id="3" name="Rectangle 2">
              <a:extLst>
                <a:ext uri="{FF2B5EF4-FFF2-40B4-BE49-F238E27FC236}">
                  <a16:creationId xmlns:a16="http://schemas.microsoft.com/office/drawing/2014/main" id="{1AD8424F-E512-DBDF-1FDC-2350FDFB6CB6}"/>
                </a:ext>
              </a:extLst>
            </p:cNvPr>
            <p:cNvSpPr/>
            <p:nvPr/>
          </p:nvSpPr>
          <p:spPr>
            <a:xfrm>
              <a:off x="662939" y="4921347"/>
              <a:ext cx="7818120" cy="1566334"/>
            </a:xfrm>
            <a:prstGeom prst="rect">
              <a:avLst/>
            </a:prstGeom>
            <a:solidFill>
              <a:srgbClr val="B4D85A"/>
            </a:solidFill>
            <a:ln w="38100">
              <a:solidFill>
                <a:srgbClr val="9E1B32">
                  <a:alpha val="80392"/>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Shape 46">
              <a:extLst>
                <a:ext uri="{FF2B5EF4-FFF2-40B4-BE49-F238E27FC236}">
                  <a16:creationId xmlns:a16="http://schemas.microsoft.com/office/drawing/2014/main" id="{E60F9F5A-DC71-821A-8050-57914411BC7B}"/>
                </a:ext>
              </a:extLst>
            </p:cNvPr>
            <p:cNvPicPr preferRelativeResize="0"/>
            <p:nvPr/>
          </p:nvPicPr>
          <p:blipFill rotWithShape="1">
            <a:blip r:embed="rId2">
              <a:alphaModFix/>
            </a:blip>
            <a:srcRect/>
            <a:stretch/>
          </p:blipFill>
          <p:spPr>
            <a:xfrm>
              <a:off x="788708" y="5065343"/>
              <a:ext cx="822960" cy="311870"/>
            </a:xfrm>
            <a:prstGeom prst="rect">
              <a:avLst/>
            </a:prstGeom>
            <a:noFill/>
            <a:ln>
              <a:noFill/>
            </a:ln>
          </p:spPr>
        </p:pic>
        <p:sp>
          <p:nvSpPr>
            <p:cNvPr id="5" name="TextBox 4">
              <a:extLst>
                <a:ext uri="{FF2B5EF4-FFF2-40B4-BE49-F238E27FC236}">
                  <a16:creationId xmlns:a16="http://schemas.microsoft.com/office/drawing/2014/main" id="{B8A82A90-1747-AC4D-065D-928880739CFD}"/>
                </a:ext>
              </a:extLst>
            </p:cNvPr>
            <p:cNvSpPr txBox="1"/>
            <p:nvPr/>
          </p:nvSpPr>
          <p:spPr>
            <a:xfrm>
              <a:off x="1611668" y="5040615"/>
              <a:ext cx="6617855" cy="1384995"/>
            </a:xfrm>
            <a:prstGeom prst="rect">
              <a:avLst/>
            </a:prstGeom>
            <a:noFill/>
          </p:spPr>
          <p:txBody>
            <a:bodyPr wrap="square" rtlCol="0">
              <a:spAutoFit/>
            </a:bodyPr>
            <a:lstStyle/>
            <a:p>
              <a:r>
                <a:rPr lang="en-US" sz="1200" dirty="0"/>
                <a:t>Each protein-coding gene annotated by FlyBase in </a:t>
              </a:r>
              <a:r>
                <a:rPr lang="en-US" sz="1200" i="1" dirty="0"/>
                <a:t>D. melanogaster</a:t>
              </a:r>
              <a:r>
                <a:rPr lang="en-US" sz="1200" dirty="0"/>
                <a:t> has an annotation symbol that begins with the prefix “</a:t>
              </a:r>
              <a:r>
                <a:rPr lang="en-US" sz="1200" b="1" dirty="0"/>
                <a:t>CG</a:t>
              </a:r>
              <a:r>
                <a:rPr lang="en-US" sz="1200" dirty="0"/>
                <a:t>” for </a:t>
              </a:r>
              <a:r>
                <a:rPr lang="en-US" sz="1200" b="1" u="sng" dirty="0"/>
                <a:t>C</a:t>
              </a:r>
              <a:r>
                <a:rPr lang="en-US" sz="1200" dirty="0"/>
                <a:t>omputed </a:t>
              </a:r>
              <a:r>
                <a:rPr lang="en-US" sz="1200" b="1" u="sng" dirty="0"/>
                <a:t>G</a:t>
              </a:r>
              <a:r>
                <a:rPr lang="en-US" sz="1200" dirty="0"/>
                <a:t>ene. Unless genes are characterized experimentally and formally named, they are referred to by this symbol. For example, in the figure above, three of the five genes</a:t>
              </a:r>
              <a:r>
                <a:rPr lang="en-US" sz="1200" dirty="0">
                  <a:latin typeface="Arial" charset="0"/>
                  <a:ea typeface="Arial" charset="0"/>
                  <a:cs typeface="Arial" charset="0"/>
                </a:rPr>
                <a:t>—</a:t>
              </a:r>
              <a:r>
                <a:rPr lang="en-US" sz="1200" i="1" dirty="0"/>
                <a:t>CG2931, CG12746, </a:t>
              </a:r>
              <a:r>
                <a:rPr lang="en-US" sz="1200" dirty="0"/>
                <a:t>and</a:t>
              </a:r>
              <a:r>
                <a:rPr lang="en-US" sz="1200" i="1" dirty="0"/>
                <a:t> CG2926</a:t>
              </a:r>
              <a:r>
                <a:rPr lang="en-US" sz="1200" dirty="0">
                  <a:latin typeface="Arial" charset="0"/>
                  <a:ea typeface="Arial" charset="0"/>
                  <a:cs typeface="Arial" charset="0"/>
                </a:rPr>
                <a:t>—</a:t>
              </a:r>
              <a:r>
                <a:rPr lang="en-US" sz="1200" dirty="0"/>
                <a:t>have not been named since they haven’t yet been characterized experimentally. However, the Ras homolog enriched in brain and Collapsin Response Mediator Protein genes have been characterized by past scientific studies, and thus are referred to by their gene symbols </a:t>
              </a:r>
              <a:r>
                <a:rPr lang="en-US" sz="1200" i="1" dirty="0"/>
                <a:t>Rheb </a:t>
              </a:r>
              <a:r>
                <a:rPr lang="en-US" sz="1200" dirty="0"/>
                <a:t>and </a:t>
              </a:r>
              <a:r>
                <a:rPr lang="en-US" sz="1200" i="1" dirty="0"/>
                <a:t>CRMP</a:t>
              </a:r>
              <a:r>
                <a:rPr lang="en-US" sz="1200" dirty="0"/>
                <a:t>, respectively.</a:t>
              </a:r>
            </a:p>
          </p:txBody>
        </p:sp>
      </p:grpSp>
    </p:spTree>
    <p:extLst>
      <p:ext uri="{BB962C8B-B14F-4D97-AF65-F5344CB8AC3E}">
        <p14:creationId xmlns:p14="http://schemas.microsoft.com/office/powerpoint/2010/main" val="23492157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66E8C9B-CDC9-B240-8FB6-C1D16852237D}"/>
              </a:ext>
            </a:extLst>
          </p:cNvPr>
          <p:cNvGrpSpPr/>
          <p:nvPr/>
        </p:nvGrpSpPr>
        <p:grpSpPr>
          <a:xfrm>
            <a:off x="68061" y="1194474"/>
            <a:ext cx="9007878" cy="2736013"/>
            <a:chOff x="71920" y="2629869"/>
            <a:chExt cx="9007878" cy="2736013"/>
          </a:xfrm>
        </p:grpSpPr>
        <p:grpSp>
          <p:nvGrpSpPr>
            <p:cNvPr id="19" name="Group 18">
              <a:extLst>
                <a:ext uri="{FF2B5EF4-FFF2-40B4-BE49-F238E27FC236}">
                  <a16:creationId xmlns:a16="http://schemas.microsoft.com/office/drawing/2014/main" id="{81B6F723-DAE4-7346-8570-8BD092CA6245}"/>
                </a:ext>
              </a:extLst>
            </p:cNvPr>
            <p:cNvGrpSpPr/>
            <p:nvPr/>
          </p:nvGrpSpPr>
          <p:grpSpPr>
            <a:xfrm>
              <a:off x="370306" y="3671611"/>
              <a:ext cx="8709492" cy="1694271"/>
              <a:chOff x="217254" y="982570"/>
              <a:chExt cx="8709492" cy="1694271"/>
            </a:xfrm>
          </p:grpSpPr>
          <p:grpSp>
            <p:nvGrpSpPr>
              <p:cNvPr id="2" name="Group 1">
                <a:extLst>
                  <a:ext uri="{FF2B5EF4-FFF2-40B4-BE49-F238E27FC236}">
                    <a16:creationId xmlns:a16="http://schemas.microsoft.com/office/drawing/2014/main" id="{D75AE78C-9F09-FD43-BA12-F1DF8BA89376}"/>
                  </a:ext>
                </a:extLst>
              </p:cNvPr>
              <p:cNvGrpSpPr/>
              <p:nvPr/>
            </p:nvGrpSpPr>
            <p:grpSpPr>
              <a:xfrm>
                <a:off x="217255" y="982570"/>
                <a:ext cx="8709489" cy="493806"/>
                <a:chOff x="472611" y="934944"/>
                <a:chExt cx="11037870" cy="719195"/>
              </a:xfrm>
            </p:grpSpPr>
            <p:sp>
              <p:nvSpPr>
                <p:cNvPr id="3" name="Pentagon 2">
                  <a:extLst>
                    <a:ext uri="{FF2B5EF4-FFF2-40B4-BE49-F238E27FC236}">
                      <a16:creationId xmlns:a16="http://schemas.microsoft.com/office/drawing/2014/main" id="{57D921A4-6F84-AD43-ABEE-312918698114}"/>
                    </a:ext>
                  </a:extLst>
                </p:cNvPr>
                <p:cNvSpPr/>
                <p:nvPr/>
              </p:nvSpPr>
              <p:spPr>
                <a:xfrm>
                  <a:off x="472611" y="934948"/>
                  <a:ext cx="2085654" cy="719191"/>
                </a:xfrm>
                <a:prstGeom prst="homePlate">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t>CG12746</a:t>
                  </a:r>
                </a:p>
              </p:txBody>
            </p:sp>
            <p:sp>
              <p:nvSpPr>
                <p:cNvPr id="4" name="Pentagon 3">
                  <a:extLst>
                    <a:ext uri="{FF2B5EF4-FFF2-40B4-BE49-F238E27FC236}">
                      <a16:creationId xmlns:a16="http://schemas.microsoft.com/office/drawing/2014/main" id="{C3AF0C82-D5B3-D24B-A72B-0A535AE3C10E}"/>
                    </a:ext>
                  </a:extLst>
                </p:cNvPr>
                <p:cNvSpPr/>
                <p:nvPr/>
              </p:nvSpPr>
              <p:spPr>
                <a:xfrm flipH="1">
                  <a:off x="2710665" y="934944"/>
                  <a:ext cx="2085654" cy="719191"/>
                </a:xfrm>
                <a:prstGeom prst="homePlate">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t>CG2931</a:t>
                  </a:r>
                </a:p>
              </p:txBody>
            </p:sp>
            <p:sp>
              <p:nvSpPr>
                <p:cNvPr id="5" name="Pentagon 4">
                  <a:extLst>
                    <a:ext uri="{FF2B5EF4-FFF2-40B4-BE49-F238E27FC236}">
                      <a16:creationId xmlns:a16="http://schemas.microsoft.com/office/drawing/2014/main" id="{8CE5EE1E-5169-3546-BFF7-4A9A5EF1B18C}"/>
                    </a:ext>
                  </a:extLst>
                </p:cNvPr>
                <p:cNvSpPr/>
                <p:nvPr/>
              </p:nvSpPr>
              <p:spPr>
                <a:xfrm>
                  <a:off x="4948719" y="934944"/>
                  <a:ext cx="2085654" cy="719191"/>
                </a:xfrm>
                <a:prstGeom prst="homePlat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t>Rheb</a:t>
                  </a:r>
                </a:p>
              </p:txBody>
            </p:sp>
            <p:sp>
              <p:nvSpPr>
                <p:cNvPr id="6" name="Pentagon 5">
                  <a:extLst>
                    <a:ext uri="{FF2B5EF4-FFF2-40B4-BE49-F238E27FC236}">
                      <a16:creationId xmlns:a16="http://schemas.microsoft.com/office/drawing/2014/main" id="{E1EF1BAD-33CA-404E-AC01-38F7C75C2F43}"/>
                    </a:ext>
                  </a:extLst>
                </p:cNvPr>
                <p:cNvSpPr/>
                <p:nvPr/>
              </p:nvSpPr>
              <p:spPr>
                <a:xfrm>
                  <a:off x="7186773" y="934946"/>
                  <a:ext cx="2085654" cy="719191"/>
                </a:xfrm>
                <a:prstGeom prst="homePlate">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t>CRMP</a:t>
                  </a:r>
                </a:p>
              </p:txBody>
            </p:sp>
            <p:sp>
              <p:nvSpPr>
                <p:cNvPr id="7" name="Pentagon 6">
                  <a:extLst>
                    <a:ext uri="{FF2B5EF4-FFF2-40B4-BE49-F238E27FC236}">
                      <a16:creationId xmlns:a16="http://schemas.microsoft.com/office/drawing/2014/main" id="{736ABAF4-7A7C-7C4C-83E1-61E8C84A9D93}"/>
                    </a:ext>
                  </a:extLst>
                </p:cNvPr>
                <p:cNvSpPr/>
                <p:nvPr/>
              </p:nvSpPr>
              <p:spPr>
                <a:xfrm flipH="1">
                  <a:off x="9424827" y="934945"/>
                  <a:ext cx="2085654" cy="719191"/>
                </a:xfrm>
                <a:prstGeom prst="homePlate">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t>CG2926</a:t>
                  </a:r>
                </a:p>
              </p:txBody>
            </p:sp>
          </p:grpSp>
          <p:sp>
            <p:nvSpPr>
              <p:cNvPr id="10" name="Left Brace 9">
                <a:extLst>
                  <a:ext uri="{FF2B5EF4-FFF2-40B4-BE49-F238E27FC236}">
                    <a16:creationId xmlns:a16="http://schemas.microsoft.com/office/drawing/2014/main" id="{B0010B59-AE5E-CB4C-9771-F95BD98BFD31}"/>
                  </a:ext>
                </a:extLst>
              </p:cNvPr>
              <p:cNvSpPr/>
              <p:nvPr/>
            </p:nvSpPr>
            <p:spPr>
              <a:xfrm rot="16200000" flipV="1">
                <a:off x="1790489" y="327738"/>
                <a:ext cx="265176" cy="3411646"/>
              </a:xfrm>
              <a:prstGeom prst="leftBrace">
                <a:avLst>
                  <a:gd name="adj1" fmla="val 55028"/>
                  <a:gd name="adj2" fmla="val 50000"/>
                </a:avLst>
              </a:prstGeom>
              <a:ln w="28575">
                <a:solidFill>
                  <a:srgbClr val="9E1B32"/>
                </a:solidFill>
                <a:headEnd type="none"/>
                <a:tailEnd type="none"/>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C3773AA3-CF9D-B147-A5E9-A6A663D40A8E}"/>
                  </a:ext>
                </a:extLst>
              </p:cNvPr>
              <p:cNvSpPr txBox="1"/>
              <p:nvPr/>
            </p:nvSpPr>
            <p:spPr>
              <a:xfrm>
                <a:off x="3832897" y="1455631"/>
                <a:ext cx="1314462" cy="584775"/>
              </a:xfrm>
              <a:prstGeom prst="rect">
                <a:avLst/>
              </a:prstGeom>
              <a:noFill/>
            </p:spPr>
            <p:txBody>
              <a:bodyPr wrap="none" rtlCol="0">
                <a:spAutoFit/>
              </a:bodyPr>
              <a:lstStyle/>
              <a:p>
                <a:pPr algn="ctr"/>
                <a:r>
                  <a:rPr lang="en-US" sz="1600" dirty="0">
                    <a:latin typeface="Arial" charset="0"/>
                    <a:ea typeface="Arial" charset="0"/>
                    <a:cs typeface="Arial" charset="0"/>
                  </a:rPr>
                  <a:t>Target Gene</a:t>
                </a:r>
              </a:p>
              <a:p>
                <a:pPr algn="ctr"/>
                <a:r>
                  <a:rPr lang="en-US" sz="1600" dirty="0">
                    <a:latin typeface="Arial" charset="0"/>
                    <a:ea typeface="Arial" charset="0"/>
                    <a:cs typeface="Arial" charset="0"/>
                  </a:rPr>
                  <a:t>on + strand</a:t>
                </a:r>
              </a:p>
            </p:txBody>
          </p:sp>
          <p:sp>
            <p:nvSpPr>
              <p:cNvPr id="12" name="TextBox 11">
                <a:extLst>
                  <a:ext uri="{FF2B5EF4-FFF2-40B4-BE49-F238E27FC236}">
                    <a16:creationId xmlns:a16="http://schemas.microsoft.com/office/drawing/2014/main" id="{C37850F7-8505-2446-B6C4-CBE413F89C47}"/>
                  </a:ext>
                </a:extLst>
              </p:cNvPr>
              <p:cNvSpPr txBox="1"/>
              <p:nvPr/>
            </p:nvSpPr>
            <p:spPr>
              <a:xfrm>
                <a:off x="1385910" y="2338287"/>
                <a:ext cx="1074333" cy="338554"/>
              </a:xfrm>
              <a:prstGeom prst="rect">
                <a:avLst/>
              </a:prstGeom>
              <a:noFill/>
            </p:spPr>
            <p:txBody>
              <a:bodyPr wrap="none" rtlCol="0">
                <a:spAutoFit/>
              </a:bodyPr>
              <a:lstStyle/>
              <a:p>
                <a:pPr algn="ctr"/>
                <a:r>
                  <a:rPr lang="en-US" sz="1600" dirty="0">
                    <a:latin typeface="Arial" charset="0"/>
                    <a:ea typeface="Arial" charset="0"/>
                    <a:cs typeface="Arial" charset="0"/>
                  </a:rPr>
                  <a:t>Upstream</a:t>
                </a:r>
              </a:p>
            </p:txBody>
          </p:sp>
          <p:sp>
            <p:nvSpPr>
              <p:cNvPr id="13" name="Left Brace 12">
                <a:extLst>
                  <a:ext uri="{FF2B5EF4-FFF2-40B4-BE49-F238E27FC236}">
                    <a16:creationId xmlns:a16="http://schemas.microsoft.com/office/drawing/2014/main" id="{9CFB9A65-34AC-4B4F-9480-FC6902E8EFEF}"/>
                  </a:ext>
                </a:extLst>
              </p:cNvPr>
              <p:cNvSpPr/>
              <p:nvPr/>
            </p:nvSpPr>
            <p:spPr>
              <a:xfrm rot="16200000" flipV="1">
                <a:off x="7088335" y="327737"/>
                <a:ext cx="265176" cy="3411646"/>
              </a:xfrm>
              <a:prstGeom prst="leftBrace">
                <a:avLst>
                  <a:gd name="adj1" fmla="val 55028"/>
                  <a:gd name="adj2" fmla="val 50000"/>
                </a:avLst>
              </a:prstGeom>
              <a:ln w="28575">
                <a:solidFill>
                  <a:srgbClr val="9E1B32"/>
                </a:solidFill>
                <a:headEnd type="none"/>
                <a:tailEnd type="none"/>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6220D62C-2610-C042-A0BD-E5873F049642}"/>
                  </a:ext>
                </a:extLst>
              </p:cNvPr>
              <p:cNvSpPr txBox="1"/>
              <p:nvPr/>
            </p:nvSpPr>
            <p:spPr>
              <a:xfrm>
                <a:off x="6531085" y="2338287"/>
                <a:ext cx="1335622" cy="338554"/>
              </a:xfrm>
              <a:prstGeom prst="rect">
                <a:avLst/>
              </a:prstGeom>
              <a:noFill/>
            </p:spPr>
            <p:txBody>
              <a:bodyPr wrap="none" rtlCol="0">
                <a:spAutoFit/>
              </a:bodyPr>
              <a:lstStyle/>
              <a:p>
                <a:pPr algn="ctr"/>
                <a:r>
                  <a:rPr lang="en-US" sz="1600" dirty="0">
                    <a:latin typeface="Arial" charset="0"/>
                    <a:ea typeface="Arial" charset="0"/>
                    <a:cs typeface="Arial" charset="0"/>
                  </a:rPr>
                  <a:t>Downstream</a:t>
                </a:r>
              </a:p>
            </p:txBody>
          </p:sp>
        </p:grpSp>
        <p:sp>
          <p:nvSpPr>
            <p:cNvPr id="28" name="TextBox 27">
              <a:extLst>
                <a:ext uri="{FF2B5EF4-FFF2-40B4-BE49-F238E27FC236}">
                  <a16:creationId xmlns:a16="http://schemas.microsoft.com/office/drawing/2014/main" id="{64F81553-FD76-704A-B5AD-334541033D77}"/>
                </a:ext>
              </a:extLst>
            </p:cNvPr>
            <p:cNvSpPr txBox="1"/>
            <p:nvPr/>
          </p:nvSpPr>
          <p:spPr>
            <a:xfrm>
              <a:off x="3865627" y="3333410"/>
              <a:ext cx="1555106" cy="338554"/>
            </a:xfrm>
            <a:prstGeom prst="rect">
              <a:avLst/>
            </a:prstGeom>
            <a:noFill/>
          </p:spPr>
          <p:txBody>
            <a:bodyPr wrap="none" rtlCol="0">
              <a:spAutoFit/>
            </a:bodyPr>
            <a:lstStyle/>
            <a:p>
              <a:r>
                <a:rPr lang="en-US" sz="1600" b="1" dirty="0">
                  <a:latin typeface="Arial" charset="0"/>
                  <a:ea typeface="Arial" charset="0"/>
                  <a:cs typeface="Arial" charset="0"/>
                </a:rPr>
                <a:t>5’                  3’</a:t>
              </a:r>
            </a:p>
          </p:txBody>
        </p:sp>
        <p:sp>
          <p:nvSpPr>
            <p:cNvPr id="20" name="TextBox 19">
              <a:extLst>
                <a:ext uri="{FF2B5EF4-FFF2-40B4-BE49-F238E27FC236}">
                  <a16:creationId xmlns:a16="http://schemas.microsoft.com/office/drawing/2014/main" id="{10DF436B-9BDF-ED4C-9DCD-4D271CE38B8D}"/>
                </a:ext>
              </a:extLst>
            </p:cNvPr>
            <p:cNvSpPr txBox="1"/>
            <p:nvPr/>
          </p:nvSpPr>
          <p:spPr>
            <a:xfrm>
              <a:off x="71920" y="2629869"/>
              <a:ext cx="9000160" cy="461665"/>
            </a:xfrm>
            <a:prstGeom prst="rect">
              <a:avLst/>
            </a:prstGeom>
            <a:noFill/>
          </p:spPr>
          <p:txBody>
            <a:bodyPr wrap="square" rtlCol="0">
              <a:spAutoFit/>
            </a:bodyPr>
            <a:lstStyle/>
            <a:p>
              <a:pPr algn="ctr"/>
              <a:r>
                <a:rPr lang="en-US" sz="2400" b="1" i="1" dirty="0">
                  <a:latin typeface="Arial" charset="0"/>
                  <a:ea typeface="Arial" charset="0"/>
                  <a:cs typeface="Arial" charset="0"/>
                </a:rPr>
                <a:t>D. melanogaster </a:t>
              </a:r>
              <a:r>
                <a:rPr lang="en-US" sz="2400" b="1" dirty="0">
                  <a:latin typeface="Arial" charset="0"/>
                  <a:ea typeface="Arial" charset="0"/>
                  <a:cs typeface="Arial" charset="0"/>
                </a:rPr>
                <a:t>(chr3R scaffold)</a:t>
              </a:r>
            </a:p>
          </p:txBody>
        </p:sp>
      </p:grpSp>
    </p:spTree>
    <p:extLst>
      <p:ext uri="{BB962C8B-B14F-4D97-AF65-F5344CB8AC3E}">
        <p14:creationId xmlns:p14="http://schemas.microsoft.com/office/powerpoint/2010/main" val="32309918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EB951C4-CE07-06BC-399E-170D8F646455}"/>
              </a:ext>
            </a:extLst>
          </p:cNvPr>
          <p:cNvSpPr txBox="1"/>
          <p:nvPr/>
        </p:nvSpPr>
        <p:spPr>
          <a:xfrm>
            <a:off x="-502920" y="-2865530"/>
            <a:ext cx="10149840" cy="12649617"/>
          </a:xfrm>
          <a:prstGeom prst="rect">
            <a:avLst/>
          </a:prstGeom>
          <a:solidFill>
            <a:schemeClr val="bg1"/>
          </a:solidFill>
        </p:spPr>
        <p:txBody>
          <a:bodyPr wrap="square" rtlCol="0">
            <a:spAutoFit/>
          </a:bodyPr>
          <a:lstStyle/>
          <a:p>
            <a:endParaRPr lang="en-US" sz="1600" dirty="0">
              <a:latin typeface="Arial" charset="0"/>
              <a:ea typeface="Arial" charset="0"/>
              <a:cs typeface="Arial" charset="0"/>
            </a:endParaRPr>
          </a:p>
          <a:p>
            <a:endParaRPr lang="en-US" sz="1600" dirty="0">
              <a:latin typeface="Arial" charset="0"/>
              <a:ea typeface="Arial" charset="0"/>
              <a:cs typeface="Arial" charset="0"/>
            </a:endParaRPr>
          </a:p>
          <a:p>
            <a:endParaRPr lang="en-US" sz="1600" dirty="0">
              <a:latin typeface="Arial" charset="0"/>
              <a:ea typeface="Arial" charset="0"/>
              <a:cs typeface="Arial" charset="0"/>
            </a:endParaRPr>
          </a:p>
          <a:p>
            <a:endParaRPr lang="en-US" sz="1600" dirty="0">
              <a:latin typeface="Arial" charset="0"/>
              <a:ea typeface="Arial" charset="0"/>
              <a:cs typeface="Arial" charset="0"/>
            </a:endParaRPr>
          </a:p>
          <a:p>
            <a:endParaRPr lang="en-US" sz="1600" dirty="0">
              <a:latin typeface="Arial" charset="0"/>
              <a:ea typeface="Arial" charset="0"/>
              <a:cs typeface="Arial" charset="0"/>
            </a:endParaRPr>
          </a:p>
          <a:p>
            <a:endParaRPr lang="en-US" sz="1600" dirty="0">
              <a:latin typeface="Arial" charset="0"/>
              <a:ea typeface="Arial" charset="0"/>
              <a:cs typeface="Arial" charset="0"/>
            </a:endParaRPr>
          </a:p>
          <a:p>
            <a:endParaRPr lang="en-US" sz="1600" dirty="0">
              <a:latin typeface="Arial" charset="0"/>
              <a:ea typeface="Arial" charset="0"/>
              <a:cs typeface="Arial" charset="0"/>
            </a:endParaRPr>
          </a:p>
          <a:p>
            <a:endParaRPr lang="en-US" sz="1600" dirty="0">
              <a:latin typeface="Arial" charset="0"/>
              <a:ea typeface="Arial" charset="0"/>
              <a:cs typeface="Arial" charset="0"/>
            </a:endParaRPr>
          </a:p>
          <a:p>
            <a:endParaRPr lang="en-US" sz="1600" dirty="0">
              <a:latin typeface="Arial" charset="0"/>
              <a:ea typeface="Arial" charset="0"/>
              <a:cs typeface="Arial" charset="0"/>
            </a:endParaRPr>
          </a:p>
          <a:p>
            <a:endParaRPr lang="en-US" sz="1600" dirty="0">
              <a:latin typeface="Arial" charset="0"/>
              <a:ea typeface="Arial" charset="0"/>
              <a:cs typeface="Arial" charset="0"/>
            </a:endParaRPr>
          </a:p>
          <a:p>
            <a:endParaRPr lang="en-US" sz="1600" dirty="0">
              <a:latin typeface="Arial" charset="0"/>
              <a:ea typeface="Arial" charset="0"/>
              <a:cs typeface="Arial" charset="0"/>
            </a:endParaRPr>
          </a:p>
          <a:p>
            <a:endParaRPr lang="en-US" sz="1600" dirty="0">
              <a:latin typeface="Arial" charset="0"/>
              <a:ea typeface="Arial" charset="0"/>
              <a:cs typeface="Arial" charset="0"/>
            </a:endParaRPr>
          </a:p>
          <a:p>
            <a:endParaRPr lang="en-US" sz="1600" dirty="0">
              <a:latin typeface="Arial" charset="0"/>
              <a:ea typeface="Arial" charset="0"/>
              <a:cs typeface="Arial" charset="0"/>
            </a:endParaRPr>
          </a:p>
          <a:p>
            <a:endParaRPr lang="en-US" sz="1600" dirty="0">
              <a:latin typeface="Arial" charset="0"/>
              <a:ea typeface="Arial" charset="0"/>
              <a:cs typeface="Arial" charset="0"/>
            </a:endParaRPr>
          </a:p>
          <a:p>
            <a:endParaRPr lang="en-US" sz="1600" dirty="0">
              <a:latin typeface="Arial" charset="0"/>
              <a:ea typeface="Arial" charset="0"/>
              <a:cs typeface="Arial" charset="0"/>
            </a:endParaRPr>
          </a:p>
          <a:p>
            <a:endParaRPr lang="en-US" sz="1600" dirty="0">
              <a:latin typeface="Arial" charset="0"/>
              <a:ea typeface="Arial" charset="0"/>
              <a:cs typeface="Arial" charset="0"/>
            </a:endParaRPr>
          </a:p>
          <a:p>
            <a:endParaRPr lang="en-US" sz="1600" dirty="0">
              <a:latin typeface="Arial" charset="0"/>
              <a:ea typeface="Arial" charset="0"/>
              <a:cs typeface="Arial" charset="0"/>
            </a:endParaRPr>
          </a:p>
          <a:p>
            <a:endParaRPr lang="en-US" sz="1600" dirty="0">
              <a:latin typeface="Arial" charset="0"/>
              <a:ea typeface="Arial" charset="0"/>
              <a:cs typeface="Arial" charset="0"/>
            </a:endParaRPr>
          </a:p>
          <a:p>
            <a:endParaRPr lang="en-US" sz="1600" dirty="0">
              <a:latin typeface="Arial" charset="0"/>
              <a:ea typeface="Arial" charset="0"/>
              <a:cs typeface="Arial" charset="0"/>
            </a:endParaRPr>
          </a:p>
          <a:p>
            <a:endParaRPr lang="en-US" sz="1600" dirty="0">
              <a:latin typeface="Arial" charset="0"/>
              <a:ea typeface="Arial" charset="0"/>
              <a:cs typeface="Arial" charset="0"/>
            </a:endParaRPr>
          </a:p>
          <a:p>
            <a:endParaRPr lang="en-US" sz="1600" dirty="0">
              <a:latin typeface="Arial" charset="0"/>
              <a:ea typeface="Arial" charset="0"/>
              <a:cs typeface="Arial" charset="0"/>
            </a:endParaRPr>
          </a:p>
          <a:p>
            <a:endParaRPr lang="en-US" sz="1600" dirty="0">
              <a:latin typeface="Arial" charset="0"/>
              <a:ea typeface="Arial" charset="0"/>
              <a:cs typeface="Arial" charset="0"/>
            </a:endParaRPr>
          </a:p>
          <a:p>
            <a:endParaRPr lang="en-US" sz="1600" dirty="0">
              <a:latin typeface="Arial" charset="0"/>
              <a:ea typeface="Arial" charset="0"/>
              <a:cs typeface="Arial" charset="0"/>
            </a:endParaRPr>
          </a:p>
          <a:p>
            <a:endParaRPr lang="en-US" sz="1600" dirty="0">
              <a:latin typeface="Arial" charset="0"/>
              <a:ea typeface="Arial" charset="0"/>
              <a:cs typeface="Arial" charset="0"/>
            </a:endParaRPr>
          </a:p>
          <a:p>
            <a:endParaRPr lang="en-US" sz="1600" dirty="0">
              <a:latin typeface="Arial" charset="0"/>
              <a:ea typeface="Arial" charset="0"/>
              <a:cs typeface="Arial" charset="0"/>
            </a:endParaRPr>
          </a:p>
          <a:p>
            <a:endParaRPr lang="en-US" sz="1600" dirty="0">
              <a:latin typeface="Arial" charset="0"/>
              <a:ea typeface="Arial" charset="0"/>
              <a:cs typeface="Arial" charset="0"/>
            </a:endParaRPr>
          </a:p>
          <a:p>
            <a:endParaRPr lang="en-US" sz="1600" dirty="0">
              <a:latin typeface="Arial" charset="0"/>
              <a:ea typeface="Arial" charset="0"/>
              <a:cs typeface="Arial" charset="0"/>
            </a:endParaRPr>
          </a:p>
          <a:p>
            <a:endParaRPr lang="en-US" sz="1600" dirty="0">
              <a:latin typeface="Arial" charset="0"/>
              <a:ea typeface="Arial" charset="0"/>
              <a:cs typeface="Arial" charset="0"/>
            </a:endParaRPr>
          </a:p>
          <a:p>
            <a:endParaRPr lang="en-US" sz="1600" dirty="0">
              <a:latin typeface="Arial" charset="0"/>
              <a:ea typeface="Arial" charset="0"/>
              <a:cs typeface="Arial" charset="0"/>
            </a:endParaRPr>
          </a:p>
          <a:p>
            <a:endParaRPr lang="en-US" sz="1600" dirty="0">
              <a:latin typeface="Arial" charset="0"/>
              <a:ea typeface="Arial" charset="0"/>
              <a:cs typeface="Arial" charset="0"/>
            </a:endParaRPr>
          </a:p>
          <a:p>
            <a:endParaRPr lang="en-US" sz="1600" dirty="0">
              <a:latin typeface="Arial" charset="0"/>
              <a:ea typeface="Arial" charset="0"/>
              <a:cs typeface="Arial" charset="0"/>
            </a:endParaRPr>
          </a:p>
          <a:p>
            <a:endParaRPr lang="en-US" sz="1600" dirty="0">
              <a:latin typeface="Arial" charset="0"/>
              <a:ea typeface="Arial" charset="0"/>
              <a:cs typeface="Arial" charset="0"/>
            </a:endParaRPr>
          </a:p>
          <a:p>
            <a:endParaRPr lang="en-US" sz="1600" dirty="0">
              <a:latin typeface="Arial" charset="0"/>
              <a:ea typeface="Arial" charset="0"/>
              <a:cs typeface="Arial" charset="0"/>
            </a:endParaRPr>
          </a:p>
          <a:p>
            <a:endParaRPr lang="en-US" sz="1600" dirty="0">
              <a:latin typeface="Arial" charset="0"/>
              <a:ea typeface="Arial" charset="0"/>
              <a:cs typeface="Arial" charset="0"/>
            </a:endParaRPr>
          </a:p>
          <a:p>
            <a:endParaRPr lang="en-US" sz="1600" dirty="0">
              <a:latin typeface="Arial" charset="0"/>
              <a:ea typeface="Arial" charset="0"/>
              <a:cs typeface="Arial" charset="0"/>
            </a:endParaRPr>
          </a:p>
          <a:p>
            <a:endParaRPr lang="en-US" sz="1600" dirty="0">
              <a:latin typeface="Arial" charset="0"/>
              <a:ea typeface="Arial" charset="0"/>
              <a:cs typeface="Arial" charset="0"/>
            </a:endParaRPr>
          </a:p>
          <a:p>
            <a:endParaRPr lang="en-US" sz="1600" dirty="0">
              <a:latin typeface="Arial" charset="0"/>
              <a:ea typeface="Arial" charset="0"/>
              <a:cs typeface="Arial" charset="0"/>
            </a:endParaRPr>
          </a:p>
          <a:p>
            <a:endParaRPr lang="en-US" sz="1600" dirty="0">
              <a:latin typeface="Arial" charset="0"/>
              <a:ea typeface="Arial" charset="0"/>
              <a:cs typeface="Arial" charset="0"/>
            </a:endParaRPr>
          </a:p>
          <a:p>
            <a:endParaRPr lang="en-US" sz="1600" dirty="0">
              <a:latin typeface="Arial" charset="0"/>
              <a:ea typeface="Arial" charset="0"/>
              <a:cs typeface="Arial" charset="0"/>
            </a:endParaRPr>
          </a:p>
          <a:p>
            <a:endParaRPr lang="en-US" sz="1600" dirty="0">
              <a:latin typeface="Arial" charset="0"/>
              <a:ea typeface="Arial" charset="0"/>
              <a:cs typeface="Arial" charset="0"/>
            </a:endParaRPr>
          </a:p>
          <a:p>
            <a:endParaRPr lang="en-US" sz="1600" dirty="0">
              <a:latin typeface="Arial" charset="0"/>
              <a:ea typeface="Arial" charset="0"/>
              <a:cs typeface="Arial" charset="0"/>
            </a:endParaRPr>
          </a:p>
          <a:p>
            <a:endParaRPr lang="en-US" sz="1600" dirty="0">
              <a:latin typeface="Arial" charset="0"/>
              <a:ea typeface="Arial" charset="0"/>
              <a:cs typeface="Arial" charset="0"/>
            </a:endParaRPr>
          </a:p>
          <a:p>
            <a:endParaRPr lang="en-US" sz="1600" dirty="0">
              <a:latin typeface="Arial" charset="0"/>
              <a:ea typeface="Arial" charset="0"/>
              <a:cs typeface="Arial" charset="0"/>
            </a:endParaRPr>
          </a:p>
          <a:p>
            <a:endParaRPr lang="en-US" sz="1600" dirty="0">
              <a:latin typeface="Arial" charset="0"/>
              <a:ea typeface="Arial" charset="0"/>
              <a:cs typeface="Arial" charset="0"/>
            </a:endParaRPr>
          </a:p>
          <a:p>
            <a:endParaRPr lang="en-US" sz="1600" dirty="0">
              <a:latin typeface="Arial" charset="0"/>
              <a:ea typeface="Arial" charset="0"/>
              <a:cs typeface="Arial" charset="0"/>
            </a:endParaRPr>
          </a:p>
          <a:p>
            <a:endParaRPr lang="en-US" sz="1600" dirty="0">
              <a:latin typeface="Arial" charset="0"/>
              <a:ea typeface="Arial" charset="0"/>
              <a:cs typeface="Arial" charset="0"/>
            </a:endParaRPr>
          </a:p>
          <a:p>
            <a:endParaRPr lang="en-US" sz="1600" dirty="0">
              <a:latin typeface="Arial" charset="0"/>
              <a:ea typeface="Arial" charset="0"/>
              <a:cs typeface="Arial" charset="0"/>
            </a:endParaRPr>
          </a:p>
          <a:p>
            <a:endParaRPr lang="en-US" sz="1600" dirty="0">
              <a:latin typeface="Arial" charset="0"/>
              <a:ea typeface="Arial" charset="0"/>
              <a:cs typeface="Arial" charset="0"/>
            </a:endParaRPr>
          </a:p>
          <a:p>
            <a:endParaRPr lang="en-US" sz="1600" dirty="0">
              <a:latin typeface="Arial" charset="0"/>
              <a:ea typeface="Arial" charset="0"/>
              <a:cs typeface="Arial" charset="0"/>
            </a:endParaRPr>
          </a:p>
          <a:p>
            <a:endParaRPr lang="en-US" sz="1600" dirty="0">
              <a:latin typeface="Arial" charset="0"/>
              <a:ea typeface="Arial" charset="0"/>
              <a:cs typeface="Arial" charset="0"/>
            </a:endParaRPr>
          </a:p>
          <a:p>
            <a:endParaRPr lang="en-US" sz="1600" dirty="0">
              <a:latin typeface="Arial" charset="0"/>
              <a:ea typeface="Arial" charset="0"/>
              <a:cs typeface="Arial" charset="0"/>
            </a:endParaRPr>
          </a:p>
        </p:txBody>
      </p:sp>
      <p:sp>
        <p:nvSpPr>
          <p:cNvPr id="2" name="Rectangle 1">
            <a:extLst>
              <a:ext uri="{FF2B5EF4-FFF2-40B4-BE49-F238E27FC236}">
                <a16:creationId xmlns:a16="http://schemas.microsoft.com/office/drawing/2014/main" id="{D78CE0F8-049C-411A-0E61-91C3F47D5A67}"/>
              </a:ext>
            </a:extLst>
          </p:cNvPr>
          <p:cNvSpPr/>
          <p:nvPr/>
        </p:nvSpPr>
        <p:spPr>
          <a:xfrm>
            <a:off x="-324196" y="-2671419"/>
            <a:ext cx="9792392" cy="11231219"/>
          </a:xfrm>
          <a:prstGeom prst="rect">
            <a:avLst/>
          </a:prstGeom>
          <a:solidFill>
            <a:srgbClr val="B4D85A"/>
          </a:solidFill>
          <a:ln w="38100">
            <a:solidFill>
              <a:srgbClr val="9E1B32">
                <a:alpha val="80392"/>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Shape 46">
            <a:extLst>
              <a:ext uri="{FF2B5EF4-FFF2-40B4-BE49-F238E27FC236}">
                <a16:creationId xmlns:a16="http://schemas.microsoft.com/office/drawing/2014/main" id="{7FAE17E6-A481-23AC-7323-4AE4F13B33B9}"/>
              </a:ext>
            </a:extLst>
          </p:cNvPr>
          <p:cNvPicPr preferRelativeResize="0"/>
          <p:nvPr/>
        </p:nvPicPr>
        <p:blipFill rotWithShape="1">
          <a:blip r:embed="rId2">
            <a:alphaModFix/>
          </a:blip>
          <a:srcRect/>
          <a:stretch/>
        </p:blipFill>
        <p:spPr>
          <a:xfrm>
            <a:off x="-132501" y="-2465107"/>
            <a:ext cx="1041206" cy="357008"/>
          </a:xfrm>
          <a:prstGeom prst="rect">
            <a:avLst/>
          </a:prstGeom>
          <a:noFill/>
          <a:ln>
            <a:noFill/>
          </a:ln>
        </p:spPr>
      </p:pic>
      <p:sp>
        <p:nvSpPr>
          <p:cNvPr id="8" name="TextBox 7">
            <a:extLst>
              <a:ext uri="{FF2B5EF4-FFF2-40B4-BE49-F238E27FC236}">
                <a16:creationId xmlns:a16="http://schemas.microsoft.com/office/drawing/2014/main" id="{147CDD2A-0454-F66D-4DF9-65E689B8CFD5}"/>
              </a:ext>
            </a:extLst>
          </p:cNvPr>
          <p:cNvSpPr txBox="1"/>
          <p:nvPr/>
        </p:nvSpPr>
        <p:spPr>
          <a:xfrm>
            <a:off x="1126951" y="-2580451"/>
            <a:ext cx="3265442" cy="584775"/>
          </a:xfrm>
          <a:prstGeom prst="rect">
            <a:avLst/>
          </a:prstGeom>
          <a:noFill/>
        </p:spPr>
        <p:txBody>
          <a:bodyPr wrap="square" rtlCol="0">
            <a:spAutoFit/>
          </a:bodyPr>
          <a:lstStyle/>
          <a:p>
            <a:pPr marL="171450" indent="-171450">
              <a:buFont typeface="Arial" panose="020B0604020202020204" pitchFamily="34" charset="0"/>
              <a:buChar char="•"/>
            </a:pPr>
            <a:r>
              <a:rPr lang="en-US" sz="1600" b="1" u="sng" dirty="0">
                <a:ea typeface="Times New Roman" panose="02020603050405020304" pitchFamily="18" charset="0"/>
              </a:rPr>
              <a:t>Upstream</a:t>
            </a:r>
            <a:r>
              <a:rPr lang="en-US" sz="1600" dirty="0">
                <a:ea typeface="Times New Roman" panose="02020603050405020304" pitchFamily="18" charset="0"/>
              </a:rPr>
              <a:t>: located on the 5’ side of the target gene</a:t>
            </a:r>
          </a:p>
        </p:txBody>
      </p:sp>
      <p:sp>
        <p:nvSpPr>
          <p:cNvPr id="9" name="TextBox 8">
            <a:extLst>
              <a:ext uri="{FF2B5EF4-FFF2-40B4-BE49-F238E27FC236}">
                <a16:creationId xmlns:a16="http://schemas.microsoft.com/office/drawing/2014/main" id="{1FE2C267-5774-2242-9BAC-BC6DF93CB735}"/>
              </a:ext>
            </a:extLst>
          </p:cNvPr>
          <p:cNvSpPr txBox="1"/>
          <p:nvPr/>
        </p:nvSpPr>
        <p:spPr>
          <a:xfrm>
            <a:off x="6202646" y="-758010"/>
            <a:ext cx="3100558" cy="4031873"/>
          </a:xfrm>
          <a:prstGeom prst="rect">
            <a:avLst/>
          </a:prstGeom>
          <a:noFill/>
        </p:spPr>
        <p:txBody>
          <a:bodyPr wrap="square" rtlCol="0">
            <a:spAutoFit/>
          </a:bodyPr>
          <a:lstStyle/>
          <a:p>
            <a:pPr>
              <a:defRPr/>
            </a:pPr>
            <a:r>
              <a:rPr lang="en-US" sz="1600" dirty="0">
                <a:ea typeface="Times New Roman" panose="02020603050405020304" pitchFamily="18" charset="0"/>
              </a:rPr>
              <a:t>As we learned in Understanding Eukaryotic Genes: Module 1, genes on the same DNA molecule may be transcribed in opposite directions (i.e., </a:t>
            </a:r>
            <a:r>
              <a:rPr lang="en-US" sz="1600" dirty="0"/>
              <a:t>genes on the positive strand of DNA are transcribed from left to right and genes on the negative strand of DNA are transcribed from right to left). Since genes have directionality, </a:t>
            </a:r>
            <a:r>
              <a:rPr lang="en-US" sz="1600" dirty="0">
                <a:ea typeface="Times New Roman" panose="02020603050405020304" pitchFamily="18" charset="0"/>
              </a:rPr>
              <a:t>the areas of DNA we call upstream and downstream change depending on the orientation of the target gene (i.e., </a:t>
            </a:r>
            <a:r>
              <a:rPr lang="en-US" sz="1600" b="1" dirty="0">
                <a:ea typeface="Times New Roman" panose="02020603050405020304" pitchFamily="18" charset="0"/>
              </a:rPr>
              <a:t>upstream and downstream is determined in relation to the directionality of your target gene</a:t>
            </a:r>
            <a:r>
              <a:rPr lang="en-US" sz="1600" dirty="0">
                <a:ea typeface="Times New Roman" panose="02020603050405020304" pitchFamily="18" charset="0"/>
              </a:rPr>
              <a:t>).</a:t>
            </a:r>
          </a:p>
        </p:txBody>
      </p:sp>
      <p:sp>
        <p:nvSpPr>
          <p:cNvPr id="10" name="TextBox 9">
            <a:extLst>
              <a:ext uri="{FF2B5EF4-FFF2-40B4-BE49-F238E27FC236}">
                <a16:creationId xmlns:a16="http://schemas.microsoft.com/office/drawing/2014/main" id="{C89FE203-374E-A8A0-CB94-9F69FE83CE7E}"/>
              </a:ext>
            </a:extLst>
          </p:cNvPr>
          <p:cNvSpPr txBox="1"/>
          <p:nvPr/>
        </p:nvSpPr>
        <p:spPr>
          <a:xfrm>
            <a:off x="4890970" y="-2580607"/>
            <a:ext cx="3315062" cy="584775"/>
          </a:xfrm>
          <a:prstGeom prst="rect">
            <a:avLst/>
          </a:prstGeom>
          <a:noFill/>
        </p:spPr>
        <p:txBody>
          <a:bodyPr wrap="square" rtlCol="0">
            <a:spAutoFit/>
          </a:bodyPr>
          <a:lstStyle/>
          <a:p>
            <a:pPr marL="171450" indent="-171450">
              <a:buFont typeface="Arial" panose="020B0604020202020204" pitchFamily="34" charset="0"/>
              <a:buChar char="•"/>
            </a:pPr>
            <a:r>
              <a:rPr lang="en-US" sz="1600" b="1" u="sng" dirty="0">
                <a:ea typeface="Times New Roman" panose="02020603050405020304" pitchFamily="18" charset="0"/>
              </a:rPr>
              <a:t>Downstream</a:t>
            </a:r>
            <a:r>
              <a:rPr lang="en-US" sz="1600" dirty="0">
                <a:ea typeface="Times New Roman" panose="02020603050405020304" pitchFamily="18" charset="0"/>
              </a:rPr>
              <a:t>: located on the 3’ side of the target gene</a:t>
            </a:r>
          </a:p>
        </p:txBody>
      </p:sp>
      <p:cxnSp>
        <p:nvCxnSpPr>
          <p:cNvPr id="11" name="Straight Connector 10">
            <a:extLst>
              <a:ext uri="{FF2B5EF4-FFF2-40B4-BE49-F238E27FC236}">
                <a16:creationId xmlns:a16="http://schemas.microsoft.com/office/drawing/2014/main" id="{935EEF5D-272E-DEAF-4655-8BD9D3874862}"/>
              </a:ext>
            </a:extLst>
          </p:cNvPr>
          <p:cNvCxnSpPr/>
          <p:nvPr/>
        </p:nvCxnSpPr>
        <p:spPr>
          <a:xfrm>
            <a:off x="-324196" y="-1985550"/>
            <a:ext cx="9756878" cy="0"/>
          </a:xfrm>
          <a:prstGeom prst="line">
            <a:avLst/>
          </a:prstGeom>
          <a:ln w="317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C9AB43AD-4CFF-34DE-17B7-E8DFCC0D8DC7}"/>
              </a:ext>
            </a:extLst>
          </p:cNvPr>
          <p:cNvGrpSpPr/>
          <p:nvPr/>
        </p:nvGrpSpPr>
        <p:grpSpPr>
          <a:xfrm>
            <a:off x="3208077" y="3429000"/>
            <a:ext cx="6148405" cy="5024496"/>
            <a:chOff x="3703401" y="5939848"/>
            <a:chExt cx="4737435" cy="4184202"/>
          </a:xfrm>
        </p:grpSpPr>
        <p:grpSp>
          <p:nvGrpSpPr>
            <p:cNvPr id="25" name="Group 24">
              <a:extLst>
                <a:ext uri="{FF2B5EF4-FFF2-40B4-BE49-F238E27FC236}">
                  <a16:creationId xmlns:a16="http://schemas.microsoft.com/office/drawing/2014/main" id="{F3E65AA1-7EB2-BD9A-9803-B42BDCA824E7}"/>
                </a:ext>
              </a:extLst>
            </p:cNvPr>
            <p:cNvGrpSpPr/>
            <p:nvPr/>
          </p:nvGrpSpPr>
          <p:grpSpPr>
            <a:xfrm>
              <a:off x="3703401" y="6717410"/>
              <a:ext cx="4736592" cy="3406640"/>
              <a:chOff x="3703401" y="6717410"/>
              <a:chExt cx="4736592" cy="3406640"/>
            </a:xfrm>
          </p:grpSpPr>
          <p:pic>
            <p:nvPicPr>
              <p:cNvPr id="4" name="Picture 3">
                <a:extLst>
                  <a:ext uri="{FF2B5EF4-FFF2-40B4-BE49-F238E27FC236}">
                    <a16:creationId xmlns:a16="http://schemas.microsoft.com/office/drawing/2014/main" id="{B8763659-64AC-A654-9205-69AE89DE8FFD}"/>
                  </a:ext>
                </a:extLst>
              </p:cNvPr>
              <p:cNvPicPr>
                <a:picLocks noChangeAspect="1"/>
              </p:cNvPicPr>
              <p:nvPr/>
            </p:nvPicPr>
            <p:blipFill rotWithShape="1">
              <a:blip r:embed="rId3"/>
              <a:srcRect l="2433" t="3333" r="2846" b="5833"/>
              <a:stretch/>
            </p:blipFill>
            <p:spPr>
              <a:xfrm>
                <a:off x="3703401" y="6717410"/>
                <a:ext cx="4736592" cy="3406640"/>
              </a:xfrm>
              <a:prstGeom prst="rect">
                <a:avLst/>
              </a:prstGeom>
            </p:spPr>
          </p:pic>
          <p:sp>
            <p:nvSpPr>
              <p:cNvPr id="15" name="TextBox 14">
                <a:extLst>
                  <a:ext uri="{FF2B5EF4-FFF2-40B4-BE49-F238E27FC236}">
                    <a16:creationId xmlns:a16="http://schemas.microsoft.com/office/drawing/2014/main" id="{D657C4B2-57E7-2E12-A79F-05B5D3A3F2CF}"/>
                  </a:ext>
                </a:extLst>
              </p:cNvPr>
              <p:cNvSpPr txBox="1"/>
              <p:nvPr/>
            </p:nvSpPr>
            <p:spPr>
              <a:xfrm rot="19842091">
                <a:off x="6691816" y="7285471"/>
                <a:ext cx="497804" cy="769441"/>
              </a:xfrm>
              <a:prstGeom prst="rect">
                <a:avLst/>
              </a:prstGeom>
              <a:noFill/>
            </p:spPr>
            <p:txBody>
              <a:bodyPr wrap="square" rtlCol="0">
                <a:spAutoFit/>
              </a:bodyPr>
              <a:lstStyle/>
              <a:p>
                <a:pPr algn="ctr"/>
                <a:r>
                  <a:rPr lang="en-US" sz="4400" b="1" dirty="0">
                    <a:solidFill>
                      <a:srgbClr val="990000"/>
                    </a:solidFill>
                    <a:latin typeface="Arial" charset="0"/>
                    <a:ea typeface="Arial" charset="0"/>
                    <a:cs typeface="Arial" charset="0"/>
                  </a:rPr>
                  <a:t>-</a:t>
                </a:r>
              </a:p>
            </p:txBody>
          </p:sp>
        </p:grpSp>
        <p:pic>
          <p:nvPicPr>
            <p:cNvPr id="21" name="Picture 20">
              <a:extLst>
                <a:ext uri="{FF2B5EF4-FFF2-40B4-BE49-F238E27FC236}">
                  <a16:creationId xmlns:a16="http://schemas.microsoft.com/office/drawing/2014/main" id="{41ED2D20-7D93-346B-1014-6CC11E20676A}"/>
                </a:ext>
              </a:extLst>
            </p:cNvPr>
            <p:cNvPicPr>
              <a:picLocks noChangeAspect="1"/>
            </p:cNvPicPr>
            <p:nvPr/>
          </p:nvPicPr>
          <p:blipFill>
            <a:blip r:embed="rId4"/>
            <a:stretch>
              <a:fillRect/>
            </a:stretch>
          </p:blipFill>
          <p:spPr>
            <a:xfrm>
              <a:off x="3703401" y="5939848"/>
              <a:ext cx="4737435" cy="683532"/>
            </a:xfrm>
            <a:prstGeom prst="rect">
              <a:avLst/>
            </a:prstGeom>
          </p:spPr>
        </p:pic>
      </p:grpSp>
      <p:grpSp>
        <p:nvGrpSpPr>
          <p:cNvPr id="27" name="Group 26">
            <a:extLst>
              <a:ext uri="{FF2B5EF4-FFF2-40B4-BE49-F238E27FC236}">
                <a16:creationId xmlns:a16="http://schemas.microsoft.com/office/drawing/2014/main" id="{F97E9FAA-7DE8-6070-7BFD-380F35BAE021}"/>
              </a:ext>
            </a:extLst>
          </p:cNvPr>
          <p:cNvGrpSpPr/>
          <p:nvPr/>
        </p:nvGrpSpPr>
        <p:grpSpPr>
          <a:xfrm>
            <a:off x="-237296" y="-1902575"/>
            <a:ext cx="6261218" cy="5266029"/>
            <a:chOff x="-164592" y="1041292"/>
            <a:chExt cx="4749918" cy="4188152"/>
          </a:xfrm>
        </p:grpSpPr>
        <p:grpSp>
          <p:nvGrpSpPr>
            <p:cNvPr id="24" name="Group 23">
              <a:extLst>
                <a:ext uri="{FF2B5EF4-FFF2-40B4-BE49-F238E27FC236}">
                  <a16:creationId xmlns:a16="http://schemas.microsoft.com/office/drawing/2014/main" id="{F02BF0C8-9EAB-05D3-3A05-CAEE62AFF9FA}"/>
                </a:ext>
              </a:extLst>
            </p:cNvPr>
            <p:cNvGrpSpPr/>
            <p:nvPr/>
          </p:nvGrpSpPr>
          <p:grpSpPr>
            <a:xfrm>
              <a:off x="-151266" y="1818732"/>
              <a:ext cx="4736592" cy="3410712"/>
              <a:chOff x="-151266" y="1818732"/>
              <a:chExt cx="4736592" cy="3410712"/>
            </a:xfrm>
          </p:grpSpPr>
          <p:pic>
            <p:nvPicPr>
              <p:cNvPr id="6" name="Picture 5">
                <a:extLst>
                  <a:ext uri="{FF2B5EF4-FFF2-40B4-BE49-F238E27FC236}">
                    <a16:creationId xmlns:a16="http://schemas.microsoft.com/office/drawing/2014/main" id="{603CBE54-9BAD-79F9-D7F9-5CBAD2FE1D45}"/>
                  </a:ext>
                </a:extLst>
              </p:cNvPr>
              <p:cNvPicPr>
                <a:picLocks/>
              </p:cNvPicPr>
              <p:nvPr/>
            </p:nvPicPr>
            <p:blipFill rotWithShape="1">
              <a:blip r:embed="rId5"/>
              <a:srcRect l="2433" t="3333" r="1596" b="5833"/>
              <a:stretch/>
            </p:blipFill>
            <p:spPr>
              <a:xfrm>
                <a:off x="-151266" y="1818732"/>
                <a:ext cx="4736592" cy="3410712"/>
              </a:xfrm>
              <a:prstGeom prst="rect">
                <a:avLst/>
              </a:prstGeom>
            </p:spPr>
          </p:pic>
          <p:sp>
            <p:nvSpPr>
              <p:cNvPr id="14" name="TextBox 13">
                <a:extLst>
                  <a:ext uri="{FF2B5EF4-FFF2-40B4-BE49-F238E27FC236}">
                    <a16:creationId xmlns:a16="http://schemas.microsoft.com/office/drawing/2014/main" id="{BA5F7CFC-8655-FA03-97E4-264E29D7C62B}"/>
                  </a:ext>
                </a:extLst>
              </p:cNvPr>
              <p:cNvSpPr txBox="1"/>
              <p:nvPr/>
            </p:nvSpPr>
            <p:spPr>
              <a:xfrm rot="1042878">
                <a:off x="1476646" y="2519211"/>
                <a:ext cx="365578" cy="584775"/>
              </a:xfrm>
              <a:prstGeom prst="rect">
                <a:avLst/>
              </a:prstGeom>
              <a:noFill/>
            </p:spPr>
            <p:txBody>
              <a:bodyPr wrap="square" rtlCol="0">
                <a:spAutoFit/>
              </a:bodyPr>
              <a:lstStyle/>
              <a:p>
                <a:pPr algn="ctr"/>
                <a:r>
                  <a:rPr lang="en-US" sz="3200" b="1" dirty="0">
                    <a:solidFill>
                      <a:srgbClr val="990000"/>
                    </a:solidFill>
                    <a:latin typeface="Arial" charset="0"/>
                    <a:ea typeface="Arial" charset="0"/>
                    <a:cs typeface="Arial" charset="0"/>
                  </a:rPr>
                  <a:t>+</a:t>
                </a:r>
              </a:p>
            </p:txBody>
          </p:sp>
        </p:grpSp>
        <p:pic>
          <p:nvPicPr>
            <p:cNvPr id="23" name="Picture 22">
              <a:extLst>
                <a:ext uri="{FF2B5EF4-FFF2-40B4-BE49-F238E27FC236}">
                  <a16:creationId xmlns:a16="http://schemas.microsoft.com/office/drawing/2014/main" id="{1B415D5A-18D0-8716-9FE2-07CBFDC23191}"/>
                </a:ext>
              </a:extLst>
            </p:cNvPr>
            <p:cNvPicPr>
              <a:picLocks noChangeAspect="1"/>
            </p:cNvPicPr>
            <p:nvPr/>
          </p:nvPicPr>
          <p:blipFill>
            <a:blip r:embed="rId6"/>
            <a:stretch>
              <a:fillRect/>
            </a:stretch>
          </p:blipFill>
          <p:spPr>
            <a:xfrm>
              <a:off x="-164592" y="1041292"/>
              <a:ext cx="4736592" cy="683410"/>
            </a:xfrm>
            <a:prstGeom prst="rect">
              <a:avLst/>
            </a:prstGeom>
          </p:spPr>
        </p:pic>
      </p:grpSp>
      <p:sp>
        <p:nvSpPr>
          <p:cNvPr id="3" name="TextBox 2">
            <a:extLst>
              <a:ext uri="{FF2B5EF4-FFF2-40B4-BE49-F238E27FC236}">
                <a16:creationId xmlns:a16="http://schemas.microsoft.com/office/drawing/2014/main" id="{DE32D1BC-C842-4EDA-644F-2C82B179A874}"/>
              </a:ext>
            </a:extLst>
          </p:cNvPr>
          <p:cNvSpPr txBox="1"/>
          <p:nvPr/>
        </p:nvSpPr>
        <p:spPr>
          <a:xfrm>
            <a:off x="6093256" y="-1888427"/>
            <a:ext cx="3192382" cy="830997"/>
          </a:xfrm>
          <a:prstGeom prst="rect">
            <a:avLst/>
          </a:prstGeom>
          <a:noFill/>
        </p:spPr>
        <p:txBody>
          <a:bodyPr wrap="square" rtlCol="0">
            <a:spAutoFit/>
          </a:bodyPr>
          <a:lstStyle/>
          <a:p>
            <a:r>
              <a:rPr lang="en-US" sz="1600" b="1" dirty="0">
                <a:latin typeface="Arial" charset="0"/>
                <a:ea typeface="Arial" charset="0"/>
                <a:cs typeface="Arial" charset="0"/>
              </a:rPr>
              <a:t>Genomic Neighborhood of Target Gene on </a:t>
            </a:r>
            <a:r>
              <a:rPr lang="en-US" sz="1600" b="1" u="sng" dirty="0">
                <a:latin typeface="Arial" charset="0"/>
                <a:ea typeface="Arial" charset="0"/>
                <a:cs typeface="Arial" charset="0"/>
              </a:rPr>
              <a:t>Positive</a:t>
            </a:r>
            <a:r>
              <a:rPr lang="en-US" sz="1600" b="1" dirty="0">
                <a:latin typeface="Arial" charset="0"/>
                <a:ea typeface="Arial" charset="0"/>
                <a:cs typeface="Arial" charset="0"/>
              </a:rPr>
              <a:t> Strand of DNA</a:t>
            </a:r>
          </a:p>
        </p:txBody>
      </p:sp>
      <p:sp>
        <p:nvSpPr>
          <p:cNvPr id="5" name="TextBox 4">
            <a:extLst>
              <a:ext uri="{FF2B5EF4-FFF2-40B4-BE49-F238E27FC236}">
                <a16:creationId xmlns:a16="http://schemas.microsoft.com/office/drawing/2014/main" id="{8340556C-CEDB-72F5-6956-E8DA3829365E}"/>
              </a:ext>
            </a:extLst>
          </p:cNvPr>
          <p:cNvSpPr txBox="1"/>
          <p:nvPr/>
        </p:nvSpPr>
        <p:spPr>
          <a:xfrm>
            <a:off x="-177918" y="3576971"/>
            <a:ext cx="3207271" cy="3785652"/>
          </a:xfrm>
          <a:prstGeom prst="rect">
            <a:avLst/>
          </a:prstGeom>
          <a:noFill/>
        </p:spPr>
        <p:txBody>
          <a:bodyPr wrap="square" rtlCol="0">
            <a:spAutoFit/>
          </a:bodyPr>
          <a:lstStyle/>
          <a:p>
            <a:pPr algn="r">
              <a:defRPr/>
            </a:pPr>
            <a:r>
              <a:rPr lang="en-US" sz="1600" dirty="0">
                <a:ea typeface="Times New Roman" panose="02020603050405020304" pitchFamily="18" charset="0"/>
              </a:rPr>
              <a:t>Since river streams have directionality (i.e., flow in only one direction), to help you orient yourself, think of your target gene as a raft floating down a stream. Wherever the raft just floated </a:t>
            </a:r>
            <a:r>
              <a:rPr lang="en-US" sz="1600" i="1" dirty="0">
                <a:ea typeface="Times New Roman" panose="02020603050405020304" pitchFamily="18" charset="0"/>
              </a:rPr>
              <a:t>from</a:t>
            </a:r>
            <a:r>
              <a:rPr lang="en-US" sz="1600" dirty="0">
                <a:ea typeface="Times New Roman" panose="02020603050405020304" pitchFamily="18" charset="0"/>
              </a:rPr>
              <a:t> is “upstream” of its current location and wherever the raft is floating </a:t>
            </a:r>
            <a:r>
              <a:rPr lang="en-US" sz="1600" i="1" dirty="0">
                <a:ea typeface="Times New Roman" panose="02020603050405020304" pitchFamily="18" charset="0"/>
              </a:rPr>
              <a:t>to</a:t>
            </a:r>
            <a:r>
              <a:rPr lang="en-US" sz="1600" dirty="0">
                <a:ea typeface="Times New Roman" panose="02020603050405020304" pitchFamily="18" charset="0"/>
              </a:rPr>
              <a:t> is “downstream” of its current location. Notice how the areas of DNA we call upstream and downstream to the target gene change depending upon whether the target gene is on the positive or negative strand of DNA.</a:t>
            </a:r>
          </a:p>
        </p:txBody>
      </p:sp>
      <p:sp>
        <p:nvSpPr>
          <p:cNvPr id="12" name="TextBox 11">
            <a:extLst>
              <a:ext uri="{FF2B5EF4-FFF2-40B4-BE49-F238E27FC236}">
                <a16:creationId xmlns:a16="http://schemas.microsoft.com/office/drawing/2014/main" id="{5514DB2D-4E19-F422-C4FB-4A8C588592C6}"/>
              </a:ext>
            </a:extLst>
          </p:cNvPr>
          <p:cNvSpPr txBox="1"/>
          <p:nvPr/>
        </p:nvSpPr>
        <p:spPr>
          <a:xfrm>
            <a:off x="77149" y="7493714"/>
            <a:ext cx="2952204" cy="830997"/>
          </a:xfrm>
          <a:prstGeom prst="rect">
            <a:avLst/>
          </a:prstGeom>
          <a:noFill/>
        </p:spPr>
        <p:txBody>
          <a:bodyPr wrap="square" rtlCol="0">
            <a:spAutoFit/>
          </a:bodyPr>
          <a:lstStyle/>
          <a:p>
            <a:pPr algn="r"/>
            <a:r>
              <a:rPr lang="en-US" sz="1600" b="1" dirty="0">
                <a:latin typeface="Arial" charset="0"/>
                <a:ea typeface="Arial" charset="0"/>
                <a:cs typeface="Arial" charset="0"/>
              </a:rPr>
              <a:t>Genomic Neighborhood of Target Gene on </a:t>
            </a:r>
            <a:r>
              <a:rPr lang="en-US" sz="1600" b="1" u="sng" dirty="0">
                <a:latin typeface="Arial" charset="0"/>
                <a:ea typeface="Arial" charset="0"/>
                <a:cs typeface="Arial" charset="0"/>
              </a:rPr>
              <a:t>Negative</a:t>
            </a:r>
            <a:r>
              <a:rPr lang="en-US" sz="1600" b="1" dirty="0">
                <a:latin typeface="Arial" charset="0"/>
                <a:ea typeface="Arial" charset="0"/>
                <a:cs typeface="Arial" charset="0"/>
              </a:rPr>
              <a:t> Strand of DNA</a:t>
            </a:r>
          </a:p>
        </p:txBody>
      </p:sp>
    </p:spTree>
    <p:extLst>
      <p:ext uri="{BB962C8B-B14F-4D97-AF65-F5344CB8AC3E}">
        <p14:creationId xmlns:p14="http://schemas.microsoft.com/office/powerpoint/2010/main" val="39168321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B414B296-2993-E659-725F-A67AB87CD92C}"/>
              </a:ext>
            </a:extLst>
          </p:cNvPr>
          <p:cNvGrpSpPr/>
          <p:nvPr/>
        </p:nvGrpSpPr>
        <p:grpSpPr>
          <a:xfrm>
            <a:off x="2593298" y="2450891"/>
            <a:ext cx="3957403" cy="1609543"/>
            <a:chOff x="3282846" y="4601979"/>
            <a:chExt cx="3957403" cy="1609543"/>
          </a:xfrm>
        </p:grpSpPr>
        <p:pic>
          <p:nvPicPr>
            <p:cNvPr id="6" name="Picture 5">
              <a:extLst>
                <a:ext uri="{FF2B5EF4-FFF2-40B4-BE49-F238E27FC236}">
                  <a16:creationId xmlns:a16="http://schemas.microsoft.com/office/drawing/2014/main" id="{B08BFC49-81F4-25AC-CC61-871FCB0B0FAF}"/>
                </a:ext>
              </a:extLst>
            </p:cNvPr>
            <p:cNvPicPr>
              <a:picLocks noChangeAspect="1"/>
            </p:cNvPicPr>
            <p:nvPr/>
          </p:nvPicPr>
          <p:blipFill rotWithShape="1">
            <a:blip r:embed="rId3"/>
            <a:srcRect l="35902" t="47770" r="20819"/>
            <a:stretch/>
          </p:blipFill>
          <p:spPr>
            <a:xfrm>
              <a:off x="3282846" y="4601979"/>
              <a:ext cx="3957403" cy="1609543"/>
            </a:xfrm>
            <a:prstGeom prst="rect">
              <a:avLst/>
            </a:prstGeom>
          </p:spPr>
        </p:pic>
        <p:cxnSp>
          <p:nvCxnSpPr>
            <p:cNvPr id="14" name="Straight Arrow Connector 13">
              <a:extLst>
                <a:ext uri="{FF2B5EF4-FFF2-40B4-BE49-F238E27FC236}">
                  <a16:creationId xmlns:a16="http://schemas.microsoft.com/office/drawing/2014/main" id="{0155F837-CD11-AE42-A0C7-43B0112BE271}"/>
                </a:ext>
              </a:extLst>
            </p:cNvPr>
            <p:cNvCxnSpPr>
              <a:cxnSpLocks/>
            </p:cNvCxnSpPr>
            <p:nvPr/>
          </p:nvCxnSpPr>
          <p:spPr>
            <a:xfrm>
              <a:off x="4072362" y="5820577"/>
              <a:ext cx="431515" cy="226033"/>
            </a:xfrm>
            <a:prstGeom prst="straightConnector1">
              <a:avLst/>
            </a:prstGeom>
            <a:ln w="76200">
              <a:solidFill>
                <a:srgbClr val="9E1B32"/>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171822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C549D6B-C283-DD95-7CDC-E2DE8B3296FD}"/>
              </a:ext>
            </a:extLst>
          </p:cNvPr>
          <p:cNvGrpSpPr/>
          <p:nvPr/>
        </p:nvGrpSpPr>
        <p:grpSpPr>
          <a:xfrm>
            <a:off x="70989" y="951875"/>
            <a:ext cx="9067699" cy="3629287"/>
            <a:chOff x="70989" y="951875"/>
            <a:chExt cx="9067699" cy="3629287"/>
          </a:xfrm>
        </p:grpSpPr>
        <p:sp>
          <p:nvSpPr>
            <p:cNvPr id="9" name="TextBox 8">
              <a:extLst>
                <a:ext uri="{FF2B5EF4-FFF2-40B4-BE49-F238E27FC236}">
                  <a16:creationId xmlns:a16="http://schemas.microsoft.com/office/drawing/2014/main" id="{EC9AFDC4-746E-4F9F-50F8-A40A28F34C9A}"/>
                </a:ext>
              </a:extLst>
            </p:cNvPr>
            <p:cNvSpPr txBox="1"/>
            <p:nvPr/>
          </p:nvSpPr>
          <p:spPr>
            <a:xfrm>
              <a:off x="4446350" y="1227941"/>
              <a:ext cx="1988317" cy="922277"/>
            </a:xfrm>
            <a:prstGeom prst="rect">
              <a:avLst/>
            </a:prstGeom>
            <a:solidFill>
              <a:schemeClr val="bg1"/>
            </a:solidFill>
          </p:spPr>
          <p:txBody>
            <a:bodyPr wrap="square" rtlCol="0">
              <a:spAutoFit/>
            </a:bodyPr>
            <a:lstStyle/>
            <a:p>
              <a:endParaRPr lang="en-US" sz="1600" dirty="0">
                <a:latin typeface="Arial" charset="0"/>
                <a:ea typeface="Arial" charset="0"/>
                <a:cs typeface="Arial" charset="0"/>
              </a:endParaRPr>
            </a:p>
          </p:txBody>
        </p:sp>
        <p:pic>
          <p:nvPicPr>
            <p:cNvPr id="3" name="Picture 2">
              <a:extLst>
                <a:ext uri="{FF2B5EF4-FFF2-40B4-BE49-F238E27FC236}">
                  <a16:creationId xmlns:a16="http://schemas.microsoft.com/office/drawing/2014/main" id="{8E1F7B53-6731-1283-1742-A7853D3F5C91}"/>
                </a:ext>
              </a:extLst>
            </p:cNvPr>
            <p:cNvPicPr>
              <a:picLocks noChangeAspect="1"/>
            </p:cNvPicPr>
            <p:nvPr/>
          </p:nvPicPr>
          <p:blipFill rotWithShape="1">
            <a:blip r:embed="rId3"/>
            <a:srcRect t="1594"/>
            <a:stretch/>
          </p:blipFill>
          <p:spPr>
            <a:xfrm>
              <a:off x="70989" y="951875"/>
              <a:ext cx="4375361" cy="3629287"/>
            </a:xfrm>
            <a:prstGeom prst="rect">
              <a:avLst/>
            </a:prstGeom>
          </p:spPr>
        </p:pic>
        <p:sp>
          <p:nvSpPr>
            <p:cNvPr id="7" name="Down Arrow 6">
              <a:extLst>
                <a:ext uri="{FF2B5EF4-FFF2-40B4-BE49-F238E27FC236}">
                  <a16:creationId xmlns:a16="http://schemas.microsoft.com/office/drawing/2014/main" id="{012B7BFE-479B-5249-90CB-CCF467BA0231}"/>
                </a:ext>
              </a:extLst>
            </p:cNvPr>
            <p:cNvSpPr/>
            <p:nvPr/>
          </p:nvSpPr>
          <p:spPr>
            <a:xfrm rot="16200000">
              <a:off x="4063578" y="2577163"/>
              <a:ext cx="765544" cy="531628"/>
            </a:xfrm>
            <a:prstGeom prst="downArrow">
              <a:avLst/>
            </a:prstGeom>
            <a:ln/>
          </p:spPr>
          <p:style>
            <a:lnRef idx="0">
              <a:schemeClr val="dk1"/>
            </a:lnRef>
            <a:fillRef idx="3">
              <a:schemeClr val="dk1"/>
            </a:fillRef>
            <a:effectRef idx="3">
              <a:schemeClr val="dk1"/>
            </a:effectRef>
            <a:fontRef idx="minor">
              <a:schemeClr val="lt1"/>
            </a:fontRef>
          </p:style>
          <p:txBody>
            <a:bodyPr rtlCol="0" anchor="ctr"/>
            <a:lstStyle/>
            <a:p>
              <a:pPr algn="ctr"/>
              <a:endParaRPr lang="en-US" dirty="0"/>
            </a:p>
          </p:txBody>
        </p:sp>
        <p:cxnSp>
          <p:nvCxnSpPr>
            <p:cNvPr id="8" name="Straight Arrow Connector 7">
              <a:extLst>
                <a:ext uri="{FF2B5EF4-FFF2-40B4-BE49-F238E27FC236}">
                  <a16:creationId xmlns:a16="http://schemas.microsoft.com/office/drawing/2014/main" id="{69684B74-949F-B441-8E51-DBB4FD7B7DB7}"/>
                </a:ext>
              </a:extLst>
            </p:cNvPr>
            <p:cNvCxnSpPr>
              <a:cxnSpLocks/>
            </p:cNvCxnSpPr>
            <p:nvPr/>
          </p:nvCxnSpPr>
          <p:spPr>
            <a:xfrm flipH="1">
              <a:off x="1776273" y="3428998"/>
              <a:ext cx="397300" cy="293975"/>
            </a:xfrm>
            <a:prstGeom prst="straightConnector1">
              <a:avLst/>
            </a:prstGeom>
            <a:ln w="76200">
              <a:solidFill>
                <a:srgbClr val="9E1B32"/>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9AF7B6D0-C892-62C8-A6AF-84296B7FC47C}"/>
                </a:ext>
              </a:extLst>
            </p:cNvPr>
            <p:cNvPicPr>
              <a:picLocks noChangeAspect="1"/>
            </p:cNvPicPr>
            <p:nvPr/>
          </p:nvPicPr>
          <p:blipFill>
            <a:blip r:embed="rId4"/>
            <a:stretch>
              <a:fillRect/>
            </a:stretch>
          </p:blipFill>
          <p:spPr>
            <a:xfrm>
              <a:off x="4768639" y="2382864"/>
              <a:ext cx="4370049" cy="911587"/>
            </a:xfrm>
            <a:prstGeom prst="rect">
              <a:avLst/>
            </a:prstGeom>
          </p:spPr>
        </p:pic>
        <p:sp>
          <p:nvSpPr>
            <p:cNvPr id="2" name="Rounded Rectangle 1">
              <a:extLst>
                <a:ext uri="{FF2B5EF4-FFF2-40B4-BE49-F238E27FC236}">
                  <a16:creationId xmlns:a16="http://schemas.microsoft.com/office/drawing/2014/main" id="{766681FB-B581-7123-AEB9-5869F2BEFEB7}"/>
                </a:ext>
              </a:extLst>
            </p:cNvPr>
            <p:cNvSpPr/>
            <p:nvPr/>
          </p:nvSpPr>
          <p:spPr>
            <a:xfrm>
              <a:off x="5969002" y="2382864"/>
              <a:ext cx="931331" cy="241803"/>
            </a:xfrm>
            <a:prstGeom prst="roundRect">
              <a:avLst/>
            </a:prstGeom>
            <a:no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Left Brace 4">
              <a:extLst>
                <a:ext uri="{FF2B5EF4-FFF2-40B4-BE49-F238E27FC236}">
                  <a16:creationId xmlns:a16="http://schemas.microsoft.com/office/drawing/2014/main" id="{79ED3846-8C98-5F0A-CAFD-3C51C045E51C}"/>
                </a:ext>
              </a:extLst>
            </p:cNvPr>
            <p:cNvSpPr/>
            <p:nvPr/>
          </p:nvSpPr>
          <p:spPr>
            <a:xfrm rot="5400000" flipV="1">
              <a:off x="5246847" y="1755130"/>
              <a:ext cx="270767" cy="1173544"/>
            </a:xfrm>
            <a:prstGeom prst="leftBrace">
              <a:avLst>
                <a:gd name="adj1" fmla="val 56864"/>
                <a:gd name="adj2" fmla="val 50000"/>
              </a:avLst>
            </a:prstGeom>
            <a:ln w="28575">
              <a:solidFill>
                <a:srgbClr val="990000"/>
              </a:solidFill>
              <a:headEnd type="none"/>
              <a:tailEnd type="none"/>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6" name="Rectangle 5">
              <a:extLst>
                <a:ext uri="{FF2B5EF4-FFF2-40B4-BE49-F238E27FC236}">
                  <a16:creationId xmlns:a16="http://schemas.microsoft.com/office/drawing/2014/main" id="{32ABA8C0-9CB0-BF5F-63DF-63F4579EA731}"/>
                </a:ext>
              </a:extLst>
            </p:cNvPr>
            <p:cNvSpPr/>
            <p:nvPr/>
          </p:nvSpPr>
          <p:spPr>
            <a:xfrm>
              <a:off x="4614576" y="1746950"/>
              <a:ext cx="1354426" cy="400759"/>
            </a:xfrm>
            <a:prstGeom prst="rect">
              <a:avLst/>
            </a:prstGeom>
            <a:solidFill>
              <a:srgbClr val="990000">
                <a:alpha val="66275"/>
              </a:srgbClr>
            </a:solid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Arial" panose="020B0604020202020204" pitchFamily="34" charset="0"/>
                  <a:cs typeface="Arial" panose="020B0604020202020204" pitchFamily="34" charset="0"/>
                </a:rPr>
                <a:t>Rheb-PA</a:t>
              </a:r>
            </a:p>
          </p:txBody>
        </p:sp>
      </p:grpSp>
    </p:spTree>
    <p:extLst>
      <p:ext uri="{BB962C8B-B14F-4D97-AF65-F5344CB8AC3E}">
        <p14:creationId xmlns:p14="http://schemas.microsoft.com/office/powerpoint/2010/main" val="28309737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4ED1627-AF25-D159-CF52-742D9297E31B}"/>
              </a:ext>
            </a:extLst>
          </p:cNvPr>
          <p:cNvGrpSpPr/>
          <p:nvPr/>
        </p:nvGrpSpPr>
        <p:grpSpPr>
          <a:xfrm>
            <a:off x="830089" y="2893572"/>
            <a:ext cx="7692351" cy="1433391"/>
            <a:chOff x="830089" y="2893572"/>
            <a:chExt cx="7692351" cy="1433391"/>
          </a:xfrm>
        </p:grpSpPr>
        <p:grpSp>
          <p:nvGrpSpPr>
            <p:cNvPr id="2" name="Group 1">
              <a:extLst>
                <a:ext uri="{FF2B5EF4-FFF2-40B4-BE49-F238E27FC236}">
                  <a16:creationId xmlns:a16="http://schemas.microsoft.com/office/drawing/2014/main" id="{9EDE4A0E-00CC-6D9A-843E-A8142B21A00D}"/>
                </a:ext>
              </a:extLst>
            </p:cNvPr>
            <p:cNvGrpSpPr/>
            <p:nvPr/>
          </p:nvGrpSpPr>
          <p:grpSpPr>
            <a:xfrm>
              <a:off x="830089" y="2893572"/>
              <a:ext cx="7692351" cy="1433391"/>
              <a:chOff x="662940" y="408392"/>
              <a:chExt cx="7692351" cy="1433391"/>
            </a:xfrm>
          </p:grpSpPr>
          <p:sp>
            <p:nvSpPr>
              <p:cNvPr id="3" name="Rectangle 2">
                <a:extLst>
                  <a:ext uri="{FF2B5EF4-FFF2-40B4-BE49-F238E27FC236}">
                    <a16:creationId xmlns:a16="http://schemas.microsoft.com/office/drawing/2014/main" id="{35C4BEB9-375C-FCDA-963E-B1534E5FFB14}"/>
                  </a:ext>
                </a:extLst>
              </p:cNvPr>
              <p:cNvSpPr/>
              <p:nvPr/>
            </p:nvSpPr>
            <p:spPr>
              <a:xfrm>
                <a:off x="662940" y="408392"/>
                <a:ext cx="7566584" cy="1433391"/>
              </a:xfrm>
              <a:prstGeom prst="rect">
                <a:avLst/>
              </a:prstGeom>
              <a:solidFill>
                <a:srgbClr val="B4D85A"/>
              </a:solidFill>
              <a:ln w="38100">
                <a:solidFill>
                  <a:srgbClr val="9E1B32">
                    <a:alpha val="80392"/>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2F540D59-1F28-9884-C8B9-B3E4920B5F5B}"/>
                  </a:ext>
                </a:extLst>
              </p:cNvPr>
              <p:cNvSpPr txBox="1"/>
              <p:nvPr/>
            </p:nvSpPr>
            <p:spPr>
              <a:xfrm>
                <a:off x="1611667" y="595310"/>
                <a:ext cx="6743624" cy="276999"/>
              </a:xfrm>
              <a:prstGeom prst="rect">
                <a:avLst/>
              </a:prstGeom>
              <a:noFill/>
            </p:spPr>
            <p:txBody>
              <a:bodyPr wrap="square" rtlCol="0">
                <a:spAutoFit/>
              </a:bodyPr>
              <a:lstStyle/>
              <a:p>
                <a:r>
                  <a:rPr lang="en-US" sz="1200" dirty="0"/>
                  <a:t>What is the difference between Rheb-</a:t>
                </a:r>
                <a:r>
                  <a:rPr lang="en-US" sz="1200" b="1" dirty="0"/>
                  <a:t>R</a:t>
                </a:r>
                <a:r>
                  <a:rPr lang="en-US" sz="1200" dirty="0"/>
                  <a:t>A and Rheb-</a:t>
                </a:r>
                <a:r>
                  <a:rPr lang="en-US" sz="1200" b="1" dirty="0"/>
                  <a:t>P</a:t>
                </a:r>
                <a:r>
                  <a:rPr lang="en-US" sz="1200" dirty="0"/>
                  <a:t>A?</a:t>
                </a:r>
              </a:p>
            </p:txBody>
          </p:sp>
          <p:pic>
            <p:nvPicPr>
              <p:cNvPr id="5" name="Shape 46">
                <a:extLst>
                  <a:ext uri="{FF2B5EF4-FFF2-40B4-BE49-F238E27FC236}">
                    <a16:creationId xmlns:a16="http://schemas.microsoft.com/office/drawing/2014/main" id="{6BD5E125-5472-55B5-BF10-A302ED35030E}"/>
                  </a:ext>
                </a:extLst>
              </p:cNvPr>
              <p:cNvPicPr preferRelativeResize="0"/>
              <p:nvPr/>
            </p:nvPicPr>
            <p:blipFill rotWithShape="1">
              <a:blip r:embed="rId2">
                <a:alphaModFix/>
              </a:blip>
              <a:srcRect/>
              <a:stretch/>
            </p:blipFill>
            <p:spPr>
              <a:xfrm>
                <a:off x="788707" y="604681"/>
                <a:ext cx="822960" cy="276365"/>
              </a:xfrm>
              <a:prstGeom prst="rect">
                <a:avLst/>
              </a:prstGeom>
              <a:noFill/>
              <a:ln>
                <a:noFill/>
              </a:ln>
            </p:spPr>
          </p:pic>
        </p:grpSp>
        <p:sp>
          <p:nvSpPr>
            <p:cNvPr id="6" name="TextBox 5">
              <a:extLst>
                <a:ext uri="{FF2B5EF4-FFF2-40B4-BE49-F238E27FC236}">
                  <a16:creationId xmlns:a16="http://schemas.microsoft.com/office/drawing/2014/main" id="{D1576F36-61FD-E815-FB03-6B3C7C257EAF}"/>
                </a:ext>
              </a:extLst>
            </p:cNvPr>
            <p:cNvSpPr txBox="1"/>
            <p:nvPr/>
          </p:nvSpPr>
          <p:spPr>
            <a:xfrm>
              <a:off x="955856" y="3375597"/>
              <a:ext cx="7566584" cy="830997"/>
            </a:xfrm>
            <a:prstGeom prst="rect">
              <a:avLst/>
            </a:prstGeom>
            <a:noFill/>
          </p:spPr>
          <p:txBody>
            <a:bodyPr wrap="square" rtlCol="0">
              <a:spAutoFit/>
            </a:bodyPr>
            <a:lstStyle/>
            <a:p>
              <a:r>
                <a:rPr lang="en-US" sz="1200" dirty="0"/>
                <a:t>The prefix “Rheb" corresponds to the gene symbol. The ‘R’ or ‘P’ in the suffix designates the associated transcript (m</a:t>
              </a:r>
              <a:r>
                <a:rPr lang="en-US" sz="1200" u="sng" dirty="0"/>
                <a:t>R</a:t>
              </a:r>
              <a:r>
                <a:rPr lang="en-US" sz="1200" dirty="0"/>
                <a:t>NA) or </a:t>
              </a:r>
              <a:r>
                <a:rPr lang="en-US" sz="1200" u="sng" dirty="0"/>
                <a:t>p</a:t>
              </a:r>
              <a:r>
                <a:rPr lang="en-US" sz="1200" dirty="0"/>
                <a:t>rotein-product of the gene, respectively. The ‘A’ in the suffix refers to the A isoform of the gene.</a:t>
              </a:r>
            </a:p>
            <a:p>
              <a:r>
                <a:rPr lang="en-US" sz="1200" dirty="0"/>
                <a:t> </a:t>
              </a:r>
            </a:p>
            <a:p>
              <a:r>
                <a:rPr lang="en-US" sz="1200" dirty="0"/>
                <a:t>Gene symbols (e.g., </a:t>
              </a:r>
              <a:r>
                <a:rPr lang="en-US" sz="1200" i="1" dirty="0"/>
                <a:t>Rheb</a:t>
              </a:r>
              <a:r>
                <a:rPr lang="en-US" sz="1200" dirty="0"/>
                <a:t>) are italicized while their mRNA and protein products are not (e.g., Rheb-RA and Rheb-PA).   </a:t>
              </a:r>
            </a:p>
          </p:txBody>
        </p:sp>
      </p:grpSp>
    </p:spTree>
    <p:extLst>
      <p:ext uri="{BB962C8B-B14F-4D97-AF65-F5344CB8AC3E}">
        <p14:creationId xmlns:p14="http://schemas.microsoft.com/office/powerpoint/2010/main" val="12161104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E95170-0EB9-FEB9-954A-CB4B96770DEB}"/>
              </a:ext>
            </a:extLst>
          </p:cNvPr>
          <p:cNvSpPr/>
          <p:nvPr/>
        </p:nvSpPr>
        <p:spPr>
          <a:xfrm>
            <a:off x="208721" y="63695"/>
            <a:ext cx="8766313" cy="6178079"/>
          </a:xfrm>
          <a:prstGeom prst="rect">
            <a:avLst/>
          </a:prstGeom>
          <a:solidFill>
            <a:srgbClr val="9BF6FF"/>
          </a:solidFill>
          <a:ln w="38100">
            <a:solidFill>
              <a:srgbClr val="9437FF">
                <a:alpha val="7960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445CB76-3F96-DA23-5A6D-555ABCC2C2AF}"/>
              </a:ext>
            </a:extLst>
          </p:cNvPr>
          <p:cNvSpPr txBox="1"/>
          <p:nvPr/>
        </p:nvSpPr>
        <p:spPr>
          <a:xfrm>
            <a:off x="410617" y="926516"/>
            <a:ext cx="8524662" cy="1384995"/>
          </a:xfrm>
          <a:prstGeom prst="rect">
            <a:avLst/>
          </a:prstGeom>
          <a:noFill/>
          <a:ln>
            <a:noFill/>
          </a:ln>
        </p:spPr>
        <p:txBody>
          <a:bodyPr wrap="square" rtlCol="0">
            <a:spAutoFit/>
          </a:bodyPr>
          <a:lstStyle/>
          <a:p>
            <a:endParaRPr lang="en-US" sz="1200" dirty="0"/>
          </a:p>
          <a:p>
            <a:pPr marL="171450" lvl="0" indent="-171450">
              <a:buSzPct val="125000"/>
              <a:buFont typeface="Arial" panose="020B0604020202020204" pitchFamily="34" charset="0"/>
              <a:buChar char="•"/>
            </a:pPr>
            <a:r>
              <a:rPr lang="en-US" sz="1200" b="1" u="sng" dirty="0"/>
              <a:t>Expect Value (E-value)</a:t>
            </a:r>
            <a:r>
              <a:rPr lang="en-US" sz="1200" dirty="0"/>
              <a:t>: describes the expected number of BLAST hits with this alignment score or better due to chance</a:t>
            </a:r>
          </a:p>
          <a:p>
            <a:pPr marL="628650" lvl="1" indent="-171450">
              <a:buFont typeface="Courier New" panose="02070309020205020404" pitchFamily="49" charset="0"/>
              <a:buChar char="o"/>
            </a:pPr>
            <a:r>
              <a:rPr lang="en-US" sz="1200" dirty="0"/>
              <a:t>The lower the E-value (i.e., the closer it is to zero), the more significant the match.</a:t>
            </a:r>
          </a:p>
          <a:p>
            <a:endParaRPr lang="en-US" sz="1200" dirty="0"/>
          </a:p>
          <a:p>
            <a:pPr marL="171450" lvl="0" indent="-171450">
              <a:buSzPct val="125000"/>
              <a:buFont typeface="Arial" panose="020B0604020202020204" pitchFamily="34" charset="0"/>
              <a:buChar char="•"/>
            </a:pPr>
            <a:r>
              <a:rPr lang="en-US" sz="1200" b="1" u="sng" dirty="0"/>
              <a:t>Percent Identity (Identities)</a:t>
            </a:r>
            <a:r>
              <a:rPr lang="en-US" sz="1200" dirty="0"/>
              <a:t>: describes how similar the query sequence is to the database (or subject) sequence (i.e., how many characters in each sequence are identical)</a:t>
            </a:r>
          </a:p>
          <a:p>
            <a:pPr marL="628650" lvl="1" indent="-171450">
              <a:spcAft>
                <a:spcPts val="600"/>
              </a:spcAft>
              <a:buSzPct val="100000"/>
              <a:buFont typeface="Courier New" panose="02070309020205020404" pitchFamily="49" charset="0"/>
              <a:buChar char="o"/>
            </a:pPr>
            <a:r>
              <a:rPr lang="en-US" sz="1200" dirty="0"/>
              <a:t>The higher the Percent Identity (i.e., the closer it is to 100), the more significant the match.</a:t>
            </a:r>
          </a:p>
        </p:txBody>
      </p:sp>
      <p:pic>
        <p:nvPicPr>
          <p:cNvPr id="4" name="Picture 3" descr="A picture containing star, black&#10;&#10;Description automatically generated">
            <a:extLst>
              <a:ext uri="{FF2B5EF4-FFF2-40B4-BE49-F238E27FC236}">
                <a16:creationId xmlns:a16="http://schemas.microsoft.com/office/drawing/2014/main" id="{7247D0FB-9DCA-6505-6981-76356313DE0C}"/>
              </a:ext>
            </a:extLst>
          </p:cNvPr>
          <p:cNvPicPr>
            <a:picLocks noChangeAspect="1"/>
          </p:cNvPicPr>
          <p:nvPr/>
        </p:nvPicPr>
        <p:blipFill>
          <a:blip r:embed="rId2"/>
          <a:stretch>
            <a:fillRect/>
          </a:stretch>
        </p:blipFill>
        <p:spPr>
          <a:xfrm>
            <a:off x="245758" y="208649"/>
            <a:ext cx="560487" cy="542067"/>
          </a:xfrm>
          <a:prstGeom prst="rect">
            <a:avLst/>
          </a:prstGeom>
        </p:spPr>
      </p:pic>
      <p:sp>
        <p:nvSpPr>
          <p:cNvPr id="5" name="TextBox 4">
            <a:extLst>
              <a:ext uri="{FF2B5EF4-FFF2-40B4-BE49-F238E27FC236}">
                <a16:creationId xmlns:a16="http://schemas.microsoft.com/office/drawing/2014/main" id="{C14136EA-2BF4-33FA-C503-BBD28E930495}"/>
              </a:ext>
            </a:extLst>
          </p:cNvPr>
          <p:cNvSpPr txBox="1"/>
          <p:nvPr/>
        </p:nvSpPr>
        <p:spPr>
          <a:xfrm>
            <a:off x="787214" y="225054"/>
            <a:ext cx="7569571" cy="646331"/>
          </a:xfrm>
          <a:prstGeom prst="rect">
            <a:avLst/>
          </a:prstGeom>
          <a:noFill/>
        </p:spPr>
        <p:txBody>
          <a:bodyPr wrap="square" rtlCol="0">
            <a:spAutoFit/>
          </a:bodyPr>
          <a:lstStyle/>
          <a:p>
            <a:r>
              <a:rPr lang="en-US" sz="1200" b="1" dirty="0"/>
              <a:t>The </a:t>
            </a:r>
            <a:r>
              <a:rPr lang="en-US" sz="1200" b="1" u="sng" dirty="0"/>
              <a:t>B</a:t>
            </a:r>
            <a:r>
              <a:rPr lang="en-US" sz="1200" b="1" dirty="0"/>
              <a:t>asic </a:t>
            </a:r>
            <a:r>
              <a:rPr lang="en-US" sz="1200" b="1" u="sng" dirty="0"/>
              <a:t>L</a:t>
            </a:r>
            <a:r>
              <a:rPr lang="en-US" sz="1200" b="1" dirty="0"/>
              <a:t>ocal </a:t>
            </a:r>
            <a:r>
              <a:rPr lang="en-US" sz="1200" b="1" u="sng" dirty="0"/>
              <a:t>A</a:t>
            </a:r>
            <a:r>
              <a:rPr lang="en-US" sz="1200" b="1" dirty="0"/>
              <a:t>lignment </a:t>
            </a:r>
            <a:r>
              <a:rPr lang="en-US" sz="1200" b="1" u="sng" dirty="0"/>
              <a:t>S</a:t>
            </a:r>
            <a:r>
              <a:rPr lang="en-US" sz="1200" b="1" dirty="0"/>
              <a:t>earch </a:t>
            </a:r>
            <a:r>
              <a:rPr lang="en-US" sz="1200" b="1" u="sng" dirty="0"/>
              <a:t>T</a:t>
            </a:r>
            <a:r>
              <a:rPr lang="en-US" sz="1200" b="1" dirty="0"/>
              <a:t>ool (BLAST) finds regions of local similarity between nucleotide or protein sequences </a:t>
            </a:r>
            <a:r>
              <a:rPr lang="en-US" sz="1200" dirty="0"/>
              <a:t>by comparing nucleotide or protein sequences to sequence databases (or to an individual nucleotide or protein sequence) and calculates the statistical significance of each match. The statistical values we will focus on are:</a:t>
            </a:r>
          </a:p>
        </p:txBody>
      </p:sp>
      <p:sp>
        <p:nvSpPr>
          <p:cNvPr id="6" name="TextBox 5">
            <a:extLst>
              <a:ext uri="{FF2B5EF4-FFF2-40B4-BE49-F238E27FC236}">
                <a16:creationId xmlns:a16="http://schemas.microsoft.com/office/drawing/2014/main" id="{37D27EB8-52E2-981C-4A58-65BE1D3FB3E2}"/>
              </a:ext>
            </a:extLst>
          </p:cNvPr>
          <p:cNvSpPr txBox="1"/>
          <p:nvPr/>
        </p:nvSpPr>
        <p:spPr>
          <a:xfrm>
            <a:off x="4165178" y="5643051"/>
            <a:ext cx="3937190" cy="461665"/>
          </a:xfrm>
          <a:prstGeom prst="rect">
            <a:avLst/>
          </a:prstGeom>
          <a:noFill/>
        </p:spPr>
        <p:txBody>
          <a:bodyPr wrap="square" rtlCol="0">
            <a:spAutoFit/>
          </a:bodyPr>
          <a:lstStyle/>
          <a:p>
            <a:pPr algn="ctr"/>
            <a:r>
              <a:rPr lang="en-US" sz="1200" dirty="0">
                <a:ea typeface="Arial" charset="0"/>
                <a:cs typeface="Arial" charset="0"/>
              </a:rPr>
              <a:t>Arrows indicate the BLAST program translates the </a:t>
            </a:r>
          </a:p>
          <a:p>
            <a:pPr algn="ctr"/>
            <a:r>
              <a:rPr lang="en-US" sz="1200" dirty="0">
                <a:ea typeface="Arial" charset="0"/>
                <a:cs typeface="Arial" charset="0"/>
              </a:rPr>
              <a:t>nucleotide sequence </a:t>
            </a:r>
            <a:r>
              <a:rPr lang="en-US" sz="1200" u="sng" dirty="0">
                <a:ea typeface="Arial" charset="0"/>
                <a:cs typeface="Arial" charset="0"/>
              </a:rPr>
              <a:t>before</a:t>
            </a:r>
            <a:r>
              <a:rPr lang="en-US" sz="1200" dirty="0">
                <a:ea typeface="Arial" charset="0"/>
                <a:cs typeface="Arial" charset="0"/>
              </a:rPr>
              <a:t> performing the search. </a:t>
            </a:r>
          </a:p>
        </p:txBody>
      </p:sp>
      <p:pic>
        <p:nvPicPr>
          <p:cNvPr id="7" name="Picture 6">
            <a:extLst>
              <a:ext uri="{FF2B5EF4-FFF2-40B4-BE49-F238E27FC236}">
                <a16:creationId xmlns:a16="http://schemas.microsoft.com/office/drawing/2014/main" id="{43D74102-AA15-21EC-A715-1D435634A06C}"/>
              </a:ext>
            </a:extLst>
          </p:cNvPr>
          <p:cNvPicPr>
            <a:picLocks noChangeAspect="1"/>
          </p:cNvPicPr>
          <p:nvPr/>
        </p:nvPicPr>
        <p:blipFill>
          <a:blip r:embed="rId3"/>
          <a:stretch>
            <a:fillRect/>
          </a:stretch>
        </p:blipFill>
        <p:spPr>
          <a:xfrm>
            <a:off x="3419061" y="2330416"/>
            <a:ext cx="5429425" cy="3211772"/>
          </a:xfrm>
          <a:prstGeom prst="rect">
            <a:avLst/>
          </a:prstGeom>
        </p:spPr>
      </p:pic>
      <p:sp>
        <p:nvSpPr>
          <p:cNvPr id="8" name="TextBox 7">
            <a:extLst>
              <a:ext uri="{FF2B5EF4-FFF2-40B4-BE49-F238E27FC236}">
                <a16:creationId xmlns:a16="http://schemas.microsoft.com/office/drawing/2014/main" id="{C5DF542B-6588-21FB-12FB-F06FCB20462F}"/>
              </a:ext>
            </a:extLst>
          </p:cNvPr>
          <p:cNvSpPr txBox="1"/>
          <p:nvPr/>
        </p:nvSpPr>
        <p:spPr>
          <a:xfrm>
            <a:off x="368478" y="2487311"/>
            <a:ext cx="2890826" cy="3416320"/>
          </a:xfrm>
          <a:prstGeom prst="rect">
            <a:avLst/>
          </a:prstGeom>
          <a:noFill/>
          <a:ln>
            <a:noFill/>
          </a:ln>
        </p:spPr>
        <p:txBody>
          <a:bodyPr wrap="square" rtlCol="0">
            <a:spAutoFit/>
          </a:bodyPr>
          <a:lstStyle/>
          <a:p>
            <a:pPr>
              <a:buSzPct val="100000"/>
            </a:pPr>
            <a:r>
              <a:rPr lang="en-US" sz="1200" dirty="0"/>
              <a:t>The five traditional BLAST programs:</a:t>
            </a:r>
          </a:p>
          <a:p>
            <a:pPr marL="171450" indent="-171450">
              <a:buSzPct val="100000"/>
              <a:buFont typeface="Arial" panose="020B0604020202020204" pitchFamily="34" charset="0"/>
              <a:buChar char="•"/>
            </a:pPr>
            <a:r>
              <a:rPr lang="en-US" sz="1200" dirty="0"/>
              <a:t>blastn program searches nucleotide databases using a nucleotide query</a:t>
            </a:r>
          </a:p>
          <a:p>
            <a:pPr marL="171450" indent="-171450">
              <a:buSzPct val="100000"/>
              <a:buFont typeface="Arial" panose="020B0604020202020204" pitchFamily="34" charset="0"/>
              <a:buChar char="•"/>
            </a:pPr>
            <a:endParaRPr lang="en-US" sz="1200" dirty="0"/>
          </a:p>
          <a:p>
            <a:pPr marL="171450" indent="-171450">
              <a:buSzPct val="100000"/>
              <a:buFont typeface="Arial" panose="020B0604020202020204" pitchFamily="34" charset="0"/>
              <a:buChar char="•"/>
            </a:pPr>
            <a:r>
              <a:rPr lang="en-US" sz="1200" dirty="0"/>
              <a:t>blastp program searches protein databases using a protein query</a:t>
            </a:r>
          </a:p>
          <a:p>
            <a:pPr marL="171450" indent="-171450">
              <a:buSzPct val="100000"/>
              <a:buFont typeface="Arial" panose="020B0604020202020204" pitchFamily="34" charset="0"/>
              <a:buChar char="•"/>
            </a:pPr>
            <a:endParaRPr lang="en-US" sz="1200" dirty="0"/>
          </a:p>
          <a:p>
            <a:pPr marL="171450" indent="-171450">
              <a:buSzPct val="100000"/>
              <a:buFont typeface="Arial" panose="020B0604020202020204" pitchFamily="34" charset="0"/>
              <a:buChar char="•"/>
            </a:pPr>
            <a:r>
              <a:rPr lang="en-US" sz="1200" dirty="0"/>
              <a:t>blastx program searches protein databases using a translated nucleotide query</a:t>
            </a:r>
          </a:p>
          <a:p>
            <a:pPr marL="171450" indent="-171450">
              <a:buSzPct val="100000"/>
              <a:buFont typeface="Arial" panose="020B0604020202020204" pitchFamily="34" charset="0"/>
              <a:buChar char="•"/>
            </a:pPr>
            <a:endParaRPr lang="en-US" sz="1200" dirty="0"/>
          </a:p>
          <a:p>
            <a:pPr marL="171450" indent="-171450">
              <a:buSzPct val="100000"/>
              <a:buFont typeface="Arial" panose="020B0604020202020204" pitchFamily="34" charset="0"/>
              <a:buChar char="•"/>
            </a:pPr>
            <a:r>
              <a:rPr lang="en-US" sz="1200" dirty="0"/>
              <a:t>tblastn program searches translated nucleotide databases using a protein query</a:t>
            </a:r>
          </a:p>
          <a:p>
            <a:pPr marL="171450" indent="-171450">
              <a:buSzPct val="100000"/>
              <a:buFont typeface="Arial" panose="020B0604020202020204" pitchFamily="34" charset="0"/>
              <a:buChar char="•"/>
            </a:pPr>
            <a:endParaRPr lang="en-US" sz="1200" dirty="0"/>
          </a:p>
          <a:p>
            <a:pPr marL="171450" indent="-171450">
              <a:buSzPct val="100000"/>
              <a:buFont typeface="Arial" panose="020B0604020202020204" pitchFamily="34" charset="0"/>
              <a:buChar char="•"/>
            </a:pPr>
            <a:r>
              <a:rPr lang="en-US" sz="1200" dirty="0"/>
              <a:t>tblastx program searches translated nucleotide databases using a translated nucleotide query</a:t>
            </a:r>
          </a:p>
        </p:txBody>
      </p:sp>
    </p:spTree>
    <p:extLst>
      <p:ext uri="{BB962C8B-B14F-4D97-AF65-F5344CB8AC3E}">
        <p14:creationId xmlns:p14="http://schemas.microsoft.com/office/powerpoint/2010/main" val="38709836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40A7CC7-20FB-C178-ABDA-547432CD0609}"/>
              </a:ext>
            </a:extLst>
          </p:cNvPr>
          <p:cNvGrpSpPr/>
          <p:nvPr/>
        </p:nvGrpSpPr>
        <p:grpSpPr>
          <a:xfrm>
            <a:off x="1797381" y="1662920"/>
            <a:ext cx="5549238" cy="3529444"/>
            <a:chOff x="1797381" y="1662920"/>
            <a:chExt cx="5549238" cy="3529444"/>
          </a:xfrm>
        </p:grpSpPr>
        <p:pic>
          <p:nvPicPr>
            <p:cNvPr id="6" name="Picture 5">
              <a:extLst>
                <a:ext uri="{FF2B5EF4-FFF2-40B4-BE49-F238E27FC236}">
                  <a16:creationId xmlns:a16="http://schemas.microsoft.com/office/drawing/2014/main" id="{9017B2E6-E301-00AD-D690-594321F31EF2}"/>
                </a:ext>
              </a:extLst>
            </p:cNvPr>
            <p:cNvPicPr>
              <a:picLocks noChangeAspect="1"/>
            </p:cNvPicPr>
            <p:nvPr/>
          </p:nvPicPr>
          <p:blipFill>
            <a:blip r:embed="rId3"/>
            <a:srcRect t="13484" r="50588" b="37911"/>
            <a:stretch/>
          </p:blipFill>
          <p:spPr>
            <a:xfrm>
              <a:off x="1797381" y="1662920"/>
              <a:ext cx="5549238" cy="3528507"/>
            </a:xfrm>
            <a:prstGeom prst="rect">
              <a:avLst/>
            </a:prstGeom>
          </p:spPr>
        </p:pic>
        <p:cxnSp>
          <p:nvCxnSpPr>
            <p:cNvPr id="9" name="Straight Arrow Connector 8">
              <a:extLst>
                <a:ext uri="{FF2B5EF4-FFF2-40B4-BE49-F238E27FC236}">
                  <a16:creationId xmlns:a16="http://schemas.microsoft.com/office/drawing/2014/main" id="{BC33343C-7DE2-DB40-B1B0-24401B51267E}"/>
                </a:ext>
              </a:extLst>
            </p:cNvPr>
            <p:cNvCxnSpPr>
              <a:cxnSpLocks/>
            </p:cNvCxnSpPr>
            <p:nvPr/>
          </p:nvCxnSpPr>
          <p:spPr>
            <a:xfrm flipH="1" flipV="1">
              <a:off x="6723955" y="4837513"/>
              <a:ext cx="360943" cy="354851"/>
            </a:xfrm>
            <a:prstGeom prst="straightConnector1">
              <a:avLst/>
            </a:prstGeom>
            <a:ln w="76200">
              <a:solidFill>
                <a:srgbClr val="9E1B32"/>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9449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EEE428-1C2E-3178-594E-DF8AE1B8C7F6}"/>
              </a:ext>
            </a:extLst>
          </p:cNvPr>
          <p:cNvSpPr/>
          <p:nvPr/>
        </p:nvSpPr>
        <p:spPr>
          <a:xfrm>
            <a:off x="662940" y="408392"/>
            <a:ext cx="7818120" cy="1371247"/>
          </a:xfrm>
          <a:prstGeom prst="rect">
            <a:avLst/>
          </a:prstGeom>
          <a:solidFill>
            <a:srgbClr val="B4D85A"/>
          </a:solidFill>
          <a:ln w="38100">
            <a:solidFill>
              <a:srgbClr val="9E1B32">
                <a:alpha val="80392"/>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2A6B14B1-39B3-159B-9ABA-4657B32E9994}"/>
              </a:ext>
            </a:extLst>
          </p:cNvPr>
          <p:cNvSpPr txBox="1"/>
          <p:nvPr/>
        </p:nvSpPr>
        <p:spPr>
          <a:xfrm>
            <a:off x="1611667" y="510905"/>
            <a:ext cx="6743624" cy="461665"/>
          </a:xfrm>
          <a:prstGeom prst="rect">
            <a:avLst/>
          </a:prstGeom>
          <a:noFill/>
        </p:spPr>
        <p:txBody>
          <a:bodyPr wrap="square" rtlCol="0">
            <a:spAutoFit/>
          </a:bodyPr>
          <a:lstStyle/>
          <a:p>
            <a:r>
              <a:rPr lang="en-US" sz="1200" dirty="0"/>
              <a:t>The National Center for Biotechnology Information (NCBI) periodically updates the genome assemblies used for BLAST searches that can cause bookkeeping issues when they occur in the middle of a semester.</a:t>
            </a:r>
          </a:p>
        </p:txBody>
      </p:sp>
      <p:pic>
        <p:nvPicPr>
          <p:cNvPr id="5" name="Shape 46">
            <a:extLst>
              <a:ext uri="{FF2B5EF4-FFF2-40B4-BE49-F238E27FC236}">
                <a16:creationId xmlns:a16="http://schemas.microsoft.com/office/drawing/2014/main" id="{7D04E1D4-0A4B-65F0-0C36-1574027607EA}"/>
              </a:ext>
            </a:extLst>
          </p:cNvPr>
          <p:cNvPicPr preferRelativeResize="0"/>
          <p:nvPr/>
        </p:nvPicPr>
        <p:blipFill rotWithShape="1">
          <a:blip r:embed="rId3">
            <a:alphaModFix/>
          </a:blip>
          <a:srcRect/>
          <a:stretch/>
        </p:blipFill>
        <p:spPr>
          <a:xfrm>
            <a:off x="788709" y="577798"/>
            <a:ext cx="822960" cy="276365"/>
          </a:xfrm>
          <a:prstGeom prst="rect">
            <a:avLst/>
          </a:prstGeom>
          <a:noFill/>
          <a:ln>
            <a:noFill/>
          </a:ln>
        </p:spPr>
      </p:pic>
      <p:sp>
        <p:nvSpPr>
          <p:cNvPr id="6" name="TextBox 5">
            <a:extLst>
              <a:ext uri="{FF2B5EF4-FFF2-40B4-BE49-F238E27FC236}">
                <a16:creationId xmlns:a16="http://schemas.microsoft.com/office/drawing/2014/main" id="{F55F7DB4-04F1-9C2A-2FFF-F863586F7B73}"/>
              </a:ext>
            </a:extLst>
          </p:cNvPr>
          <p:cNvSpPr txBox="1"/>
          <p:nvPr/>
        </p:nvSpPr>
        <p:spPr>
          <a:xfrm>
            <a:off x="715557" y="877913"/>
            <a:ext cx="7639734" cy="830997"/>
          </a:xfrm>
          <a:prstGeom prst="rect">
            <a:avLst/>
          </a:prstGeom>
          <a:noFill/>
        </p:spPr>
        <p:txBody>
          <a:bodyPr wrap="square" rtlCol="0">
            <a:spAutoFit/>
          </a:bodyPr>
          <a:lstStyle/>
          <a:p>
            <a:r>
              <a:rPr lang="en-US" sz="1200" dirty="0"/>
              <a:t>Using the “Genome BLAST” links on the ”Pathways Project Genome Assemblies” page ensures student annotators are navigating to the correct genome assembly database when performing their BLAST search against the entire genome of their target species. However, </a:t>
            </a:r>
            <a:r>
              <a:rPr lang="en-US" sz="1200" b="1" dirty="0"/>
              <a:t>this circumvention will only be needed in Part 2 of the Pathways Project protocol</a:t>
            </a:r>
            <a:r>
              <a:rPr lang="en-US" sz="1200" dirty="0"/>
              <a:t>. In Parts 3 and 5, we will navigate directly to the NCBI BLAST home page.</a:t>
            </a:r>
          </a:p>
        </p:txBody>
      </p:sp>
    </p:spTree>
    <p:extLst>
      <p:ext uri="{BB962C8B-B14F-4D97-AF65-F5344CB8AC3E}">
        <p14:creationId xmlns:p14="http://schemas.microsoft.com/office/powerpoint/2010/main" val="29598257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7523EE1-13A4-88B3-BE19-E54ABC1D00A4}"/>
              </a:ext>
            </a:extLst>
          </p:cNvPr>
          <p:cNvGrpSpPr/>
          <p:nvPr/>
        </p:nvGrpSpPr>
        <p:grpSpPr>
          <a:xfrm>
            <a:off x="0" y="401766"/>
            <a:ext cx="9879724" cy="5322498"/>
            <a:chOff x="0" y="401766"/>
            <a:chExt cx="9879724" cy="5322498"/>
          </a:xfrm>
        </p:grpSpPr>
        <p:pic>
          <p:nvPicPr>
            <p:cNvPr id="3" name="Picture 2" descr="Graphical user interface, application&#10;&#10;Description automatically generated">
              <a:extLst>
                <a:ext uri="{FF2B5EF4-FFF2-40B4-BE49-F238E27FC236}">
                  <a16:creationId xmlns:a16="http://schemas.microsoft.com/office/drawing/2014/main" id="{C30BCF6F-84BA-1B20-9076-9F4A6A59271D}"/>
                </a:ext>
              </a:extLst>
            </p:cNvPr>
            <p:cNvPicPr>
              <a:picLocks noChangeAspect="1"/>
            </p:cNvPicPr>
            <p:nvPr/>
          </p:nvPicPr>
          <p:blipFill>
            <a:blip r:embed="rId3"/>
            <a:stretch>
              <a:fillRect/>
            </a:stretch>
          </p:blipFill>
          <p:spPr>
            <a:xfrm>
              <a:off x="0" y="401766"/>
              <a:ext cx="9144000" cy="5322498"/>
            </a:xfrm>
            <a:prstGeom prst="rect">
              <a:avLst/>
            </a:prstGeom>
          </p:spPr>
        </p:pic>
        <p:sp>
          <p:nvSpPr>
            <p:cNvPr id="5" name="Rectangle 4">
              <a:extLst>
                <a:ext uri="{FF2B5EF4-FFF2-40B4-BE49-F238E27FC236}">
                  <a16:creationId xmlns:a16="http://schemas.microsoft.com/office/drawing/2014/main" id="{AE9BF3CF-7837-4145-9492-4882CA1E981C}"/>
                </a:ext>
              </a:extLst>
            </p:cNvPr>
            <p:cNvSpPr/>
            <p:nvPr/>
          </p:nvSpPr>
          <p:spPr>
            <a:xfrm>
              <a:off x="4431221" y="2585521"/>
              <a:ext cx="3104696" cy="837808"/>
            </a:xfrm>
            <a:prstGeom prst="rect">
              <a:avLst/>
            </a:prstGeom>
            <a:solidFill>
              <a:schemeClr val="bg1">
                <a:lumMod val="95000"/>
              </a:schemeClr>
            </a:solid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rgbClr val="990000"/>
                  </a:solidFill>
                  <a:latin typeface="Arial" panose="020B0604020202020204" pitchFamily="34" charset="0"/>
                  <a:cs typeface="Arial" panose="020B0604020202020204" pitchFamily="34" charset="0"/>
                </a:rPr>
                <a:t>D. melanogaster </a:t>
              </a:r>
              <a:r>
                <a:rPr lang="en-US" dirty="0">
                  <a:solidFill>
                    <a:srgbClr val="990000"/>
                  </a:solidFill>
                  <a:latin typeface="Arial" panose="020B0604020202020204" pitchFamily="34" charset="0"/>
                  <a:cs typeface="Arial" panose="020B0604020202020204" pitchFamily="34" charset="0"/>
                </a:rPr>
                <a:t>Rheb-PA</a:t>
              </a:r>
            </a:p>
            <a:p>
              <a:pPr algn="ctr"/>
              <a:r>
                <a:rPr lang="en-US" b="1" dirty="0">
                  <a:solidFill>
                    <a:srgbClr val="990000"/>
                  </a:solidFill>
                  <a:latin typeface="Arial" panose="020B0604020202020204" pitchFamily="34" charset="0"/>
                  <a:cs typeface="Arial" panose="020B0604020202020204" pitchFamily="34" charset="0"/>
                </a:rPr>
                <a:t>(protein query)</a:t>
              </a:r>
            </a:p>
          </p:txBody>
        </p:sp>
        <p:cxnSp>
          <p:nvCxnSpPr>
            <p:cNvPr id="6" name="Straight Arrow Connector 5">
              <a:extLst>
                <a:ext uri="{FF2B5EF4-FFF2-40B4-BE49-F238E27FC236}">
                  <a16:creationId xmlns:a16="http://schemas.microsoft.com/office/drawing/2014/main" id="{520413CF-62EC-5D4E-9539-8A0B8B779845}"/>
                </a:ext>
              </a:extLst>
            </p:cNvPr>
            <p:cNvCxnSpPr>
              <a:cxnSpLocks/>
            </p:cNvCxnSpPr>
            <p:nvPr/>
          </p:nvCxnSpPr>
          <p:spPr>
            <a:xfrm flipH="1">
              <a:off x="1711337" y="1693573"/>
              <a:ext cx="429768" cy="228600"/>
            </a:xfrm>
            <a:prstGeom prst="straightConnector1">
              <a:avLst/>
            </a:prstGeom>
            <a:ln w="76200">
              <a:solidFill>
                <a:srgbClr val="9E1B32"/>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E7DE284F-D949-4248-8CFA-45D6644C9C18}"/>
                </a:ext>
              </a:extLst>
            </p:cNvPr>
            <p:cNvSpPr/>
            <p:nvPr/>
          </p:nvSpPr>
          <p:spPr>
            <a:xfrm>
              <a:off x="5671442" y="3568266"/>
              <a:ext cx="4197772" cy="1867685"/>
            </a:xfrm>
            <a:prstGeom prst="rect">
              <a:avLst/>
            </a:prstGeom>
            <a:solidFill>
              <a:schemeClr val="bg1">
                <a:lumMod val="95000"/>
              </a:schemeClr>
            </a:solid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990000"/>
                  </a:solidFill>
                  <a:latin typeface="Arial" panose="020B0604020202020204" pitchFamily="34" charset="0"/>
                  <a:cs typeface="Arial" panose="020B0604020202020204" pitchFamily="34" charset="0"/>
                </a:rPr>
                <a:t>Prin_Dyak_Tai18E2_2.1 RefSeq assembly [GCF_016746365.2] </a:t>
              </a:r>
            </a:p>
            <a:p>
              <a:pPr algn="ctr"/>
              <a:endParaRPr lang="en-US" b="1" dirty="0">
                <a:solidFill>
                  <a:srgbClr val="990000"/>
                </a:solidFill>
                <a:latin typeface="Arial" panose="020B0604020202020204" pitchFamily="34" charset="0"/>
                <a:cs typeface="Arial" panose="020B0604020202020204" pitchFamily="34" charset="0"/>
              </a:endParaRPr>
            </a:p>
            <a:p>
              <a:pPr algn="ctr"/>
              <a:r>
                <a:rPr lang="en-US" b="1" dirty="0">
                  <a:solidFill>
                    <a:srgbClr val="990000"/>
                  </a:solidFill>
                  <a:latin typeface="Arial" panose="020B0604020202020204" pitchFamily="34" charset="0"/>
                  <a:cs typeface="Arial" panose="020B0604020202020204" pitchFamily="34" charset="0"/>
                </a:rPr>
                <a:t>nucleotide database </a:t>
              </a:r>
              <a:r>
                <a:rPr lang="en-US" dirty="0">
                  <a:solidFill>
                    <a:srgbClr val="990000"/>
                  </a:solidFill>
                  <a:latin typeface="Arial" panose="020B0604020202020204" pitchFamily="34" charset="0"/>
                  <a:cs typeface="Arial" panose="020B0604020202020204" pitchFamily="34" charset="0"/>
                </a:rPr>
                <a:t>containing the entire </a:t>
              </a:r>
              <a:r>
                <a:rPr lang="en-US" i="1" dirty="0">
                  <a:solidFill>
                    <a:srgbClr val="990000"/>
                  </a:solidFill>
                  <a:latin typeface="Arial" panose="020B0604020202020204" pitchFamily="34" charset="0"/>
                  <a:cs typeface="Arial" panose="020B0604020202020204" pitchFamily="34" charset="0"/>
                </a:rPr>
                <a:t>D. yakuba </a:t>
              </a:r>
              <a:r>
                <a:rPr lang="en-US" dirty="0">
                  <a:solidFill>
                    <a:srgbClr val="990000"/>
                  </a:solidFill>
                  <a:latin typeface="Arial" panose="020B0604020202020204" pitchFamily="34" charset="0"/>
                  <a:cs typeface="Arial" panose="020B0604020202020204" pitchFamily="34" charset="0"/>
                </a:rPr>
                <a:t>genome assembly </a:t>
              </a:r>
            </a:p>
          </p:txBody>
        </p:sp>
        <p:cxnSp>
          <p:nvCxnSpPr>
            <p:cNvPr id="18" name="Straight Arrow Connector 17">
              <a:extLst>
                <a:ext uri="{FF2B5EF4-FFF2-40B4-BE49-F238E27FC236}">
                  <a16:creationId xmlns:a16="http://schemas.microsoft.com/office/drawing/2014/main" id="{F07F47A8-16B7-5149-A2CF-21F5CEC7D5E4}"/>
                </a:ext>
              </a:extLst>
            </p:cNvPr>
            <p:cNvCxnSpPr>
              <a:cxnSpLocks/>
            </p:cNvCxnSpPr>
            <p:nvPr/>
          </p:nvCxnSpPr>
          <p:spPr>
            <a:xfrm rot="19920000" flipH="1" flipV="1">
              <a:off x="5213166" y="4387809"/>
              <a:ext cx="429768" cy="228600"/>
            </a:xfrm>
            <a:prstGeom prst="straightConnector1">
              <a:avLst/>
            </a:prstGeom>
            <a:ln w="76200">
              <a:solidFill>
                <a:srgbClr val="9E1B32"/>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63EA5C2-82FB-F44F-89B0-813B5AFC5A8D}"/>
                </a:ext>
              </a:extLst>
            </p:cNvPr>
            <p:cNvCxnSpPr>
              <a:cxnSpLocks/>
            </p:cNvCxnSpPr>
            <p:nvPr/>
          </p:nvCxnSpPr>
          <p:spPr>
            <a:xfrm flipH="1">
              <a:off x="3983421" y="3004425"/>
              <a:ext cx="447800" cy="0"/>
            </a:xfrm>
            <a:prstGeom prst="straightConnector1">
              <a:avLst/>
            </a:prstGeom>
            <a:ln w="76200">
              <a:solidFill>
                <a:srgbClr val="9E1B32"/>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32BAECAC-B7F7-2C02-4883-37686A983358}"/>
                </a:ext>
              </a:extLst>
            </p:cNvPr>
            <p:cNvSpPr/>
            <p:nvPr/>
          </p:nvSpPr>
          <p:spPr>
            <a:xfrm>
              <a:off x="2141104" y="871824"/>
              <a:ext cx="3043553" cy="1188199"/>
            </a:xfrm>
            <a:prstGeom prst="rect">
              <a:avLst/>
            </a:prstGeom>
            <a:solidFill>
              <a:schemeClr val="bg1">
                <a:lumMod val="95000"/>
              </a:schemeClr>
            </a:solid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990000"/>
                  </a:solidFill>
                  <a:latin typeface="Arial" panose="020B0604020202020204" pitchFamily="34" charset="0"/>
                  <a:cs typeface="Arial" panose="020B0604020202020204" pitchFamily="34" charset="0"/>
                </a:rPr>
                <a:t>tblastn searches translated nucleotide database</a:t>
              </a:r>
            </a:p>
            <a:p>
              <a:pPr algn="ctr"/>
              <a:r>
                <a:rPr lang="en-US" dirty="0">
                  <a:solidFill>
                    <a:srgbClr val="990000"/>
                  </a:solidFill>
                  <a:latin typeface="Arial" panose="020B0604020202020204" pitchFamily="34" charset="0"/>
                  <a:cs typeface="Arial" panose="020B0604020202020204" pitchFamily="34" charset="0"/>
                </a:rPr>
                <a:t>using a protein query</a:t>
              </a:r>
            </a:p>
          </p:txBody>
        </p:sp>
        <p:sp>
          <p:nvSpPr>
            <p:cNvPr id="8" name="TextBox 7">
              <a:extLst>
                <a:ext uri="{FF2B5EF4-FFF2-40B4-BE49-F238E27FC236}">
                  <a16:creationId xmlns:a16="http://schemas.microsoft.com/office/drawing/2014/main" id="{C27B856B-2275-AB5B-5ADD-AD2BBCFA8261}"/>
                </a:ext>
              </a:extLst>
            </p:cNvPr>
            <p:cNvSpPr txBox="1"/>
            <p:nvPr/>
          </p:nvSpPr>
          <p:spPr>
            <a:xfrm>
              <a:off x="5630649" y="4476064"/>
              <a:ext cx="389850" cy="830997"/>
            </a:xfrm>
            <a:prstGeom prst="rect">
              <a:avLst/>
            </a:prstGeom>
            <a:noFill/>
            <a:ln>
              <a:noFill/>
            </a:ln>
          </p:spPr>
          <p:txBody>
            <a:bodyPr wrap="none" rtlCol="0">
              <a:spAutoFit/>
            </a:bodyPr>
            <a:lstStyle/>
            <a:p>
              <a:r>
                <a:rPr lang="en-US" sz="4800" dirty="0">
                  <a:solidFill>
                    <a:srgbClr val="990000"/>
                  </a:solidFill>
                  <a:latin typeface="Arial" charset="0"/>
                  <a:ea typeface="Arial" charset="0"/>
                  <a:cs typeface="Arial" charset="0"/>
                </a:rPr>
                <a:t>(</a:t>
              </a:r>
            </a:p>
          </p:txBody>
        </p:sp>
        <p:sp>
          <p:nvSpPr>
            <p:cNvPr id="9" name="TextBox 8">
              <a:extLst>
                <a:ext uri="{FF2B5EF4-FFF2-40B4-BE49-F238E27FC236}">
                  <a16:creationId xmlns:a16="http://schemas.microsoft.com/office/drawing/2014/main" id="{9F9DCCCE-2FC1-837A-7195-E9C540D7980C}"/>
                </a:ext>
              </a:extLst>
            </p:cNvPr>
            <p:cNvSpPr txBox="1"/>
            <p:nvPr/>
          </p:nvSpPr>
          <p:spPr>
            <a:xfrm>
              <a:off x="9489874" y="4475542"/>
              <a:ext cx="389850" cy="830997"/>
            </a:xfrm>
            <a:prstGeom prst="rect">
              <a:avLst/>
            </a:prstGeom>
            <a:noFill/>
          </p:spPr>
          <p:txBody>
            <a:bodyPr wrap="none" rtlCol="0">
              <a:spAutoFit/>
            </a:bodyPr>
            <a:lstStyle/>
            <a:p>
              <a:r>
                <a:rPr lang="en-US" sz="4800" dirty="0">
                  <a:solidFill>
                    <a:srgbClr val="990000"/>
                  </a:solidFill>
                  <a:latin typeface="Arial" charset="0"/>
                  <a:ea typeface="Arial" charset="0"/>
                  <a:cs typeface="Arial" charset="0"/>
                </a:rPr>
                <a:t>)</a:t>
              </a:r>
            </a:p>
          </p:txBody>
        </p:sp>
      </p:grpSp>
    </p:spTree>
    <p:extLst>
      <p:ext uri="{BB962C8B-B14F-4D97-AF65-F5344CB8AC3E}">
        <p14:creationId xmlns:p14="http://schemas.microsoft.com/office/powerpoint/2010/main" val="13914255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C8C5BBFA-0F77-20FF-2C87-D0C867F61EB9}"/>
              </a:ext>
            </a:extLst>
          </p:cNvPr>
          <p:cNvGrpSpPr/>
          <p:nvPr/>
        </p:nvGrpSpPr>
        <p:grpSpPr>
          <a:xfrm>
            <a:off x="0" y="1239688"/>
            <a:ext cx="9144000" cy="3846554"/>
            <a:chOff x="0" y="1239688"/>
            <a:chExt cx="9144000" cy="3846554"/>
          </a:xfrm>
        </p:grpSpPr>
        <p:pic>
          <p:nvPicPr>
            <p:cNvPr id="5" name="Picture 4">
              <a:extLst>
                <a:ext uri="{FF2B5EF4-FFF2-40B4-BE49-F238E27FC236}">
                  <a16:creationId xmlns:a16="http://schemas.microsoft.com/office/drawing/2014/main" id="{EF6B3B4A-D3A0-3113-1BBB-FCBFD89E23E5}"/>
                </a:ext>
              </a:extLst>
            </p:cNvPr>
            <p:cNvPicPr>
              <a:picLocks noChangeAspect="1"/>
            </p:cNvPicPr>
            <p:nvPr/>
          </p:nvPicPr>
          <p:blipFill>
            <a:blip r:embed="rId2"/>
            <a:stretch>
              <a:fillRect/>
            </a:stretch>
          </p:blipFill>
          <p:spPr>
            <a:xfrm>
              <a:off x="0" y="1239688"/>
              <a:ext cx="9144000" cy="3846554"/>
            </a:xfrm>
            <a:prstGeom prst="rect">
              <a:avLst/>
            </a:prstGeom>
          </p:spPr>
        </p:pic>
        <p:cxnSp>
          <p:nvCxnSpPr>
            <p:cNvPr id="7" name="Straight Arrow Connector 6">
              <a:extLst>
                <a:ext uri="{FF2B5EF4-FFF2-40B4-BE49-F238E27FC236}">
                  <a16:creationId xmlns:a16="http://schemas.microsoft.com/office/drawing/2014/main" id="{C337A4AE-1858-8C46-B7B4-C40A9C4289B7}"/>
                </a:ext>
              </a:extLst>
            </p:cNvPr>
            <p:cNvCxnSpPr/>
            <p:nvPr/>
          </p:nvCxnSpPr>
          <p:spPr>
            <a:xfrm flipV="1">
              <a:off x="992494" y="3812458"/>
              <a:ext cx="390418" cy="244011"/>
            </a:xfrm>
            <a:prstGeom prst="straightConnector1">
              <a:avLst/>
            </a:prstGeom>
            <a:ln w="76200">
              <a:solidFill>
                <a:srgbClr val="9E1B32"/>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DF2E04C9-2456-BE43-8CEF-C93AB1D82CA1}"/>
                </a:ext>
              </a:extLst>
            </p:cNvPr>
            <p:cNvCxnSpPr/>
            <p:nvPr/>
          </p:nvCxnSpPr>
          <p:spPr>
            <a:xfrm flipV="1">
              <a:off x="3142988" y="3146092"/>
              <a:ext cx="390418" cy="244011"/>
            </a:xfrm>
            <a:prstGeom prst="straightConnector1">
              <a:avLst/>
            </a:prstGeom>
            <a:ln w="76200">
              <a:solidFill>
                <a:srgbClr val="9E1B32"/>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BE03C54E-9FF6-524B-9181-1C0643027A64}"/>
                </a:ext>
              </a:extLst>
            </p:cNvPr>
            <p:cNvCxnSpPr/>
            <p:nvPr/>
          </p:nvCxnSpPr>
          <p:spPr>
            <a:xfrm flipV="1">
              <a:off x="3142988" y="2588467"/>
              <a:ext cx="390418" cy="244011"/>
            </a:xfrm>
            <a:prstGeom prst="straightConnector1">
              <a:avLst/>
            </a:prstGeom>
            <a:ln w="76200">
              <a:solidFill>
                <a:srgbClr val="9E1B32"/>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903004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E96F5F84-03E4-4FD0-30F7-D78FB4101782}"/>
              </a:ext>
            </a:extLst>
          </p:cNvPr>
          <p:cNvGrpSpPr/>
          <p:nvPr/>
        </p:nvGrpSpPr>
        <p:grpSpPr>
          <a:xfrm>
            <a:off x="2676426" y="2819540"/>
            <a:ext cx="3791147" cy="1218919"/>
            <a:chOff x="3194156" y="2282202"/>
            <a:chExt cx="3791147" cy="1218919"/>
          </a:xfrm>
        </p:grpSpPr>
        <p:sp>
          <p:nvSpPr>
            <p:cNvPr id="3" name="Rectangle 2">
              <a:extLst>
                <a:ext uri="{FF2B5EF4-FFF2-40B4-BE49-F238E27FC236}">
                  <a16:creationId xmlns:a16="http://schemas.microsoft.com/office/drawing/2014/main" id="{74AD4E73-DD45-4A3A-89BC-F464A5692B3A}"/>
                </a:ext>
              </a:extLst>
            </p:cNvPr>
            <p:cNvSpPr/>
            <p:nvPr/>
          </p:nvSpPr>
          <p:spPr>
            <a:xfrm>
              <a:off x="3194156" y="2282202"/>
              <a:ext cx="3723111" cy="1218919"/>
            </a:xfrm>
            <a:prstGeom prst="rect">
              <a:avLst/>
            </a:prstGeom>
            <a:solidFill>
              <a:srgbClr val="B4D85A"/>
            </a:solidFill>
            <a:ln w="38100">
              <a:solidFill>
                <a:srgbClr val="9E1B32">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5EE61568-B64F-C900-50E9-FC75E4DD0FD7}"/>
                </a:ext>
              </a:extLst>
            </p:cNvPr>
            <p:cNvSpPr txBox="1"/>
            <p:nvPr/>
          </p:nvSpPr>
          <p:spPr>
            <a:xfrm>
              <a:off x="3194156" y="2300792"/>
              <a:ext cx="3791147" cy="1200329"/>
            </a:xfrm>
            <a:prstGeom prst="rect">
              <a:avLst/>
            </a:prstGeom>
            <a:noFill/>
          </p:spPr>
          <p:txBody>
            <a:bodyPr wrap="square" rtlCol="0">
              <a:spAutoFit/>
            </a:bodyPr>
            <a:lstStyle/>
            <a:p>
              <a:r>
                <a:rPr lang="en-US" sz="1200" dirty="0"/>
                <a:t>                          Similar to how humans have unique </a:t>
              </a:r>
            </a:p>
            <a:p>
              <a:r>
                <a:rPr lang="en-US" sz="1200" dirty="0"/>
                <a:t>                          fingerprints that can be used to identify them at crime scenes, each nucleotide and amino acid sequence is assigned a unique </a:t>
              </a:r>
              <a:r>
                <a:rPr lang="en-US" sz="1200" b="1" dirty="0"/>
                <a:t>accession number </a:t>
              </a:r>
              <a:r>
                <a:rPr lang="en-US" sz="1200" dirty="0"/>
                <a:t>to </a:t>
              </a:r>
            </a:p>
            <a:p>
              <a:r>
                <a:rPr lang="en-US" sz="1200" dirty="0"/>
                <a:t>allow scientists to identify it from the millions of other sequences stored in a database.  </a:t>
              </a:r>
            </a:p>
          </p:txBody>
        </p:sp>
        <p:pic>
          <p:nvPicPr>
            <p:cNvPr id="5" name="Shape 46">
              <a:extLst>
                <a:ext uri="{FF2B5EF4-FFF2-40B4-BE49-F238E27FC236}">
                  <a16:creationId xmlns:a16="http://schemas.microsoft.com/office/drawing/2014/main" id="{F095C5EF-2CAC-9394-D435-A21EE7848FF1}"/>
                </a:ext>
              </a:extLst>
            </p:cNvPr>
            <p:cNvPicPr preferRelativeResize="0"/>
            <p:nvPr/>
          </p:nvPicPr>
          <p:blipFill rotWithShape="1">
            <a:blip r:embed="rId3">
              <a:alphaModFix/>
            </a:blip>
            <a:srcRect/>
            <a:stretch/>
          </p:blipFill>
          <p:spPr>
            <a:xfrm>
              <a:off x="3304222" y="2401972"/>
              <a:ext cx="822960" cy="271984"/>
            </a:xfrm>
            <a:prstGeom prst="rect">
              <a:avLst/>
            </a:prstGeom>
            <a:noFill/>
            <a:ln>
              <a:noFill/>
            </a:ln>
          </p:spPr>
        </p:pic>
      </p:grpSp>
    </p:spTree>
    <p:extLst>
      <p:ext uri="{BB962C8B-B14F-4D97-AF65-F5344CB8AC3E}">
        <p14:creationId xmlns:p14="http://schemas.microsoft.com/office/powerpoint/2010/main" val="15405589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A558FD7-5B8E-1C33-CD18-C2A00DD723CA}"/>
              </a:ext>
            </a:extLst>
          </p:cNvPr>
          <p:cNvGrpSpPr/>
          <p:nvPr/>
        </p:nvGrpSpPr>
        <p:grpSpPr>
          <a:xfrm>
            <a:off x="0" y="203280"/>
            <a:ext cx="9132841" cy="2728257"/>
            <a:chOff x="0" y="203280"/>
            <a:chExt cx="9132841" cy="2728257"/>
          </a:xfrm>
        </p:grpSpPr>
        <p:pic>
          <p:nvPicPr>
            <p:cNvPr id="4" name="Picture 3">
              <a:extLst>
                <a:ext uri="{FF2B5EF4-FFF2-40B4-BE49-F238E27FC236}">
                  <a16:creationId xmlns:a16="http://schemas.microsoft.com/office/drawing/2014/main" id="{B978760E-EFC0-8D5A-183D-01E3CD00F061}"/>
                </a:ext>
              </a:extLst>
            </p:cNvPr>
            <p:cNvPicPr>
              <a:picLocks noChangeAspect="1"/>
            </p:cNvPicPr>
            <p:nvPr/>
          </p:nvPicPr>
          <p:blipFill>
            <a:blip r:embed="rId2"/>
            <a:stretch>
              <a:fillRect/>
            </a:stretch>
          </p:blipFill>
          <p:spPr>
            <a:xfrm>
              <a:off x="0" y="203280"/>
              <a:ext cx="9132841" cy="2728257"/>
            </a:xfrm>
            <a:prstGeom prst="rect">
              <a:avLst/>
            </a:prstGeom>
          </p:spPr>
        </p:pic>
        <p:sp>
          <p:nvSpPr>
            <p:cNvPr id="12" name="Rectangle 11">
              <a:extLst>
                <a:ext uri="{FF2B5EF4-FFF2-40B4-BE49-F238E27FC236}">
                  <a16:creationId xmlns:a16="http://schemas.microsoft.com/office/drawing/2014/main" id="{1A52E846-AE7C-E84A-9105-2A5094B2957F}"/>
                </a:ext>
              </a:extLst>
            </p:cNvPr>
            <p:cNvSpPr/>
            <p:nvPr/>
          </p:nvSpPr>
          <p:spPr>
            <a:xfrm>
              <a:off x="177300" y="1724233"/>
              <a:ext cx="8778240" cy="23774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i="1" dirty="0">
                <a:solidFill>
                  <a:srgbClr val="C00000"/>
                </a:solidFill>
                <a:latin typeface="Arial" panose="020B0604020202020204" pitchFamily="34" charset="0"/>
                <a:cs typeface="Arial" panose="020B0604020202020204" pitchFamily="34" charset="0"/>
              </a:endParaRPr>
            </a:p>
          </p:txBody>
        </p:sp>
        <p:cxnSp>
          <p:nvCxnSpPr>
            <p:cNvPr id="13" name="Straight Arrow Connector 12">
              <a:extLst>
                <a:ext uri="{FF2B5EF4-FFF2-40B4-BE49-F238E27FC236}">
                  <a16:creationId xmlns:a16="http://schemas.microsoft.com/office/drawing/2014/main" id="{02B68802-D63C-7A40-84ED-9C11E0B1497C}"/>
                </a:ext>
              </a:extLst>
            </p:cNvPr>
            <p:cNvCxnSpPr>
              <a:cxnSpLocks/>
            </p:cNvCxnSpPr>
            <p:nvPr/>
          </p:nvCxnSpPr>
          <p:spPr>
            <a:xfrm rot="5400000">
              <a:off x="8715416" y="1492935"/>
              <a:ext cx="431515" cy="226033"/>
            </a:xfrm>
            <a:prstGeom prst="straightConnector1">
              <a:avLst/>
            </a:prstGeom>
            <a:ln w="76200">
              <a:solidFill>
                <a:srgbClr val="9E1B32"/>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832CB5A-2A2B-7A44-9DE0-965ED8693E96}"/>
                </a:ext>
              </a:extLst>
            </p:cNvPr>
            <p:cNvCxnSpPr>
              <a:cxnSpLocks/>
            </p:cNvCxnSpPr>
            <p:nvPr/>
          </p:nvCxnSpPr>
          <p:spPr>
            <a:xfrm>
              <a:off x="1704284" y="1390194"/>
              <a:ext cx="220690" cy="354427"/>
            </a:xfrm>
            <a:prstGeom prst="straightConnector1">
              <a:avLst/>
            </a:prstGeom>
            <a:ln w="76200">
              <a:solidFill>
                <a:srgbClr val="FF2F92"/>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400875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F1C311E-1629-4FD4-16E6-39FA5BC95226}"/>
              </a:ext>
            </a:extLst>
          </p:cNvPr>
          <p:cNvSpPr/>
          <p:nvPr/>
        </p:nvSpPr>
        <p:spPr>
          <a:xfrm>
            <a:off x="662940" y="545375"/>
            <a:ext cx="7447390" cy="3219913"/>
          </a:xfrm>
          <a:prstGeom prst="rect">
            <a:avLst/>
          </a:prstGeom>
          <a:solidFill>
            <a:srgbClr val="E46C6D">
              <a:alpha val="75294"/>
            </a:srgbClr>
          </a:solidFill>
          <a:ln w="38100">
            <a:solidFill>
              <a:srgbClr val="3B3838">
                <a:alpha val="6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C5D5992-7AC1-2738-5721-26A87506063C}"/>
              </a:ext>
            </a:extLst>
          </p:cNvPr>
          <p:cNvSpPr txBox="1"/>
          <p:nvPr/>
        </p:nvSpPr>
        <p:spPr>
          <a:xfrm>
            <a:off x="1227147" y="695858"/>
            <a:ext cx="3531682" cy="461665"/>
          </a:xfrm>
          <a:prstGeom prst="rect">
            <a:avLst/>
          </a:prstGeom>
          <a:noFill/>
        </p:spPr>
        <p:txBody>
          <a:bodyPr wrap="square" rtlCol="0">
            <a:spAutoFit/>
          </a:bodyPr>
          <a:lstStyle/>
          <a:p>
            <a:r>
              <a:rPr lang="en-US" sz="1200" dirty="0"/>
              <a:t>Each sequence record in the NCBI database has a sequence version number consisting of an accession</a:t>
            </a:r>
          </a:p>
        </p:txBody>
      </p:sp>
      <p:pic>
        <p:nvPicPr>
          <p:cNvPr id="5" name="Picture 4" descr="A close up of a logo&#10;&#10;Description automatically generated">
            <a:extLst>
              <a:ext uri="{FF2B5EF4-FFF2-40B4-BE49-F238E27FC236}">
                <a16:creationId xmlns:a16="http://schemas.microsoft.com/office/drawing/2014/main" id="{266BB720-A2B7-2C0B-3CBF-3557A7F2C17C}"/>
              </a:ext>
            </a:extLst>
          </p:cNvPr>
          <p:cNvPicPr>
            <a:picLocks noChangeAspect="1"/>
          </p:cNvPicPr>
          <p:nvPr/>
        </p:nvPicPr>
        <p:blipFill rotWithShape="1">
          <a:blip r:embed="rId3"/>
          <a:srcRect t="10620" b="16450"/>
          <a:stretch/>
        </p:blipFill>
        <p:spPr>
          <a:xfrm>
            <a:off x="662940" y="665774"/>
            <a:ext cx="654529" cy="465128"/>
          </a:xfrm>
          <a:prstGeom prst="rect">
            <a:avLst/>
          </a:prstGeom>
        </p:spPr>
      </p:pic>
      <p:grpSp>
        <p:nvGrpSpPr>
          <p:cNvPr id="6" name="Group 5">
            <a:extLst>
              <a:ext uri="{FF2B5EF4-FFF2-40B4-BE49-F238E27FC236}">
                <a16:creationId xmlns:a16="http://schemas.microsoft.com/office/drawing/2014/main" id="{BF01B494-FE5B-F813-3753-1F87689D44FC}"/>
              </a:ext>
            </a:extLst>
          </p:cNvPr>
          <p:cNvGrpSpPr/>
          <p:nvPr/>
        </p:nvGrpSpPr>
        <p:grpSpPr>
          <a:xfrm>
            <a:off x="4758829" y="1157523"/>
            <a:ext cx="3222680" cy="1533948"/>
            <a:chOff x="3353557" y="1470992"/>
            <a:chExt cx="3222680" cy="1533948"/>
          </a:xfrm>
        </p:grpSpPr>
        <p:sp>
          <p:nvSpPr>
            <p:cNvPr id="7" name="TextBox 6">
              <a:extLst>
                <a:ext uri="{FF2B5EF4-FFF2-40B4-BE49-F238E27FC236}">
                  <a16:creationId xmlns:a16="http://schemas.microsoft.com/office/drawing/2014/main" id="{535DB402-2A76-68B3-73FE-624C09E8575E}"/>
                </a:ext>
              </a:extLst>
            </p:cNvPr>
            <p:cNvSpPr txBox="1"/>
            <p:nvPr/>
          </p:nvSpPr>
          <p:spPr>
            <a:xfrm>
              <a:off x="3353557" y="1470992"/>
              <a:ext cx="2436886" cy="584775"/>
            </a:xfrm>
            <a:prstGeom prst="rect">
              <a:avLst/>
            </a:prstGeom>
            <a:noFill/>
          </p:spPr>
          <p:txBody>
            <a:bodyPr wrap="none" rtlCol="0">
              <a:spAutoFit/>
            </a:bodyPr>
            <a:lstStyle/>
            <a:p>
              <a:r>
                <a:rPr lang="en-US" sz="3200" dirty="0"/>
                <a:t>NC_052530.2</a:t>
              </a:r>
              <a:endParaRPr lang="en-US" sz="3200" dirty="0">
                <a:latin typeface="Arial" charset="0"/>
                <a:ea typeface="Arial" charset="0"/>
                <a:cs typeface="Arial" charset="0"/>
              </a:endParaRPr>
            </a:p>
          </p:txBody>
        </p:sp>
        <p:sp>
          <p:nvSpPr>
            <p:cNvPr id="8" name="Left Brace 7">
              <a:extLst>
                <a:ext uri="{FF2B5EF4-FFF2-40B4-BE49-F238E27FC236}">
                  <a16:creationId xmlns:a16="http://schemas.microsoft.com/office/drawing/2014/main" id="{25F39560-4740-936A-E4CA-A90C14645370}"/>
                </a:ext>
              </a:extLst>
            </p:cNvPr>
            <p:cNvSpPr/>
            <p:nvPr/>
          </p:nvSpPr>
          <p:spPr>
            <a:xfrm rot="5400000" flipH="1">
              <a:off x="4261676" y="1186906"/>
              <a:ext cx="265176" cy="1862522"/>
            </a:xfrm>
            <a:prstGeom prst="leftBrace">
              <a:avLst>
                <a:gd name="adj1" fmla="val 55028"/>
                <a:gd name="adj2" fmla="val 50000"/>
              </a:avLst>
            </a:prstGeom>
            <a:ln w="28575">
              <a:solidFill>
                <a:srgbClr val="9E1B32"/>
              </a:solidFill>
              <a:headEnd type="none"/>
              <a:tailEnd type="none"/>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9" name="Rectangle 8">
              <a:extLst>
                <a:ext uri="{FF2B5EF4-FFF2-40B4-BE49-F238E27FC236}">
                  <a16:creationId xmlns:a16="http://schemas.microsoft.com/office/drawing/2014/main" id="{9B3F8499-C630-0A79-34FA-E12DE66047A1}"/>
                </a:ext>
              </a:extLst>
            </p:cNvPr>
            <p:cNvSpPr/>
            <p:nvPr/>
          </p:nvSpPr>
          <p:spPr>
            <a:xfrm>
              <a:off x="3760264" y="2374940"/>
              <a:ext cx="1268000" cy="630000"/>
            </a:xfrm>
            <a:prstGeom prst="rect">
              <a:avLst/>
            </a:prstGeom>
            <a:solidFill>
              <a:srgbClr val="990000">
                <a:alpha val="86275"/>
              </a:srgbClr>
            </a:solid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Arial" panose="020B0604020202020204" pitchFamily="34" charset="0"/>
                  <a:cs typeface="Arial" panose="020B0604020202020204" pitchFamily="34" charset="0"/>
                </a:rPr>
                <a:t>Accession Number</a:t>
              </a:r>
            </a:p>
          </p:txBody>
        </p:sp>
        <p:sp>
          <p:nvSpPr>
            <p:cNvPr id="10" name="Oval 9">
              <a:extLst>
                <a:ext uri="{FF2B5EF4-FFF2-40B4-BE49-F238E27FC236}">
                  <a16:creationId xmlns:a16="http://schemas.microsoft.com/office/drawing/2014/main" id="{C423E8A2-FA93-31D2-BFBD-73B34A340CDF}"/>
                </a:ext>
              </a:extLst>
            </p:cNvPr>
            <p:cNvSpPr/>
            <p:nvPr/>
          </p:nvSpPr>
          <p:spPr>
            <a:xfrm rot="5400000">
              <a:off x="5303296" y="1568622"/>
              <a:ext cx="509376" cy="464918"/>
            </a:xfrm>
            <a:prstGeom prst="ellipse">
              <a:avLst/>
            </a:prstGeom>
            <a:noFill/>
            <a:ln w="28575">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EA70E13-B27C-9DDD-97AF-644C6875E126}"/>
                </a:ext>
              </a:extLst>
            </p:cNvPr>
            <p:cNvSpPr/>
            <p:nvPr/>
          </p:nvSpPr>
          <p:spPr>
            <a:xfrm>
              <a:off x="5308237" y="2445766"/>
              <a:ext cx="1268000" cy="488349"/>
            </a:xfrm>
            <a:prstGeom prst="rect">
              <a:avLst/>
            </a:prstGeom>
            <a:solidFill>
              <a:schemeClr val="bg1">
                <a:lumMod val="95000"/>
              </a:schemeClr>
            </a:solid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990000"/>
                  </a:solidFill>
                  <a:latin typeface="Arial" panose="020B0604020202020204" pitchFamily="34" charset="0"/>
                  <a:cs typeface="Arial" panose="020B0604020202020204" pitchFamily="34" charset="0"/>
                </a:rPr>
                <a:t>Version</a:t>
              </a:r>
            </a:p>
          </p:txBody>
        </p:sp>
        <p:cxnSp>
          <p:nvCxnSpPr>
            <p:cNvPr id="12" name="Straight Arrow Connector 11">
              <a:extLst>
                <a:ext uri="{FF2B5EF4-FFF2-40B4-BE49-F238E27FC236}">
                  <a16:creationId xmlns:a16="http://schemas.microsoft.com/office/drawing/2014/main" id="{DED403E6-B0FD-20AD-007D-A219CF32DADA}"/>
                </a:ext>
              </a:extLst>
            </p:cNvPr>
            <p:cNvCxnSpPr>
              <a:cxnSpLocks/>
            </p:cNvCxnSpPr>
            <p:nvPr/>
          </p:nvCxnSpPr>
          <p:spPr>
            <a:xfrm flipH="1" flipV="1">
              <a:off x="5644110" y="2007670"/>
              <a:ext cx="160580" cy="438096"/>
            </a:xfrm>
            <a:prstGeom prst="straightConnector1">
              <a:avLst/>
            </a:prstGeom>
            <a:ln w="76200">
              <a:solidFill>
                <a:srgbClr val="9E1B32"/>
              </a:solidFill>
              <a:tailEnd type="triangle"/>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5D47294F-3B62-4024-8E88-FB762F39408F}"/>
              </a:ext>
            </a:extLst>
          </p:cNvPr>
          <p:cNvSpPr txBox="1"/>
          <p:nvPr/>
        </p:nvSpPr>
        <p:spPr>
          <a:xfrm>
            <a:off x="715869" y="1087632"/>
            <a:ext cx="4107782" cy="2677656"/>
          </a:xfrm>
          <a:prstGeom prst="rect">
            <a:avLst/>
          </a:prstGeom>
          <a:noFill/>
        </p:spPr>
        <p:txBody>
          <a:bodyPr wrap="square" rtlCol="0">
            <a:spAutoFit/>
          </a:bodyPr>
          <a:lstStyle/>
          <a:p>
            <a:r>
              <a:rPr lang="en-US" sz="1200" dirty="0"/>
              <a:t>number followed by a dot and a version suffix (e.g., NC_052530.2). The accession number is used by NCBI to identify the sequence record, and the version suffix is used to identify revisions to the sequence record. By convention, an accession number without the version suffix refers to the latest version of the sequence record. </a:t>
            </a:r>
            <a:r>
              <a:rPr lang="en-US" sz="1200" b="1" dirty="0"/>
              <a:t>Student annotators should only use the accession number and ignore the version number when navigating in the Genome Browser. </a:t>
            </a:r>
            <a:r>
              <a:rPr lang="en-US" sz="1200" dirty="0">
                <a:solidFill>
                  <a:srgbClr val="1D1C1D"/>
                </a:solidFill>
                <a:latin typeface="Slack-Lato"/>
              </a:rPr>
              <a:t>Student annotators will use the accession number (e.g., </a:t>
            </a:r>
            <a:r>
              <a:rPr lang="en-US" sz="1200" dirty="0"/>
              <a:t>NC_052530) </a:t>
            </a:r>
            <a:r>
              <a:rPr lang="en-US" sz="1200" dirty="0">
                <a:solidFill>
                  <a:srgbClr val="1D1C1D"/>
                </a:solidFill>
                <a:latin typeface="Slack-Lato"/>
              </a:rPr>
              <a:t>to navigate to a genomic region in the Genome Browser. For example, entering “NC_052530:100-200” in the search terms of the </a:t>
            </a:r>
            <a:r>
              <a:rPr lang="en-US" sz="1200" i="1" dirty="0">
                <a:solidFill>
                  <a:srgbClr val="1D1C1D"/>
                </a:solidFill>
                <a:latin typeface="Slack-Lato"/>
              </a:rPr>
              <a:t>D. yakuba </a:t>
            </a:r>
            <a:r>
              <a:rPr lang="en-US" sz="1200" dirty="0">
                <a:solidFill>
                  <a:srgbClr val="1D1C1D"/>
                </a:solidFill>
                <a:latin typeface="Slack-Lato"/>
              </a:rPr>
              <a:t>Genome Browser would show us coordinates 100-200 of the chromosome 3R scaffold (NC_052530) in the Genome Browser image.</a:t>
            </a:r>
          </a:p>
        </p:txBody>
      </p:sp>
      <p:sp>
        <p:nvSpPr>
          <p:cNvPr id="16" name="TextBox 15">
            <a:extLst>
              <a:ext uri="{FF2B5EF4-FFF2-40B4-BE49-F238E27FC236}">
                <a16:creationId xmlns:a16="http://schemas.microsoft.com/office/drawing/2014/main" id="{C017FF37-6D15-449B-A8E4-AA922903462F}"/>
              </a:ext>
            </a:extLst>
          </p:cNvPr>
          <p:cNvSpPr txBox="1"/>
          <p:nvPr/>
        </p:nvSpPr>
        <p:spPr>
          <a:xfrm>
            <a:off x="4970103" y="2815656"/>
            <a:ext cx="2926865" cy="461665"/>
          </a:xfrm>
          <a:prstGeom prst="rect">
            <a:avLst/>
          </a:prstGeom>
          <a:noFill/>
        </p:spPr>
        <p:txBody>
          <a:bodyPr wrap="square" rtlCol="0">
            <a:spAutoFit/>
          </a:bodyPr>
          <a:lstStyle/>
          <a:p>
            <a:pPr algn="ctr"/>
            <a:r>
              <a:rPr lang="en-US" sz="1200" dirty="0"/>
              <a:t>The accession number for the chromosome 3R scaffold of </a:t>
            </a:r>
            <a:r>
              <a:rPr lang="en-US" sz="1200" i="1" dirty="0"/>
              <a:t>D. yakuba </a:t>
            </a:r>
            <a:r>
              <a:rPr lang="en-US" sz="1200" dirty="0"/>
              <a:t>is NC_052530.</a:t>
            </a:r>
          </a:p>
        </p:txBody>
      </p:sp>
    </p:spTree>
    <p:extLst>
      <p:ext uri="{BB962C8B-B14F-4D97-AF65-F5344CB8AC3E}">
        <p14:creationId xmlns:p14="http://schemas.microsoft.com/office/powerpoint/2010/main" val="33322250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46A3518-0DEC-0267-77CF-6DA9B801B503}"/>
              </a:ext>
            </a:extLst>
          </p:cNvPr>
          <p:cNvGrpSpPr/>
          <p:nvPr/>
        </p:nvGrpSpPr>
        <p:grpSpPr>
          <a:xfrm>
            <a:off x="179018" y="1752620"/>
            <a:ext cx="8785963" cy="3071628"/>
            <a:chOff x="179018" y="1752620"/>
            <a:chExt cx="8785963" cy="3071628"/>
          </a:xfrm>
        </p:grpSpPr>
        <p:pic>
          <p:nvPicPr>
            <p:cNvPr id="6" name="Picture 5" descr="Graphical user interface, text, application&#10;&#10;Description automatically generated">
              <a:extLst>
                <a:ext uri="{FF2B5EF4-FFF2-40B4-BE49-F238E27FC236}">
                  <a16:creationId xmlns:a16="http://schemas.microsoft.com/office/drawing/2014/main" id="{DC8A1784-4020-F137-BED2-515BA5ECDF8C}"/>
                </a:ext>
              </a:extLst>
            </p:cNvPr>
            <p:cNvPicPr>
              <a:picLocks noChangeAspect="1"/>
            </p:cNvPicPr>
            <p:nvPr/>
          </p:nvPicPr>
          <p:blipFill rotWithShape="1">
            <a:blip r:embed="rId2"/>
            <a:srcRect l="8275" t="23461" r="18736" b="37064"/>
            <a:stretch/>
          </p:blipFill>
          <p:spPr>
            <a:xfrm>
              <a:off x="179018" y="1752620"/>
              <a:ext cx="8785963" cy="3071628"/>
            </a:xfrm>
            <a:prstGeom prst="rect">
              <a:avLst/>
            </a:prstGeom>
          </p:spPr>
        </p:pic>
        <p:cxnSp>
          <p:nvCxnSpPr>
            <p:cNvPr id="10" name="Straight Arrow Connector 9">
              <a:extLst>
                <a:ext uri="{FF2B5EF4-FFF2-40B4-BE49-F238E27FC236}">
                  <a16:creationId xmlns:a16="http://schemas.microsoft.com/office/drawing/2014/main" id="{A6175E22-60D1-534E-AE44-2BA88DD86489}"/>
                </a:ext>
              </a:extLst>
            </p:cNvPr>
            <p:cNvCxnSpPr>
              <a:cxnSpLocks/>
            </p:cNvCxnSpPr>
            <p:nvPr/>
          </p:nvCxnSpPr>
          <p:spPr>
            <a:xfrm rot="5400000">
              <a:off x="4450833" y="3483435"/>
              <a:ext cx="431515" cy="226033"/>
            </a:xfrm>
            <a:prstGeom prst="straightConnector1">
              <a:avLst/>
            </a:prstGeom>
            <a:ln w="76200">
              <a:solidFill>
                <a:srgbClr val="9E1B32"/>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443810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DA47F29-313D-FB16-6CBD-088D19E07F4F}"/>
              </a:ext>
            </a:extLst>
          </p:cNvPr>
          <p:cNvGrpSpPr/>
          <p:nvPr/>
        </p:nvGrpSpPr>
        <p:grpSpPr>
          <a:xfrm>
            <a:off x="685800" y="1619430"/>
            <a:ext cx="7772400" cy="2552740"/>
            <a:chOff x="0" y="1106247"/>
            <a:chExt cx="7772400" cy="2552740"/>
          </a:xfrm>
        </p:grpSpPr>
        <p:pic>
          <p:nvPicPr>
            <p:cNvPr id="3" name="Picture 2">
              <a:extLst>
                <a:ext uri="{FF2B5EF4-FFF2-40B4-BE49-F238E27FC236}">
                  <a16:creationId xmlns:a16="http://schemas.microsoft.com/office/drawing/2014/main" id="{2B555107-E38E-4C69-B9F4-49396195F94D}"/>
                </a:ext>
              </a:extLst>
            </p:cNvPr>
            <p:cNvPicPr>
              <a:picLocks noChangeAspect="1"/>
            </p:cNvPicPr>
            <p:nvPr/>
          </p:nvPicPr>
          <p:blipFill>
            <a:blip r:embed="rId2"/>
            <a:stretch>
              <a:fillRect/>
            </a:stretch>
          </p:blipFill>
          <p:spPr>
            <a:xfrm>
              <a:off x="0" y="1106247"/>
              <a:ext cx="7772400" cy="2552740"/>
            </a:xfrm>
            <a:prstGeom prst="rect">
              <a:avLst/>
            </a:prstGeom>
          </p:spPr>
        </p:pic>
        <p:sp>
          <p:nvSpPr>
            <p:cNvPr id="19" name="Rectangle 18">
              <a:extLst>
                <a:ext uri="{FF2B5EF4-FFF2-40B4-BE49-F238E27FC236}">
                  <a16:creationId xmlns:a16="http://schemas.microsoft.com/office/drawing/2014/main" id="{B7283D05-7717-D041-85DD-C8D18BA74583}"/>
                </a:ext>
              </a:extLst>
            </p:cNvPr>
            <p:cNvSpPr/>
            <p:nvPr/>
          </p:nvSpPr>
          <p:spPr>
            <a:xfrm>
              <a:off x="605928" y="2906542"/>
              <a:ext cx="467832" cy="256032"/>
            </a:xfrm>
            <a:prstGeom prst="rect">
              <a:avLst/>
            </a:prstGeom>
            <a:noFill/>
            <a:ln w="38100">
              <a:solidFill>
                <a:srgbClr val="9E1B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921EC409-22CD-3F4D-B1CC-F4AD08FBFF94}"/>
                </a:ext>
              </a:extLst>
            </p:cNvPr>
            <p:cNvSpPr/>
            <p:nvPr/>
          </p:nvSpPr>
          <p:spPr>
            <a:xfrm>
              <a:off x="4916582" y="2906480"/>
              <a:ext cx="467832" cy="256032"/>
            </a:xfrm>
            <a:prstGeom prst="rect">
              <a:avLst/>
            </a:prstGeom>
            <a:noFill/>
            <a:ln w="38100">
              <a:solidFill>
                <a:srgbClr val="9E1B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31372EF9-37FC-4F4E-A0EC-E46CF804867B}"/>
                </a:ext>
              </a:extLst>
            </p:cNvPr>
            <p:cNvSpPr/>
            <p:nvPr/>
          </p:nvSpPr>
          <p:spPr>
            <a:xfrm>
              <a:off x="605928" y="3177990"/>
              <a:ext cx="758952" cy="256032"/>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7D5AF87C-A926-9548-8285-07B8BAF0B5E7}"/>
                </a:ext>
              </a:extLst>
            </p:cNvPr>
            <p:cNvSpPr/>
            <p:nvPr/>
          </p:nvSpPr>
          <p:spPr>
            <a:xfrm>
              <a:off x="4916582" y="3166407"/>
              <a:ext cx="772532" cy="256032"/>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9F231E11-3A1F-0848-9836-E29D815FAD06}"/>
                </a:ext>
              </a:extLst>
            </p:cNvPr>
            <p:cNvSpPr/>
            <p:nvPr/>
          </p:nvSpPr>
          <p:spPr>
            <a:xfrm>
              <a:off x="961048" y="2227196"/>
              <a:ext cx="419877" cy="350271"/>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43BB83BE-C44E-0649-8010-B07B144581ED}"/>
                </a:ext>
              </a:extLst>
            </p:cNvPr>
            <p:cNvSpPr/>
            <p:nvPr/>
          </p:nvSpPr>
          <p:spPr>
            <a:xfrm>
              <a:off x="3013786" y="2229995"/>
              <a:ext cx="783771" cy="347472"/>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A20CAB25-25B2-9548-A13A-8646B81E875D}"/>
                </a:ext>
              </a:extLst>
            </p:cNvPr>
            <p:cNvSpPr/>
            <p:nvPr/>
          </p:nvSpPr>
          <p:spPr>
            <a:xfrm>
              <a:off x="5187915" y="2229995"/>
              <a:ext cx="419783" cy="347472"/>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64C0E511-D48C-7249-871B-77E07F6AA64D}"/>
                </a:ext>
              </a:extLst>
            </p:cNvPr>
            <p:cNvSpPr/>
            <p:nvPr/>
          </p:nvSpPr>
          <p:spPr>
            <a:xfrm>
              <a:off x="1772814" y="1522529"/>
              <a:ext cx="1222310" cy="450376"/>
            </a:xfrm>
            <a:prstGeom prst="ellipse">
              <a:avLst/>
            </a:prstGeom>
            <a:noFill/>
            <a:ln w="38100">
              <a:solidFill>
                <a:srgbClr val="943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520436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F715B9-E2BC-4679-27F3-E8FD978F57B8}"/>
              </a:ext>
            </a:extLst>
          </p:cNvPr>
          <p:cNvSpPr txBox="1"/>
          <p:nvPr/>
        </p:nvSpPr>
        <p:spPr>
          <a:xfrm>
            <a:off x="8770111" y="302359"/>
            <a:ext cx="1168400" cy="6494085"/>
          </a:xfrm>
          <a:prstGeom prst="rect">
            <a:avLst/>
          </a:prstGeom>
          <a:solidFill>
            <a:schemeClr val="bg1"/>
          </a:solidFill>
        </p:spPr>
        <p:txBody>
          <a:bodyPr wrap="square" rtlCol="0">
            <a:spAutoFit/>
          </a:bodyPr>
          <a:lstStyle/>
          <a:p>
            <a:endParaRPr lang="en-US" sz="1600" dirty="0">
              <a:latin typeface="Arial" charset="0"/>
              <a:ea typeface="Arial" charset="0"/>
              <a:cs typeface="Arial" charset="0"/>
            </a:endParaRPr>
          </a:p>
          <a:p>
            <a:endParaRPr lang="en-US" sz="1600" dirty="0">
              <a:latin typeface="Arial" charset="0"/>
              <a:ea typeface="Arial" charset="0"/>
              <a:cs typeface="Arial" charset="0"/>
            </a:endParaRPr>
          </a:p>
          <a:p>
            <a:endParaRPr lang="en-US" sz="1600" dirty="0">
              <a:latin typeface="Arial" charset="0"/>
              <a:ea typeface="Arial" charset="0"/>
              <a:cs typeface="Arial" charset="0"/>
            </a:endParaRPr>
          </a:p>
          <a:p>
            <a:endParaRPr lang="en-US" sz="1600" dirty="0">
              <a:latin typeface="Arial" charset="0"/>
              <a:ea typeface="Arial" charset="0"/>
              <a:cs typeface="Arial" charset="0"/>
            </a:endParaRPr>
          </a:p>
          <a:p>
            <a:endParaRPr lang="en-US" sz="1600" dirty="0">
              <a:latin typeface="Arial" charset="0"/>
              <a:ea typeface="Arial" charset="0"/>
              <a:cs typeface="Arial" charset="0"/>
            </a:endParaRPr>
          </a:p>
          <a:p>
            <a:endParaRPr lang="en-US" sz="1600" dirty="0">
              <a:latin typeface="Arial" charset="0"/>
              <a:ea typeface="Arial" charset="0"/>
              <a:cs typeface="Arial" charset="0"/>
            </a:endParaRPr>
          </a:p>
          <a:p>
            <a:endParaRPr lang="en-US" sz="1600" dirty="0">
              <a:latin typeface="Arial" charset="0"/>
              <a:ea typeface="Arial" charset="0"/>
              <a:cs typeface="Arial" charset="0"/>
            </a:endParaRPr>
          </a:p>
          <a:p>
            <a:endParaRPr lang="en-US" sz="1600" dirty="0">
              <a:latin typeface="Arial" charset="0"/>
              <a:ea typeface="Arial" charset="0"/>
              <a:cs typeface="Arial" charset="0"/>
            </a:endParaRPr>
          </a:p>
          <a:p>
            <a:endParaRPr lang="en-US" sz="1600" dirty="0">
              <a:latin typeface="Arial" charset="0"/>
              <a:ea typeface="Arial" charset="0"/>
              <a:cs typeface="Arial" charset="0"/>
            </a:endParaRPr>
          </a:p>
          <a:p>
            <a:endParaRPr lang="en-US" sz="1600" dirty="0">
              <a:latin typeface="Arial" charset="0"/>
              <a:ea typeface="Arial" charset="0"/>
              <a:cs typeface="Arial" charset="0"/>
            </a:endParaRPr>
          </a:p>
          <a:p>
            <a:endParaRPr lang="en-US" sz="1600" dirty="0">
              <a:latin typeface="Arial" charset="0"/>
              <a:ea typeface="Arial" charset="0"/>
              <a:cs typeface="Arial" charset="0"/>
            </a:endParaRPr>
          </a:p>
          <a:p>
            <a:endParaRPr lang="en-US" sz="1600" dirty="0">
              <a:latin typeface="Arial" charset="0"/>
              <a:ea typeface="Arial" charset="0"/>
              <a:cs typeface="Arial" charset="0"/>
            </a:endParaRPr>
          </a:p>
          <a:p>
            <a:endParaRPr lang="en-US" sz="1600" dirty="0">
              <a:latin typeface="Arial" charset="0"/>
              <a:ea typeface="Arial" charset="0"/>
              <a:cs typeface="Arial" charset="0"/>
            </a:endParaRPr>
          </a:p>
          <a:p>
            <a:endParaRPr lang="en-US" sz="1600" dirty="0">
              <a:latin typeface="Arial" charset="0"/>
              <a:ea typeface="Arial" charset="0"/>
              <a:cs typeface="Arial" charset="0"/>
            </a:endParaRPr>
          </a:p>
          <a:p>
            <a:endParaRPr lang="en-US" sz="1600" dirty="0">
              <a:latin typeface="Arial" charset="0"/>
              <a:ea typeface="Arial" charset="0"/>
              <a:cs typeface="Arial" charset="0"/>
            </a:endParaRPr>
          </a:p>
          <a:p>
            <a:endParaRPr lang="en-US" sz="1600" dirty="0">
              <a:latin typeface="Arial" charset="0"/>
              <a:ea typeface="Arial" charset="0"/>
              <a:cs typeface="Arial" charset="0"/>
            </a:endParaRPr>
          </a:p>
          <a:p>
            <a:endParaRPr lang="en-US" sz="1600" dirty="0">
              <a:latin typeface="Arial" charset="0"/>
              <a:ea typeface="Arial" charset="0"/>
              <a:cs typeface="Arial" charset="0"/>
            </a:endParaRPr>
          </a:p>
          <a:p>
            <a:endParaRPr lang="en-US" sz="1600" dirty="0">
              <a:latin typeface="Arial" charset="0"/>
              <a:ea typeface="Arial" charset="0"/>
              <a:cs typeface="Arial" charset="0"/>
            </a:endParaRPr>
          </a:p>
          <a:p>
            <a:endParaRPr lang="en-US" sz="1600" dirty="0">
              <a:latin typeface="Arial" charset="0"/>
              <a:ea typeface="Arial" charset="0"/>
              <a:cs typeface="Arial" charset="0"/>
            </a:endParaRPr>
          </a:p>
          <a:p>
            <a:endParaRPr lang="en-US" sz="1600" dirty="0">
              <a:latin typeface="Arial" charset="0"/>
              <a:ea typeface="Arial" charset="0"/>
              <a:cs typeface="Arial" charset="0"/>
            </a:endParaRPr>
          </a:p>
          <a:p>
            <a:endParaRPr lang="en-US" sz="1600" dirty="0">
              <a:latin typeface="Arial" charset="0"/>
              <a:ea typeface="Arial" charset="0"/>
              <a:cs typeface="Arial" charset="0"/>
            </a:endParaRPr>
          </a:p>
          <a:p>
            <a:endParaRPr lang="en-US" sz="1600" dirty="0">
              <a:latin typeface="Arial" charset="0"/>
              <a:ea typeface="Arial" charset="0"/>
              <a:cs typeface="Arial" charset="0"/>
            </a:endParaRPr>
          </a:p>
          <a:p>
            <a:endParaRPr lang="en-US" sz="1600" dirty="0">
              <a:latin typeface="Arial" charset="0"/>
              <a:ea typeface="Arial" charset="0"/>
              <a:cs typeface="Arial" charset="0"/>
            </a:endParaRPr>
          </a:p>
          <a:p>
            <a:endParaRPr lang="en-US" sz="1600" dirty="0">
              <a:latin typeface="Arial" charset="0"/>
              <a:ea typeface="Arial" charset="0"/>
              <a:cs typeface="Arial" charset="0"/>
            </a:endParaRPr>
          </a:p>
          <a:p>
            <a:endParaRPr lang="en-US" sz="1600" dirty="0">
              <a:latin typeface="Arial" charset="0"/>
              <a:ea typeface="Arial" charset="0"/>
              <a:cs typeface="Arial" charset="0"/>
            </a:endParaRPr>
          </a:p>
          <a:p>
            <a:endParaRPr lang="en-US" sz="1600" dirty="0">
              <a:latin typeface="Arial" charset="0"/>
              <a:ea typeface="Arial" charset="0"/>
              <a:cs typeface="Arial" charset="0"/>
            </a:endParaRPr>
          </a:p>
        </p:txBody>
      </p:sp>
      <p:graphicFrame>
        <p:nvGraphicFramePr>
          <p:cNvPr id="12" name="Table 11">
            <a:extLst>
              <a:ext uri="{FF2B5EF4-FFF2-40B4-BE49-F238E27FC236}">
                <a16:creationId xmlns:a16="http://schemas.microsoft.com/office/drawing/2014/main" id="{526E65F5-FA8D-A741-B883-8A206729F90C}"/>
              </a:ext>
            </a:extLst>
          </p:cNvPr>
          <p:cNvGraphicFramePr>
            <a:graphicFrameLocks noGrp="1"/>
          </p:cNvGraphicFramePr>
          <p:nvPr>
            <p:extLst>
              <p:ext uri="{D42A27DB-BD31-4B8C-83A1-F6EECF244321}">
                <p14:modId xmlns:p14="http://schemas.microsoft.com/office/powerpoint/2010/main" val="986269087"/>
              </p:ext>
            </p:extLst>
          </p:nvPr>
        </p:nvGraphicFramePr>
        <p:xfrm>
          <a:off x="95697" y="1294952"/>
          <a:ext cx="7701808" cy="3840480"/>
        </p:xfrm>
        <a:graphic>
          <a:graphicData uri="http://schemas.openxmlformats.org/drawingml/2006/table">
            <a:tbl>
              <a:tblPr bandRow="1"/>
              <a:tblGrid>
                <a:gridCol w="962726">
                  <a:extLst>
                    <a:ext uri="{9D8B030D-6E8A-4147-A177-3AD203B41FA5}">
                      <a16:colId xmlns:a16="http://schemas.microsoft.com/office/drawing/2014/main" val="2261130107"/>
                    </a:ext>
                  </a:extLst>
                </a:gridCol>
                <a:gridCol w="962726">
                  <a:extLst>
                    <a:ext uri="{9D8B030D-6E8A-4147-A177-3AD203B41FA5}">
                      <a16:colId xmlns:a16="http://schemas.microsoft.com/office/drawing/2014/main" val="1688159666"/>
                    </a:ext>
                  </a:extLst>
                </a:gridCol>
                <a:gridCol w="962726">
                  <a:extLst>
                    <a:ext uri="{9D8B030D-6E8A-4147-A177-3AD203B41FA5}">
                      <a16:colId xmlns:a16="http://schemas.microsoft.com/office/drawing/2014/main" val="2251351199"/>
                    </a:ext>
                  </a:extLst>
                </a:gridCol>
                <a:gridCol w="962726">
                  <a:extLst>
                    <a:ext uri="{9D8B030D-6E8A-4147-A177-3AD203B41FA5}">
                      <a16:colId xmlns:a16="http://schemas.microsoft.com/office/drawing/2014/main" val="4180673105"/>
                    </a:ext>
                  </a:extLst>
                </a:gridCol>
                <a:gridCol w="962726">
                  <a:extLst>
                    <a:ext uri="{9D8B030D-6E8A-4147-A177-3AD203B41FA5}">
                      <a16:colId xmlns:a16="http://schemas.microsoft.com/office/drawing/2014/main" val="3265298290"/>
                    </a:ext>
                  </a:extLst>
                </a:gridCol>
                <a:gridCol w="962726">
                  <a:extLst>
                    <a:ext uri="{9D8B030D-6E8A-4147-A177-3AD203B41FA5}">
                      <a16:colId xmlns:a16="http://schemas.microsoft.com/office/drawing/2014/main" val="2180550059"/>
                    </a:ext>
                  </a:extLst>
                </a:gridCol>
                <a:gridCol w="962726">
                  <a:extLst>
                    <a:ext uri="{9D8B030D-6E8A-4147-A177-3AD203B41FA5}">
                      <a16:colId xmlns:a16="http://schemas.microsoft.com/office/drawing/2014/main" val="824682743"/>
                    </a:ext>
                  </a:extLst>
                </a:gridCol>
                <a:gridCol w="962726">
                  <a:extLst>
                    <a:ext uri="{9D8B030D-6E8A-4147-A177-3AD203B41FA5}">
                      <a16:colId xmlns:a16="http://schemas.microsoft.com/office/drawing/2014/main" val="3290131120"/>
                    </a:ext>
                  </a:extLst>
                </a:gridCol>
              </a:tblGrid>
              <a:tr h="426720">
                <a:tc rowSpan="2">
                  <a:txBody>
                    <a:bodyPr/>
                    <a:lstStyle/>
                    <a:p>
                      <a:pPr marL="0" marR="0" algn="ctr">
                        <a:spcBef>
                          <a:spcPts val="0"/>
                        </a:spcBef>
                        <a:spcAft>
                          <a:spcPts val="0"/>
                        </a:spcAft>
                      </a:pPr>
                      <a:r>
                        <a:rPr lang="en-US" sz="1400" b="1" dirty="0">
                          <a:effectLst/>
                          <a:latin typeface="Calibri" panose="020F0502020204030204" pitchFamily="34" charset="0"/>
                          <a:ea typeface="Calibri" panose="020F0502020204030204" pitchFamily="34" charset="0"/>
                          <a:cs typeface="Calibri" panose="020F0502020204030204" pitchFamily="34" charset="0"/>
                        </a:rPr>
                        <a:t>Range</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lumMod val="85000"/>
                      </a:schemeClr>
                    </a:solidFill>
                  </a:tcPr>
                </a:tc>
                <a:tc gridSpan="2">
                  <a:txBody>
                    <a:bodyPr/>
                    <a:lstStyle/>
                    <a:p>
                      <a:pPr marL="0" marR="0" algn="ctr">
                        <a:spcBef>
                          <a:spcPts val="0"/>
                        </a:spcBef>
                        <a:spcAft>
                          <a:spcPts val="0"/>
                        </a:spcAft>
                      </a:pPr>
                      <a:r>
                        <a:rPr lang="en-US" sz="1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 melanogaster</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lumMod val="85000"/>
                      </a:schemeClr>
                    </a:solidFill>
                  </a:tcPr>
                </a:tc>
                <a:tc hMerge="1">
                  <a:txBody>
                    <a:bodyPr/>
                    <a:lstStyle/>
                    <a:p>
                      <a:endParaRPr lang="en-US"/>
                    </a:p>
                  </a:txBody>
                  <a:tcPr/>
                </a:tc>
                <a:tc gridSpan="2">
                  <a:txBody>
                    <a:bodyPr/>
                    <a:lstStyle/>
                    <a:p>
                      <a:pPr marL="0" marR="0" algn="ctr">
                        <a:spcBef>
                          <a:spcPts val="0"/>
                        </a:spcBef>
                        <a:spcAft>
                          <a:spcPts val="0"/>
                        </a:spcAft>
                      </a:pPr>
                      <a:r>
                        <a:rPr lang="en-US" sz="14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Target Species</a:t>
                      </a:r>
                      <a:endParaRPr lang="en-US" sz="1400" i="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lumMod val="85000"/>
                      </a:schemeClr>
                    </a:solidFill>
                  </a:tcPr>
                </a:tc>
                <a:tc hMerge="1">
                  <a:txBody>
                    <a:bodyPr/>
                    <a:lstStyle/>
                    <a:p>
                      <a:endParaRPr lang="en-US"/>
                    </a:p>
                  </a:txBody>
                  <a:tcPr/>
                </a:tc>
                <a:tc rowSpan="2">
                  <a:txBody>
                    <a:bodyPr/>
                    <a:lstStyle/>
                    <a:p>
                      <a:pPr marL="0" marR="0" algn="ctr">
                        <a:spcBef>
                          <a:spcPts val="0"/>
                        </a:spcBef>
                        <a:spcAft>
                          <a:spcPts val="0"/>
                        </a:spcAft>
                      </a:pPr>
                      <a:r>
                        <a:rPr lang="en-US"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E-Value</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lumMod val="85000"/>
                      </a:schemeClr>
                    </a:solidFill>
                  </a:tcPr>
                </a:tc>
                <a:tc rowSpan="2">
                  <a:txBody>
                    <a:bodyPr/>
                    <a:lstStyle/>
                    <a:p>
                      <a:pPr marL="0" marR="0" algn="ctr">
                        <a:spcBef>
                          <a:spcPts val="0"/>
                        </a:spcBef>
                        <a:spcAft>
                          <a:spcPts val="0"/>
                        </a:spcAft>
                      </a:pPr>
                      <a:r>
                        <a:rPr lang="en-US"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Identities (%)</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lumMod val="85000"/>
                      </a:schemeClr>
                    </a:solidFill>
                  </a:tcPr>
                </a:tc>
                <a:tc rowSpan="2">
                  <a:txBody>
                    <a:bodyPr/>
                    <a:lstStyle/>
                    <a:p>
                      <a:pPr marL="0" marR="0" algn="ctr">
                        <a:spcBef>
                          <a:spcPts val="0"/>
                        </a:spcBef>
                        <a:spcAft>
                          <a:spcPts val="0"/>
                        </a:spcAft>
                      </a:pPr>
                      <a:r>
                        <a:rPr lang="en-US"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Subject Frame</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796633821"/>
                  </a:ext>
                </a:extLst>
              </a:tr>
              <a:tr h="426720">
                <a:tc vMerge="1">
                  <a:txBody>
                    <a:bodyPr/>
                    <a:lstStyle/>
                    <a:p>
                      <a:endParaRPr lang="en-US"/>
                    </a:p>
                  </a:txBody>
                  <a:tcPr/>
                </a:tc>
                <a:tc>
                  <a:txBody>
                    <a:bodyPr/>
                    <a:lstStyle/>
                    <a:p>
                      <a:pPr marL="0" marR="0" algn="ctr">
                        <a:spcBef>
                          <a:spcPts val="0"/>
                        </a:spcBef>
                        <a:spcAft>
                          <a:spcPts val="0"/>
                        </a:spcAft>
                      </a:pPr>
                      <a:r>
                        <a:rPr lang="en-US"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Query Start</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Query </a:t>
                      </a:r>
                    </a:p>
                    <a:p>
                      <a:pPr marL="0" marR="0" algn="ctr">
                        <a:spcBef>
                          <a:spcPts val="0"/>
                        </a:spcBef>
                        <a:spcAft>
                          <a:spcPts val="0"/>
                        </a:spcAft>
                      </a:pPr>
                      <a:r>
                        <a:rPr lang="en-US"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End</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Subject Start</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Subject End</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lumMod val="85000"/>
                      </a:schemeClr>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54026509"/>
                  </a:ext>
                </a:extLst>
              </a:tr>
              <a:tr h="426720">
                <a:tc>
                  <a:txBody>
                    <a:bodyPr/>
                    <a:lstStyle/>
                    <a:p>
                      <a:pPr marL="0" marR="0" algn="ctr">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1</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6</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44</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spcBef>
                          <a:spcPts val="0"/>
                        </a:spcBef>
                        <a:spcAft>
                          <a:spcPts val="0"/>
                        </a:spcAft>
                      </a:pPr>
                      <a:r>
                        <a:rPr lang="en-US" sz="1400" dirty="0"/>
                        <a:t>11,148,568</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spcBef>
                          <a:spcPts val="0"/>
                        </a:spcBef>
                        <a:spcAft>
                          <a:spcPts val="0"/>
                        </a:spcAft>
                      </a:pPr>
                      <a:r>
                        <a:rPr lang="en-US" sz="1400" dirty="0"/>
                        <a:t>11,148,431</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0.002</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46</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-3</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extLst>
                  <a:ext uri="{0D108BD9-81ED-4DB2-BD59-A6C34878D82A}">
                    <a16:rowId xmlns:a16="http://schemas.microsoft.com/office/drawing/2014/main" val="2678691889"/>
                  </a:ext>
                </a:extLst>
              </a:tr>
              <a:tr h="426720">
                <a:tc>
                  <a:txBody>
                    <a:bodyPr/>
                    <a:lstStyle/>
                    <a:p>
                      <a:pPr marL="0" marR="0" algn="ctr">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2</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18</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108</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spcBef>
                          <a:spcPts val="0"/>
                        </a:spcBef>
                        <a:spcAft>
                          <a:spcPts val="0"/>
                        </a:spcAft>
                      </a:pPr>
                      <a:r>
                        <a:rPr lang="en-US" sz="1400" dirty="0"/>
                        <a:t>11,418,759</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spcBef>
                          <a:spcPts val="0"/>
                        </a:spcBef>
                        <a:spcAft>
                          <a:spcPts val="0"/>
                        </a:spcAft>
                      </a:pPr>
                      <a:r>
                        <a:rPr lang="en-US" sz="1400" dirty="0"/>
                        <a:t>11,419,094</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5e-06</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28</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+3</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extLst>
                  <a:ext uri="{0D108BD9-81ED-4DB2-BD59-A6C34878D82A}">
                    <a16:rowId xmlns:a16="http://schemas.microsoft.com/office/drawing/2014/main" val="1687093911"/>
                  </a:ext>
                </a:extLst>
              </a:tr>
              <a:tr h="426720">
                <a:tc>
                  <a:txBody>
                    <a:bodyPr/>
                    <a:lstStyle/>
                    <a:p>
                      <a:pPr marL="0" marR="0" algn="ctr">
                        <a:spcBef>
                          <a:spcPts val="0"/>
                        </a:spcBef>
                        <a:spcAft>
                          <a:spcPts val="0"/>
                        </a:spcAft>
                      </a:pPr>
                      <a:r>
                        <a:rPr lang="en-US" sz="1400" dirty="0">
                          <a:effectLst/>
                          <a:latin typeface="Calibri" panose="020F0502020204030204" pitchFamily="34" charset="0"/>
                          <a:ea typeface="Times New Roman" panose="02020603050405020304" pitchFamily="18" charset="0"/>
                          <a:cs typeface="Times New Roman" panose="02020603050405020304" pitchFamily="18" charset="0"/>
                        </a:rPr>
                        <a:t>3</a:t>
                      </a: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Calibri" panose="020F0502020204030204" pitchFamily="34" charset="0"/>
                          <a:ea typeface="Times New Roman" panose="02020603050405020304" pitchFamily="18" charset="0"/>
                          <a:cs typeface="Times New Roman" panose="02020603050405020304" pitchFamily="18" charset="0"/>
                        </a:rPr>
                        <a:t>1</a:t>
                      </a: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Calibri" panose="020F0502020204030204" pitchFamily="34" charset="0"/>
                          <a:ea typeface="Times New Roman" panose="02020603050405020304" pitchFamily="18" charset="0"/>
                          <a:cs typeface="Times New Roman" panose="02020603050405020304" pitchFamily="18" charset="0"/>
                        </a:rPr>
                        <a:t>20</a:t>
                      </a: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spcBef>
                          <a:spcPts val="0"/>
                        </a:spcBef>
                        <a:spcAft>
                          <a:spcPts val="0"/>
                        </a:spcAft>
                      </a:pPr>
                      <a:r>
                        <a:rPr lang="en-US" sz="1400" dirty="0"/>
                        <a:t>19,150,809</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spcBef>
                          <a:spcPts val="0"/>
                        </a:spcBef>
                        <a:spcAft>
                          <a:spcPts val="0"/>
                        </a:spcAft>
                      </a:pPr>
                      <a:r>
                        <a:rPr lang="en-US" sz="1400" dirty="0"/>
                        <a:t>19,150,868</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2e-78</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90</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+3</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extLst>
                  <a:ext uri="{0D108BD9-81ED-4DB2-BD59-A6C34878D82A}">
                    <a16:rowId xmlns:a16="http://schemas.microsoft.com/office/drawing/2014/main" val="929772636"/>
                  </a:ext>
                </a:extLst>
              </a:tr>
              <a:tr h="426720">
                <a:tc>
                  <a:txBody>
                    <a:bodyPr/>
                    <a:lstStyle/>
                    <a:p>
                      <a:pPr marL="0" marR="0" algn="ctr">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4</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16</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45</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spcBef>
                          <a:spcPts val="0"/>
                        </a:spcBef>
                        <a:spcAft>
                          <a:spcPts val="0"/>
                        </a:spcAft>
                      </a:pPr>
                      <a:r>
                        <a:rPr lang="en-US" sz="1400" dirty="0"/>
                        <a:t>19,150,981</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spcBef>
                          <a:spcPts val="0"/>
                        </a:spcBef>
                        <a:spcAft>
                          <a:spcPts val="0"/>
                        </a:spcAft>
                      </a:pPr>
                      <a:r>
                        <a:rPr lang="en-US" sz="1400" dirty="0"/>
                        <a:t>19,151,070</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2e-78</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83</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+1</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extLst>
                  <a:ext uri="{0D108BD9-81ED-4DB2-BD59-A6C34878D82A}">
                    <a16:rowId xmlns:a16="http://schemas.microsoft.com/office/drawing/2014/main" val="1650946360"/>
                  </a:ext>
                </a:extLst>
              </a:tr>
              <a:tr h="426720">
                <a:tc>
                  <a:txBody>
                    <a:bodyPr/>
                    <a:lstStyle/>
                    <a:p>
                      <a:pPr marL="0" marR="0" algn="ctr">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5</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40</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109</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spcBef>
                          <a:spcPts val="0"/>
                        </a:spcBef>
                        <a:spcAft>
                          <a:spcPts val="0"/>
                        </a:spcAft>
                      </a:pPr>
                      <a:r>
                        <a:rPr lang="en-US" sz="1400" dirty="0"/>
                        <a:t>19,151,150</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spcBef>
                          <a:spcPts val="0"/>
                        </a:spcBef>
                        <a:spcAft>
                          <a:spcPts val="0"/>
                        </a:spcAft>
                      </a:pPr>
                      <a:r>
                        <a:rPr lang="en-US" sz="1400" dirty="0"/>
                        <a:t>19,151,359</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2e-78</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97</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+2</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extLst>
                  <a:ext uri="{0D108BD9-81ED-4DB2-BD59-A6C34878D82A}">
                    <a16:rowId xmlns:a16="http://schemas.microsoft.com/office/drawing/2014/main" val="4155354660"/>
                  </a:ext>
                </a:extLst>
              </a:tr>
              <a:tr h="426720">
                <a:tc>
                  <a:txBody>
                    <a:bodyPr/>
                    <a:lstStyle/>
                    <a:p>
                      <a:pPr marL="0" marR="0" algn="ctr">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6</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111</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153</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spcBef>
                          <a:spcPts val="0"/>
                        </a:spcBef>
                        <a:spcAft>
                          <a:spcPts val="0"/>
                        </a:spcAft>
                      </a:pPr>
                      <a:r>
                        <a:rPr lang="en-US" sz="1400" dirty="0"/>
                        <a:t>19,151,422</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spcBef>
                          <a:spcPts val="0"/>
                        </a:spcBef>
                        <a:spcAft>
                          <a:spcPts val="0"/>
                        </a:spcAft>
                      </a:pPr>
                      <a:r>
                        <a:rPr lang="en-US" sz="1400" dirty="0"/>
                        <a:t>19,151,550</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2e-78</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93</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+1</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extLst>
                  <a:ext uri="{0D108BD9-81ED-4DB2-BD59-A6C34878D82A}">
                    <a16:rowId xmlns:a16="http://schemas.microsoft.com/office/drawing/2014/main" val="2476465318"/>
                  </a:ext>
                </a:extLst>
              </a:tr>
              <a:tr h="426720">
                <a:tc>
                  <a:txBody>
                    <a:bodyPr/>
                    <a:lstStyle/>
                    <a:p>
                      <a:pPr marL="0" marR="0" algn="ctr">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7</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153</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182</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spcBef>
                          <a:spcPts val="0"/>
                        </a:spcBef>
                        <a:spcAft>
                          <a:spcPts val="0"/>
                        </a:spcAft>
                      </a:pPr>
                      <a:r>
                        <a:rPr lang="en-US" sz="1400" dirty="0"/>
                        <a:t>19,151,610</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spcBef>
                          <a:spcPts val="0"/>
                        </a:spcBef>
                        <a:spcAft>
                          <a:spcPts val="0"/>
                        </a:spcAft>
                      </a:pPr>
                      <a:r>
                        <a:rPr lang="en-US" sz="1400" dirty="0"/>
                        <a:t>19,151,699</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2e-78</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93</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+3</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extLst>
                  <a:ext uri="{0D108BD9-81ED-4DB2-BD59-A6C34878D82A}">
                    <a16:rowId xmlns:a16="http://schemas.microsoft.com/office/drawing/2014/main" val="3759602676"/>
                  </a:ext>
                </a:extLst>
              </a:tr>
            </a:tbl>
          </a:graphicData>
        </a:graphic>
      </p:graphicFrame>
      <p:sp>
        <p:nvSpPr>
          <p:cNvPr id="13" name="Rectangle 12">
            <a:extLst>
              <a:ext uri="{FF2B5EF4-FFF2-40B4-BE49-F238E27FC236}">
                <a16:creationId xmlns:a16="http://schemas.microsoft.com/office/drawing/2014/main" id="{EA7A2B07-E640-224E-882E-293382E9AD29}"/>
              </a:ext>
            </a:extLst>
          </p:cNvPr>
          <p:cNvSpPr/>
          <p:nvPr/>
        </p:nvSpPr>
        <p:spPr>
          <a:xfrm>
            <a:off x="42335" y="2980888"/>
            <a:ext cx="7754112" cy="2154544"/>
          </a:xfrm>
          <a:prstGeom prst="rect">
            <a:avLst/>
          </a:prstGeom>
          <a:noFill/>
          <a:ln w="38100">
            <a:solidFill>
              <a:srgbClr val="9E1B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CCD20159-CF9A-A740-B033-2E9278F676D6}"/>
              </a:ext>
            </a:extLst>
          </p:cNvPr>
          <p:cNvSpPr/>
          <p:nvPr/>
        </p:nvSpPr>
        <p:spPr>
          <a:xfrm>
            <a:off x="7797504" y="2980888"/>
            <a:ext cx="1556807" cy="2154544"/>
          </a:xfrm>
          <a:prstGeom prst="rect">
            <a:avLst/>
          </a:prstGeom>
          <a:solidFill>
            <a:srgbClr val="990000"/>
          </a:solid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panose="020B0604020202020204" pitchFamily="34" charset="0"/>
                <a:cs typeface="Arial" panose="020B0604020202020204" pitchFamily="34" charset="0"/>
              </a:rPr>
              <a:t>best collinear</a:t>
            </a:r>
          </a:p>
          <a:p>
            <a:pPr algn="ctr"/>
            <a:r>
              <a:rPr lang="en-US" b="1" dirty="0">
                <a:solidFill>
                  <a:schemeClr val="bg1"/>
                </a:solidFill>
                <a:latin typeface="Arial" panose="020B0604020202020204" pitchFamily="34" charset="0"/>
                <a:cs typeface="Arial" panose="020B0604020202020204" pitchFamily="34" charset="0"/>
              </a:rPr>
              <a:t>set of alignments to Rheb-PA</a:t>
            </a:r>
            <a:endParaRPr lang="en-US" b="1" i="1" dirty="0">
              <a:solidFill>
                <a:schemeClr val="bg1"/>
              </a:solidFill>
              <a:latin typeface="Arial" panose="020B0604020202020204" pitchFamily="34" charset="0"/>
              <a:cs typeface="Arial" panose="020B0604020202020204" pitchFamily="34" charset="0"/>
            </a:endParaRPr>
          </a:p>
        </p:txBody>
      </p:sp>
      <p:cxnSp>
        <p:nvCxnSpPr>
          <p:cNvPr id="4" name="Straight Arrow Connector 3">
            <a:extLst>
              <a:ext uri="{FF2B5EF4-FFF2-40B4-BE49-F238E27FC236}">
                <a16:creationId xmlns:a16="http://schemas.microsoft.com/office/drawing/2014/main" id="{5C5D5EF1-86F1-A742-2298-6967BFE5DC26}"/>
              </a:ext>
            </a:extLst>
          </p:cNvPr>
          <p:cNvCxnSpPr>
            <a:cxnSpLocks/>
          </p:cNvCxnSpPr>
          <p:nvPr/>
        </p:nvCxnSpPr>
        <p:spPr>
          <a:xfrm>
            <a:off x="1604865" y="3293837"/>
            <a:ext cx="709127" cy="1623526"/>
          </a:xfrm>
          <a:prstGeom prst="straightConnector1">
            <a:avLst/>
          </a:prstGeom>
          <a:ln w="76200">
            <a:solidFill>
              <a:srgbClr val="99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9611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05DE02-B77E-E640-A72A-A47DD992290E}"/>
              </a:ext>
            </a:extLst>
          </p:cNvPr>
          <p:cNvSpPr/>
          <p:nvPr/>
        </p:nvSpPr>
        <p:spPr>
          <a:xfrm>
            <a:off x="662940" y="484087"/>
            <a:ext cx="7818120" cy="4481203"/>
          </a:xfrm>
          <a:prstGeom prst="rect">
            <a:avLst/>
          </a:prstGeom>
          <a:solidFill>
            <a:srgbClr val="B4D85A"/>
          </a:solidFill>
          <a:ln w="38100">
            <a:solidFill>
              <a:srgbClr val="9E1B32">
                <a:alpha val="7960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470F240-A893-484E-8DC5-1B245724988A}"/>
              </a:ext>
            </a:extLst>
          </p:cNvPr>
          <p:cNvSpPr txBox="1"/>
          <p:nvPr/>
        </p:nvSpPr>
        <p:spPr>
          <a:xfrm>
            <a:off x="740581" y="2753348"/>
            <a:ext cx="1693932" cy="2123658"/>
          </a:xfrm>
          <a:prstGeom prst="rect">
            <a:avLst/>
          </a:prstGeom>
          <a:noFill/>
          <a:ln>
            <a:noFill/>
          </a:ln>
        </p:spPr>
        <p:txBody>
          <a:bodyPr wrap="square" rtlCol="0">
            <a:spAutoFit/>
          </a:bodyPr>
          <a:lstStyle/>
          <a:p>
            <a:pPr marL="171450" lvl="0" indent="-171450">
              <a:buFont typeface="Arial" panose="020B0604020202020204" pitchFamily="34" charset="0"/>
              <a:buChar char="•"/>
            </a:pPr>
            <a:r>
              <a:rPr lang="en-US" sz="1200" dirty="0">
                <a:solidFill>
                  <a:srgbClr val="000000"/>
                </a:solidFill>
                <a:ea typeface="Sorts Mill Goudy"/>
                <a:cs typeface="Calibri" panose="020F0502020204030204" pitchFamily="34" charset="0"/>
              </a:rPr>
              <a:t>Click or drag in the base position track to zoom in </a:t>
            </a:r>
            <a:endParaRPr lang="en-US" sz="1200" dirty="0">
              <a:ea typeface="Sorts Mill Goudy"/>
              <a:cs typeface="Sorts Mill Goudy"/>
            </a:endParaRPr>
          </a:p>
          <a:p>
            <a:pPr marL="171450" marR="0" lvl="0" indent="-171450">
              <a:spcBef>
                <a:spcPts val="0"/>
              </a:spcBef>
              <a:spcAft>
                <a:spcPts val="0"/>
              </a:spcAft>
              <a:buFont typeface="Arial" panose="020B0604020202020204" pitchFamily="34" charset="0"/>
              <a:buChar char="•"/>
            </a:pPr>
            <a:r>
              <a:rPr lang="en-US" sz="1200" dirty="0">
                <a:solidFill>
                  <a:srgbClr val="000000"/>
                </a:solidFill>
                <a:ea typeface="Sorts Mill Goudy"/>
                <a:cs typeface="Calibri" panose="020F0502020204030204" pitchFamily="34" charset="0"/>
              </a:rPr>
              <a:t>Drag tracks left or right to a new position</a:t>
            </a:r>
          </a:p>
          <a:p>
            <a:pPr marL="171450" marR="0" lvl="0" indent="-171450">
              <a:spcBef>
                <a:spcPts val="0"/>
              </a:spcBef>
              <a:spcAft>
                <a:spcPts val="0"/>
              </a:spcAft>
              <a:buFont typeface="Arial" panose="020B0604020202020204" pitchFamily="34" charset="0"/>
              <a:buChar char="•"/>
            </a:pPr>
            <a:r>
              <a:rPr lang="en-US" sz="1200" dirty="0">
                <a:solidFill>
                  <a:srgbClr val="000000"/>
                </a:solidFill>
                <a:ea typeface="Sorts Mill Goudy"/>
                <a:cs typeface="Calibri" panose="020F0502020204030204" pitchFamily="34" charset="0"/>
              </a:rPr>
              <a:t>Drag gray mini-button up or down to reorder tracks </a:t>
            </a:r>
            <a:endParaRPr lang="en-US" sz="1200" dirty="0">
              <a:ea typeface="Sorts Mill Goudy"/>
              <a:cs typeface="Sorts Mill Goudy"/>
            </a:endParaRPr>
          </a:p>
          <a:p>
            <a:pPr marL="171450" marR="0" lvl="0" indent="-171450">
              <a:spcBef>
                <a:spcPts val="0"/>
              </a:spcBef>
              <a:spcAft>
                <a:spcPts val="600"/>
              </a:spcAft>
              <a:buFont typeface="Arial" panose="020B0604020202020204" pitchFamily="34" charset="0"/>
              <a:buChar char="•"/>
            </a:pPr>
            <a:r>
              <a:rPr lang="en-US" sz="1200" dirty="0">
                <a:solidFill>
                  <a:srgbClr val="000000"/>
                </a:solidFill>
                <a:ea typeface="Sorts Mill Goudy"/>
                <a:cs typeface="Calibri" panose="020F0502020204030204" pitchFamily="34" charset="0"/>
              </a:rPr>
              <a:t>Type "?" for keyboard shortcuts</a:t>
            </a:r>
            <a:endParaRPr lang="en-US" sz="1200" dirty="0">
              <a:ea typeface="Sorts Mill Goudy"/>
              <a:cs typeface="Sorts Mill Goudy"/>
            </a:endParaRPr>
          </a:p>
        </p:txBody>
      </p:sp>
      <p:pic>
        <p:nvPicPr>
          <p:cNvPr id="9" name="Shape 46">
            <a:extLst>
              <a:ext uri="{FF2B5EF4-FFF2-40B4-BE49-F238E27FC236}">
                <a16:creationId xmlns:a16="http://schemas.microsoft.com/office/drawing/2014/main" id="{BAFB376C-26F4-3E4A-AE67-7F5B79414083}"/>
              </a:ext>
            </a:extLst>
          </p:cNvPr>
          <p:cNvPicPr preferRelativeResize="0"/>
          <p:nvPr/>
        </p:nvPicPr>
        <p:blipFill rotWithShape="1">
          <a:blip r:embed="rId3">
            <a:alphaModFix/>
          </a:blip>
          <a:srcRect/>
          <a:stretch/>
        </p:blipFill>
        <p:spPr>
          <a:xfrm>
            <a:off x="4031817" y="621243"/>
            <a:ext cx="799980" cy="307777"/>
          </a:xfrm>
          <a:prstGeom prst="rect">
            <a:avLst/>
          </a:prstGeom>
          <a:noFill/>
          <a:ln>
            <a:noFill/>
          </a:ln>
        </p:spPr>
      </p:pic>
      <p:sp>
        <p:nvSpPr>
          <p:cNvPr id="23" name="TextBox 22">
            <a:extLst>
              <a:ext uri="{FF2B5EF4-FFF2-40B4-BE49-F238E27FC236}">
                <a16:creationId xmlns:a16="http://schemas.microsoft.com/office/drawing/2014/main" id="{71DA6CAB-2FEE-6848-A2B8-C52EFFF091AB}"/>
              </a:ext>
            </a:extLst>
          </p:cNvPr>
          <p:cNvSpPr txBox="1"/>
          <p:nvPr/>
        </p:nvSpPr>
        <p:spPr>
          <a:xfrm>
            <a:off x="776248" y="562463"/>
            <a:ext cx="3255569" cy="1938992"/>
          </a:xfrm>
          <a:prstGeom prst="rect">
            <a:avLst/>
          </a:prstGeom>
          <a:noFill/>
        </p:spPr>
        <p:txBody>
          <a:bodyPr wrap="square" rtlCol="0">
            <a:spAutoFit/>
          </a:bodyPr>
          <a:lstStyle/>
          <a:p>
            <a:pPr>
              <a:spcAft>
                <a:spcPts val="600"/>
              </a:spcAft>
            </a:pPr>
            <a:r>
              <a:rPr lang="en-US" sz="1200" dirty="0">
                <a:solidFill>
                  <a:srgbClr val="000000"/>
                </a:solidFill>
                <a:ea typeface="Sorts Mill Goudy"/>
                <a:cs typeface="Calibri" panose="020F0502020204030204" pitchFamily="34" charset="0"/>
              </a:rPr>
              <a:t>Each evidence track in the Genome Browser has an associated description page that contains a discussion of the track, the methods used to create the track, and, in some cases, filter and configuration options to fine-tune the information displayed in the track (e.g., RNA-Seq tracks). To view the description page, click on the gray mini-button to the left of a displayed track (left) or on the label for the track in the display controls section (right).</a:t>
            </a:r>
            <a:endParaRPr lang="en-US" sz="1200" dirty="0">
              <a:ea typeface="Sorts Mill Goudy"/>
              <a:cs typeface="Sorts Mill Goudy"/>
            </a:endParaRPr>
          </a:p>
        </p:txBody>
      </p:sp>
      <p:grpSp>
        <p:nvGrpSpPr>
          <p:cNvPr id="29" name="Group 28">
            <a:extLst>
              <a:ext uri="{FF2B5EF4-FFF2-40B4-BE49-F238E27FC236}">
                <a16:creationId xmlns:a16="http://schemas.microsoft.com/office/drawing/2014/main" id="{979EAFCE-BC47-A618-7D97-9259D061CEEF}"/>
              </a:ext>
            </a:extLst>
          </p:cNvPr>
          <p:cNvGrpSpPr/>
          <p:nvPr/>
        </p:nvGrpSpPr>
        <p:grpSpPr>
          <a:xfrm>
            <a:off x="6128073" y="1005720"/>
            <a:ext cx="2146635" cy="1481742"/>
            <a:chOff x="5299150" y="1718789"/>
            <a:chExt cx="2146635" cy="1481742"/>
          </a:xfrm>
        </p:grpSpPr>
        <p:pic>
          <p:nvPicPr>
            <p:cNvPr id="24" name="Picture 23" descr="Graphical user interface, text, application&#10;&#10;Description automatically generated">
              <a:extLst>
                <a:ext uri="{FF2B5EF4-FFF2-40B4-BE49-F238E27FC236}">
                  <a16:creationId xmlns:a16="http://schemas.microsoft.com/office/drawing/2014/main" id="{504255D4-917B-E98F-F75B-4A050A8FDE6C}"/>
                </a:ext>
              </a:extLst>
            </p:cNvPr>
            <p:cNvPicPr>
              <a:picLocks noChangeAspect="1"/>
            </p:cNvPicPr>
            <p:nvPr/>
          </p:nvPicPr>
          <p:blipFill rotWithShape="1">
            <a:blip r:embed="rId4"/>
            <a:srcRect l="5561" b="3577"/>
            <a:stretch/>
          </p:blipFill>
          <p:spPr>
            <a:xfrm>
              <a:off x="5634719" y="1718789"/>
              <a:ext cx="1811066" cy="1481742"/>
            </a:xfrm>
            <a:prstGeom prst="rect">
              <a:avLst/>
            </a:prstGeom>
          </p:spPr>
        </p:pic>
        <p:cxnSp>
          <p:nvCxnSpPr>
            <p:cNvPr id="20" name="Straight Arrow Connector 19">
              <a:extLst>
                <a:ext uri="{FF2B5EF4-FFF2-40B4-BE49-F238E27FC236}">
                  <a16:creationId xmlns:a16="http://schemas.microsoft.com/office/drawing/2014/main" id="{DDA81CFC-A1F7-5246-853F-357583643E25}"/>
                </a:ext>
              </a:extLst>
            </p:cNvPr>
            <p:cNvCxnSpPr>
              <a:cxnSpLocks/>
            </p:cNvCxnSpPr>
            <p:nvPr/>
          </p:nvCxnSpPr>
          <p:spPr>
            <a:xfrm rot="660000">
              <a:off x="5299150" y="1977755"/>
              <a:ext cx="431515" cy="226033"/>
            </a:xfrm>
            <a:prstGeom prst="straightConnector1">
              <a:avLst/>
            </a:prstGeom>
            <a:ln w="76200">
              <a:solidFill>
                <a:srgbClr val="9E1B3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DBF398D3-0ED2-01CE-F827-866DE17035D4}"/>
              </a:ext>
            </a:extLst>
          </p:cNvPr>
          <p:cNvGrpSpPr/>
          <p:nvPr/>
        </p:nvGrpSpPr>
        <p:grpSpPr>
          <a:xfrm>
            <a:off x="4299039" y="1000824"/>
            <a:ext cx="1714401" cy="1481742"/>
            <a:chOff x="1985053" y="1719373"/>
            <a:chExt cx="1714401" cy="1481742"/>
          </a:xfrm>
        </p:grpSpPr>
        <p:pic>
          <p:nvPicPr>
            <p:cNvPr id="27" name="Picture 26" descr="Chart, waterfall chart&#10;&#10;Description automatically generated">
              <a:extLst>
                <a:ext uri="{FF2B5EF4-FFF2-40B4-BE49-F238E27FC236}">
                  <a16:creationId xmlns:a16="http://schemas.microsoft.com/office/drawing/2014/main" id="{4E718086-E0BF-F402-2AAF-895FDB449631}"/>
                </a:ext>
              </a:extLst>
            </p:cNvPr>
            <p:cNvPicPr>
              <a:picLocks noChangeAspect="1"/>
            </p:cNvPicPr>
            <p:nvPr/>
          </p:nvPicPr>
          <p:blipFill rotWithShape="1">
            <a:blip r:embed="rId5"/>
            <a:srcRect b="27094"/>
            <a:stretch/>
          </p:blipFill>
          <p:spPr>
            <a:xfrm>
              <a:off x="1985053" y="1719373"/>
              <a:ext cx="1714401" cy="1481742"/>
            </a:xfrm>
            <a:prstGeom prst="rect">
              <a:avLst/>
            </a:prstGeom>
          </p:spPr>
        </p:pic>
        <p:cxnSp>
          <p:nvCxnSpPr>
            <p:cNvPr id="22" name="Straight Arrow Connector 21">
              <a:extLst>
                <a:ext uri="{FF2B5EF4-FFF2-40B4-BE49-F238E27FC236}">
                  <a16:creationId xmlns:a16="http://schemas.microsoft.com/office/drawing/2014/main" id="{60EABF26-D9BC-1740-94DD-AA4561F22A0D}"/>
                </a:ext>
              </a:extLst>
            </p:cNvPr>
            <p:cNvCxnSpPr>
              <a:cxnSpLocks/>
            </p:cNvCxnSpPr>
            <p:nvPr/>
          </p:nvCxnSpPr>
          <p:spPr>
            <a:xfrm rot="6660000">
              <a:off x="2063497" y="2314875"/>
              <a:ext cx="431515" cy="226033"/>
            </a:xfrm>
            <a:prstGeom prst="straightConnector1">
              <a:avLst/>
            </a:prstGeom>
            <a:ln w="76200">
              <a:solidFill>
                <a:srgbClr val="9E1B3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352586C4-C991-F51A-35A4-A98A6C1407E3}"/>
              </a:ext>
            </a:extLst>
          </p:cNvPr>
          <p:cNvGrpSpPr/>
          <p:nvPr/>
        </p:nvGrpSpPr>
        <p:grpSpPr>
          <a:xfrm>
            <a:off x="2512154" y="2864578"/>
            <a:ext cx="5825071" cy="1659062"/>
            <a:chOff x="1732917" y="4000026"/>
            <a:chExt cx="5825071" cy="1659062"/>
          </a:xfrm>
        </p:grpSpPr>
        <p:pic>
          <p:nvPicPr>
            <p:cNvPr id="10" name="Picture 9" descr="A screenshot of a cell phone&#10;&#10;Description automatically generated">
              <a:extLst>
                <a:ext uri="{FF2B5EF4-FFF2-40B4-BE49-F238E27FC236}">
                  <a16:creationId xmlns:a16="http://schemas.microsoft.com/office/drawing/2014/main" id="{B727E3DF-131A-9A4C-9B06-FDFD3DF785ED}"/>
                </a:ext>
              </a:extLst>
            </p:cNvPr>
            <p:cNvPicPr>
              <a:picLocks noChangeAspect="1"/>
            </p:cNvPicPr>
            <p:nvPr/>
          </p:nvPicPr>
          <p:blipFill>
            <a:blip r:embed="rId6"/>
            <a:stretch>
              <a:fillRect/>
            </a:stretch>
          </p:blipFill>
          <p:spPr>
            <a:xfrm>
              <a:off x="2098796" y="4000027"/>
              <a:ext cx="5459192" cy="1568791"/>
            </a:xfrm>
            <a:prstGeom prst="rect">
              <a:avLst/>
            </a:prstGeom>
          </p:spPr>
        </p:pic>
        <p:sp>
          <p:nvSpPr>
            <p:cNvPr id="11" name="TextBox 10">
              <a:extLst>
                <a:ext uri="{FF2B5EF4-FFF2-40B4-BE49-F238E27FC236}">
                  <a16:creationId xmlns:a16="http://schemas.microsoft.com/office/drawing/2014/main" id="{EE988E79-86B0-C246-B60F-07CE69D04391}"/>
                </a:ext>
              </a:extLst>
            </p:cNvPr>
            <p:cNvSpPr txBox="1"/>
            <p:nvPr/>
          </p:nvSpPr>
          <p:spPr>
            <a:xfrm>
              <a:off x="1732917" y="4049667"/>
              <a:ext cx="906853" cy="600164"/>
            </a:xfrm>
            <a:prstGeom prst="rect">
              <a:avLst/>
            </a:prstGeom>
            <a:solidFill>
              <a:schemeClr val="bg1"/>
            </a:solidFill>
            <a:ln w="28575">
              <a:noFill/>
            </a:ln>
          </p:spPr>
          <p:txBody>
            <a:bodyPr wrap="square" rtlCol="0">
              <a:spAutoFit/>
            </a:bodyPr>
            <a:lstStyle/>
            <a:p>
              <a:pPr algn="ctr"/>
              <a:r>
                <a:rPr lang="en-US" sz="1100" b="1" dirty="0">
                  <a:latin typeface="Arial" charset="0"/>
                  <a:ea typeface="Arial" charset="0"/>
                  <a:cs typeface="Arial" charset="0"/>
                </a:rPr>
                <a:t>BASE POSITION TRACK</a:t>
              </a:r>
            </a:p>
          </p:txBody>
        </p:sp>
        <p:sp>
          <p:nvSpPr>
            <p:cNvPr id="13" name="TextBox 12">
              <a:extLst>
                <a:ext uri="{FF2B5EF4-FFF2-40B4-BE49-F238E27FC236}">
                  <a16:creationId xmlns:a16="http://schemas.microsoft.com/office/drawing/2014/main" id="{A36188F6-CDFB-2840-BB69-09E3C5DAF902}"/>
                </a:ext>
              </a:extLst>
            </p:cNvPr>
            <p:cNvSpPr txBox="1"/>
            <p:nvPr/>
          </p:nvSpPr>
          <p:spPr>
            <a:xfrm>
              <a:off x="3430775" y="4023971"/>
              <a:ext cx="1233068" cy="261610"/>
            </a:xfrm>
            <a:prstGeom prst="rect">
              <a:avLst/>
            </a:prstGeom>
            <a:solidFill>
              <a:schemeClr val="bg1"/>
            </a:solidFill>
            <a:ln w="28575">
              <a:noFill/>
            </a:ln>
          </p:spPr>
          <p:txBody>
            <a:bodyPr wrap="square" rtlCol="0">
              <a:spAutoFit/>
            </a:bodyPr>
            <a:lstStyle/>
            <a:p>
              <a:pPr algn="ctr"/>
              <a:r>
                <a:rPr lang="en-US" sz="1100" b="1" dirty="0">
                  <a:latin typeface="Arial" charset="0"/>
                  <a:ea typeface="Arial" charset="0"/>
                  <a:cs typeface="Arial" charset="0"/>
                </a:rPr>
                <a:t>ZOOM IN HERE</a:t>
              </a:r>
            </a:p>
          </p:txBody>
        </p:sp>
        <p:sp>
          <p:nvSpPr>
            <p:cNvPr id="14" name="Left-Right Arrow 13">
              <a:extLst>
                <a:ext uri="{FF2B5EF4-FFF2-40B4-BE49-F238E27FC236}">
                  <a16:creationId xmlns:a16="http://schemas.microsoft.com/office/drawing/2014/main" id="{B7102F6C-D481-CC4C-807F-54C369D1DC8C}"/>
                </a:ext>
              </a:extLst>
            </p:cNvPr>
            <p:cNvSpPr/>
            <p:nvPr/>
          </p:nvSpPr>
          <p:spPr>
            <a:xfrm>
              <a:off x="4684735" y="4023971"/>
              <a:ext cx="1277332" cy="260302"/>
            </a:xfrm>
            <a:prstGeom prst="leftRightArrow">
              <a:avLst/>
            </a:prstGeom>
            <a:solidFill>
              <a:srgbClr val="9E1B3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A133F2F7-8DBB-C242-B7EC-46D42EB041E4}"/>
                </a:ext>
              </a:extLst>
            </p:cNvPr>
            <p:cNvCxnSpPr>
              <a:cxnSpLocks/>
            </p:cNvCxnSpPr>
            <p:nvPr/>
          </p:nvCxnSpPr>
          <p:spPr>
            <a:xfrm rot="10800000">
              <a:off x="2142775" y="5002168"/>
              <a:ext cx="431515" cy="226033"/>
            </a:xfrm>
            <a:prstGeom prst="straightConnector1">
              <a:avLst/>
            </a:prstGeom>
            <a:ln w="76200">
              <a:solidFill>
                <a:srgbClr val="9E1B32"/>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F318018-3805-924E-A420-F9EA9B53CA7B}"/>
                </a:ext>
              </a:extLst>
            </p:cNvPr>
            <p:cNvSpPr txBox="1"/>
            <p:nvPr/>
          </p:nvSpPr>
          <p:spPr>
            <a:xfrm>
              <a:off x="3404555" y="4797314"/>
              <a:ext cx="1716120" cy="430887"/>
            </a:xfrm>
            <a:prstGeom prst="rect">
              <a:avLst/>
            </a:prstGeom>
            <a:solidFill>
              <a:schemeClr val="bg1"/>
            </a:solidFill>
            <a:ln w="28575">
              <a:noFill/>
            </a:ln>
          </p:spPr>
          <p:txBody>
            <a:bodyPr wrap="square" rtlCol="0">
              <a:spAutoFit/>
            </a:bodyPr>
            <a:lstStyle/>
            <a:p>
              <a:pPr algn="ctr"/>
              <a:r>
                <a:rPr lang="en-US" sz="1100" b="1" dirty="0">
                  <a:latin typeface="Arial" charset="0"/>
                  <a:ea typeface="Arial" charset="0"/>
                  <a:cs typeface="Arial" charset="0"/>
                </a:rPr>
                <a:t>DRAG HERE TO MOVE LEFT OR RIGHT</a:t>
              </a:r>
            </a:p>
          </p:txBody>
        </p:sp>
        <p:sp>
          <p:nvSpPr>
            <p:cNvPr id="18" name="Left-Right Arrow 17">
              <a:extLst>
                <a:ext uri="{FF2B5EF4-FFF2-40B4-BE49-F238E27FC236}">
                  <a16:creationId xmlns:a16="http://schemas.microsoft.com/office/drawing/2014/main" id="{57613C47-5578-F541-AA1D-C34E62CBD64F}"/>
                </a:ext>
              </a:extLst>
            </p:cNvPr>
            <p:cNvSpPr/>
            <p:nvPr/>
          </p:nvSpPr>
          <p:spPr>
            <a:xfrm>
              <a:off x="5208768" y="4882606"/>
              <a:ext cx="1277332" cy="260302"/>
            </a:xfrm>
            <a:prstGeom prst="leftRightArrow">
              <a:avLst/>
            </a:prstGeom>
            <a:solidFill>
              <a:srgbClr val="9E1B3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Left Brace 27">
              <a:extLst>
                <a:ext uri="{FF2B5EF4-FFF2-40B4-BE49-F238E27FC236}">
                  <a16:creationId xmlns:a16="http://schemas.microsoft.com/office/drawing/2014/main" id="{CF7AF793-3503-6677-0DAF-534C79DC342A}"/>
                </a:ext>
              </a:extLst>
            </p:cNvPr>
            <p:cNvSpPr/>
            <p:nvPr/>
          </p:nvSpPr>
          <p:spPr>
            <a:xfrm rot="10800000" flipH="1">
              <a:off x="2696643" y="4000026"/>
              <a:ext cx="265176" cy="699447"/>
            </a:xfrm>
            <a:prstGeom prst="leftBrace">
              <a:avLst>
                <a:gd name="adj1" fmla="val 55028"/>
                <a:gd name="adj2" fmla="val 50000"/>
              </a:avLst>
            </a:prstGeom>
            <a:ln w="28575">
              <a:solidFill>
                <a:srgbClr val="9E1B32"/>
              </a:solidFill>
              <a:headEnd type="none"/>
              <a:tailEnd type="none"/>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5" name="TextBox 14">
              <a:extLst>
                <a:ext uri="{FF2B5EF4-FFF2-40B4-BE49-F238E27FC236}">
                  <a16:creationId xmlns:a16="http://schemas.microsoft.com/office/drawing/2014/main" id="{FC4DECEF-5E79-3343-8D9B-249E6F9F6EFC}"/>
                </a:ext>
              </a:extLst>
            </p:cNvPr>
            <p:cNvSpPr txBox="1"/>
            <p:nvPr/>
          </p:nvSpPr>
          <p:spPr>
            <a:xfrm>
              <a:off x="1985053" y="5228201"/>
              <a:ext cx="1208553" cy="430887"/>
            </a:xfrm>
            <a:prstGeom prst="rect">
              <a:avLst/>
            </a:prstGeom>
            <a:solidFill>
              <a:schemeClr val="bg1"/>
            </a:solidFill>
            <a:ln w="28575">
              <a:noFill/>
            </a:ln>
          </p:spPr>
          <p:txBody>
            <a:bodyPr wrap="square" rtlCol="0">
              <a:spAutoFit/>
            </a:bodyPr>
            <a:lstStyle/>
            <a:p>
              <a:pPr algn="ctr"/>
              <a:r>
                <a:rPr lang="en-US" sz="1100" b="1" dirty="0">
                  <a:latin typeface="Arial" charset="0"/>
                  <a:ea typeface="Arial" charset="0"/>
                  <a:cs typeface="Arial" charset="0"/>
                </a:rPr>
                <a:t>REORDER TRACKS HERE</a:t>
              </a:r>
            </a:p>
          </p:txBody>
        </p:sp>
      </p:grpSp>
      <p:sp>
        <p:nvSpPr>
          <p:cNvPr id="31" name="TextBox 30">
            <a:extLst>
              <a:ext uri="{FF2B5EF4-FFF2-40B4-BE49-F238E27FC236}">
                <a16:creationId xmlns:a16="http://schemas.microsoft.com/office/drawing/2014/main" id="{09D8423E-B9CD-393E-6C52-45F736A6A7AE}"/>
              </a:ext>
            </a:extLst>
          </p:cNvPr>
          <p:cNvSpPr txBox="1"/>
          <p:nvPr/>
        </p:nvSpPr>
        <p:spPr>
          <a:xfrm>
            <a:off x="4572000" y="624221"/>
            <a:ext cx="3563434" cy="276999"/>
          </a:xfrm>
          <a:prstGeom prst="rect">
            <a:avLst/>
          </a:prstGeom>
          <a:noFill/>
          <a:ln>
            <a:noFill/>
          </a:ln>
        </p:spPr>
        <p:txBody>
          <a:bodyPr wrap="square" rtlCol="0">
            <a:spAutoFit/>
          </a:bodyPr>
          <a:lstStyle/>
          <a:p>
            <a:pPr marR="0" lvl="0" algn="ctr">
              <a:spcBef>
                <a:spcPts val="0"/>
              </a:spcBef>
              <a:spcAft>
                <a:spcPts val="0"/>
              </a:spcAft>
            </a:pPr>
            <a:r>
              <a:rPr lang="en-US" sz="1200" dirty="0">
                <a:ea typeface="Sorts Mill Goudy"/>
                <a:cs typeface="Sorts Mill Goudy"/>
              </a:rPr>
              <a:t>View description page of an evidence track</a:t>
            </a:r>
          </a:p>
        </p:txBody>
      </p:sp>
    </p:spTree>
    <p:extLst>
      <p:ext uri="{BB962C8B-B14F-4D97-AF65-F5344CB8AC3E}">
        <p14:creationId xmlns:p14="http://schemas.microsoft.com/office/powerpoint/2010/main" val="29021678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440AC45-E251-74AA-0DE8-EC467A084FD8}"/>
              </a:ext>
            </a:extLst>
          </p:cNvPr>
          <p:cNvGrpSpPr/>
          <p:nvPr/>
        </p:nvGrpSpPr>
        <p:grpSpPr>
          <a:xfrm>
            <a:off x="573786" y="446281"/>
            <a:ext cx="7907274" cy="2982719"/>
            <a:chOff x="573786" y="446281"/>
            <a:chExt cx="7907274" cy="2982719"/>
          </a:xfrm>
        </p:grpSpPr>
        <p:sp>
          <p:nvSpPr>
            <p:cNvPr id="3" name="Rectangle 2">
              <a:extLst>
                <a:ext uri="{FF2B5EF4-FFF2-40B4-BE49-F238E27FC236}">
                  <a16:creationId xmlns:a16="http://schemas.microsoft.com/office/drawing/2014/main" id="{D179338D-58E9-E41D-F44F-C956E7047EB5}"/>
                </a:ext>
              </a:extLst>
            </p:cNvPr>
            <p:cNvSpPr/>
            <p:nvPr/>
          </p:nvSpPr>
          <p:spPr>
            <a:xfrm>
              <a:off x="662940" y="446281"/>
              <a:ext cx="7818120" cy="2982719"/>
            </a:xfrm>
            <a:prstGeom prst="rect">
              <a:avLst/>
            </a:prstGeom>
            <a:solidFill>
              <a:srgbClr val="E46C6D">
                <a:alpha val="75294"/>
              </a:srgbClr>
            </a:solidFill>
            <a:ln w="38100">
              <a:solidFill>
                <a:srgbClr val="3B3838">
                  <a:alpha val="6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BB0CC1A-401B-F6BA-3C48-157AC1AD68BD}"/>
                </a:ext>
              </a:extLst>
            </p:cNvPr>
            <p:cNvSpPr txBox="1"/>
            <p:nvPr/>
          </p:nvSpPr>
          <p:spPr>
            <a:xfrm>
              <a:off x="1200060" y="490332"/>
              <a:ext cx="2463212" cy="646331"/>
            </a:xfrm>
            <a:prstGeom prst="rect">
              <a:avLst/>
            </a:prstGeom>
            <a:noFill/>
          </p:spPr>
          <p:txBody>
            <a:bodyPr wrap="square" rtlCol="0">
              <a:spAutoFit/>
            </a:bodyPr>
            <a:lstStyle/>
            <a:p>
              <a:r>
                <a:rPr lang="en-US" sz="1200" dirty="0"/>
                <a:t>The Genome Browser Gateway should default to the correct assembly once you click on the</a:t>
              </a:r>
            </a:p>
          </p:txBody>
        </p:sp>
        <p:pic>
          <p:nvPicPr>
            <p:cNvPr id="5" name="Picture 4" descr="A close up of a logo&#10;&#10;Description automatically generated">
              <a:extLst>
                <a:ext uri="{FF2B5EF4-FFF2-40B4-BE49-F238E27FC236}">
                  <a16:creationId xmlns:a16="http://schemas.microsoft.com/office/drawing/2014/main" id="{1C6792F4-059A-9337-B64A-C14D1D81D476}"/>
                </a:ext>
              </a:extLst>
            </p:cNvPr>
            <p:cNvPicPr>
              <a:picLocks noChangeAspect="1"/>
            </p:cNvPicPr>
            <p:nvPr/>
          </p:nvPicPr>
          <p:blipFill rotWithShape="1">
            <a:blip r:embed="rId2"/>
            <a:srcRect t="10620" b="16450"/>
            <a:stretch/>
          </p:blipFill>
          <p:spPr>
            <a:xfrm>
              <a:off x="573786" y="446281"/>
              <a:ext cx="786345" cy="558800"/>
            </a:xfrm>
            <a:prstGeom prst="rect">
              <a:avLst/>
            </a:prstGeom>
          </p:spPr>
        </p:pic>
        <p:grpSp>
          <p:nvGrpSpPr>
            <p:cNvPr id="6" name="Group 5">
              <a:extLst>
                <a:ext uri="{FF2B5EF4-FFF2-40B4-BE49-F238E27FC236}">
                  <a16:creationId xmlns:a16="http://schemas.microsoft.com/office/drawing/2014/main" id="{C5EC1F6D-77B1-A68B-C54B-125B0294C0FC}"/>
                </a:ext>
              </a:extLst>
            </p:cNvPr>
            <p:cNvGrpSpPr/>
            <p:nvPr/>
          </p:nvGrpSpPr>
          <p:grpSpPr>
            <a:xfrm>
              <a:off x="3663271" y="570233"/>
              <a:ext cx="4706964" cy="2633691"/>
              <a:chOff x="923109" y="2307772"/>
              <a:chExt cx="6871063" cy="3657600"/>
            </a:xfrm>
          </p:grpSpPr>
          <p:pic>
            <p:nvPicPr>
              <p:cNvPr id="7" name="Picture 6" descr="Graphical user interface, text, application&#10;&#10;Description automatically generated">
                <a:extLst>
                  <a:ext uri="{FF2B5EF4-FFF2-40B4-BE49-F238E27FC236}">
                    <a16:creationId xmlns:a16="http://schemas.microsoft.com/office/drawing/2014/main" id="{27294CAF-A3D3-11AB-E383-3EAD38A482B7}"/>
                  </a:ext>
                </a:extLst>
              </p:cNvPr>
              <p:cNvPicPr>
                <a:picLocks noChangeAspect="1"/>
              </p:cNvPicPr>
              <p:nvPr/>
            </p:nvPicPr>
            <p:blipFill rotWithShape="1">
              <a:blip r:embed="rId3"/>
              <a:srcRect t="13351" r="24857" b="24769"/>
              <a:stretch/>
            </p:blipFill>
            <p:spPr>
              <a:xfrm>
                <a:off x="923109" y="2307772"/>
                <a:ext cx="6871063" cy="3657600"/>
              </a:xfrm>
              <a:prstGeom prst="rect">
                <a:avLst/>
              </a:prstGeom>
            </p:spPr>
          </p:pic>
          <p:cxnSp>
            <p:nvCxnSpPr>
              <p:cNvPr id="8" name="Straight Arrow Connector 7">
                <a:extLst>
                  <a:ext uri="{FF2B5EF4-FFF2-40B4-BE49-F238E27FC236}">
                    <a16:creationId xmlns:a16="http://schemas.microsoft.com/office/drawing/2014/main" id="{C35059F6-DBF8-4FB0-37E3-F73D9D095D50}"/>
                  </a:ext>
                </a:extLst>
              </p:cNvPr>
              <p:cNvCxnSpPr>
                <a:cxnSpLocks/>
              </p:cNvCxnSpPr>
              <p:nvPr/>
            </p:nvCxnSpPr>
            <p:spPr>
              <a:xfrm flipH="1" flipV="1">
                <a:off x="3782338" y="5521106"/>
                <a:ext cx="360943" cy="354851"/>
              </a:xfrm>
              <a:prstGeom prst="straightConnector1">
                <a:avLst/>
              </a:prstGeom>
              <a:ln w="76200">
                <a:solidFill>
                  <a:srgbClr val="9E1B32"/>
                </a:solidFill>
                <a:tailEnd type="triangle"/>
              </a:ln>
            </p:spPr>
            <p:style>
              <a:lnRef idx="1">
                <a:schemeClr val="accent1"/>
              </a:lnRef>
              <a:fillRef idx="0">
                <a:schemeClr val="accent1"/>
              </a:fillRef>
              <a:effectRef idx="0">
                <a:schemeClr val="accent1"/>
              </a:effectRef>
              <a:fontRef idx="minor">
                <a:schemeClr val="tx1"/>
              </a:fontRef>
            </p:style>
          </p:cxnSp>
        </p:grpSp>
        <p:sp>
          <p:nvSpPr>
            <p:cNvPr id="9" name="TextBox 8">
              <a:extLst>
                <a:ext uri="{FF2B5EF4-FFF2-40B4-BE49-F238E27FC236}">
                  <a16:creationId xmlns:a16="http://schemas.microsoft.com/office/drawing/2014/main" id="{BF2CFDE5-B8E4-84BA-F82A-8A026F56FAD9}"/>
                </a:ext>
              </a:extLst>
            </p:cNvPr>
            <p:cNvSpPr txBox="1"/>
            <p:nvPr/>
          </p:nvSpPr>
          <p:spPr>
            <a:xfrm>
              <a:off x="657738" y="1049132"/>
              <a:ext cx="2894709" cy="2308324"/>
            </a:xfrm>
            <a:prstGeom prst="rect">
              <a:avLst/>
            </a:prstGeom>
            <a:noFill/>
          </p:spPr>
          <p:txBody>
            <a:bodyPr wrap="square" rtlCol="0">
              <a:spAutoFit/>
            </a:bodyPr>
            <a:lstStyle/>
            <a:p>
              <a:r>
                <a:rPr lang="en-US" sz="1200" i="1" dirty="0"/>
                <a:t>Drosophila</a:t>
              </a:r>
              <a:r>
                <a:rPr lang="en-US" sz="1200" dirty="0"/>
                <a:t> species in the left-hand table. To double check, you are using the correct one, you can see which assembly you should be using via the "Genome Browsers" column of the Pathways Project Genome Assemblies web page. For example, </a:t>
              </a:r>
              <a:r>
                <a:rPr lang="en-US" sz="1200" i="1" dirty="0"/>
                <a:t>D. yakuba </a:t>
              </a:r>
              <a:r>
                <a:rPr lang="en-US" sz="1200" dirty="0"/>
                <a:t>has three assembly options to choose from and according to the Genome Assemblies page, we should use the "Aug. 2021 (Princeton Prin_Dyak_Tai18E2_2.1/ DyakRefSeq3)" assembly when annotating </a:t>
              </a:r>
              <a:r>
                <a:rPr lang="en-US" sz="1200" i="1" dirty="0"/>
                <a:t>D. yakuba</a:t>
              </a:r>
              <a:r>
                <a:rPr lang="en-US" sz="1200" dirty="0"/>
                <a:t>.</a:t>
              </a:r>
            </a:p>
          </p:txBody>
        </p:sp>
      </p:grpSp>
    </p:spTree>
    <p:extLst>
      <p:ext uri="{BB962C8B-B14F-4D97-AF65-F5344CB8AC3E}">
        <p14:creationId xmlns:p14="http://schemas.microsoft.com/office/powerpoint/2010/main" val="42924029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9841175-8AE0-70FC-53A4-FB50DD9FB831}"/>
              </a:ext>
            </a:extLst>
          </p:cNvPr>
          <p:cNvGrpSpPr/>
          <p:nvPr/>
        </p:nvGrpSpPr>
        <p:grpSpPr>
          <a:xfrm>
            <a:off x="0" y="936682"/>
            <a:ext cx="9436608" cy="4984635"/>
            <a:chOff x="0" y="936682"/>
            <a:chExt cx="9436608" cy="4984635"/>
          </a:xfrm>
        </p:grpSpPr>
        <p:pic>
          <p:nvPicPr>
            <p:cNvPr id="6" name="Picture 5" descr="Graphical user interface, text, application&#10;&#10;Description automatically generated">
              <a:extLst>
                <a:ext uri="{FF2B5EF4-FFF2-40B4-BE49-F238E27FC236}">
                  <a16:creationId xmlns:a16="http://schemas.microsoft.com/office/drawing/2014/main" id="{2F9378DF-169B-E7DC-9726-A2A882C2B344}"/>
                </a:ext>
              </a:extLst>
            </p:cNvPr>
            <p:cNvPicPr>
              <a:picLocks noChangeAspect="1"/>
            </p:cNvPicPr>
            <p:nvPr/>
          </p:nvPicPr>
          <p:blipFill>
            <a:blip r:embed="rId3"/>
            <a:stretch>
              <a:fillRect/>
            </a:stretch>
          </p:blipFill>
          <p:spPr>
            <a:xfrm>
              <a:off x="0" y="936682"/>
              <a:ext cx="9144000" cy="4984635"/>
            </a:xfrm>
            <a:prstGeom prst="rect">
              <a:avLst/>
            </a:prstGeom>
          </p:spPr>
        </p:pic>
        <p:cxnSp>
          <p:nvCxnSpPr>
            <p:cNvPr id="9" name="Straight Arrow Connector 8">
              <a:extLst>
                <a:ext uri="{FF2B5EF4-FFF2-40B4-BE49-F238E27FC236}">
                  <a16:creationId xmlns:a16="http://schemas.microsoft.com/office/drawing/2014/main" id="{69C75AE7-0457-AA4B-BAF2-E12ACD82CEE4}"/>
                </a:ext>
              </a:extLst>
            </p:cNvPr>
            <p:cNvCxnSpPr>
              <a:cxnSpLocks/>
            </p:cNvCxnSpPr>
            <p:nvPr/>
          </p:nvCxnSpPr>
          <p:spPr>
            <a:xfrm>
              <a:off x="1527048" y="4524322"/>
              <a:ext cx="431515" cy="226033"/>
            </a:xfrm>
            <a:prstGeom prst="straightConnector1">
              <a:avLst/>
            </a:prstGeom>
            <a:ln w="76200">
              <a:solidFill>
                <a:srgbClr val="9E1B32"/>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66737C30-20A5-374C-AFBC-2F49D3D64CA0}"/>
                </a:ext>
              </a:extLst>
            </p:cNvPr>
            <p:cNvCxnSpPr>
              <a:cxnSpLocks/>
            </p:cNvCxnSpPr>
            <p:nvPr/>
          </p:nvCxnSpPr>
          <p:spPr>
            <a:xfrm>
              <a:off x="3786003" y="2309306"/>
              <a:ext cx="431515" cy="226033"/>
            </a:xfrm>
            <a:prstGeom prst="straightConnector1">
              <a:avLst/>
            </a:prstGeom>
            <a:ln w="76200">
              <a:solidFill>
                <a:srgbClr val="9E1B32"/>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4FB11E99-7553-BD4F-89AE-1270A631E5F5}"/>
                </a:ext>
              </a:extLst>
            </p:cNvPr>
            <p:cNvCxnSpPr>
              <a:cxnSpLocks/>
            </p:cNvCxnSpPr>
            <p:nvPr/>
          </p:nvCxnSpPr>
          <p:spPr>
            <a:xfrm>
              <a:off x="3752738" y="3046589"/>
              <a:ext cx="431515" cy="226033"/>
            </a:xfrm>
            <a:prstGeom prst="straightConnector1">
              <a:avLst/>
            </a:prstGeom>
            <a:ln w="76200">
              <a:solidFill>
                <a:srgbClr val="9E1B32"/>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01A31E44-7429-C0E6-9630-4ABDF63E3467}"/>
                </a:ext>
              </a:extLst>
            </p:cNvPr>
            <p:cNvSpPr/>
            <p:nvPr/>
          </p:nvSpPr>
          <p:spPr>
            <a:xfrm>
              <a:off x="4184252" y="4672678"/>
              <a:ext cx="1686195" cy="155354"/>
            </a:xfrm>
            <a:prstGeom prst="rect">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EDDA54E-202D-1C14-03C7-FDF021726A6D}"/>
                </a:ext>
              </a:extLst>
            </p:cNvPr>
            <p:cNvSpPr/>
            <p:nvPr/>
          </p:nvSpPr>
          <p:spPr>
            <a:xfrm>
              <a:off x="4184249" y="5176930"/>
              <a:ext cx="2743200" cy="155354"/>
            </a:xfrm>
            <a:prstGeom prst="rect">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4821FC0-37DA-1885-5046-0EC4FFDE852E}"/>
                </a:ext>
              </a:extLst>
            </p:cNvPr>
            <p:cNvSpPr/>
            <p:nvPr/>
          </p:nvSpPr>
          <p:spPr>
            <a:xfrm>
              <a:off x="4184250" y="5341428"/>
              <a:ext cx="2560320" cy="155354"/>
            </a:xfrm>
            <a:prstGeom prst="rect">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BF4F380-BCCF-0938-7EB1-5460C10E53F9}"/>
                </a:ext>
              </a:extLst>
            </p:cNvPr>
            <p:cNvSpPr/>
            <p:nvPr/>
          </p:nvSpPr>
          <p:spPr>
            <a:xfrm>
              <a:off x="4184251" y="5669374"/>
              <a:ext cx="4937760" cy="155354"/>
            </a:xfrm>
            <a:prstGeom prst="rect">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C741155-DA5A-B650-5A73-8B62CA1AC05D}"/>
                </a:ext>
              </a:extLst>
            </p:cNvPr>
            <p:cNvSpPr/>
            <p:nvPr/>
          </p:nvSpPr>
          <p:spPr>
            <a:xfrm>
              <a:off x="7007418" y="4448073"/>
              <a:ext cx="2429190" cy="1124712"/>
            </a:xfrm>
            <a:prstGeom prst="rect">
              <a:avLst/>
            </a:prstGeom>
            <a:solidFill>
              <a:schemeClr val="bg1">
                <a:lumMod val="85000"/>
                <a:alpha val="50196"/>
              </a:schemeClr>
            </a:solid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You will be asked for these four items in the Annotation Form</a:t>
              </a:r>
              <a:endParaRPr lang="en-US" i="1" dirty="0">
                <a:solidFill>
                  <a:schemeClr val="tx1"/>
                </a:solidFill>
                <a:latin typeface="Arial" panose="020B0604020202020204" pitchFamily="34" charset="0"/>
                <a:cs typeface="Arial" panose="020B0604020202020204" pitchFamily="34" charset="0"/>
              </a:endParaRPr>
            </a:p>
          </p:txBody>
        </p:sp>
        <p:pic>
          <p:nvPicPr>
            <p:cNvPr id="3" name="Picture 2" descr="Graphical user interface, text, application&#10;&#10;Description automatically generated">
              <a:extLst>
                <a:ext uri="{FF2B5EF4-FFF2-40B4-BE49-F238E27FC236}">
                  <a16:creationId xmlns:a16="http://schemas.microsoft.com/office/drawing/2014/main" id="{223386DA-88C2-7252-955D-7311AF10EF44}"/>
                </a:ext>
              </a:extLst>
            </p:cNvPr>
            <p:cNvPicPr>
              <a:picLocks noChangeAspect="1"/>
            </p:cNvPicPr>
            <p:nvPr/>
          </p:nvPicPr>
          <p:blipFill rotWithShape="1">
            <a:blip r:embed="rId4"/>
            <a:srcRect l="43249" t="38946" r="23570" b="51843"/>
            <a:stretch/>
          </p:blipFill>
          <p:spPr>
            <a:xfrm>
              <a:off x="4217517" y="2923565"/>
              <a:ext cx="3113585" cy="436732"/>
            </a:xfrm>
            <a:prstGeom prst="rect">
              <a:avLst/>
            </a:prstGeom>
          </p:spPr>
        </p:pic>
      </p:grpSp>
    </p:spTree>
    <p:extLst>
      <p:ext uri="{BB962C8B-B14F-4D97-AF65-F5344CB8AC3E}">
        <p14:creationId xmlns:p14="http://schemas.microsoft.com/office/powerpoint/2010/main" val="20975873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55C4F215-BD5C-181F-578D-8EE800746C63}"/>
              </a:ext>
            </a:extLst>
          </p:cNvPr>
          <p:cNvGrpSpPr/>
          <p:nvPr/>
        </p:nvGrpSpPr>
        <p:grpSpPr>
          <a:xfrm>
            <a:off x="0" y="-895821"/>
            <a:ext cx="12260238" cy="6833864"/>
            <a:chOff x="0" y="-895821"/>
            <a:chExt cx="12260238" cy="6833864"/>
          </a:xfrm>
        </p:grpSpPr>
        <p:pic>
          <p:nvPicPr>
            <p:cNvPr id="6146" name="Picture 2">
              <a:extLst>
                <a:ext uri="{FF2B5EF4-FFF2-40B4-BE49-F238E27FC236}">
                  <a16:creationId xmlns:a16="http://schemas.microsoft.com/office/drawing/2014/main" id="{DBD29AE7-7C59-B8FA-21B7-6EE91B45A8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9956"/>
              <a:ext cx="9144000" cy="501808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0FDAFDF-851B-CD2A-D525-42563620DCAA}"/>
                </a:ext>
              </a:extLst>
            </p:cNvPr>
            <p:cNvSpPr txBox="1"/>
            <p:nvPr/>
          </p:nvSpPr>
          <p:spPr>
            <a:xfrm>
              <a:off x="3856220" y="-895821"/>
              <a:ext cx="2653259" cy="2308324"/>
            </a:xfrm>
            <a:prstGeom prst="rect">
              <a:avLst/>
            </a:prstGeom>
            <a:solidFill>
              <a:schemeClr val="bg1"/>
            </a:solidFill>
          </p:spPr>
          <p:txBody>
            <a:bodyPr wrap="square" rtlCol="0">
              <a:spAutoFit/>
            </a:bodyPr>
            <a:lstStyle/>
            <a:p>
              <a:endParaRPr lang="en-US" sz="1600" dirty="0">
                <a:latin typeface="Arial" charset="0"/>
                <a:ea typeface="Arial" charset="0"/>
                <a:cs typeface="Arial" charset="0"/>
              </a:endParaRPr>
            </a:p>
            <a:p>
              <a:endParaRPr lang="en-US" sz="1600" dirty="0">
                <a:latin typeface="Arial" charset="0"/>
                <a:ea typeface="Arial" charset="0"/>
                <a:cs typeface="Arial" charset="0"/>
              </a:endParaRPr>
            </a:p>
            <a:p>
              <a:endParaRPr lang="en-US" sz="1600" dirty="0">
                <a:latin typeface="Arial" charset="0"/>
                <a:ea typeface="Arial" charset="0"/>
                <a:cs typeface="Arial" charset="0"/>
              </a:endParaRPr>
            </a:p>
            <a:p>
              <a:endParaRPr lang="en-US" sz="1600" dirty="0">
                <a:latin typeface="Arial" charset="0"/>
                <a:ea typeface="Arial" charset="0"/>
                <a:cs typeface="Arial" charset="0"/>
              </a:endParaRPr>
            </a:p>
            <a:p>
              <a:endParaRPr lang="en-US" sz="1600" dirty="0">
                <a:latin typeface="Arial" charset="0"/>
                <a:ea typeface="Arial" charset="0"/>
                <a:cs typeface="Arial" charset="0"/>
              </a:endParaRPr>
            </a:p>
            <a:p>
              <a:endParaRPr lang="en-US" sz="1600" dirty="0">
                <a:latin typeface="Arial" charset="0"/>
                <a:ea typeface="Arial" charset="0"/>
                <a:cs typeface="Arial" charset="0"/>
              </a:endParaRPr>
            </a:p>
            <a:p>
              <a:endParaRPr lang="en-US" sz="1600" dirty="0">
                <a:latin typeface="Arial" charset="0"/>
                <a:ea typeface="Arial" charset="0"/>
                <a:cs typeface="Arial" charset="0"/>
              </a:endParaRPr>
            </a:p>
            <a:p>
              <a:endParaRPr lang="en-US" sz="1600" dirty="0">
                <a:latin typeface="Arial" charset="0"/>
                <a:ea typeface="Arial" charset="0"/>
                <a:cs typeface="Arial" charset="0"/>
              </a:endParaRPr>
            </a:p>
            <a:p>
              <a:endParaRPr lang="en-US" sz="1600" dirty="0">
                <a:latin typeface="Arial" charset="0"/>
                <a:ea typeface="Arial" charset="0"/>
                <a:cs typeface="Arial" charset="0"/>
              </a:endParaRPr>
            </a:p>
          </p:txBody>
        </p:sp>
        <p:cxnSp>
          <p:nvCxnSpPr>
            <p:cNvPr id="5" name="Straight Arrow Connector 4">
              <a:extLst>
                <a:ext uri="{FF2B5EF4-FFF2-40B4-BE49-F238E27FC236}">
                  <a16:creationId xmlns:a16="http://schemas.microsoft.com/office/drawing/2014/main" id="{CC16C146-10A3-2644-92F8-3AEED489261D}"/>
                </a:ext>
              </a:extLst>
            </p:cNvPr>
            <p:cNvCxnSpPr>
              <a:cxnSpLocks/>
            </p:cNvCxnSpPr>
            <p:nvPr/>
          </p:nvCxnSpPr>
          <p:spPr>
            <a:xfrm>
              <a:off x="2271362" y="1289307"/>
              <a:ext cx="431515" cy="226033"/>
            </a:xfrm>
            <a:prstGeom prst="straightConnector1">
              <a:avLst/>
            </a:prstGeom>
            <a:ln w="76200">
              <a:solidFill>
                <a:srgbClr val="9E1B32"/>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E8BCF6DB-CF88-3283-CBCF-9388FC59EEC2}"/>
                </a:ext>
              </a:extLst>
            </p:cNvPr>
            <p:cNvSpPr/>
            <p:nvPr/>
          </p:nvSpPr>
          <p:spPr>
            <a:xfrm>
              <a:off x="3874957" y="1401580"/>
              <a:ext cx="2653259" cy="299804"/>
            </a:xfrm>
            <a:prstGeom prst="rect">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415140C-267B-AC90-3C6D-EEF57C2B2231}"/>
                </a:ext>
              </a:extLst>
            </p:cNvPr>
            <p:cNvSpPr/>
            <p:nvPr/>
          </p:nvSpPr>
          <p:spPr>
            <a:xfrm>
              <a:off x="3874957" y="-78658"/>
              <a:ext cx="2653259" cy="1480238"/>
            </a:xfrm>
            <a:prstGeom prst="rect">
              <a:avLst/>
            </a:prstGeom>
            <a:solidFill>
              <a:schemeClr val="bg1">
                <a:lumMod val="85000"/>
                <a:alpha val="50196"/>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coding sequence (CDS): part of the DNA sequence of a gene that is translated into protein (i.e., protein coding portion of the gene)</a:t>
              </a:r>
              <a:endParaRPr lang="en-US" sz="1600" i="1" dirty="0">
                <a:solidFill>
                  <a:schemeClr val="tx1"/>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22081B1D-BAC7-5D10-9781-91A33D90A76B}"/>
                </a:ext>
              </a:extLst>
            </p:cNvPr>
            <p:cNvSpPr/>
            <p:nvPr/>
          </p:nvSpPr>
          <p:spPr>
            <a:xfrm>
              <a:off x="9485057" y="1448355"/>
              <a:ext cx="1265669" cy="288881"/>
            </a:xfrm>
            <a:prstGeom prst="rect">
              <a:avLst/>
            </a:prstGeom>
            <a:solidFill>
              <a:srgbClr val="0070C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Arial" panose="020B0604020202020204" pitchFamily="34" charset="0"/>
                  <a:cs typeface="Arial" panose="020B0604020202020204" pitchFamily="34" charset="0"/>
                </a:rPr>
                <a:t>Transcript</a:t>
              </a:r>
              <a:endParaRPr lang="en-US" sz="1600" b="1" i="1" dirty="0">
                <a:solidFill>
                  <a:schemeClr val="bg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3624AF3D-2812-8189-8A20-0F7C608678CC}"/>
                </a:ext>
              </a:extLst>
            </p:cNvPr>
            <p:cNvSpPr/>
            <p:nvPr/>
          </p:nvSpPr>
          <p:spPr>
            <a:xfrm>
              <a:off x="9485057" y="1782618"/>
              <a:ext cx="2775181" cy="288881"/>
            </a:xfrm>
            <a:prstGeom prst="rect">
              <a:avLst/>
            </a:prstGeom>
            <a:solidFill>
              <a:srgbClr val="7030A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bg1"/>
                  </a:solidFill>
                  <a:latin typeface="Arial" panose="020B0604020202020204" pitchFamily="34" charset="0"/>
                  <a:cs typeface="Arial" panose="020B0604020202020204" pitchFamily="34" charset="0"/>
                </a:rPr>
                <a:t>Spaln</a:t>
              </a:r>
              <a:r>
                <a:rPr lang="en-US" sz="1600" b="1" dirty="0">
                  <a:solidFill>
                    <a:schemeClr val="bg1"/>
                  </a:solidFill>
                  <a:latin typeface="Arial" panose="020B0604020202020204" pitchFamily="34" charset="0"/>
                  <a:cs typeface="Arial" panose="020B0604020202020204" pitchFamily="34" charset="0"/>
                </a:rPr>
                <a:t> is similar to tblastn</a:t>
              </a:r>
            </a:p>
          </p:txBody>
        </p:sp>
        <p:sp>
          <p:nvSpPr>
            <p:cNvPr id="11" name="Left Brace 10">
              <a:extLst>
                <a:ext uri="{FF2B5EF4-FFF2-40B4-BE49-F238E27FC236}">
                  <a16:creationId xmlns:a16="http://schemas.microsoft.com/office/drawing/2014/main" id="{23D1D831-1862-51B7-784F-D3DC2A6A1D27}"/>
                </a:ext>
              </a:extLst>
            </p:cNvPr>
            <p:cNvSpPr/>
            <p:nvPr/>
          </p:nvSpPr>
          <p:spPr>
            <a:xfrm rot="10800000">
              <a:off x="8978532" y="2152435"/>
              <a:ext cx="432502" cy="2254101"/>
            </a:xfrm>
            <a:prstGeom prst="leftBrace">
              <a:avLst>
                <a:gd name="adj1" fmla="val 8333"/>
                <a:gd name="adj2" fmla="val 51053"/>
              </a:avLst>
            </a:prstGeom>
            <a:ln w="76200">
              <a:solidFill>
                <a:schemeClr val="accent6">
                  <a:lumMod val="50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Rectangle 11">
              <a:extLst>
                <a:ext uri="{FF2B5EF4-FFF2-40B4-BE49-F238E27FC236}">
                  <a16:creationId xmlns:a16="http://schemas.microsoft.com/office/drawing/2014/main" id="{B6C2FC2B-6FAF-D5AA-1BBB-4F39D3B5C8E9}"/>
                </a:ext>
              </a:extLst>
            </p:cNvPr>
            <p:cNvSpPr/>
            <p:nvPr/>
          </p:nvSpPr>
          <p:spPr>
            <a:xfrm>
              <a:off x="9485057" y="3100208"/>
              <a:ext cx="1950718" cy="288881"/>
            </a:xfrm>
            <a:prstGeom prst="rect">
              <a:avLst/>
            </a:prstGeom>
            <a:solidFill>
              <a:schemeClr val="accent6">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Arial" panose="020B0604020202020204" pitchFamily="34" charset="0"/>
                  <a:cs typeface="Arial" panose="020B0604020202020204" pitchFamily="34" charset="0"/>
                </a:rPr>
                <a:t>Gene Predictions</a:t>
              </a:r>
              <a:endParaRPr lang="en-US" sz="1600" b="1" i="1" dirty="0">
                <a:solidFill>
                  <a:schemeClr val="bg1"/>
                </a:solidFill>
                <a:latin typeface="Arial" panose="020B0604020202020204" pitchFamily="34" charset="0"/>
                <a:cs typeface="Arial" panose="020B0604020202020204" pitchFamily="34" charset="0"/>
              </a:endParaRPr>
            </a:p>
          </p:txBody>
        </p:sp>
        <p:sp>
          <p:nvSpPr>
            <p:cNvPr id="13" name="Left Brace 12">
              <a:extLst>
                <a:ext uri="{FF2B5EF4-FFF2-40B4-BE49-F238E27FC236}">
                  <a16:creationId xmlns:a16="http://schemas.microsoft.com/office/drawing/2014/main" id="{DDFD5AC0-D35C-52F1-72B7-50908D6A420A}"/>
                </a:ext>
              </a:extLst>
            </p:cNvPr>
            <p:cNvSpPr/>
            <p:nvPr/>
          </p:nvSpPr>
          <p:spPr>
            <a:xfrm rot="10800000">
              <a:off x="8978532" y="4487472"/>
              <a:ext cx="432502" cy="1013088"/>
            </a:xfrm>
            <a:prstGeom prst="leftBrace">
              <a:avLst>
                <a:gd name="adj1" fmla="val 8333"/>
                <a:gd name="adj2" fmla="val 51053"/>
              </a:avLst>
            </a:prstGeom>
            <a:ln w="76200">
              <a:solidFill>
                <a:srgbClr val="002060"/>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Rectangle 13">
              <a:extLst>
                <a:ext uri="{FF2B5EF4-FFF2-40B4-BE49-F238E27FC236}">
                  <a16:creationId xmlns:a16="http://schemas.microsoft.com/office/drawing/2014/main" id="{5C68F491-9DCF-908D-5EB5-C148D2DEEFA7}"/>
                </a:ext>
              </a:extLst>
            </p:cNvPr>
            <p:cNvSpPr/>
            <p:nvPr/>
          </p:nvSpPr>
          <p:spPr>
            <a:xfrm>
              <a:off x="9485057" y="4849575"/>
              <a:ext cx="1950718" cy="288881"/>
            </a:xfrm>
            <a:prstGeom prst="rect">
              <a:avLst/>
            </a:prstGeom>
            <a:solidFill>
              <a:srgbClr val="00206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Arial" panose="020B0604020202020204" pitchFamily="34" charset="0"/>
                  <a:cs typeface="Arial" panose="020B0604020202020204" pitchFamily="34" charset="0"/>
                </a:rPr>
                <a:t>RNA-Seq</a:t>
              </a:r>
              <a:endParaRPr lang="en-US" sz="1600" b="1" i="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7594980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50D0E83-F730-FA94-C30D-D20EC4B1C1D8}"/>
              </a:ext>
            </a:extLst>
          </p:cNvPr>
          <p:cNvGrpSpPr/>
          <p:nvPr/>
        </p:nvGrpSpPr>
        <p:grpSpPr>
          <a:xfrm>
            <a:off x="863600" y="2343150"/>
            <a:ext cx="7416800" cy="2171700"/>
            <a:chOff x="705612" y="4240776"/>
            <a:chExt cx="7416800" cy="2171700"/>
          </a:xfrm>
        </p:grpSpPr>
        <p:pic>
          <p:nvPicPr>
            <p:cNvPr id="3" name="Picture 2">
              <a:extLst>
                <a:ext uri="{FF2B5EF4-FFF2-40B4-BE49-F238E27FC236}">
                  <a16:creationId xmlns:a16="http://schemas.microsoft.com/office/drawing/2014/main" id="{DF1A0BEF-AA40-F790-1B2B-308B8EC5299D}"/>
                </a:ext>
              </a:extLst>
            </p:cNvPr>
            <p:cNvPicPr>
              <a:picLocks noChangeAspect="1"/>
            </p:cNvPicPr>
            <p:nvPr/>
          </p:nvPicPr>
          <p:blipFill>
            <a:blip r:embed="rId3"/>
            <a:stretch>
              <a:fillRect/>
            </a:stretch>
          </p:blipFill>
          <p:spPr>
            <a:xfrm>
              <a:off x="985012" y="4240776"/>
              <a:ext cx="7137400" cy="2171700"/>
            </a:xfrm>
            <a:prstGeom prst="rect">
              <a:avLst/>
            </a:prstGeom>
          </p:spPr>
        </p:pic>
        <p:cxnSp>
          <p:nvCxnSpPr>
            <p:cNvPr id="4" name="Straight Arrow Connector 3">
              <a:extLst>
                <a:ext uri="{FF2B5EF4-FFF2-40B4-BE49-F238E27FC236}">
                  <a16:creationId xmlns:a16="http://schemas.microsoft.com/office/drawing/2014/main" id="{A2B9B882-98D1-8849-8387-F922F68EB843}"/>
                </a:ext>
              </a:extLst>
            </p:cNvPr>
            <p:cNvCxnSpPr>
              <a:cxnSpLocks/>
            </p:cNvCxnSpPr>
            <p:nvPr/>
          </p:nvCxnSpPr>
          <p:spPr>
            <a:xfrm>
              <a:off x="705612" y="5607272"/>
              <a:ext cx="431515" cy="226033"/>
            </a:xfrm>
            <a:prstGeom prst="straightConnector1">
              <a:avLst/>
            </a:prstGeom>
            <a:ln w="76200">
              <a:solidFill>
                <a:srgbClr val="9E1B32"/>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601525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B71BDCD-F4AB-1E48-D3CC-A08C6A77343C}"/>
              </a:ext>
            </a:extLst>
          </p:cNvPr>
          <p:cNvSpPr/>
          <p:nvPr/>
        </p:nvSpPr>
        <p:spPr>
          <a:xfrm>
            <a:off x="760007" y="2556141"/>
            <a:ext cx="7836487" cy="1402976"/>
          </a:xfrm>
          <a:prstGeom prst="rect">
            <a:avLst/>
          </a:prstGeom>
          <a:solidFill>
            <a:srgbClr val="E46C6D">
              <a:alpha val="74902"/>
            </a:srgbClr>
          </a:solidFill>
          <a:ln w="38100">
            <a:solidFill>
              <a:srgbClr val="3B3838">
                <a:alpha val="6549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913C79C-6412-FD9A-528A-EDDFE8EE84F8}"/>
              </a:ext>
            </a:extLst>
          </p:cNvPr>
          <p:cNvSpPr txBox="1"/>
          <p:nvPr/>
        </p:nvSpPr>
        <p:spPr>
          <a:xfrm>
            <a:off x="1456984" y="2585008"/>
            <a:ext cx="7139510" cy="646331"/>
          </a:xfrm>
          <a:prstGeom prst="rect">
            <a:avLst/>
          </a:prstGeom>
          <a:noFill/>
        </p:spPr>
        <p:txBody>
          <a:bodyPr wrap="square" rtlCol="0">
            <a:spAutoFit/>
          </a:bodyPr>
          <a:lstStyle/>
          <a:p>
            <a:r>
              <a:rPr lang="en-US" sz="1200" dirty="0"/>
              <a:t>We cannot always trust that what we see in the Genome Browser is accurate, particularly for </a:t>
            </a:r>
            <a:r>
              <a:rPr lang="en-US" sz="1200" i="1" dirty="0"/>
              <a:t>Drosophila </a:t>
            </a:r>
            <a:r>
              <a:rPr lang="en-US" sz="1200" dirty="0"/>
              <a:t>species that are </a:t>
            </a:r>
            <a:r>
              <a:rPr lang="en-US" sz="1200" i="1" dirty="0"/>
              <a:t>more distantly related </a:t>
            </a:r>
            <a:r>
              <a:rPr lang="en-US" sz="1200" dirty="0"/>
              <a:t>to </a:t>
            </a:r>
            <a:r>
              <a:rPr lang="en-US" sz="1200" i="1" dirty="0"/>
              <a:t>D. melanogaster</a:t>
            </a:r>
            <a:r>
              <a:rPr lang="en-US" sz="1200" dirty="0"/>
              <a:t>. The gene prediction tracks, like their name implies, are predictions; thus, </a:t>
            </a:r>
            <a:r>
              <a:rPr lang="en-US" sz="1200" i="1" dirty="0"/>
              <a:t>your role, as a researcher in the Pathways Project, </a:t>
            </a:r>
            <a:r>
              <a:rPr lang="en-US" sz="1200" dirty="0"/>
              <a:t>is to help scientists studying these genes</a:t>
            </a:r>
          </a:p>
        </p:txBody>
      </p:sp>
      <p:pic>
        <p:nvPicPr>
          <p:cNvPr id="4" name="Picture 3" descr="warning or caution symbol">
            <a:extLst>
              <a:ext uri="{FF2B5EF4-FFF2-40B4-BE49-F238E27FC236}">
                <a16:creationId xmlns:a16="http://schemas.microsoft.com/office/drawing/2014/main" id="{F26B9278-A80E-9689-C700-F786DC66A6A1}"/>
              </a:ext>
            </a:extLst>
          </p:cNvPr>
          <p:cNvPicPr>
            <a:picLocks noChangeAspect="1"/>
          </p:cNvPicPr>
          <p:nvPr/>
        </p:nvPicPr>
        <p:blipFill rotWithShape="1">
          <a:blip r:embed="rId2"/>
          <a:srcRect l="13100" t="17428" r="16764" b="19547"/>
          <a:stretch/>
        </p:blipFill>
        <p:spPr>
          <a:xfrm>
            <a:off x="778295" y="2585008"/>
            <a:ext cx="660401" cy="578251"/>
          </a:xfrm>
          <a:prstGeom prst="rect">
            <a:avLst/>
          </a:prstGeom>
        </p:spPr>
      </p:pic>
      <p:sp>
        <p:nvSpPr>
          <p:cNvPr id="7" name="TextBox 6">
            <a:extLst>
              <a:ext uri="{FF2B5EF4-FFF2-40B4-BE49-F238E27FC236}">
                <a16:creationId xmlns:a16="http://schemas.microsoft.com/office/drawing/2014/main" id="{9EB6B55D-46A0-92F9-5E95-B58EE43C918E}"/>
              </a:ext>
            </a:extLst>
          </p:cNvPr>
          <p:cNvSpPr txBox="1"/>
          <p:nvPr/>
        </p:nvSpPr>
        <p:spPr>
          <a:xfrm>
            <a:off x="778295" y="3128119"/>
            <a:ext cx="7717348" cy="830997"/>
          </a:xfrm>
          <a:prstGeom prst="rect">
            <a:avLst/>
          </a:prstGeom>
          <a:noFill/>
        </p:spPr>
        <p:txBody>
          <a:bodyPr wrap="square" rtlCol="0">
            <a:spAutoFit/>
          </a:bodyPr>
          <a:lstStyle/>
          <a:p>
            <a:r>
              <a:rPr lang="en-US" sz="1200" dirty="0"/>
              <a:t>be confident in the specific model for the gene. </a:t>
            </a:r>
            <a:r>
              <a:rPr lang="en-US" sz="1200" i="1" dirty="0"/>
              <a:t>Your brain is far superior to a computer algorithm </a:t>
            </a:r>
            <a:r>
              <a:rPr lang="en-US" sz="1200" dirty="0"/>
              <a:t>in weighing conflicting evidence, thus your model will be more reliable than what a computer can produce alone. For example, in your own project, there might be a situation where a gene predictor(s) doesn’t show a gene in an area that has an alignment to </a:t>
            </a:r>
            <a:r>
              <a:rPr lang="en-US" sz="1200" i="1" dirty="0"/>
              <a:t>D. melanogaster </a:t>
            </a:r>
            <a:r>
              <a:rPr lang="en-US" sz="1200" dirty="0"/>
              <a:t>proteins (or vice versa); therefore, you’d need to investigate that further.</a:t>
            </a:r>
          </a:p>
        </p:txBody>
      </p:sp>
    </p:spTree>
    <p:extLst>
      <p:ext uri="{BB962C8B-B14F-4D97-AF65-F5344CB8AC3E}">
        <p14:creationId xmlns:p14="http://schemas.microsoft.com/office/powerpoint/2010/main" val="8497558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02A3F4D-AB77-EFC3-835D-81941480856D}"/>
              </a:ext>
            </a:extLst>
          </p:cNvPr>
          <p:cNvGrpSpPr/>
          <p:nvPr/>
        </p:nvGrpSpPr>
        <p:grpSpPr>
          <a:xfrm>
            <a:off x="0" y="535440"/>
            <a:ext cx="9144000" cy="5787120"/>
            <a:chOff x="0" y="535440"/>
            <a:chExt cx="9144000" cy="5787120"/>
          </a:xfrm>
        </p:grpSpPr>
        <p:pic>
          <p:nvPicPr>
            <p:cNvPr id="3" name="Picture 2" descr="Graphical user interface, text, application, email&#10;&#10;Description automatically generated">
              <a:extLst>
                <a:ext uri="{FF2B5EF4-FFF2-40B4-BE49-F238E27FC236}">
                  <a16:creationId xmlns:a16="http://schemas.microsoft.com/office/drawing/2014/main" id="{0A9E483D-BD7A-AFCC-3037-3A9CC40CBE64}"/>
                </a:ext>
              </a:extLst>
            </p:cNvPr>
            <p:cNvPicPr>
              <a:picLocks noChangeAspect="1"/>
            </p:cNvPicPr>
            <p:nvPr/>
          </p:nvPicPr>
          <p:blipFill>
            <a:blip r:embed="rId2"/>
            <a:stretch>
              <a:fillRect/>
            </a:stretch>
          </p:blipFill>
          <p:spPr>
            <a:xfrm>
              <a:off x="0" y="535440"/>
              <a:ext cx="9144000" cy="5787120"/>
            </a:xfrm>
            <a:prstGeom prst="rect">
              <a:avLst/>
            </a:prstGeom>
          </p:spPr>
        </p:pic>
        <p:cxnSp>
          <p:nvCxnSpPr>
            <p:cNvPr id="10" name="Straight Arrow Connector 9">
              <a:extLst>
                <a:ext uri="{FF2B5EF4-FFF2-40B4-BE49-F238E27FC236}">
                  <a16:creationId xmlns:a16="http://schemas.microsoft.com/office/drawing/2014/main" id="{440BCE73-40A1-2747-8A0A-6A7B81A250B1}"/>
                </a:ext>
              </a:extLst>
            </p:cNvPr>
            <p:cNvCxnSpPr>
              <a:cxnSpLocks/>
            </p:cNvCxnSpPr>
            <p:nvPr/>
          </p:nvCxnSpPr>
          <p:spPr>
            <a:xfrm rot="7800000">
              <a:off x="2862542" y="5580154"/>
              <a:ext cx="431515" cy="22603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99FA2A0F-8209-474C-82C1-F6DF94825610}"/>
                </a:ext>
              </a:extLst>
            </p:cNvPr>
            <p:cNvSpPr/>
            <p:nvPr/>
          </p:nvSpPr>
          <p:spPr>
            <a:xfrm>
              <a:off x="5979228" y="1922471"/>
              <a:ext cx="2570101" cy="1357726"/>
            </a:xfrm>
            <a:prstGeom prst="rect">
              <a:avLst/>
            </a:prstGeom>
            <a:solidFill>
              <a:srgbClr val="990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Arial" panose="020B0604020202020204" pitchFamily="34" charset="0"/>
                  <a:cs typeface="Arial" panose="020B0604020202020204" pitchFamily="34" charset="0"/>
                </a:rPr>
                <a:t>Scroll to the bottom of the GenBank Record window to view sequence of translated protein from predicted mRNA</a:t>
              </a:r>
              <a:endParaRPr lang="en-US" sz="1600" i="1" dirty="0">
                <a:solidFill>
                  <a:schemeClr val="bg1"/>
                </a:solidFill>
                <a:latin typeface="Arial" panose="020B0604020202020204" pitchFamily="34" charset="0"/>
                <a:cs typeface="Arial" panose="020B0604020202020204" pitchFamily="34" charset="0"/>
              </a:endParaRPr>
            </a:p>
          </p:txBody>
        </p:sp>
        <p:cxnSp>
          <p:nvCxnSpPr>
            <p:cNvPr id="8" name="Straight Arrow Connector 7">
              <a:extLst>
                <a:ext uri="{FF2B5EF4-FFF2-40B4-BE49-F238E27FC236}">
                  <a16:creationId xmlns:a16="http://schemas.microsoft.com/office/drawing/2014/main" id="{5A929233-B0C6-C843-BB77-0CE4771A01B1}"/>
                </a:ext>
              </a:extLst>
            </p:cNvPr>
            <p:cNvCxnSpPr>
              <a:cxnSpLocks/>
            </p:cNvCxnSpPr>
            <p:nvPr/>
          </p:nvCxnSpPr>
          <p:spPr>
            <a:xfrm flipV="1">
              <a:off x="8549329" y="2149052"/>
              <a:ext cx="393290" cy="452282"/>
            </a:xfrm>
            <a:prstGeom prst="straightConnector1">
              <a:avLst/>
            </a:prstGeom>
            <a:ln w="76200">
              <a:solidFill>
                <a:srgbClr val="9E1B32"/>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828307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7C55387-A387-5EF8-7C07-011AC157CE34}"/>
              </a:ext>
            </a:extLst>
          </p:cNvPr>
          <p:cNvGrpSpPr/>
          <p:nvPr/>
        </p:nvGrpSpPr>
        <p:grpSpPr>
          <a:xfrm>
            <a:off x="-367692" y="479322"/>
            <a:ext cx="6141960" cy="3770945"/>
            <a:chOff x="-367692" y="479322"/>
            <a:chExt cx="6141960" cy="3770945"/>
          </a:xfrm>
        </p:grpSpPr>
        <p:pic>
          <p:nvPicPr>
            <p:cNvPr id="3" name="Picture 2">
              <a:extLst>
                <a:ext uri="{FF2B5EF4-FFF2-40B4-BE49-F238E27FC236}">
                  <a16:creationId xmlns:a16="http://schemas.microsoft.com/office/drawing/2014/main" id="{23D1BE2B-1186-B227-4B46-8356F6D98263}"/>
                </a:ext>
              </a:extLst>
            </p:cNvPr>
            <p:cNvPicPr>
              <a:picLocks noChangeAspect="1"/>
            </p:cNvPicPr>
            <p:nvPr/>
          </p:nvPicPr>
          <p:blipFill rotWithShape="1">
            <a:blip r:embed="rId3"/>
            <a:srcRect r="36852" b="36079"/>
            <a:stretch/>
          </p:blipFill>
          <p:spPr>
            <a:xfrm>
              <a:off x="0" y="479322"/>
              <a:ext cx="5774268" cy="3770945"/>
            </a:xfrm>
            <a:prstGeom prst="rect">
              <a:avLst/>
            </a:prstGeom>
          </p:spPr>
        </p:pic>
        <p:sp>
          <p:nvSpPr>
            <p:cNvPr id="9" name="Rectangle 8">
              <a:extLst>
                <a:ext uri="{FF2B5EF4-FFF2-40B4-BE49-F238E27FC236}">
                  <a16:creationId xmlns:a16="http://schemas.microsoft.com/office/drawing/2014/main" id="{46E923FF-1C5D-F24F-83C2-3CBAB98ABB95}"/>
                </a:ext>
              </a:extLst>
            </p:cNvPr>
            <p:cNvSpPr/>
            <p:nvPr/>
          </p:nvSpPr>
          <p:spPr>
            <a:xfrm>
              <a:off x="-367692" y="2674018"/>
              <a:ext cx="1985000" cy="611048"/>
            </a:xfrm>
            <a:prstGeom prst="rect">
              <a:avLst/>
            </a:prstGeom>
            <a:solidFill>
              <a:schemeClr val="bg1">
                <a:lumMod val="85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ysClr val="windowText" lastClr="000000"/>
                  </a:solidFill>
                  <a:latin typeface="Arial" panose="020B0604020202020204" pitchFamily="34" charset="0"/>
                  <a:cs typeface="Arial" panose="020B0604020202020204" pitchFamily="34" charset="0"/>
                </a:rPr>
                <a:t>Sequence of translated protein from predicted mRNA</a:t>
              </a:r>
              <a:endParaRPr lang="en-US" sz="1200" i="1" dirty="0">
                <a:solidFill>
                  <a:sysClr val="windowText" lastClr="000000"/>
                </a:solidFill>
                <a:latin typeface="Arial" panose="020B0604020202020204" pitchFamily="34" charset="0"/>
                <a:cs typeface="Arial" panose="020B0604020202020204" pitchFamily="34" charset="0"/>
              </a:endParaRPr>
            </a:p>
          </p:txBody>
        </p:sp>
        <p:cxnSp>
          <p:nvCxnSpPr>
            <p:cNvPr id="10" name="Straight Arrow Connector 9">
              <a:extLst>
                <a:ext uri="{FF2B5EF4-FFF2-40B4-BE49-F238E27FC236}">
                  <a16:creationId xmlns:a16="http://schemas.microsoft.com/office/drawing/2014/main" id="{15BBA409-0056-F846-8397-521F3BA95A0C}"/>
                </a:ext>
              </a:extLst>
            </p:cNvPr>
            <p:cNvCxnSpPr>
              <a:cxnSpLocks/>
            </p:cNvCxnSpPr>
            <p:nvPr/>
          </p:nvCxnSpPr>
          <p:spPr>
            <a:xfrm rot="5400000">
              <a:off x="3038393" y="2067885"/>
              <a:ext cx="431515" cy="226033"/>
            </a:xfrm>
            <a:prstGeom prst="straightConnector1">
              <a:avLst/>
            </a:prstGeom>
            <a:ln w="76200">
              <a:solidFill>
                <a:srgbClr val="9E1B32"/>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C6EAE2A9-C50A-2D4C-875B-AB995D58E441}"/>
                </a:ext>
              </a:extLst>
            </p:cNvPr>
            <p:cNvSpPr/>
            <p:nvPr/>
          </p:nvSpPr>
          <p:spPr>
            <a:xfrm>
              <a:off x="1632320" y="2674019"/>
              <a:ext cx="4141948" cy="611048"/>
            </a:xfrm>
            <a:prstGeom prst="rect">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004754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2733EFB-036D-DF56-F78C-56D778789EBB}"/>
              </a:ext>
            </a:extLst>
          </p:cNvPr>
          <p:cNvSpPr/>
          <p:nvPr/>
        </p:nvSpPr>
        <p:spPr>
          <a:xfrm>
            <a:off x="662940" y="408392"/>
            <a:ext cx="7818120" cy="1919941"/>
          </a:xfrm>
          <a:prstGeom prst="rect">
            <a:avLst/>
          </a:prstGeom>
          <a:solidFill>
            <a:srgbClr val="B4D85A"/>
          </a:solidFill>
          <a:ln w="38100">
            <a:solidFill>
              <a:srgbClr val="9E1B32">
                <a:alpha val="80392"/>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4D73F347-36B8-4AE0-4DF4-0DDEBEF7E78C}"/>
              </a:ext>
            </a:extLst>
          </p:cNvPr>
          <p:cNvSpPr txBox="1"/>
          <p:nvPr/>
        </p:nvSpPr>
        <p:spPr>
          <a:xfrm>
            <a:off x="1611667" y="496877"/>
            <a:ext cx="2894302" cy="461665"/>
          </a:xfrm>
          <a:prstGeom prst="rect">
            <a:avLst/>
          </a:prstGeom>
          <a:noFill/>
        </p:spPr>
        <p:txBody>
          <a:bodyPr wrap="square" rtlCol="0">
            <a:spAutoFit/>
          </a:bodyPr>
          <a:lstStyle/>
          <a:p>
            <a:r>
              <a:rPr lang="en-US" sz="1200" dirty="0"/>
              <a:t>The NCBI database of reference sequences (RefSeq) is a curated, non-redundant</a:t>
            </a:r>
          </a:p>
        </p:txBody>
      </p:sp>
      <p:pic>
        <p:nvPicPr>
          <p:cNvPr id="9" name="Shape 46">
            <a:extLst>
              <a:ext uri="{FF2B5EF4-FFF2-40B4-BE49-F238E27FC236}">
                <a16:creationId xmlns:a16="http://schemas.microsoft.com/office/drawing/2014/main" id="{8B0CBC9F-F3EE-A4CC-8628-D5675B9BDE1C}"/>
              </a:ext>
            </a:extLst>
          </p:cNvPr>
          <p:cNvPicPr preferRelativeResize="0"/>
          <p:nvPr/>
        </p:nvPicPr>
        <p:blipFill rotWithShape="1">
          <a:blip r:embed="rId2">
            <a:alphaModFix/>
          </a:blip>
          <a:srcRect/>
          <a:stretch/>
        </p:blipFill>
        <p:spPr>
          <a:xfrm>
            <a:off x="788707" y="576347"/>
            <a:ext cx="822960" cy="276365"/>
          </a:xfrm>
          <a:prstGeom prst="rect">
            <a:avLst/>
          </a:prstGeom>
          <a:noFill/>
          <a:ln>
            <a:noFill/>
          </a:ln>
        </p:spPr>
      </p:pic>
      <p:graphicFrame>
        <p:nvGraphicFramePr>
          <p:cNvPr id="10" name="Table 10">
            <a:extLst>
              <a:ext uri="{FF2B5EF4-FFF2-40B4-BE49-F238E27FC236}">
                <a16:creationId xmlns:a16="http://schemas.microsoft.com/office/drawing/2014/main" id="{53CD1302-06CD-76FB-1F95-464E5606C56C}"/>
              </a:ext>
            </a:extLst>
          </p:cNvPr>
          <p:cNvGraphicFramePr>
            <a:graphicFrameLocks noGrp="1"/>
          </p:cNvGraphicFramePr>
          <p:nvPr>
            <p:extLst>
              <p:ext uri="{D42A27DB-BD31-4B8C-83A1-F6EECF244321}">
                <p14:modId xmlns:p14="http://schemas.microsoft.com/office/powerpoint/2010/main" val="1133698729"/>
              </p:ext>
            </p:extLst>
          </p:nvPr>
        </p:nvGraphicFramePr>
        <p:xfrm>
          <a:off x="4638032" y="510905"/>
          <a:ext cx="3717261" cy="1243436"/>
        </p:xfrm>
        <a:graphic>
          <a:graphicData uri="http://schemas.openxmlformats.org/drawingml/2006/table">
            <a:tbl>
              <a:tblPr firstRow="1" bandRow="1">
                <a:tableStyleId>{5C22544A-7EE6-4342-B048-85BDC9FD1C3A}</a:tableStyleId>
              </a:tblPr>
              <a:tblGrid>
                <a:gridCol w="1563991">
                  <a:extLst>
                    <a:ext uri="{9D8B030D-6E8A-4147-A177-3AD203B41FA5}">
                      <a16:colId xmlns:a16="http://schemas.microsoft.com/office/drawing/2014/main" val="3236800926"/>
                    </a:ext>
                  </a:extLst>
                </a:gridCol>
                <a:gridCol w="2153270">
                  <a:extLst>
                    <a:ext uri="{9D8B030D-6E8A-4147-A177-3AD203B41FA5}">
                      <a16:colId xmlns:a16="http://schemas.microsoft.com/office/drawing/2014/main" val="2879856238"/>
                    </a:ext>
                  </a:extLst>
                </a:gridCol>
              </a:tblGrid>
              <a:tr h="310859">
                <a:tc>
                  <a:txBody>
                    <a:bodyPr/>
                    <a:lstStyle/>
                    <a:p>
                      <a:pPr algn="ctr"/>
                      <a:r>
                        <a:rPr lang="en-US" dirty="0">
                          <a:solidFill>
                            <a:schemeClr val="tx1"/>
                          </a:solidFill>
                        </a:rPr>
                        <a:t>Accession Prefix</a:t>
                      </a:r>
                    </a:p>
                  </a:txBody>
                  <a:tcPr>
                    <a:solidFill>
                      <a:schemeClr val="bg1">
                        <a:lumMod val="85000"/>
                      </a:schemeClr>
                    </a:solidFill>
                  </a:tcPr>
                </a:tc>
                <a:tc>
                  <a:txBody>
                    <a:bodyPr/>
                    <a:lstStyle/>
                    <a:p>
                      <a:pPr algn="ctr"/>
                      <a:r>
                        <a:rPr lang="en-US" dirty="0">
                          <a:solidFill>
                            <a:schemeClr val="tx1"/>
                          </a:solidFill>
                        </a:rPr>
                        <a:t>Description</a:t>
                      </a:r>
                    </a:p>
                  </a:txBody>
                  <a:tcPr>
                    <a:solidFill>
                      <a:schemeClr val="bg1">
                        <a:lumMod val="85000"/>
                      </a:schemeClr>
                    </a:solidFill>
                  </a:tcPr>
                </a:tc>
                <a:extLst>
                  <a:ext uri="{0D108BD9-81ED-4DB2-BD59-A6C34878D82A}">
                    <a16:rowId xmlns:a16="http://schemas.microsoft.com/office/drawing/2014/main" val="947981135"/>
                  </a:ext>
                </a:extLst>
              </a:tr>
              <a:tr h="310859">
                <a:tc>
                  <a:txBody>
                    <a:bodyPr/>
                    <a:lstStyle/>
                    <a:p>
                      <a:pPr algn="ctr"/>
                      <a:r>
                        <a:rPr lang="en-US" dirty="0">
                          <a:solidFill>
                            <a:schemeClr val="tx1"/>
                          </a:solidFill>
                        </a:rPr>
                        <a:t>X</a:t>
                      </a:r>
                      <a:r>
                        <a:rPr lang="en-US" b="1" dirty="0">
                          <a:solidFill>
                            <a:schemeClr val="tx1"/>
                          </a:solidFill>
                        </a:rPr>
                        <a:t>M</a:t>
                      </a:r>
                      <a:r>
                        <a:rPr lang="en-US" dirty="0">
                          <a:solidFill>
                            <a:schemeClr val="tx1"/>
                          </a:solidFill>
                        </a:rPr>
                        <a:t>_</a:t>
                      </a:r>
                    </a:p>
                  </a:txBody>
                  <a:tcPr>
                    <a:solidFill>
                      <a:schemeClr val="bg1"/>
                    </a:solidFill>
                  </a:tcPr>
                </a:tc>
                <a:tc>
                  <a:txBody>
                    <a:bodyPr/>
                    <a:lstStyle/>
                    <a:p>
                      <a:pPr algn="ctr"/>
                      <a:r>
                        <a:rPr lang="en-US" b="1" u="none" dirty="0">
                          <a:solidFill>
                            <a:schemeClr val="tx1"/>
                          </a:solidFill>
                        </a:rPr>
                        <a:t>m</a:t>
                      </a:r>
                      <a:r>
                        <a:rPr lang="en-US" dirty="0">
                          <a:solidFill>
                            <a:schemeClr val="tx1"/>
                          </a:solidFill>
                        </a:rPr>
                        <a:t>RNA (predicted model)</a:t>
                      </a:r>
                    </a:p>
                  </a:txBody>
                  <a:tcPr>
                    <a:solidFill>
                      <a:schemeClr val="bg1"/>
                    </a:solidFill>
                  </a:tcPr>
                </a:tc>
                <a:extLst>
                  <a:ext uri="{0D108BD9-81ED-4DB2-BD59-A6C34878D82A}">
                    <a16:rowId xmlns:a16="http://schemas.microsoft.com/office/drawing/2014/main" val="569396689"/>
                  </a:ext>
                </a:extLst>
              </a:tr>
              <a:tr h="310859">
                <a:tc>
                  <a:txBody>
                    <a:bodyPr/>
                    <a:lstStyle/>
                    <a:p>
                      <a:pPr algn="ctr"/>
                      <a:r>
                        <a:rPr lang="en-US" dirty="0">
                          <a:solidFill>
                            <a:schemeClr val="tx1"/>
                          </a:solidFill>
                        </a:rPr>
                        <a:t>X</a:t>
                      </a:r>
                      <a:r>
                        <a:rPr lang="en-US" b="1" dirty="0">
                          <a:solidFill>
                            <a:schemeClr val="tx1"/>
                          </a:solidFill>
                        </a:rPr>
                        <a:t>P</a:t>
                      </a:r>
                      <a:r>
                        <a:rPr lang="en-US" dirty="0">
                          <a:solidFill>
                            <a:schemeClr val="tx1"/>
                          </a:solidFill>
                        </a:rPr>
                        <a:t>_</a:t>
                      </a:r>
                    </a:p>
                  </a:txBody>
                  <a:tcPr>
                    <a:solidFill>
                      <a:schemeClr val="bg1">
                        <a:lumMod val="95000"/>
                      </a:schemeClr>
                    </a:solidFill>
                  </a:tcPr>
                </a:tc>
                <a:tc>
                  <a:txBody>
                    <a:bodyPr/>
                    <a:lstStyle/>
                    <a:p>
                      <a:pPr algn="ctr"/>
                      <a:r>
                        <a:rPr lang="en-US" b="1" dirty="0">
                          <a:solidFill>
                            <a:schemeClr val="tx1"/>
                          </a:solidFill>
                        </a:rPr>
                        <a:t>p</a:t>
                      </a:r>
                      <a:r>
                        <a:rPr lang="en-US" dirty="0">
                          <a:solidFill>
                            <a:schemeClr val="tx1"/>
                          </a:solidFill>
                        </a:rPr>
                        <a:t>rotein (predicted model)</a:t>
                      </a:r>
                    </a:p>
                  </a:txBody>
                  <a:tcPr>
                    <a:solidFill>
                      <a:schemeClr val="bg1">
                        <a:lumMod val="95000"/>
                      </a:schemeClr>
                    </a:solidFill>
                  </a:tcPr>
                </a:tc>
                <a:extLst>
                  <a:ext uri="{0D108BD9-81ED-4DB2-BD59-A6C34878D82A}">
                    <a16:rowId xmlns:a16="http://schemas.microsoft.com/office/drawing/2014/main" val="2749935407"/>
                  </a:ext>
                </a:extLst>
              </a:tr>
              <a:tr h="310859">
                <a:tc>
                  <a:txBody>
                    <a:bodyPr/>
                    <a:lstStyle/>
                    <a:p>
                      <a:pPr algn="ctr"/>
                      <a:r>
                        <a:rPr lang="en-US" dirty="0">
                          <a:solidFill>
                            <a:schemeClr val="tx1"/>
                          </a:solidFill>
                        </a:rPr>
                        <a:t>N</a:t>
                      </a:r>
                      <a:r>
                        <a:rPr lang="en-US" b="1" dirty="0">
                          <a:solidFill>
                            <a:schemeClr val="tx1"/>
                          </a:solidFill>
                        </a:rPr>
                        <a:t>P</a:t>
                      </a:r>
                      <a:r>
                        <a:rPr lang="en-US" dirty="0">
                          <a:solidFill>
                            <a:schemeClr val="tx1"/>
                          </a:solidFill>
                        </a:rPr>
                        <a:t>_</a:t>
                      </a:r>
                    </a:p>
                  </a:txBody>
                  <a:tcPr>
                    <a:solidFill>
                      <a:schemeClr val="bg1"/>
                    </a:solidFill>
                  </a:tcPr>
                </a:tc>
                <a:tc>
                  <a:txBody>
                    <a:bodyPr/>
                    <a:lstStyle/>
                    <a:p>
                      <a:pPr algn="ctr"/>
                      <a:r>
                        <a:rPr lang="en-US" b="1" dirty="0">
                          <a:solidFill>
                            <a:schemeClr val="tx1"/>
                          </a:solidFill>
                        </a:rPr>
                        <a:t>p</a:t>
                      </a:r>
                      <a:r>
                        <a:rPr lang="en-US" dirty="0">
                          <a:solidFill>
                            <a:schemeClr val="tx1"/>
                          </a:solidFill>
                        </a:rPr>
                        <a:t>rotein (known)</a:t>
                      </a:r>
                    </a:p>
                  </a:txBody>
                  <a:tcPr>
                    <a:solidFill>
                      <a:schemeClr val="bg1"/>
                    </a:solidFill>
                  </a:tcPr>
                </a:tc>
                <a:extLst>
                  <a:ext uri="{0D108BD9-81ED-4DB2-BD59-A6C34878D82A}">
                    <a16:rowId xmlns:a16="http://schemas.microsoft.com/office/drawing/2014/main" val="2883421136"/>
                  </a:ext>
                </a:extLst>
              </a:tr>
            </a:tbl>
          </a:graphicData>
        </a:graphic>
      </p:graphicFrame>
      <p:sp>
        <p:nvSpPr>
          <p:cNvPr id="2" name="TextBox 1">
            <a:extLst>
              <a:ext uri="{FF2B5EF4-FFF2-40B4-BE49-F238E27FC236}">
                <a16:creationId xmlns:a16="http://schemas.microsoft.com/office/drawing/2014/main" id="{D7B4A3BB-644C-A907-B3A5-7E936FBCEDA4}"/>
              </a:ext>
            </a:extLst>
          </p:cNvPr>
          <p:cNvSpPr txBox="1"/>
          <p:nvPr/>
        </p:nvSpPr>
        <p:spPr>
          <a:xfrm>
            <a:off x="701243" y="896955"/>
            <a:ext cx="3717260" cy="830997"/>
          </a:xfrm>
          <a:prstGeom prst="rect">
            <a:avLst/>
          </a:prstGeom>
          <a:noFill/>
        </p:spPr>
        <p:txBody>
          <a:bodyPr wrap="square" rtlCol="0">
            <a:spAutoFit/>
          </a:bodyPr>
          <a:lstStyle/>
          <a:p>
            <a:r>
              <a:rPr lang="en-US" sz="1200" dirty="0"/>
              <a:t>collection of naturally occurring DNA, RNA, and protein sequences. The RefSeq database includes both known (manually reviewed by NCBI staff or collaborators) and computationally predicted sequences.</a:t>
            </a:r>
          </a:p>
        </p:txBody>
      </p:sp>
      <p:sp>
        <p:nvSpPr>
          <p:cNvPr id="3" name="TextBox 2">
            <a:extLst>
              <a:ext uri="{FF2B5EF4-FFF2-40B4-BE49-F238E27FC236}">
                <a16:creationId xmlns:a16="http://schemas.microsoft.com/office/drawing/2014/main" id="{C39F4CFC-A4BA-7F64-1EB8-F508EB126614}"/>
              </a:ext>
            </a:extLst>
          </p:cNvPr>
          <p:cNvSpPr txBox="1"/>
          <p:nvPr/>
        </p:nvSpPr>
        <p:spPr>
          <a:xfrm>
            <a:off x="717145" y="1743524"/>
            <a:ext cx="7566588" cy="461665"/>
          </a:xfrm>
          <a:prstGeom prst="rect">
            <a:avLst/>
          </a:prstGeom>
          <a:noFill/>
        </p:spPr>
        <p:txBody>
          <a:bodyPr wrap="square" rtlCol="0">
            <a:spAutoFit/>
          </a:bodyPr>
          <a:lstStyle/>
          <a:p>
            <a:r>
              <a:rPr lang="en-US" sz="1200" dirty="0"/>
              <a:t>The two-letter prefix (followed by an underscore) of RefSeq accession numbers has an implied meaning with respect to the type of molecule it represents (e.g., known or predicted model, genomic scaffold, mRNA).</a:t>
            </a:r>
          </a:p>
        </p:txBody>
      </p:sp>
    </p:spTree>
    <p:extLst>
      <p:ext uri="{BB962C8B-B14F-4D97-AF65-F5344CB8AC3E}">
        <p14:creationId xmlns:p14="http://schemas.microsoft.com/office/powerpoint/2010/main" val="24767718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C1E9E2F6-BE6A-775A-3586-949DD4AC05F1}"/>
              </a:ext>
            </a:extLst>
          </p:cNvPr>
          <p:cNvGrpSpPr/>
          <p:nvPr/>
        </p:nvGrpSpPr>
        <p:grpSpPr>
          <a:xfrm>
            <a:off x="0" y="971595"/>
            <a:ext cx="9144000" cy="5272089"/>
            <a:chOff x="0" y="971595"/>
            <a:chExt cx="9144000" cy="5272089"/>
          </a:xfrm>
        </p:grpSpPr>
        <p:pic>
          <p:nvPicPr>
            <p:cNvPr id="4" name="Picture 3" descr="Graphical user interface&#10;&#10;Description automatically generated">
              <a:extLst>
                <a:ext uri="{FF2B5EF4-FFF2-40B4-BE49-F238E27FC236}">
                  <a16:creationId xmlns:a16="http://schemas.microsoft.com/office/drawing/2014/main" id="{E00DE327-04E3-70A4-268A-AB50B5828228}"/>
                </a:ext>
              </a:extLst>
            </p:cNvPr>
            <p:cNvPicPr>
              <a:picLocks noChangeAspect="1"/>
            </p:cNvPicPr>
            <p:nvPr/>
          </p:nvPicPr>
          <p:blipFill>
            <a:blip r:embed="rId3"/>
            <a:stretch>
              <a:fillRect/>
            </a:stretch>
          </p:blipFill>
          <p:spPr>
            <a:xfrm>
              <a:off x="0" y="971595"/>
              <a:ext cx="9144000" cy="4914810"/>
            </a:xfrm>
            <a:prstGeom prst="rect">
              <a:avLst/>
            </a:prstGeom>
          </p:spPr>
        </p:pic>
        <p:cxnSp>
          <p:nvCxnSpPr>
            <p:cNvPr id="6" name="Straight Arrow Connector 5">
              <a:extLst>
                <a:ext uri="{FF2B5EF4-FFF2-40B4-BE49-F238E27FC236}">
                  <a16:creationId xmlns:a16="http://schemas.microsoft.com/office/drawing/2014/main" id="{190D8D8F-53F7-D249-9BE7-5C79CC8E64E3}"/>
                </a:ext>
              </a:extLst>
            </p:cNvPr>
            <p:cNvCxnSpPr>
              <a:cxnSpLocks/>
            </p:cNvCxnSpPr>
            <p:nvPr/>
          </p:nvCxnSpPr>
          <p:spPr>
            <a:xfrm>
              <a:off x="5930537" y="4345577"/>
              <a:ext cx="359182" cy="529828"/>
            </a:xfrm>
            <a:prstGeom prst="straightConnector1">
              <a:avLst/>
            </a:prstGeom>
            <a:ln w="76200">
              <a:solidFill>
                <a:srgbClr val="9E1B32"/>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0EDEE870-0B2C-1E5E-5FF4-0700D841F92D}"/>
                </a:ext>
              </a:extLst>
            </p:cNvPr>
            <p:cNvSpPr/>
            <p:nvPr/>
          </p:nvSpPr>
          <p:spPr>
            <a:xfrm>
              <a:off x="239486" y="5755335"/>
              <a:ext cx="1268000" cy="488349"/>
            </a:xfrm>
            <a:prstGeom prst="rect">
              <a:avLst/>
            </a:prstGeom>
            <a:solidFill>
              <a:schemeClr val="bg1">
                <a:lumMod val="95000"/>
              </a:schemeClr>
            </a:solid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990000"/>
                  </a:solidFill>
                  <a:latin typeface="Arial" panose="020B0604020202020204" pitchFamily="34" charset="0"/>
                  <a:cs typeface="Arial" panose="020B0604020202020204" pitchFamily="34" charset="0"/>
                </a:rPr>
                <a:t>blastn</a:t>
              </a:r>
            </a:p>
          </p:txBody>
        </p:sp>
        <p:sp>
          <p:nvSpPr>
            <p:cNvPr id="17" name="Rectangle 16">
              <a:extLst>
                <a:ext uri="{FF2B5EF4-FFF2-40B4-BE49-F238E27FC236}">
                  <a16:creationId xmlns:a16="http://schemas.microsoft.com/office/drawing/2014/main" id="{60703171-B489-CFA2-9347-FD59278DF87C}"/>
                </a:ext>
              </a:extLst>
            </p:cNvPr>
            <p:cNvSpPr/>
            <p:nvPr/>
          </p:nvSpPr>
          <p:spPr>
            <a:xfrm>
              <a:off x="7636514" y="5755334"/>
              <a:ext cx="1268000" cy="488349"/>
            </a:xfrm>
            <a:prstGeom prst="rect">
              <a:avLst/>
            </a:prstGeom>
            <a:solidFill>
              <a:schemeClr val="bg1">
                <a:lumMod val="95000"/>
              </a:schemeClr>
            </a:solid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990000"/>
                  </a:solidFill>
                  <a:latin typeface="Arial" panose="020B0604020202020204" pitchFamily="34" charset="0"/>
                  <a:cs typeface="Arial" panose="020B0604020202020204" pitchFamily="34" charset="0"/>
                </a:rPr>
                <a:t>blastp</a:t>
              </a:r>
            </a:p>
          </p:txBody>
        </p:sp>
        <p:pic>
          <p:nvPicPr>
            <p:cNvPr id="20" name="Picture 19">
              <a:extLst>
                <a:ext uri="{FF2B5EF4-FFF2-40B4-BE49-F238E27FC236}">
                  <a16:creationId xmlns:a16="http://schemas.microsoft.com/office/drawing/2014/main" id="{DDB1FAD8-235A-D99A-EAD3-A20456AEBFC0}"/>
                </a:ext>
              </a:extLst>
            </p:cNvPr>
            <p:cNvPicPr>
              <a:picLocks noChangeAspect="1"/>
            </p:cNvPicPr>
            <p:nvPr/>
          </p:nvPicPr>
          <p:blipFill>
            <a:blip r:embed="rId4"/>
            <a:stretch>
              <a:fillRect/>
            </a:stretch>
          </p:blipFill>
          <p:spPr>
            <a:xfrm>
              <a:off x="4717796" y="2512423"/>
              <a:ext cx="3987800" cy="1295400"/>
            </a:xfrm>
            <a:prstGeom prst="rect">
              <a:avLst/>
            </a:prstGeom>
          </p:spPr>
        </p:pic>
      </p:grpSp>
      <p:grpSp>
        <p:nvGrpSpPr>
          <p:cNvPr id="21" name="Group 20">
            <a:extLst>
              <a:ext uri="{FF2B5EF4-FFF2-40B4-BE49-F238E27FC236}">
                <a16:creationId xmlns:a16="http://schemas.microsoft.com/office/drawing/2014/main" id="{4305DC28-8CA2-B746-2FC1-EE618F5FA57C}"/>
              </a:ext>
            </a:extLst>
          </p:cNvPr>
          <p:cNvGrpSpPr/>
          <p:nvPr/>
        </p:nvGrpSpPr>
        <p:grpSpPr>
          <a:xfrm>
            <a:off x="0" y="0"/>
            <a:ext cx="2880298" cy="822154"/>
            <a:chOff x="4849570" y="2795484"/>
            <a:chExt cx="2880298" cy="822154"/>
          </a:xfrm>
        </p:grpSpPr>
        <p:sp>
          <p:nvSpPr>
            <p:cNvPr id="22" name="Rectangle 21">
              <a:extLst>
                <a:ext uri="{FF2B5EF4-FFF2-40B4-BE49-F238E27FC236}">
                  <a16:creationId xmlns:a16="http://schemas.microsoft.com/office/drawing/2014/main" id="{45D090F0-992B-CC76-03B8-50FBC2A6B6B2}"/>
                </a:ext>
              </a:extLst>
            </p:cNvPr>
            <p:cNvSpPr/>
            <p:nvPr/>
          </p:nvSpPr>
          <p:spPr>
            <a:xfrm>
              <a:off x="4849570" y="2795484"/>
              <a:ext cx="2762298" cy="822154"/>
            </a:xfrm>
            <a:prstGeom prst="rect">
              <a:avLst/>
            </a:prstGeom>
            <a:solidFill>
              <a:srgbClr val="FFB347"/>
            </a:solidFill>
            <a:ln w="38100">
              <a:solidFill>
                <a:srgbClr val="FF40FF">
                  <a:alpha val="5960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6DEAA901-EF28-5ED3-6236-BA614EA73C5B}"/>
                </a:ext>
              </a:extLst>
            </p:cNvPr>
            <p:cNvSpPr txBox="1"/>
            <p:nvPr/>
          </p:nvSpPr>
          <p:spPr>
            <a:xfrm>
              <a:off x="5412137" y="2859655"/>
              <a:ext cx="2317731" cy="646331"/>
            </a:xfrm>
            <a:prstGeom prst="rect">
              <a:avLst/>
            </a:prstGeom>
            <a:noFill/>
          </p:spPr>
          <p:txBody>
            <a:bodyPr wrap="square" rtlCol="0">
              <a:spAutoFit/>
            </a:bodyPr>
            <a:lstStyle/>
            <a:p>
              <a:pPr lvl="0"/>
              <a:r>
                <a:rPr lang="en-US" sz="1200" dirty="0"/>
                <a:t>Unlike Part 2.2, in Parts 3 and 5 we will navigate </a:t>
              </a:r>
              <a:r>
                <a:rPr lang="en-US" sz="1200" i="1" dirty="0"/>
                <a:t>directly</a:t>
              </a:r>
              <a:r>
                <a:rPr lang="en-US" sz="1200" dirty="0"/>
                <a:t> to the NCBI BLAST home page.</a:t>
              </a:r>
              <a:endParaRPr lang="en-US" sz="1200" dirty="0">
                <a:ea typeface="Times New Roman" panose="02020603050405020304" pitchFamily="18" charset="0"/>
              </a:endParaRPr>
            </a:p>
          </p:txBody>
        </p:sp>
        <p:pic>
          <p:nvPicPr>
            <p:cNvPr id="24" name="Picture 23" descr="A close up of a logo&#10;&#10;Description automatically generated">
              <a:extLst>
                <a:ext uri="{FF2B5EF4-FFF2-40B4-BE49-F238E27FC236}">
                  <a16:creationId xmlns:a16="http://schemas.microsoft.com/office/drawing/2014/main" id="{D8EBAA2A-F516-7AC9-2247-233F6A237F25}"/>
                </a:ext>
              </a:extLst>
            </p:cNvPr>
            <p:cNvPicPr>
              <a:picLocks noChangeAspect="1"/>
            </p:cNvPicPr>
            <p:nvPr/>
          </p:nvPicPr>
          <p:blipFill rotWithShape="1">
            <a:blip r:embed="rId5"/>
            <a:srcRect l="23206" t="14330" r="20566" b="21381"/>
            <a:stretch/>
          </p:blipFill>
          <p:spPr>
            <a:xfrm>
              <a:off x="4906546" y="2893778"/>
              <a:ext cx="505591" cy="578086"/>
            </a:xfrm>
            <a:prstGeom prst="rect">
              <a:avLst/>
            </a:prstGeom>
          </p:spPr>
        </p:pic>
      </p:grpSp>
    </p:spTree>
    <p:extLst>
      <p:ext uri="{BB962C8B-B14F-4D97-AF65-F5344CB8AC3E}">
        <p14:creationId xmlns:p14="http://schemas.microsoft.com/office/powerpoint/2010/main" val="21848628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099ECD5-1300-5030-1DCC-A4EA1FEA88F5}"/>
              </a:ext>
            </a:extLst>
          </p:cNvPr>
          <p:cNvGrpSpPr/>
          <p:nvPr/>
        </p:nvGrpSpPr>
        <p:grpSpPr>
          <a:xfrm>
            <a:off x="467825" y="0"/>
            <a:ext cx="8105141" cy="6858000"/>
            <a:chOff x="467825" y="0"/>
            <a:chExt cx="8105141" cy="6858000"/>
          </a:xfrm>
        </p:grpSpPr>
        <p:pic>
          <p:nvPicPr>
            <p:cNvPr id="7" name="Picture 6">
              <a:extLst>
                <a:ext uri="{FF2B5EF4-FFF2-40B4-BE49-F238E27FC236}">
                  <a16:creationId xmlns:a16="http://schemas.microsoft.com/office/drawing/2014/main" id="{4A4F9D33-E4ED-25A7-8159-1020CB266BFC}"/>
                </a:ext>
              </a:extLst>
            </p:cNvPr>
            <p:cNvPicPr>
              <a:picLocks noChangeAspect="1"/>
            </p:cNvPicPr>
            <p:nvPr/>
          </p:nvPicPr>
          <p:blipFill>
            <a:blip r:embed="rId3"/>
            <a:stretch>
              <a:fillRect/>
            </a:stretch>
          </p:blipFill>
          <p:spPr>
            <a:xfrm>
              <a:off x="467825" y="0"/>
              <a:ext cx="7503282" cy="6858000"/>
            </a:xfrm>
            <a:prstGeom prst="rect">
              <a:avLst/>
            </a:prstGeom>
          </p:spPr>
        </p:pic>
        <p:cxnSp>
          <p:nvCxnSpPr>
            <p:cNvPr id="15" name="Straight Arrow Connector 14">
              <a:extLst>
                <a:ext uri="{FF2B5EF4-FFF2-40B4-BE49-F238E27FC236}">
                  <a16:creationId xmlns:a16="http://schemas.microsoft.com/office/drawing/2014/main" id="{B4D5006B-7F72-7148-A7E6-7F3E8E69976C}"/>
                </a:ext>
              </a:extLst>
            </p:cNvPr>
            <p:cNvCxnSpPr>
              <a:cxnSpLocks/>
            </p:cNvCxnSpPr>
            <p:nvPr/>
          </p:nvCxnSpPr>
          <p:spPr>
            <a:xfrm rot="6720000">
              <a:off x="4197008" y="3878906"/>
              <a:ext cx="431515" cy="226033"/>
            </a:xfrm>
            <a:prstGeom prst="straightConnector1">
              <a:avLst/>
            </a:prstGeom>
            <a:ln w="76200">
              <a:solidFill>
                <a:srgbClr val="9E1B32"/>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E9C9FBC-4409-5E4D-B94A-A16204C49B99}"/>
                </a:ext>
              </a:extLst>
            </p:cNvPr>
            <p:cNvCxnSpPr>
              <a:cxnSpLocks/>
            </p:cNvCxnSpPr>
            <p:nvPr/>
          </p:nvCxnSpPr>
          <p:spPr>
            <a:xfrm rot="6720000">
              <a:off x="4197007" y="3553181"/>
              <a:ext cx="431515" cy="226033"/>
            </a:xfrm>
            <a:prstGeom prst="straightConnector1">
              <a:avLst/>
            </a:prstGeom>
            <a:ln w="76200">
              <a:solidFill>
                <a:srgbClr val="9E1B32"/>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9E33F6A0-9A07-1D6E-C238-BB2BFD0590B7}"/>
                </a:ext>
              </a:extLst>
            </p:cNvPr>
            <p:cNvSpPr/>
            <p:nvPr/>
          </p:nvSpPr>
          <p:spPr>
            <a:xfrm>
              <a:off x="2348641" y="826255"/>
              <a:ext cx="3374782" cy="978463"/>
            </a:xfrm>
            <a:prstGeom prst="rect">
              <a:avLst/>
            </a:prstGeom>
            <a:solidFill>
              <a:schemeClr val="bg1">
                <a:lumMod val="85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Arial" panose="020B0604020202020204" pitchFamily="34" charset="0"/>
                  <a:cs typeface="Arial" panose="020B0604020202020204" pitchFamily="34" charset="0"/>
                </a:rPr>
                <a:t>XP_039231796</a:t>
              </a:r>
            </a:p>
            <a:p>
              <a:pPr algn="ctr"/>
              <a:r>
                <a:rPr lang="en-US" sz="1400" dirty="0">
                  <a:solidFill>
                    <a:schemeClr val="tx1"/>
                  </a:solidFill>
                  <a:latin typeface="Arial" panose="020B0604020202020204" pitchFamily="34" charset="0"/>
                  <a:cs typeface="Arial" panose="020B0604020202020204" pitchFamily="34" charset="0"/>
                </a:rPr>
                <a:t>protein sequence of the putative ortholog to Rheb-PA in </a:t>
              </a:r>
              <a:r>
                <a:rPr lang="en-US" sz="1400" i="1" dirty="0">
                  <a:solidFill>
                    <a:schemeClr val="tx1"/>
                  </a:solidFill>
                  <a:latin typeface="Arial" panose="020B0604020202020204" pitchFamily="34" charset="0"/>
                  <a:cs typeface="Arial" panose="020B0604020202020204" pitchFamily="34" charset="0"/>
                </a:rPr>
                <a:t>D. yakuba</a:t>
              </a:r>
            </a:p>
          </p:txBody>
        </p:sp>
        <p:cxnSp>
          <p:nvCxnSpPr>
            <p:cNvPr id="4" name="Straight Arrow Connector 3">
              <a:extLst>
                <a:ext uri="{FF2B5EF4-FFF2-40B4-BE49-F238E27FC236}">
                  <a16:creationId xmlns:a16="http://schemas.microsoft.com/office/drawing/2014/main" id="{4F2D492F-EC7D-F164-43C7-F25A307AE6CC}"/>
                </a:ext>
              </a:extLst>
            </p:cNvPr>
            <p:cNvCxnSpPr>
              <a:cxnSpLocks/>
            </p:cNvCxnSpPr>
            <p:nvPr/>
          </p:nvCxnSpPr>
          <p:spPr>
            <a:xfrm rot="6720000">
              <a:off x="1844635" y="6194265"/>
              <a:ext cx="431515" cy="226033"/>
            </a:xfrm>
            <a:prstGeom prst="straightConnector1">
              <a:avLst/>
            </a:prstGeom>
            <a:ln w="76200">
              <a:solidFill>
                <a:srgbClr val="9E1B32"/>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CF50C957-6628-27D5-10EC-95CF0CF6CD8C}"/>
                </a:ext>
              </a:extLst>
            </p:cNvPr>
            <p:cNvPicPr>
              <a:picLocks noChangeAspect="1"/>
            </p:cNvPicPr>
            <p:nvPr/>
          </p:nvPicPr>
          <p:blipFill>
            <a:blip r:embed="rId4"/>
            <a:stretch>
              <a:fillRect/>
            </a:stretch>
          </p:blipFill>
          <p:spPr>
            <a:xfrm>
              <a:off x="4924535" y="1842594"/>
              <a:ext cx="3558343" cy="1723918"/>
            </a:xfrm>
            <a:prstGeom prst="rect">
              <a:avLst/>
            </a:prstGeom>
          </p:spPr>
        </p:pic>
        <p:sp>
          <p:nvSpPr>
            <p:cNvPr id="3" name="TextBox 2">
              <a:extLst>
                <a:ext uri="{FF2B5EF4-FFF2-40B4-BE49-F238E27FC236}">
                  <a16:creationId xmlns:a16="http://schemas.microsoft.com/office/drawing/2014/main" id="{5FC4C79E-BC6A-C737-564D-CEB94CDD3E35}"/>
                </a:ext>
              </a:extLst>
            </p:cNvPr>
            <p:cNvSpPr txBox="1"/>
            <p:nvPr/>
          </p:nvSpPr>
          <p:spPr>
            <a:xfrm>
              <a:off x="1456264" y="1629229"/>
              <a:ext cx="127000" cy="338554"/>
            </a:xfrm>
            <a:prstGeom prst="rect">
              <a:avLst/>
            </a:prstGeom>
            <a:solidFill>
              <a:schemeClr val="bg1"/>
            </a:solidFill>
          </p:spPr>
          <p:txBody>
            <a:bodyPr wrap="square" rtlCol="0">
              <a:spAutoFit/>
            </a:bodyPr>
            <a:lstStyle/>
            <a:p>
              <a:endParaRPr lang="en-US" sz="1600" dirty="0">
                <a:latin typeface="Arial" charset="0"/>
                <a:ea typeface="Arial" charset="0"/>
                <a:cs typeface="Arial" charset="0"/>
              </a:endParaRPr>
            </a:p>
          </p:txBody>
        </p:sp>
        <p:grpSp>
          <p:nvGrpSpPr>
            <p:cNvPr id="6" name="Group 5">
              <a:extLst>
                <a:ext uri="{FF2B5EF4-FFF2-40B4-BE49-F238E27FC236}">
                  <a16:creationId xmlns:a16="http://schemas.microsoft.com/office/drawing/2014/main" id="{25B76D81-FBAD-D3C3-F611-FA0EE59707FB}"/>
                </a:ext>
              </a:extLst>
            </p:cNvPr>
            <p:cNvGrpSpPr/>
            <p:nvPr/>
          </p:nvGrpSpPr>
          <p:grpSpPr>
            <a:xfrm>
              <a:off x="4928861" y="1887395"/>
              <a:ext cx="3644105" cy="1679117"/>
              <a:chOff x="2131662" y="3050970"/>
              <a:chExt cx="3644105" cy="1679117"/>
            </a:xfrm>
          </p:grpSpPr>
          <p:sp>
            <p:nvSpPr>
              <p:cNvPr id="14" name="Rectangle 13">
                <a:extLst>
                  <a:ext uri="{FF2B5EF4-FFF2-40B4-BE49-F238E27FC236}">
                    <a16:creationId xmlns:a16="http://schemas.microsoft.com/office/drawing/2014/main" id="{535699C3-B211-FBA5-05AC-CD4ECA1B1BFE}"/>
                  </a:ext>
                </a:extLst>
              </p:cNvPr>
              <p:cNvSpPr/>
              <p:nvPr/>
            </p:nvSpPr>
            <p:spPr>
              <a:xfrm>
                <a:off x="2131662" y="3050970"/>
                <a:ext cx="3644105" cy="1679117"/>
              </a:xfrm>
              <a:prstGeom prst="rect">
                <a:avLst/>
              </a:prstGeom>
              <a:solidFill>
                <a:srgbClr val="FFB347"/>
              </a:solidFill>
              <a:ln w="38100">
                <a:solidFill>
                  <a:srgbClr val="FF40FF">
                    <a:alpha val="5960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D3123FDC-EC77-ACC9-2FC7-5386FF257071}"/>
                  </a:ext>
                </a:extLst>
              </p:cNvPr>
              <p:cNvSpPr txBox="1"/>
              <p:nvPr/>
            </p:nvSpPr>
            <p:spPr>
              <a:xfrm>
                <a:off x="2678622" y="3105232"/>
                <a:ext cx="3097145" cy="1569660"/>
              </a:xfrm>
              <a:prstGeom prst="rect">
                <a:avLst/>
              </a:prstGeom>
              <a:noFill/>
            </p:spPr>
            <p:txBody>
              <a:bodyPr wrap="square" rtlCol="0">
                <a:spAutoFit/>
              </a:bodyPr>
              <a:lstStyle/>
              <a:p>
                <a:pPr lvl="0"/>
                <a:r>
                  <a:rPr lang="en-US" sz="1200" b="1" u="sng" dirty="0"/>
                  <a:t>Query</a:t>
                </a:r>
                <a:r>
                  <a:rPr lang="en-US" sz="1200" dirty="0"/>
                  <a:t>: sequence we are looking to match </a:t>
                </a:r>
              </a:p>
              <a:p>
                <a:pPr marL="171450" lvl="0" indent="-171450">
                  <a:buFont typeface="Arial" panose="020B0604020202020204" pitchFamily="34" charset="0"/>
                  <a:buChar char="•"/>
                </a:pPr>
                <a:r>
                  <a:rPr lang="en-US" sz="1200" dirty="0"/>
                  <a:t>predicted protein sequence of the putative ortholog to Rheb-PA in </a:t>
                </a:r>
                <a:r>
                  <a:rPr lang="en-US" sz="1200" i="1" dirty="0"/>
                  <a:t>D. yakuba</a:t>
                </a:r>
              </a:p>
              <a:p>
                <a:pPr marL="171450" lvl="0" indent="-171450">
                  <a:buFont typeface="Arial" panose="020B0604020202020204" pitchFamily="34" charset="0"/>
                  <a:buChar char="•"/>
                </a:pPr>
                <a:endParaRPr lang="en-US" sz="1200" i="1" dirty="0"/>
              </a:p>
              <a:p>
                <a:pPr lvl="0"/>
                <a:r>
                  <a:rPr lang="en-US" sz="1200" b="1" u="sng" dirty="0"/>
                  <a:t>Database (Subject)</a:t>
                </a:r>
                <a:r>
                  <a:rPr lang="en-US" sz="1200" dirty="0"/>
                  <a:t>: collection of sequences we are searching for matches </a:t>
                </a:r>
              </a:p>
              <a:p>
                <a:pPr marL="171450" indent="-171450">
                  <a:buFont typeface="Arial" panose="020B0604020202020204" pitchFamily="34" charset="0"/>
                  <a:buChar char="•"/>
                </a:pPr>
                <a:r>
                  <a:rPr lang="en-US" sz="1200" i="1" dirty="0"/>
                  <a:t>D. melanogaster </a:t>
                </a:r>
                <a:r>
                  <a:rPr lang="en-US" sz="1200" dirty="0"/>
                  <a:t>reference protein database (refseq_protein)</a:t>
                </a:r>
              </a:p>
            </p:txBody>
          </p:sp>
          <p:pic>
            <p:nvPicPr>
              <p:cNvPr id="18" name="Picture 17" descr="A close up of a logo&#10;&#10;Description automatically generated">
                <a:extLst>
                  <a:ext uri="{FF2B5EF4-FFF2-40B4-BE49-F238E27FC236}">
                    <a16:creationId xmlns:a16="http://schemas.microsoft.com/office/drawing/2014/main" id="{69E9552C-D90C-7AB9-99AF-13D0BB572D38}"/>
                  </a:ext>
                </a:extLst>
              </p:cNvPr>
              <p:cNvPicPr>
                <a:picLocks noChangeAspect="1"/>
              </p:cNvPicPr>
              <p:nvPr/>
            </p:nvPicPr>
            <p:blipFill rotWithShape="1">
              <a:blip r:embed="rId5"/>
              <a:srcRect l="23206" t="14330" r="20566" b="21381"/>
              <a:stretch/>
            </p:blipFill>
            <p:spPr>
              <a:xfrm>
                <a:off x="2173031" y="3082082"/>
                <a:ext cx="505591" cy="578086"/>
              </a:xfrm>
              <a:prstGeom prst="rect">
                <a:avLst/>
              </a:prstGeom>
            </p:spPr>
          </p:pic>
        </p:grpSp>
      </p:grpSp>
    </p:spTree>
    <p:extLst>
      <p:ext uri="{BB962C8B-B14F-4D97-AF65-F5344CB8AC3E}">
        <p14:creationId xmlns:p14="http://schemas.microsoft.com/office/powerpoint/2010/main" val="38032215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50F7BE5-EE79-D874-4C47-48F7AA05E564}"/>
              </a:ext>
            </a:extLst>
          </p:cNvPr>
          <p:cNvGrpSpPr/>
          <p:nvPr/>
        </p:nvGrpSpPr>
        <p:grpSpPr>
          <a:xfrm>
            <a:off x="514806" y="999656"/>
            <a:ext cx="7772400" cy="2095999"/>
            <a:chOff x="514806" y="999656"/>
            <a:chExt cx="7772400" cy="2095999"/>
          </a:xfrm>
        </p:grpSpPr>
        <p:pic>
          <p:nvPicPr>
            <p:cNvPr id="3" name="Picture 2">
              <a:extLst>
                <a:ext uri="{FF2B5EF4-FFF2-40B4-BE49-F238E27FC236}">
                  <a16:creationId xmlns:a16="http://schemas.microsoft.com/office/drawing/2014/main" id="{F9B17158-34D7-FB8A-43D9-2B384CFCB173}"/>
                </a:ext>
              </a:extLst>
            </p:cNvPr>
            <p:cNvPicPr>
              <a:picLocks noChangeAspect="1"/>
            </p:cNvPicPr>
            <p:nvPr/>
          </p:nvPicPr>
          <p:blipFill>
            <a:blip r:embed="rId3"/>
            <a:stretch>
              <a:fillRect/>
            </a:stretch>
          </p:blipFill>
          <p:spPr>
            <a:xfrm>
              <a:off x="514806" y="999656"/>
              <a:ext cx="7772400" cy="2095999"/>
            </a:xfrm>
            <a:prstGeom prst="rect">
              <a:avLst/>
            </a:prstGeom>
          </p:spPr>
        </p:pic>
        <p:sp>
          <p:nvSpPr>
            <p:cNvPr id="26" name="Rectangle 25">
              <a:extLst>
                <a:ext uri="{FF2B5EF4-FFF2-40B4-BE49-F238E27FC236}">
                  <a16:creationId xmlns:a16="http://schemas.microsoft.com/office/drawing/2014/main" id="{524FFA34-EDE8-1D4D-8BB1-7CDCFCE6F942}"/>
                </a:ext>
              </a:extLst>
            </p:cNvPr>
            <p:cNvSpPr/>
            <p:nvPr/>
          </p:nvSpPr>
          <p:spPr>
            <a:xfrm>
              <a:off x="679513" y="2264686"/>
              <a:ext cx="7494103" cy="237744"/>
            </a:xfrm>
            <a:prstGeom prst="rect">
              <a:avLst/>
            </a:prstGeom>
            <a:noFill/>
            <a:ln w="38100">
              <a:solidFill>
                <a:srgbClr val="9E1B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i="1" dirty="0">
                <a:solidFill>
                  <a:srgbClr val="C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9750587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1236E3-6D51-7319-AF72-1BF588AB4E6E}"/>
              </a:ext>
            </a:extLst>
          </p:cNvPr>
          <p:cNvSpPr/>
          <p:nvPr/>
        </p:nvSpPr>
        <p:spPr>
          <a:xfrm>
            <a:off x="530942" y="221110"/>
            <a:ext cx="7937197" cy="2701891"/>
          </a:xfrm>
          <a:prstGeom prst="rect">
            <a:avLst/>
          </a:prstGeom>
          <a:solidFill>
            <a:srgbClr val="B4D85A"/>
          </a:solidFill>
          <a:ln w="38100">
            <a:solidFill>
              <a:srgbClr val="9E1B32">
                <a:alpha val="80392"/>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Shape 46">
            <a:extLst>
              <a:ext uri="{FF2B5EF4-FFF2-40B4-BE49-F238E27FC236}">
                <a16:creationId xmlns:a16="http://schemas.microsoft.com/office/drawing/2014/main" id="{8CC4957A-C4D9-549D-BF7D-BB0AA5CFE797}"/>
              </a:ext>
            </a:extLst>
          </p:cNvPr>
          <p:cNvPicPr preferRelativeResize="0"/>
          <p:nvPr/>
        </p:nvPicPr>
        <p:blipFill rotWithShape="1">
          <a:blip r:embed="rId2">
            <a:alphaModFix/>
          </a:blip>
          <a:srcRect/>
          <a:stretch/>
        </p:blipFill>
        <p:spPr>
          <a:xfrm>
            <a:off x="681127" y="298557"/>
            <a:ext cx="822960" cy="276365"/>
          </a:xfrm>
          <a:prstGeom prst="rect">
            <a:avLst/>
          </a:prstGeom>
          <a:noFill/>
          <a:ln>
            <a:noFill/>
          </a:ln>
        </p:spPr>
      </p:pic>
      <p:pic>
        <p:nvPicPr>
          <p:cNvPr id="6146" name="Picture 2">
            <a:extLst>
              <a:ext uri="{FF2B5EF4-FFF2-40B4-BE49-F238E27FC236}">
                <a16:creationId xmlns:a16="http://schemas.microsoft.com/office/drawing/2014/main" id="{80C1156B-3764-1232-77A2-574CDC896D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35" t="-1" r="19906" b="45083"/>
          <a:stretch/>
        </p:blipFill>
        <p:spPr bwMode="auto">
          <a:xfrm>
            <a:off x="3784820" y="660454"/>
            <a:ext cx="4589409" cy="182320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3100E95-0130-3337-7DAD-512BEC61A87F}"/>
              </a:ext>
            </a:extLst>
          </p:cNvPr>
          <p:cNvSpPr txBox="1"/>
          <p:nvPr/>
        </p:nvSpPr>
        <p:spPr>
          <a:xfrm>
            <a:off x="602500" y="614677"/>
            <a:ext cx="3253879" cy="2308324"/>
          </a:xfrm>
          <a:prstGeom prst="rect">
            <a:avLst/>
          </a:prstGeom>
          <a:noFill/>
        </p:spPr>
        <p:txBody>
          <a:bodyPr wrap="square" rtlCol="0">
            <a:spAutoFit/>
          </a:bodyPr>
          <a:lstStyle/>
          <a:p>
            <a:r>
              <a:rPr lang="en-US" sz="1200" dirty="0">
                <a:solidFill>
                  <a:srgbClr val="000000"/>
                </a:solidFill>
                <a:ea typeface="Times New Roman" panose="02020603050405020304" pitchFamily="18" charset="0"/>
              </a:rPr>
              <a:t>looking at the neighboring genes, we can right-click on the the RefSeq transcript XM_039375862 and then select “Highlight XM_039375862.” We</a:t>
            </a:r>
            <a:r>
              <a:rPr lang="en-US" sz="1200" dirty="0">
                <a:ea typeface="Times New Roman" panose="02020603050405020304" pitchFamily="18" charset="0"/>
              </a:rPr>
              <a:t> </a:t>
            </a:r>
            <a:r>
              <a:rPr lang="en-US" sz="1200" dirty="0">
                <a:solidFill>
                  <a:srgbClr val="000000"/>
                </a:solidFill>
                <a:ea typeface="Times New Roman" panose="02020603050405020304" pitchFamily="18" charset="0"/>
              </a:rPr>
              <a:t>should now see this region highlighted in blue. When we zoom out to examine the neighboring genes, we can easily visualize where our target gene is because it will remain highlighted. You can also highlight additional regions by repeating this process. To clear a highlight, right-click on the highlighted area and then select “Remove highlight.” When right-clicking on the highlighted area, there’s also a “Zoom to highlight” option.</a:t>
            </a:r>
            <a:endParaRPr lang="en-US" sz="1200" dirty="0">
              <a:ea typeface="Times New Roman" panose="02020603050405020304" pitchFamily="18" charset="0"/>
            </a:endParaRPr>
          </a:p>
        </p:txBody>
      </p:sp>
      <p:sp>
        <p:nvSpPr>
          <p:cNvPr id="9" name="TextBox 8">
            <a:extLst>
              <a:ext uri="{FF2B5EF4-FFF2-40B4-BE49-F238E27FC236}">
                <a16:creationId xmlns:a16="http://schemas.microsoft.com/office/drawing/2014/main" id="{BFAFE121-8B63-6003-05DA-762622FAFAB0}"/>
              </a:ext>
            </a:extLst>
          </p:cNvPr>
          <p:cNvSpPr txBox="1"/>
          <p:nvPr/>
        </p:nvSpPr>
        <p:spPr>
          <a:xfrm>
            <a:off x="1504086" y="244347"/>
            <a:ext cx="2352293" cy="461665"/>
          </a:xfrm>
          <a:prstGeom prst="rect">
            <a:avLst/>
          </a:prstGeom>
          <a:noFill/>
        </p:spPr>
        <p:txBody>
          <a:bodyPr wrap="square" rtlCol="0">
            <a:spAutoFit/>
          </a:bodyPr>
          <a:lstStyle/>
          <a:p>
            <a:r>
              <a:rPr lang="en-US" sz="1200" dirty="0">
                <a:solidFill>
                  <a:srgbClr val="000000"/>
                </a:solidFill>
                <a:ea typeface="Times New Roman" panose="02020603050405020304" pitchFamily="18" charset="0"/>
              </a:rPr>
              <a:t>To help us stay oriented to the location of our target gene while</a:t>
            </a:r>
            <a:endParaRPr lang="en-US" sz="1200" dirty="0">
              <a:ea typeface="Times New Roman" panose="02020603050405020304" pitchFamily="18" charset="0"/>
            </a:endParaRPr>
          </a:p>
        </p:txBody>
      </p:sp>
    </p:spTree>
    <p:extLst>
      <p:ext uri="{BB962C8B-B14F-4D97-AF65-F5344CB8AC3E}">
        <p14:creationId xmlns:p14="http://schemas.microsoft.com/office/powerpoint/2010/main" val="41643738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12E07BF-C775-18BC-4C67-4A9EB48F6244}"/>
              </a:ext>
            </a:extLst>
          </p:cNvPr>
          <p:cNvGrpSpPr/>
          <p:nvPr/>
        </p:nvGrpSpPr>
        <p:grpSpPr>
          <a:xfrm>
            <a:off x="2942938" y="2911874"/>
            <a:ext cx="3258123" cy="1403584"/>
            <a:chOff x="1661010" y="4826215"/>
            <a:chExt cx="3258123" cy="1403584"/>
          </a:xfrm>
        </p:grpSpPr>
        <p:sp>
          <p:nvSpPr>
            <p:cNvPr id="3" name="Rectangle 2">
              <a:extLst>
                <a:ext uri="{FF2B5EF4-FFF2-40B4-BE49-F238E27FC236}">
                  <a16:creationId xmlns:a16="http://schemas.microsoft.com/office/drawing/2014/main" id="{52CEBAEB-993B-BDC0-9891-5FB3F8AE1A20}"/>
                </a:ext>
              </a:extLst>
            </p:cNvPr>
            <p:cNvSpPr/>
            <p:nvPr/>
          </p:nvSpPr>
          <p:spPr>
            <a:xfrm>
              <a:off x="1661010" y="4826215"/>
              <a:ext cx="3258123" cy="1403584"/>
            </a:xfrm>
            <a:prstGeom prst="rect">
              <a:avLst/>
            </a:prstGeom>
            <a:solidFill>
              <a:srgbClr val="B4D85A"/>
            </a:solidFill>
            <a:ln w="38100">
              <a:solidFill>
                <a:srgbClr val="9E1B32">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F1400815-45A4-AE41-6A2C-5847CA017CE7}"/>
                </a:ext>
              </a:extLst>
            </p:cNvPr>
            <p:cNvSpPr txBox="1"/>
            <p:nvPr/>
          </p:nvSpPr>
          <p:spPr>
            <a:xfrm>
              <a:off x="1754975" y="4844804"/>
              <a:ext cx="3164158" cy="1384995"/>
            </a:xfrm>
            <a:prstGeom prst="rect">
              <a:avLst/>
            </a:prstGeom>
            <a:noFill/>
          </p:spPr>
          <p:txBody>
            <a:bodyPr wrap="square" rtlCol="0">
              <a:spAutoFit/>
            </a:bodyPr>
            <a:lstStyle/>
            <a:p>
              <a:r>
                <a:rPr lang="en-US" sz="1200" dirty="0"/>
                <a:t>                          If the coding isoforms of your</a:t>
              </a:r>
            </a:p>
            <a:p>
              <a:r>
                <a:rPr lang="en-US" sz="1200" dirty="0"/>
                <a:t>	gene differ, it’s recommended to use the longest one, that is best supported by the other lines of evidence, as the query for the </a:t>
              </a:r>
              <a:r>
                <a:rPr lang="en-US" sz="1200" i="1" dirty="0"/>
                <a:t>blastp </a:t>
              </a:r>
              <a:r>
                <a:rPr lang="en-US" sz="1200" dirty="0"/>
                <a:t>search. However, choosing a different isoform than the longest will likely still give the results you need.</a:t>
              </a:r>
            </a:p>
          </p:txBody>
        </p:sp>
        <p:pic>
          <p:nvPicPr>
            <p:cNvPr id="5" name="Shape 46">
              <a:extLst>
                <a:ext uri="{FF2B5EF4-FFF2-40B4-BE49-F238E27FC236}">
                  <a16:creationId xmlns:a16="http://schemas.microsoft.com/office/drawing/2014/main" id="{4C8A1AA4-D9F4-C0FD-98C6-BEB982CB8DD5}"/>
                </a:ext>
              </a:extLst>
            </p:cNvPr>
            <p:cNvPicPr preferRelativeResize="0"/>
            <p:nvPr/>
          </p:nvPicPr>
          <p:blipFill rotWithShape="1">
            <a:blip r:embed="rId2">
              <a:alphaModFix/>
            </a:blip>
            <a:srcRect/>
            <a:stretch/>
          </p:blipFill>
          <p:spPr>
            <a:xfrm>
              <a:off x="1856574" y="4954450"/>
              <a:ext cx="822960" cy="271984"/>
            </a:xfrm>
            <a:prstGeom prst="rect">
              <a:avLst/>
            </a:prstGeom>
            <a:noFill/>
            <a:ln>
              <a:noFill/>
            </a:ln>
          </p:spPr>
        </p:pic>
      </p:grpSp>
    </p:spTree>
    <p:extLst>
      <p:ext uri="{BB962C8B-B14F-4D97-AF65-F5344CB8AC3E}">
        <p14:creationId xmlns:p14="http://schemas.microsoft.com/office/powerpoint/2010/main" val="34042718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B41AB12-2865-9A49-8475-3051B132E3E8}"/>
              </a:ext>
            </a:extLst>
          </p:cNvPr>
          <p:cNvSpPr txBox="1"/>
          <p:nvPr/>
        </p:nvSpPr>
        <p:spPr>
          <a:xfrm>
            <a:off x="-152400" y="-114300"/>
            <a:ext cx="9423400" cy="6858000"/>
          </a:xfrm>
          <a:prstGeom prst="rect">
            <a:avLst/>
          </a:prstGeom>
          <a:solidFill>
            <a:schemeClr val="bg1"/>
          </a:solidFill>
        </p:spPr>
        <p:txBody>
          <a:bodyPr wrap="square" rtlCol="0">
            <a:spAutoFit/>
          </a:bodyPr>
          <a:lstStyle/>
          <a:p>
            <a:endParaRPr lang="en-US" sz="1600" dirty="0">
              <a:latin typeface="Arial" charset="0"/>
              <a:ea typeface="Arial" charset="0"/>
              <a:cs typeface="Arial" charset="0"/>
            </a:endParaRPr>
          </a:p>
        </p:txBody>
      </p:sp>
      <p:graphicFrame>
        <p:nvGraphicFramePr>
          <p:cNvPr id="2" name="Table 1">
            <a:extLst>
              <a:ext uri="{FF2B5EF4-FFF2-40B4-BE49-F238E27FC236}">
                <a16:creationId xmlns:a16="http://schemas.microsoft.com/office/drawing/2014/main" id="{6F502745-8B5C-7547-878B-D114CBB13878}"/>
              </a:ext>
            </a:extLst>
          </p:cNvPr>
          <p:cNvGraphicFramePr>
            <a:graphicFrameLocks noGrp="1"/>
          </p:cNvGraphicFramePr>
          <p:nvPr>
            <p:extLst>
              <p:ext uri="{D42A27DB-BD31-4B8C-83A1-F6EECF244321}">
                <p14:modId xmlns:p14="http://schemas.microsoft.com/office/powerpoint/2010/main" val="1247991337"/>
              </p:ext>
            </p:extLst>
          </p:nvPr>
        </p:nvGraphicFramePr>
        <p:xfrm>
          <a:off x="0" y="21079"/>
          <a:ext cx="9143999" cy="6598591"/>
        </p:xfrm>
        <a:graphic>
          <a:graphicData uri="http://schemas.openxmlformats.org/drawingml/2006/table">
            <a:tbl>
              <a:tblPr bandRow="1"/>
              <a:tblGrid>
                <a:gridCol w="558800">
                  <a:extLst>
                    <a:ext uri="{9D8B030D-6E8A-4147-A177-3AD203B41FA5}">
                      <a16:colId xmlns:a16="http://schemas.microsoft.com/office/drawing/2014/main" val="3048920099"/>
                    </a:ext>
                  </a:extLst>
                </a:gridCol>
                <a:gridCol w="1371600">
                  <a:extLst>
                    <a:ext uri="{9D8B030D-6E8A-4147-A177-3AD203B41FA5}">
                      <a16:colId xmlns:a16="http://schemas.microsoft.com/office/drawing/2014/main" val="2332479546"/>
                    </a:ext>
                  </a:extLst>
                </a:gridCol>
                <a:gridCol w="1253807">
                  <a:extLst>
                    <a:ext uri="{9D8B030D-6E8A-4147-A177-3AD203B41FA5}">
                      <a16:colId xmlns:a16="http://schemas.microsoft.com/office/drawing/2014/main" val="2261130107"/>
                    </a:ext>
                  </a:extLst>
                </a:gridCol>
                <a:gridCol w="1489948">
                  <a:extLst>
                    <a:ext uri="{9D8B030D-6E8A-4147-A177-3AD203B41FA5}">
                      <a16:colId xmlns:a16="http://schemas.microsoft.com/office/drawing/2014/main" val="2180550059"/>
                    </a:ext>
                  </a:extLst>
                </a:gridCol>
                <a:gridCol w="1489948">
                  <a:extLst>
                    <a:ext uri="{9D8B030D-6E8A-4147-A177-3AD203B41FA5}">
                      <a16:colId xmlns:a16="http://schemas.microsoft.com/office/drawing/2014/main" val="2971022559"/>
                    </a:ext>
                  </a:extLst>
                </a:gridCol>
                <a:gridCol w="1489948">
                  <a:extLst>
                    <a:ext uri="{9D8B030D-6E8A-4147-A177-3AD203B41FA5}">
                      <a16:colId xmlns:a16="http://schemas.microsoft.com/office/drawing/2014/main" val="824682743"/>
                    </a:ext>
                  </a:extLst>
                </a:gridCol>
                <a:gridCol w="1489948">
                  <a:extLst>
                    <a:ext uri="{9D8B030D-6E8A-4147-A177-3AD203B41FA5}">
                      <a16:colId xmlns:a16="http://schemas.microsoft.com/office/drawing/2014/main" val="3290131120"/>
                    </a:ext>
                  </a:extLst>
                </a:gridCol>
              </a:tblGrid>
              <a:tr h="488008">
                <a:tc gridSpan="7">
                  <a:txBody>
                    <a:bodyPr/>
                    <a:lstStyle/>
                    <a:p>
                      <a:pPr marL="0" marR="0" algn="ctr">
                        <a:spcBef>
                          <a:spcPts val="0"/>
                        </a:spcBef>
                        <a:spcAft>
                          <a:spcPts val="0"/>
                        </a:spcAft>
                      </a:pPr>
                      <a:r>
                        <a:rPr lang="en-US" sz="1350" b="1" i="0" kern="1200" dirty="0">
                          <a:solidFill>
                            <a:schemeClr val="tx1"/>
                          </a:solidFill>
                          <a:effectLst/>
                          <a:latin typeface="+mn-lt"/>
                          <a:ea typeface="+mn-ea"/>
                          <a:cs typeface="+mn-cs"/>
                        </a:rPr>
                        <a:t>blastp search results for the protein sequences of the genomic neighborhood of the target gene in the target species</a:t>
                      </a:r>
                    </a:p>
                    <a:p>
                      <a:pPr marL="0" marR="0" algn="ctr">
                        <a:spcBef>
                          <a:spcPts val="0"/>
                        </a:spcBef>
                        <a:spcAft>
                          <a:spcPts val="0"/>
                        </a:spcAft>
                      </a:pPr>
                      <a:r>
                        <a:rPr lang="en-US" sz="1350" b="1" i="0" kern="1200" dirty="0">
                          <a:solidFill>
                            <a:schemeClr val="tx1"/>
                          </a:solidFill>
                          <a:effectLst/>
                          <a:latin typeface="+mn-lt"/>
                          <a:ea typeface="+mn-ea"/>
                          <a:cs typeface="+mn-cs"/>
                        </a:rPr>
                        <a:t>against the </a:t>
                      </a:r>
                      <a:r>
                        <a:rPr lang="en-US" sz="1350" b="1" i="1" kern="1200" dirty="0">
                          <a:solidFill>
                            <a:schemeClr val="tx1"/>
                          </a:solidFill>
                          <a:effectLst/>
                          <a:latin typeface="+mn-lt"/>
                          <a:ea typeface="+mn-ea"/>
                          <a:cs typeface="+mn-cs"/>
                        </a:rPr>
                        <a:t>D. melanogaster </a:t>
                      </a:r>
                      <a:r>
                        <a:rPr lang="en-US" sz="1350" b="1" i="0" kern="1200" dirty="0">
                          <a:solidFill>
                            <a:schemeClr val="tx1"/>
                          </a:solidFill>
                          <a:effectLst/>
                          <a:latin typeface="+mn-lt"/>
                          <a:ea typeface="+mn-ea"/>
                          <a:cs typeface="+mn-cs"/>
                        </a:rPr>
                        <a:t>reference proteins database (refseq_protein)</a:t>
                      </a:r>
                      <a:endParaRPr lang="en-US" sz="1200" b="1" i="0"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hMerge="1">
                  <a:txBody>
                    <a:bodyPr/>
                    <a:lstStyle/>
                    <a:p>
                      <a:pPr marL="0" marR="0" algn="ctr">
                        <a:spcBef>
                          <a:spcPts val="0"/>
                        </a:spcBef>
                        <a:spcAft>
                          <a:spcPts val="0"/>
                        </a:spcAft>
                      </a:pPr>
                      <a:endParaRPr lang="en-US" sz="1200" b="1" kern="1200" dirty="0">
                        <a:solidFill>
                          <a:srgbClr val="000000"/>
                        </a:solidFill>
                        <a:effectLst/>
                        <a:latin typeface="+mn-lt"/>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pPr marL="0" marR="0" indent="0" algn="ctr" defTabSz="685800" rtl="0" eaLnBrk="1" fontAlgn="auto" latinLnBrk="0" hangingPunct="1">
                        <a:lnSpc>
                          <a:spcPct val="100000"/>
                        </a:lnSpc>
                        <a:spcBef>
                          <a:spcPts val="0"/>
                        </a:spcBef>
                        <a:spcAft>
                          <a:spcPts val="0"/>
                        </a:spcAft>
                        <a:buClrTx/>
                        <a:buSzTx/>
                        <a:buFontTx/>
                        <a:buNone/>
                        <a:tabLst/>
                        <a:defRPr/>
                      </a:pPr>
                      <a:endParaRPr lang="en-US" sz="1200" b="1" kern="1200" dirty="0">
                        <a:solidFill>
                          <a:srgbClr val="000000"/>
                        </a:solidFill>
                        <a:effectLst/>
                        <a:latin typeface="+mn-lt"/>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pPr marL="0" marR="0" indent="0" algn="ctr" defTabSz="685800" rtl="0" eaLnBrk="1" fontAlgn="auto" latinLnBrk="0" hangingPunct="1">
                        <a:lnSpc>
                          <a:spcPct val="100000"/>
                        </a:lnSpc>
                        <a:spcBef>
                          <a:spcPts val="0"/>
                        </a:spcBef>
                        <a:spcAft>
                          <a:spcPts val="0"/>
                        </a:spcAft>
                        <a:buClrTx/>
                        <a:buSzTx/>
                        <a:buFontTx/>
                        <a:buNone/>
                        <a:tabLst/>
                        <a:defRPr/>
                      </a:pPr>
                      <a:endParaRPr lang="en-US" sz="1200" b="1" kern="1200" dirty="0">
                        <a:solidFill>
                          <a:srgbClr val="000000"/>
                        </a:solidFill>
                        <a:effectLst/>
                        <a:latin typeface="+mn-lt"/>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pPr marL="0" marR="0" algn="ctr">
                        <a:spcBef>
                          <a:spcPts val="0"/>
                        </a:spcBef>
                        <a:spcAft>
                          <a:spcPts val="0"/>
                        </a:spcAft>
                      </a:pPr>
                      <a:endParaRPr lang="en-US" sz="1200" b="1" kern="1200" dirty="0">
                        <a:solidFill>
                          <a:srgbClr val="000000"/>
                        </a:solidFill>
                        <a:effectLst/>
                        <a:latin typeface="+mn-lt"/>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pPr marL="0" marR="0" algn="ctr">
                        <a:spcBef>
                          <a:spcPts val="0"/>
                        </a:spcBef>
                        <a:spcAft>
                          <a:spcPts val="0"/>
                        </a:spcAft>
                      </a:pPr>
                      <a:endParaRPr lang="en-US" sz="1200" b="1" kern="1200" dirty="0">
                        <a:solidFill>
                          <a:srgbClr val="000000"/>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801263910"/>
                  </a:ext>
                </a:extLst>
              </a:tr>
              <a:tr h="488008">
                <a:tc gridSpan="2">
                  <a:txBody>
                    <a:bodyPr/>
                    <a:lstStyle/>
                    <a:p>
                      <a:pPr marL="0" marR="0" algn="ctr">
                        <a:spcBef>
                          <a:spcPts val="0"/>
                        </a:spcBef>
                        <a:spcAft>
                          <a:spcPts val="0"/>
                        </a:spcAft>
                      </a:pPr>
                      <a:endParaRPr lang="en-US" sz="12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ap="flat" cmpd="sng" algn="ctr">
                      <a:solidFill>
                        <a:schemeClr val="tx1"/>
                      </a:solidFill>
                      <a:prstDash val="solid"/>
                      <a:round/>
                      <a:headEnd type="none" w="med" len="med"/>
                      <a:tailEnd type="none" w="med" len="med"/>
                    </a:lnL>
                  </a:tcPr>
                </a:tc>
                <a:tc>
                  <a:txBody>
                    <a:bodyPr/>
                    <a:lstStyle/>
                    <a:p>
                      <a:pPr marL="0" marR="0" algn="ctr">
                        <a:spcBef>
                          <a:spcPts val="0"/>
                        </a:spcBef>
                        <a:spcAft>
                          <a:spcPts val="0"/>
                        </a:spcAft>
                      </a:pPr>
                      <a:r>
                        <a:rPr lang="en-US" sz="1200" b="1" kern="1200" dirty="0">
                          <a:solidFill>
                            <a:srgbClr val="000000"/>
                          </a:solidFill>
                          <a:effectLst/>
                          <a:latin typeface="+mn-lt"/>
                          <a:ea typeface="Calibri" panose="020F0502020204030204" pitchFamily="34" charset="0"/>
                          <a:cs typeface="Calibri" panose="020F0502020204030204" pitchFamily="34" charset="0"/>
                        </a:rPr>
                        <a:t>2</a:t>
                      </a:r>
                      <a:r>
                        <a:rPr lang="en-US" sz="1200" b="1" kern="1200" baseline="30000" dirty="0">
                          <a:solidFill>
                            <a:srgbClr val="000000"/>
                          </a:solidFill>
                          <a:effectLst/>
                          <a:latin typeface="+mn-lt"/>
                          <a:ea typeface="Calibri" panose="020F0502020204030204" pitchFamily="34" charset="0"/>
                          <a:cs typeface="Calibri" panose="020F0502020204030204" pitchFamily="34" charset="0"/>
                        </a:rPr>
                        <a:t>nd</a:t>
                      </a:r>
                      <a:r>
                        <a:rPr lang="en-US" sz="1200" b="1" kern="1200" dirty="0">
                          <a:solidFill>
                            <a:srgbClr val="000000"/>
                          </a:solidFill>
                          <a:effectLst/>
                          <a:latin typeface="+mn-lt"/>
                          <a:ea typeface="Calibri" panose="020F0502020204030204" pitchFamily="34" charset="0"/>
                          <a:cs typeface="Calibri" panose="020F0502020204030204" pitchFamily="34" charset="0"/>
                        </a:rPr>
                        <a:t> Closest</a:t>
                      </a:r>
                    </a:p>
                    <a:p>
                      <a:pPr marL="0" marR="0" algn="ctr">
                        <a:spcBef>
                          <a:spcPts val="0"/>
                        </a:spcBef>
                        <a:spcAft>
                          <a:spcPts val="0"/>
                        </a:spcAft>
                      </a:pPr>
                      <a:r>
                        <a:rPr lang="en-US" sz="1200" b="1" kern="1200" dirty="0">
                          <a:solidFill>
                            <a:srgbClr val="000000"/>
                          </a:solidFill>
                          <a:effectLst/>
                          <a:latin typeface="+mn-lt"/>
                          <a:ea typeface="Calibri" panose="020F0502020204030204" pitchFamily="34" charset="0"/>
                          <a:cs typeface="Calibri" panose="020F0502020204030204" pitchFamily="34" charset="0"/>
                        </a:rPr>
                        <a:t>Upstream</a:t>
                      </a:r>
                      <a:endParaRPr lang="en-US" sz="1200" b="1" kern="1200" dirty="0">
                        <a:solidFill>
                          <a:srgbClr val="000000"/>
                        </a:solidFill>
                        <a:effectLst/>
                        <a:latin typeface="+mn-lt"/>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200" b="1" kern="1200" dirty="0">
                          <a:solidFill>
                            <a:srgbClr val="000000"/>
                          </a:solidFill>
                          <a:effectLst/>
                          <a:latin typeface="+mn-lt"/>
                          <a:ea typeface="Calibri" panose="020F0502020204030204" pitchFamily="34" charset="0"/>
                          <a:cs typeface="Calibri" panose="020F0502020204030204" pitchFamily="34" charset="0"/>
                        </a:rPr>
                        <a:t>Closest</a:t>
                      </a:r>
                    </a:p>
                    <a:p>
                      <a:pPr marL="0" marR="0" indent="0" algn="ctr" defTabSz="685800" rtl="0" eaLnBrk="1" fontAlgn="auto" latinLnBrk="0" hangingPunct="1">
                        <a:lnSpc>
                          <a:spcPct val="100000"/>
                        </a:lnSpc>
                        <a:spcBef>
                          <a:spcPts val="0"/>
                        </a:spcBef>
                        <a:spcAft>
                          <a:spcPts val="0"/>
                        </a:spcAft>
                        <a:buClrTx/>
                        <a:buSzTx/>
                        <a:buFontTx/>
                        <a:buNone/>
                        <a:tabLst/>
                        <a:defRPr/>
                      </a:pPr>
                      <a:r>
                        <a:rPr lang="en-US" sz="1200" b="1" kern="1200" dirty="0">
                          <a:solidFill>
                            <a:srgbClr val="000000"/>
                          </a:solidFill>
                          <a:effectLst/>
                          <a:latin typeface="+mn-lt"/>
                          <a:ea typeface="Calibri" panose="020F0502020204030204" pitchFamily="34" charset="0"/>
                          <a:cs typeface="Calibri" panose="020F0502020204030204" pitchFamily="34" charset="0"/>
                        </a:rPr>
                        <a:t>Upstream</a:t>
                      </a:r>
                      <a:endParaRPr lang="en-US" sz="1200" b="1" kern="1200" dirty="0">
                        <a:solidFill>
                          <a:srgbClr val="000000"/>
                        </a:solidFill>
                        <a:effectLst/>
                        <a:latin typeface="+mn-lt"/>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200" b="1" kern="1200" dirty="0">
                          <a:solidFill>
                            <a:srgbClr val="000000"/>
                          </a:solidFill>
                          <a:effectLst/>
                          <a:latin typeface="+mn-lt"/>
                          <a:ea typeface="Times New Roman" panose="02020603050405020304" pitchFamily="18" charset="0"/>
                          <a:cs typeface="Calibri" panose="020F0502020204030204" pitchFamily="34" charset="0"/>
                        </a:rPr>
                        <a:t>Target</a:t>
                      </a:r>
                    </a:p>
                    <a:p>
                      <a:pPr marL="0" marR="0" indent="0" algn="ctr" defTabSz="685800" rtl="0" eaLnBrk="1" fontAlgn="auto" latinLnBrk="0" hangingPunct="1">
                        <a:lnSpc>
                          <a:spcPct val="100000"/>
                        </a:lnSpc>
                        <a:spcBef>
                          <a:spcPts val="0"/>
                        </a:spcBef>
                        <a:spcAft>
                          <a:spcPts val="0"/>
                        </a:spcAft>
                        <a:buClrTx/>
                        <a:buSzTx/>
                        <a:buFontTx/>
                        <a:buNone/>
                        <a:tabLst/>
                        <a:defRPr/>
                      </a:pPr>
                      <a:r>
                        <a:rPr lang="en-US" sz="1200" b="1" kern="1200" dirty="0">
                          <a:solidFill>
                            <a:srgbClr val="000000"/>
                          </a:solidFill>
                          <a:effectLst/>
                          <a:latin typeface="+mn-lt"/>
                          <a:ea typeface="Times New Roman" panose="02020603050405020304" pitchFamily="18" charset="0"/>
                          <a:cs typeface="Calibri" panose="020F0502020204030204" pitchFamily="34" charset="0"/>
                        </a:rPr>
                        <a:t>Gene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algn="ctr">
                        <a:spcBef>
                          <a:spcPts val="0"/>
                        </a:spcBef>
                        <a:spcAft>
                          <a:spcPts val="0"/>
                        </a:spcAft>
                      </a:pPr>
                      <a:r>
                        <a:rPr lang="en-US" sz="1200" b="1" kern="1200" dirty="0">
                          <a:solidFill>
                            <a:srgbClr val="000000"/>
                          </a:solidFill>
                          <a:effectLst/>
                          <a:latin typeface="+mn-lt"/>
                          <a:ea typeface="Calibri" panose="020F0502020204030204" pitchFamily="34" charset="0"/>
                          <a:cs typeface="Calibri" panose="020F0502020204030204" pitchFamily="34" charset="0"/>
                        </a:rPr>
                        <a:t>Closest</a:t>
                      </a:r>
                    </a:p>
                    <a:p>
                      <a:pPr marL="0" marR="0" algn="ctr">
                        <a:spcBef>
                          <a:spcPts val="0"/>
                        </a:spcBef>
                        <a:spcAft>
                          <a:spcPts val="0"/>
                        </a:spcAft>
                      </a:pPr>
                      <a:r>
                        <a:rPr lang="en-US" sz="1200" b="1" kern="1200" dirty="0">
                          <a:solidFill>
                            <a:srgbClr val="000000"/>
                          </a:solidFill>
                          <a:effectLst/>
                          <a:latin typeface="+mn-lt"/>
                          <a:ea typeface="Calibri" panose="020F0502020204030204" pitchFamily="34" charset="0"/>
                          <a:cs typeface="Calibri" panose="020F0502020204030204" pitchFamily="34" charset="0"/>
                        </a:rPr>
                        <a:t>Downstream</a:t>
                      </a:r>
                      <a:endParaRPr lang="en-US" sz="1200" b="1" kern="1200" dirty="0">
                        <a:solidFill>
                          <a:srgbClr val="000000"/>
                        </a:solidFill>
                        <a:effectLst/>
                        <a:latin typeface="+mn-lt"/>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1" kern="1200" dirty="0">
                          <a:solidFill>
                            <a:srgbClr val="000000"/>
                          </a:solidFill>
                          <a:effectLst/>
                          <a:latin typeface="+mn-lt"/>
                          <a:ea typeface="Calibri" panose="020F0502020204030204" pitchFamily="34" charset="0"/>
                          <a:cs typeface="Calibri" panose="020F0502020204030204" pitchFamily="34" charset="0"/>
                        </a:rPr>
                        <a:t>2</a:t>
                      </a:r>
                      <a:r>
                        <a:rPr lang="en-US" sz="1200" b="1" kern="1200" baseline="30000" dirty="0">
                          <a:solidFill>
                            <a:srgbClr val="000000"/>
                          </a:solidFill>
                          <a:effectLst/>
                          <a:latin typeface="+mn-lt"/>
                          <a:ea typeface="Calibri" panose="020F0502020204030204" pitchFamily="34" charset="0"/>
                          <a:cs typeface="Calibri" panose="020F0502020204030204" pitchFamily="34" charset="0"/>
                        </a:rPr>
                        <a:t>nd</a:t>
                      </a:r>
                      <a:r>
                        <a:rPr lang="en-US" sz="1200" b="1" kern="1200" dirty="0">
                          <a:solidFill>
                            <a:srgbClr val="000000"/>
                          </a:solidFill>
                          <a:effectLst/>
                          <a:latin typeface="+mn-lt"/>
                          <a:ea typeface="Calibri" panose="020F0502020204030204" pitchFamily="34" charset="0"/>
                          <a:cs typeface="Calibri" panose="020F0502020204030204" pitchFamily="34" charset="0"/>
                        </a:rPr>
                        <a:t> Closest Downstream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96633821"/>
                  </a:ext>
                </a:extLst>
              </a:tr>
              <a:tr h="623997">
                <a:tc rowSpan="2">
                  <a:txBody>
                    <a:bodyPr/>
                    <a:lstStyle/>
                    <a:p>
                      <a:pPr marL="0" marR="0" algn="ctr">
                        <a:spcBef>
                          <a:spcPts val="0"/>
                        </a:spcBef>
                        <a:spcAft>
                          <a:spcPts val="0"/>
                        </a:spcAft>
                      </a:pPr>
                      <a:r>
                        <a:rPr lang="en-US" sz="1200" b="1" i="1" dirty="0">
                          <a:effectLst/>
                          <a:latin typeface="+mn-lt"/>
                          <a:ea typeface="Times New Roman" panose="02020603050405020304" pitchFamily="18" charset="0"/>
                          <a:cs typeface="Times New Roman" panose="02020603050405020304" pitchFamily="18" charset="0"/>
                        </a:rPr>
                        <a:t>D. melanogaster</a:t>
                      </a:r>
                    </a:p>
                  </a:txBody>
                  <a:tcPr marL="68580" marR="68580"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spcBef>
                          <a:spcPts val="0"/>
                        </a:spcBef>
                        <a:spcAft>
                          <a:spcPts val="0"/>
                        </a:spcAft>
                      </a:pPr>
                      <a:r>
                        <a:rPr lang="en-US" sz="1200" b="1" dirty="0">
                          <a:effectLst/>
                          <a:latin typeface="+mn-lt"/>
                          <a:ea typeface="Times New Roman" panose="02020603050405020304" pitchFamily="18" charset="0"/>
                          <a:cs typeface="Times New Roman" panose="02020603050405020304" pitchFamily="18" charset="0"/>
                        </a:rPr>
                        <a:t>Gene Symbol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i="1" u="none" strike="noStrike" kern="1200" dirty="0">
                          <a:solidFill>
                            <a:schemeClr val="tx1"/>
                          </a:solidFill>
                          <a:effectLst/>
                          <a:latin typeface="+mn-lt"/>
                          <a:ea typeface="+mn-ea"/>
                          <a:cs typeface="+mn-cs"/>
                        </a:rPr>
                        <a:t>CG12746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200" b="0" i="1" u="none" strike="noStrike" kern="1200" dirty="0">
                          <a:solidFill>
                            <a:schemeClr val="tx1"/>
                          </a:solidFill>
                          <a:effectLst/>
                          <a:latin typeface="+mn-lt"/>
                          <a:ea typeface="+mn-ea"/>
                          <a:cs typeface="+mn-cs"/>
                        </a:rPr>
                        <a:t>CG2931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i="1" dirty="0">
                          <a:latin typeface="+mn-lt"/>
                        </a:rPr>
                        <a:t>Rheb</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i="1" dirty="0">
                          <a:latin typeface="+mn-lt"/>
                        </a:rPr>
                        <a:t>CRMP</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i="1" dirty="0">
                          <a:latin typeface="+mn-lt"/>
                        </a:rPr>
                        <a:t>CG2926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25061258"/>
                  </a:ext>
                </a:extLst>
              </a:tr>
              <a:tr h="623997">
                <a:tc vMerge="1">
                  <a:txBody>
                    <a:bodyPr/>
                    <a:lstStyle/>
                    <a:p>
                      <a:pPr marL="0" marR="0" algn="ctr">
                        <a:spcBef>
                          <a:spcPts val="0"/>
                        </a:spcBef>
                        <a:spcAft>
                          <a:spcPts val="0"/>
                        </a:spcAft>
                      </a:pPr>
                      <a:endParaRPr lang="en-US" sz="1200" b="1"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spcBef>
                          <a:spcPts val="0"/>
                        </a:spcBef>
                        <a:spcAft>
                          <a:spcPts val="0"/>
                        </a:spcAft>
                      </a:pPr>
                      <a:r>
                        <a:rPr lang="en-US" sz="1200" b="1" dirty="0">
                          <a:effectLst/>
                          <a:latin typeface="+mn-lt"/>
                          <a:ea typeface="Times New Roman" panose="02020603050405020304" pitchFamily="18" charset="0"/>
                          <a:cs typeface="Times New Roman" panose="02020603050405020304" pitchFamily="18" charset="0"/>
                        </a:rPr>
                        <a:t>Strand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600" b="0" i="0" u="none" strike="noStrike" kern="1200" dirty="0">
                          <a:solidFill>
                            <a:schemeClr val="tx1"/>
                          </a:solidFill>
                          <a:effectLst/>
                          <a:latin typeface="+mn-lt"/>
                          <a:ea typeface="+mn-ea"/>
                          <a:cs typeface="+mn-cs"/>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600" b="0" i="0" u="none" strike="noStrike" kern="1200" dirty="0">
                          <a:solidFill>
                            <a:schemeClr val="tx1"/>
                          </a:solidFill>
                          <a:effectLst/>
                          <a:latin typeface="+mn-lt"/>
                          <a:ea typeface="+mn-ea"/>
                          <a:cs typeface="+mn-cs"/>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600" dirty="0">
                          <a:effectLst/>
                          <a:latin typeface="+mn-lt"/>
                          <a:ea typeface="Times New Roman" panose="02020603050405020304" pitchFamily="18" charset="0"/>
                          <a:cs typeface="Times New Roman" panose="02020603050405020304" pitchFamily="18"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algn="ctr">
                        <a:spcBef>
                          <a:spcPts val="0"/>
                        </a:spcBef>
                        <a:spcAft>
                          <a:spcPts val="0"/>
                        </a:spcAft>
                      </a:pPr>
                      <a:r>
                        <a:rPr lang="en-US" sz="1600" dirty="0">
                          <a:effectLst/>
                          <a:latin typeface="+mn-lt"/>
                          <a:ea typeface="Times New Roman" panose="02020603050405020304" pitchFamily="18" charset="0"/>
                          <a:cs typeface="Times New Roman" panose="02020603050405020304" pitchFamily="18"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dirty="0">
                          <a:effectLst/>
                          <a:latin typeface="+mn-lt"/>
                          <a:ea typeface="Times New Roman" panose="02020603050405020304" pitchFamily="18" charset="0"/>
                          <a:cs typeface="Times New Roman" panose="02020603050405020304" pitchFamily="18"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70979692"/>
                  </a:ext>
                </a:extLst>
              </a:tr>
              <a:tr h="623997">
                <a:tc rowSpan="3">
                  <a:txBody>
                    <a:bodyPr/>
                    <a:lstStyle/>
                    <a:p>
                      <a:pPr marL="0" marR="0" algn="ctr">
                        <a:spcBef>
                          <a:spcPts val="0"/>
                        </a:spcBef>
                        <a:spcAft>
                          <a:spcPts val="0"/>
                        </a:spcAft>
                      </a:pPr>
                      <a:r>
                        <a:rPr lang="en-US" sz="1200" b="1" dirty="0">
                          <a:effectLst/>
                          <a:latin typeface="+mn-lt"/>
                          <a:ea typeface="Times New Roman" panose="02020603050405020304" pitchFamily="18" charset="0"/>
                          <a:cs typeface="Times New Roman" panose="02020603050405020304" pitchFamily="18" charset="0"/>
                        </a:rPr>
                        <a:t>Target Species</a:t>
                      </a:r>
                    </a:p>
                  </a:txBody>
                  <a:tcPr marL="68580" marR="68580"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1200" b="1" dirty="0">
                          <a:effectLst/>
                          <a:latin typeface="+mn-lt"/>
                          <a:ea typeface="Times New Roman" panose="02020603050405020304" pitchFamily="18" charset="0"/>
                          <a:cs typeface="Times New Roman" panose="02020603050405020304" pitchFamily="18" charset="0"/>
                        </a:rPr>
                        <a:t>NCBI RefSeq </a:t>
                      </a:r>
                      <a:r>
                        <a:rPr lang="en-US" sz="1200" b="1" u="none" dirty="0">
                          <a:effectLst/>
                          <a:latin typeface="+mn-lt"/>
                          <a:ea typeface="Times New Roman" panose="02020603050405020304" pitchFamily="18" charset="0"/>
                          <a:cs typeface="Times New Roman" panose="02020603050405020304" pitchFamily="18" charset="0"/>
                        </a:rPr>
                        <a:t>Gene (mRNA) </a:t>
                      </a:r>
                      <a:r>
                        <a:rPr lang="en-US" sz="1200" b="1" dirty="0">
                          <a:effectLst/>
                          <a:latin typeface="+mn-lt"/>
                          <a:ea typeface="Times New Roman" panose="02020603050405020304" pitchFamily="18" charset="0"/>
                          <a:cs typeface="Times New Roman" panose="02020603050405020304" pitchFamily="18" charset="0"/>
                        </a:rPr>
                        <a:t>Accession</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XM_015192882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XM_002097995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200" dirty="0"/>
                        <a:t>XM_039375862</a:t>
                      </a:r>
                      <a:endParaRPr lang="en-US" sz="1200" b="0" i="0" u="none" strike="noStrike"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dirty="0">
                          <a:latin typeface="+mn-lt"/>
                        </a:rPr>
                        <a:t>XM_002097997</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dirty="0">
                          <a:latin typeface="+mn-lt"/>
                        </a:rPr>
                        <a:t>XM_002097998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21746574"/>
                  </a:ext>
                </a:extLst>
              </a:tr>
              <a:tr h="623997">
                <a:tc vMerge="1">
                  <a:txBody>
                    <a:bodyPr/>
                    <a:lstStyle/>
                    <a:p>
                      <a:pPr marL="0" marR="0" algn="ctr">
                        <a:spcBef>
                          <a:spcPts val="0"/>
                        </a:spcBef>
                        <a:spcAft>
                          <a:spcPts val="0"/>
                        </a:spcAft>
                      </a:pPr>
                      <a:endParaRPr lang="en-US" sz="1200" b="1"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1200" b="1" dirty="0">
                          <a:effectLst/>
                          <a:latin typeface="+mn-lt"/>
                          <a:ea typeface="Times New Roman" panose="02020603050405020304" pitchFamily="18" charset="0"/>
                          <a:cs typeface="Times New Roman" panose="02020603050405020304" pitchFamily="18" charset="0"/>
                        </a:rPr>
                        <a:t>NCBI RefSeq </a:t>
                      </a:r>
                      <a:r>
                        <a:rPr lang="en-US" sz="1200" b="1" u="none" dirty="0">
                          <a:effectLst/>
                          <a:latin typeface="+mn-lt"/>
                          <a:ea typeface="Times New Roman" panose="02020603050405020304" pitchFamily="18" charset="0"/>
                          <a:cs typeface="Times New Roman" panose="02020603050405020304" pitchFamily="18" charset="0"/>
                        </a:rPr>
                        <a:t>Protein Accession</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XP_015048368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XP_002098031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XP_039231796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dirty="0">
                          <a:latin typeface="+mn-lt"/>
                        </a:rPr>
                        <a:t>XP_002098033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dirty="0">
                          <a:latin typeface="+mn-lt"/>
                        </a:rPr>
                        <a:t>XP_002098034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06261522"/>
                  </a:ext>
                </a:extLst>
              </a:tr>
              <a:tr h="623997">
                <a:tc vMerge="1">
                  <a:txBody>
                    <a:bodyPr/>
                    <a:lstStyle/>
                    <a:p>
                      <a:pPr marL="0" marR="0" algn="ctr">
                        <a:spcBef>
                          <a:spcPts val="0"/>
                        </a:spcBef>
                        <a:spcAft>
                          <a:spcPts val="0"/>
                        </a:spcAft>
                      </a:pPr>
                      <a:endParaRPr lang="en-US" sz="1200" b="1" dirty="0">
                        <a:effectLst/>
                        <a:latin typeface="+mn-lt"/>
                        <a:ea typeface="Times New Roman" panose="02020603050405020304" pitchFamily="18" charset="0"/>
                        <a:cs typeface="Times New Roman" panose="02020603050405020304" pitchFamily="18" charset="0"/>
                      </a:endParaRPr>
                    </a:p>
                  </a:txBody>
                  <a:tcPr marL="68580" marR="68580"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1200" b="1" u="none" dirty="0">
                          <a:effectLst/>
                          <a:latin typeface="+mn-lt"/>
                          <a:ea typeface="Times New Roman" panose="02020603050405020304" pitchFamily="18" charset="0"/>
                          <a:cs typeface="Times New Roman" panose="02020603050405020304" pitchFamily="18" charset="0"/>
                        </a:rPr>
                        <a:t>Strand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600" b="0" i="0" u="none" strike="noStrike" kern="1200" dirty="0">
                          <a:solidFill>
                            <a:schemeClr val="tx1"/>
                          </a:solidFill>
                          <a:effectLst/>
                          <a:latin typeface="+mn-lt"/>
                          <a:ea typeface="+mn-ea"/>
                          <a:cs typeface="+mn-cs"/>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b="0" i="0" u="none" strike="noStrike" kern="1200" dirty="0">
                          <a:solidFill>
                            <a:schemeClr val="tx1"/>
                          </a:solidFill>
                          <a:effectLst/>
                          <a:latin typeface="+mn-lt"/>
                          <a:ea typeface="+mn-ea"/>
                          <a:cs typeface="+mn-cs"/>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dirty="0">
                          <a:effectLst/>
                          <a:latin typeface="+mn-lt"/>
                          <a:ea typeface="Times New Roman" panose="02020603050405020304" pitchFamily="18" charset="0"/>
                          <a:cs typeface="Times New Roman" panose="02020603050405020304" pitchFamily="18"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algn="ctr">
                        <a:spcBef>
                          <a:spcPts val="0"/>
                        </a:spcBef>
                        <a:spcAft>
                          <a:spcPts val="0"/>
                        </a:spcAft>
                      </a:pPr>
                      <a:r>
                        <a:rPr lang="en-US" sz="1600" dirty="0">
                          <a:effectLst/>
                          <a:latin typeface="+mn-lt"/>
                          <a:ea typeface="Times New Roman" panose="02020603050405020304" pitchFamily="18" charset="0"/>
                          <a:cs typeface="Times New Roman" panose="02020603050405020304" pitchFamily="18"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dirty="0">
                          <a:effectLst/>
                          <a:latin typeface="+mn-lt"/>
                          <a:ea typeface="Times New Roman" panose="02020603050405020304" pitchFamily="18" charset="0"/>
                          <a:cs typeface="Times New Roman" panose="02020603050405020304" pitchFamily="18"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68146582"/>
                  </a:ext>
                </a:extLst>
              </a:tr>
              <a:tr h="637214">
                <a:tc rowSpan="4">
                  <a:txBody>
                    <a:bodyPr/>
                    <a:lstStyle/>
                    <a:p>
                      <a:pPr marL="0" marR="0" algn="ctr">
                        <a:spcBef>
                          <a:spcPts val="0"/>
                        </a:spcBef>
                        <a:spcAft>
                          <a:spcPts val="0"/>
                        </a:spcAft>
                      </a:pPr>
                      <a:r>
                        <a:rPr lang="en-US" sz="1200" b="1" i="0" dirty="0">
                          <a:effectLst/>
                          <a:latin typeface="+mn-lt"/>
                          <a:ea typeface="Times New Roman" panose="02020603050405020304" pitchFamily="18" charset="0"/>
                          <a:cs typeface="Times New Roman" panose="02020603050405020304" pitchFamily="18" charset="0"/>
                        </a:rPr>
                        <a:t>Best blastp Result</a:t>
                      </a:r>
                    </a:p>
                  </a:txBody>
                  <a:tcPr marL="68580" marR="68580"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b="1" dirty="0">
                          <a:effectLst/>
                          <a:latin typeface="+mn-lt"/>
                          <a:ea typeface="Times New Roman" panose="02020603050405020304" pitchFamily="18" charset="0"/>
                          <a:cs typeface="Times New Roman" panose="02020603050405020304" pitchFamily="18" charset="0"/>
                        </a:rPr>
                        <a:t>Accession</a:t>
                      </a:r>
                      <a:endParaRPr lang="en-US" dirty="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NP_649551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NP_649552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NP_730950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dirty="0">
                          <a:latin typeface="+mn-lt"/>
                        </a:rPr>
                        <a:t>NP_730954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dirty="0">
                          <a:latin typeface="+mn-lt"/>
                        </a:rPr>
                        <a:t>NP_649554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81591147"/>
                  </a:ext>
                </a:extLst>
              </a:tr>
              <a:tr h="621792">
                <a:tc vMerge="1">
                  <a:txBody>
                    <a:bodyPr/>
                    <a:lstStyle/>
                    <a:p>
                      <a:endParaRPr lang="en-US"/>
                    </a:p>
                  </a:txBody>
                  <a:tcPr/>
                </a:tc>
                <a:tc>
                  <a:txBody>
                    <a:bodyPr/>
                    <a:lstStyle/>
                    <a:p>
                      <a:pPr algn="r"/>
                      <a:r>
                        <a:rPr lang="en-US" sz="1200" b="1" i="1" dirty="0">
                          <a:effectLst/>
                          <a:latin typeface="+mn-lt"/>
                          <a:ea typeface="Times New Roman" panose="02020603050405020304" pitchFamily="18" charset="0"/>
                          <a:cs typeface="Times New Roman" panose="02020603050405020304" pitchFamily="18" charset="0"/>
                        </a:rPr>
                        <a:t>D. melanogaster </a:t>
                      </a:r>
                      <a:r>
                        <a:rPr lang="en-US" sz="1200" b="1" dirty="0">
                          <a:effectLst/>
                          <a:latin typeface="+mn-lt"/>
                          <a:ea typeface="Times New Roman" panose="02020603050405020304" pitchFamily="18" charset="0"/>
                          <a:cs typeface="Times New Roman" panose="02020603050405020304" pitchFamily="18" charset="0"/>
                        </a:rPr>
                        <a:t>Gene Symbol</a:t>
                      </a:r>
                      <a:endParaRPr lang="en-US" dirty="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i="1" u="none" strike="noStrike" kern="1200" dirty="0">
                          <a:solidFill>
                            <a:schemeClr val="tx1"/>
                          </a:solidFill>
                          <a:effectLst/>
                          <a:latin typeface="+mn-lt"/>
                          <a:ea typeface="+mn-ea"/>
                          <a:cs typeface="+mn-cs"/>
                        </a:rPr>
                        <a:t>CG12746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200" b="0" i="1" u="none" strike="noStrike" kern="1200" dirty="0">
                          <a:solidFill>
                            <a:schemeClr val="tx1"/>
                          </a:solidFill>
                          <a:effectLst/>
                          <a:latin typeface="+mn-lt"/>
                          <a:ea typeface="+mn-ea"/>
                          <a:cs typeface="+mn-cs"/>
                        </a:rPr>
                        <a:t>CG2931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i="1" dirty="0">
                          <a:latin typeface="+mn-lt"/>
                        </a:rPr>
                        <a:t>Rheb</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i="1" dirty="0">
                          <a:latin typeface="+mn-lt"/>
                        </a:rPr>
                        <a:t>CRMP</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i="1" dirty="0">
                          <a:latin typeface="+mn-lt"/>
                        </a:rPr>
                        <a:t>CG2926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43067550"/>
                  </a:ext>
                </a:extLst>
              </a:tr>
              <a:tr h="621792">
                <a:tc vMerge="1">
                  <a:txBody>
                    <a:bodyPr/>
                    <a:lstStyle/>
                    <a:p>
                      <a:pPr marL="0" marR="0" algn="ctr">
                        <a:spcBef>
                          <a:spcPts val="0"/>
                        </a:spcBef>
                        <a:spcAft>
                          <a:spcPts val="0"/>
                        </a:spcAft>
                      </a:pP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r"/>
                      <a:r>
                        <a:rPr lang="en-US" sz="1200" b="1" dirty="0">
                          <a:effectLst/>
                          <a:latin typeface="+mn-lt"/>
                          <a:ea typeface="Times New Roman" panose="02020603050405020304" pitchFamily="18" charset="0"/>
                          <a:cs typeface="Times New Roman" panose="02020603050405020304" pitchFamily="18" charset="0"/>
                        </a:rPr>
                        <a:t>E-Value</a:t>
                      </a:r>
                      <a:endParaRPr lang="en-US" dirty="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0" i="0" u="none" strike="noStrike" kern="1200" dirty="0">
                          <a:solidFill>
                            <a:schemeClr val="tx1"/>
                          </a:solidFill>
                          <a:effectLst/>
                          <a:latin typeface="+mn-lt"/>
                          <a:ea typeface="+mn-ea"/>
                          <a:cs typeface="+mn-cs"/>
                        </a:rPr>
                        <a:t>0.0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b="0" i="0" u="none" strike="noStrike" kern="1200" dirty="0">
                          <a:solidFill>
                            <a:schemeClr val="tx1"/>
                          </a:solidFill>
                          <a:effectLst/>
                          <a:latin typeface="+mn-lt"/>
                          <a:ea typeface="+mn-ea"/>
                          <a:cs typeface="+mn-cs"/>
                        </a:rPr>
                        <a:t>0.0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b="0" i="0" u="none" strike="noStrike" kern="1200" dirty="0">
                          <a:solidFill>
                            <a:schemeClr val="tx1"/>
                          </a:solidFill>
                          <a:effectLst/>
                          <a:latin typeface="+mn-lt"/>
                          <a:ea typeface="+mn-ea"/>
                          <a:cs typeface="+mn-cs"/>
                        </a:rPr>
                        <a:t>6e-131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algn="ctr">
                        <a:spcBef>
                          <a:spcPts val="0"/>
                        </a:spcBef>
                        <a:spcAft>
                          <a:spcPts val="0"/>
                        </a:spcAft>
                      </a:pPr>
                      <a:r>
                        <a:rPr lang="en-US" sz="1200" dirty="0">
                          <a:effectLst/>
                          <a:latin typeface="+mn-lt"/>
                          <a:ea typeface="Times New Roman" panose="02020603050405020304" pitchFamily="18" charset="0"/>
                          <a:cs typeface="Times New Roman" panose="02020603050405020304" pitchFamily="18" charset="0"/>
                        </a:rPr>
                        <a:t>0.0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dirty="0">
                          <a:effectLst/>
                          <a:latin typeface="+mn-lt"/>
                          <a:ea typeface="Times New Roman" panose="02020603050405020304" pitchFamily="18" charset="0"/>
                          <a:cs typeface="Times New Roman" panose="02020603050405020304" pitchFamily="18" charset="0"/>
                        </a:rPr>
                        <a:t>0.0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84685517"/>
                  </a:ext>
                </a:extLst>
              </a:tr>
              <a:tr h="621792">
                <a:tc vMerge="1">
                  <a:txBody>
                    <a:bodyPr/>
                    <a:lstStyle/>
                    <a:p>
                      <a:pPr marL="0" marR="0" algn="ctr">
                        <a:spcBef>
                          <a:spcPts val="0"/>
                        </a:spcBef>
                        <a:spcAft>
                          <a:spcPts val="0"/>
                        </a:spcAft>
                      </a:pP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r"/>
                      <a:r>
                        <a:rPr lang="en-US" sz="1200" b="1" dirty="0">
                          <a:effectLst/>
                          <a:latin typeface="+mn-lt"/>
                          <a:ea typeface="Times New Roman" panose="02020603050405020304" pitchFamily="18" charset="0"/>
                          <a:cs typeface="Times New Roman" panose="02020603050405020304" pitchFamily="18" charset="0"/>
                        </a:rPr>
                        <a:t>Percent Identity</a:t>
                      </a:r>
                      <a:endParaRPr lang="en-US" dirty="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dirty="0">
                          <a:effectLst/>
                          <a:latin typeface="+mn-lt"/>
                          <a:ea typeface="Times New Roman" panose="02020603050405020304" pitchFamily="18" charset="0"/>
                          <a:cs typeface="Times New Roman" panose="02020603050405020304" pitchFamily="18" charset="0"/>
                        </a:rPr>
                        <a:t>84.30%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dirty="0">
                          <a:effectLst/>
                          <a:latin typeface="+mn-lt"/>
                          <a:ea typeface="Times New Roman" panose="02020603050405020304" pitchFamily="18" charset="0"/>
                          <a:cs typeface="Times New Roman" panose="02020603050405020304" pitchFamily="18" charset="0"/>
                        </a:rPr>
                        <a:t>96.72%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dirty="0">
                          <a:effectLst/>
                          <a:latin typeface="+mn-lt"/>
                          <a:ea typeface="Times New Roman" panose="02020603050405020304" pitchFamily="18" charset="0"/>
                          <a:cs typeface="Times New Roman" panose="02020603050405020304" pitchFamily="18" charset="0"/>
                        </a:rPr>
                        <a:t>97.25%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algn="ctr">
                        <a:spcBef>
                          <a:spcPts val="0"/>
                        </a:spcBef>
                        <a:spcAft>
                          <a:spcPts val="0"/>
                        </a:spcAft>
                      </a:pPr>
                      <a:r>
                        <a:rPr lang="en-US" sz="1200" dirty="0">
                          <a:effectLst/>
                          <a:latin typeface="+mn-lt"/>
                          <a:ea typeface="Times New Roman" panose="02020603050405020304" pitchFamily="18" charset="0"/>
                          <a:cs typeface="Times New Roman" panose="02020603050405020304" pitchFamily="18" charset="0"/>
                        </a:rPr>
                        <a:t>99.66%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dirty="0">
                          <a:effectLst/>
                          <a:latin typeface="+mn-lt"/>
                          <a:ea typeface="Times New Roman" panose="02020603050405020304" pitchFamily="18" charset="0"/>
                          <a:cs typeface="Times New Roman" panose="02020603050405020304" pitchFamily="18" charset="0"/>
                        </a:rPr>
                        <a:t>86.18%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88502677"/>
                  </a:ext>
                </a:extLst>
              </a:tr>
            </a:tbl>
          </a:graphicData>
        </a:graphic>
      </p:graphicFrame>
    </p:spTree>
    <p:extLst>
      <p:ext uri="{BB962C8B-B14F-4D97-AF65-F5344CB8AC3E}">
        <p14:creationId xmlns:p14="http://schemas.microsoft.com/office/powerpoint/2010/main" val="4470238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493A00B-5A42-F7B7-4D80-86AEB86A06CC}"/>
              </a:ext>
            </a:extLst>
          </p:cNvPr>
          <p:cNvGrpSpPr/>
          <p:nvPr/>
        </p:nvGrpSpPr>
        <p:grpSpPr>
          <a:xfrm>
            <a:off x="662940" y="3011630"/>
            <a:ext cx="7818120" cy="834739"/>
            <a:chOff x="662940" y="487573"/>
            <a:chExt cx="7818120" cy="834739"/>
          </a:xfrm>
        </p:grpSpPr>
        <p:sp>
          <p:nvSpPr>
            <p:cNvPr id="3" name="Rectangle 2">
              <a:extLst>
                <a:ext uri="{FF2B5EF4-FFF2-40B4-BE49-F238E27FC236}">
                  <a16:creationId xmlns:a16="http://schemas.microsoft.com/office/drawing/2014/main" id="{EA71A39B-27DC-890D-F78F-F01F257B09E5}"/>
                </a:ext>
              </a:extLst>
            </p:cNvPr>
            <p:cNvSpPr/>
            <p:nvPr/>
          </p:nvSpPr>
          <p:spPr>
            <a:xfrm>
              <a:off x="662940" y="487573"/>
              <a:ext cx="7818120" cy="834739"/>
            </a:xfrm>
            <a:prstGeom prst="rect">
              <a:avLst/>
            </a:prstGeom>
            <a:solidFill>
              <a:srgbClr val="B4D85A"/>
            </a:solidFill>
            <a:ln w="38100">
              <a:solidFill>
                <a:srgbClr val="9E1B32">
                  <a:alpha val="80392"/>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Shape 46">
              <a:extLst>
                <a:ext uri="{FF2B5EF4-FFF2-40B4-BE49-F238E27FC236}">
                  <a16:creationId xmlns:a16="http://schemas.microsoft.com/office/drawing/2014/main" id="{4D530CEB-823F-FF37-9F51-54CD5B356B98}"/>
                </a:ext>
              </a:extLst>
            </p:cNvPr>
            <p:cNvPicPr preferRelativeResize="0"/>
            <p:nvPr/>
          </p:nvPicPr>
          <p:blipFill rotWithShape="1">
            <a:blip r:embed="rId2">
              <a:alphaModFix/>
            </a:blip>
            <a:srcRect/>
            <a:stretch/>
          </p:blipFill>
          <p:spPr>
            <a:xfrm>
              <a:off x="788708" y="779705"/>
              <a:ext cx="822960" cy="276365"/>
            </a:xfrm>
            <a:prstGeom prst="rect">
              <a:avLst/>
            </a:prstGeom>
            <a:noFill/>
            <a:ln>
              <a:noFill/>
            </a:ln>
          </p:spPr>
        </p:pic>
        <p:sp>
          <p:nvSpPr>
            <p:cNvPr id="5" name="TextBox 4">
              <a:extLst>
                <a:ext uri="{FF2B5EF4-FFF2-40B4-BE49-F238E27FC236}">
                  <a16:creationId xmlns:a16="http://schemas.microsoft.com/office/drawing/2014/main" id="{CD088081-4D07-872C-D536-A9C70265A1EB}"/>
                </a:ext>
              </a:extLst>
            </p:cNvPr>
            <p:cNvSpPr txBox="1"/>
            <p:nvPr/>
          </p:nvSpPr>
          <p:spPr>
            <a:xfrm>
              <a:off x="1611668" y="675981"/>
              <a:ext cx="6768808" cy="646331"/>
            </a:xfrm>
            <a:prstGeom prst="rect">
              <a:avLst/>
            </a:prstGeom>
            <a:noFill/>
          </p:spPr>
          <p:txBody>
            <a:bodyPr wrap="square" rtlCol="0">
              <a:spAutoFit/>
            </a:bodyPr>
            <a:lstStyle/>
            <a:p>
              <a:r>
                <a:rPr lang="en-US" sz="1200" dirty="0">
                  <a:ea typeface="Times New Roman" panose="02020603050405020304" pitchFamily="18" charset="0"/>
                </a:rPr>
                <a:t>If the coordinates weren’t identical, we would have chosen the one that covers the largest region for this step. </a:t>
              </a:r>
            </a:p>
            <a:p>
              <a:endParaRPr lang="en-US" sz="1200" dirty="0">
                <a:ea typeface="Times New Roman" panose="02020603050405020304" pitchFamily="18" charset="0"/>
              </a:endParaRPr>
            </a:p>
          </p:txBody>
        </p:sp>
      </p:grpSp>
    </p:spTree>
    <p:extLst>
      <p:ext uri="{BB962C8B-B14F-4D97-AF65-F5344CB8AC3E}">
        <p14:creationId xmlns:p14="http://schemas.microsoft.com/office/powerpoint/2010/main" val="16122393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66E8C9B-CDC9-B240-8FB6-C1D16852237D}"/>
              </a:ext>
            </a:extLst>
          </p:cNvPr>
          <p:cNvGrpSpPr/>
          <p:nvPr/>
        </p:nvGrpSpPr>
        <p:grpSpPr>
          <a:xfrm>
            <a:off x="68061" y="1194474"/>
            <a:ext cx="9007878" cy="2736013"/>
            <a:chOff x="71920" y="2629869"/>
            <a:chExt cx="9007878" cy="2736013"/>
          </a:xfrm>
        </p:grpSpPr>
        <p:grpSp>
          <p:nvGrpSpPr>
            <p:cNvPr id="19" name="Group 18">
              <a:extLst>
                <a:ext uri="{FF2B5EF4-FFF2-40B4-BE49-F238E27FC236}">
                  <a16:creationId xmlns:a16="http://schemas.microsoft.com/office/drawing/2014/main" id="{81B6F723-DAE4-7346-8570-8BD092CA6245}"/>
                </a:ext>
              </a:extLst>
            </p:cNvPr>
            <p:cNvGrpSpPr/>
            <p:nvPr/>
          </p:nvGrpSpPr>
          <p:grpSpPr>
            <a:xfrm>
              <a:off x="370306" y="3671611"/>
              <a:ext cx="8709492" cy="1694271"/>
              <a:chOff x="217254" y="982570"/>
              <a:chExt cx="8709492" cy="1694271"/>
            </a:xfrm>
          </p:grpSpPr>
          <p:grpSp>
            <p:nvGrpSpPr>
              <p:cNvPr id="2" name="Group 1">
                <a:extLst>
                  <a:ext uri="{FF2B5EF4-FFF2-40B4-BE49-F238E27FC236}">
                    <a16:creationId xmlns:a16="http://schemas.microsoft.com/office/drawing/2014/main" id="{D75AE78C-9F09-FD43-BA12-F1DF8BA89376}"/>
                  </a:ext>
                </a:extLst>
              </p:cNvPr>
              <p:cNvGrpSpPr/>
              <p:nvPr/>
            </p:nvGrpSpPr>
            <p:grpSpPr>
              <a:xfrm>
                <a:off x="217255" y="982570"/>
                <a:ext cx="8709489" cy="493806"/>
                <a:chOff x="472611" y="934944"/>
                <a:chExt cx="11037870" cy="719195"/>
              </a:xfrm>
            </p:grpSpPr>
            <p:sp>
              <p:nvSpPr>
                <p:cNvPr id="3" name="Pentagon 2">
                  <a:extLst>
                    <a:ext uri="{FF2B5EF4-FFF2-40B4-BE49-F238E27FC236}">
                      <a16:creationId xmlns:a16="http://schemas.microsoft.com/office/drawing/2014/main" id="{57D921A4-6F84-AD43-ABEE-312918698114}"/>
                    </a:ext>
                  </a:extLst>
                </p:cNvPr>
                <p:cNvSpPr/>
                <p:nvPr/>
              </p:nvSpPr>
              <p:spPr>
                <a:xfrm>
                  <a:off x="472611" y="934948"/>
                  <a:ext cx="2085654" cy="719191"/>
                </a:xfrm>
                <a:prstGeom prst="homePlate">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t>CG12746</a:t>
                  </a:r>
                </a:p>
              </p:txBody>
            </p:sp>
            <p:sp>
              <p:nvSpPr>
                <p:cNvPr id="4" name="Pentagon 3">
                  <a:extLst>
                    <a:ext uri="{FF2B5EF4-FFF2-40B4-BE49-F238E27FC236}">
                      <a16:creationId xmlns:a16="http://schemas.microsoft.com/office/drawing/2014/main" id="{C3AF0C82-D5B3-D24B-A72B-0A535AE3C10E}"/>
                    </a:ext>
                  </a:extLst>
                </p:cNvPr>
                <p:cNvSpPr/>
                <p:nvPr/>
              </p:nvSpPr>
              <p:spPr>
                <a:xfrm flipH="1">
                  <a:off x="2710665" y="934944"/>
                  <a:ext cx="2085654" cy="719191"/>
                </a:xfrm>
                <a:prstGeom prst="homePlate">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t>CG2931</a:t>
                  </a:r>
                </a:p>
              </p:txBody>
            </p:sp>
            <p:sp>
              <p:nvSpPr>
                <p:cNvPr id="5" name="Pentagon 4">
                  <a:extLst>
                    <a:ext uri="{FF2B5EF4-FFF2-40B4-BE49-F238E27FC236}">
                      <a16:creationId xmlns:a16="http://schemas.microsoft.com/office/drawing/2014/main" id="{8CE5EE1E-5169-3546-BFF7-4A9A5EF1B18C}"/>
                    </a:ext>
                  </a:extLst>
                </p:cNvPr>
                <p:cNvSpPr/>
                <p:nvPr/>
              </p:nvSpPr>
              <p:spPr>
                <a:xfrm>
                  <a:off x="4948719" y="934944"/>
                  <a:ext cx="2085654" cy="719191"/>
                </a:xfrm>
                <a:prstGeom prst="homePlat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t>Rheb</a:t>
                  </a:r>
                </a:p>
              </p:txBody>
            </p:sp>
            <p:sp>
              <p:nvSpPr>
                <p:cNvPr id="6" name="Pentagon 5">
                  <a:extLst>
                    <a:ext uri="{FF2B5EF4-FFF2-40B4-BE49-F238E27FC236}">
                      <a16:creationId xmlns:a16="http://schemas.microsoft.com/office/drawing/2014/main" id="{E1EF1BAD-33CA-404E-AC01-38F7C75C2F43}"/>
                    </a:ext>
                  </a:extLst>
                </p:cNvPr>
                <p:cNvSpPr/>
                <p:nvPr/>
              </p:nvSpPr>
              <p:spPr>
                <a:xfrm>
                  <a:off x="7186773" y="934946"/>
                  <a:ext cx="2085654" cy="719191"/>
                </a:xfrm>
                <a:prstGeom prst="homePlate">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t>CRMP</a:t>
                  </a:r>
                </a:p>
              </p:txBody>
            </p:sp>
            <p:sp>
              <p:nvSpPr>
                <p:cNvPr id="7" name="Pentagon 6">
                  <a:extLst>
                    <a:ext uri="{FF2B5EF4-FFF2-40B4-BE49-F238E27FC236}">
                      <a16:creationId xmlns:a16="http://schemas.microsoft.com/office/drawing/2014/main" id="{736ABAF4-7A7C-7C4C-83E1-61E8C84A9D93}"/>
                    </a:ext>
                  </a:extLst>
                </p:cNvPr>
                <p:cNvSpPr/>
                <p:nvPr/>
              </p:nvSpPr>
              <p:spPr>
                <a:xfrm flipH="1">
                  <a:off x="9424827" y="934945"/>
                  <a:ext cx="2085654" cy="719191"/>
                </a:xfrm>
                <a:prstGeom prst="homePlate">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t>CG2926</a:t>
                  </a:r>
                </a:p>
              </p:txBody>
            </p:sp>
          </p:grpSp>
          <p:sp>
            <p:nvSpPr>
              <p:cNvPr id="10" name="Left Brace 9">
                <a:extLst>
                  <a:ext uri="{FF2B5EF4-FFF2-40B4-BE49-F238E27FC236}">
                    <a16:creationId xmlns:a16="http://schemas.microsoft.com/office/drawing/2014/main" id="{B0010B59-AE5E-CB4C-9771-F95BD98BFD31}"/>
                  </a:ext>
                </a:extLst>
              </p:cNvPr>
              <p:cNvSpPr/>
              <p:nvPr/>
            </p:nvSpPr>
            <p:spPr>
              <a:xfrm rot="16200000" flipV="1">
                <a:off x="1790489" y="327738"/>
                <a:ext cx="265176" cy="3411646"/>
              </a:xfrm>
              <a:prstGeom prst="leftBrace">
                <a:avLst>
                  <a:gd name="adj1" fmla="val 55028"/>
                  <a:gd name="adj2" fmla="val 50000"/>
                </a:avLst>
              </a:prstGeom>
              <a:ln w="28575">
                <a:solidFill>
                  <a:srgbClr val="9E1B32"/>
                </a:solidFill>
                <a:headEnd type="none"/>
                <a:tailEnd type="none"/>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C3773AA3-CF9D-B147-A5E9-A6A663D40A8E}"/>
                  </a:ext>
                </a:extLst>
              </p:cNvPr>
              <p:cNvSpPr txBox="1"/>
              <p:nvPr/>
            </p:nvSpPr>
            <p:spPr>
              <a:xfrm>
                <a:off x="3832897" y="1455631"/>
                <a:ext cx="1314462" cy="584775"/>
              </a:xfrm>
              <a:prstGeom prst="rect">
                <a:avLst/>
              </a:prstGeom>
              <a:noFill/>
            </p:spPr>
            <p:txBody>
              <a:bodyPr wrap="none" rtlCol="0">
                <a:spAutoFit/>
              </a:bodyPr>
              <a:lstStyle/>
              <a:p>
                <a:pPr algn="ctr"/>
                <a:r>
                  <a:rPr lang="en-US" sz="1600" dirty="0">
                    <a:latin typeface="Arial" charset="0"/>
                    <a:ea typeface="Arial" charset="0"/>
                    <a:cs typeface="Arial" charset="0"/>
                  </a:rPr>
                  <a:t>Target Gene</a:t>
                </a:r>
              </a:p>
              <a:p>
                <a:pPr algn="ctr"/>
                <a:r>
                  <a:rPr lang="en-US" sz="1600" dirty="0">
                    <a:latin typeface="Arial" charset="0"/>
                    <a:ea typeface="Arial" charset="0"/>
                    <a:cs typeface="Arial" charset="0"/>
                  </a:rPr>
                  <a:t>on + strand</a:t>
                </a:r>
              </a:p>
            </p:txBody>
          </p:sp>
          <p:sp>
            <p:nvSpPr>
              <p:cNvPr id="12" name="TextBox 11">
                <a:extLst>
                  <a:ext uri="{FF2B5EF4-FFF2-40B4-BE49-F238E27FC236}">
                    <a16:creationId xmlns:a16="http://schemas.microsoft.com/office/drawing/2014/main" id="{C37850F7-8505-2446-B6C4-CBE413F89C47}"/>
                  </a:ext>
                </a:extLst>
              </p:cNvPr>
              <p:cNvSpPr txBox="1"/>
              <p:nvPr/>
            </p:nvSpPr>
            <p:spPr>
              <a:xfrm>
                <a:off x="1385910" y="2338287"/>
                <a:ext cx="1074333" cy="338554"/>
              </a:xfrm>
              <a:prstGeom prst="rect">
                <a:avLst/>
              </a:prstGeom>
              <a:noFill/>
            </p:spPr>
            <p:txBody>
              <a:bodyPr wrap="none" rtlCol="0">
                <a:spAutoFit/>
              </a:bodyPr>
              <a:lstStyle/>
              <a:p>
                <a:pPr algn="ctr"/>
                <a:r>
                  <a:rPr lang="en-US" sz="1600" dirty="0">
                    <a:latin typeface="Arial" charset="0"/>
                    <a:ea typeface="Arial" charset="0"/>
                    <a:cs typeface="Arial" charset="0"/>
                  </a:rPr>
                  <a:t>Upstream</a:t>
                </a:r>
              </a:p>
            </p:txBody>
          </p:sp>
          <p:sp>
            <p:nvSpPr>
              <p:cNvPr id="13" name="Left Brace 12">
                <a:extLst>
                  <a:ext uri="{FF2B5EF4-FFF2-40B4-BE49-F238E27FC236}">
                    <a16:creationId xmlns:a16="http://schemas.microsoft.com/office/drawing/2014/main" id="{9CFB9A65-34AC-4B4F-9480-FC6902E8EFEF}"/>
                  </a:ext>
                </a:extLst>
              </p:cNvPr>
              <p:cNvSpPr/>
              <p:nvPr/>
            </p:nvSpPr>
            <p:spPr>
              <a:xfrm rot="16200000" flipV="1">
                <a:off x="7088335" y="327737"/>
                <a:ext cx="265176" cy="3411646"/>
              </a:xfrm>
              <a:prstGeom prst="leftBrace">
                <a:avLst>
                  <a:gd name="adj1" fmla="val 55028"/>
                  <a:gd name="adj2" fmla="val 50000"/>
                </a:avLst>
              </a:prstGeom>
              <a:ln w="28575">
                <a:solidFill>
                  <a:srgbClr val="9E1B32"/>
                </a:solidFill>
                <a:headEnd type="none"/>
                <a:tailEnd type="none"/>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6220D62C-2610-C042-A0BD-E5873F049642}"/>
                  </a:ext>
                </a:extLst>
              </p:cNvPr>
              <p:cNvSpPr txBox="1"/>
              <p:nvPr/>
            </p:nvSpPr>
            <p:spPr>
              <a:xfrm>
                <a:off x="6531085" y="2338287"/>
                <a:ext cx="1335622" cy="338554"/>
              </a:xfrm>
              <a:prstGeom prst="rect">
                <a:avLst/>
              </a:prstGeom>
              <a:noFill/>
            </p:spPr>
            <p:txBody>
              <a:bodyPr wrap="none" rtlCol="0">
                <a:spAutoFit/>
              </a:bodyPr>
              <a:lstStyle/>
              <a:p>
                <a:pPr algn="ctr"/>
                <a:r>
                  <a:rPr lang="en-US" sz="1600" dirty="0">
                    <a:latin typeface="Arial" charset="0"/>
                    <a:ea typeface="Arial" charset="0"/>
                    <a:cs typeface="Arial" charset="0"/>
                  </a:rPr>
                  <a:t>Downstream</a:t>
                </a:r>
              </a:p>
            </p:txBody>
          </p:sp>
        </p:grpSp>
        <p:sp>
          <p:nvSpPr>
            <p:cNvPr id="28" name="TextBox 27">
              <a:extLst>
                <a:ext uri="{FF2B5EF4-FFF2-40B4-BE49-F238E27FC236}">
                  <a16:creationId xmlns:a16="http://schemas.microsoft.com/office/drawing/2014/main" id="{64F81553-FD76-704A-B5AD-334541033D77}"/>
                </a:ext>
              </a:extLst>
            </p:cNvPr>
            <p:cNvSpPr txBox="1"/>
            <p:nvPr/>
          </p:nvSpPr>
          <p:spPr>
            <a:xfrm>
              <a:off x="3865627" y="3333410"/>
              <a:ext cx="1555106" cy="338554"/>
            </a:xfrm>
            <a:prstGeom prst="rect">
              <a:avLst/>
            </a:prstGeom>
            <a:noFill/>
          </p:spPr>
          <p:txBody>
            <a:bodyPr wrap="none" rtlCol="0">
              <a:spAutoFit/>
            </a:bodyPr>
            <a:lstStyle/>
            <a:p>
              <a:r>
                <a:rPr lang="en-US" sz="1600" b="1" dirty="0">
                  <a:latin typeface="Arial" charset="0"/>
                  <a:ea typeface="Arial" charset="0"/>
                  <a:cs typeface="Arial" charset="0"/>
                </a:rPr>
                <a:t>5’                  3’</a:t>
              </a:r>
            </a:p>
          </p:txBody>
        </p:sp>
        <p:sp>
          <p:nvSpPr>
            <p:cNvPr id="20" name="TextBox 19">
              <a:extLst>
                <a:ext uri="{FF2B5EF4-FFF2-40B4-BE49-F238E27FC236}">
                  <a16:creationId xmlns:a16="http://schemas.microsoft.com/office/drawing/2014/main" id="{10DF436B-9BDF-ED4C-9DCD-4D271CE38B8D}"/>
                </a:ext>
              </a:extLst>
            </p:cNvPr>
            <p:cNvSpPr txBox="1"/>
            <p:nvPr/>
          </p:nvSpPr>
          <p:spPr>
            <a:xfrm>
              <a:off x="71920" y="2629869"/>
              <a:ext cx="9000160" cy="461665"/>
            </a:xfrm>
            <a:prstGeom prst="rect">
              <a:avLst/>
            </a:prstGeom>
            <a:noFill/>
          </p:spPr>
          <p:txBody>
            <a:bodyPr wrap="square" rtlCol="0">
              <a:spAutoFit/>
            </a:bodyPr>
            <a:lstStyle/>
            <a:p>
              <a:pPr algn="ctr"/>
              <a:r>
                <a:rPr lang="en-US" sz="2400" b="1" i="1" dirty="0">
                  <a:latin typeface="Arial" charset="0"/>
                  <a:ea typeface="Arial" charset="0"/>
                  <a:cs typeface="Arial" charset="0"/>
                </a:rPr>
                <a:t>D. yakuba </a:t>
              </a:r>
              <a:r>
                <a:rPr lang="en-US" sz="2400" b="1" dirty="0">
                  <a:latin typeface="Arial" charset="0"/>
                  <a:ea typeface="Arial" charset="0"/>
                  <a:cs typeface="Arial" charset="0"/>
                </a:rPr>
                <a:t>(NC_052530 scaffold)</a:t>
              </a:r>
            </a:p>
          </p:txBody>
        </p:sp>
      </p:grpSp>
    </p:spTree>
    <p:extLst>
      <p:ext uri="{BB962C8B-B14F-4D97-AF65-F5344CB8AC3E}">
        <p14:creationId xmlns:p14="http://schemas.microsoft.com/office/powerpoint/2010/main" val="42322251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1B43791F-E4D7-6A44-BF51-58D636F62950}"/>
              </a:ext>
            </a:extLst>
          </p:cNvPr>
          <p:cNvGrpSpPr/>
          <p:nvPr/>
        </p:nvGrpSpPr>
        <p:grpSpPr>
          <a:xfrm>
            <a:off x="68061" y="1432039"/>
            <a:ext cx="9007876" cy="3494753"/>
            <a:chOff x="68061" y="1432039"/>
            <a:chExt cx="9007876" cy="3494753"/>
          </a:xfrm>
        </p:grpSpPr>
        <p:grpSp>
          <p:nvGrpSpPr>
            <p:cNvPr id="26" name="Group 25">
              <a:extLst>
                <a:ext uri="{FF2B5EF4-FFF2-40B4-BE49-F238E27FC236}">
                  <a16:creationId xmlns:a16="http://schemas.microsoft.com/office/drawing/2014/main" id="{EA9F99F1-346A-1142-970E-A68BED9244C0}"/>
                </a:ext>
              </a:extLst>
            </p:cNvPr>
            <p:cNvGrpSpPr/>
            <p:nvPr/>
          </p:nvGrpSpPr>
          <p:grpSpPr>
            <a:xfrm>
              <a:off x="68061" y="1432039"/>
              <a:ext cx="9007876" cy="1297977"/>
              <a:chOff x="68061" y="1432045"/>
              <a:chExt cx="9007876" cy="1297977"/>
            </a:xfrm>
          </p:grpSpPr>
          <p:grpSp>
            <p:nvGrpSpPr>
              <p:cNvPr id="6" name="Group 5">
                <a:extLst>
                  <a:ext uri="{FF2B5EF4-FFF2-40B4-BE49-F238E27FC236}">
                    <a16:creationId xmlns:a16="http://schemas.microsoft.com/office/drawing/2014/main" id="{C5DDF823-CA58-EE43-9511-27CF00B4E317}"/>
                  </a:ext>
                </a:extLst>
              </p:cNvPr>
              <p:cNvGrpSpPr/>
              <p:nvPr/>
            </p:nvGrpSpPr>
            <p:grpSpPr>
              <a:xfrm>
                <a:off x="366448" y="2236216"/>
                <a:ext cx="8709489" cy="493806"/>
                <a:chOff x="472611" y="934944"/>
                <a:chExt cx="11037870" cy="719195"/>
              </a:xfrm>
            </p:grpSpPr>
            <p:sp>
              <p:nvSpPr>
                <p:cNvPr id="12" name="Pentagon 11">
                  <a:extLst>
                    <a:ext uri="{FF2B5EF4-FFF2-40B4-BE49-F238E27FC236}">
                      <a16:creationId xmlns:a16="http://schemas.microsoft.com/office/drawing/2014/main" id="{30C3646F-219C-BD48-AC06-859E6F50D0A2}"/>
                    </a:ext>
                  </a:extLst>
                </p:cNvPr>
                <p:cNvSpPr/>
                <p:nvPr/>
              </p:nvSpPr>
              <p:spPr>
                <a:xfrm>
                  <a:off x="472611" y="934948"/>
                  <a:ext cx="2085654" cy="719191"/>
                </a:xfrm>
                <a:prstGeom prst="homePlate">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t>CG12746</a:t>
                  </a:r>
                </a:p>
              </p:txBody>
            </p:sp>
            <p:sp>
              <p:nvSpPr>
                <p:cNvPr id="13" name="Pentagon 12">
                  <a:extLst>
                    <a:ext uri="{FF2B5EF4-FFF2-40B4-BE49-F238E27FC236}">
                      <a16:creationId xmlns:a16="http://schemas.microsoft.com/office/drawing/2014/main" id="{7DDAACEB-0C6B-E542-ACE2-E8E3FC943EDF}"/>
                    </a:ext>
                  </a:extLst>
                </p:cNvPr>
                <p:cNvSpPr/>
                <p:nvPr/>
              </p:nvSpPr>
              <p:spPr>
                <a:xfrm flipH="1">
                  <a:off x="2710665" y="934944"/>
                  <a:ext cx="2085654" cy="719191"/>
                </a:xfrm>
                <a:prstGeom prst="homePlate">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t>CG2931</a:t>
                  </a:r>
                </a:p>
              </p:txBody>
            </p:sp>
            <p:sp>
              <p:nvSpPr>
                <p:cNvPr id="14" name="Pentagon 13">
                  <a:extLst>
                    <a:ext uri="{FF2B5EF4-FFF2-40B4-BE49-F238E27FC236}">
                      <a16:creationId xmlns:a16="http://schemas.microsoft.com/office/drawing/2014/main" id="{9805076C-34C4-5541-AE02-37B471CCF055}"/>
                    </a:ext>
                  </a:extLst>
                </p:cNvPr>
                <p:cNvSpPr/>
                <p:nvPr/>
              </p:nvSpPr>
              <p:spPr>
                <a:xfrm>
                  <a:off x="4948719" y="934944"/>
                  <a:ext cx="2085654" cy="719191"/>
                </a:xfrm>
                <a:prstGeom prst="homePlat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t>Rheb</a:t>
                  </a:r>
                </a:p>
              </p:txBody>
            </p:sp>
            <p:sp>
              <p:nvSpPr>
                <p:cNvPr id="15" name="Pentagon 14">
                  <a:extLst>
                    <a:ext uri="{FF2B5EF4-FFF2-40B4-BE49-F238E27FC236}">
                      <a16:creationId xmlns:a16="http://schemas.microsoft.com/office/drawing/2014/main" id="{FCEE3776-B6A5-C44D-9D26-9CB849A7244A}"/>
                    </a:ext>
                  </a:extLst>
                </p:cNvPr>
                <p:cNvSpPr/>
                <p:nvPr/>
              </p:nvSpPr>
              <p:spPr>
                <a:xfrm>
                  <a:off x="7186773" y="934946"/>
                  <a:ext cx="2085654" cy="719191"/>
                </a:xfrm>
                <a:prstGeom prst="homePlate">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t>CRMP</a:t>
                  </a:r>
                </a:p>
              </p:txBody>
            </p:sp>
            <p:sp>
              <p:nvSpPr>
                <p:cNvPr id="16" name="Pentagon 15">
                  <a:extLst>
                    <a:ext uri="{FF2B5EF4-FFF2-40B4-BE49-F238E27FC236}">
                      <a16:creationId xmlns:a16="http://schemas.microsoft.com/office/drawing/2014/main" id="{CD20E533-2A34-0D43-A71D-3768644D2346}"/>
                    </a:ext>
                  </a:extLst>
                </p:cNvPr>
                <p:cNvSpPr/>
                <p:nvPr/>
              </p:nvSpPr>
              <p:spPr>
                <a:xfrm flipH="1">
                  <a:off x="9424827" y="934945"/>
                  <a:ext cx="2085654" cy="719191"/>
                </a:xfrm>
                <a:prstGeom prst="homePlate">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t>CG2926</a:t>
                  </a:r>
                </a:p>
              </p:txBody>
            </p:sp>
          </p:grpSp>
          <p:sp>
            <p:nvSpPr>
              <p:cNvPr id="5" name="TextBox 4">
                <a:extLst>
                  <a:ext uri="{FF2B5EF4-FFF2-40B4-BE49-F238E27FC236}">
                    <a16:creationId xmlns:a16="http://schemas.microsoft.com/office/drawing/2014/main" id="{8C8060BD-A562-D74F-BE10-34E7A7DDE022}"/>
                  </a:ext>
                </a:extLst>
              </p:cNvPr>
              <p:cNvSpPr txBox="1"/>
              <p:nvPr/>
            </p:nvSpPr>
            <p:spPr>
              <a:xfrm>
                <a:off x="68061" y="1432045"/>
                <a:ext cx="9000160" cy="461665"/>
              </a:xfrm>
              <a:prstGeom prst="rect">
                <a:avLst/>
              </a:prstGeom>
              <a:noFill/>
            </p:spPr>
            <p:txBody>
              <a:bodyPr wrap="square" rtlCol="0">
                <a:spAutoFit/>
              </a:bodyPr>
              <a:lstStyle/>
              <a:p>
                <a:pPr algn="ctr"/>
                <a:r>
                  <a:rPr lang="en-US" sz="2400" b="1" i="1" dirty="0">
                    <a:latin typeface="Arial" charset="0"/>
                    <a:ea typeface="Arial" charset="0"/>
                    <a:cs typeface="Arial" charset="0"/>
                  </a:rPr>
                  <a:t>D. melanogaster </a:t>
                </a:r>
                <a:r>
                  <a:rPr lang="en-US" sz="2400" b="1" dirty="0">
                    <a:latin typeface="Arial" charset="0"/>
                    <a:ea typeface="Arial" charset="0"/>
                    <a:cs typeface="Arial" charset="0"/>
                  </a:rPr>
                  <a:t>(chr3R scaffold)</a:t>
                </a:r>
              </a:p>
            </p:txBody>
          </p:sp>
        </p:grpSp>
        <p:grpSp>
          <p:nvGrpSpPr>
            <p:cNvPr id="27" name="Group 26">
              <a:extLst>
                <a:ext uri="{FF2B5EF4-FFF2-40B4-BE49-F238E27FC236}">
                  <a16:creationId xmlns:a16="http://schemas.microsoft.com/office/drawing/2014/main" id="{278658A3-7B91-634E-9491-DCC7553FDDA8}"/>
                </a:ext>
              </a:extLst>
            </p:cNvPr>
            <p:cNvGrpSpPr/>
            <p:nvPr/>
          </p:nvGrpSpPr>
          <p:grpSpPr>
            <a:xfrm>
              <a:off x="68061" y="3628818"/>
              <a:ext cx="9007876" cy="1297974"/>
              <a:chOff x="68061" y="2236216"/>
              <a:chExt cx="9007876" cy="1297974"/>
            </a:xfrm>
          </p:grpSpPr>
          <p:grpSp>
            <p:nvGrpSpPr>
              <p:cNvPr id="28" name="Group 27">
                <a:extLst>
                  <a:ext uri="{FF2B5EF4-FFF2-40B4-BE49-F238E27FC236}">
                    <a16:creationId xmlns:a16="http://schemas.microsoft.com/office/drawing/2014/main" id="{DC83BCCF-1EC2-6A44-999E-28AFE2A5CFC3}"/>
                  </a:ext>
                </a:extLst>
              </p:cNvPr>
              <p:cNvGrpSpPr/>
              <p:nvPr/>
            </p:nvGrpSpPr>
            <p:grpSpPr>
              <a:xfrm>
                <a:off x="366448" y="2236216"/>
                <a:ext cx="8709489" cy="493806"/>
                <a:chOff x="472611" y="934944"/>
                <a:chExt cx="11037870" cy="719195"/>
              </a:xfrm>
            </p:grpSpPr>
            <p:sp>
              <p:nvSpPr>
                <p:cNvPr id="31" name="Pentagon 30">
                  <a:extLst>
                    <a:ext uri="{FF2B5EF4-FFF2-40B4-BE49-F238E27FC236}">
                      <a16:creationId xmlns:a16="http://schemas.microsoft.com/office/drawing/2014/main" id="{AC524139-A59D-BE4B-B24D-20724D9C03C0}"/>
                    </a:ext>
                  </a:extLst>
                </p:cNvPr>
                <p:cNvSpPr/>
                <p:nvPr/>
              </p:nvSpPr>
              <p:spPr>
                <a:xfrm>
                  <a:off x="472611" y="934948"/>
                  <a:ext cx="2085654" cy="719191"/>
                </a:xfrm>
                <a:prstGeom prst="homePlate">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t>CG12746</a:t>
                  </a:r>
                </a:p>
              </p:txBody>
            </p:sp>
            <p:sp>
              <p:nvSpPr>
                <p:cNvPr id="32" name="Pentagon 31">
                  <a:extLst>
                    <a:ext uri="{FF2B5EF4-FFF2-40B4-BE49-F238E27FC236}">
                      <a16:creationId xmlns:a16="http://schemas.microsoft.com/office/drawing/2014/main" id="{BD71FEEB-1275-CB4B-A9C2-F0C77173479B}"/>
                    </a:ext>
                  </a:extLst>
                </p:cNvPr>
                <p:cNvSpPr/>
                <p:nvPr/>
              </p:nvSpPr>
              <p:spPr>
                <a:xfrm flipH="1">
                  <a:off x="2710665" y="934944"/>
                  <a:ext cx="2085654" cy="719191"/>
                </a:xfrm>
                <a:prstGeom prst="homePlate">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t>CG2931</a:t>
                  </a:r>
                </a:p>
              </p:txBody>
            </p:sp>
            <p:sp>
              <p:nvSpPr>
                <p:cNvPr id="33" name="Pentagon 32">
                  <a:extLst>
                    <a:ext uri="{FF2B5EF4-FFF2-40B4-BE49-F238E27FC236}">
                      <a16:creationId xmlns:a16="http://schemas.microsoft.com/office/drawing/2014/main" id="{4CEB559F-CAE8-F44B-AF27-086683EE2E31}"/>
                    </a:ext>
                  </a:extLst>
                </p:cNvPr>
                <p:cNvSpPr/>
                <p:nvPr/>
              </p:nvSpPr>
              <p:spPr>
                <a:xfrm>
                  <a:off x="4948719" y="934944"/>
                  <a:ext cx="2085654" cy="719191"/>
                </a:xfrm>
                <a:prstGeom prst="homePlat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t>Rheb</a:t>
                  </a:r>
                </a:p>
              </p:txBody>
            </p:sp>
            <p:sp>
              <p:nvSpPr>
                <p:cNvPr id="34" name="Pentagon 33">
                  <a:extLst>
                    <a:ext uri="{FF2B5EF4-FFF2-40B4-BE49-F238E27FC236}">
                      <a16:creationId xmlns:a16="http://schemas.microsoft.com/office/drawing/2014/main" id="{75772906-D48A-C249-91A6-0E1FE35A15E1}"/>
                    </a:ext>
                  </a:extLst>
                </p:cNvPr>
                <p:cNvSpPr/>
                <p:nvPr/>
              </p:nvSpPr>
              <p:spPr>
                <a:xfrm>
                  <a:off x="7186773" y="934946"/>
                  <a:ext cx="2085654" cy="719191"/>
                </a:xfrm>
                <a:prstGeom prst="homePlate">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t>CRMP</a:t>
                  </a:r>
                </a:p>
              </p:txBody>
            </p:sp>
            <p:sp>
              <p:nvSpPr>
                <p:cNvPr id="35" name="Pentagon 34">
                  <a:extLst>
                    <a:ext uri="{FF2B5EF4-FFF2-40B4-BE49-F238E27FC236}">
                      <a16:creationId xmlns:a16="http://schemas.microsoft.com/office/drawing/2014/main" id="{9B4D6319-3B80-934A-BCD2-D3416F546C58}"/>
                    </a:ext>
                  </a:extLst>
                </p:cNvPr>
                <p:cNvSpPr/>
                <p:nvPr/>
              </p:nvSpPr>
              <p:spPr>
                <a:xfrm flipH="1">
                  <a:off x="9424827" y="934945"/>
                  <a:ext cx="2085654" cy="719191"/>
                </a:xfrm>
                <a:prstGeom prst="homePlate">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t>CG2926</a:t>
                  </a:r>
                </a:p>
              </p:txBody>
            </p:sp>
          </p:grpSp>
          <p:sp>
            <p:nvSpPr>
              <p:cNvPr id="30" name="TextBox 29">
                <a:extLst>
                  <a:ext uri="{FF2B5EF4-FFF2-40B4-BE49-F238E27FC236}">
                    <a16:creationId xmlns:a16="http://schemas.microsoft.com/office/drawing/2014/main" id="{A72580A7-E9EE-E145-8492-2523D037DC9F}"/>
                  </a:ext>
                </a:extLst>
              </p:cNvPr>
              <p:cNvSpPr txBox="1"/>
              <p:nvPr/>
            </p:nvSpPr>
            <p:spPr>
              <a:xfrm>
                <a:off x="68061" y="3072525"/>
                <a:ext cx="9000160" cy="461665"/>
              </a:xfrm>
              <a:prstGeom prst="rect">
                <a:avLst/>
              </a:prstGeom>
              <a:noFill/>
            </p:spPr>
            <p:txBody>
              <a:bodyPr wrap="square" rtlCol="0">
                <a:spAutoFit/>
              </a:bodyPr>
              <a:lstStyle/>
              <a:p>
                <a:pPr algn="ctr"/>
                <a:r>
                  <a:rPr lang="en-US" sz="2400" b="1" i="1" dirty="0">
                    <a:latin typeface="Arial" charset="0"/>
                    <a:ea typeface="Arial" charset="0"/>
                    <a:cs typeface="Arial" charset="0"/>
                  </a:rPr>
                  <a:t>D. yakuba </a:t>
                </a:r>
                <a:r>
                  <a:rPr lang="en-US" sz="2400" b="1" dirty="0">
                    <a:latin typeface="Arial" charset="0"/>
                    <a:ea typeface="Arial" charset="0"/>
                    <a:cs typeface="Arial" charset="0"/>
                  </a:rPr>
                  <a:t>(NC_052530 scaffold)</a:t>
                </a:r>
              </a:p>
            </p:txBody>
          </p:sp>
        </p:grpSp>
        <p:cxnSp>
          <p:nvCxnSpPr>
            <p:cNvPr id="36" name="Straight Connector 35">
              <a:extLst>
                <a:ext uri="{FF2B5EF4-FFF2-40B4-BE49-F238E27FC236}">
                  <a16:creationId xmlns:a16="http://schemas.microsoft.com/office/drawing/2014/main" id="{49BB10CF-3E86-6244-B7A6-A76E1547FE12}"/>
                </a:ext>
              </a:extLst>
            </p:cNvPr>
            <p:cNvCxnSpPr>
              <a:cxnSpLocks/>
            </p:cNvCxnSpPr>
            <p:nvPr/>
          </p:nvCxnSpPr>
          <p:spPr>
            <a:xfrm flipH="1">
              <a:off x="373759" y="2730013"/>
              <a:ext cx="1" cy="898802"/>
            </a:xfrm>
            <a:prstGeom prst="line">
              <a:avLst/>
            </a:prstGeom>
            <a:ln w="28575">
              <a:solidFill>
                <a:schemeClr val="tx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BF912D2-9EF0-6140-A739-8CD350CCB775}"/>
                </a:ext>
              </a:extLst>
            </p:cNvPr>
            <p:cNvCxnSpPr>
              <a:cxnSpLocks/>
            </p:cNvCxnSpPr>
            <p:nvPr/>
          </p:nvCxnSpPr>
          <p:spPr>
            <a:xfrm flipH="1">
              <a:off x="1727638" y="2730013"/>
              <a:ext cx="1" cy="898802"/>
            </a:xfrm>
            <a:prstGeom prst="line">
              <a:avLst/>
            </a:prstGeom>
            <a:ln w="28575">
              <a:solidFill>
                <a:schemeClr val="tx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76B9B79-B4CD-5540-8916-1FCC3F9F40BF}"/>
                </a:ext>
              </a:extLst>
            </p:cNvPr>
            <p:cNvCxnSpPr>
              <a:cxnSpLocks/>
            </p:cNvCxnSpPr>
            <p:nvPr/>
          </p:nvCxnSpPr>
          <p:spPr>
            <a:xfrm flipH="1">
              <a:off x="2411478" y="2742796"/>
              <a:ext cx="1" cy="898802"/>
            </a:xfrm>
            <a:prstGeom prst="line">
              <a:avLst/>
            </a:prstGeom>
            <a:ln w="28575">
              <a:solidFill>
                <a:schemeClr val="tx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28DFE8B-5574-024C-87A6-D7D193366956}"/>
                </a:ext>
              </a:extLst>
            </p:cNvPr>
            <p:cNvCxnSpPr>
              <a:cxnSpLocks/>
            </p:cNvCxnSpPr>
            <p:nvPr/>
          </p:nvCxnSpPr>
          <p:spPr>
            <a:xfrm flipH="1">
              <a:off x="3765357" y="2742796"/>
              <a:ext cx="1" cy="898802"/>
            </a:xfrm>
            <a:prstGeom prst="line">
              <a:avLst/>
            </a:prstGeom>
            <a:ln w="28575">
              <a:solidFill>
                <a:schemeClr val="tx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6F27346-E742-F64E-97FF-983E5A9A14F3}"/>
                </a:ext>
              </a:extLst>
            </p:cNvPr>
            <p:cNvCxnSpPr>
              <a:cxnSpLocks/>
            </p:cNvCxnSpPr>
            <p:nvPr/>
          </p:nvCxnSpPr>
          <p:spPr>
            <a:xfrm flipH="1">
              <a:off x="3893436" y="2742796"/>
              <a:ext cx="1" cy="898802"/>
            </a:xfrm>
            <a:prstGeom prst="line">
              <a:avLst/>
            </a:prstGeom>
            <a:ln w="28575">
              <a:solidFill>
                <a:schemeClr val="tx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CA83589-9AB1-4443-9C5E-51F7CA4DB917}"/>
                </a:ext>
              </a:extLst>
            </p:cNvPr>
            <p:cNvCxnSpPr>
              <a:cxnSpLocks/>
            </p:cNvCxnSpPr>
            <p:nvPr/>
          </p:nvCxnSpPr>
          <p:spPr>
            <a:xfrm flipH="1">
              <a:off x="5247315" y="2742796"/>
              <a:ext cx="1" cy="898802"/>
            </a:xfrm>
            <a:prstGeom prst="line">
              <a:avLst/>
            </a:prstGeom>
            <a:ln w="28575">
              <a:solidFill>
                <a:schemeClr val="tx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FE80F772-4080-094C-8D85-169F5A8E1C32}"/>
                </a:ext>
              </a:extLst>
            </p:cNvPr>
            <p:cNvCxnSpPr>
              <a:cxnSpLocks/>
            </p:cNvCxnSpPr>
            <p:nvPr/>
          </p:nvCxnSpPr>
          <p:spPr>
            <a:xfrm flipH="1">
              <a:off x="5680969" y="2733021"/>
              <a:ext cx="1" cy="898802"/>
            </a:xfrm>
            <a:prstGeom prst="line">
              <a:avLst/>
            </a:prstGeom>
            <a:ln w="28575">
              <a:solidFill>
                <a:schemeClr val="tx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63C5A9A-D07B-C84F-9D17-1C1AA877ADD9}"/>
                </a:ext>
              </a:extLst>
            </p:cNvPr>
            <p:cNvCxnSpPr>
              <a:cxnSpLocks/>
            </p:cNvCxnSpPr>
            <p:nvPr/>
          </p:nvCxnSpPr>
          <p:spPr>
            <a:xfrm flipH="1">
              <a:off x="7034848" y="2733021"/>
              <a:ext cx="1" cy="898802"/>
            </a:xfrm>
            <a:prstGeom prst="line">
              <a:avLst/>
            </a:prstGeom>
            <a:ln w="28575">
              <a:solidFill>
                <a:schemeClr val="tx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54CCCE7-F81B-1040-A5B6-27B56CE64D54}"/>
                </a:ext>
              </a:extLst>
            </p:cNvPr>
            <p:cNvCxnSpPr>
              <a:cxnSpLocks/>
            </p:cNvCxnSpPr>
            <p:nvPr/>
          </p:nvCxnSpPr>
          <p:spPr>
            <a:xfrm flipH="1">
              <a:off x="7714341" y="2747246"/>
              <a:ext cx="1" cy="898802"/>
            </a:xfrm>
            <a:prstGeom prst="line">
              <a:avLst/>
            </a:prstGeom>
            <a:ln w="28575">
              <a:solidFill>
                <a:schemeClr val="tx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2962FB67-5C4E-6F4E-8121-D870F3724E13}"/>
                </a:ext>
              </a:extLst>
            </p:cNvPr>
            <p:cNvCxnSpPr>
              <a:cxnSpLocks/>
            </p:cNvCxnSpPr>
            <p:nvPr/>
          </p:nvCxnSpPr>
          <p:spPr>
            <a:xfrm flipH="1">
              <a:off x="9068220" y="2747246"/>
              <a:ext cx="1" cy="898802"/>
            </a:xfrm>
            <a:prstGeom prst="line">
              <a:avLst/>
            </a:prstGeom>
            <a:ln w="28575">
              <a:solidFill>
                <a:schemeClr val="tx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268398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F90E32C-66E4-A72F-22A9-EF4A937C3050}"/>
              </a:ext>
            </a:extLst>
          </p:cNvPr>
          <p:cNvGrpSpPr/>
          <p:nvPr/>
        </p:nvGrpSpPr>
        <p:grpSpPr>
          <a:xfrm>
            <a:off x="1278994" y="2775179"/>
            <a:ext cx="6586012" cy="1307642"/>
            <a:chOff x="788455" y="191614"/>
            <a:chExt cx="6586012" cy="1307642"/>
          </a:xfrm>
        </p:grpSpPr>
        <p:sp>
          <p:nvSpPr>
            <p:cNvPr id="3" name="Rectangle 2">
              <a:extLst>
                <a:ext uri="{FF2B5EF4-FFF2-40B4-BE49-F238E27FC236}">
                  <a16:creationId xmlns:a16="http://schemas.microsoft.com/office/drawing/2014/main" id="{D2947206-D4E3-6B5E-AA89-B879089E1F6C}"/>
                </a:ext>
              </a:extLst>
            </p:cNvPr>
            <p:cNvSpPr/>
            <p:nvPr/>
          </p:nvSpPr>
          <p:spPr>
            <a:xfrm>
              <a:off x="788707" y="191614"/>
              <a:ext cx="6585760" cy="1307642"/>
            </a:xfrm>
            <a:prstGeom prst="rect">
              <a:avLst/>
            </a:prstGeom>
            <a:solidFill>
              <a:srgbClr val="E46C6D">
                <a:alpha val="75294"/>
              </a:srgbClr>
            </a:solidFill>
            <a:ln w="38100">
              <a:solidFill>
                <a:srgbClr val="3B3838">
                  <a:alpha val="6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F5B7378-9434-3B61-DD97-682EB097006A}"/>
                </a:ext>
              </a:extLst>
            </p:cNvPr>
            <p:cNvSpPr txBox="1"/>
            <p:nvPr/>
          </p:nvSpPr>
          <p:spPr>
            <a:xfrm>
              <a:off x="1390300" y="294125"/>
              <a:ext cx="2275721" cy="646331"/>
            </a:xfrm>
            <a:prstGeom prst="rect">
              <a:avLst/>
            </a:prstGeom>
            <a:noFill/>
          </p:spPr>
          <p:txBody>
            <a:bodyPr wrap="square" rtlCol="0">
              <a:spAutoFit/>
            </a:bodyPr>
            <a:lstStyle/>
            <a:p>
              <a:r>
                <a:rPr lang="en-US" sz="1200" dirty="0"/>
                <a:t>If we enter “rheb” in the Gene Record Finder, we will get an error message because gene</a:t>
              </a:r>
            </a:p>
          </p:txBody>
        </p:sp>
        <p:pic>
          <p:nvPicPr>
            <p:cNvPr id="5" name="Picture 4" descr="A close up of a logo&#10;&#10;Description automatically generated">
              <a:extLst>
                <a:ext uri="{FF2B5EF4-FFF2-40B4-BE49-F238E27FC236}">
                  <a16:creationId xmlns:a16="http://schemas.microsoft.com/office/drawing/2014/main" id="{7F2E2C56-4A7A-759B-C13C-C2F8D87AD80F}"/>
                </a:ext>
              </a:extLst>
            </p:cNvPr>
            <p:cNvPicPr>
              <a:picLocks noChangeAspect="1"/>
            </p:cNvPicPr>
            <p:nvPr/>
          </p:nvPicPr>
          <p:blipFill rotWithShape="1">
            <a:blip r:embed="rId2"/>
            <a:srcRect t="10620" b="16450"/>
            <a:stretch/>
          </p:blipFill>
          <p:spPr>
            <a:xfrm>
              <a:off x="788455" y="294125"/>
              <a:ext cx="786345" cy="558800"/>
            </a:xfrm>
            <a:prstGeom prst="rect">
              <a:avLst/>
            </a:prstGeom>
          </p:spPr>
        </p:pic>
        <p:pic>
          <p:nvPicPr>
            <p:cNvPr id="6" name="Picture 5">
              <a:extLst>
                <a:ext uri="{FF2B5EF4-FFF2-40B4-BE49-F238E27FC236}">
                  <a16:creationId xmlns:a16="http://schemas.microsoft.com/office/drawing/2014/main" id="{08F66729-0ADE-0DA1-AFBF-BC32BB54967C}"/>
                </a:ext>
              </a:extLst>
            </p:cNvPr>
            <p:cNvPicPr>
              <a:picLocks noChangeAspect="1"/>
            </p:cNvPicPr>
            <p:nvPr/>
          </p:nvPicPr>
          <p:blipFill>
            <a:blip r:embed="rId3"/>
            <a:stretch>
              <a:fillRect/>
            </a:stretch>
          </p:blipFill>
          <p:spPr>
            <a:xfrm>
              <a:off x="3725747" y="687490"/>
              <a:ext cx="3549300" cy="330867"/>
            </a:xfrm>
            <a:prstGeom prst="rect">
              <a:avLst/>
            </a:prstGeom>
          </p:spPr>
        </p:pic>
        <p:sp>
          <p:nvSpPr>
            <p:cNvPr id="7" name="TextBox 6">
              <a:extLst>
                <a:ext uri="{FF2B5EF4-FFF2-40B4-BE49-F238E27FC236}">
                  <a16:creationId xmlns:a16="http://schemas.microsoft.com/office/drawing/2014/main" id="{B7F74B7F-108C-93E5-34E6-F29E22336C8F}"/>
                </a:ext>
              </a:extLst>
            </p:cNvPr>
            <p:cNvSpPr txBox="1"/>
            <p:nvPr/>
          </p:nvSpPr>
          <p:spPr>
            <a:xfrm>
              <a:off x="848433" y="852924"/>
              <a:ext cx="2817588" cy="646331"/>
            </a:xfrm>
            <a:prstGeom prst="rect">
              <a:avLst/>
            </a:prstGeom>
            <a:noFill/>
          </p:spPr>
          <p:txBody>
            <a:bodyPr wrap="square" rtlCol="0">
              <a:spAutoFit/>
            </a:bodyPr>
            <a:lstStyle/>
            <a:p>
              <a:r>
                <a:rPr lang="en-US" sz="1200" dirty="0"/>
                <a:t>symbols in </a:t>
              </a:r>
              <a:r>
                <a:rPr lang="en-US" sz="1200" i="1" dirty="0"/>
                <a:t>Drosophila</a:t>
              </a:r>
              <a:r>
                <a:rPr lang="en-US" sz="1200" dirty="0"/>
                <a:t> are </a:t>
              </a:r>
              <a:r>
                <a:rPr lang="en-US" sz="1200" b="1" dirty="0"/>
                <a:t>case-sensitive</a:t>
              </a:r>
              <a:r>
                <a:rPr lang="en-US" sz="1200" dirty="0"/>
                <a:t>. For example, </a:t>
              </a:r>
              <a:r>
                <a:rPr lang="en-US" sz="1200" i="1" dirty="0"/>
                <a:t>Tor</a:t>
              </a:r>
              <a:r>
                <a:rPr lang="en-US" sz="1200" dirty="0"/>
                <a:t> and </a:t>
              </a:r>
              <a:r>
                <a:rPr lang="en-US" sz="1200" i="1" dirty="0"/>
                <a:t>tor</a:t>
              </a:r>
              <a:r>
                <a:rPr lang="en-US" sz="1200" dirty="0"/>
                <a:t> correspond to two different genes in </a:t>
              </a:r>
              <a:r>
                <a:rPr lang="en-US" sz="1200" i="1" dirty="0"/>
                <a:t>D. melanogaster</a:t>
              </a:r>
              <a:r>
                <a:rPr lang="en-US" sz="1200" dirty="0"/>
                <a:t>.</a:t>
              </a:r>
            </a:p>
          </p:txBody>
        </p:sp>
      </p:grpSp>
    </p:spTree>
    <p:extLst>
      <p:ext uri="{BB962C8B-B14F-4D97-AF65-F5344CB8AC3E}">
        <p14:creationId xmlns:p14="http://schemas.microsoft.com/office/powerpoint/2010/main" val="27092171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858FB53-9C55-9AE4-91BC-F5AADE889E48}"/>
              </a:ext>
            </a:extLst>
          </p:cNvPr>
          <p:cNvGrpSpPr/>
          <p:nvPr/>
        </p:nvGrpSpPr>
        <p:grpSpPr>
          <a:xfrm>
            <a:off x="215148" y="2886883"/>
            <a:ext cx="8417612" cy="1333516"/>
            <a:chOff x="215148" y="2886883"/>
            <a:chExt cx="8417612" cy="1333516"/>
          </a:xfrm>
        </p:grpSpPr>
        <p:pic>
          <p:nvPicPr>
            <p:cNvPr id="8" name="Picture 7" descr="Graphical user interface, text, application, Word&#10;&#10;Description automatically generated">
              <a:extLst>
                <a:ext uri="{FF2B5EF4-FFF2-40B4-BE49-F238E27FC236}">
                  <a16:creationId xmlns:a16="http://schemas.microsoft.com/office/drawing/2014/main" id="{29B0B98E-E978-B60D-5A08-310AA05ADF8D}"/>
                </a:ext>
              </a:extLst>
            </p:cNvPr>
            <p:cNvPicPr>
              <a:picLocks noChangeAspect="1"/>
            </p:cNvPicPr>
            <p:nvPr/>
          </p:nvPicPr>
          <p:blipFill rotWithShape="1">
            <a:blip r:embed="rId2"/>
            <a:srcRect l="12475" t="15891" r="20669" b="67724"/>
            <a:stretch/>
          </p:blipFill>
          <p:spPr>
            <a:xfrm>
              <a:off x="215148" y="2886883"/>
              <a:ext cx="8417612" cy="1333516"/>
            </a:xfrm>
            <a:prstGeom prst="rect">
              <a:avLst/>
            </a:prstGeom>
          </p:spPr>
        </p:pic>
        <p:cxnSp>
          <p:nvCxnSpPr>
            <p:cNvPr id="6" name="Straight Arrow Connector 5">
              <a:extLst>
                <a:ext uri="{FF2B5EF4-FFF2-40B4-BE49-F238E27FC236}">
                  <a16:creationId xmlns:a16="http://schemas.microsoft.com/office/drawing/2014/main" id="{C9EA5BED-8EBB-304F-93A8-7D0329D584F9}"/>
                </a:ext>
              </a:extLst>
            </p:cNvPr>
            <p:cNvCxnSpPr>
              <a:cxnSpLocks/>
            </p:cNvCxnSpPr>
            <p:nvPr/>
          </p:nvCxnSpPr>
          <p:spPr>
            <a:xfrm rot="7620000">
              <a:off x="3582988" y="3315983"/>
              <a:ext cx="431515" cy="226033"/>
            </a:xfrm>
            <a:prstGeom prst="straightConnector1">
              <a:avLst/>
            </a:prstGeom>
            <a:ln w="76200">
              <a:solidFill>
                <a:srgbClr val="9E1B32"/>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195287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0E1E0EA-D454-1E1F-CE1E-5B9B373235F3}"/>
              </a:ext>
            </a:extLst>
          </p:cNvPr>
          <p:cNvGrpSpPr/>
          <p:nvPr/>
        </p:nvGrpSpPr>
        <p:grpSpPr>
          <a:xfrm>
            <a:off x="3095915" y="2460674"/>
            <a:ext cx="3374553" cy="1036059"/>
            <a:chOff x="3095915" y="2460674"/>
            <a:chExt cx="3374553" cy="1036059"/>
          </a:xfrm>
        </p:grpSpPr>
        <p:sp>
          <p:nvSpPr>
            <p:cNvPr id="3" name="Rectangle 2">
              <a:extLst>
                <a:ext uri="{FF2B5EF4-FFF2-40B4-BE49-F238E27FC236}">
                  <a16:creationId xmlns:a16="http://schemas.microsoft.com/office/drawing/2014/main" id="{7A61194D-D059-0DD6-B886-070993092EB1}"/>
                </a:ext>
              </a:extLst>
            </p:cNvPr>
            <p:cNvSpPr/>
            <p:nvPr/>
          </p:nvSpPr>
          <p:spPr>
            <a:xfrm>
              <a:off x="3095915" y="2460674"/>
              <a:ext cx="3160952" cy="1036059"/>
            </a:xfrm>
            <a:prstGeom prst="rect">
              <a:avLst/>
            </a:prstGeom>
            <a:solidFill>
              <a:srgbClr val="B4D85A"/>
            </a:solidFill>
            <a:ln w="38100">
              <a:solidFill>
                <a:srgbClr val="9E1B32">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Shape 46">
              <a:extLst>
                <a:ext uri="{FF2B5EF4-FFF2-40B4-BE49-F238E27FC236}">
                  <a16:creationId xmlns:a16="http://schemas.microsoft.com/office/drawing/2014/main" id="{C08A50D4-F250-6D7F-54CE-D6A0CED122EF}"/>
                </a:ext>
              </a:extLst>
            </p:cNvPr>
            <p:cNvPicPr preferRelativeResize="0"/>
            <p:nvPr/>
          </p:nvPicPr>
          <p:blipFill rotWithShape="1">
            <a:blip r:embed="rId3">
              <a:alphaModFix/>
            </a:blip>
            <a:srcRect/>
            <a:stretch/>
          </p:blipFill>
          <p:spPr>
            <a:xfrm>
              <a:off x="3221683" y="2652645"/>
              <a:ext cx="822960" cy="260056"/>
            </a:xfrm>
            <a:prstGeom prst="rect">
              <a:avLst/>
            </a:prstGeom>
            <a:noFill/>
            <a:ln>
              <a:noFill/>
            </a:ln>
          </p:spPr>
        </p:pic>
        <p:sp>
          <p:nvSpPr>
            <p:cNvPr id="5" name="TextBox 4">
              <a:extLst>
                <a:ext uri="{FF2B5EF4-FFF2-40B4-BE49-F238E27FC236}">
                  <a16:creationId xmlns:a16="http://schemas.microsoft.com/office/drawing/2014/main" id="{BBB73D23-9457-7B50-9F4E-87937CDDFE1C}"/>
                </a:ext>
              </a:extLst>
            </p:cNvPr>
            <p:cNvSpPr txBox="1"/>
            <p:nvPr/>
          </p:nvSpPr>
          <p:spPr>
            <a:xfrm>
              <a:off x="4044643" y="2553121"/>
              <a:ext cx="2132873" cy="461665"/>
            </a:xfrm>
            <a:prstGeom prst="rect">
              <a:avLst/>
            </a:prstGeom>
            <a:noFill/>
          </p:spPr>
          <p:txBody>
            <a:bodyPr wrap="square" rtlCol="0">
              <a:spAutoFit/>
            </a:bodyPr>
            <a:lstStyle/>
            <a:p>
              <a:r>
                <a:rPr lang="en-US" sz="1200" dirty="0">
                  <a:solidFill>
                    <a:srgbClr val="000000"/>
                  </a:solidFill>
                  <a:ea typeface="Calibri" panose="020F0502020204030204" pitchFamily="34" charset="0"/>
                </a:rPr>
                <a:t>If the </a:t>
              </a:r>
              <a:r>
                <a:rPr lang="en-US" sz="1200" i="1" dirty="0">
                  <a:solidFill>
                    <a:srgbClr val="000000"/>
                  </a:solidFill>
                  <a:ea typeface="Calibri" panose="020F0502020204030204" pitchFamily="34" charset="0"/>
                </a:rPr>
                <a:t>coding</a:t>
              </a:r>
              <a:r>
                <a:rPr lang="en-US" sz="1200" dirty="0">
                  <a:solidFill>
                    <a:srgbClr val="000000"/>
                  </a:solidFill>
                  <a:ea typeface="Calibri" panose="020F0502020204030204" pitchFamily="34" charset="0"/>
                </a:rPr>
                <a:t> sequences of ALL isoforms aren’t identical, you’ll</a:t>
              </a:r>
            </a:p>
          </p:txBody>
        </p:sp>
        <p:sp>
          <p:nvSpPr>
            <p:cNvPr id="6" name="TextBox 5">
              <a:extLst>
                <a:ext uri="{FF2B5EF4-FFF2-40B4-BE49-F238E27FC236}">
                  <a16:creationId xmlns:a16="http://schemas.microsoft.com/office/drawing/2014/main" id="{CAEE1945-956B-E9BB-A993-AEFC82C91F3B}"/>
                </a:ext>
              </a:extLst>
            </p:cNvPr>
            <p:cNvSpPr txBox="1"/>
            <p:nvPr/>
          </p:nvSpPr>
          <p:spPr>
            <a:xfrm>
              <a:off x="3138250" y="2927556"/>
              <a:ext cx="3332218" cy="461665"/>
            </a:xfrm>
            <a:prstGeom prst="rect">
              <a:avLst/>
            </a:prstGeom>
            <a:noFill/>
          </p:spPr>
          <p:txBody>
            <a:bodyPr wrap="square" rtlCol="0">
              <a:spAutoFit/>
            </a:bodyPr>
            <a:lstStyle/>
            <a:p>
              <a:r>
                <a:rPr lang="en-US" sz="1200" dirty="0">
                  <a:solidFill>
                    <a:srgbClr val="000000"/>
                  </a:solidFill>
                  <a:ea typeface="Calibri" panose="020F0502020204030204" pitchFamily="34" charset="0"/>
                </a:rPr>
                <a:t>need to annotate </a:t>
              </a:r>
              <a:r>
                <a:rPr lang="en-US" sz="1200" b="1" dirty="0">
                  <a:solidFill>
                    <a:srgbClr val="000000"/>
                  </a:solidFill>
                  <a:ea typeface="Calibri" panose="020F0502020204030204" pitchFamily="34" charset="0"/>
                </a:rPr>
                <a:t>each </a:t>
              </a:r>
              <a:r>
                <a:rPr lang="en-US" sz="1200" b="1" i="1" dirty="0">
                  <a:solidFill>
                    <a:srgbClr val="000000"/>
                  </a:solidFill>
                  <a:ea typeface="Calibri" panose="020F0502020204030204" pitchFamily="34" charset="0"/>
                </a:rPr>
                <a:t>unique</a:t>
              </a:r>
              <a:r>
                <a:rPr lang="en-US" sz="1200" b="1" dirty="0">
                  <a:solidFill>
                    <a:srgbClr val="000000"/>
                  </a:solidFill>
                  <a:ea typeface="Calibri" panose="020F0502020204030204" pitchFamily="34" charset="0"/>
                </a:rPr>
                <a:t> </a:t>
              </a:r>
              <a:r>
                <a:rPr lang="en-US" sz="1200" dirty="0">
                  <a:solidFill>
                    <a:srgbClr val="000000"/>
                  </a:solidFill>
                  <a:ea typeface="Calibri" panose="020F0502020204030204" pitchFamily="34" charset="0"/>
                </a:rPr>
                <a:t>isoform (uniqueness is based on the coding sequence).</a:t>
              </a:r>
            </a:p>
          </p:txBody>
        </p:sp>
      </p:grpSp>
    </p:spTree>
    <p:extLst>
      <p:ext uri="{BB962C8B-B14F-4D97-AF65-F5344CB8AC3E}">
        <p14:creationId xmlns:p14="http://schemas.microsoft.com/office/powerpoint/2010/main" val="14054391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23303E2-8097-3A0E-902B-2CC623629593}"/>
              </a:ext>
            </a:extLst>
          </p:cNvPr>
          <p:cNvGrpSpPr/>
          <p:nvPr/>
        </p:nvGrpSpPr>
        <p:grpSpPr>
          <a:xfrm>
            <a:off x="968855" y="0"/>
            <a:ext cx="7206290" cy="6858000"/>
            <a:chOff x="968855" y="0"/>
            <a:chExt cx="7206290" cy="6858000"/>
          </a:xfrm>
        </p:grpSpPr>
        <p:pic>
          <p:nvPicPr>
            <p:cNvPr id="3" name="Picture 2">
              <a:extLst>
                <a:ext uri="{FF2B5EF4-FFF2-40B4-BE49-F238E27FC236}">
                  <a16:creationId xmlns:a16="http://schemas.microsoft.com/office/drawing/2014/main" id="{3FA6CADC-942C-B76C-73C2-AE7FB3F5D875}"/>
                </a:ext>
              </a:extLst>
            </p:cNvPr>
            <p:cNvPicPr>
              <a:picLocks noChangeAspect="1"/>
            </p:cNvPicPr>
            <p:nvPr/>
          </p:nvPicPr>
          <p:blipFill>
            <a:blip r:embed="rId3"/>
            <a:stretch>
              <a:fillRect/>
            </a:stretch>
          </p:blipFill>
          <p:spPr>
            <a:xfrm>
              <a:off x="968855" y="0"/>
              <a:ext cx="7206290" cy="6858000"/>
            </a:xfrm>
            <a:prstGeom prst="rect">
              <a:avLst/>
            </a:prstGeom>
          </p:spPr>
        </p:pic>
        <p:sp>
          <p:nvSpPr>
            <p:cNvPr id="4" name="Rectangle 3">
              <a:extLst>
                <a:ext uri="{FF2B5EF4-FFF2-40B4-BE49-F238E27FC236}">
                  <a16:creationId xmlns:a16="http://schemas.microsoft.com/office/drawing/2014/main" id="{CBD96242-8B3B-8949-96B2-5B73261E66CE}"/>
                </a:ext>
              </a:extLst>
            </p:cNvPr>
            <p:cNvSpPr/>
            <p:nvPr/>
          </p:nvSpPr>
          <p:spPr>
            <a:xfrm>
              <a:off x="2185691" y="43703"/>
              <a:ext cx="1726139" cy="680125"/>
            </a:xfrm>
            <a:prstGeom prst="rect">
              <a:avLst/>
            </a:prstGeom>
            <a:solidFill>
              <a:srgbClr val="990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Arial" panose="020B0604020202020204" pitchFamily="34" charset="0"/>
                  <a:cs typeface="Arial" panose="020B0604020202020204" pitchFamily="34" charset="0"/>
                </a:rPr>
                <a:t>isoforms differ in</a:t>
              </a:r>
            </a:p>
            <a:p>
              <a:pPr algn="ctr"/>
              <a:r>
                <a:rPr lang="en-US" sz="1400" dirty="0">
                  <a:solidFill>
                    <a:schemeClr val="bg1"/>
                  </a:solidFill>
                  <a:latin typeface="Arial" panose="020B0604020202020204" pitchFamily="34" charset="0"/>
                  <a:cs typeface="Arial" panose="020B0604020202020204" pitchFamily="34" charset="0"/>
                </a:rPr>
                <a:t>5’ UTR region</a:t>
              </a:r>
              <a:endParaRPr lang="en-US" sz="1400" i="1" dirty="0">
                <a:solidFill>
                  <a:schemeClr val="bg1"/>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7E40ADA0-16B1-AC48-9234-70B913F0FBB4}"/>
                </a:ext>
              </a:extLst>
            </p:cNvPr>
            <p:cNvSpPr/>
            <p:nvPr/>
          </p:nvSpPr>
          <p:spPr>
            <a:xfrm>
              <a:off x="4707880" y="3747988"/>
              <a:ext cx="1493661" cy="680125"/>
            </a:xfrm>
            <a:prstGeom prst="rect">
              <a:avLst/>
            </a:prstGeom>
            <a:solidFill>
              <a:schemeClr val="accent5">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Arial" panose="020B0604020202020204" pitchFamily="34" charset="0"/>
                  <a:cs typeface="Arial" panose="020B0604020202020204" pitchFamily="34" charset="0"/>
                </a:rPr>
                <a:t>coding exons (CDS’s)</a:t>
              </a:r>
              <a:endParaRPr lang="en-US" sz="1400" i="1" dirty="0">
                <a:solidFill>
                  <a:schemeClr val="bg1"/>
                </a:solidFill>
                <a:latin typeface="Arial" panose="020B0604020202020204" pitchFamily="34" charset="0"/>
                <a:cs typeface="Arial" panose="020B0604020202020204" pitchFamily="34" charset="0"/>
              </a:endParaRPr>
            </a:p>
          </p:txBody>
        </p:sp>
        <p:cxnSp>
          <p:nvCxnSpPr>
            <p:cNvPr id="7" name="Straight Arrow Connector 6">
              <a:extLst>
                <a:ext uri="{FF2B5EF4-FFF2-40B4-BE49-F238E27FC236}">
                  <a16:creationId xmlns:a16="http://schemas.microsoft.com/office/drawing/2014/main" id="{167C25B7-2C34-4A42-943D-BCCDF7238C6D}"/>
                </a:ext>
              </a:extLst>
            </p:cNvPr>
            <p:cNvCxnSpPr>
              <a:cxnSpLocks/>
            </p:cNvCxnSpPr>
            <p:nvPr/>
          </p:nvCxnSpPr>
          <p:spPr>
            <a:xfrm rot="9120000">
              <a:off x="4251123" y="3975035"/>
              <a:ext cx="431515" cy="226033"/>
            </a:xfrm>
            <a:prstGeom prst="straightConnector1">
              <a:avLst/>
            </a:prstGeom>
            <a:ln w="762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Left Brace 7">
              <a:extLst>
                <a:ext uri="{FF2B5EF4-FFF2-40B4-BE49-F238E27FC236}">
                  <a16:creationId xmlns:a16="http://schemas.microsoft.com/office/drawing/2014/main" id="{3575EC40-FCC6-F045-9ACA-24D61991D811}"/>
                </a:ext>
              </a:extLst>
            </p:cNvPr>
            <p:cNvSpPr/>
            <p:nvPr/>
          </p:nvSpPr>
          <p:spPr>
            <a:xfrm rot="5400000">
              <a:off x="2883527" y="393335"/>
              <a:ext cx="330469" cy="999745"/>
            </a:xfrm>
            <a:prstGeom prst="leftBrace">
              <a:avLst>
                <a:gd name="adj1" fmla="val 56864"/>
                <a:gd name="adj2" fmla="val 50000"/>
              </a:avLst>
            </a:prstGeom>
            <a:ln w="28575">
              <a:solidFill>
                <a:srgbClr val="9E1B32"/>
              </a:solidFill>
              <a:headEnd type="none"/>
              <a:tailEnd type="none"/>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56F1AC88-8B90-F048-AA1F-475F178EF378}"/>
                </a:ext>
              </a:extLst>
            </p:cNvPr>
            <p:cNvCxnSpPr>
              <a:cxnSpLocks/>
            </p:cNvCxnSpPr>
            <p:nvPr/>
          </p:nvCxnSpPr>
          <p:spPr>
            <a:xfrm flipH="1" flipV="1">
              <a:off x="2950550" y="3235289"/>
              <a:ext cx="506644" cy="1"/>
            </a:xfrm>
            <a:prstGeom prst="straightConnector1">
              <a:avLst/>
            </a:prstGeom>
            <a:ln w="76200">
              <a:solidFill>
                <a:srgbClr val="FF93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50367FAB-76B1-4DD7-D360-9FB71C99A14A}"/>
                </a:ext>
              </a:extLst>
            </p:cNvPr>
            <p:cNvSpPr/>
            <p:nvPr/>
          </p:nvSpPr>
          <p:spPr>
            <a:xfrm>
              <a:off x="1097902" y="4707301"/>
              <a:ext cx="1852648" cy="270764"/>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B94FD00C-F250-F5AC-2E4E-8F473AEDBF94}"/>
                </a:ext>
              </a:extLst>
            </p:cNvPr>
            <p:cNvPicPr>
              <a:picLocks noChangeAspect="1"/>
            </p:cNvPicPr>
            <p:nvPr/>
          </p:nvPicPr>
          <p:blipFill rotWithShape="1">
            <a:blip r:embed="rId4"/>
            <a:srcRect/>
            <a:stretch/>
          </p:blipFill>
          <p:spPr>
            <a:xfrm>
              <a:off x="5328980" y="383765"/>
              <a:ext cx="2614083" cy="934081"/>
            </a:xfrm>
            <a:prstGeom prst="rect">
              <a:avLst/>
            </a:prstGeom>
          </p:spPr>
        </p:pic>
      </p:grpSp>
      <p:grpSp>
        <p:nvGrpSpPr>
          <p:cNvPr id="20" name="Group 19">
            <a:extLst>
              <a:ext uri="{FF2B5EF4-FFF2-40B4-BE49-F238E27FC236}">
                <a16:creationId xmlns:a16="http://schemas.microsoft.com/office/drawing/2014/main" id="{86C7B92E-DB2E-84B8-8F4B-AC4F42D4CAC2}"/>
              </a:ext>
            </a:extLst>
          </p:cNvPr>
          <p:cNvGrpSpPr/>
          <p:nvPr/>
        </p:nvGrpSpPr>
        <p:grpSpPr>
          <a:xfrm>
            <a:off x="8854229" y="2392941"/>
            <a:ext cx="3374553" cy="1036059"/>
            <a:chOff x="3095915" y="2460674"/>
            <a:chExt cx="3374553" cy="1036059"/>
          </a:xfrm>
        </p:grpSpPr>
        <p:sp>
          <p:nvSpPr>
            <p:cNvPr id="21" name="Rectangle 20">
              <a:extLst>
                <a:ext uri="{FF2B5EF4-FFF2-40B4-BE49-F238E27FC236}">
                  <a16:creationId xmlns:a16="http://schemas.microsoft.com/office/drawing/2014/main" id="{649EBF0E-294A-C6B8-ACFE-A28D3A6D6D89}"/>
                </a:ext>
              </a:extLst>
            </p:cNvPr>
            <p:cNvSpPr/>
            <p:nvPr/>
          </p:nvSpPr>
          <p:spPr>
            <a:xfrm>
              <a:off x="3095915" y="2460674"/>
              <a:ext cx="3160952" cy="1036059"/>
            </a:xfrm>
            <a:prstGeom prst="rect">
              <a:avLst/>
            </a:prstGeom>
            <a:solidFill>
              <a:srgbClr val="B4D85A"/>
            </a:solidFill>
            <a:ln w="38100">
              <a:solidFill>
                <a:srgbClr val="9E1B32">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Shape 46">
              <a:extLst>
                <a:ext uri="{FF2B5EF4-FFF2-40B4-BE49-F238E27FC236}">
                  <a16:creationId xmlns:a16="http://schemas.microsoft.com/office/drawing/2014/main" id="{5F762F9A-1EBC-1B59-F6D6-651203A8B2DD}"/>
                </a:ext>
              </a:extLst>
            </p:cNvPr>
            <p:cNvPicPr preferRelativeResize="0"/>
            <p:nvPr/>
          </p:nvPicPr>
          <p:blipFill rotWithShape="1">
            <a:blip r:embed="rId5">
              <a:alphaModFix/>
            </a:blip>
            <a:srcRect/>
            <a:stretch/>
          </p:blipFill>
          <p:spPr>
            <a:xfrm>
              <a:off x="3221683" y="2652645"/>
              <a:ext cx="822960" cy="260056"/>
            </a:xfrm>
            <a:prstGeom prst="rect">
              <a:avLst/>
            </a:prstGeom>
            <a:noFill/>
            <a:ln>
              <a:noFill/>
            </a:ln>
          </p:spPr>
        </p:pic>
        <p:sp>
          <p:nvSpPr>
            <p:cNvPr id="23" name="TextBox 22">
              <a:extLst>
                <a:ext uri="{FF2B5EF4-FFF2-40B4-BE49-F238E27FC236}">
                  <a16:creationId xmlns:a16="http://schemas.microsoft.com/office/drawing/2014/main" id="{5DE5A924-340F-E796-1315-25AC34C14C89}"/>
                </a:ext>
              </a:extLst>
            </p:cNvPr>
            <p:cNvSpPr txBox="1"/>
            <p:nvPr/>
          </p:nvSpPr>
          <p:spPr>
            <a:xfrm>
              <a:off x="4044643" y="2553121"/>
              <a:ext cx="2425825" cy="461665"/>
            </a:xfrm>
            <a:prstGeom prst="rect">
              <a:avLst/>
            </a:prstGeom>
            <a:noFill/>
          </p:spPr>
          <p:txBody>
            <a:bodyPr wrap="square" rtlCol="0">
              <a:spAutoFit/>
            </a:bodyPr>
            <a:lstStyle/>
            <a:p>
              <a:r>
                <a:rPr lang="en-US" sz="1200" dirty="0">
                  <a:solidFill>
                    <a:srgbClr val="000000"/>
                  </a:solidFill>
                  <a:ea typeface="Calibri" panose="020F0502020204030204" pitchFamily="34" charset="0"/>
                </a:rPr>
                <a:t>Clicking within the mRNA details window will allow you to take a</a:t>
              </a:r>
            </a:p>
          </p:txBody>
        </p:sp>
        <p:sp>
          <p:nvSpPr>
            <p:cNvPr id="24" name="TextBox 23">
              <a:extLst>
                <a:ext uri="{FF2B5EF4-FFF2-40B4-BE49-F238E27FC236}">
                  <a16:creationId xmlns:a16="http://schemas.microsoft.com/office/drawing/2014/main" id="{DDFA67E2-F38E-E6C2-9BD3-439D0B9559DC}"/>
                </a:ext>
              </a:extLst>
            </p:cNvPr>
            <p:cNvSpPr txBox="1"/>
            <p:nvPr/>
          </p:nvSpPr>
          <p:spPr>
            <a:xfrm>
              <a:off x="3138250" y="2927556"/>
              <a:ext cx="3332218" cy="461665"/>
            </a:xfrm>
            <a:prstGeom prst="rect">
              <a:avLst/>
            </a:prstGeom>
            <a:noFill/>
          </p:spPr>
          <p:txBody>
            <a:bodyPr wrap="square" rtlCol="0">
              <a:spAutoFit/>
            </a:bodyPr>
            <a:lstStyle/>
            <a:p>
              <a:r>
                <a:rPr lang="en-US" sz="1200" dirty="0">
                  <a:solidFill>
                    <a:srgbClr val="000000"/>
                  </a:solidFill>
                  <a:ea typeface="Calibri" panose="020F0502020204030204" pitchFamily="34" charset="0"/>
                </a:rPr>
                <a:t>closer look at the differences between the isoforms within the Genome Browser.  </a:t>
              </a:r>
            </a:p>
          </p:txBody>
        </p:sp>
      </p:grpSp>
    </p:spTree>
    <p:extLst>
      <p:ext uri="{BB962C8B-B14F-4D97-AF65-F5344CB8AC3E}">
        <p14:creationId xmlns:p14="http://schemas.microsoft.com/office/powerpoint/2010/main" val="19887591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AB1BD4-8E75-24AA-C5AD-BD28339D1080}"/>
              </a:ext>
            </a:extLst>
          </p:cNvPr>
          <p:cNvSpPr/>
          <p:nvPr/>
        </p:nvSpPr>
        <p:spPr>
          <a:xfrm>
            <a:off x="662940" y="408392"/>
            <a:ext cx="7288364" cy="1380651"/>
          </a:xfrm>
          <a:prstGeom prst="rect">
            <a:avLst/>
          </a:prstGeom>
          <a:solidFill>
            <a:srgbClr val="B4D85A"/>
          </a:solidFill>
          <a:ln w="38100">
            <a:solidFill>
              <a:srgbClr val="9E1B32">
                <a:alpha val="80392"/>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DE2430A8-FE3D-F9DC-D512-E4A9F803DA17}"/>
              </a:ext>
            </a:extLst>
          </p:cNvPr>
          <p:cNvSpPr txBox="1"/>
          <p:nvPr/>
        </p:nvSpPr>
        <p:spPr>
          <a:xfrm>
            <a:off x="1611667" y="496877"/>
            <a:ext cx="6743626" cy="461665"/>
          </a:xfrm>
          <a:prstGeom prst="rect">
            <a:avLst/>
          </a:prstGeom>
          <a:noFill/>
        </p:spPr>
        <p:txBody>
          <a:bodyPr wrap="square" rtlCol="0">
            <a:spAutoFit/>
          </a:bodyPr>
          <a:lstStyle/>
          <a:p>
            <a:r>
              <a:rPr lang="en-US" sz="1200" dirty="0">
                <a:solidFill>
                  <a:srgbClr val="000000"/>
                </a:solidFill>
                <a:ea typeface="Calibri" panose="020F0502020204030204" pitchFamily="34" charset="0"/>
              </a:rPr>
              <a:t>Because the BLAST algorithm does not take the positions of potential splice sites within a complete protein sequence into account when it generates an alignment, BLAST often extends or truncates</a:t>
            </a:r>
            <a:endParaRPr lang="en-US" sz="1200" dirty="0"/>
          </a:p>
        </p:txBody>
      </p:sp>
      <p:pic>
        <p:nvPicPr>
          <p:cNvPr id="9" name="Shape 46">
            <a:extLst>
              <a:ext uri="{FF2B5EF4-FFF2-40B4-BE49-F238E27FC236}">
                <a16:creationId xmlns:a16="http://schemas.microsoft.com/office/drawing/2014/main" id="{9401A846-4926-6ED6-356C-D375AD43B10B}"/>
              </a:ext>
            </a:extLst>
          </p:cNvPr>
          <p:cNvPicPr preferRelativeResize="0"/>
          <p:nvPr/>
        </p:nvPicPr>
        <p:blipFill rotWithShape="1">
          <a:blip r:embed="rId3">
            <a:alphaModFix/>
          </a:blip>
          <a:srcRect/>
          <a:stretch/>
        </p:blipFill>
        <p:spPr>
          <a:xfrm>
            <a:off x="812560" y="590417"/>
            <a:ext cx="822960" cy="276365"/>
          </a:xfrm>
          <a:prstGeom prst="rect">
            <a:avLst/>
          </a:prstGeom>
          <a:noFill/>
          <a:ln>
            <a:noFill/>
          </a:ln>
        </p:spPr>
      </p:pic>
      <p:sp>
        <p:nvSpPr>
          <p:cNvPr id="11" name="TextBox 10">
            <a:extLst>
              <a:ext uri="{FF2B5EF4-FFF2-40B4-BE49-F238E27FC236}">
                <a16:creationId xmlns:a16="http://schemas.microsoft.com/office/drawing/2014/main" id="{6AE74FCC-4F1E-BDD4-BB64-6E26160995D3}"/>
              </a:ext>
            </a:extLst>
          </p:cNvPr>
          <p:cNvSpPr txBox="1"/>
          <p:nvPr/>
        </p:nvSpPr>
        <p:spPr>
          <a:xfrm>
            <a:off x="741001" y="896955"/>
            <a:ext cx="7210303" cy="830997"/>
          </a:xfrm>
          <a:prstGeom prst="rect">
            <a:avLst/>
          </a:prstGeom>
          <a:noFill/>
        </p:spPr>
        <p:txBody>
          <a:bodyPr wrap="square" rtlCol="0">
            <a:spAutoFit/>
          </a:bodyPr>
          <a:lstStyle/>
          <a:p>
            <a:r>
              <a:rPr lang="en-US" sz="1200" dirty="0">
                <a:solidFill>
                  <a:srgbClr val="000000"/>
                </a:solidFill>
                <a:ea typeface="Calibri" panose="020F0502020204030204" pitchFamily="34" charset="0"/>
              </a:rPr>
              <a:t>the alignment beyond the coding exon boundary and into the intron. To ameliorate this issue, the Pathways Project annotation protocol recommends mapping each coding exon </a:t>
            </a:r>
            <a:r>
              <a:rPr lang="en-US" sz="1200" i="1" dirty="0">
                <a:solidFill>
                  <a:srgbClr val="000000"/>
                </a:solidFill>
                <a:ea typeface="Calibri" panose="020F0502020204030204" pitchFamily="34" charset="0"/>
              </a:rPr>
              <a:t>separately</a:t>
            </a:r>
            <a:r>
              <a:rPr lang="en-US" sz="1200" dirty="0">
                <a:solidFill>
                  <a:srgbClr val="000000"/>
                </a:solidFill>
                <a:ea typeface="Calibri" panose="020F0502020204030204" pitchFamily="34" charset="0"/>
              </a:rPr>
              <a:t> to determine their </a:t>
            </a:r>
            <a:r>
              <a:rPr lang="en-US" sz="1200" i="1" dirty="0">
                <a:solidFill>
                  <a:srgbClr val="000000"/>
                </a:solidFill>
                <a:ea typeface="Calibri" panose="020F0502020204030204" pitchFamily="34" charset="0"/>
              </a:rPr>
              <a:t>approximate</a:t>
            </a:r>
            <a:r>
              <a:rPr lang="en-US" sz="1200" dirty="0">
                <a:solidFill>
                  <a:srgbClr val="000000"/>
                </a:solidFill>
                <a:ea typeface="Calibri" panose="020F0502020204030204" pitchFamily="34" charset="0"/>
              </a:rPr>
              <a:t> locations and then further refine the coding exon boundaries by searching for compatible splice donor and acceptor sites through visual inspection using the Genome Browser.</a:t>
            </a:r>
          </a:p>
        </p:txBody>
      </p:sp>
    </p:spTree>
    <p:extLst>
      <p:ext uri="{BB962C8B-B14F-4D97-AF65-F5344CB8AC3E}">
        <p14:creationId xmlns:p14="http://schemas.microsoft.com/office/powerpoint/2010/main" val="10076961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D36B768-CF30-567F-6622-18E75EBABB10}"/>
              </a:ext>
            </a:extLst>
          </p:cNvPr>
          <p:cNvGrpSpPr/>
          <p:nvPr/>
        </p:nvGrpSpPr>
        <p:grpSpPr>
          <a:xfrm>
            <a:off x="844736" y="740913"/>
            <a:ext cx="7772400" cy="4571037"/>
            <a:chOff x="844736" y="740913"/>
            <a:chExt cx="7772400" cy="4571037"/>
          </a:xfrm>
        </p:grpSpPr>
        <p:pic>
          <p:nvPicPr>
            <p:cNvPr id="4" name="Picture 3">
              <a:extLst>
                <a:ext uri="{FF2B5EF4-FFF2-40B4-BE49-F238E27FC236}">
                  <a16:creationId xmlns:a16="http://schemas.microsoft.com/office/drawing/2014/main" id="{64277BF2-E5C7-3028-69FA-BFE6BA28585D}"/>
                </a:ext>
              </a:extLst>
            </p:cNvPr>
            <p:cNvPicPr>
              <a:picLocks noChangeAspect="1"/>
            </p:cNvPicPr>
            <p:nvPr/>
          </p:nvPicPr>
          <p:blipFill>
            <a:blip r:embed="rId2"/>
            <a:stretch>
              <a:fillRect/>
            </a:stretch>
          </p:blipFill>
          <p:spPr>
            <a:xfrm>
              <a:off x="844736" y="813541"/>
              <a:ext cx="7772400" cy="4498409"/>
            </a:xfrm>
            <a:prstGeom prst="rect">
              <a:avLst/>
            </a:prstGeom>
          </p:spPr>
        </p:pic>
        <p:cxnSp>
          <p:nvCxnSpPr>
            <p:cNvPr id="12" name="Straight Arrow Connector 11">
              <a:extLst>
                <a:ext uri="{FF2B5EF4-FFF2-40B4-BE49-F238E27FC236}">
                  <a16:creationId xmlns:a16="http://schemas.microsoft.com/office/drawing/2014/main" id="{CACB74BE-DF20-A141-B4E5-004B573A286E}"/>
                </a:ext>
              </a:extLst>
            </p:cNvPr>
            <p:cNvCxnSpPr>
              <a:cxnSpLocks/>
            </p:cNvCxnSpPr>
            <p:nvPr/>
          </p:nvCxnSpPr>
          <p:spPr>
            <a:xfrm flipH="1">
              <a:off x="2873774" y="740913"/>
              <a:ext cx="435867" cy="145256"/>
            </a:xfrm>
            <a:prstGeom prst="straightConnector1">
              <a:avLst/>
            </a:prstGeom>
            <a:ln w="76200">
              <a:solidFill>
                <a:srgbClr val="FF93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EC4373F-9E40-664D-81EC-9C64113F0BCA}"/>
                </a:ext>
              </a:extLst>
            </p:cNvPr>
            <p:cNvCxnSpPr>
              <a:cxnSpLocks/>
            </p:cNvCxnSpPr>
            <p:nvPr/>
          </p:nvCxnSpPr>
          <p:spPr>
            <a:xfrm rot="5400000">
              <a:off x="1496906" y="3531741"/>
              <a:ext cx="431515" cy="226033"/>
            </a:xfrm>
            <a:prstGeom prst="straightConnector1">
              <a:avLst/>
            </a:prstGeom>
            <a:ln w="76200">
              <a:solidFill>
                <a:srgbClr val="9E1B32"/>
              </a:solidFill>
              <a:tailEnd type="triangle"/>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01B0BD74-5A8C-BD4C-AB39-CC3BDD47C64F}"/>
                </a:ext>
              </a:extLst>
            </p:cNvPr>
            <p:cNvSpPr/>
            <p:nvPr/>
          </p:nvSpPr>
          <p:spPr>
            <a:xfrm>
              <a:off x="3901790" y="3514242"/>
              <a:ext cx="717550" cy="261029"/>
            </a:xfrm>
            <a:prstGeom prst="ellipse">
              <a:avLst/>
            </a:prstGeom>
            <a:no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AB06A2A-CBF1-2E9B-C041-B8A5ACC7C3A9}"/>
                </a:ext>
              </a:extLst>
            </p:cNvPr>
            <p:cNvSpPr/>
            <p:nvPr/>
          </p:nvSpPr>
          <p:spPr>
            <a:xfrm>
              <a:off x="6348656" y="3037212"/>
              <a:ext cx="1726139" cy="546216"/>
            </a:xfrm>
            <a:prstGeom prst="rect">
              <a:avLst/>
            </a:prstGeom>
            <a:solidFill>
              <a:srgbClr val="990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Arial" panose="020B0604020202020204" pitchFamily="34" charset="0"/>
                  <a:cs typeface="Arial" panose="020B0604020202020204" pitchFamily="34" charset="0"/>
                </a:rPr>
                <a:t>copy protein sequence</a:t>
              </a:r>
              <a:endParaRPr lang="en-US" sz="1400" i="1" dirty="0">
                <a:solidFill>
                  <a:schemeClr val="bg1"/>
                </a:solidFill>
                <a:latin typeface="Arial" panose="020B0604020202020204" pitchFamily="34" charset="0"/>
                <a:cs typeface="Arial" panose="020B0604020202020204" pitchFamily="34" charset="0"/>
              </a:endParaRPr>
            </a:p>
          </p:txBody>
        </p:sp>
        <p:sp>
          <p:nvSpPr>
            <p:cNvPr id="10" name="Left Brace 9">
              <a:extLst>
                <a:ext uri="{FF2B5EF4-FFF2-40B4-BE49-F238E27FC236}">
                  <a16:creationId xmlns:a16="http://schemas.microsoft.com/office/drawing/2014/main" id="{83DB96A9-2A78-2D65-B8AA-20F7635F2937}"/>
                </a:ext>
              </a:extLst>
            </p:cNvPr>
            <p:cNvSpPr/>
            <p:nvPr/>
          </p:nvSpPr>
          <p:spPr>
            <a:xfrm rot="10800000">
              <a:off x="5995934" y="3075665"/>
              <a:ext cx="270767" cy="469311"/>
            </a:xfrm>
            <a:prstGeom prst="leftBrace">
              <a:avLst>
                <a:gd name="adj1" fmla="val 56864"/>
                <a:gd name="adj2" fmla="val 50000"/>
              </a:avLst>
            </a:prstGeom>
            <a:ln w="28575">
              <a:solidFill>
                <a:srgbClr val="9E1B32"/>
              </a:solidFill>
              <a:headEnd type="none"/>
              <a:tailEnd type="none"/>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pic>
          <p:nvPicPr>
            <p:cNvPr id="3" name="Picture 2">
              <a:extLst>
                <a:ext uri="{FF2B5EF4-FFF2-40B4-BE49-F238E27FC236}">
                  <a16:creationId xmlns:a16="http://schemas.microsoft.com/office/drawing/2014/main" id="{6DA4BE5A-BB35-ABB7-F193-23B0911E79B2}"/>
                </a:ext>
              </a:extLst>
            </p:cNvPr>
            <p:cNvPicPr>
              <a:picLocks noChangeAspect="1"/>
            </p:cNvPicPr>
            <p:nvPr/>
          </p:nvPicPr>
          <p:blipFill>
            <a:blip r:embed="rId3"/>
            <a:stretch>
              <a:fillRect/>
            </a:stretch>
          </p:blipFill>
          <p:spPr>
            <a:xfrm>
              <a:off x="4830750" y="1584500"/>
              <a:ext cx="2675590" cy="1011619"/>
            </a:xfrm>
            <a:prstGeom prst="rect">
              <a:avLst/>
            </a:prstGeom>
          </p:spPr>
        </p:pic>
      </p:grpSp>
      <p:grpSp>
        <p:nvGrpSpPr>
          <p:cNvPr id="7" name="Group 6">
            <a:extLst>
              <a:ext uri="{FF2B5EF4-FFF2-40B4-BE49-F238E27FC236}">
                <a16:creationId xmlns:a16="http://schemas.microsoft.com/office/drawing/2014/main" id="{8A86F9F4-C289-20F5-69A4-3FCA672E06ED}"/>
              </a:ext>
            </a:extLst>
          </p:cNvPr>
          <p:cNvGrpSpPr/>
          <p:nvPr/>
        </p:nvGrpSpPr>
        <p:grpSpPr>
          <a:xfrm>
            <a:off x="79736" y="5899844"/>
            <a:ext cx="2437531" cy="810799"/>
            <a:chOff x="1053052" y="5204707"/>
            <a:chExt cx="6221811" cy="1640611"/>
          </a:xfrm>
        </p:grpSpPr>
        <p:grpSp>
          <p:nvGrpSpPr>
            <p:cNvPr id="8" name="Group 7">
              <a:extLst>
                <a:ext uri="{FF2B5EF4-FFF2-40B4-BE49-F238E27FC236}">
                  <a16:creationId xmlns:a16="http://schemas.microsoft.com/office/drawing/2014/main" id="{66CD6460-2A16-9E11-5E1D-D9695A64C3F1}"/>
                </a:ext>
              </a:extLst>
            </p:cNvPr>
            <p:cNvGrpSpPr/>
            <p:nvPr/>
          </p:nvGrpSpPr>
          <p:grpSpPr>
            <a:xfrm>
              <a:off x="1215809" y="5210482"/>
              <a:ext cx="6059054" cy="1634836"/>
              <a:chOff x="1200728" y="415638"/>
              <a:chExt cx="6059054" cy="1634836"/>
            </a:xfrm>
          </p:grpSpPr>
          <p:sp>
            <p:nvSpPr>
              <p:cNvPr id="15" name="Rectangle 14">
                <a:extLst>
                  <a:ext uri="{FF2B5EF4-FFF2-40B4-BE49-F238E27FC236}">
                    <a16:creationId xmlns:a16="http://schemas.microsoft.com/office/drawing/2014/main" id="{58F25373-1B7E-010A-EEEA-D067F1BED6F5}"/>
                  </a:ext>
                </a:extLst>
              </p:cNvPr>
              <p:cNvSpPr/>
              <p:nvPr/>
            </p:nvSpPr>
            <p:spPr>
              <a:xfrm>
                <a:off x="1200728" y="415638"/>
                <a:ext cx="6059054" cy="1634836"/>
              </a:xfrm>
              <a:prstGeom prst="rect">
                <a:avLst/>
              </a:prstGeom>
              <a:solidFill>
                <a:srgbClr val="FFB347"/>
              </a:solidFill>
              <a:ln w="38100">
                <a:solidFill>
                  <a:srgbClr val="FF40FF">
                    <a:alpha val="5960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0C361D5D-257F-112F-EC72-5D44C683F8B1}"/>
                  </a:ext>
                </a:extLst>
              </p:cNvPr>
              <p:cNvSpPr txBox="1"/>
              <p:nvPr/>
            </p:nvSpPr>
            <p:spPr>
              <a:xfrm>
                <a:off x="2149456" y="592929"/>
                <a:ext cx="5008726" cy="1219769"/>
              </a:xfrm>
              <a:prstGeom prst="rect">
                <a:avLst/>
              </a:prstGeom>
              <a:noFill/>
            </p:spPr>
            <p:txBody>
              <a:bodyPr wrap="square" rtlCol="0">
                <a:spAutoFit/>
              </a:bodyPr>
              <a:lstStyle/>
              <a:p>
                <a:r>
                  <a:rPr lang="en-US" sz="1200" dirty="0"/>
                  <a:t>Details provided by the Gene Record Finder are for the gene in </a:t>
                </a:r>
                <a:r>
                  <a:rPr lang="en-US" sz="1200" i="1" dirty="0"/>
                  <a:t>D.</a:t>
                </a:r>
                <a:r>
                  <a:rPr lang="en-US" sz="1200" dirty="0"/>
                  <a:t> </a:t>
                </a:r>
                <a:r>
                  <a:rPr lang="en-US" sz="1200" i="1" dirty="0"/>
                  <a:t>melanogaster</a:t>
                </a:r>
                <a:r>
                  <a:rPr lang="en-US" sz="1200" dirty="0"/>
                  <a:t>.</a:t>
                </a:r>
                <a:endParaRPr lang="en-US" sz="1200" dirty="0">
                  <a:ea typeface="Times New Roman" panose="02020603050405020304" pitchFamily="18" charset="0"/>
                </a:endParaRPr>
              </a:p>
            </p:txBody>
          </p:sp>
        </p:grpSp>
        <p:pic>
          <p:nvPicPr>
            <p:cNvPr id="14" name="Picture 13" descr="A close up of a logo&#10;&#10;Description automatically generated">
              <a:extLst>
                <a:ext uri="{FF2B5EF4-FFF2-40B4-BE49-F238E27FC236}">
                  <a16:creationId xmlns:a16="http://schemas.microsoft.com/office/drawing/2014/main" id="{F42C6ED4-5FB9-5AFF-43F5-8DFFC6ABDB0B}"/>
                </a:ext>
              </a:extLst>
            </p:cNvPr>
            <p:cNvPicPr>
              <a:picLocks noChangeAspect="1"/>
            </p:cNvPicPr>
            <p:nvPr/>
          </p:nvPicPr>
          <p:blipFill>
            <a:blip r:embed="rId4"/>
            <a:stretch>
              <a:fillRect/>
            </a:stretch>
          </p:blipFill>
          <p:spPr>
            <a:xfrm>
              <a:off x="1053052" y="5204707"/>
              <a:ext cx="1576259" cy="1576257"/>
            </a:xfrm>
            <a:prstGeom prst="rect">
              <a:avLst/>
            </a:prstGeom>
          </p:spPr>
        </p:pic>
      </p:grpSp>
    </p:spTree>
    <p:extLst>
      <p:ext uri="{BB962C8B-B14F-4D97-AF65-F5344CB8AC3E}">
        <p14:creationId xmlns:p14="http://schemas.microsoft.com/office/powerpoint/2010/main" val="14716521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avigate to the NCBI BLAST website, and then click on the “tblastn” image.">
            <a:extLst>
              <a:ext uri="{FF2B5EF4-FFF2-40B4-BE49-F238E27FC236}">
                <a16:creationId xmlns:a16="http://schemas.microsoft.com/office/drawing/2014/main" id="{F6699356-210F-1C44-BFC5-46A05B56DF57}"/>
              </a:ext>
            </a:extLst>
          </p:cNvPr>
          <p:cNvPicPr/>
          <p:nvPr/>
        </p:nvPicPr>
        <p:blipFill rotWithShape="1">
          <a:blip r:embed="rId2" cstate="print">
            <a:extLst>
              <a:ext uri="{28A0092B-C50C-407E-A947-70E740481C1C}">
                <a14:useLocalDpi xmlns:a14="http://schemas.microsoft.com/office/drawing/2010/main" val="0"/>
              </a:ext>
            </a:extLst>
          </a:blip>
          <a:srcRect t="53610"/>
          <a:stretch/>
        </p:blipFill>
        <p:spPr bwMode="auto">
          <a:xfrm>
            <a:off x="1650841" y="2840037"/>
            <a:ext cx="5842317" cy="168116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274833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FB3AE76-7AE0-96AD-9376-811DC2ABFB3E}"/>
              </a:ext>
            </a:extLst>
          </p:cNvPr>
          <p:cNvGrpSpPr/>
          <p:nvPr/>
        </p:nvGrpSpPr>
        <p:grpSpPr>
          <a:xfrm>
            <a:off x="-127077" y="839112"/>
            <a:ext cx="9971804" cy="5022562"/>
            <a:chOff x="-127077" y="839112"/>
            <a:chExt cx="9971804" cy="5022562"/>
          </a:xfrm>
        </p:grpSpPr>
        <p:pic>
          <p:nvPicPr>
            <p:cNvPr id="6" name="Picture 5">
              <a:extLst>
                <a:ext uri="{FF2B5EF4-FFF2-40B4-BE49-F238E27FC236}">
                  <a16:creationId xmlns:a16="http://schemas.microsoft.com/office/drawing/2014/main" id="{74485CA6-646D-8C4D-3C11-58EED521DB60}"/>
                </a:ext>
              </a:extLst>
            </p:cNvPr>
            <p:cNvPicPr>
              <a:picLocks noChangeAspect="1"/>
            </p:cNvPicPr>
            <p:nvPr/>
          </p:nvPicPr>
          <p:blipFill>
            <a:blip r:embed="rId3"/>
            <a:stretch>
              <a:fillRect/>
            </a:stretch>
          </p:blipFill>
          <p:spPr>
            <a:xfrm>
              <a:off x="-1" y="839112"/>
              <a:ext cx="8410457" cy="4764246"/>
            </a:xfrm>
            <a:prstGeom prst="rect">
              <a:avLst/>
            </a:prstGeom>
          </p:spPr>
        </p:pic>
        <p:cxnSp>
          <p:nvCxnSpPr>
            <p:cNvPr id="11" name="Straight Arrow Connector 10">
              <a:extLst>
                <a:ext uri="{FF2B5EF4-FFF2-40B4-BE49-F238E27FC236}">
                  <a16:creationId xmlns:a16="http://schemas.microsoft.com/office/drawing/2014/main" id="{1D508547-988D-2641-9768-AF8212CE7DBD}"/>
                </a:ext>
              </a:extLst>
            </p:cNvPr>
            <p:cNvCxnSpPr>
              <a:cxnSpLocks/>
            </p:cNvCxnSpPr>
            <p:nvPr/>
          </p:nvCxnSpPr>
          <p:spPr>
            <a:xfrm rot="18060000">
              <a:off x="-229818" y="3930222"/>
              <a:ext cx="431515" cy="226033"/>
            </a:xfrm>
            <a:prstGeom prst="straightConnector1">
              <a:avLst/>
            </a:prstGeom>
            <a:ln w="76200">
              <a:solidFill>
                <a:srgbClr val="9E1B32"/>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F0AD61C8-5A20-EA4A-A80D-33AB699EFCA5}"/>
                </a:ext>
              </a:extLst>
            </p:cNvPr>
            <p:cNvSpPr/>
            <p:nvPr/>
          </p:nvSpPr>
          <p:spPr>
            <a:xfrm>
              <a:off x="1750291" y="2160989"/>
              <a:ext cx="2217126" cy="700609"/>
            </a:xfrm>
            <a:prstGeom prst="rect">
              <a:avLst/>
            </a:prstGeom>
            <a:solidFill>
              <a:schemeClr val="bg1">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bg1"/>
                  </a:solidFill>
                  <a:latin typeface="Arial" panose="020B0604020202020204" pitchFamily="34" charset="0"/>
                  <a:cs typeface="Arial" panose="020B0604020202020204" pitchFamily="34" charset="0"/>
                </a:rPr>
                <a:t>CDS-1 (Rheb:1_9824_0)</a:t>
              </a:r>
            </a:p>
            <a:p>
              <a:r>
                <a:rPr lang="en-US" sz="1400" dirty="0">
                  <a:solidFill>
                    <a:schemeClr val="bg1"/>
                  </a:solidFill>
                  <a:latin typeface="Arial" panose="020B0604020202020204" pitchFamily="34" charset="0"/>
                  <a:cs typeface="Arial" panose="020B0604020202020204" pitchFamily="34" charset="0"/>
                </a:rPr>
                <a:t>from </a:t>
              </a:r>
              <a:r>
                <a:rPr lang="en-US" sz="1400" i="1" dirty="0">
                  <a:solidFill>
                    <a:schemeClr val="bg1"/>
                  </a:solidFill>
                  <a:latin typeface="Arial" panose="020B0604020202020204" pitchFamily="34" charset="0"/>
                  <a:cs typeface="Arial" panose="020B0604020202020204" pitchFamily="34" charset="0"/>
                </a:rPr>
                <a:t>D. melanogaster</a:t>
              </a:r>
            </a:p>
          </p:txBody>
        </p:sp>
        <p:sp>
          <p:nvSpPr>
            <p:cNvPr id="13" name="Left Brace 12">
              <a:extLst>
                <a:ext uri="{FF2B5EF4-FFF2-40B4-BE49-F238E27FC236}">
                  <a16:creationId xmlns:a16="http://schemas.microsoft.com/office/drawing/2014/main" id="{3FABD746-AA8B-EDAE-D01B-9F6092EE9C63}"/>
                </a:ext>
              </a:extLst>
            </p:cNvPr>
            <p:cNvSpPr/>
            <p:nvPr/>
          </p:nvSpPr>
          <p:spPr>
            <a:xfrm rot="10800000">
              <a:off x="6929210" y="4852303"/>
              <a:ext cx="270767" cy="469311"/>
            </a:xfrm>
            <a:prstGeom prst="leftBrace">
              <a:avLst>
                <a:gd name="adj1" fmla="val 56864"/>
                <a:gd name="adj2" fmla="val 50000"/>
              </a:avLst>
            </a:prstGeom>
            <a:ln w="28575">
              <a:solidFill>
                <a:srgbClr val="9E1B32"/>
              </a:solidFill>
              <a:headEnd type="none"/>
              <a:tailEnd type="none"/>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4" name="Rectangle 3">
              <a:extLst>
                <a:ext uri="{FF2B5EF4-FFF2-40B4-BE49-F238E27FC236}">
                  <a16:creationId xmlns:a16="http://schemas.microsoft.com/office/drawing/2014/main" id="{41EEC24C-B4A6-9EC0-3EB9-93A5A0AB9BD8}"/>
                </a:ext>
              </a:extLst>
            </p:cNvPr>
            <p:cNvSpPr/>
            <p:nvPr/>
          </p:nvSpPr>
          <p:spPr>
            <a:xfrm>
              <a:off x="1750291" y="4692236"/>
              <a:ext cx="3004205" cy="700609"/>
            </a:xfrm>
            <a:prstGeom prst="rect">
              <a:avLst/>
            </a:prstGeom>
            <a:solidFill>
              <a:schemeClr val="bg1">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i="1" dirty="0">
                  <a:solidFill>
                    <a:schemeClr val="bg1"/>
                  </a:solidFill>
                  <a:latin typeface="Arial" panose="020B0604020202020204" pitchFamily="34" charset="0"/>
                  <a:cs typeface="Arial" panose="020B0604020202020204" pitchFamily="34" charset="0"/>
                </a:rPr>
                <a:t>D. yakuba </a:t>
              </a:r>
              <a:r>
                <a:rPr lang="en-US" sz="1400" dirty="0">
                  <a:solidFill>
                    <a:schemeClr val="bg1"/>
                  </a:solidFill>
                  <a:latin typeface="Arial" panose="020B0604020202020204" pitchFamily="34" charset="0"/>
                  <a:cs typeface="Arial" panose="020B0604020202020204" pitchFamily="34" charset="0"/>
                </a:rPr>
                <a:t>NC_052530 scaffold </a:t>
              </a:r>
            </a:p>
          </p:txBody>
        </p:sp>
        <p:grpSp>
          <p:nvGrpSpPr>
            <p:cNvPr id="7" name="Group 6">
              <a:extLst>
                <a:ext uri="{FF2B5EF4-FFF2-40B4-BE49-F238E27FC236}">
                  <a16:creationId xmlns:a16="http://schemas.microsoft.com/office/drawing/2014/main" id="{B00B0086-326A-A15E-F1EE-AB1D3F6A04CE}"/>
                </a:ext>
              </a:extLst>
            </p:cNvPr>
            <p:cNvGrpSpPr/>
            <p:nvPr/>
          </p:nvGrpSpPr>
          <p:grpSpPr>
            <a:xfrm>
              <a:off x="7291005" y="4568977"/>
              <a:ext cx="2553722" cy="1292697"/>
              <a:chOff x="7520988" y="3899478"/>
              <a:chExt cx="2762095" cy="1636047"/>
            </a:xfrm>
          </p:grpSpPr>
          <p:sp>
            <p:nvSpPr>
              <p:cNvPr id="9" name="Rectangle 8">
                <a:extLst>
                  <a:ext uri="{FF2B5EF4-FFF2-40B4-BE49-F238E27FC236}">
                    <a16:creationId xmlns:a16="http://schemas.microsoft.com/office/drawing/2014/main" id="{9B8566A3-3A86-A58C-2C1D-B9B178F6D499}"/>
                  </a:ext>
                </a:extLst>
              </p:cNvPr>
              <p:cNvSpPr/>
              <p:nvPr/>
            </p:nvSpPr>
            <p:spPr>
              <a:xfrm>
                <a:off x="7520988" y="3899478"/>
                <a:ext cx="2762095" cy="1608042"/>
              </a:xfrm>
              <a:prstGeom prst="rect">
                <a:avLst/>
              </a:prstGeom>
              <a:solidFill>
                <a:srgbClr val="FFFFF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bg1"/>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149417CC-108A-35DD-B401-C8612F7E5CB9}"/>
                  </a:ext>
                </a:extLst>
              </p:cNvPr>
              <p:cNvSpPr/>
              <p:nvPr/>
            </p:nvSpPr>
            <p:spPr>
              <a:xfrm>
                <a:off x="7520988" y="3927483"/>
                <a:ext cx="2762095" cy="1608042"/>
              </a:xfrm>
              <a:prstGeom prst="rect">
                <a:avLst/>
              </a:prstGeom>
              <a:solidFill>
                <a:srgbClr val="990000">
                  <a:alpha val="66275"/>
                </a:srgbClr>
              </a:solid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bg1"/>
                    </a:solidFill>
                    <a:latin typeface="Arial" panose="020B0604020202020204" pitchFamily="34" charset="0"/>
                    <a:cs typeface="Arial" panose="020B0604020202020204" pitchFamily="34" charset="0"/>
                  </a:rPr>
                  <a:t>Limit the search area of the NC_052530 scaffold to the region surrounding our putative ortholog</a:t>
                </a:r>
              </a:p>
            </p:txBody>
          </p:sp>
        </p:grpSp>
        <p:pic>
          <p:nvPicPr>
            <p:cNvPr id="20" name="Picture 19">
              <a:extLst>
                <a:ext uri="{FF2B5EF4-FFF2-40B4-BE49-F238E27FC236}">
                  <a16:creationId xmlns:a16="http://schemas.microsoft.com/office/drawing/2014/main" id="{D693BEE8-2060-FAE3-6E46-40ACDD854AAB}"/>
                </a:ext>
              </a:extLst>
            </p:cNvPr>
            <p:cNvPicPr>
              <a:picLocks noChangeAspect="1"/>
            </p:cNvPicPr>
            <p:nvPr/>
          </p:nvPicPr>
          <p:blipFill>
            <a:blip r:embed="rId4"/>
            <a:stretch>
              <a:fillRect/>
            </a:stretch>
          </p:blipFill>
          <p:spPr>
            <a:xfrm>
              <a:off x="4897721" y="3551757"/>
              <a:ext cx="4062976" cy="846018"/>
            </a:xfrm>
            <a:prstGeom prst="rect">
              <a:avLst/>
            </a:prstGeom>
          </p:spPr>
        </p:pic>
      </p:grpSp>
      <p:grpSp>
        <p:nvGrpSpPr>
          <p:cNvPr id="22" name="Group 21">
            <a:extLst>
              <a:ext uri="{FF2B5EF4-FFF2-40B4-BE49-F238E27FC236}">
                <a16:creationId xmlns:a16="http://schemas.microsoft.com/office/drawing/2014/main" id="{4FC88E11-EB96-DA5D-7AE5-FDD3C08E9BF8}"/>
              </a:ext>
            </a:extLst>
          </p:cNvPr>
          <p:cNvGrpSpPr/>
          <p:nvPr/>
        </p:nvGrpSpPr>
        <p:grpSpPr>
          <a:xfrm>
            <a:off x="-49996" y="6119506"/>
            <a:ext cx="3821234" cy="674597"/>
            <a:chOff x="573786" y="446281"/>
            <a:chExt cx="3821234" cy="674597"/>
          </a:xfrm>
        </p:grpSpPr>
        <p:sp>
          <p:nvSpPr>
            <p:cNvPr id="23" name="Rectangle 22">
              <a:extLst>
                <a:ext uri="{FF2B5EF4-FFF2-40B4-BE49-F238E27FC236}">
                  <a16:creationId xmlns:a16="http://schemas.microsoft.com/office/drawing/2014/main" id="{F25C77DF-AF49-E24B-F8BF-1CFC2902DB9F}"/>
                </a:ext>
              </a:extLst>
            </p:cNvPr>
            <p:cNvSpPr/>
            <p:nvPr/>
          </p:nvSpPr>
          <p:spPr>
            <a:xfrm>
              <a:off x="662940" y="446282"/>
              <a:ext cx="3732080" cy="674596"/>
            </a:xfrm>
            <a:prstGeom prst="rect">
              <a:avLst/>
            </a:prstGeom>
            <a:solidFill>
              <a:srgbClr val="E46C6D">
                <a:alpha val="75294"/>
              </a:srgbClr>
            </a:solidFill>
            <a:ln w="38100">
              <a:solidFill>
                <a:srgbClr val="3B3838">
                  <a:alpha val="6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24ED76E3-1B58-7196-62D6-959DF5D0951D}"/>
                </a:ext>
              </a:extLst>
            </p:cNvPr>
            <p:cNvSpPr txBox="1"/>
            <p:nvPr/>
          </p:nvSpPr>
          <p:spPr>
            <a:xfrm>
              <a:off x="1200060" y="524344"/>
              <a:ext cx="3194960" cy="461665"/>
            </a:xfrm>
            <a:prstGeom prst="rect">
              <a:avLst/>
            </a:prstGeom>
            <a:noFill/>
          </p:spPr>
          <p:txBody>
            <a:bodyPr wrap="square" rtlCol="0">
              <a:spAutoFit/>
            </a:bodyPr>
            <a:lstStyle/>
            <a:p>
              <a:r>
                <a:rPr lang="en-US" sz="1200" dirty="0"/>
                <a:t>Don’t include commas in the “Subject subrange” or BLAST will search outside of the region.</a:t>
              </a:r>
            </a:p>
          </p:txBody>
        </p:sp>
        <p:pic>
          <p:nvPicPr>
            <p:cNvPr id="25" name="Picture 24" descr="A close up of a logo&#10;&#10;Description automatically generated">
              <a:extLst>
                <a:ext uri="{FF2B5EF4-FFF2-40B4-BE49-F238E27FC236}">
                  <a16:creationId xmlns:a16="http://schemas.microsoft.com/office/drawing/2014/main" id="{B1945890-BDFD-DEDD-53FA-FC98D0ACFAD5}"/>
                </a:ext>
              </a:extLst>
            </p:cNvPr>
            <p:cNvPicPr>
              <a:picLocks noChangeAspect="1"/>
            </p:cNvPicPr>
            <p:nvPr/>
          </p:nvPicPr>
          <p:blipFill rotWithShape="1">
            <a:blip r:embed="rId5"/>
            <a:srcRect t="10620" b="16450"/>
            <a:stretch/>
          </p:blipFill>
          <p:spPr>
            <a:xfrm>
              <a:off x="573786" y="446281"/>
              <a:ext cx="786345" cy="558800"/>
            </a:xfrm>
            <a:prstGeom prst="rect">
              <a:avLst/>
            </a:prstGeom>
          </p:spPr>
        </p:pic>
      </p:grpSp>
    </p:spTree>
    <p:extLst>
      <p:ext uri="{BB962C8B-B14F-4D97-AF65-F5344CB8AC3E}">
        <p14:creationId xmlns:p14="http://schemas.microsoft.com/office/powerpoint/2010/main" val="4121032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A4AD9C5D-B381-FF90-123E-B29B15CB0811}"/>
              </a:ext>
            </a:extLst>
          </p:cNvPr>
          <p:cNvSpPr txBox="1"/>
          <p:nvPr/>
        </p:nvSpPr>
        <p:spPr>
          <a:xfrm>
            <a:off x="-447368" y="154161"/>
            <a:ext cx="10038736" cy="5924569"/>
          </a:xfrm>
          <a:prstGeom prst="rect">
            <a:avLst/>
          </a:prstGeom>
          <a:solidFill>
            <a:schemeClr val="bg1"/>
          </a:solidFill>
        </p:spPr>
        <p:txBody>
          <a:bodyPr wrap="square" rtlCol="0">
            <a:spAutoFit/>
          </a:bodyPr>
          <a:lstStyle/>
          <a:p>
            <a:endParaRPr lang="en-US" sz="1600" dirty="0">
              <a:latin typeface="Arial" charset="0"/>
              <a:ea typeface="Arial" charset="0"/>
              <a:cs typeface="Arial" charset="0"/>
            </a:endParaRPr>
          </a:p>
        </p:txBody>
      </p:sp>
      <p:sp>
        <p:nvSpPr>
          <p:cNvPr id="4" name="Rectangle 3">
            <a:extLst>
              <a:ext uri="{FF2B5EF4-FFF2-40B4-BE49-F238E27FC236}">
                <a16:creationId xmlns:a16="http://schemas.microsoft.com/office/drawing/2014/main" id="{BD2490CD-6C30-3E12-043D-6D1A487D758C}"/>
              </a:ext>
            </a:extLst>
          </p:cNvPr>
          <p:cNvSpPr/>
          <p:nvPr/>
        </p:nvSpPr>
        <p:spPr>
          <a:xfrm>
            <a:off x="-57764" y="326149"/>
            <a:ext cx="9201764" cy="5494548"/>
          </a:xfrm>
          <a:prstGeom prst="rect">
            <a:avLst/>
          </a:prstGeom>
          <a:solidFill>
            <a:srgbClr val="9BF6FF"/>
          </a:solidFill>
          <a:ln w="38100">
            <a:solidFill>
              <a:srgbClr val="9437FF">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picture containing star, black&#10;&#10;Description automatically generated">
            <a:extLst>
              <a:ext uri="{FF2B5EF4-FFF2-40B4-BE49-F238E27FC236}">
                <a16:creationId xmlns:a16="http://schemas.microsoft.com/office/drawing/2014/main" id="{9BFAB449-B68E-2FA2-BAAE-F74B51EF37CE}"/>
              </a:ext>
            </a:extLst>
          </p:cNvPr>
          <p:cNvPicPr>
            <a:picLocks noChangeAspect="1"/>
          </p:cNvPicPr>
          <p:nvPr/>
        </p:nvPicPr>
        <p:blipFill>
          <a:blip r:embed="rId3"/>
          <a:stretch>
            <a:fillRect/>
          </a:stretch>
        </p:blipFill>
        <p:spPr>
          <a:xfrm>
            <a:off x="28654" y="526251"/>
            <a:ext cx="664129" cy="642303"/>
          </a:xfrm>
          <a:prstGeom prst="rect">
            <a:avLst/>
          </a:prstGeom>
        </p:spPr>
      </p:pic>
      <p:sp>
        <p:nvSpPr>
          <p:cNvPr id="6" name="TextBox 5">
            <a:extLst>
              <a:ext uri="{FF2B5EF4-FFF2-40B4-BE49-F238E27FC236}">
                <a16:creationId xmlns:a16="http://schemas.microsoft.com/office/drawing/2014/main" id="{430A8C05-4900-A613-AC6A-0F96892401D1}"/>
              </a:ext>
            </a:extLst>
          </p:cNvPr>
          <p:cNvSpPr txBox="1"/>
          <p:nvPr/>
        </p:nvSpPr>
        <p:spPr>
          <a:xfrm>
            <a:off x="28654" y="1362119"/>
            <a:ext cx="1880877" cy="1754326"/>
          </a:xfrm>
          <a:prstGeom prst="rect">
            <a:avLst/>
          </a:prstGeom>
          <a:noFill/>
        </p:spPr>
        <p:txBody>
          <a:bodyPr wrap="square" rtlCol="0">
            <a:spAutoFit/>
          </a:bodyPr>
          <a:lstStyle/>
          <a:p>
            <a:r>
              <a:rPr lang="en-US" sz="1200" b="1" dirty="0">
                <a:ea typeface="Times New Roman" panose="02020603050405020304" pitchFamily="18" charset="0"/>
              </a:rPr>
              <a:t>Isoforms</a:t>
            </a:r>
            <a:r>
              <a:rPr lang="en-US" sz="1200" dirty="0">
                <a:ea typeface="Times New Roman" panose="02020603050405020304" pitchFamily="18" charset="0"/>
              </a:rPr>
              <a:t> are p</a:t>
            </a:r>
            <a:r>
              <a:rPr lang="en-US" sz="1200" dirty="0"/>
              <a:t>otentially different versions of a protein encoded by a single gene. Isoforms result from alternative splicing of a particular pre-mRNA, and/or the use of a different transcription start site (TSS).</a:t>
            </a:r>
          </a:p>
        </p:txBody>
      </p:sp>
      <p:pic>
        <p:nvPicPr>
          <p:cNvPr id="8" name="Picture 7" descr="Timeline&#10;&#10;Description automatically generated">
            <a:extLst>
              <a:ext uri="{FF2B5EF4-FFF2-40B4-BE49-F238E27FC236}">
                <a16:creationId xmlns:a16="http://schemas.microsoft.com/office/drawing/2014/main" id="{D75BFF58-B029-4ED3-D2FB-8AA36F8089A3}"/>
              </a:ext>
            </a:extLst>
          </p:cNvPr>
          <p:cNvPicPr>
            <a:picLocks noChangeAspect="1"/>
          </p:cNvPicPr>
          <p:nvPr/>
        </p:nvPicPr>
        <p:blipFill>
          <a:blip r:embed="rId4"/>
          <a:stretch>
            <a:fillRect/>
          </a:stretch>
        </p:blipFill>
        <p:spPr>
          <a:xfrm>
            <a:off x="1995949" y="522982"/>
            <a:ext cx="6956290" cy="4869403"/>
          </a:xfrm>
          <a:prstGeom prst="rect">
            <a:avLst/>
          </a:prstGeom>
        </p:spPr>
      </p:pic>
      <p:sp>
        <p:nvSpPr>
          <p:cNvPr id="10" name="TextBox 9">
            <a:extLst>
              <a:ext uri="{FF2B5EF4-FFF2-40B4-BE49-F238E27FC236}">
                <a16:creationId xmlns:a16="http://schemas.microsoft.com/office/drawing/2014/main" id="{10CC83CB-822A-A24A-2519-37470787FF25}"/>
              </a:ext>
            </a:extLst>
          </p:cNvPr>
          <p:cNvSpPr txBox="1"/>
          <p:nvPr/>
        </p:nvSpPr>
        <p:spPr>
          <a:xfrm>
            <a:off x="1995949" y="5462260"/>
            <a:ext cx="7030064" cy="253916"/>
          </a:xfrm>
          <a:prstGeom prst="rect">
            <a:avLst/>
          </a:prstGeom>
          <a:noFill/>
        </p:spPr>
        <p:txBody>
          <a:bodyPr wrap="square" rtlCol="0">
            <a:spAutoFit/>
          </a:bodyPr>
          <a:lstStyle/>
          <a:p>
            <a:pPr algn="ctr"/>
            <a:r>
              <a:rPr lang="en-US" sz="1050" dirty="0"/>
              <a:t>Adapted from “Gene Splicing” by BioRender.com (2022). Retrieved from </a:t>
            </a:r>
            <a:r>
              <a:rPr lang="en-US" sz="1050" u="sng" dirty="0">
                <a:hlinkClick r:id="rId5"/>
              </a:rPr>
              <a:t>https://app.biorender.com/biorender-templates</a:t>
            </a:r>
            <a:endParaRPr lang="en-US" sz="1050" dirty="0"/>
          </a:p>
        </p:txBody>
      </p:sp>
      <p:sp>
        <p:nvSpPr>
          <p:cNvPr id="11" name="TextBox 10">
            <a:extLst>
              <a:ext uri="{FF2B5EF4-FFF2-40B4-BE49-F238E27FC236}">
                <a16:creationId xmlns:a16="http://schemas.microsoft.com/office/drawing/2014/main" id="{3B9EBF52-0CCF-80A6-3D92-C519CB1AD6E9}"/>
              </a:ext>
            </a:extLst>
          </p:cNvPr>
          <p:cNvSpPr txBox="1"/>
          <p:nvPr/>
        </p:nvSpPr>
        <p:spPr>
          <a:xfrm>
            <a:off x="77323" y="3960739"/>
            <a:ext cx="1783538" cy="1015663"/>
          </a:xfrm>
          <a:prstGeom prst="rect">
            <a:avLst/>
          </a:prstGeom>
          <a:noFill/>
        </p:spPr>
        <p:txBody>
          <a:bodyPr wrap="square" rtlCol="0">
            <a:spAutoFit/>
          </a:bodyPr>
          <a:lstStyle/>
          <a:p>
            <a:r>
              <a:rPr lang="en-US" sz="1200" b="1" dirty="0"/>
              <a:t>Proteins A, B, &amp; C are isoforms encoded from the same gene through alternative splicing.</a:t>
            </a:r>
          </a:p>
        </p:txBody>
      </p:sp>
    </p:spTree>
    <p:extLst>
      <p:ext uri="{BB962C8B-B14F-4D97-AF65-F5344CB8AC3E}">
        <p14:creationId xmlns:p14="http://schemas.microsoft.com/office/powerpoint/2010/main" val="10364970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5A5A792-65BE-5C97-94C3-1B90B7B7BC72}"/>
              </a:ext>
            </a:extLst>
          </p:cNvPr>
          <p:cNvGrpSpPr/>
          <p:nvPr/>
        </p:nvGrpSpPr>
        <p:grpSpPr>
          <a:xfrm>
            <a:off x="65969" y="120811"/>
            <a:ext cx="8415091" cy="5822790"/>
            <a:chOff x="65969" y="337117"/>
            <a:chExt cx="8415091" cy="5822790"/>
          </a:xfrm>
        </p:grpSpPr>
        <p:sp>
          <p:nvSpPr>
            <p:cNvPr id="3" name="Rectangle 2">
              <a:extLst>
                <a:ext uri="{FF2B5EF4-FFF2-40B4-BE49-F238E27FC236}">
                  <a16:creationId xmlns:a16="http://schemas.microsoft.com/office/drawing/2014/main" id="{63403D80-72F3-3ACA-C6C0-7D06160B4E38}"/>
                </a:ext>
              </a:extLst>
            </p:cNvPr>
            <p:cNvSpPr/>
            <p:nvPr/>
          </p:nvSpPr>
          <p:spPr>
            <a:xfrm>
              <a:off x="80682" y="337117"/>
              <a:ext cx="8400378" cy="5822790"/>
            </a:xfrm>
            <a:prstGeom prst="rect">
              <a:avLst/>
            </a:prstGeom>
            <a:solidFill>
              <a:srgbClr val="B4D85A"/>
            </a:solidFill>
            <a:ln w="38100">
              <a:solidFill>
                <a:srgbClr val="9E1B32">
                  <a:alpha val="80392"/>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B486529E-31F5-06D2-67F3-60E303A08FA9}"/>
                </a:ext>
              </a:extLst>
            </p:cNvPr>
            <p:cNvSpPr txBox="1"/>
            <p:nvPr/>
          </p:nvSpPr>
          <p:spPr>
            <a:xfrm>
              <a:off x="65969" y="722921"/>
              <a:ext cx="4084690" cy="5078313"/>
            </a:xfrm>
            <a:prstGeom prst="rect">
              <a:avLst/>
            </a:prstGeom>
            <a:noFill/>
          </p:spPr>
          <p:txBody>
            <a:bodyPr wrap="square" rtlCol="0">
              <a:spAutoFit/>
            </a:bodyPr>
            <a:lstStyle/>
            <a:p>
              <a:r>
                <a:rPr lang="en-US" sz="1200" dirty="0"/>
                <a:t>NC_052530 scaffold in </a:t>
              </a:r>
              <a:r>
                <a:rPr lang="en-US" sz="1200" i="1" dirty="0"/>
                <a:t>D. yakuba </a:t>
              </a:r>
              <a:r>
                <a:rPr lang="en-US" sz="1200" dirty="0"/>
                <a:t>is 30,730,773 bp (or characters) long, which is roughly equivalent to 77 novels worth of information. Furthermore, since BLAST must translate the entire </a:t>
              </a:r>
              <a:r>
                <a:rPr lang="en-US" sz="1200" i="1" dirty="0"/>
                <a:t>D. yakuba </a:t>
              </a:r>
              <a:r>
                <a:rPr lang="en-US" sz="1200" dirty="0"/>
                <a:t>scaffold sequence in all six reading frames, that would be more like searching 462 novels to find a few pages of important information. While the English alphabet consists of 26 letters, the genomic alphabet consists of four (A, T, G, and C). With 462 novels worth of only A’s, T’s, C’s, and G’s BLAST must search, we’re likely to get several spurious alignments; however, limiting the search region will increase the search’s statistical power and reduce the number of spurious matches.</a:t>
              </a:r>
            </a:p>
            <a:p>
              <a:endParaRPr lang="en-US" sz="1200" dirty="0"/>
            </a:p>
            <a:p>
              <a:r>
                <a:rPr lang="en-US" sz="1200" dirty="0"/>
                <a:t>In Part 2 we found the best collinear set of alignments to Rheb-PA in </a:t>
              </a:r>
              <a:r>
                <a:rPr lang="en-US" sz="1200" i="1" dirty="0"/>
                <a:t>D. yakuba </a:t>
              </a:r>
              <a:r>
                <a:rPr lang="en-US" sz="1200" dirty="0"/>
                <a:t>was</a:t>
              </a:r>
              <a:r>
                <a:rPr lang="en-US" sz="1200" i="1" dirty="0"/>
                <a:t> </a:t>
              </a:r>
              <a:r>
                <a:rPr lang="en-US" sz="1200" dirty="0"/>
                <a:t>at 19,150,809-19,151,699 on the NC_052530 scaffold. We can now use those coordinates to narrow down the 462 novels worth of information to less than one novel by limiting the subrange of the NC_052530 scaffold to roughly 100,000 bp on each side of the collinear set of alignments.</a:t>
              </a:r>
            </a:p>
            <a:p>
              <a:endParaRPr lang="en-US" sz="1200" dirty="0"/>
            </a:p>
            <a:p>
              <a:r>
                <a:rPr lang="en-US" sz="1200" dirty="0"/>
                <a:t>The Subject subrange—19,051,000-19,252,000—was determined by subtracting 100,000 from the smaller coordinate (19,150,809), adding 100,000 to the larger coordinate (19,151,699), and then rounding each to the nearest thousandth. </a:t>
              </a:r>
            </a:p>
            <a:p>
              <a:endParaRPr lang="en-US" sz="1200" dirty="0"/>
            </a:p>
          </p:txBody>
        </p:sp>
        <p:pic>
          <p:nvPicPr>
            <p:cNvPr id="5" name="Shape 46">
              <a:extLst>
                <a:ext uri="{FF2B5EF4-FFF2-40B4-BE49-F238E27FC236}">
                  <a16:creationId xmlns:a16="http://schemas.microsoft.com/office/drawing/2014/main" id="{5494F3AF-4E44-C74B-8D39-7A3C6E0E3194}"/>
                </a:ext>
              </a:extLst>
            </p:cNvPr>
            <p:cNvPicPr preferRelativeResize="0"/>
            <p:nvPr/>
          </p:nvPicPr>
          <p:blipFill rotWithShape="1">
            <a:blip r:embed="rId3">
              <a:alphaModFix/>
            </a:blip>
            <a:srcRect/>
            <a:stretch/>
          </p:blipFill>
          <p:spPr>
            <a:xfrm>
              <a:off x="160162" y="446556"/>
              <a:ext cx="822960" cy="276365"/>
            </a:xfrm>
            <a:prstGeom prst="rect">
              <a:avLst/>
            </a:prstGeom>
            <a:noFill/>
            <a:ln>
              <a:noFill/>
            </a:ln>
          </p:spPr>
        </p:pic>
        <p:sp>
          <p:nvSpPr>
            <p:cNvPr id="10" name="TextBox 9">
              <a:extLst>
                <a:ext uri="{FF2B5EF4-FFF2-40B4-BE49-F238E27FC236}">
                  <a16:creationId xmlns:a16="http://schemas.microsoft.com/office/drawing/2014/main" id="{BCDDF27B-22E5-F188-6650-D222C721E968}"/>
                </a:ext>
              </a:extLst>
            </p:cNvPr>
            <p:cNvSpPr txBox="1"/>
            <p:nvPr/>
          </p:nvSpPr>
          <p:spPr>
            <a:xfrm>
              <a:off x="975171" y="360000"/>
              <a:ext cx="3175488" cy="461665"/>
            </a:xfrm>
            <a:prstGeom prst="rect">
              <a:avLst/>
            </a:prstGeom>
            <a:noFill/>
          </p:spPr>
          <p:txBody>
            <a:bodyPr wrap="square" rtlCol="0">
              <a:spAutoFit/>
            </a:bodyPr>
            <a:lstStyle/>
            <a:p>
              <a:r>
                <a:rPr lang="en-US" sz="1200" dirty="0"/>
                <a:t>The average novel contains roughly 400,000 characters (not including spaces). The</a:t>
              </a:r>
            </a:p>
          </p:txBody>
        </p:sp>
        <p:pic>
          <p:nvPicPr>
            <p:cNvPr id="7" name="Picture 6">
              <a:extLst>
                <a:ext uri="{FF2B5EF4-FFF2-40B4-BE49-F238E27FC236}">
                  <a16:creationId xmlns:a16="http://schemas.microsoft.com/office/drawing/2014/main" id="{684974C3-838E-E8A2-B2CC-1E40E8CC08FC}"/>
                </a:ext>
              </a:extLst>
            </p:cNvPr>
            <p:cNvPicPr>
              <a:picLocks noChangeAspect="1"/>
            </p:cNvPicPr>
            <p:nvPr/>
          </p:nvPicPr>
          <p:blipFill>
            <a:blip r:embed="rId4"/>
            <a:stretch>
              <a:fillRect/>
            </a:stretch>
          </p:blipFill>
          <p:spPr>
            <a:xfrm>
              <a:off x="4287882" y="446556"/>
              <a:ext cx="3966681" cy="2056859"/>
            </a:xfrm>
            <a:prstGeom prst="rect">
              <a:avLst/>
            </a:prstGeom>
          </p:spPr>
        </p:pic>
        <p:pic>
          <p:nvPicPr>
            <p:cNvPr id="9" name="Picture 8">
              <a:extLst>
                <a:ext uri="{FF2B5EF4-FFF2-40B4-BE49-F238E27FC236}">
                  <a16:creationId xmlns:a16="http://schemas.microsoft.com/office/drawing/2014/main" id="{1BD8060C-ACA1-623B-1687-A2023F6B157C}"/>
                </a:ext>
              </a:extLst>
            </p:cNvPr>
            <p:cNvPicPr>
              <a:picLocks noChangeAspect="1"/>
            </p:cNvPicPr>
            <p:nvPr/>
          </p:nvPicPr>
          <p:blipFill>
            <a:blip r:embed="rId5"/>
            <a:stretch>
              <a:fillRect/>
            </a:stretch>
          </p:blipFill>
          <p:spPr>
            <a:xfrm>
              <a:off x="4287883" y="2503415"/>
              <a:ext cx="3966680" cy="2056859"/>
            </a:xfrm>
            <a:prstGeom prst="rect">
              <a:avLst/>
            </a:prstGeom>
            <a:ln w="28575">
              <a:noFill/>
            </a:ln>
          </p:spPr>
        </p:pic>
        <p:sp>
          <p:nvSpPr>
            <p:cNvPr id="2" name="Rectangle 1">
              <a:extLst>
                <a:ext uri="{FF2B5EF4-FFF2-40B4-BE49-F238E27FC236}">
                  <a16:creationId xmlns:a16="http://schemas.microsoft.com/office/drawing/2014/main" id="{8D627969-FE9A-EF7D-E25F-6115B2DFE4B9}"/>
                </a:ext>
              </a:extLst>
            </p:cNvPr>
            <p:cNvSpPr/>
            <p:nvPr/>
          </p:nvSpPr>
          <p:spPr>
            <a:xfrm>
              <a:off x="6766251" y="446556"/>
              <a:ext cx="57702" cy="4113718"/>
            </a:xfrm>
            <a:prstGeom prst="rect">
              <a:avLst/>
            </a:prstGeom>
            <a:no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872956D-1738-BA6F-6799-4755E1DD2B89}"/>
                </a:ext>
              </a:extLst>
            </p:cNvPr>
            <p:cNvSpPr txBox="1"/>
            <p:nvPr/>
          </p:nvSpPr>
          <p:spPr>
            <a:xfrm>
              <a:off x="4287882" y="4597431"/>
              <a:ext cx="3950287" cy="761747"/>
            </a:xfrm>
            <a:prstGeom prst="rect">
              <a:avLst/>
            </a:prstGeom>
            <a:noFill/>
            <a:ln w="28575">
              <a:solidFill>
                <a:schemeClr val="tx1"/>
              </a:solidFill>
            </a:ln>
          </p:spPr>
          <p:txBody>
            <a:bodyPr wrap="square" rtlCol="0">
              <a:spAutoFit/>
            </a:bodyPr>
            <a:lstStyle/>
            <a:p>
              <a:r>
                <a:rPr lang="en-US" sz="1050" dirty="0"/>
                <a:t>The Genome Browser image above shows all the transcripts found within the NC_052530 scaffold of </a:t>
              </a:r>
              <a:r>
                <a:rPr lang="en-US" sz="1050" i="1" dirty="0"/>
                <a:t>D. yakuba</a:t>
              </a:r>
              <a:r>
                <a:rPr lang="en-US" sz="1050" dirty="0"/>
                <a:t>. Limiting the scaffold’s search area to 19,051,000-19,252,000 (red rectangle), increases the statistical power of our search and helps filter out spurious matches.</a:t>
              </a:r>
            </a:p>
          </p:txBody>
        </p:sp>
        <p:sp>
          <p:nvSpPr>
            <p:cNvPr id="11" name="TextBox 10">
              <a:extLst>
                <a:ext uri="{FF2B5EF4-FFF2-40B4-BE49-F238E27FC236}">
                  <a16:creationId xmlns:a16="http://schemas.microsoft.com/office/drawing/2014/main" id="{6A97AFF8-4B10-DF89-7576-17C43ACE2831}"/>
                </a:ext>
              </a:extLst>
            </p:cNvPr>
            <p:cNvSpPr txBox="1"/>
            <p:nvPr/>
          </p:nvSpPr>
          <p:spPr>
            <a:xfrm>
              <a:off x="4287881" y="427977"/>
              <a:ext cx="3950288" cy="4150875"/>
            </a:xfrm>
            <a:prstGeom prst="rect">
              <a:avLst/>
            </a:prstGeom>
            <a:noFill/>
            <a:ln w="28575">
              <a:solidFill>
                <a:schemeClr val="tx1"/>
              </a:solidFill>
            </a:ln>
          </p:spPr>
          <p:txBody>
            <a:bodyPr wrap="square" rtlCol="0">
              <a:spAutoFit/>
            </a:bodyPr>
            <a:lstStyle/>
            <a:p>
              <a:endParaRPr lang="en-US" sz="1600" dirty="0">
                <a:latin typeface="Arial" charset="0"/>
                <a:ea typeface="Arial" charset="0"/>
                <a:cs typeface="Arial" charset="0"/>
              </a:endParaRPr>
            </a:p>
          </p:txBody>
        </p:sp>
        <p:sp>
          <p:nvSpPr>
            <p:cNvPr id="12" name="TextBox 11">
              <a:extLst>
                <a:ext uri="{FF2B5EF4-FFF2-40B4-BE49-F238E27FC236}">
                  <a16:creationId xmlns:a16="http://schemas.microsoft.com/office/drawing/2014/main" id="{416A8ABC-A05C-ABEC-45D8-F33CDF199B29}"/>
                </a:ext>
              </a:extLst>
            </p:cNvPr>
            <p:cNvSpPr txBox="1"/>
            <p:nvPr/>
          </p:nvSpPr>
          <p:spPr>
            <a:xfrm>
              <a:off x="65969" y="5626756"/>
              <a:ext cx="8333960" cy="461665"/>
            </a:xfrm>
            <a:prstGeom prst="rect">
              <a:avLst/>
            </a:prstGeom>
            <a:noFill/>
          </p:spPr>
          <p:txBody>
            <a:bodyPr wrap="square" rtlCol="0">
              <a:spAutoFit/>
            </a:bodyPr>
            <a:lstStyle/>
            <a:p>
              <a:r>
                <a:rPr lang="en-US" sz="1200" i="1" dirty="0"/>
                <a:t>Note:</a:t>
              </a:r>
              <a:r>
                <a:rPr lang="en-US" sz="1200" dirty="0"/>
                <a:t> the Subrange can be larger or smaller than 100,000 bp on each side. Whatever you choose, be sure to generously round (like you wish your instructor would your grade </a:t>
              </a:r>
              <a:r>
                <a:rPr lang="en-US" sz="1200" dirty="0">
                  <a:sym typeface="Wingdings" pitchFamily="2" charset="2"/>
                </a:rPr>
                <a:t>) </a:t>
              </a:r>
              <a:r>
                <a:rPr lang="en-US" sz="1200" dirty="0"/>
                <a:t>in </a:t>
              </a:r>
              <a:r>
                <a:rPr lang="en-US" sz="1200" u="sng" dirty="0"/>
                <a:t>both</a:t>
              </a:r>
              <a:r>
                <a:rPr lang="en-US" sz="1200" dirty="0"/>
                <a:t> directions.</a:t>
              </a:r>
            </a:p>
          </p:txBody>
        </p:sp>
      </p:grpSp>
    </p:spTree>
    <p:extLst>
      <p:ext uri="{BB962C8B-B14F-4D97-AF65-F5344CB8AC3E}">
        <p14:creationId xmlns:p14="http://schemas.microsoft.com/office/powerpoint/2010/main" val="39644346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BBA3591-043E-9CDC-6BB8-A4683238455F}"/>
              </a:ext>
            </a:extLst>
          </p:cNvPr>
          <p:cNvGrpSpPr/>
          <p:nvPr/>
        </p:nvGrpSpPr>
        <p:grpSpPr>
          <a:xfrm>
            <a:off x="138278" y="177246"/>
            <a:ext cx="10278334" cy="5943138"/>
            <a:chOff x="138278" y="177246"/>
            <a:chExt cx="10278334" cy="5943138"/>
          </a:xfrm>
        </p:grpSpPr>
        <p:pic>
          <p:nvPicPr>
            <p:cNvPr id="6" name="Picture 5">
              <a:extLst>
                <a:ext uri="{FF2B5EF4-FFF2-40B4-BE49-F238E27FC236}">
                  <a16:creationId xmlns:a16="http://schemas.microsoft.com/office/drawing/2014/main" id="{B307377A-CFA6-03EE-11F4-71019A7A64C3}"/>
                </a:ext>
              </a:extLst>
            </p:cNvPr>
            <p:cNvPicPr>
              <a:picLocks noChangeAspect="1"/>
            </p:cNvPicPr>
            <p:nvPr/>
          </p:nvPicPr>
          <p:blipFill rotWithShape="1">
            <a:blip r:embed="rId3"/>
            <a:srcRect r="26188" b="10700"/>
            <a:stretch/>
          </p:blipFill>
          <p:spPr>
            <a:xfrm>
              <a:off x="138278" y="288634"/>
              <a:ext cx="10278334" cy="5831750"/>
            </a:xfrm>
            <a:prstGeom prst="rect">
              <a:avLst/>
            </a:prstGeom>
          </p:spPr>
        </p:pic>
        <p:cxnSp>
          <p:nvCxnSpPr>
            <p:cNvPr id="9" name="Straight Arrow Connector 8">
              <a:extLst>
                <a:ext uri="{FF2B5EF4-FFF2-40B4-BE49-F238E27FC236}">
                  <a16:creationId xmlns:a16="http://schemas.microsoft.com/office/drawing/2014/main" id="{F19ED3B1-3577-1943-96D7-BCD11CC47C43}"/>
                </a:ext>
              </a:extLst>
            </p:cNvPr>
            <p:cNvCxnSpPr>
              <a:cxnSpLocks/>
            </p:cNvCxnSpPr>
            <p:nvPr/>
          </p:nvCxnSpPr>
          <p:spPr>
            <a:xfrm rot="5400000">
              <a:off x="4243226" y="4031267"/>
              <a:ext cx="431515" cy="226033"/>
            </a:xfrm>
            <a:prstGeom prst="straightConnector1">
              <a:avLst/>
            </a:prstGeom>
            <a:ln w="76200">
              <a:solidFill>
                <a:srgbClr val="9E1B32"/>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7B01C02-C4E2-6E47-BEAF-3A8F1DFD402E}"/>
                </a:ext>
              </a:extLst>
            </p:cNvPr>
            <p:cNvCxnSpPr>
              <a:cxnSpLocks/>
            </p:cNvCxnSpPr>
            <p:nvPr/>
          </p:nvCxnSpPr>
          <p:spPr>
            <a:xfrm flipH="1">
              <a:off x="1994930" y="4870204"/>
              <a:ext cx="319840" cy="321360"/>
            </a:xfrm>
            <a:prstGeom prst="straightConnector1">
              <a:avLst/>
            </a:prstGeom>
            <a:ln w="76200">
              <a:solidFill>
                <a:srgbClr val="9E1B32"/>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0DF3B825-AA62-FB47-A6E0-23C075FB3867}"/>
                </a:ext>
              </a:extLst>
            </p:cNvPr>
            <p:cNvPicPr>
              <a:picLocks noChangeAspect="1"/>
            </p:cNvPicPr>
            <p:nvPr/>
          </p:nvPicPr>
          <p:blipFill>
            <a:blip r:embed="rId4"/>
            <a:stretch>
              <a:fillRect/>
            </a:stretch>
          </p:blipFill>
          <p:spPr>
            <a:xfrm>
              <a:off x="138278" y="572889"/>
              <a:ext cx="9144000" cy="289867"/>
            </a:xfrm>
            <a:prstGeom prst="rect">
              <a:avLst/>
            </a:prstGeom>
          </p:spPr>
        </p:pic>
        <p:cxnSp>
          <p:nvCxnSpPr>
            <p:cNvPr id="8" name="Straight Arrow Connector 7">
              <a:extLst>
                <a:ext uri="{FF2B5EF4-FFF2-40B4-BE49-F238E27FC236}">
                  <a16:creationId xmlns:a16="http://schemas.microsoft.com/office/drawing/2014/main" id="{FEFC141B-73F3-6B48-9DFD-CC88B222CC9C}"/>
                </a:ext>
              </a:extLst>
            </p:cNvPr>
            <p:cNvCxnSpPr>
              <a:cxnSpLocks/>
            </p:cNvCxnSpPr>
            <p:nvPr/>
          </p:nvCxnSpPr>
          <p:spPr>
            <a:xfrm rot="5400000">
              <a:off x="210150" y="279987"/>
              <a:ext cx="431515" cy="226033"/>
            </a:xfrm>
            <a:prstGeom prst="straightConnector1">
              <a:avLst/>
            </a:prstGeom>
            <a:ln w="76200">
              <a:solidFill>
                <a:srgbClr val="9E1B32"/>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380932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2EA97C4A-8B88-8864-D96D-D2CC5332D461}"/>
              </a:ext>
            </a:extLst>
          </p:cNvPr>
          <p:cNvGrpSpPr/>
          <p:nvPr/>
        </p:nvGrpSpPr>
        <p:grpSpPr>
          <a:xfrm>
            <a:off x="-2677744" y="0"/>
            <a:ext cx="12298154" cy="6440288"/>
            <a:chOff x="-2677744" y="0"/>
            <a:chExt cx="12298154" cy="6440288"/>
          </a:xfrm>
        </p:grpSpPr>
        <p:pic>
          <p:nvPicPr>
            <p:cNvPr id="13" name="Picture 12">
              <a:extLst>
                <a:ext uri="{FF2B5EF4-FFF2-40B4-BE49-F238E27FC236}">
                  <a16:creationId xmlns:a16="http://schemas.microsoft.com/office/drawing/2014/main" id="{9949AE13-B9D6-D77B-5B2A-BF73351D9BE3}"/>
                </a:ext>
              </a:extLst>
            </p:cNvPr>
            <p:cNvPicPr>
              <a:picLocks noChangeAspect="1"/>
            </p:cNvPicPr>
            <p:nvPr/>
          </p:nvPicPr>
          <p:blipFill>
            <a:blip r:embed="rId3"/>
            <a:stretch>
              <a:fillRect/>
            </a:stretch>
          </p:blipFill>
          <p:spPr>
            <a:xfrm>
              <a:off x="433744" y="0"/>
              <a:ext cx="7772400" cy="6440288"/>
            </a:xfrm>
            <a:prstGeom prst="rect">
              <a:avLst/>
            </a:prstGeom>
          </p:spPr>
        </p:pic>
        <p:sp>
          <p:nvSpPr>
            <p:cNvPr id="3" name="Rectangle 2">
              <a:extLst>
                <a:ext uri="{FF2B5EF4-FFF2-40B4-BE49-F238E27FC236}">
                  <a16:creationId xmlns:a16="http://schemas.microsoft.com/office/drawing/2014/main" id="{B9A33F79-3727-7365-3888-12AB74799609}"/>
                </a:ext>
              </a:extLst>
            </p:cNvPr>
            <p:cNvSpPr/>
            <p:nvPr/>
          </p:nvSpPr>
          <p:spPr>
            <a:xfrm>
              <a:off x="5063778" y="2544044"/>
              <a:ext cx="4556632" cy="453772"/>
            </a:xfrm>
            <a:prstGeom prst="rect">
              <a:avLst/>
            </a:prstGeom>
            <a:solidFill>
              <a:schemeClr val="bg1">
                <a:lumMod val="85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latin typeface="Arial" panose="020B0604020202020204" pitchFamily="34" charset="0"/>
                  <a:cs typeface="Arial" panose="020B0604020202020204" pitchFamily="34" charset="0"/>
                </a:rPr>
                <a:t>Query is a sequence of amino acids (i.e., it’s a protein)</a:t>
              </a:r>
              <a:endParaRPr lang="en-US" sz="1400" i="1" dirty="0">
                <a:solidFill>
                  <a:schemeClr val="tx1"/>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F2D6B433-F742-7DBE-3BDA-320F6E21E7E8}"/>
                </a:ext>
              </a:extLst>
            </p:cNvPr>
            <p:cNvSpPr/>
            <p:nvPr/>
          </p:nvSpPr>
          <p:spPr>
            <a:xfrm>
              <a:off x="3898668" y="2990846"/>
              <a:ext cx="5158038" cy="378158"/>
            </a:xfrm>
            <a:prstGeom prst="rect">
              <a:avLst/>
            </a:prstGeom>
            <a:solidFill>
              <a:schemeClr val="bg1">
                <a:lumMod val="85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latin typeface="Arial" panose="020B0604020202020204" pitchFamily="34" charset="0"/>
                  <a:cs typeface="Arial" panose="020B0604020202020204" pitchFamily="34" charset="0"/>
                </a:rPr>
                <a:t>Query is the protein sequence of Rheb:1_9824_0 (i.e., CDS-1)</a:t>
              </a:r>
              <a:endParaRPr lang="en-US" sz="1400" i="1" dirty="0">
                <a:solidFill>
                  <a:schemeClr val="tx1"/>
                </a:solidFill>
                <a:latin typeface="Arial" panose="020B0604020202020204" pitchFamily="34" charset="0"/>
                <a:cs typeface="Arial" panose="020B0604020202020204" pitchFamily="34" charset="0"/>
              </a:endParaRPr>
            </a:p>
          </p:txBody>
        </p:sp>
        <p:sp>
          <p:nvSpPr>
            <p:cNvPr id="7" name="Left Brace 6">
              <a:extLst>
                <a:ext uri="{FF2B5EF4-FFF2-40B4-BE49-F238E27FC236}">
                  <a16:creationId xmlns:a16="http://schemas.microsoft.com/office/drawing/2014/main" id="{4CF0CA45-D8A4-F741-FF11-8DEBDDD35406}"/>
                </a:ext>
              </a:extLst>
            </p:cNvPr>
            <p:cNvSpPr/>
            <p:nvPr/>
          </p:nvSpPr>
          <p:spPr>
            <a:xfrm>
              <a:off x="235860" y="2782047"/>
              <a:ext cx="270767" cy="849797"/>
            </a:xfrm>
            <a:prstGeom prst="leftBrace">
              <a:avLst>
                <a:gd name="adj1" fmla="val 56864"/>
                <a:gd name="adj2" fmla="val 50000"/>
              </a:avLst>
            </a:prstGeom>
            <a:ln w="28575">
              <a:solidFill>
                <a:schemeClr val="bg1">
                  <a:lumMod val="50000"/>
                </a:schemeClr>
              </a:solidFill>
              <a:headEnd type="none"/>
              <a:tailEnd type="none"/>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8" name="Rectangle 7">
              <a:extLst>
                <a:ext uri="{FF2B5EF4-FFF2-40B4-BE49-F238E27FC236}">
                  <a16:creationId xmlns:a16="http://schemas.microsoft.com/office/drawing/2014/main" id="{256F4079-C59A-E18F-7EF7-74EEA6DCA09C}"/>
                </a:ext>
              </a:extLst>
            </p:cNvPr>
            <p:cNvSpPr/>
            <p:nvPr/>
          </p:nvSpPr>
          <p:spPr>
            <a:xfrm>
              <a:off x="-1737927" y="2833165"/>
              <a:ext cx="1861972" cy="671727"/>
            </a:xfrm>
            <a:prstGeom prst="rect">
              <a:avLst/>
            </a:prstGeom>
            <a:solidFill>
              <a:schemeClr val="bg1">
                <a:lumMod val="85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Arial" panose="020B0604020202020204" pitchFamily="34" charset="0"/>
                  <a:cs typeface="Arial" panose="020B0604020202020204" pitchFamily="34" charset="0"/>
                </a:rPr>
                <a:t>Query</a:t>
              </a:r>
              <a:r>
                <a:rPr lang="en-US" sz="1400" dirty="0">
                  <a:solidFill>
                    <a:schemeClr val="tx1"/>
                  </a:solidFill>
                  <a:latin typeface="Arial" panose="020B0604020202020204" pitchFamily="34" charset="0"/>
                  <a:cs typeface="Arial" panose="020B0604020202020204" pitchFamily="34" charset="0"/>
                </a:rPr>
                <a:t> </a:t>
              </a:r>
            </a:p>
            <a:p>
              <a:pPr algn="ctr"/>
              <a:r>
                <a:rPr lang="en-US" sz="1400" dirty="0">
                  <a:solidFill>
                    <a:schemeClr val="tx1"/>
                  </a:solidFill>
                  <a:latin typeface="Arial" panose="020B0604020202020204" pitchFamily="34" charset="0"/>
                  <a:cs typeface="Arial" panose="020B0604020202020204" pitchFamily="34" charset="0"/>
                </a:rPr>
                <a:t>(sequence to match)</a:t>
              </a:r>
            </a:p>
          </p:txBody>
        </p:sp>
        <p:sp>
          <p:nvSpPr>
            <p:cNvPr id="9" name="TextBox 8">
              <a:extLst>
                <a:ext uri="{FF2B5EF4-FFF2-40B4-BE49-F238E27FC236}">
                  <a16:creationId xmlns:a16="http://schemas.microsoft.com/office/drawing/2014/main" id="{6794E980-CB94-908F-EFC3-73FCC7B77985}"/>
                </a:ext>
              </a:extLst>
            </p:cNvPr>
            <p:cNvSpPr txBox="1"/>
            <p:nvPr/>
          </p:nvSpPr>
          <p:spPr>
            <a:xfrm>
              <a:off x="350967" y="600726"/>
              <a:ext cx="7963412" cy="553998"/>
            </a:xfrm>
            <a:prstGeom prst="rect">
              <a:avLst/>
            </a:prstGeom>
            <a:solidFill>
              <a:schemeClr val="accent1">
                <a:lumMod val="60000"/>
                <a:lumOff val="40000"/>
              </a:schemeClr>
            </a:solidFill>
            <a:ln w="38100">
              <a:solidFill>
                <a:schemeClr val="accent1">
                  <a:lumMod val="75000"/>
                </a:schemeClr>
              </a:solidFill>
            </a:ln>
          </p:spPr>
          <p:txBody>
            <a:bodyPr wrap="square" rtlCol="0">
              <a:spAutoFit/>
            </a:bodyPr>
            <a:lstStyle/>
            <a:p>
              <a:r>
                <a:rPr lang="en-US" sz="1400" b="1" dirty="0">
                  <a:solidFill>
                    <a:schemeClr val="accent5">
                      <a:lumMod val="50000"/>
                    </a:schemeClr>
                  </a:solidFill>
                  <a:latin typeface="Arial" panose="020B0604020202020204" pitchFamily="34" charset="0"/>
                  <a:cs typeface="Arial" panose="020B0604020202020204" pitchFamily="34" charset="0"/>
                </a:rPr>
                <a:t>tblastn = protein query (sequence we are trying to match) vs. </a:t>
              </a:r>
              <a:r>
                <a:rPr lang="en-US" sz="1400" b="1" i="1" dirty="0">
                  <a:solidFill>
                    <a:schemeClr val="accent5">
                      <a:lumMod val="50000"/>
                    </a:schemeClr>
                  </a:solidFill>
                  <a:latin typeface="Arial" panose="020B0604020202020204" pitchFamily="34" charset="0"/>
                  <a:cs typeface="Arial" panose="020B0604020202020204" pitchFamily="34" charset="0"/>
                </a:rPr>
                <a:t>translated</a:t>
              </a:r>
              <a:r>
                <a:rPr lang="en-US" sz="1400" b="1" dirty="0">
                  <a:solidFill>
                    <a:schemeClr val="accent5">
                      <a:lumMod val="50000"/>
                    </a:schemeClr>
                  </a:solidFill>
                  <a:latin typeface="Arial" panose="020B0604020202020204" pitchFamily="34" charset="0"/>
                  <a:cs typeface="Arial" panose="020B0604020202020204" pitchFamily="34" charset="0"/>
                </a:rPr>
                <a:t> nucleotide subject</a:t>
              </a:r>
              <a:r>
                <a:rPr lang="en-US" sz="1600" b="1" dirty="0">
                  <a:solidFill>
                    <a:schemeClr val="accent5">
                      <a:lumMod val="50000"/>
                    </a:schemeClr>
                  </a:solidFill>
                  <a:latin typeface="Arial" panose="020B0604020202020204" pitchFamily="34" charset="0"/>
                  <a:cs typeface="Arial" panose="020B0604020202020204" pitchFamily="34" charset="0"/>
                </a:rPr>
                <a:t>*</a:t>
              </a:r>
              <a:r>
                <a:rPr lang="en-US" sz="1400" b="1" dirty="0">
                  <a:solidFill>
                    <a:schemeClr val="accent5">
                      <a:lumMod val="50000"/>
                    </a:schemeClr>
                  </a:solidFill>
                  <a:latin typeface="Arial" panose="020B0604020202020204" pitchFamily="34" charset="0"/>
                  <a:cs typeface="Arial" panose="020B0604020202020204" pitchFamily="34" charset="0"/>
                </a:rPr>
                <a:t> (sequence we are searching through to find a match for our query)</a:t>
              </a:r>
            </a:p>
          </p:txBody>
        </p:sp>
        <p:sp>
          <p:nvSpPr>
            <p:cNvPr id="10" name="Rectangle 9">
              <a:extLst>
                <a:ext uri="{FF2B5EF4-FFF2-40B4-BE49-F238E27FC236}">
                  <a16:creationId xmlns:a16="http://schemas.microsoft.com/office/drawing/2014/main" id="{E1511A5F-B9C0-DB00-8013-47563DE1792D}"/>
                </a:ext>
              </a:extLst>
            </p:cNvPr>
            <p:cNvSpPr/>
            <p:nvPr/>
          </p:nvSpPr>
          <p:spPr>
            <a:xfrm>
              <a:off x="2926784" y="3369004"/>
              <a:ext cx="2859203" cy="378158"/>
            </a:xfrm>
            <a:prstGeom prst="rect">
              <a:avLst/>
            </a:prstGeom>
            <a:solidFill>
              <a:schemeClr val="bg1">
                <a:lumMod val="85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latin typeface="Arial" panose="020B0604020202020204" pitchFamily="34" charset="0"/>
                  <a:cs typeface="Arial" panose="020B0604020202020204" pitchFamily="34" charset="0"/>
                </a:rPr>
                <a:t>Query is 16 amino acids in length</a:t>
              </a:r>
              <a:endParaRPr lang="en-US" sz="1400" i="1" dirty="0">
                <a:solidFill>
                  <a:schemeClr val="tx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FAEB709A-0401-A498-19C7-AF608D6A38F4}"/>
                </a:ext>
              </a:extLst>
            </p:cNvPr>
            <p:cNvSpPr/>
            <p:nvPr/>
          </p:nvSpPr>
          <p:spPr>
            <a:xfrm>
              <a:off x="-2661764" y="3853967"/>
              <a:ext cx="2762095" cy="1017951"/>
            </a:xfrm>
            <a:prstGeom prst="rect">
              <a:avLst/>
            </a:prstGeom>
            <a:solidFill>
              <a:srgbClr val="FFFFF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68749497-3A48-6D53-4D42-9C32AF057D4C}"/>
                </a:ext>
              </a:extLst>
            </p:cNvPr>
            <p:cNvSpPr/>
            <p:nvPr/>
          </p:nvSpPr>
          <p:spPr>
            <a:xfrm>
              <a:off x="-2645784" y="3843335"/>
              <a:ext cx="2762095" cy="1017951"/>
            </a:xfrm>
            <a:prstGeom prst="rect">
              <a:avLst/>
            </a:prstGeom>
            <a:solidFill>
              <a:srgbClr val="990000">
                <a:alpha val="66275"/>
              </a:srgbClr>
            </a:solid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Arial" panose="020B0604020202020204" pitchFamily="34" charset="0"/>
                  <a:cs typeface="Arial" panose="020B0604020202020204" pitchFamily="34" charset="0"/>
                </a:rPr>
                <a:t>Subject</a:t>
              </a:r>
              <a:r>
                <a:rPr lang="en-US" sz="1400" dirty="0">
                  <a:solidFill>
                    <a:schemeClr val="bg1"/>
                  </a:solidFill>
                  <a:latin typeface="Arial" panose="020B0604020202020204" pitchFamily="34" charset="0"/>
                  <a:cs typeface="Arial" panose="020B0604020202020204" pitchFamily="34" charset="0"/>
                </a:rPr>
                <a:t> </a:t>
              </a:r>
            </a:p>
            <a:p>
              <a:pPr algn="ctr"/>
              <a:r>
                <a:rPr lang="en-US" sz="1400" dirty="0">
                  <a:solidFill>
                    <a:schemeClr val="bg1"/>
                  </a:solidFill>
                  <a:latin typeface="Arial" panose="020B0604020202020204" pitchFamily="34" charset="0"/>
                  <a:cs typeface="Arial" panose="020B0604020202020204" pitchFamily="34" charset="0"/>
                </a:rPr>
                <a:t>sequence BLAST is searching for a match to the query</a:t>
              </a:r>
            </a:p>
          </p:txBody>
        </p:sp>
        <p:sp>
          <p:nvSpPr>
            <p:cNvPr id="14" name="Left Brace 13">
              <a:extLst>
                <a:ext uri="{FF2B5EF4-FFF2-40B4-BE49-F238E27FC236}">
                  <a16:creationId xmlns:a16="http://schemas.microsoft.com/office/drawing/2014/main" id="{109537A3-CFB0-4F50-CE8A-A5F88B057886}"/>
                </a:ext>
              </a:extLst>
            </p:cNvPr>
            <p:cNvSpPr/>
            <p:nvPr/>
          </p:nvSpPr>
          <p:spPr>
            <a:xfrm>
              <a:off x="224414" y="3909720"/>
              <a:ext cx="270767" cy="849797"/>
            </a:xfrm>
            <a:prstGeom prst="leftBrace">
              <a:avLst>
                <a:gd name="adj1" fmla="val 56864"/>
                <a:gd name="adj2" fmla="val 50000"/>
              </a:avLst>
            </a:prstGeom>
            <a:ln w="28575">
              <a:solidFill>
                <a:srgbClr val="990000"/>
              </a:solidFill>
              <a:headEnd type="none"/>
              <a:tailEnd type="none"/>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5" name="TextBox 14">
              <a:extLst>
                <a:ext uri="{FF2B5EF4-FFF2-40B4-BE49-F238E27FC236}">
                  <a16:creationId xmlns:a16="http://schemas.microsoft.com/office/drawing/2014/main" id="{AEED393E-08C5-23E0-B4EB-23B2E3FD225B}"/>
                </a:ext>
              </a:extLst>
            </p:cNvPr>
            <p:cNvSpPr txBox="1"/>
            <p:nvPr/>
          </p:nvSpPr>
          <p:spPr>
            <a:xfrm>
              <a:off x="-2677744" y="4101679"/>
              <a:ext cx="320922" cy="584775"/>
            </a:xfrm>
            <a:prstGeom prst="rect">
              <a:avLst/>
            </a:prstGeom>
            <a:noFill/>
          </p:spPr>
          <p:txBody>
            <a:bodyPr wrap="none" rtlCol="0">
              <a:spAutoFit/>
            </a:bodyPr>
            <a:lstStyle/>
            <a:p>
              <a:r>
                <a:rPr lang="en-US" sz="3200" dirty="0">
                  <a:solidFill>
                    <a:schemeClr val="bg1"/>
                  </a:solidFill>
                  <a:latin typeface="Arial" charset="0"/>
                  <a:ea typeface="Arial" charset="0"/>
                  <a:cs typeface="Arial" charset="0"/>
                </a:rPr>
                <a:t>(</a:t>
              </a:r>
            </a:p>
          </p:txBody>
        </p:sp>
        <p:sp>
          <p:nvSpPr>
            <p:cNvPr id="16" name="TextBox 15">
              <a:extLst>
                <a:ext uri="{FF2B5EF4-FFF2-40B4-BE49-F238E27FC236}">
                  <a16:creationId xmlns:a16="http://schemas.microsoft.com/office/drawing/2014/main" id="{AF247794-BD61-E980-99B3-BA45FE047421}"/>
                </a:ext>
              </a:extLst>
            </p:cNvPr>
            <p:cNvSpPr txBox="1"/>
            <p:nvPr/>
          </p:nvSpPr>
          <p:spPr>
            <a:xfrm>
              <a:off x="-159524" y="4101678"/>
              <a:ext cx="320922" cy="584775"/>
            </a:xfrm>
            <a:prstGeom prst="rect">
              <a:avLst/>
            </a:prstGeom>
            <a:noFill/>
            <a:ln>
              <a:noFill/>
            </a:ln>
          </p:spPr>
          <p:txBody>
            <a:bodyPr wrap="none" rtlCol="0">
              <a:spAutoFit/>
            </a:bodyPr>
            <a:lstStyle/>
            <a:p>
              <a:r>
                <a:rPr lang="en-US" sz="3200" dirty="0">
                  <a:solidFill>
                    <a:schemeClr val="bg1"/>
                  </a:solidFill>
                  <a:latin typeface="Arial" charset="0"/>
                  <a:ea typeface="Arial" charset="0"/>
                  <a:cs typeface="Arial" charset="0"/>
                </a:rPr>
                <a:t>)</a:t>
              </a:r>
            </a:p>
          </p:txBody>
        </p:sp>
        <p:cxnSp>
          <p:nvCxnSpPr>
            <p:cNvPr id="21" name="Straight Connector 20">
              <a:extLst>
                <a:ext uri="{FF2B5EF4-FFF2-40B4-BE49-F238E27FC236}">
                  <a16:creationId xmlns:a16="http://schemas.microsoft.com/office/drawing/2014/main" id="{D0531031-893B-F234-83E8-001EE329E53D}"/>
                </a:ext>
              </a:extLst>
            </p:cNvPr>
            <p:cNvCxnSpPr>
              <a:cxnSpLocks/>
            </p:cNvCxnSpPr>
            <p:nvPr/>
          </p:nvCxnSpPr>
          <p:spPr>
            <a:xfrm>
              <a:off x="5505308" y="4476420"/>
              <a:ext cx="1636295" cy="0"/>
            </a:xfrm>
            <a:prstGeom prst="line">
              <a:avLst/>
            </a:prstGeom>
            <a:ln w="28575">
              <a:solidFill>
                <a:srgbClr val="990000"/>
              </a:solidFill>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007DE12-EF44-A845-91EA-186AEDC89EBE}"/>
                </a:ext>
              </a:extLst>
            </p:cNvPr>
            <p:cNvCxnSpPr>
              <a:cxnSpLocks/>
            </p:cNvCxnSpPr>
            <p:nvPr/>
          </p:nvCxnSpPr>
          <p:spPr>
            <a:xfrm>
              <a:off x="2197698" y="4476420"/>
              <a:ext cx="1836759" cy="0"/>
            </a:xfrm>
            <a:prstGeom prst="line">
              <a:avLst/>
            </a:prstGeom>
            <a:ln w="28575">
              <a:solidFill>
                <a:srgbClr val="990000"/>
              </a:solidFill>
              <a:tailEnd type="none"/>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DED96341-C60F-A2C9-68A9-E2B4A557714C}"/>
                </a:ext>
              </a:extLst>
            </p:cNvPr>
            <p:cNvGrpSpPr/>
            <p:nvPr/>
          </p:nvGrpSpPr>
          <p:grpSpPr>
            <a:xfrm>
              <a:off x="4418615" y="3747162"/>
              <a:ext cx="3317981" cy="378158"/>
              <a:chOff x="7520988" y="3899478"/>
              <a:chExt cx="2762095" cy="1636047"/>
            </a:xfrm>
          </p:grpSpPr>
          <p:sp>
            <p:nvSpPr>
              <p:cNvPr id="28" name="Rectangle 27">
                <a:extLst>
                  <a:ext uri="{FF2B5EF4-FFF2-40B4-BE49-F238E27FC236}">
                    <a16:creationId xmlns:a16="http://schemas.microsoft.com/office/drawing/2014/main" id="{CF2EECF8-3944-F789-E49F-D87B3C08D12F}"/>
                  </a:ext>
                </a:extLst>
              </p:cNvPr>
              <p:cNvSpPr/>
              <p:nvPr/>
            </p:nvSpPr>
            <p:spPr>
              <a:xfrm>
                <a:off x="7520988" y="3899478"/>
                <a:ext cx="2762095" cy="1608042"/>
              </a:xfrm>
              <a:prstGeom prst="rect">
                <a:avLst/>
              </a:prstGeom>
              <a:solidFill>
                <a:srgbClr val="FFFFF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bg1"/>
                  </a:solidFill>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62E70D22-22CE-EBB9-4C7C-9C2722B2C991}"/>
                  </a:ext>
                </a:extLst>
              </p:cNvPr>
              <p:cNvSpPr/>
              <p:nvPr/>
            </p:nvSpPr>
            <p:spPr>
              <a:xfrm>
                <a:off x="7520988" y="3927483"/>
                <a:ext cx="2762095" cy="1608042"/>
              </a:xfrm>
              <a:prstGeom prst="rect">
                <a:avLst/>
              </a:prstGeom>
              <a:solidFill>
                <a:srgbClr val="990000">
                  <a:alpha val="66275"/>
                </a:srgbClr>
              </a:solid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bg1"/>
                    </a:solidFill>
                    <a:latin typeface="Arial" panose="020B0604020202020204" pitchFamily="34" charset="0"/>
                    <a:cs typeface="Arial" panose="020B0604020202020204" pitchFamily="34" charset="0"/>
                  </a:rPr>
                  <a:t>Subject is translated DNA sequence*</a:t>
                </a:r>
              </a:p>
            </p:txBody>
          </p:sp>
        </p:grpSp>
        <p:sp>
          <p:nvSpPr>
            <p:cNvPr id="30" name="TextBox 29">
              <a:extLst>
                <a:ext uri="{FF2B5EF4-FFF2-40B4-BE49-F238E27FC236}">
                  <a16:creationId xmlns:a16="http://schemas.microsoft.com/office/drawing/2014/main" id="{1C366373-F64B-26C4-171F-C350F66D3EBC}"/>
                </a:ext>
              </a:extLst>
            </p:cNvPr>
            <p:cNvSpPr txBox="1"/>
            <p:nvPr/>
          </p:nvSpPr>
          <p:spPr>
            <a:xfrm>
              <a:off x="506627" y="5696921"/>
              <a:ext cx="7772400" cy="738664"/>
            </a:xfrm>
            <a:prstGeom prst="rect">
              <a:avLst/>
            </a:prstGeom>
            <a:solidFill>
              <a:schemeClr val="accent1">
                <a:lumMod val="60000"/>
                <a:lumOff val="40000"/>
              </a:schemeClr>
            </a:solidFill>
            <a:ln w="38100">
              <a:solidFill>
                <a:schemeClr val="accent1">
                  <a:lumMod val="75000"/>
                </a:schemeClr>
              </a:solidFill>
            </a:ln>
          </p:spPr>
          <p:txBody>
            <a:bodyPr wrap="square" rtlCol="0">
              <a:spAutoFit/>
            </a:bodyPr>
            <a:lstStyle/>
            <a:p>
              <a:r>
                <a:rPr lang="en-US" sz="1400" b="1" dirty="0">
                  <a:solidFill>
                    <a:schemeClr val="accent5">
                      <a:lumMod val="50000"/>
                    </a:schemeClr>
                  </a:solidFill>
                  <a:latin typeface="Arial" panose="020B0604020202020204" pitchFamily="34" charset="0"/>
                  <a:cs typeface="Arial" panose="020B0604020202020204" pitchFamily="34" charset="0"/>
                </a:rPr>
                <a:t>*tblastn translates the scaffold sequence in all six reading frames (i.e., three reading frames of the positive strand and three reading frames of the negative strand) and then searches each conceptual translation for a match to the query </a:t>
              </a:r>
            </a:p>
          </p:txBody>
        </p:sp>
        <p:sp>
          <p:nvSpPr>
            <p:cNvPr id="32" name="Rectangle 31">
              <a:extLst>
                <a:ext uri="{FF2B5EF4-FFF2-40B4-BE49-F238E27FC236}">
                  <a16:creationId xmlns:a16="http://schemas.microsoft.com/office/drawing/2014/main" id="{2CB3FC20-C5E0-4FB9-6C72-2CFA16633963}"/>
                </a:ext>
              </a:extLst>
            </p:cNvPr>
            <p:cNvSpPr/>
            <p:nvPr/>
          </p:nvSpPr>
          <p:spPr>
            <a:xfrm>
              <a:off x="7167287" y="4135054"/>
              <a:ext cx="2221087" cy="724256"/>
            </a:xfrm>
            <a:prstGeom prst="rect">
              <a:avLst/>
            </a:prstGeom>
            <a:solidFill>
              <a:srgbClr val="FFFFF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bg1"/>
                </a:solidFill>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319B2476-B000-BC61-F836-1286B7C65D34}"/>
                </a:ext>
              </a:extLst>
            </p:cNvPr>
            <p:cNvSpPr/>
            <p:nvPr/>
          </p:nvSpPr>
          <p:spPr>
            <a:xfrm>
              <a:off x="7158323" y="4113863"/>
              <a:ext cx="2221087" cy="590786"/>
            </a:xfrm>
            <a:prstGeom prst="rect">
              <a:avLst/>
            </a:prstGeom>
            <a:solidFill>
              <a:srgbClr val="990000">
                <a:alpha val="66275"/>
              </a:srgbClr>
            </a:solid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bg1"/>
                  </a:solidFill>
                  <a:latin typeface="Arial" panose="020B0604020202020204" pitchFamily="34" charset="0"/>
                  <a:cs typeface="Arial" panose="020B0604020202020204" pitchFamily="34" charset="0"/>
                </a:rPr>
                <a:t>Subject is the </a:t>
              </a:r>
              <a:r>
                <a:rPr lang="en-US" sz="1400" i="1" dirty="0">
                  <a:solidFill>
                    <a:schemeClr val="bg1"/>
                  </a:solidFill>
                  <a:latin typeface="Arial" panose="020B0604020202020204" pitchFamily="34" charset="0"/>
                  <a:cs typeface="Arial" panose="020B0604020202020204" pitchFamily="34" charset="0"/>
                </a:rPr>
                <a:t>D. yakuba </a:t>
              </a:r>
              <a:r>
                <a:rPr lang="en-US" sz="1400" dirty="0">
                  <a:solidFill>
                    <a:schemeClr val="bg1"/>
                  </a:solidFill>
                  <a:latin typeface="Arial" panose="020B0604020202020204" pitchFamily="34" charset="0"/>
                  <a:cs typeface="Arial" panose="020B0604020202020204" pitchFamily="34" charset="0"/>
                </a:rPr>
                <a:t>NC_052530 scaffold</a:t>
              </a:r>
              <a:endParaRPr lang="en-US" sz="1400" i="1" dirty="0">
                <a:solidFill>
                  <a:schemeClr val="bg1"/>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CCAD232B-DF2E-2C22-0454-B59BE5CB788E}"/>
                </a:ext>
              </a:extLst>
            </p:cNvPr>
            <p:cNvSpPr/>
            <p:nvPr/>
          </p:nvSpPr>
          <p:spPr>
            <a:xfrm>
              <a:off x="3015150" y="4726166"/>
              <a:ext cx="6364260" cy="869554"/>
            </a:xfrm>
            <a:prstGeom prst="rect">
              <a:avLst/>
            </a:prstGeom>
            <a:solidFill>
              <a:srgbClr val="FFFFF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9F93B8AF-FC20-64D1-559F-C767C6AE2912}"/>
                </a:ext>
              </a:extLst>
            </p:cNvPr>
            <p:cNvSpPr/>
            <p:nvPr/>
          </p:nvSpPr>
          <p:spPr>
            <a:xfrm>
              <a:off x="3031628" y="4720855"/>
              <a:ext cx="6347782" cy="869554"/>
            </a:xfrm>
            <a:prstGeom prst="rect">
              <a:avLst/>
            </a:prstGeom>
            <a:solidFill>
              <a:srgbClr val="990000">
                <a:alpha val="66275"/>
              </a:srgbClr>
            </a:solid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bg1"/>
                  </a:solidFill>
                  <a:latin typeface="Arial" panose="020B0604020202020204" pitchFamily="34" charset="0"/>
                  <a:cs typeface="Arial" panose="020B0604020202020204" pitchFamily="34" charset="0"/>
                </a:rPr>
                <a:t>Subject is 201,000 nucleotides in length; we narrowed down the search area of the NC_052530 scaffold (i.e., Subject subrange) to the region surrounding our putative ortholog</a:t>
              </a:r>
            </a:p>
          </p:txBody>
        </p:sp>
        <p:sp>
          <p:nvSpPr>
            <p:cNvPr id="2" name="TextBox 1">
              <a:extLst>
                <a:ext uri="{FF2B5EF4-FFF2-40B4-BE49-F238E27FC236}">
                  <a16:creationId xmlns:a16="http://schemas.microsoft.com/office/drawing/2014/main" id="{E5D79148-C8E2-AFAE-7952-1310B3A4A328}"/>
                </a:ext>
              </a:extLst>
            </p:cNvPr>
            <p:cNvSpPr txBox="1"/>
            <p:nvPr/>
          </p:nvSpPr>
          <p:spPr>
            <a:xfrm>
              <a:off x="2187451" y="1341553"/>
              <a:ext cx="1826371" cy="338554"/>
            </a:xfrm>
            <a:prstGeom prst="rect">
              <a:avLst/>
            </a:prstGeom>
            <a:solidFill>
              <a:schemeClr val="bg1"/>
            </a:solidFill>
          </p:spPr>
          <p:txBody>
            <a:bodyPr wrap="square" rtlCol="0">
              <a:spAutoFit/>
            </a:bodyPr>
            <a:lstStyle/>
            <a:p>
              <a:r>
                <a:rPr lang="en-US" sz="1600" b="1" dirty="0">
                  <a:latin typeface="Arial" charset="0"/>
                  <a:ea typeface="Arial" charset="0"/>
                  <a:cs typeface="Arial" charset="0"/>
                </a:rPr>
                <a:t>Rheb: 1_9833_0</a:t>
              </a:r>
            </a:p>
          </p:txBody>
        </p:sp>
        <p:sp>
          <p:nvSpPr>
            <p:cNvPr id="5" name="TextBox 4">
              <a:extLst>
                <a:ext uri="{FF2B5EF4-FFF2-40B4-BE49-F238E27FC236}">
                  <a16:creationId xmlns:a16="http://schemas.microsoft.com/office/drawing/2014/main" id="{69425BB2-EAF8-1DD5-862C-695C291370B1}"/>
                </a:ext>
              </a:extLst>
            </p:cNvPr>
            <p:cNvSpPr txBox="1"/>
            <p:nvPr/>
          </p:nvSpPr>
          <p:spPr>
            <a:xfrm>
              <a:off x="2182746" y="2994799"/>
              <a:ext cx="1698802" cy="338554"/>
            </a:xfrm>
            <a:prstGeom prst="rect">
              <a:avLst/>
            </a:prstGeom>
            <a:solidFill>
              <a:schemeClr val="bg1"/>
            </a:solidFill>
          </p:spPr>
          <p:txBody>
            <a:bodyPr wrap="square" rtlCol="0">
              <a:spAutoFit/>
            </a:bodyPr>
            <a:lstStyle/>
            <a:p>
              <a:r>
                <a:rPr lang="en-US" sz="1600" dirty="0">
                  <a:latin typeface="Arial" charset="0"/>
                  <a:ea typeface="Arial" charset="0"/>
                  <a:cs typeface="Arial" charset="0"/>
                </a:rPr>
                <a:t>Rheb: 1_9833_0</a:t>
              </a:r>
            </a:p>
          </p:txBody>
        </p:sp>
        <p:pic>
          <p:nvPicPr>
            <p:cNvPr id="20" name="Picture 19">
              <a:extLst>
                <a:ext uri="{FF2B5EF4-FFF2-40B4-BE49-F238E27FC236}">
                  <a16:creationId xmlns:a16="http://schemas.microsoft.com/office/drawing/2014/main" id="{0658F20A-F8AF-DA4A-36EF-4F0A471BCD89}"/>
                </a:ext>
              </a:extLst>
            </p:cNvPr>
            <p:cNvPicPr>
              <a:picLocks noChangeAspect="1"/>
            </p:cNvPicPr>
            <p:nvPr/>
          </p:nvPicPr>
          <p:blipFill rotWithShape="1">
            <a:blip r:embed="rId4"/>
            <a:srcRect l="22060" r="56648" b="87093"/>
            <a:stretch/>
          </p:blipFill>
          <p:spPr>
            <a:xfrm>
              <a:off x="2143493" y="1190375"/>
              <a:ext cx="1914286" cy="553998"/>
            </a:xfrm>
            <a:prstGeom prst="rect">
              <a:avLst/>
            </a:prstGeom>
          </p:spPr>
        </p:pic>
        <p:pic>
          <p:nvPicPr>
            <p:cNvPr id="24" name="Picture 23">
              <a:extLst>
                <a:ext uri="{FF2B5EF4-FFF2-40B4-BE49-F238E27FC236}">
                  <a16:creationId xmlns:a16="http://schemas.microsoft.com/office/drawing/2014/main" id="{7707EBBA-ED90-E81F-6461-FB85DF3BC3F1}"/>
                </a:ext>
              </a:extLst>
            </p:cNvPr>
            <p:cNvPicPr>
              <a:picLocks noChangeAspect="1"/>
            </p:cNvPicPr>
            <p:nvPr/>
          </p:nvPicPr>
          <p:blipFill rotWithShape="1">
            <a:blip r:embed="rId4"/>
            <a:srcRect l="22261" t="48076" r="57165" b="45337"/>
            <a:stretch/>
          </p:blipFill>
          <p:spPr>
            <a:xfrm>
              <a:off x="2165626" y="3018241"/>
              <a:ext cx="1599077" cy="244434"/>
            </a:xfrm>
            <a:prstGeom prst="rect">
              <a:avLst/>
            </a:prstGeom>
          </p:spPr>
        </p:pic>
        <p:pic>
          <p:nvPicPr>
            <p:cNvPr id="17" name="Picture 16">
              <a:extLst>
                <a:ext uri="{FF2B5EF4-FFF2-40B4-BE49-F238E27FC236}">
                  <a16:creationId xmlns:a16="http://schemas.microsoft.com/office/drawing/2014/main" id="{5BA72A9F-CA0C-4972-5BEF-69071BEB90DE}"/>
                </a:ext>
              </a:extLst>
            </p:cNvPr>
            <p:cNvPicPr>
              <a:picLocks noChangeAspect="1"/>
            </p:cNvPicPr>
            <p:nvPr/>
          </p:nvPicPr>
          <p:blipFill>
            <a:blip r:embed="rId5"/>
            <a:stretch>
              <a:fillRect/>
            </a:stretch>
          </p:blipFill>
          <p:spPr>
            <a:xfrm>
              <a:off x="2197698" y="1262660"/>
              <a:ext cx="1752600" cy="431800"/>
            </a:xfrm>
            <a:prstGeom prst="rect">
              <a:avLst/>
            </a:prstGeom>
          </p:spPr>
        </p:pic>
      </p:grpSp>
    </p:spTree>
    <p:extLst>
      <p:ext uri="{BB962C8B-B14F-4D97-AF65-F5344CB8AC3E}">
        <p14:creationId xmlns:p14="http://schemas.microsoft.com/office/powerpoint/2010/main" val="40417184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3651D5-B847-575C-9C02-ABF56BC1677F}"/>
              </a:ext>
            </a:extLst>
          </p:cNvPr>
          <p:cNvSpPr/>
          <p:nvPr/>
        </p:nvSpPr>
        <p:spPr>
          <a:xfrm>
            <a:off x="308980" y="320410"/>
            <a:ext cx="3877538" cy="3276805"/>
          </a:xfrm>
          <a:prstGeom prst="rect">
            <a:avLst/>
          </a:prstGeom>
          <a:solidFill>
            <a:srgbClr val="B4D85A"/>
          </a:solidFill>
          <a:ln w="38100">
            <a:solidFill>
              <a:srgbClr val="9E1B32">
                <a:alpha val="80392"/>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B57237DD-1AB0-893B-F27E-96772DB41896}"/>
              </a:ext>
            </a:extLst>
          </p:cNvPr>
          <p:cNvSpPr txBox="1"/>
          <p:nvPr/>
        </p:nvSpPr>
        <p:spPr>
          <a:xfrm>
            <a:off x="1257707" y="455191"/>
            <a:ext cx="2812269" cy="461665"/>
          </a:xfrm>
          <a:prstGeom prst="rect">
            <a:avLst/>
          </a:prstGeom>
          <a:noFill/>
        </p:spPr>
        <p:txBody>
          <a:bodyPr wrap="square" rtlCol="0">
            <a:spAutoFit/>
          </a:bodyPr>
          <a:lstStyle/>
          <a:p>
            <a:r>
              <a:rPr lang="en-US" sz="1200" dirty="0"/>
              <a:t>You may find it helpful to download your BLAST results in case you need to refer to</a:t>
            </a:r>
          </a:p>
        </p:txBody>
      </p:sp>
      <p:pic>
        <p:nvPicPr>
          <p:cNvPr id="5" name="Shape 46">
            <a:extLst>
              <a:ext uri="{FF2B5EF4-FFF2-40B4-BE49-F238E27FC236}">
                <a16:creationId xmlns:a16="http://schemas.microsoft.com/office/drawing/2014/main" id="{6F65DEAE-A520-64BC-DB69-3817D6078A88}"/>
              </a:ext>
            </a:extLst>
          </p:cNvPr>
          <p:cNvPicPr preferRelativeResize="0"/>
          <p:nvPr/>
        </p:nvPicPr>
        <p:blipFill rotWithShape="1">
          <a:blip r:embed="rId3">
            <a:alphaModFix/>
          </a:blip>
          <a:srcRect/>
          <a:stretch/>
        </p:blipFill>
        <p:spPr>
          <a:xfrm>
            <a:off x="434747" y="524649"/>
            <a:ext cx="822960" cy="276365"/>
          </a:xfrm>
          <a:prstGeom prst="rect">
            <a:avLst/>
          </a:prstGeom>
          <a:noFill/>
          <a:ln>
            <a:noFill/>
          </a:ln>
        </p:spPr>
      </p:pic>
      <p:sp>
        <p:nvSpPr>
          <p:cNvPr id="12" name="TextBox 11">
            <a:extLst>
              <a:ext uri="{FF2B5EF4-FFF2-40B4-BE49-F238E27FC236}">
                <a16:creationId xmlns:a16="http://schemas.microsoft.com/office/drawing/2014/main" id="{8478EF0C-46A3-A249-2B7D-5FFE2BFF88F5}"/>
              </a:ext>
            </a:extLst>
          </p:cNvPr>
          <p:cNvSpPr txBox="1"/>
          <p:nvPr/>
        </p:nvSpPr>
        <p:spPr>
          <a:xfrm>
            <a:off x="350132" y="816682"/>
            <a:ext cx="3719844" cy="461665"/>
          </a:xfrm>
          <a:prstGeom prst="rect">
            <a:avLst/>
          </a:prstGeom>
          <a:noFill/>
        </p:spPr>
        <p:txBody>
          <a:bodyPr wrap="square" rtlCol="0">
            <a:spAutoFit/>
          </a:bodyPr>
          <a:lstStyle/>
          <a:p>
            <a:r>
              <a:rPr lang="en-US" sz="1200" dirty="0"/>
              <a:t>them later. Click on “Download All” and then “Text” in the drop-down menu.</a:t>
            </a:r>
          </a:p>
        </p:txBody>
      </p:sp>
      <p:pic>
        <p:nvPicPr>
          <p:cNvPr id="9" name="Picture 8">
            <a:extLst>
              <a:ext uri="{FF2B5EF4-FFF2-40B4-BE49-F238E27FC236}">
                <a16:creationId xmlns:a16="http://schemas.microsoft.com/office/drawing/2014/main" id="{E37F1FE2-980F-248F-D54B-9C401514DAA0}"/>
              </a:ext>
            </a:extLst>
          </p:cNvPr>
          <p:cNvPicPr>
            <a:picLocks noChangeAspect="1"/>
          </p:cNvPicPr>
          <p:nvPr/>
        </p:nvPicPr>
        <p:blipFill rotWithShape="1">
          <a:blip r:embed="rId4"/>
          <a:srcRect l="19137" t="24785" r="33673" b="30632"/>
          <a:stretch/>
        </p:blipFill>
        <p:spPr>
          <a:xfrm>
            <a:off x="402215" y="1278347"/>
            <a:ext cx="3667761" cy="2239864"/>
          </a:xfrm>
          <a:prstGeom prst="rect">
            <a:avLst/>
          </a:prstGeom>
        </p:spPr>
      </p:pic>
      <p:cxnSp>
        <p:nvCxnSpPr>
          <p:cNvPr id="11" name="Straight Arrow Connector 10">
            <a:extLst>
              <a:ext uri="{FF2B5EF4-FFF2-40B4-BE49-F238E27FC236}">
                <a16:creationId xmlns:a16="http://schemas.microsoft.com/office/drawing/2014/main" id="{FC878458-38DB-8AA9-E4CC-61C1F761A7A1}"/>
              </a:ext>
            </a:extLst>
          </p:cNvPr>
          <p:cNvCxnSpPr>
            <a:cxnSpLocks/>
          </p:cNvCxnSpPr>
          <p:nvPr/>
        </p:nvCxnSpPr>
        <p:spPr>
          <a:xfrm>
            <a:off x="2817755" y="1536889"/>
            <a:ext cx="247173" cy="431515"/>
          </a:xfrm>
          <a:prstGeom prst="straightConnector1">
            <a:avLst/>
          </a:prstGeom>
          <a:ln w="76200">
            <a:solidFill>
              <a:srgbClr val="9E1B32"/>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EB0A89D-5ABF-BCE1-5F9B-610A8CB58393}"/>
              </a:ext>
            </a:extLst>
          </p:cNvPr>
          <p:cNvCxnSpPr>
            <a:cxnSpLocks/>
          </p:cNvCxnSpPr>
          <p:nvPr/>
        </p:nvCxnSpPr>
        <p:spPr>
          <a:xfrm flipH="1" flipV="1">
            <a:off x="2817755" y="2165393"/>
            <a:ext cx="593308" cy="123106"/>
          </a:xfrm>
          <a:prstGeom prst="straightConnector1">
            <a:avLst/>
          </a:prstGeom>
          <a:ln w="76200">
            <a:solidFill>
              <a:srgbClr val="9E1B32"/>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96446273-E575-CFAE-FB91-4DA18391DFBF}"/>
              </a:ext>
            </a:extLst>
          </p:cNvPr>
          <p:cNvPicPr>
            <a:picLocks noChangeAspect="1"/>
          </p:cNvPicPr>
          <p:nvPr/>
        </p:nvPicPr>
        <p:blipFill>
          <a:blip r:embed="rId5"/>
          <a:stretch>
            <a:fillRect/>
          </a:stretch>
        </p:blipFill>
        <p:spPr>
          <a:xfrm>
            <a:off x="1049383" y="1728375"/>
            <a:ext cx="662460" cy="163215"/>
          </a:xfrm>
          <a:prstGeom prst="rect">
            <a:avLst/>
          </a:prstGeom>
        </p:spPr>
      </p:pic>
    </p:spTree>
    <p:extLst>
      <p:ext uri="{BB962C8B-B14F-4D97-AF65-F5344CB8AC3E}">
        <p14:creationId xmlns:p14="http://schemas.microsoft.com/office/powerpoint/2010/main" val="3205057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D2CAF2D-8EBE-EF25-55D4-D8C6BBCF4FE8}"/>
              </a:ext>
            </a:extLst>
          </p:cNvPr>
          <p:cNvGrpSpPr/>
          <p:nvPr/>
        </p:nvGrpSpPr>
        <p:grpSpPr>
          <a:xfrm>
            <a:off x="0" y="1060277"/>
            <a:ext cx="9144000" cy="4494471"/>
            <a:chOff x="0" y="1060277"/>
            <a:chExt cx="9144000" cy="4494471"/>
          </a:xfrm>
        </p:grpSpPr>
        <p:pic>
          <p:nvPicPr>
            <p:cNvPr id="3" name="Picture 2" descr="Graphical user interface, text, application, email&#10;&#10;Description automatically generated">
              <a:extLst>
                <a:ext uri="{FF2B5EF4-FFF2-40B4-BE49-F238E27FC236}">
                  <a16:creationId xmlns:a16="http://schemas.microsoft.com/office/drawing/2014/main" id="{F31FB6A3-3366-6991-914E-F89008B63A0F}"/>
                </a:ext>
              </a:extLst>
            </p:cNvPr>
            <p:cNvPicPr>
              <a:picLocks noChangeAspect="1"/>
            </p:cNvPicPr>
            <p:nvPr/>
          </p:nvPicPr>
          <p:blipFill>
            <a:blip r:embed="rId2"/>
            <a:stretch>
              <a:fillRect/>
            </a:stretch>
          </p:blipFill>
          <p:spPr>
            <a:xfrm>
              <a:off x="0" y="1391446"/>
              <a:ext cx="9144000" cy="4040929"/>
            </a:xfrm>
            <a:prstGeom prst="rect">
              <a:avLst/>
            </a:prstGeom>
          </p:spPr>
        </p:pic>
        <p:pic>
          <p:nvPicPr>
            <p:cNvPr id="5" name="Picture 4">
              <a:extLst>
                <a:ext uri="{FF2B5EF4-FFF2-40B4-BE49-F238E27FC236}">
                  <a16:creationId xmlns:a16="http://schemas.microsoft.com/office/drawing/2014/main" id="{C34587B0-B277-39F8-105B-E4EB96AC8C0C}"/>
                </a:ext>
              </a:extLst>
            </p:cNvPr>
            <p:cNvPicPr>
              <a:picLocks noChangeAspect="1"/>
            </p:cNvPicPr>
            <p:nvPr/>
          </p:nvPicPr>
          <p:blipFill>
            <a:blip r:embed="rId3"/>
            <a:stretch>
              <a:fillRect/>
            </a:stretch>
          </p:blipFill>
          <p:spPr>
            <a:xfrm>
              <a:off x="5437964" y="4858725"/>
              <a:ext cx="2674232" cy="634833"/>
            </a:xfrm>
            <a:prstGeom prst="rect">
              <a:avLst/>
            </a:prstGeom>
          </p:spPr>
        </p:pic>
        <p:sp>
          <p:nvSpPr>
            <p:cNvPr id="14" name="Rectangle 13">
              <a:extLst>
                <a:ext uri="{FF2B5EF4-FFF2-40B4-BE49-F238E27FC236}">
                  <a16:creationId xmlns:a16="http://schemas.microsoft.com/office/drawing/2014/main" id="{E0670845-C679-F14A-A886-29187AD7945E}"/>
                </a:ext>
              </a:extLst>
            </p:cNvPr>
            <p:cNvSpPr/>
            <p:nvPr/>
          </p:nvSpPr>
          <p:spPr>
            <a:xfrm>
              <a:off x="890321" y="4823833"/>
              <a:ext cx="467832" cy="274320"/>
            </a:xfrm>
            <a:prstGeom prst="rect">
              <a:avLst/>
            </a:prstGeom>
            <a:noFill/>
            <a:ln w="38100">
              <a:solidFill>
                <a:srgbClr val="9E1B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9C40AD17-C51E-0F4C-A70B-2B69823D67C8}"/>
                </a:ext>
              </a:extLst>
            </p:cNvPr>
            <p:cNvSpPr/>
            <p:nvPr/>
          </p:nvSpPr>
          <p:spPr>
            <a:xfrm>
              <a:off x="890321" y="5139107"/>
              <a:ext cx="868325" cy="274320"/>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F557B79B-8BC0-C641-8358-623E83A8E474}"/>
                </a:ext>
              </a:extLst>
            </p:cNvPr>
            <p:cNvSpPr/>
            <p:nvPr/>
          </p:nvSpPr>
          <p:spPr>
            <a:xfrm>
              <a:off x="3246474" y="4806555"/>
              <a:ext cx="467832" cy="274320"/>
            </a:xfrm>
            <a:prstGeom prst="rect">
              <a:avLst/>
            </a:prstGeom>
            <a:noFill/>
            <a:ln w="38100">
              <a:solidFill>
                <a:srgbClr val="9E1B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13579AB3-1EE1-1C4F-80D4-1ED516AD071B}"/>
                </a:ext>
              </a:extLst>
            </p:cNvPr>
            <p:cNvSpPr/>
            <p:nvPr/>
          </p:nvSpPr>
          <p:spPr>
            <a:xfrm>
              <a:off x="3246474" y="5130142"/>
              <a:ext cx="868325" cy="274320"/>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 name="Straight Arrow Connector 19">
              <a:extLst>
                <a:ext uri="{FF2B5EF4-FFF2-40B4-BE49-F238E27FC236}">
                  <a16:creationId xmlns:a16="http://schemas.microsoft.com/office/drawing/2014/main" id="{DA86A639-3D63-6042-B12E-03404346ADF0}"/>
                </a:ext>
              </a:extLst>
            </p:cNvPr>
            <p:cNvCxnSpPr>
              <a:cxnSpLocks/>
            </p:cNvCxnSpPr>
            <p:nvPr/>
          </p:nvCxnSpPr>
          <p:spPr>
            <a:xfrm rot="5400000">
              <a:off x="3351862" y="1163018"/>
              <a:ext cx="431515" cy="226033"/>
            </a:xfrm>
            <a:prstGeom prst="straightConnector1">
              <a:avLst/>
            </a:prstGeom>
            <a:ln w="76200">
              <a:solidFill>
                <a:srgbClr val="9E1B32"/>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6B3E64E0-1842-0444-B4B3-C5DF3667E053}"/>
                </a:ext>
              </a:extLst>
            </p:cNvPr>
            <p:cNvSpPr/>
            <p:nvPr/>
          </p:nvSpPr>
          <p:spPr>
            <a:xfrm>
              <a:off x="5768071" y="4080178"/>
              <a:ext cx="466344" cy="357297"/>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A3AEE2A3-2C22-1AF0-43D6-916D9AB09F52}"/>
                </a:ext>
              </a:extLst>
            </p:cNvPr>
            <p:cNvPicPr>
              <a:picLocks noChangeAspect="1"/>
            </p:cNvPicPr>
            <p:nvPr/>
          </p:nvPicPr>
          <p:blipFill>
            <a:blip r:embed="rId4"/>
            <a:stretch>
              <a:fillRect/>
            </a:stretch>
          </p:blipFill>
          <p:spPr>
            <a:xfrm>
              <a:off x="5250080" y="1282312"/>
              <a:ext cx="3567817" cy="1475844"/>
            </a:xfrm>
            <a:prstGeom prst="rect">
              <a:avLst/>
            </a:prstGeom>
          </p:spPr>
        </p:pic>
        <p:grpSp>
          <p:nvGrpSpPr>
            <p:cNvPr id="21" name="Group 20">
              <a:extLst>
                <a:ext uri="{FF2B5EF4-FFF2-40B4-BE49-F238E27FC236}">
                  <a16:creationId xmlns:a16="http://schemas.microsoft.com/office/drawing/2014/main" id="{0C8A8B1D-D104-2C92-3CAA-E33538FB99AD}"/>
                </a:ext>
              </a:extLst>
            </p:cNvPr>
            <p:cNvGrpSpPr/>
            <p:nvPr/>
          </p:nvGrpSpPr>
          <p:grpSpPr>
            <a:xfrm>
              <a:off x="4906846" y="1311316"/>
              <a:ext cx="3839489" cy="1511561"/>
              <a:chOff x="2131662" y="3050970"/>
              <a:chExt cx="3839489" cy="1511561"/>
            </a:xfrm>
          </p:grpSpPr>
          <p:sp>
            <p:nvSpPr>
              <p:cNvPr id="23" name="Rectangle 22">
                <a:extLst>
                  <a:ext uri="{FF2B5EF4-FFF2-40B4-BE49-F238E27FC236}">
                    <a16:creationId xmlns:a16="http://schemas.microsoft.com/office/drawing/2014/main" id="{B8EB3647-8175-69FF-DA32-D22337D2CFA2}"/>
                  </a:ext>
                </a:extLst>
              </p:cNvPr>
              <p:cNvSpPr/>
              <p:nvPr/>
            </p:nvSpPr>
            <p:spPr>
              <a:xfrm>
                <a:off x="2131662" y="3050970"/>
                <a:ext cx="3839489" cy="1511561"/>
              </a:xfrm>
              <a:prstGeom prst="rect">
                <a:avLst/>
              </a:prstGeom>
              <a:solidFill>
                <a:srgbClr val="FFB347"/>
              </a:solidFill>
              <a:ln w="38100">
                <a:solidFill>
                  <a:srgbClr val="FF40FF">
                    <a:alpha val="5960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A2517D3F-235B-7A5D-FCE0-D50B0714FD14}"/>
                  </a:ext>
                </a:extLst>
              </p:cNvPr>
              <p:cNvSpPr txBox="1"/>
              <p:nvPr/>
            </p:nvSpPr>
            <p:spPr>
              <a:xfrm>
                <a:off x="2678622" y="3105232"/>
                <a:ext cx="3292529" cy="1415772"/>
              </a:xfrm>
              <a:prstGeom prst="rect">
                <a:avLst/>
              </a:prstGeom>
              <a:noFill/>
            </p:spPr>
            <p:txBody>
              <a:bodyPr wrap="square" rtlCol="0">
                <a:spAutoFit/>
              </a:bodyPr>
              <a:lstStyle/>
              <a:p>
                <a:pPr lvl="0"/>
                <a:r>
                  <a:rPr lang="en-US" sz="1200" b="1" u="sng" dirty="0"/>
                  <a:t>Query</a:t>
                </a:r>
                <a:r>
                  <a:rPr lang="en-US" sz="1200" dirty="0"/>
                  <a:t>: sequence we are looking to match </a:t>
                </a:r>
              </a:p>
              <a:p>
                <a:pPr marL="171450" lvl="0" indent="-171450">
                  <a:buFont typeface="Arial" panose="020B0604020202020204" pitchFamily="34" charset="0"/>
                  <a:buChar char="•"/>
                </a:pPr>
                <a:r>
                  <a:rPr lang="en-US" sz="1200" dirty="0"/>
                  <a:t>each individual CDS of </a:t>
                </a:r>
                <a:r>
                  <a:rPr lang="en-US" sz="1200" i="1" dirty="0"/>
                  <a:t>Rheb</a:t>
                </a:r>
                <a:r>
                  <a:rPr lang="en-US" sz="1200" dirty="0"/>
                  <a:t> in </a:t>
                </a:r>
                <a:r>
                  <a:rPr lang="en-US" sz="1200" i="1" dirty="0"/>
                  <a:t>D. melanogaster</a:t>
                </a:r>
                <a:endParaRPr lang="en-US" sz="1200" dirty="0"/>
              </a:p>
              <a:p>
                <a:pPr marL="171450" lvl="0" indent="-171450">
                  <a:buFont typeface="Arial" panose="020B0604020202020204" pitchFamily="34" charset="0"/>
                  <a:buChar char="•"/>
                </a:pPr>
                <a:endParaRPr lang="en-US" sz="1200" i="1" dirty="0"/>
              </a:p>
              <a:p>
                <a:pPr lvl="0"/>
                <a:r>
                  <a:rPr lang="en-US" sz="1200" b="1" u="sng" dirty="0"/>
                  <a:t>Database (Subject)</a:t>
                </a:r>
                <a:r>
                  <a:rPr lang="en-US" sz="1200" dirty="0"/>
                  <a:t>: collection of sequences we are searching for matches </a:t>
                </a:r>
              </a:p>
              <a:p>
                <a:pPr marL="171450" indent="-171450">
                  <a:buFont typeface="Arial" panose="020B0604020202020204" pitchFamily="34" charset="0"/>
                  <a:buChar char="•"/>
                </a:pPr>
                <a:r>
                  <a:rPr lang="en-US" sz="1200" dirty="0"/>
                  <a:t>BLAST will </a:t>
                </a:r>
                <a:r>
                  <a:rPr lang="en-US" sz="1200" i="1" dirty="0"/>
                  <a:t>translate</a:t>
                </a:r>
                <a:r>
                  <a:rPr lang="en-US" sz="1200" dirty="0"/>
                  <a:t> NC_052530 scaffold sequence of </a:t>
                </a:r>
                <a:r>
                  <a:rPr lang="en-US" sz="1200" i="1" dirty="0"/>
                  <a:t>D. yakuba</a:t>
                </a:r>
                <a:endParaRPr lang="en-US" sz="1200" dirty="0"/>
              </a:p>
            </p:txBody>
          </p:sp>
          <p:pic>
            <p:nvPicPr>
              <p:cNvPr id="26" name="Picture 25" descr="A close up of a logo&#10;&#10;Description automatically generated">
                <a:extLst>
                  <a:ext uri="{FF2B5EF4-FFF2-40B4-BE49-F238E27FC236}">
                    <a16:creationId xmlns:a16="http://schemas.microsoft.com/office/drawing/2014/main" id="{B7C620C3-A223-66A5-523D-3980E61B17B5}"/>
                  </a:ext>
                </a:extLst>
              </p:cNvPr>
              <p:cNvPicPr>
                <a:picLocks noChangeAspect="1"/>
              </p:cNvPicPr>
              <p:nvPr/>
            </p:nvPicPr>
            <p:blipFill rotWithShape="1">
              <a:blip r:embed="rId5"/>
              <a:srcRect l="23206" t="14330" r="20566" b="21381"/>
              <a:stretch/>
            </p:blipFill>
            <p:spPr>
              <a:xfrm>
                <a:off x="2173031" y="3145693"/>
                <a:ext cx="505591" cy="578086"/>
              </a:xfrm>
              <a:prstGeom prst="rect">
                <a:avLst/>
              </a:prstGeom>
            </p:spPr>
          </p:pic>
        </p:grpSp>
        <p:sp>
          <p:nvSpPr>
            <p:cNvPr id="22" name="Rectangle 21">
              <a:extLst>
                <a:ext uri="{FF2B5EF4-FFF2-40B4-BE49-F238E27FC236}">
                  <a16:creationId xmlns:a16="http://schemas.microsoft.com/office/drawing/2014/main" id="{6989B523-8DD2-EF4B-A79B-09DEE0D329C0}"/>
                </a:ext>
              </a:extLst>
            </p:cNvPr>
            <p:cNvSpPr/>
            <p:nvPr/>
          </p:nvSpPr>
          <p:spPr>
            <a:xfrm>
              <a:off x="6710077" y="5176143"/>
              <a:ext cx="467832" cy="274320"/>
            </a:xfrm>
            <a:prstGeom prst="rect">
              <a:avLst/>
            </a:prstGeom>
            <a:noFill/>
            <a:ln w="38100">
              <a:solidFill>
                <a:srgbClr val="9E1B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B18E04F8-98A5-BCFF-980C-F783978C8FBA}"/>
                </a:ext>
              </a:extLst>
            </p:cNvPr>
            <p:cNvSpPr txBox="1"/>
            <p:nvPr/>
          </p:nvSpPr>
          <p:spPr>
            <a:xfrm>
              <a:off x="6710076" y="4854918"/>
              <a:ext cx="1648919" cy="307777"/>
            </a:xfrm>
            <a:prstGeom prst="rect">
              <a:avLst/>
            </a:prstGeom>
            <a:solidFill>
              <a:schemeClr val="bg1"/>
            </a:solidFill>
          </p:spPr>
          <p:txBody>
            <a:bodyPr wrap="square" rtlCol="0">
              <a:spAutoFit/>
            </a:bodyPr>
            <a:lstStyle/>
            <a:p>
              <a:r>
                <a:rPr lang="en-US" sz="1400" dirty="0">
                  <a:latin typeface="Arial" charset="0"/>
                  <a:ea typeface="Arial" charset="0"/>
                  <a:cs typeface="Arial" charset="0"/>
                </a:rPr>
                <a:t>Rheb: 1_9824_0</a:t>
              </a:r>
            </a:p>
          </p:txBody>
        </p:sp>
        <p:sp>
          <p:nvSpPr>
            <p:cNvPr id="12" name="Rectangle 11">
              <a:extLst>
                <a:ext uri="{FF2B5EF4-FFF2-40B4-BE49-F238E27FC236}">
                  <a16:creationId xmlns:a16="http://schemas.microsoft.com/office/drawing/2014/main" id="{611F8DC3-8D33-524E-A5F1-06F52CE2F04E}"/>
                </a:ext>
              </a:extLst>
            </p:cNvPr>
            <p:cNvSpPr/>
            <p:nvPr/>
          </p:nvSpPr>
          <p:spPr>
            <a:xfrm>
              <a:off x="5380089" y="4797538"/>
              <a:ext cx="2873590" cy="757210"/>
            </a:xfrm>
            <a:prstGeom prst="rect">
              <a:avLst/>
            </a:prstGeom>
            <a:no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75192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id="{526E65F5-FA8D-A741-B883-8A206729F90C}"/>
              </a:ext>
            </a:extLst>
          </p:cNvPr>
          <p:cNvGraphicFramePr>
            <a:graphicFrameLocks noGrp="1"/>
          </p:cNvGraphicFramePr>
          <p:nvPr>
            <p:extLst>
              <p:ext uri="{D42A27DB-BD31-4B8C-83A1-F6EECF244321}">
                <p14:modId xmlns:p14="http://schemas.microsoft.com/office/powerpoint/2010/main" val="4180176624"/>
              </p:ext>
            </p:extLst>
          </p:nvPr>
        </p:nvGraphicFramePr>
        <p:xfrm>
          <a:off x="692893" y="1472843"/>
          <a:ext cx="7758214" cy="3912314"/>
        </p:xfrm>
        <a:graphic>
          <a:graphicData uri="http://schemas.openxmlformats.org/drawingml/2006/table">
            <a:tbl>
              <a:tblPr bandRow="1"/>
              <a:tblGrid>
                <a:gridCol w="744639">
                  <a:extLst>
                    <a:ext uri="{9D8B030D-6E8A-4147-A177-3AD203B41FA5}">
                      <a16:colId xmlns:a16="http://schemas.microsoft.com/office/drawing/2014/main" val="2261130107"/>
                    </a:ext>
                  </a:extLst>
                </a:gridCol>
                <a:gridCol w="1194913">
                  <a:extLst>
                    <a:ext uri="{9D8B030D-6E8A-4147-A177-3AD203B41FA5}">
                      <a16:colId xmlns:a16="http://schemas.microsoft.com/office/drawing/2014/main" val="1984377861"/>
                    </a:ext>
                  </a:extLst>
                </a:gridCol>
                <a:gridCol w="969777">
                  <a:extLst>
                    <a:ext uri="{9D8B030D-6E8A-4147-A177-3AD203B41FA5}">
                      <a16:colId xmlns:a16="http://schemas.microsoft.com/office/drawing/2014/main" val="607136223"/>
                    </a:ext>
                  </a:extLst>
                </a:gridCol>
                <a:gridCol w="969777">
                  <a:extLst>
                    <a:ext uri="{9D8B030D-6E8A-4147-A177-3AD203B41FA5}">
                      <a16:colId xmlns:a16="http://schemas.microsoft.com/office/drawing/2014/main" val="1688159666"/>
                    </a:ext>
                  </a:extLst>
                </a:gridCol>
                <a:gridCol w="969777">
                  <a:extLst>
                    <a:ext uri="{9D8B030D-6E8A-4147-A177-3AD203B41FA5}">
                      <a16:colId xmlns:a16="http://schemas.microsoft.com/office/drawing/2014/main" val="2251351199"/>
                    </a:ext>
                  </a:extLst>
                </a:gridCol>
                <a:gridCol w="969777">
                  <a:extLst>
                    <a:ext uri="{9D8B030D-6E8A-4147-A177-3AD203B41FA5}">
                      <a16:colId xmlns:a16="http://schemas.microsoft.com/office/drawing/2014/main" val="4180673105"/>
                    </a:ext>
                  </a:extLst>
                </a:gridCol>
                <a:gridCol w="969777">
                  <a:extLst>
                    <a:ext uri="{9D8B030D-6E8A-4147-A177-3AD203B41FA5}">
                      <a16:colId xmlns:a16="http://schemas.microsoft.com/office/drawing/2014/main" val="3265298290"/>
                    </a:ext>
                  </a:extLst>
                </a:gridCol>
                <a:gridCol w="969777">
                  <a:extLst>
                    <a:ext uri="{9D8B030D-6E8A-4147-A177-3AD203B41FA5}">
                      <a16:colId xmlns:a16="http://schemas.microsoft.com/office/drawing/2014/main" val="3290131120"/>
                    </a:ext>
                  </a:extLst>
                </a:gridCol>
              </a:tblGrid>
              <a:tr h="558902">
                <a:tc rowSpan="2">
                  <a:txBody>
                    <a:bodyPr/>
                    <a:lstStyle/>
                    <a:p>
                      <a:pPr marL="0" marR="0" algn="ctr">
                        <a:spcBef>
                          <a:spcPts val="0"/>
                        </a:spcBef>
                        <a:spcAft>
                          <a:spcPts val="0"/>
                        </a:spcAft>
                      </a:pPr>
                      <a:r>
                        <a:rPr lang="en-US" sz="1400" b="1" dirty="0">
                          <a:effectLst/>
                          <a:latin typeface="Calibri" panose="020F0502020204030204" pitchFamily="34" charset="0"/>
                          <a:ea typeface="Calibri" panose="020F0502020204030204" pitchFamily="34" charset="0"/>
                          <a:cs typeface="Calibri" panose="020F0502020204030204" pitchFamily="34" charset="0"/>
                        </a:rPr>
                        <a:t>CDS</a:t>
                      </a:r>
                      <a:endParaRPr lang="en-US"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lumMod val="85000"/>
                      </a:schemeClr>
                    </a:solidFill>
                  </a:tcPr>
                </a:tc>
                <a:tc rowSpan="2">
                  <a:txBody>
                    <a:bodyPr/>
                    <a:lstStyle/>
                    <a:p>
                      <a:pPr marL="0" marR="0" algn="ctr">
                        <a:spcBef>
                          <a:spcPts val="0"/>
                        </a:spcBef>
                        <a:spcAft>
                          <a:spcPts val="0"/>
                        </a:spcAft>
                      </a:pPr>
                      <a:r>
                        <a:rPr lang="en-US" sz="1400" b="1" dirty="0">
                          <a:effectLst/>
                          <a:latin typeface="Calibri" panose="020F0502020204030204" pitchFamily="34" charset="0"/>
                          <a:ea typeface="Times New Roman" panose="02020603050405020304" pitchFamily="18" charset="0"/>
                          <a:cs typeface="Times New Roman" panose="02020603050405020304" pitchFamily="18" charset="0"/>
                        </a:rPr>
                        <a:t>FlyBase ID</a:t>
                      </a: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lumMod val="85000"/>
                      </a:schemeClr>
                    </a:solidFill>
                  </a:tcPr>
                </a:tc>
                <a:tc rowSpan="2">
                  <a:txBody>
                    <a:bodyPr/>
                    <a:lstStyle/>
                    <a:p>
                      <a:pPr marL="0" marR="0" algn="ctr">
                        <a:spcBef>
                          <a:spcPts val="0"/>
                        </a:spcBef>
                        <a:spcAft>
                          <a:spcPts val="0"/>
                        </a:spcAft>
                      </a:pPr>
                      <a:r>
                        <a:rPr lang="en-US" sz="1400" b="1" kern="12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Query Length</a:t>
                      </a:r>
                    </a:p>
                    <a:p>
                      <a:pPr marL="0" marR="0" algn="ctr">
                        <a:spcBef>
                          <a:spcPts val="0"/>
                        </a:spcBef>
                        <a:spcAft>
                          <a:spcPts val="0"/>
                        </a:spcAft>
                      </a:pPr>
                      <a:r>
                        <a:rPr lang="en-US" sz="1400" b="1" kern="12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Size (aa)</a:t>
                      </a: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lumMod val="85000"/>
                      </a:schemeClr>
                    </a:solidFill>
                  </a:tcPr>
                </a:tc>
                <a:tc gridSpan="2">
                  <a:txBody>
                    <a:bodyPr/>
                    <a:lstStyle/>
                    <a:p>
                      <a:pPr marL="0" marR="0" algn="ctr">
                        <a:spcBef>
                          <a:spcPts val="0"/>
                        </a:spcBef>
                        <a:spcAft>
                          <a:spcPts val="0"/>
                        </a:spcAft>
                      </a:pPr>
                      <a:r>
                        <a:rPr lang="en-US" sz="1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 melanogaster</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lumMod val="85000"/>
                      </a:schemeClr>
                    </a:solidFill>
                  </a:tcPr>
                </a:tc>
                <a:tc hMerge="1">
                  <a:txBody>
                    <a:bodyPr/>
                    <a:lstStyle/>
                    <a:p>
                      <a:endParaRPr lang="en-US"/>
                    </a:p>
                  </a:txBody>
                  <a:tcPr/>
                </a:tc>
                <a:tc gridSpan="2">
                  <a:txBody>
                    <a:bodyPr/>
                    <a:lstStyle/>
                    <a:p>
                      <a:pPr marL="0" marR="0" algn="ctr">
                        <a:spcBef>
                          <a:spcPts val="0"/>
                        </a:spcBef>
                        <a:spcAft>
                          <a:spcPts val="0"/>
                        </a:spcAft>
                      </a:pPr>
                      <a:r>
                        <a:rPr lang="en-US" sz="1400" b="1" i="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Target Species</a:t>
                      </a:r>
                      <a:endParaRPr lang="en-US" sz="1400" i="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lumMod val="85000"/>
                      </a:schemeClr>
                    </a:solidFill>
                  </a:tcPr>
                </a:tc>
                <a:tc hMerge="1">
                  <a:txBody>
                    <a:bodyPr/>
                    <a:lstStyle/>
                    <a:p>
                      <a:endParaRPr lang="en-US"/>
                    </a:p>
                  </a:txBody>
                  <a:tcPr/>
                </a:tc>
                <a:tc rowSpan="2">
                  <a:txBody>
                    <a:bodyPr/>
                    <a:lstStyle/>
                    <a:p>
                      <a:pPr marL="0" marR="0" algn="ctr">
                        <a:spcBef>
                          <a:spcPts val="0"/>
                        </a:spcBef>
                        <a:spcAft>
                          <a:spcPts val="0"/>
                        </a:spcAft>
                      </a:pPr>
                      <a:r>
                        <a:rPr lang="en-US" sz="1400" b="1">
                          <a:solidFill>
                            <a:srgbClr val="000000"/>
                          </a:solidFill>
                          <a:effectLst/>
                          <a:latin typeface="Calibri" panose="020F0502020204030204" pitchFamily="34" charset="0"/>
                          <a:ea typeface="Calibri" panose="020F0502020204030204" pitchFamily="34" charset="0"/>
                          <a:cs typeface="Calibri" panose="020F0502020204030204" pitchFamily="34" charset="0"/>
                        </a:rPr>
                        <a:t>Subject Frame</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796633821"/>
                  </a:ext>
                </a:extLst>
              </a:tr>
              <a:tr h="558902">
                <a:tc vMerge="1">
                  <a:txBody>
                    <a:bodyPr/>
                    <a:lstStyle/>
                    <a:p>
                      <a:endParaRPr lang="en-US"/>
                    </a:p>
                  </a:txBody>
                  <a:tcPr/>
                </a:tc>
                <a:tc vMerge="1">
                  <a:txBody>
                    <a:bodyPr/>
                    <a:lstStyle/>
                    <a:p>
                      <a:endParaRPr lang="en-US"/>
                    </a:p>
                  </a:txBody>
                  <a:tcPr/>
                </a:tc>
                <a:tc vMerge="1">
                  <a:txBody>
                    <a:bodyPr/>
                    <a:lstStyle/>
                    <a:p>
                      <a:pPr marL="0" marR="0" algn="ctr">
                        <a:spcBef>
                          <a:spcPts val="0"/>
                        </a:spcBef>
                        <a:spcAft>
                          <a:spcPts val="0"/>
                        </a:spcAft>
                      </a:pP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Query Start</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Query </a:t>
                      </a:r>
                    </a:p>
                    <a:p>
                      <a:pPr marL="0" marR="0" algn="ctr">
                        <a:spcBef>
                          <a:spcPts val="0"/>
                        </a:spcBef>
                        <a:spcAft>
                          <a:spcPts val="0"/>
                        </a:spcAft>
                      </a:pPr>
                      <a:r>
                        <a:rPr lang="en-US"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End</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Subject Start</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Subject End</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lumMod val="85000"/>
                      </a:schemeClr>
                    </a:solidFill>
                  </a:tcPr>
                </a:tc>
                <a:tc vMerge="1">
                  <a:txBody>
                    <a:bodyPr/>
                    <a:lstStyle/>
                    <a:p>
                      <a:endParaRPr lang="en-US"/>
                    </a:p>
                  </a:txBody>
                  <a:tcPr/>
                </a:tc>
                <a:extLst>
                  <a:ext uri="{0D108BD9-81ED-4DB2-BD59-A6C34878D82A}">
                    <a16:rowId xmlns:a16="http://schemas.microsoft.com/office/drawing/2014/main" val="254026509"/>
                  </a:ext>
                </a:extLst>
              </a:tr>
              <a:tr h="558902">
                <a:tc>
                  <a:txBody>
                    <a:bodyPr/>
                    <a:lstStyle/>
                    <a:p>
                      <a:pPr marL="0" marR="0" algn="ctr">
                        <a:spcBef>
                          <a:spcPts val="0"/>
                        </a:spcBef>
                        <a:spcAft>
                          <a:spcPts val="0"/>
                        </a:spcAft>
                      </a:pPr>
                      <a:r>
                        <a:rPr lang="en-US" sz="1400" b="0" dirty="0">
                          <a:effectLst/>
                          <a:latin typeface="Calibri" panose="020F0502020204030204" pitchFamily="34" charset="0"/>
                          <a:ea typeface="Calibri" panose="020F0502020204030204" pitchFamily="34" charset="0"/>
                          <a:cs typeface="Calibri" panose="020F0502020204030204" pitchFamily="34" charset="0"/>
                        </a:rPr>
                        <a:t>1</a:t>
                      </a:r>
                      <a:endParaRPr lang="en-US" sz="14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spcBef>
                          <a:spcPts val="0"/>
                        </a:spcBef>
                        <a:spcAft>
                          <a:spcPts val="0"/>
                        </a:spcAft>
                      </a:pPr>
                      <a:r>
                        <a:rPr lang="en-US" sz="1400" b="0" dirty="0">
                          <a:effectLst/>
                          <a:latin typeface="Calibri" panose="020F0502020204030204" pitchFamily="34" charset="0"/>
                          <a:ea typeface="Times New Roman" panose="02020603050405020304" pitchFamily="18" charset="0"/>
                          <a:cs typeface="Times New Roman" panose="02020603050405020304" pitchFamily="18" charset="0"/>
                        </a:rPr>
                        <a:t>1_9824_0</a:t>
                      </a: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Calibri" panose="020F0502020204030204" pitchFamily="34" charset="0"/>
                          <a:ea typeface="Times New Roman" panose="02020603050405020304" pitchFamily="18" charset="0"/>
                          <a:cs typeface="Times New Roman" panose="02020603050405020304" pitchFamily="18" charset="0"/>
                        </a:rPr>
                        <a:t>16</a:t>
                      </a: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spcBef>
                          <a:spcPts val="0"/>
                        </a:spcBef>
                        <a:spcAft>
                          <a:spcPts val="0"/>
                        </a:spcAft>
                      </a:pPr>
                      <a:r>
                        <a:rPr lang="en-US" sz="1400">
                          <a:effectLst/>
                          <a:latin typeface="Calibri" panose="020F0502020204030204" pitchFamily="34" charset="0"/>
                          <a:ea typeface="Times New Roman" panose="02020603050405020304" pitchFamily="18" charset="0"/>
                          <a:cs typeface="Times New Roman" panose="02020603050405020304" pitchFamily="18" charset="0"/>
                        </a:rPr>
                        <a:t>1</a:t>
                      </a: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spcBef>
                          <a:spcPts val="0"/>
                        </a:spcBef>
                        <a:spcAft>
                          <a:spcPts val="0"/>
                        </a:spcAft>
                      </a:pPr>
                      <a:r>
                        <a:rPr lang="en-US" sz="1400">
                          <a:effectLst/>
                          <a:latin typeface="Calibri" panose="020F0502020204030204" pitchFamily="34" charset="0"/>
                          <a:ea typeface="Times New Roman" panose="02020603050405020304" pitchFamily="18" charset="0"/>
                          <a:cs typeface="Times New Roman" panose="02020603050405020304" pitchFamily="18" charset="0"/>
                        </a:rPr>
                        <a:t>16</a:t>
                      </a: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spcBef>
                          <a:spcPts val="0"/>
                        </a:spcBef>
                        <a:spcAft>
                          <a:spcPts val="0"/>
                        </a:spcAft>
                      </a:pPr>
                      <a:r>
                        <a:rPr lang="en-US" sz="1400" dirty="0"/>
                        <a:t>19,150,809</a:t>
                      </a:r>
                      <a:endParaRPr lang="en-US" sz="140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defTabSz="685800" rtl="0" eaLnBrk="1" latinLnBrk="0" hangingPunct="1">
                        <a:spcBef>
                          <a:spcPts val="0"/>
                        </a:spcBef>
                        <a:spcAft>
                          <a:spcPts val="0"/>
                        </a:spcAft>
                      </a:pPr>
                      <a:r>
                        <a:rPr lang="en-US" sz="1400" dirty="0"/>
                        <a:t>19,150,856</a:t>
                      </a:r>
                      <a:endParaRPr lang="en-US" sz="140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spcBef>
                          <a:spcPts val="0"/>
                        </a:spcBef>
                        <a:spcAft>
                          <a:spcPts val="0"/>
                        </a:spcAft>
                      </a:pPr>
                      <a:r>
                        <a:rPr lang="en-US" sz="1400">
                          <a:effectLst/>
                          <a:latin typeface="Calibri" panose="020F0502020204030204" pitchFamily="34" charset="0"/>
                          <a:ea typeface="Calibri" panose="020F0502020204030204" pitchFamily="34" charset="0"/>
                          <a:cs typeface="Calibri" panose="020F0502020204030204" pitchFamily="34" charset="0"/>
                        </a:rPr>
                        <a:t>+3</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extLst>
                  <a:ext uri="{0D108BD9-81ED-4DB2-BD59-A6C34878D82A}">
                    <a16:rowId xmlns:a16="http://schemas.microsoft.com/office/drawing/2014/main" val="981591147"/>
                  </a:ext>
                </a:extLst>
              </a:tr>
              <a:tr h="558902">
                <a:tc>
                  <a:txBody>
                    <a:bodyPr/>
                    <a:lstStyle/>
                    <a:p>
                      <a:pPr marL="0" marR="0" algn="ctr">
                        <a:spcBef>
                          <a:spcPts val="0"/>
                        </a:spcBef>
                        <a:spcAft>
                          <a:spcPts val="0"/>
                        </a:spcAft>
                      </a:pPr>
                      <a:r>
                        <a:rPr lang="en-US" sz="1400" b="0" dirty="0">
                          <a:effectLst/>
                          <a:latin typeface="Calibri" panose="020F0502020204030204" pitchFamily="34" charset="0"/>
                          <a:ea typeface="Calibri" panose="020F0502020204030204" pitchFamily="34" charset="0"/>
                          <a:cs typeface="Calibri" panose="020F0502020204030204" pitchFamily="34" charset="0"/>
                        </a:rPr>
                        <a:t>2</a:t>
                      </a:r>
                      <a:endParaRPr lang="en-US" sz="14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400" b="0" dirty="0">
                          <a:effectLst/>
                          <a:latin typeface="Calibri" panose="020F0502020204030204" pitchFamily="34" charset="0"/>
                          <a:ea typeface="Times New Roman" panose="02020603050405020304" pitchFamily="18" charset="0"/>
                          <a:cs typeface="Times New Roman" panose="02020603050405020304" pitchFamily="18" charset="0"/>
                        </a:rPr>
                        <a:t>2_9824_2</a:t>
                      </a: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400" dirty="0">
                          <a:effectLst/>
                          <a:latin typeface="Calibri" panose="020F0502020204030204" pitchFamily="34" charset="0"/>
                          <a:ea typeface="Times New Roman" panose="02020603050405020304" pitchFamily="18" charset="0"/>
                          <a:cs typeface="Times New Roman" panose="02020603050405020304" pitchFamily="18" charset="0"/>
                        </a:rPr>
                        <a:t>23</a:t>
                      </a: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400" dirty="0">
                          <a:effectLst/>
                          <a:latin typeface="Calibri" panose="020F0502020204030204" pitchFamily="34" charset="0"/>
                          <a:ea typeface="Times New Roman" panose="02020603050405020304" pitchFamily="18" charset="0"/>
                          <a:cs typeface="Times New Roman" panose="02020603050405020304" pitchFamily="18" charset="0"/>
                        </a:rPr>
                        <a:t>1</a:t>
                      </a: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400" dirty="0">
                          <a:effectLst/>
                          <a:latin typeface="Calibri" panose="020F0502020204030204" pitchFamily="34" charset="0"/>
                          <a:ea typeface="Times New Roman" panose="02020603050405020304" pitchFamily="18" charset="0"/>
                          <a:cs typeface="Times New Roman" panose="02020603050405020304" pitchFamily="18" charset="0"/>
                        </a:rPr>
                        <a:t>23</a:t>
                      </a: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400" dirty="0"/>
                        <a:t>19,150,987</a:t>
                      </a:r>
                      <a:endParaRPr lang="en-US" sz="140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lumMod val="95000"/>
                      </a:schemeClr>
                    </a:solidFill>
                  </a:tcPr>
                </a:tc>
                <a:tc>
                  <a:txBody>
                    <a:bodyPr/>
                    <a:lstStyle/>
                    <a:p>
                      <a:pPr marL="0" marR="0" algn="ctr" defTabSz="685800" rtl="0" eaLnBrk="1" latinLnBrk="0" hangingPunct="1">
                        <a:spcBef>
                          <a:spcPts val="0"/>
                        </a:spcBef>
                        <a:spcAft>
                          <a:spcPts val="0"/>
                        </a:spcAft>
                      </a:pPr>
                      <a:r>
                        <a:rPr lang="en-US" sz="1400" dirty="0"/>
                        <a:t>19,151,055</a:t>
                      </a:r>
                      <a:endParaRPr lang="en-US" sz="140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+1</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484685517"/>
                  </a:ext>
                </a:extLst>
              </a:tr>
              <a:tr h="558902">
                <a:tc>
                  <a:txBody>
                    <a:bodyPr/>
                    <a:lstStyle/>
                    <a:p>
                      <a:pPr marL="0" marR="0" algn="ctr">
                        <a:spcBef>
                          <a:spcPts val="0"/>
                        </a:spcBef>
                        <a:spcAft>
                          <a:spcPts val="0"/>
                        </a:spcAft>
                      </a:pPr>
                      <a:r>
                        <a:rPr lang="en-US" sz="1400" b="0" dirty="0">
                          <a:effectLst/>
                          <a:latin typeface="Calibri" panose="020F0502020204030204" pitchFamily="34" charset="0"/>
                          <a:ea typeface="Calibri" panose="020F0502020204030204" pitchFamily="34" charset="0"/>
                          <a:cs typeface="Calibri" panose="020F0502020204030204" pitchFamily="34" charset="0"/>
                        </a:rPr>
                        <a:t>3</a:t>
                      </a:r>
                      <a:endParaRPr lang="en-US" sz="14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spcBef>
                          <a:spcPts val="0"/>
                        </a:spcBef>
                        <a:spcAft>
                          <a:spcPts val="0"/>
                        </a:spcAft>
                      </a:pPr>
                      <a:r>
                        <a:rPr lang="en-US" sz="1400" b="0" dirty="0">
                          <a:effectLst/>
                          <a:latin typeface="Calibri" panose="020F0502020204030204" pitchFamily="34" charset="0"/>
                          <a:ea typeface="Times New Roman" panose="02020603050405020304" pitchFamily="18" charset="0"/>
                          <a:cs typeface="Times New Roman" panose="02020603050405020304" pitchFamily="18" charset="0"/>
                        </a:rPr>
                        <a:t>3_9824_2</a:t>
                      </a: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Calibri" panose="020F0502020204030204" pitchFamily="34" charset="0"/>
                          <a:ea typeface="Times New Roman" panose="02020603050405020304" pitchFamily="18" charset="0"/>
                          <a:cs typeface="Times New Roman" panose="02020603050405020304" pitchFamily="18" charset="0"/>
                        </a:rPr>
                        <a:t>68</a:t>
                      </a: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spcBef>
                          <a:spcPts val="0"/>
                        </a:spcBef>
                        <a:spcAft>
                          <a:spcPts val="0"/>
                        </a:spcAft>
                      </a:pPr>
                      <a:r>
                        <a:rPr lang="en-US" sz="1400" kern="12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1</a:t>
                      </a: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Calibri" panose="020F0502020204030204" pitchFamily="34" charset="0"/>
                          <a:ea typeface="Times New Roman" panose="02020603050405020304" pitchFamily="18" charset="0"/>
                          <a:cs typeface="Times New Roman" panose="02020603050405020304" pitchFamily="18" charset="0"/>
                        </a:rPr>
                        <a:t>68</a:t>
                      </a: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400" dirty="0"/>
                        <a:t>19,151,156</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400" dirty="0"/>
                        <a:t>19,151,359</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spcBef>
                          <a:spcPts val="0"/>
                        </a:spcBef>
                        <a:spcAft>
                          <a:spcPts val="0"/>
                        </a:spcAft>
                      </a:pPr>
                      <a:r>
                        <a:rPr lang="en-US" sz="1400">
                          <a:effectLst/>
                          <a:latin typeface="Calibri" panose="020F0502020204030204" pitchFamily="34" charset="0"/>
                          <a:ea typeface="Times New Roman" panose="02020603050405020304" pitchFamily="18" charset="0"/>
                          <a:cs typeface="Times New Roman" panose="02020603050405020304" pitchFamily="18" charset="0"/>
                        </a:rPr>
                        <a:t>+2</a:t>
                      </a: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extLst>
                  <a:ext uri="{0D108BD9-81ED-4DB2-BD59-A6C34878D82A}">
                    <a16:rowId xmlns:a16="http://schemas.microsoft.com/office/drawing/2014/main" val="588502677"/>
                  </a:ext>
                </a:extLst>
              </a:tr>
              <a:tr h="558902">
                <a:tc>
                  <a:txBody>
                    <a:bodyPr/>
                    <a:lstStyle/>
                    <a:p>
                      <a:pPr marL="0" marR="0" algn="ctr">
                        <a:spcBef>
                          <a:spcPts val="0"/>
                        </a:spcBef>
                        <a:spcAft>
                          <a:spcPts val="0"/>
                        </a:spcAft>
                      </a:pPr>
                      <a:r>
                        <a:rPr lang="en-US" sz="1400" b="0" dirty="0">
                          <a:effectLst/>
                          <a:latin typeface="Calibri" panose="020F0502020204030204" pitchFamily="34" charset="0"/>
                          <a:ea typeface="Calibri" panose="020F0502020204030204" pitchFamily="34" charset="0"/>
                          <a:cs typeface="Calibri" panose="020F0502020204030204" pitchFamily="34" charset="0"/>
                        </a:rPr>
                        <a:t>4</a:t>
                      </a:r>
                      <a:endParaRPr lang="en-US" sz="14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400" b="0" dirty="0">
                          <a:effectLst/>
                          <a:latin typeface="Calibri" panose="020F0502020204030204" pitchFamily="34" charset="0"/>
                          <a:ea typeface="Times New Roman" panose="02020603050405020304" pitchFamily="18" charset="0"/>
                          <a:cs typeface="Times New Roman" panose="02020603050405020304" pitchFamily="18" charset="0"/>
                        </a:rPr>
                        <a:t>4_9824_1</a:t>
                      </a: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400" dirty="0">
                          <a:effectLst/>
                          <a:latin typeface="Calibri" panose="020F0502020204030204" pitchFamily="34" charset="0"/>
                          <a:ea typeface="Times New Roman" panose="02020603050405020304" pitchFamily="18" charset="0"/>
                          <a:cs typeface="Times New Roman" panose="02020603050405020304" pitchFamily="18" charset="0"/>
                        </a:rPr>
                        <a:t>43</a:t>
                      </a: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400" dirty="0">
                          <a:effectLst/>
                          <a:latin typeface="Calibri" panose="020F0502020204030204" pitchFamily="34" charset="0"/>
                          <a:ea typeface="Times New Roman" panose="02020603050405020304" pitchFamily="18" charset="0"/>
                          <a:cs typeface="Times New Roman" panose="02020603050405020304" pitchFamily="18" charset="0"/>
                        </a:rPr>
                        <a:t>1</a:t>
                      </a: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400" dirty="0">
                          <a:effectLst/>
                          <a:latin typeface="Calibri" panose="020F0502020204030204" pitchFamily="34" charset="0"/>
                          <a:ea typeface="Times New Roman" panose="02020603050405020304" pitchFamily="18" charset="0"/>
                          <a:cs typeface="Times New Roman" panose="02020603050405020304" pitchFamily="18" charset="0"/>
                        </a:rPr>
                        <a:t>43</a:t>
                      </a: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lumMod val="95000"/>
                      </a:schemeClr>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400" dirty="0"/>
                        <a:t>19,151,422</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lumMod val="95000"/>
                      </a:schemeClr>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400" dirty="0"/>
                        <a:t>19,151,550</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400" dirty="0">
                          <a:effectLst/>
                          <a:latin typeface="Calibri" panose="020F0502020204030204" pitchFamily="34" charset="0"/>
                          <a:ea typeface="Times New Roman" panose="02020603050405020304" pitchFamily="18" charset="0"/>
                          <a:cs typeface="Times New Roman" panose="02020603050405020304" pitchFamily="18" charset="0"/>
                        </a:rPr>
                        <a:t>+1</a:t>
                      </a: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063888539"/>
                  </a:ext>
                </a:extLst>
              </a:tr>
              <a:tr h="558902">
                <a:tc>
                  <a:txBody>
                    <a:bodyPr/>
                    <a:lstStyle/>
                    <a:p>
                      <a:pPr marL="0" marR="0" algn="ctr">
                        <a:spcBef>
                          <a:spcPts val="0"/>
                        </a:spcBef>
                        <a:spcAft>
                          <a:spcPts val="0"/>
                        </a:spcAft>
                      </a:pPr>
                      <a:r>
                        <a:rPr lang="en-US" sz="1400" b="0" dirty="0">
                          <a:effectLst/>
                          <a:latin typeface="Calibri" panose="020F0502020204030204" pitchFamily="34" charset="0"/>
                          <a:ea typeface="Calibri" panose="020F0502020204030204" pitchFamily="34" charset="0"/>
                          <a:cs typeface="Calibri" panose="020F0502020204030204" pitchFamily="34" charset="0"/>
                        </a:rPr>
                        <a:t>5</a:t>
                      </a:r>
                      <a:endParaRPr lang="en-US" sz="14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spcBef>
                          <a:spcPts val="0"/>
                        </a:spcBef>
                        <a:spcAft>
                          <a:spcPts val="0"/>
                        </a:spcAft>
                      </a:pPr>
                      <a:r>
                        <a:rPr lang="en-US" sz="1400" b="0" dirty="0">
                          <a:effectLst/>
                          <a:latin typeface="Calibri" panose="020F0502020204030204" pitchFamily="34" charset="0"/>
                          <a:ea typeface="Times New Roman" panose="02020603050405020304" pitchFamily="18" charset="0"/>
                          <a:cs typeface="Times New Roman" panose="02020603050405020304" pitchFamily="18" charset="0"/>
                        </a:rPr>
                        <a:t>5_9824_0</a:t>
                      </a: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spcBef>
                          <a:spcPts val="0"/>
                        </a:spcBef>
                        <a:spcAft>
                          <a:spcPts val="0"/>
                        </a:spcAft>
                      </a:pPr>
                      <a:r>
                        <a:rPr lang="en-US" sz="1400">
                          <a:effectLst/>
                          <a:latin typeface="Calibri" panose="020F0502020204030204" pitchFamily="34" charset="0"/>
                          <a:ea typeface="Times New Roman" panose="02020603050405020304" pitchFamily="18" charset="0"/>
                          <a:cs typeface="Times New Roman" panose="02020603050405020304" pitchFamily="18" charset="0"/>
                        </a:rPr>
                        <a:t>30</a:t>
                      </a: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spcBef>
                          <a:spcPts val="0"/>
                        </a:spcBef>
                        <a:spcAft>
                          <a:spcPts val="0"/>
                        </a:spcAft>
                      </a:pPr>
                      <a:r>
                        <a:rPr lang="en-US" sz="1400">
                          <a:effectLst/>
                          <a:latin typeface="Calibri" panose="020F0502020204030204" pitchFamily="34" charset="0"/>
                          <a:ea typeface="Times New Roman" panose="02020603050405020304" pitchFamily="18" charset="0"/>
                          <a:cs typeface="Times New Roman" panose="02020603050405020304" pitchFamily="18" charset="0"/>
                        </a:rPr>
                        <a:t>1</a:t>
                      </a: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spcBef>
                          <a:spcPts val="0"/>
                        </a:spcBef>
                        <a:spcAft>
                          <a:spcPts val="0"/>
                        </a:spcAft>
                      </a:pPr>
                      <a:r>
                        <a:rPr lang="en-US" sz="1400">
                          <a:effectLst/>
                          <a:latin typeface="Calibri" panose="020F0502020204030204" pitchFamily="34" charset="0"/>
                          <a:ea typeface="Times New Roman" panose="02020603050405020304" pitchFamily="18" charset="0"/>
                          <a:cs typeface="Times New Roman" panose="02020603050405020304" pitchFamily="18" charset="0"/>
                        </a:rPr>
                        <a:t>30</a:t>
                      </a: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400" dirty="0"/>
                        <a:t>19,151,613</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400" dirty="0"/>
                        <a:t>19,151,702</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Calibri" panose="020F0502020204030204" pitchFamily="34" charset="0"/>
                          <a:ea typeface="Times New Roman" panose="02020603050405020304" pitchFamily="18" charset="0"/>
                          <a:cs typeface="Times New Roman" panose="02020603050405020304" pitchFamily="18" charset="0"/>
                        </a:rPr>
                        <a:t>+3</a:t>
                      </a: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extLst>
                  <a:ext uri="{0D108BD9-81ED-4DB2-BD59-A6C34878D82A}">
                    <a16:rowId xmlns:a16="http://schemas.microsoft.com/office/drawing/2014/main" val="2678691889"/>
                  </a:ext>
                </a:extLst>
              </a:tr>
            </a:tbl>
          </a:graphicData>
        </a:graphic>
      </p:graphicFrame>
    </p:spTree>
    <p:extLst>
      <p:ext uri="{BB962C8B-B14F-4D97-AF65-F5344CB8AC3E}">
        <p14:creationId xmlns:p14="http://schemas.microsoft.com/office/powerpoint/2010/main" val="31761834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F0513AD-BB3C-B54A-94D2-6609B7F47440}"/>
              </a:ext>
            </a:extLst>
          </p:cNvPr>
          <p:cNvSpPr/>
          <p:nvPr/>
        </p:nvSpPr>
        <p:spPr>
          <a:xfrm>
            <a:off x="188843" y="983625"/>
            <a:ext cx="8766313" cy="4682476"/>
          </a:xfrm>
          <a:prstGeom prst="rect">
            <a:avLst/>
          </a:prstGeom>
          <a:solidFill>
            <a:srgbClr val="9BF6FF"/>
          </a:solidFill>
          <a:ln w="38100">
            <a:solidFill>
              <a:srgbClr val="9437FF">
                <a:alpha val="7960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CDD88A2-19A8-1C44-817D-39694B202A40}"/>
              </a:ext>
            </a:extLst>
          </p:cNvPr>
          <p:cNvSpPr txBox="1"/>
          <p:nvPr/>
        </p:nvSpPr>
        <p:spPr>
          <a:xfrm>
            <a:off x="390739" y="2050454"/>
            <a:ext cx="2278154" cy="3416320"/>
          </a:xfrm>
          <a:prstGeom prst="rect">
            <a:avLst/>
          </a:prstGeom>
          <a:noFill/>
          <a:ln>
            <a:noFill/>
          </a:ln>
        </p:spPr>
        <p:txBody>
          <a:bodyPr wrap="square" rtlCol="0">
            <a:spAutoFit/>
          </a:bodyPr>
          <a:lstStyle/>
          <a:p>
            <a:r>
              <a:rPr lang="en-US" sz="1200" b="1" u="sng" dirty="0"/>
              <a:t>codon</a:t>
            </a:r>
            <a:r>
              <a:rPr lang="en-US" sz="1200" dirty="0"/>
              <a:t>: sequence of three nucleotides of DNA (A, T, G, and C) or RNA (A, U, G, and C) that corresponds to a specific amino acid</a:t>
            </a:r>
          </a:p>
          <a:p>
            <a:endParaRPr lang="en-US" sz="1200" b="1" u="sng" dirty="0"/>
          </a:p>
          <a:p>
            <a:r>
              <a:rPr lang="en-US" sz="1200" b="1" u="sng" dirty="0"/>
              <a:t>start codon</a:t>
            </a:r>
            <a:r>
              <a:rPr lang="en-US" sz="1200" dirty="0"/>
              <a:t>: first codon of a coding sequence; signals the ribosome to begin translating the processed mRNA; ATG (AUG) codes for Methionine (M)</a:t>
            </a:r>
          </a:p>
          <a:p>
            <a:endParaRPr lang="en-US" sz="1200" dirty="0"/>
          </a:p>
          <a:p>
            <a:r>
              <a:rPr lang="en-US" sz="1200" b="1" u="sng" dirty="0"/>
              <a:t>stop codon</a:t>
            </a:r>
            <a:r>
              <a:rPr lang="en-US" sz="1200" dirty="0"/>
              <a:t>: signals the termination of translation; sometimes called "nonsense codons," since they do not specify any amino acid; TAA (UAA), TAG (UAG), or TGA (UGA)</a:t>
            </a:r>
          </a:p>
        </p:txBody>
      </p:sp>
      <p:pic>
        <p:nvPicPr>
          <p:cNvPr id="5" name="Picture 4" descr="A picture containing star, black&#10;&#10;Description automatically generated">
            <a:extLst>
              <a:ext uri="{FF2B5EF4-FFF2-40B4-BE49-F238E27FC236}">
                <a16:creationId xmlns:a16="http://schemas.microsoft.com/office/drawing/2014/main" id="{FD533E08-14FC-1A46-A61F-807A1FAE67B4}"/>
              </a:ext>
            </a:extLst>
          </p:cNvPr>
          <p:cNvPicPr>
            <a:picLocks noChangeAspect="1"/>
          </p:cNvPicPr>
          <p:nvPr/>
        </p:nvPicPr>
        <p:blipFill>
          <a:blip r:embed="rId3"/>
          <a:stretch>
            <a:fillRect/>
          </a:stretch>
        </p:blipFill>
        <p:spPr>
          <a:xfrm>
            <a:off x="272141" y="1158362"/>
            <a:ext cx="668294" cy="646331"/>
          </a:xfrm>
          <a:prstGeom prst="rect">
            <a:avLst/>
          </a:prstGeom>
        </p:spPr>
      </p:pic>
      <p:sp>
        <p:nvSpPr>
          <p:cNvPr id="6" name="TextBox 5">
            <a:extLst>
              <a:ext uri="{FF2B5EF4-FFF2-40B4-BE49-F238E27FC236}">
                <a16:creationId xmlns:a16="http://schemas.microsoft.com/office/drawing/2014/main" id="{A7C9884C-37DC-2945-B437-09E7AE8D7A04}"/>
              </a:ext>
            </a:extLst>
          </p:cNvPr>
          <p:cNvSpPr txBox="1"/>
          <p:nvPr/>
        </p:nvSpPr>
        <p:spPr>
          <a:xfrm>
            <a:off x="983086" y="1115830"/>
            <a:ext cx="7569571" cy="646331"/>
          </a:xfrm>
          <a:prstGeom prst="rect">
            <a:avLst/>
          </a:prstGeom>
          <a:noFill/>
        </p:spPr>
        <p:txBody>
          <a:bodyPr wrap="square" rtlCol="0">
            <a:spAutoFit/>
          </a:bodyPr>
          <a:lstStyle/>
          <a:p>
            <a:r>
              <a:rPr lang="en-US" sz="1200" dirty="0"/>
              <a:t>Introns are removed from the pre-mRNA prior to translation. The processed mRNA also includes a 5' cap at the 5' end and a poly-A tail at the 3' end. This walkthrough focuses on annotation of the coding regions so we will not annotate the untranslated regions (UTRs), or the transcription start site (TSS).</a:t>
            </a:r>
            <a:endParaRPr lang="en-US" sz="1200" dirty="0">
              <a:latin typeface="Arial" charset="0"/>
              <a:ea typeface="Arial" charset="0"/>
              <a:cs typeface="Arial" charset="0"/>
            </a:endParaRPr>
          </a:p>
        </p:txBody>
      </p:sp>
      <p:sp>
        <p:nvSpPr>
          <p:cNvPr id="92" name="TextBox 91">
            <a:extLst>
              <a:ext uri="{FF2B5EF4-FFF2-40B4-BE49-F238E27FC236}">
                <a16:creationId xmlns:a16="http://schemas.microsoft.com/office/drawing/2014/main" id="{B40C7350-CCEC-4DFE-4C1C-D9ACC013A387}"/>
              </a:ext>
            </a:extLst>
          </p:cNvPr>
          <p:cNvSpPr txBox="1"/>
          <p:nvPr/>
        </p:nvSpPr>
        <p:spPr>
          <a:xfrm>
            <a:off x="2823520" y="2050454"/>
            <a:ext cx="6072579" cy="3416319"/>
          </a:xfrm>
          <a:prstGeom prst="rect">
            <a:avLst/>
          </a:prstGeom>
          <a:solidFill>
            <a:schemeClr val="bg1"/>
          </a:solidFill>
        </p:spPr>
        <p:txBody>
          <a:bodyPr wrap="square" rtlCol="0">
            <a:spAutoFit/>
          </a:bodyPr>
          <a:lstStyle/>
          <a:p>
            <a:endParaRPr lang="en-US" sz="1600" dirty="0">
              <a:latin typeface="Arial" charset="0"/>
              <a:ea typeface="Arial" charset="0"/>
              <a:cs typeface="Arial" charset="0"/>
            </a:endParaRPr>
          </a:p>
        </p:txBody>
      </p:sp>
      <p:pic>
        <p:nvPicPr>
          <p:cNvPr id="90" name="Picture 89" descr="Diagram&#10;&#10;Description automatically generated">
            <a:extLst>
              <a:ext uri="{FF2B5EF4-FFF2-40B4-BE49-F238E27FC236}">
                <a16:creationId xmlns:a16="http://schemas.microsoft.com/office/drawing/2014/main" id="{3F7A56D1-B22E-1DE1-1A40-505E64859555}"/>
              </a:ext>
            </a:extLst>
          </p:cNvPr>
          <p:cNvPicPr>
            <a:picLocks noChangeAspect="1"/>
          </p:cNvPicPr>
          <p:nvPr/>
        </p:nvPicPr>
        <p:blipFill>
          <a:blip r:embed="rId4"/>
          <a:stretch>
            <a:fillRect/>
          </a:stretch>
        </p:blipFill>
        <p:spPr>
          <a:xfrm>
            <a:off x="2870789" y="2071892"/>
            <a:ext cx="5889405" cy="3328243"/>
          </a:xfrm>
          <a:prstGeom prst="rect">
            <a:avLst/>
          </a:prstGeom>
        </p:spPr>
      </p:pic>
      <p:sp>
        <p:nvSpPr>
          <p:cNvPr id="93" name="TextBox 92">
            <a:extLst>
              <a:ext uri="{FF2B5EF4-FFF2-40B4-BE49-F238E27FC236}">
                <a16:creationId xmlns:a16="http://schemas.microsoft.com/office/drawing/2014/main" id="{3AF37F90-F34B-573B-AB75-22DE6BA645CD}"/>
              </a:ext>
            </a:extLst>
          </p:cNvPr>
          <p:cNvSpPr txBox="1"/>
          <p:nvPr/>
        </p:nvSpPr>
        <p:spPr>
          <a:xfrm>
            <a:off x="7814930" y="5263116"/>
            <a:ext cx="945264" cy="153888"/>
          </a:xfrm>
          <a:prstGeom prst="rect">
            <a:avLst/>
          </a:prstGeom>
          <a:solidFill>
            <a:schemeClr val="bg1"/>
          </a:solidFill>
        </p:spPr>
        <p:txBody>
          <a:bodyPr wrap="square" rtlCol="0">
            <a:spAutoFit/>
          </a:bodyPr>
          <a:lstStyle/>
          <a:p>
            <a:endParaRPr lang="en-US" sz="400" dirty="0">
              <a:latin typeface="Arial" charset="0"/>
              <a:ea typeface="Arial" charset="0"/>
              <a:cs typeface="Arial" charset="0"/>
            </a:endParaRPr>
          </a:p>
        </p:txBody>
      </p:sp>
      <p:sp>
        <p:nvSpPr>
          <p:cNvPr id="94" name="TextBox 93">
            <a:extLst>
              <a:ext uri="{FF2B5EF4-FFF2-40B4-BE49-F238E27FC236}">
                <a16:creationId xmlns:a16="http://schemas.microsoft.com/office/drawing/2014/main" id="{9E7F6D75-FE60-8B77-9E9A-7B96FF3A18F8}"/>
              </a:ext>
            </a:extLst>
          </p:cNvPr>
          <p:cNvSpPr txBox="1"/>
          <p:nvPr/>
        </p:nvSpPr>
        <p:spPr>
          <a:xfrm>
            <a:off x="5230755" y="2210985"/>
            <a:ext cx="387513" cy="338554"/>
          </a:xfrm>
          <a:prstGeom prst="rect">
            <a:avLst/>
          </a:prstGeom>
          <a:noFill/>
        </p:spPr>
        <p:txBody>
          <a:bodyPr wrap="square" rtlCol="0">
            <a:spAutoFit/>
          </a:bodyPr>
          <a:lstStyle/>
          <a:p>
            <a:r>
              <a:rPr lang="en-US" sz="1600" b="1" dirty="0">
                <a:latin typeface="Arial" charset="0"/>
                <a:ea typeface="Arial" charset="0"/>
                <a:cs typeface="Arial" charset="0"/>
              </a:rPr>
              <a:t>5’</a:t>
            </a:r>
          </a:p>
        </p:txBody>
      </p:sp>
      <p:sp>
        <p:nvSpPr>
          <p:cNvPr id="95" name="TextBox 94">
            <a:extLst>
              <a:ext uri="{FF2B5EF4-FFF2-40B4-BE49-F238E27FC236}">
                <a16:creationId xmlns:a16="http://schemas.microsoft.com/office/drawing/2014/main" id="{DAFC1B85-DECF-7C70-841D-9095D3779B3F}"/>
              </a:ext>
            </a:extLst>
          </p:cNvPr>
          <p:cNvSpPr txBox="1"/>
          <p:nvPr/>
        </p:nvSpPr>
        <p:spPr>
          <a:xfrm>
            <a:off x="7427417" y="2210985"/>
            <a:ext cx="387513" cy="338554"/>
          </a:xfrm>
          <a:prstGeom prst="rect">
            <a:avLst/>
          </a:prstGeom>
          <a:noFill/>
        </p:spPr>
        <p:txBody>
          <a:bodyPr wrap="square" rtlCol="0">
            <a:spAutoFit/>
          </a:bodyPr>
          <a:lstStyle/>
          <a:p>
            <a:r>
              <a:rPr lang="en-US" sz="1600" b="1" dirty="0">
                <a:latin typeface="Arial" charset="0"/>
                <a:ea typeface="Arial" charset="0"/>
                <a:cs typeface="Arial" charset="0"/>
              </a:rPr>
              <a:t>3’</a:t>
            </a:r>
          </a:p>
        </p:txBody>
      </p:sp>
    </p:spTree>
    <p:extLst>
      <p:ext uri="{BB962C8B-B14F-4D97-AF65-F5344CB8AC3E}">
        <p14:creationId xmlns:p14="http://schemas.microsoft.com/office/powerpoint/2010/main" val="8954646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DABC6D7-7029-CCC5-B8D3-48563DE4ED76}"/>
              </a:ext>
            </a:extLst>
          </p:cNvPr>
          <p:cNvGrpSpPr/>
          <p:nvPr/>
        </p:nvGrpSpPr>
        <p:grpSpPr>
          <a:xfrm>
            <a:off x="-209862" y="1410062"/>
            <a:ext cx="9353862" cy="3703608"/>
            <a:chOff x="-209862" y="1410062"/>
            <a:chExt cx="9353862" cy="3703608"/>
          </a:xfrm>
        </p:grpSpPr>
        <p:pic>
          <p:nvPicPr>
            <p:cNvPr id="9" name="Picture 8">
              <a:extLst>
                <a:ext uri="{FF2B5EF4-FFF2-40B4-BE49-F238E27FC236}">
                  <a16:creationId xmlns:a16="http://schemas.microsoft.com/office/drawing/2014/main" id="{9D49A0BC-0216-6F5A-F401-07E591F5230D}"/>
                </a:ext>
              </a:extLst>
            </p:cNvPr>
            <p:cNvPicPr>
              <a:picLocks noChangeAspect="1"/>
            </p:cNvPicPr>
            <p:nvPr/>
          </p:nvPicPr>
          <p:blipFill>
            <a:blip r:embed="rId3"/>
            <a:stretch>
              <a:fillRect/>
            </a:stretch>
          </p:blipFill>
          <p:spPr>
            <a:xfrm>
              <a:off x="0" y="1410062"/>
              <a:ext cx="9144000" cy="3703608"/>
            </a:xfrm>
            <a:prstGeom prst="rect">
              <a:avLst/>
            </a:prstGeom>
          </p:spPr>
        </p:pic>
        <p:sp>
          <p:nvSpPr>
            <p:cNvPr id="10" name="TextBox 9">
              <a:extLst>
                <a:ext uri="{FF2B5EF4-FFF2-40B4-BE49-F238E27FC236}">
                  <a16:creationId xmlns:a16="http://schemas.microsoft.com/office/drawing/2014/main" id="{108F09E7-2E52-E34C-4E46-3B968DD3C3C9}"/>
                </a:ext>
              </a:extLst>
            </p:cNvPr>
            <p:cNvSpPr txBox="1"/>
            <p:nvPr/>
          </p:nvSpPr>
          <p:spPr>
            <a:xfrm>
              <a:off x="5025639" y="1506185"/>
              <a:ext cx="843009" cy="629311"/>
            </a:xfrm>
            <a:prstGeom prst="rect">
              <a:avLst/>
            </a:prstGeom>
            <a:solidFill>
              <a:schemeClr val="bg1"/>
            </a:solidFill>
          </p:spPr>
          <p:txBody>
            <a:bodyPr wrap="square" rtlCol="0">
              <a:spAutoFit/>
            </a:bodyPr>
            <a:lstStyle/>
            <a:p>
              <a:endParaRPr lang="en-US" sz="1600" dirty="0">
                <a:latin typeface="Arial" charset="0"/>
                <a:ea typeface="Arial" charset="0"/>
                <a:cs typeface="Arial" charset="0"/>
              </a:endParaRPr>
            </a:p>
          </p:txBody>
        </p:sp>
        <p:sp>
          <p:nvSpPr>
            <p:cNvPr id="4" name="Rectangle 3">
              <a:extLst>
                <a:ext uri="{FF2B5EF4-FFF2-40B4-BE49-F238E27FC236}">
                  <a16:creationId xmlns:a16="http://schemas.microsoft.com/office/drawing/2014/main" id="{CE6C45A1-222E-4B4D-BDD9-896D4396F05B}"/>
                </a:ext>
              </a:extLst>
            </p:cNvPr>
            <p:cNvSpPr/>
            <p:nvPr/>
          </p:nvSpPr>
          <p:spPr>
            <a:xfrm>
              <a:off x="5025639" y="2003580"/>
              <a:ext cx="843009" cy="3110090"/>
            </a:xfrm>
            <a:prstGeom prst="rect">
              <a:avLst/>
            </a:prstGeom>
            <a:noFill/>
            <a:ln w="38100">
              <a:solidFill>
                <a:srgbClr val="00F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27BA665-C77D-7143-919A-960E5C4C1B9A}"/>
                </a:ext>
              </a:extLst>
            </p:cNvPr>
            <p:cNvSpPr/>
            <p:nvPr/>
          </p:nvSpPr>
          <p:spPr>
            <a:xfrm>
              <a:off x="5025639" y="1506185"/>
              <a:ext cx="843009" cy="629311"/>
            </a:xfrm>
            <a:prstGeom prst="rect">
              <a:avLst/>
            </a:prstGeom>
            <a:solidFill>
              <a:srgbClr val="00FA00">
                <a:alpha val="80000"/>
              </a:srgbClr>
            </a:solidFill>
            <a:ln w="38100">
              <a:solidFill>
                <a:srgbClr val="00F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Arial" panose="020B0604020202020204" pitchFamily="34" charset="0"/>
                  <a:cs typeface="Arial" panose="020B0604020202020204" pitchFamily="34" charset="0"/>
                </a:rPr>
                <a:t>Start Codon</a:t>
              </a:r>
              <a:endParaRPr lang="en-US" sz="1400" i="1" dirty="0">
                <a:solidFill>
                  <a:schemeClr val="tx1"/>
                </a:solidFill>
                <a:latin typeface="Arial" panose="020B0604020202020204" pitchFamily="34" charset="0"/>
                <a:cs typeface="Arial" panose="020B0604020202020204" pitchFamily="34" charset="0"/>
              </a:endParaRPr>
            </a:p>
          </p:txBody>
        </p:sp>
        <p:sp>
          <p:nvSpPr>
            <p:cNvPr id="15" name="Pentagon 14">
              <a:extLst>
                <a:ext uri="{FF2B5EF4-FFF2-40B4-BE49-F238E27FC236}">
                  <a16:creationId xmlns:a16="http://schemas.microsoft.com/office/drawing/2014/main" id="{9A343F7D-9500-1E17-BE33-70503913E148}"/>
                </a:ext>
              </a:extLst>
            </p:cNvPr>
            <p:cNvSpPr/>
            <p:nvPr/>
          </p:nvSpPr>
          <p:spPr>
            <a:xfrm>
              <a:off x="-209862" y="2705725"/>
              <a:ext cx="1206708" cy="240286"/>
            </a:xfrm>
            <a:prstGeom prst="homePlate">
              <a:avLst/>
            </a:prstGeom>
            <a:solidFill>
              <a:srgbClr val="990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Frame +3</a:t>
              </a:r>
            </a:p>
          </p:txBody>
        </p:sp>
      </p:grpSp>
    </p:spTree>
    <p:extLst>
      <p:ext uri="{BB962C8B-B14F-4D97-AF65-F5344CB8AC3E}">
        <p14:creationId xmlns:p14="http://schemas.microsoft.com/office/powerpoint/2010/main" val="6563698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3D5D224-E0AB-0286-8ED7-E9F2ACBB143A}"/>
              </a:ext>
            </a:extLst>
          </p:cNvPr>
          <p:cNvGrpSpPr/>
          <p:nvPr/>
        </p:nvGrpSpPr>
        <p:grpSpPr>
          <a:xfrm>
            <a:off x="700124" y="2197017"/>
            <a:ext cx="8773053" cy="3678301"/>
            <a:chOff x="700124" y="2197017"/>
            <a:chExt cx="8773053" cy="3678301"/>
          </a:xfrm>
        </p:grpSpPr>
        <p:pic>
          <p:nvPicPr>
            <p:cNvPr id="3" name="Picture 2">
              <a:extLst>
                <a:ext uri="{FF2B5EF4-FFF2-40B4-BE49-F238E27FC236}">
                  <a16:creationId xmlns:a16="http://schemas.microsoft.com/office/drawing/2014/main" id="{3708010F-ED2D-D921-841A-79A7E1EBB00F}"/>
                </a:ext>
              </a:extLst>
            </p:cNvPr>
            <p:cNvPicPr>
              <a:picLocks noChangeAspect="1"/>
            </p:cNvPicPr>
            <p:nvPr/>
          </p:nvPicPr>
          <p:blipFill rotWithShape="1">
            <a:blip r:embed="rId2"/>
            <a:srcRect l="2459" t="13711" r="31476"/>
            <a:stretch/>
          </p:blipFill>
          <p:spPr>
            <a:xfrm>
              <a:off x="700124" y="2197017"/>
              <a:ext cx="7743751" cy="3029842"/>
            </a:xfrm>
            <a:prstGeom prst="rect">
              <a:avLst/>
            </a:prstGeom>
          </p:spPr>
        </p:pic>
        <p:sp>
          <p:nvSpPr>
            <p:cNvPr id="10" name="Rectangle 9">
              <a:extLst>
                <a:ext uri="{FF2B5EF4-FFF2-40B4-BE49-F238E27FC236}">
                  <a16:creationId xmlns:a16="http://schemas.microsoft.com/office/drawing/2014/main" id="{059B8462-974B-574F-A6DE-8B117A826360}"/>
                </a:ext>
              </a:extLst>
            </p:cNvPr>
            <p:cNvSpPr/>
            <p:nvPr/>
          </p:nvSpPr>
          <p:spPr>
            <a:xfrm>
              <a:off x="6501976" y="5105475"/>
              <a:ext cx="2971201" cy="702275"/>
            </a:xfrm>
            <a:prstGeom prst="rect">
              <a:avLst/>
            </a:prstGeom>
            <a:no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B88468A-AE27-0C46-AC80-0723983B2301}"/>
                </a:ext>
              </a:extLst>
            </p:cNvPr>
            <p:cNvSpPr/>
            <p:nvPr/>
          </p:nvSpPr>
          <p:spPr>
            <a:xfrm>
              <a:off x="5841660" y="4736582"/>
              <a:ext cx="1005840" cy="274320"/>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878A09B-9E9E-0848-AC27-C864E9BEAF03}"/>
                </a:ext>
              </a:extLst>
            </p:cNvPr>
            <p:cNvSpPr/>
            <p:nvPr/>
          </p:nvSpPr>
          <p:spPr>
            <a:xfrm>
              <a:off x="1437496" y="4736582"/>
              <a:ext cx="1005840" cy="274320"/>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AA79FE73-B8C7-C44F-9160-E59C9F724055}"/>
                </a:ext>
              </a:extLst>
            </p:cNvPr>
            <p:cNvSpPr/>
            <p:nvPr/>
          </p:nvSpPr>
          <p:spPr>
            <a:xfrm>
              <a:off x="7628229" y="3355171"/>
              <a:ext cx="608866" cy="474815"/>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Arrow Connector 15">
              <a:extLst>
                <a:ext uri="{FF2B5EF4-FFF2-40B4-BE49-F238E27FC236}">
                  <a16:creationId xmlns:a16="http://schemas.microsoft.com/office/drawing/2014/main" id="{3410996C-6F7F-0341-B6FB-77E05954FDD7}"/>
                </a:ext>
              </a:extLst>
            </p:cNvPr>
            <p:cNvCxnSpPr>
              <a:cxnSpLocks/>
            </p:cNvCxnSpPr>
            <p:nvPr/>
          </p:nvCxnSpPr>
          <p:spPr>
            <a:xfrm flipV="1">
              <a:off x="5662748" y="4997104"/>
              <a:ext cx="0" cy="459509"/>
            </a:xfrm>
            <a:prstGeom prst="straightConnector1">
              <a:avLst/>
            </a:prstGeom>
            <a:ln w="76200">
              <a:solidFill>
                <a:srgbClr val="9E1B32"/>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00071F6E-0351-2DA9-BF0E-785C1277F859}"/>
                </a:ext>
              </a:extLst>
            </p:cNvPr>
            <p:cNvSpPr/>
            <p:nvPr/>
          </p:nvSpPr>
          <p:spPr>
            <a:xfrm>
              <a:off x="4931603" y="5518576"/>
              <a:ext cx="1417320" cy="356742"/>
            </a:xfrm>
            <a:prstGeom prst="rect">
              <a:avLst/>
            </a:prstGeom>
            <a:solidFill>
              <a:srgbClr val="99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Arial" panose="020B0604020202020204" pitchFamily="34" charset="0"/>
                  <a:cs typeface="Arial" panose="020B0604020202020204" pitchFamily="34" charset="0"/>
                </a:rPr>
                <a:t>Stop Codon</a:t>
              </a:r>
              <a:endParaRPr lang="en-US" sz="1600" i="1" dirty="0">
                <a:solidFill>
                  <a:schemeClr val="bg1"/>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547046CF-4B57-2F8B-10C7-A35C246C577A}"/>
                </a:ext>
              </a:extLst>
            </p:cNvPr>
            <p:cNvPicPr>
              <a:picLocks noChangeAspect="1"/>
            </p:cNvPicPr>
            <p:nvPr/>
          </p:nvPicPr>
          <p:blipFill>
            <a:blip r:embed="rId3"/>
            <a:stretch>
              <a:fillRect/>
            </a:stretch>
          </p:blipFill>
          <p:spPr>
            <a:xfrm>
              <a:off x="6545923" y="5154176"/>
              <a:ext cx="2449732" cy="604872"/>
            </a:xfrm>
            <a:prstGeom prst="rect">
              <a:avLst/>
            </a:prstGeom>
          </p:spPr>
        </p:pic>
        <p:sp>
          <p:nvSpPr>
            <p:cNvPr id="2" name="TextBox 1">
              <a:extLst>
                <a:ext uri="{FF2B5EF4-FFF2-40B4-BE49-F238E27FC236}">
                  <a16:creationId xmlns:a16="http://schemas.microsoft.com/office/drawing/2014/main" id="{11DA3336-29E3-0100-5316-CEBD59D7749A}"/>
                </a:ext>
              </a:extLst>
            </p:cNvPr>
            <p:cNvSpPr txBox="1"/>
            <p:nvPr/>
          </p:nvSpPr>
          <p:spPr>
            <a:xfrm>
              <a:off x="7731950" y="5148835"/>
              <a:ext cx="1648919" cy="307777"/>
            </a:xfrm>
            <a:prstGeom prst="rect">
              <a:avLst/>
            </a:prstGeom>
            <a:solidFill>
              <a:schemeClr val="bg1"/>
            </a:solidFill>
          </p:spPr>
          <p:txBody>
            <a:bodyPr wrap="square" rtlCol="0">
              <a:spAutoFit/>
            </a:bodyPr>
            <a:lstStyle/>
            <a:p>
              <a:r>
                <a:rPr lang="en-US" sz="1400" dirty="0">
                  <a:latin typeface="Arial" charset="0"/>
                  <a:ea typeface="Arial" charset="0"/>
                  <a:cs typeface="Arial" charset="0"/>
                </a:rPr>
                <a:t>Rheb: 5_9824_0</a:t>
              </a:r>
            </a:p>
          </p:txBody>
        </p:sp>
      </p:grpSp>
    </p:spTree>
    <p:extLst>
      <p:ext uri="{BB962C8B-B14F-4D97-AF65-F5344CB8AC3E}">
        <p14:creationId xmlns:p14="http://schemas.microsoft.com/office/powerpoint/2010/main" val="42761498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6D78B95-1A1A-230D-989C-9EDB45E2DC19}"/>
              </a:ext>
            </a:extLst>
          </p:cNvPr>
          <p:cNvGrpSpPr/>
          <p:nvPr/>
        </p:nvGrpSpPr>
        <p:grpSpPr>
          <a:xfrm>
            <a:off x="-221705" y="1321163"/>
            <a:ext cx="9365705" cy="3730522"/>
            <a:chOff x="-221705" y="1321163"/>
            <a:chExt cx="9365705" cy="3730522"/>
          </a:xfrm>
        </p:grpSpPr>
        <p:pic>
          <p:nvPicPr>
            <p:cNvPr id="3" name="Picture 2">
              <a:extLst>
                <a:ext uri="{FF2B5EF4-FFF2-40B4-BE49-F238E27FC236}">
                  <a16:creationId xmlns:a16="http://schemas.microsoft.com/office/drawing/2014/main" id="{AADFD300-5588-5389-E14F-2F2E90D54B6F}"/>
                </a:ext>
              </a:extLst>
            </p:cNvPr>
            <p:cNvPicPr>
              <a:picLocks noChangeAspect="1"/>
            </p:cNvPicPr>
            <p:nvPr/>
          </p:nvPicPr>
          <p:blipFill rotWithShape="1">
            <a:blip r:embed="rId3"/>
            <a:srcRect b="11188"/>
            <a:stretch/>
          </p:blipFill>
          <p:spPr>
            <a:xfrm>
              <a:off x="0" y="1338532"/>
              <a:ext cx="9144000" cy="3713153"/>
            </a:xfrm>
            <a:prstGeom prst="rect">
              <a:avLst/>
            </a:prstGeom>
          </p:spPr>
        </p:pic>
        <p:sp>
          <p:nvSpPr>
            <p:cNvPr id="16" name="Rectangle 15">
              <a:extLst>
                <a:ext uri="{FF2B5EF4-FFF2-40B4-BE49-F238E27FC236}">
                  <a16:creationId xmlns:a16="http://schemas.microsoft.com/office/drawing/2014/main" id="{60408D02-E66B-CF4B-A169-EDDBBE774612}"/>
                </a:ext>
              </a:extLst>
            </p:cNvPr>
            <p:cNvSpPr/>
            <p:nvPr/>
          </p:nvSpPr>
          <p:spPr>
            <a:xfrm>
              <a:off x="4485550" y="2134927"/>
              <a:ext cx="835958" cy="2916758"/>
            </a:xfrm>
            <a:prstGeom prst="rect">
              <a:avLst/>
            </a:prstGeom>
            <a:no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455410E3-6DF5-BE44-A4AC-C61FB53A4F8D}"/>
                </a:ext>
              </a:extLst>
            </p:cNvPr>
            <p:cNvGrpSpPr/>
            <p:nvPr/>
          </p:nvGrpSpPr>
          <p:grpSpPr>
            <a:xfrm>
              <a:off x="5794387" y="1321163"/>
              <a:ext cx="3161117" cy="2249350"/>
              <a:chOff x="1924212" y="1325830"/>
              <a:chExt cx="3161117" cy="2249350"/>
            </a:xfrm>
          </p:grpSpPr>
          <p:sp>
            <p:nvSpPr>
              <p:cNvPr id="13" name="Rounded Rectangle 12">
                <a:extLst>
                  <a:ext uri="{FF2B5EF4-FFF2-40B4-BE49-F238E27FC236}">
                    <a16:creationId xmlns:a16="http://schemas.microsoft.com/office/drawing/2014/main" id="{DBF7FBA6-09B7-314B-A720-BF7EB4D9CB3F}"/>
                  </a:ext>
                </a:extLst>
              </p:cNvPr>
              <p:cNvSpPr/>
              <p:nvPr/>
            </p:nvSpPr>
            <p:spPr>
              <a:xfrm>
                <a:off x="2028676" y="1338527"/>
                <a:ext cx="3056653" cy="2236653"/>
              </a:xfrm>
              <a:prstGeom prst="roundRect">
                <a:avLst/>
              </a:prstGeom>
              <a:solidFill>
                <a:srgbClr val="FFB347"/>
              </a:solidFill>
              <a:ln w="38100">
                <a:solidFill>
                  <a:srgbClr val="FF40FF">
                    <a:alpha val="5960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0D16C950-E975-D84F-9BB1-65B6343803E7}"/>
                  </a:ext>
                </a:extLst>
              </p:cNvPr>
              <p:cNvSpPr txBox="1"/>
              <p:nvPr/>
            </p:nvSpPr>
            <p:spPr>
              <a:xfrm>
                <a:off x="2977404" y="1515820"/>
                <a:ext cx="1956103" cy="1754326"/>
              </a:xfrm>
              <a:prstGeom prst="rect">
                <a:avLst/>
              </a:prstGeom>
              <a:noFill/>
            </p:spPr>
            <p:txBody>
              <a:bodyPr wrap="square" rtlCol="0">
                <a:spAutoFit/>
              </a:bodyPr>
              <a:lstStyle/>
              <a:p>
                <a:r>
                  <a:rPr lang="en-US" sz="1200" dirty="0">
                    <a:ea typeface="Times New Roman" panose="02020603050405020304" pitchFamily="18" charset="0"/>
                  </a:rPr>
                  <a:t>Since stop codons do not code for an amino acid, they signal a halt to translation. The newly synthesized amino acid chain is released from the ribosome due to the stop codon triggering the disassociation of the ribosomal subunits.</a:t>
                </a:r>
              </a:p>
            </p:txBody>
          </p:sp>
          <p:pic>
            <p:nvPicPr>
              <p:cNvPr id="15" name="Picture 14" descr="A close up of a logo&#10;&#10;Description automatically generated">
                <a:extLst>
                  <a:ext uri="{FF2B5EF4-FFF2-40B4-BE49-F238E27FC236}">
                    <a16:creationId xmlns:a16="http://schemas.microsoft.com/office/drawing/2014/main" id="{36D2732E-1297-1948-AE8A-5673BEF1287D}"/>
                  </a:ext>
                </a:extLst>
              </p:cNvPr>
              <p:cNvPicPr>
                <a:picLocks noChangeAspect="1"/>
              </p:cNvPicPr>
              <p:nvPr/>
            </p:nvPicPr>
            <p:blipFill>
              <a:blip r:embed="rId4"/>
              <a:stretch>
                <a:fillRect/>
              </a:stretch>
            </p:blipFill>
            <p:spPr>
              <a:xfrm>
                <a:off x="1924212" y="1325830"/>
                <a:ext cx="1321617" cy="1321617"/>
              </a:xfrm>
              <a:prstGeom prst="rect">
                <a:avLst/>
              </a:prstGeom>
            </p:spPr>
          </p:pic>
        </p:grpSp>
        <p:sp>
          <p:nvSpPr>
            <p:cNvPr id="7" name="Rectangle 6">
              <a:extLst>
                <a:ext uri="{FF2B5EF4-FFF2-40B4-BE49-F238E27FC236}">
                  <a16:creationId xmlns:a16="http://schemas.microsoft.com/office/drawing/2014/main" id="{471919A4-33E5-5780-2319-20A8C5F76BDF}"/>
                </a:ext>
              </a:extLst>
            </p:cNvPr>
            <p:cNvSpPr/>
            <p:nvPr/>
          </p:nvSpPr>
          <p:spPr>
            <a:xfrm>
              <a:off x="4485550" y="1653516"/>
              <a:ext cx="835958" cy="543843"/>
            </a:xfrm>
            <a:prstGeom prst="rect">
              <a:avLst/>
            </a:prstGeom>
            <a:solidFill>
              <a:srgbClr val="99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Arial" panose="020B0604020202020204" pitchFamily="34" charset="0"/>
                  <a:cs typeface="Arial" panose="020B0604020202020204" pitchFamily="34" charset="0"/>
                </a:rPr>
                <a:t>Stop Codon</a:t>
              </a:r>
              <a:endParaRPr lang="en-US" sz="1600" i="1" dirty="0">
                <a:solidFill>
                  <a:schemeClr val="bg1"/>
                </a:solidFill>
                <a:latin typeface="Arial" panose="020B0604020202020204" pitchFamily="34" charset="0"/>
                <a:cs typeface="Arial" panose="020B0604020202020204" pitchFamily="34" charset="0"/>
              </a:endParaRPr>
            </a:p>
          </p:txBody>
        </p:sp>
        <p:sp>
          <p:nvSpPr>
            <p:cNvPr id="8" name="Pentagon 7">
              <a:extLst>
                <a:ext uri="{FF2B5EF4-FFF2-40B4-BE49-F238E27FC236}">
                  <a16:creationId xmlns:a16="http://schemas.microsoft.com/office/drawing/2014/main" id="{A686F059-0129-088F-3493-ACDDA4180745}"/>
                </a:ext>
              </a:extLst>
            </p:cNvPr>
            <p:cNvSpPr/>
            <p:nvPr/>
          </p:nvSpPr>
          <p:spPr>
            <a:xfrm>
              <a:off x="-221705" y="2642780"/>
              <a:ext cx="1206708" cy="240286"/>
            </a:xfrm>
            <a:prstGeom prst="homePlate">
              <a:avLst/>
            </a:prstGeom>
            <a:solidFill>
              <a:srgbClr val="990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Frame +3</a:t>
              </a:r>
            </a:p>
          </p:txBody>
        </p:sp>
      </p:grpSp>
    </p:spTree>
    <p:extLst>
      <p:ext uri="{BB962C8B-B14F-4D97-AF65-F5344CB8AC3E}">
        <p14:creationId xmlns:p14="http://schemas.microsoft.com/office/powerpoint/2010/main" val="36003523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197DB6D-493D-337D-B601-5DC3835B99A4}"/>
              </a:ext>
            </a:extLst>
          </p:cNvPr>
          <p:cNvGrpSpPr/>
          <p:nvPr/>
        </p:nvGrpSpPr>
        <p:grpSpPr>
          <a:xfrm>
            <a:off x="0" y="3167459"/>
            <a:ext cx="9144000" cy="530705"/>
            <a:chOff x="0" y="3167459"/>
            <a:chExt cx="9144000" cy="530705"/>
          </a:xfrm>
        </p:grpSpPr>
        <p:pic>
          <p:nvPicPr>
            <p:cNvPr id="3" name="Picture 2">
              <a:extLst>
                <a:ext uri="{FF2B5EF4-FFF2-40B4-BE49-F238E27FC236}">
                  <a16:creationId xmlns:a16="http://schemas.microsoft.com/office/drawing/2014/main" id="{5F4CA68E-D948-BC53-035F-6459834442DF}"/>
                </a:ext>
              </a:extLst>
            </p:cNvPr>
            <p:cNvPicPr>
              <a:picLocks noChangeAspect="1"/>
            </p:cNvPicPr>
            <p:nvPr/>
          </p:nvPicPr>
          <p:blipFill>
            <a:blip r:embed="rId2"/>
            <a:stretch>
              <a:fillRect/>
            </a:stretch>
          </p:blipFill>
          <p:spPr>
            <a:xfrm>
              <a:off x="0" y="3167459"/>
              <a:ext cx="9144000" cy="523082"/>
            </a:xfrm>
            <a:prstGeom prst="rect">
              <a:avLst/>
            </a:prstGeom>
          </p:spPr>
        </p:pic>
        <p:sp>
          <p:nvSpPr>
            <p:cNvPr id="6" name="Oval 5">
              <a:extLst>
                <a:ext uri="{FF2B5EF4-FFF2-40B4-BE49-F238E27FC236}">
                  <a16:creationId xmlns:a16="http://schemas.microsoft.com/office/drawing/2014/main" id="{B079BC57-DAAC-8819-9B97-FD5A1ED35E99}"/>
                </a:ext>
              </a:extLst>
            </p:cNvPr>
            <p:cNvSpPr/>
            <p:nvPr/>
          </p:nvSpPr>
          <p:spPr>
            <a:xfrm>
              <a:off x="1938798" y="3429000"/>
              <a:ext cx="735576" cy="269164"/>
            </a:xfrm>
            <a:prstGeom prst="ellipse">
              <a:avLst/>
            </a:prstGeom>
            <a:noFill/>
            <a:ln w="28575">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88978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0BF3CF1-9A06-903C-4198-D411AAA5BC73}"/>
              </a:ext>
            </a:extLst>
          </p:cNvPr>
          <p:cNvSpPr/>
          <p:nvPr/>
        </p:nvSpPr>
        <p:spPr>
          <a:xfrm>
            <a:off x="355743" y="162588"/>
            <a:ext cx="8413571" cy="6521675"/>
          </a:xfrm>
          <a:prstGeom prst="rect">
            <a:avLst/>
          </a:prstGeom>
          <a:solidFill>
            <a:srgbClr val="9BF6FF"/>
          </a:solidFill>
          <a:ln w="38100">
            <a:solidFill>
              <a:srgbClr val="9437FF">
                <a:alpha val="7960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star, black&#10;&#10;Description automatically generated">
            <a:extLst>
              <a:ext uri="{FF2B5EF4-FFF2-40B4-BE49-F238E27FC236}">
                <a16:creationId xmlns:a16="http://schemas.microsoft.com/office/drawing/2014/main" id="{56DD8932-1F70-35E7-E04B-D26718FCF6A1}"/>
              </a:ext>
            </a:extLst>
          </p:cNvPr>
          <p:cNvPicPr>
            <a:picLocks noChangeAspect="1"/>
          </p:cNvPicPr>
          <p:nvPr/>
        </p:nvPicPr>
        <p:blipFill>
          <a:blip r:embed="rId3"/>
          <a:stretch>
            <a:fillRect/>
          </a:stretch>
        </p:blipFill>
        <p:spPr>
          <a:xfrm>
            <a:off x="376989" y="279385"/>
            <a:ext cx="599141" cy="579451"/>
          </a:xfrm>
          <a:prstGeom prst="rect">
            <a:avLst/>
          </a:prstGeom>
        </p:spPr>
      </p:pic>
      <p:sp>
        <p:nvSpPr>
          <p:cNvPr id="6" name="TextBox 5">
            <a:extLst>
              <a:ext uri="{FF2B5EF4-FFF2-40B4-BE49-F238E27FC236}">
                <a16:creationId xmlns:a16="http://schemas.microsoft.com/office/drawing/2014/main" id="{192A8650-87A9-0DB4-1E84-9DBD44D8CBF5}"/>
              </a:ext>
            </a:extLst>
          </p:cNvPr>
          <p:cNvSpPr txBox="1"/>
          <p:nvPr/>
        </p:nvSpPr>
        <p:spPr>
          <a:xfrm>
            <a:off x="902898" y="288529"/>
            <a:ext cx="7569571" cy="461665"/>
          </a:xfrm>
          <a:prstGeom prst="rect">
            <a:avLst/>
          </a:prstGeom>
          <a:noFill/>
        </p:spPr>
        <p:txBody>
          <a:bodyPr wrap="square" rtlCol="0">
            <a:spAutoFit/>
          </a:bodyPr>
          <a:lstStyle/>
          <a:p>
            <a:r>
              <a:rPr lang="en-US" sz="1200" dirty="0"/>
              <a:t>During splicing, introns are spliced out (removed) from the pre-mRNA so that adjacent exons are placed next to each other. This means that the ends of an exon do not necessarily correspond to the ends of the complete codon. The</a:t>
            </a:r>
            <a:endParaRPr lang="en-US" sz="1200" dirty="0">
              <a:latin typeface="Arial" charset="0"/>
              <a:ea typeface="Arial" charset="0"/>
              <a:cs typeface="Arial" charset="0"/>
            </a:endParaRPr>
          </a:p>
        </p:txBody>
      </p:sp>
      <p:sp>
        <p:nvSpPr>
          <p:cNvPr id="8" name="TextBox 7">
            <a:extLst>
              <a:ext uri="{FF2B5EF4-FFF2-40B4-BE49-F238E27FC236}">
                <a16:creationId xmlns:a16="http://schemas.microsoft.com/office/drawing/2014/main" id="{63091B6A-AA2D-73DF-2884-90D1B22B0E83}"/>
              </a:ext>
            </a:extLst>
          </p:cNvPr>
          <p:cNvSpPr txBox="1"/>
          <p:nvPr/>
        </p:nvSpPr>
        <p:spPr>
          <a:xfrm>
            <a:off x="486037" y="1694402"/>
            <a:ext cx="3512887" cy="3785652"/>
          </a:xfrm>
          <a:prstGeom prst="rect">
            <a:avLst/>
          </a:prstGeom>
          <a:noFill/>
          <a:ln>
            <a:noFill/>
          </a:ln>
        </p:spPr>
        <p:txBody>
          <a:bodyPr wrap="square" rtlCol="0">
            <a:spAutoFit/>
          </a:bodyPr>
          <a:lstStyle/>
          <a:p>
            <a:r>
              <a:rPr lang="en-US" sz="1200" dirty="0"/>
              <a:t>In addition, in order to maintain the open reading frame (ORF) across adjacent CDS's, the phases of the donor and acceptor sites of adjacent CDS's must be </a:t>
            </a:r>
            <a:r>
              <a:rPr lang="en-US" sz="1200" b="1" dirty="0"/>
              <a:t>compatible</a:t>
            </a:r>
            <a:r>
              <a:rPr lang="en-US" sz="1200" dirty="0"/>
              <a:t> with each other. Specifically, the </a:t>
            </a:r>
            <a:r>
              <a:rPr lang="en-US" sz="1200" b="1" dirty="0"/>
              <a:t>sum of the donor and acceptor phases of adjacent CDS's must either be 0 (i.e., no additional codon) or 3 (i.e., a complete codon)</a:t>
            </a:r>
            <a:r>
              <a:rPr lang="en-US" sz="1200" dirty="0"/>
              <a:t>. The use of incompatible splice donor and acceptor sites will introduce a frame shift into the translation of the CDS following the splice acceptor site.</a:t>
            </a:r>
          </a:p>
          <a:p>
            <a:endParaRPr lang="en-US" sz="1200" dirty="0"/>
          </a:p>
          <a:p>
            <a:r>
              <a:rPr lang="en-US" sz="1200" dirty="0"/>
              <a:t>In </a:t>
            </a:r>
            <a:r>
              <a:rPr lang="en-US" sz="1200" i="1" dirty="0"/>
              <a:t>D. melanogaster</a:t>
            </a:r>
            <a:r>
              <a:rPr lang="en-US" sz="1200" dirty="0"/>
              <a:t>, approximately 99% of introns have a </a:t>
            </a:r>
            <a:r>
              <a:rPr lang="en-US" sz="1200" b="1" u="sng" dirty="0"/>
              <a:t>GT</a:t>
            </a:r>
            <a:r>
              <a:rPr lang="en-US" sz="1200" dirty="0"/>
              <a:t> splice donor site and 1% have a </a:t>
            </a:r>
            <a:r>
              <a:rPr lang="en-US" sz="1200" b="1" u="sng" dirty="0"/>
              <a:t>GC</a:t>
            </a:r>
            <a:r>
              <a:rPr lang="en-US" sz="1200" dirty="0"/>
              <a:t> non-canonical splice donor site. Almost all introns have an </a:t>
            </a:r>
            <a:r>
              <a:rPr lang="en-US" sz="1200" b="1" u="sng" dirty="0"/>
              <a:t>AG</a:t>
            </a:r>
            <a:r>
              <a:rPr lang="en-US" sz="1200" dirty="0"/>
              <a:t> splice acceptor site. The Pathways Project’s comparative annotation protocol posits that all introns have a GT splice donor site and an AG splice acceptor site unless the </a:t>
            </a:r>
            <a:r>
              <a:rPr lang="en-US" sz="1200" i="1" dirty="0"/>
              <a:t>D. melanogaster </a:t>
            </a:r>
            <a:r>
              <a:rPr lang="en-US" sz="1200" dirty="0"/>
              <a:t>gene model uses a non-canonical splice site, or the non-canonical splice site is supported by RNA-Seq data.</a:t>
            </a:r>
          </a:p>
        </p:txBody>
      </p:sp>
      <p:pic>
        <p:nvPicPr>
          <p:cNvPr id="11" name="Picture 10" descr="Diagram&#10;&#10;Description automatically generated">
            <a:extLst>
              <a:ext uri="{FF2B5EF4-FFF2-40B4-BE49-F238E27FC236}">
                <a16:creationId xmlns:a16="http://schemas.microsoft.com/office/drawing/2014/main" id="{AD91CDD6-610C-E1C9-706C-2F31D60C0961}"/>
              </a:ext>
            </a:extLst>
          </p:cNvPr>
          <p:cNvPicPr>
            <a:picLocks noChangeAspect="1"/>
          </p:cNvPicPr>
          <p:nvPr/>
        </p:nvPicPr>
        <p:blipFill>
          <a:blip r:embed="rId4"/>
          <a:stretch>
            <a:fillRect/>
          </a:stretch>
        </p:blipFill>
        <p:spPr>
          <a:xfrm>
            <a:off x="3998924" y="1630598"/>
            <a:ext cx="4700691" cy="3761796"/>
          </a:xfrm>
          <a:prstGeom prst="rect">
            <a:avLst/>
          </a:prstGeom>
        </p:spPr>
      </p:pic>
      <p:sp>
        <p:nvSpPr>
          <p:cNvPr id="12" name="TextBox 11">
            <a:extLst>
              <a:ext uri="{FF2B5EF4-FFF2-40B4-BE49-F238E27FC236}">
                <a16:creationId xmlns:a16="http://schemas.microsoft.com/office/drawing/2014/main" id="{D428FF34-3C33-BF2A-64F1-7F3D7BA43687}"/>
              </a:ext>
            </a:extLst>
          </p:cNvPr>
          <p:cNvSpPr txBox="1"/>
          <p:nvPr/>
        </p:nvSpPr>
        <p:spPr>
          <a:xfrm>
            <a:off x="486037" y="684753"/>
            <a:ext cx="8213580" cy="1015663"/>
          </a:xfrm>
          <a:prstGeom prst="rect">
            <a:avLst/>
          </a:prstGeom>
          <a:noFill/>
        </p:spPr>
        <p:txBody>
          <a:bodyPr wrap="square" rtlCol="0">
            <a:spAutoFit/>
          </a:bodyPr>
          <a:lstStyle/>
          <a:p>
            <a:r>
              <a:rPr lang="en-US" sz="1200" dirty="0"/>
              <a:t>number of nucleotides between the last complete codon and the splice donor site (e.g., CDS-1 in the image below) is known as the phase of the splice donor site. Similarly, the number of nucleotides between the splice acceptor site and the first complete codon (e.g., CDS-2 in the image below) is known as the phase of the splice acceptor site. Because the phases of the splice sites depend on the placement of the complete codon, the phases of the donor and acceptor sites are based on the reading frame of each CDS.</a:t>
            </a:r>
          </a:p>
        </p:txBody>
      </p:sp>
      <p:sp>
        <p:nvSpPr>
          <p:cNvPr id="14" name="TextBox 13">
            <a:extLst>
              <a:ext uri="{FF2B5EF4-FFF2-40B4-BE49-F238E27FC236}">
                <a16:creationId xmlns:a16="http://schemas.microsoft.com/office/drawing/2014/main" id="{9EEAA310-6680-67FA-82EF-84A0C617409E}"/>
              </a:ext>
            </a:extLst>
          </p:cNvPr>
          <p:cNvSpPr txBox="1"/>
          <p:nvPr/>
        </p:nvSpPr>
        <p:spPr>
          <a:xfrm>
            <a:off x="486037" y="5493321"/>
            <a:ext cx="8213580" cy="1061829"/>
          </a:xfrm>
          <a:prstGeom prst="rect">
            <a:avLst/>
          </a:prstGeom>
          <a:noFill/>
          <a:ln>
            <a:noFill/>
          </a:ln>
        </p:spPr>
        <p:txBody>
          <a:bodyPr wrap="square" rtlCol="0">
            <a:spAutoFit/>
          </a:bodyPr>
          <a:lstStyle/>
          <a:p>
            <a:pPr>
              <a:spcAft>
                <a:spcPts val="600"/>
              </a:spcAft>
            </a:pPr>
            <a:r>
              <a:rPr lang="en-US" sz="1200" b="1" u="sng" dirty="0"/>
              <a:t>Phase</a:t>
            </a:r>
            <a:r>
              <a:rPr lang="en-US" sz="1200" dirty="0"/>
              <a:t>: number of bases between the complete codon and the splice site</a:t>
            </a:r>
          </a:p>
          <a:p>
            <a:pPr>
              <a:spcAft>
                <a:spcPts val="600"/>
              </a:spcAft>
            </a:pPr>
            <a:r>
              <a:rPr lang="en-US" sz="1200" b="1" u="sng" dirty="0"/>
              <a:t>Donor phase</a:t>
            </a:r>
            <a:r>
              <a:rPr lang="en-US" sz="1200" dirty="0"/>
              <a:t>: number of bases between the </a:t>
            </a:r>
            <a:r>
              <a:rPr lang="en-US" sz="1200" b="1" dirty="0"/>
              <a:t>end of the last complete codon </a:t>
            </a:r>
            <a:r>
              <a:rPr lang="en-US" sz="1200" dirty="0"/>
              <a:t>and the splice donor site (GT/rarely GC)</a:t>
            </a:r>
          </a:p>
          <a:p>
            <a:pPr>
              <a:spcAft>
                <a:spcPts val="600"/>
              </a:spcAft>
            </a:pPr>
            <a:r>
              <a:rPr lang="en-US" sz="1200" b="1" u="sng" dirty="0"/>
              <a:t>Acceptor phase</a:t>
            </a:r>
            <a:r>
              <a:rPr lang="en-US" sz="1200" dirty="0"/>
              <a:t>: number of bases between the splice acceptor site (AG) and the </a:t>
            </a:r>
            <a:r>
              <a:rPr lang="en-US" sz="1200" b="1" dirty="0"/>
              <a:t>start of first complete codon</a:t>
            </a:r>
            <a:endParaRPr lang="en-US" sz="1200" dirty="0"/>
          </a:p>
          <a:p>
            <a:r>
              <a:rPr lang="en-US" sz="1200" dirty="0"/>
              <a:t>Phase </a:t>
            </a:r>
            <a:r>
              <a:rPr lang="en-US" sz="1200" b="1" dirty="0"/>
              <a:t>depends on the reading frame </a:t>
            </a:r>
            <a:r>
              <a:rPr lang="en-US" sz="1200" dirty="0"/>
              <a:t>of the CDS </a:t>
            </a:r>
          </a:p>
        </p:txBody>
      </p:sp>
    </p:spTree>
    <p:extLst>
      <p:ext uri="{BB962C8B-B14F-4D97-AF65-F5344CB8AC3E}">
        <p14:creationId xmlns:p14="http://schemas.microsoft.com/office/powerpoint/2010/main" val="8583347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a:extLst>
              <a:ext uri="{FF2B5EF4-FFF2-40B4-BE49-F238E27FC236}">
                <a16:creationId xmlns:a16="http://schemas.microsoft.com/office/drawing/2014/main" id="{86E50951-A80D-1472-F6F8-25C325171E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4461" b="12441"/>
          <a:stretch/>
        </p:blipFill>
        <p:spPr bwMode="auto">
          <a:xfrm>
            <a:off x="124163" y="2393791"/>
            <a:ext cx="8895674" cy="331033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87DF486-D05C-E4A8-6DED-B24C8B8AAFFD}"/>
              </a:ext>
            </a:extLst>
          </p:cNvPr>
          <p:cNvSpPr/>
          <p:nvPr/>
        </p:nvSpPr>
        <p:spPr>
          <a:xfrm>
            <a:off x="6492309" y="2478509"/>
            <a:ext cx="653558" cy="3225614"/>
          </a:xfrm>
          <a:prstGeom prst="rect">
            <a:avLst/>
          </a:prstGeom>
          <a:no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8A46D4D-C371-6F13-953B-B493ADEE657F}"/>
              </a:ext>
            </a:extLst>
          </p:cNvPr>
          <p:cNvSpPr/>
          <p:nvPr/>
        </p:nvSpPr>
        <p:spPr>
          <a:xfrm>
            <a:off x="6492309" y="5624700"/>
            <a:ext cx="653558" cy="549777"/>
          </a:xfrm>
          <a:prstGeom prst="rect">
            <a:avLst/>
          </a:prstGeom>
          <a:solidFill>
            <a:srgbClr val="99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latin typeface="Arial" panose="020B0604020202020204" pitchFamily="34" charset="0"/>
                <a:cs typeface="Arial" panose="020B0604020202020204" pitchFamily="34" charset="0"/>
              </a:rPr>
              <a:t>Splice Donor</a:t>
            </a:r>
            <a:endParaRPr lang="en-US" sz="1200" i="1" dirty="0">
              <a:solidFill>
                <a:schemeClr val="bg1"/>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B205BC72-82CF-AB38-DFB0-EF9E63578944}"/>
              </a:ext>
            </a:extLst>
          </p:cNvPr>
          <p:cNvSpPr/>
          <p:nvPr/>
        </p:nvSpPr>
        <p:spPr>
          <a:xfrm>
            <a:off x="5909733" y="2478509"/>
            <a:ext cx="287868" cy="3225614"/>
          </a:xfrm>
          <a:prstGeom prst="rect">
            <a:avLst/>
          </a:prstGeom>
          <a:noFill/>
          <a:ln w="38100">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B6AAC6A-5046-109B-F8EA-994A857136C6}"/>
              </a:ext>
            </a:extLst>
          </p:cNvPr>
          <p:cNvSpPr/>
          <p:nvPr/>
        </p:nvSpPr>
        <p:spPr>
          <a:xfrm>
            <a:off x="4875538" y="1022747"/>
            <a:ext cx="2068389" cy="1110853"/>
          </a:xfrm>
          <a:prstGeom prst="rect">
            <a:avLst/>
          </a:prstGeom>
          <a:solidFill>
            <a:srgbClr val="548235">
              <a:alpha val="60000"/>
            </a:srgbClr>
          </a:solidFill>
          <a:ln w="38100">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In Part 5, our tblastn alignment for CDS-1 terminated at 19,150,856; so, we expect to find the splice donor site nearby.</a:t>
            </a:r>
            <a:endParaRPr lang="en-US" sz="1200" dirty="0"/>
          </a:p>
        </p:txBody>
      </p:sp>
      <p:cxnSp>
        <p:nvCxnSpPr>
          <p:cNvPr id="7" name="Straight Arrow Connector 6">
            <a:extLst>
              <a:ext uri="{FF2B5EF4-FFF2-40B4-BE49-F238E27FC236}">
                <a16:creationId xmlns:a16="http://schemas.microsoft.com/office/drawing/2014/main" id="{06191512-7F0F-47BF-8B72-190E0919ADDD}"/>
              </a:ext>
            </a:extLst>
          </p:cNvPr>
          <p:cNvCxnSpPr>
            <a:cxnSpLocks/>
          </p:cNvCxnSpPr>
          <p:nvPr/>
        </p:nvCxnSpPr>
        <p:spPr>
          <a:xfrm>
            <a:off x="6052215" y="2133600"/>
            <a:ext cx="0" cy="344909"/>
          </a:xfrm>
          <a:prstGeom prst="straightConnector1">
            <a:avLst/>
          </a:prstGeom>
          <a:ln w="76200">
            <a:solidFill>
              <a:srgbClr val="54823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97017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Table 4">
            <a:extLst>
              <a:ext uri="{FF2B5EF4-FFF2-40B4-BE49-F238E27FC236}">
                <a16:creationId xmlns:a16="http://schemas.microsoft.com/office/drawing/2014/main" id="{B3EEF046-922B-65A7-D863-374092D0C7D5}"/>
              </a:ext>
            </a:extLst>
          </p:cNvPr>
          <p:cNvGraphicFramePr>
            <a:graphicFrameLocks noGrp="1"/>
          </p:cNvGraphicFramePr>
          <p:nvPr>
            <p:extLst>
              <p:ext uri="{D42A27DB-BD31-4B8C-83A1-F6EECF244321}">
                <p14:modId xmlns:p14="http://schemas.microsoft.com/office/powerpoint/2010/main" val="3264541806"/>
              </p:ext>
            </p:extLst>
          </p:nvPr>
        </p:nvGraphicFramePr>
        <p:xfrm>
          <a:off x="2110945" y="2557253"/>
          <a:ext cx="5424905" cy="1391769"/>
        </p:xfrm>
        <a:graphic>
          <a:graphicData uri="http://schemas.openxmlformats.org/drawingml/2006/table">
            <a:tbl>
              <a:tblPr bandRow="1">
                <a:tableStyleId>{5C22544A-7EE6-4342-B048-85BDC9FD1C3A}</a:tableStyleId>
              </a:tblPr>
              <a:tblGrid>
                <a:gridCol w="492725">
                  <a:extLst>
                    <a:ext uri="{9D8B030D-6E8A-4147-A177-3AD203B41FA5}">
                      <a16:colId xmlns:a16="http://schemas.microsoft.com/office/drawing/2014/main" val="3917468441"/>
                    </a:ext>
                  </a:extLst>
                </a:gridCol>
                <a:gridCol w="492725">
                  <a:extLst>
                    <a:ext uri="{9D8B030D-6E8A-4147-A177-3AD203B41FA5}">
                      <a16:colId xmlns:a16="http://schemas.microsoft.com/office/drawing/2014/main" val="2376590710"/>
                    </a:ext>
                  </a:extLst>
                </a:gridCol>
                <a:gridCol w="492725">
                  <a:extLst>
                    <a:ext uri="{9D8B030D-6E8A-4147-A177-3AD203B41FA5}">
                      <a16:colId xmlns:a16="http://schemas.microsoft.com/office/drawing/2014/main" val="2765019613"/>
                    </a:ext>
                  </a:extLst>
                </a:gridCol>
                <a:gridCol w="492725">
                  <a:extLst>
                    <a:ext uri="{9D8B030D-6E8A-4147-A177-3AD203B41FA5}">
                      <a16:colId xmlns:a16="http://schemas.microsoft.com/office/drawing/2014/main" val="3206775579"/>
                    </a:ext>
                  </a:extLst>
                </a:gridCol>
                <a:gridCol w="492725">
                  <a:extLst>
                    <a:ext uri="{9D8B030D-6E8A-4147-A177-3AD203B41FA5}">
                      <a16:colId xmlns:a16="http://schemas.microsoft.com/office/drawing/2014/main" val="872285127"/>
                    </a:ext>
                  </a:extLst>
                </a:gridCol>
                <a:gridCol w="492725">
                  <a:extLst>
                    <a:ext uri="{9D8B030D-6E8A-4147-A177-3AD203B41FA5}">
                      <a16:colId xmlns:a16="http://schemas.microsoft.com/office/drawing/2014/main" val="511614767"/>
                    </a:ext>
                  </a:extLst>
                </a:gridCol>
                <a:gridCol w="493711">
                  <a:extLst>
                    <a:ext uri="{9D8B030D-6E8A-4147-A177-3AD203B41FA5}">
                      <a16:colId xmlns:a16="http://schemas.microsoft.com/office/drawing/2014/main" val="3487746410"/>
                    </a:ext>
                  </a:extLst>
                </a:gridCol>
                <a:gridCol w="493711">
                  <a:extLst>
                    <a:ext uri="{9D8B030D-6E8A-4147-A177-3AD203B41FA5}">
                      <a16:colId xmlns:a16="http://schemas.microsoft.com/office/drawing/2014/main" val="3882733801"/>
                    </a:ext>
                  </a:extLst>
                </a:gridCol>
                <a:gridCol w="493711">
                  <a:extLst>
                    <a:ext uri="{9D8B030D-6E8A-4147-A177-3AD203B41FA5}">
                      <a16:colId xmlns:a16="http://schemas.microsoft.com/office/drawing/2014/main" val="1142159832"/>
                    </a:ext>
                  </a:extLst>
                </a:gridCol>
                <a:gridCol w="493711">
                  <a:extLst>
                    <a:ext uri="{9D8B030D-6E8A-4147-A177-3AD203B41FA5}">
                      <a16:colId xmlns:a16="http://schemas.microsoft.com/office/drawing/2014/main" val="1829749935"/>
                    </a:ext>
                  </a:extLst>
                </a:gridCol>
                <a:gridCol w="493711">
                  <a:extLst>
                    <a:ext uri="{9D8B030D-6E8A-4147-A177-3AD203B41FA5}">
                      <a16:colId xmlns:a16="http://schemas.microsoft.com/office/drawing/2014/main" val="549405169"/>
                    </a:ext>
                  </a:extLst>
                </a:gridCol>
              </a:tblGrid>
              <a:tr h="349353">
                <a:tc>
                  <a:txBody>
                    <a:bodyPr/>
                    <a:lstStyle/>
                    <a:p>
                      <a:pPr algn="ctr"/>
                      <a:r>
                        <a:rPr lang="en-US" b="1" dirty="0"/>
                        <a:t>G</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1" dirty="0"/>
                        <a:t>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1" dirty="0"/>
                        <a:t>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1" dirty="0"/>
                        <a:t>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1" dirty="0"/>
                        <a:t>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1" dirty="0"/>
                        <a:t>G</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1" dirty="0"/>
                        <a:t>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1" dirty="0"/>
                        <a:t>G</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1" dirty="0"/>
                        <a:t>G</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1" dirty="0"/>
                        <a:t>G</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1" dirty="0"/>
                        <a:t>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48464981"/>
                  </a:ext>
                </a:extLst>
              </a:tr>
              <a:tr h="347472">
                <a:tc gridSpan="3">
                  <a:txBody>
                    <a:bodyPr/>
                    <a:lstStyle/>
                    <a:p>
                      <a:pPr algn="ctr"/>
                      <a:r>
                        <a:rPr lang="en-US" b="1" dirty="0"/>
                        <a:t>Aspartic Acid (D)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lang="en-US"/>
                    </a:p>
                  </a:txBody>
                  <a:tcPr/>
                </a:tc>
                <a:tc hMerge="1">
                  <a:txBody>
                    <a:bodyPr/>
                    <a:lstStyle/>
                    <a:p>
                      <a:endParaRPr lang="en-US" dirty="0"/>
                    </a:p>
                  </a:txBody>
                  <a:tcPr/>
                </a:tc>
                <a:tc gridSpan="3">
                  <a:txBody>
                    <a:bodyPr/>
                    <a:lstStyle/>
                    <a:p>
                      <a:pPr algn="ctr"/>
                      <a:r>
                        <a:rPr lang="en-US" b="1" dirty="0"/>
                        <a:t>Proline (P)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hMerge="1">
                  <a:txBody>
                    <a:bodyPr/>
                    <a:lstStyle/>
                    <a:p>
                      <a:endParaRPr lang="en-US"/>
                    </a:p>
                  </a:txBody>
                  <a:tcPr/>
                </a:tc>
                <a:tc hMerge="1">
                  <a:txBody>
                    <a:bodyPr/>
                    <a:lstStyle/>
                    <a:p>
                      <a:endParaRPr lang="en-US"/>
                    </a:p>
                  </a:txBody>
                  <a:tcPr/>
                </a:tc>
                <a:tc gridSpan="3">
                  <a:txBody>
                    <a:bodyPr/>
                    <a:lstStyle/>
                    <a:p>
                      <a:pPr algn="ctr"/>
                      <a:r>
                        <a:rPr lang="en-US" b="1" dirty="0"/>
                        <a:t>Tryptophan (W)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lang="en-US"/>
                    </a:p>
                  </a:txBody>
                  <a:tcPr/>
                </a:tc>
                <a:tc hMerge="1">
                  <a:txBody>
                    <a:bodyPr/>
                    <a:lstStyle/>
                    <a:p>
                      <a:endParaRPr lang="en-US"/>
                    </a:p>
                  </a:txBody>
                  <a:tcPr/>
                </a:tc>
                <a:tc>
                  <a:txBody>
                    <a:bodyPr/>
                    <a:lstStyle/>
                    <a:p>
                      <a:pPr algn="ctr"/>
                      <a:endParaRPr lang="en-US" b="1"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endParaRPr lang="en-US"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1602130530"/>
                  </a:ext>
                </a:extLst>
              </a:tr>
              <a:tr h="347472">
                <a:tc>
                  <a:txBody>
                    <a:bodyPr/>
                    <a:lstStyle/>
                    <a:p>
                      <a:pPr algn="ct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gridSpan="3">
                  <a:txBody>
                    <a:bodyPr/>
                    <a:lstStyle/>
                    <a:p>
                      <a:pPr algn="ctr"/>
                      <a:r>
                        <a:rPr lang="en-US" b="1" dirty="0"/>
                        <a:t>Isoleucine (I)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pPr algn="ctr"/>
                      <a:endParaRPr lang="en-US" b="1"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pPr algn="ctr"/>
                      <a:endParaRPr lang="en-US"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gridSpan="3">
                  <a:txBody>
                    <a:bodyPr/>
                    <a:lstStyle/>
                    <a:p>
                      <a:pPr algn="ctr"/>
                      <a:r>
                        <a:rPr lang="en-US" b="1" dirty="0"/>
                        <a:t>Arginine (R)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hMerge="1">
                  <a:txBody>
                    <a:bodyPr/>
                    <a:lstStyle/>
                    <a:p>
                      <a:pPr algn="ctr"/>
                      <a:endParaRPr lang="en-US" b="1"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hMerge="1">
                  <a:txBody>
                    <a:bodyPr/>
                    <a:lstStyle/>
                    <a:p>
                      <a:pPr algn="ctr"/>
                      <a:endParaRPr lang="en-US"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gridSpan="3">
                  <a:txBody>
                    <a:bodyPr/>
                    <a:lstStyle/>
                    <a:p>
                      <a:pPr algn="ctr"/>
                      <a:endParaRPr lang="en-US"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pPr algn="ctr"/>
                      <a:endParaRPr lang="en-US" b="1"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pPr algn="ctr"/>
                      <a:endParaRPr lang="en-US"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endParaRPr lang="en-US"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96242587"/>
                  </a:ext>
                </a:extLst>
              </a:tr>
              <a:tr h="347472">
                <a:tc>
                  <a:txBody>
                    <a:bodyPr/>
                    <a:lstStyle/>
                    <a:p>
                      <a:pPr algn="ctr"/>
                      <a:endParaRPr lang="en-US" b="1"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endParaRPr lang="en-US"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gridSpan="3">
                  <a:txBody>
                    <a:bodyPr/>
                    <a:lstStyle/>
                    <a:p>
                      <a:pPr algn="ctr"/>
                      <a:r>
                        <a:rPr lang="en-US" b="1" dirty="0"/>
                        <a:t>Serine (S)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pPr algn="ctr"/>
                      <a:endParaRPr lang="en-US" b="1"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pPr algn="ctr"/>
                      <a:endParaRPr lang="en-US"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gridSpan="3">
                  <a:txBody>
                    <a:bodyPr/>
                    <a:lstStyle/>
                    <a:p>
                      <a:pPr algn="ctr"/>
                      <a:r>
                        <a:rPr lang="en-US" b="1" dirty="0"/>
                        <a:t>Valine (V)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hMerge="1">
                  <a:txBody>
                    <a:bodyPr/>
                    <a:lstStyle/>
                    <a:p>
                      <a:pPr algn="ctr"/>
                      <a:endParaRPr lang="en-US" b="1"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hMerge="1">
                  <a:txBody>
                    <a:bodyPr/>
                    <a:lstStyle/>
                    <a:p>
                      <a:pPr algn="ctr"/>
                      <a:endParaRPr lang="en-US"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gridSpan="3">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pPr algn="ctr"/>
                      <a:endParaRPr lang="en-US" b="1"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pPr algn="ctr"/>
                      <a:endParaRPr lang="en-US"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169633895"/>
                  </a:ext>
                </a:extLst>
              </a:tr>
            </a:tbl>
          </a:graphicData>
        </a:graphic>
      </p:graphicFrame>
      <p:sp>
        <p:nvSpPr>
          <p:cNvPr id="27" name="TextBox 26">
            <a:extLst>
              <a:ext uri="{FF2B5EF4-FFF2-40B4-BE49-F238E27FC236}">
                <a16:creationId xmlns:a16="http://schemas.microsoft.com/office/drawing/2014/main" id="{CF2707B8-0A68-488F-6F23-D3646F16EBE7}"/>
              </a:ext>
            </a:extLst>
          </p:cNvPr>
          <p:cNvSpPr txBox="1"/>
          <p:nvPr/>
        </p:nvSpPr>
        <p:spPr>
          <a:xfrm>
            <a:off x="6764623" y="2317032"/>
            <a:ext cx="853671" cy="230832"/>
          </a:xfrm>
          <a:prstGeom prst="rect">
            <a:avLst/>
          </a:prstGeom>
          <a:noFill/>
        </p:spPr>
        <p:txBody>
          <a:bodyPr wrap="square" rtlCol="0">
            <a:spAutoFit/>
          </a:bodyPr>
          <a:lstStyle/>
          <a:p>
            <a:pPr algn="r"/>
            <a:r>
              <a:rPr lang="en-US" sz="850" dirty="0">
                <a:latin typeface="Arial" charset="0"/>
                <a:ea typeface="Arial" charset="0"/>
                <a:cs typeface="Arial" charset="0"/>
              </a:rPr>
              <a:t>19,150,859</a:t>
            </a:r>
          </a:p>
        </p:txBody>
      </p:sp>
      <p:cxnSp>
        <p:nvCxnSpPr>
          <p:cNvPr id="28" name="Straight Connector 27">
            <a:extLst>
              <a:ext uri="{FF2B5EF4-FFF2-40B4-BE49-F238E27FC236}">
                <a16:creationId xmlns:a16="http://schemas.microsoft.com/office/drawing/2014/main" id="{0DBF7ED3-9AAF-B198-75EF-0FB4C7EDF5AD}"/>
              </a:ext>
            </a:extLst>
          </p:cNvPr>
          <p:cNvCxnSpPr>
            <a:cxnSpLocks/>
          </p:cNvCxnSpPr>
          <p:nvPr/>
        </p:nvCxnSpPr>
        <p:spPr>
          <a:xfrm>
            <a:off x="7535850" y="2292653"/>
            <a:ext cx="0" cy="264599"/>
          </a:xfrm>
          <a:prstGeom prst="line">
            <a:avLst/>
          </a:prstGeom>
          <a:ln w="15875">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F7355C85-50CD-A72E-F82D-D6DE829C3428}"/>
              </a:ext>
            </a:extLst>
          </p:cNvPr>
          <p:cNvSpPr txBox="1"/>
          <p:nvPr/>
        </p:nvSpPr>
        <p:spPr>
          <a:xfrm>
            <a:off x="1842852" y="2326420"/>
            <a:ext cx="853671" cy="230832"/>
          </a:xfrm>
          <a:prstGeom prst="rect">
            <a:avLst/>
          </a:prstGeom>
          <a:noFill/>
        </p:spPr>
        <p:txBody>
          <a:bodyPr wrap="square" rtlCol="0">
            <a:spAutoFit/>
          </a:bodyPr>
          <a:lstStyle/>
          <a:p>
            <a:pPr algn="r"/>
            <a:r>
              <a:rPr lang="en-US" sz="850" dirty="0">
                <a:latin typeface="Arial" charset="0"/>
                <a:ea typeface="Arial" charset="0"/>
                <a:cs typeface="Arial" charset="0"/>
              </a:rPr>
              <a:t>19,150,849</a:t>
            </a:r>
          </a:p>
        </p:txBody>
      </p:sp>
      <p:cxnSp>
        <p:nvCxnSpPr>
          <p:cNvPr id="30" name="Straight Connector 29">
            <a:extLst>
              <a:ext uri="{FF2B5EF4-FFF2-40B4-BE49-F238E27FC236}">
                <a16:creationId xmlns:a16="http://schemas.microsoft.com/office/drawing/2014/main" id="{51A7889C-9A89-DD5F-F9CA-E4519A338321}"/>
              </a:ext>
            </a:extLst>
          </p:cNvPr>
          <p:cNvCxnSpPr>
            <a:cxnSpLocks/>
          </p:cNvCxnSpPr>
          <p:nvPr/>
        </p:nvCxnSpPr>
        <p:spPr>
          <a:xfrm>
            <a:off x="2614079" y="2302041"/>
            <a:ext cx="0" cy="264599"/>
          </a:xfrm>
          <a:prstGeom prst="line">
            <a:avLst/>
          </a:prstGeom>
          <a:ln w="15875">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D193AFA1-BA79-85A5-DEF5-862097F7116B}"/>
              </a:ext>
            </a:extLst>
          </p:cNvPr>
          <p:cNvSpPr txBox="1"/>
          <p:nvPr/>
        </p:nvSpPr>
        <p:spPr>
          <a:xfrm>
            <a:off x="1257274" y="2907838"/>
            <a:ext cx="853671" cy="338554"/>
          </a:xfrm>
          <a:prstGeom prst="rect">
            <a:avLst/>
          </a:prstGeom>
          <a:noFill/>
        </p:spPr>
        <p:txBody>
          <a:bodyPr wrap="square" rtlCol="0">
            <a:spAutoFit/>
          </a:bodyPr>
          <a:lstStyle/>
          <a:p>
            <a:pPr algn="r"/>
            <a:r>
              <a:rPr lang="en-US" sz="1600" dirty="0">
                <a:latin typeface="Arial" charset="0"/>
                <a:ea typeface="Arial" charset="0"/>
                <a:cs typeface="Arial" charset="0"/>
              </a:rPr>
              <a:t>+1</a:t>
            </a:r>
          </a:p>
        </p:txBody>
      </p:sp>
      <p:sp>
        <p:nvSpPr>
          <p:cNvPr id="32" name="TextBox 31">
            <a:extLst>
              <a:ext uri="{FF2B5EF4-FFF2-40B4-BE49-F238E27FC236}">
                <a16:creationId xmlns:a16="http://schemas.microsoft.com/office/drawing/2014/main" id="{385622C5-7C51-37A3-B797-967786F21FDC}"/>
              </a:ext>
            </a:extLst>
          </p:cNvPr>
          <p:cNvSpPr txBox="1"/>
          <p:nvPr/>
        </p:nvSpPr>
        <p:spPr>
          <a:xfrm>
            <a:off x="1257274" y="3246392"/>
            <a:ext cx="853671" cy="338554"/>
          </a:xfrm>
          <a:prstGeom prst="rect">
            <a:avLst/>
          </a:prstGeom>
          <a:noFill/>
        </p:spPr>
        <p:txBody>
          <a:bodyPr wrap="square" rtlCol="0">
            <a:spAutoFit/>
          </a:bodyPr>
          <a:lstStyle/>
          <a:p>
            <a:pPr algn="r"/>
            <a:r>
              <a:rPr lang="en-US" sz="1600" dirty="0">
                <a:latin typeface="Arial" charset="0"/>
                <a:ea typeface="Arial" charset="0"/>
                <a:cs typeface="Arial" charset="0"/>
              </a:rPr>
              <a:t>+2</a:t>
            </a:r>
          </a:p>
        </p:txBody>
      </p:sp>
      <p:sp>
        <p:nvSpPr>
          <p:cNvPr id="33" name="TextBox 32">
            <a:extLst>
              <a:ext uri="{FF2B5EF4-FFF2-40B4-BE49-F238E27FC236}">
                <a16:creationId xmlns:a16="http://schemas.microsoft.com/office/drawing/2014/main" id="{9CBC6F8D-E7BF-9C52-0682-2553E9368FD9}"/>
              </a:ext>
            </a:extLst>
          </p:cNvPr>
          <p:cNvSpPr txBox="1"/>
          <p:nvPr/>
        </p:nvSpPr>
        <p:spPr>
          <a:xfrm>
            <a:off x="1257273" y="3603723"/>
            <a:ext cx="853671" cy="338554"/>
          </a:xfrm>
          <a:prstGeom prst="rect">
            <a:avLst/>
          </a:prstGeom>
          <a:noFill/>
        </p:spPr>
        <p:txBody>
          <a:bodyPr wrap="square" rtlCol="0">
            <a:spAutoFit/>
          </a:bodyPr>
          <a:lstStyle/>
          <a:p>
            <a:pPr algn="r"/>
            <a:r>
              <a:rPr lang="en-US" sz="1600" dirty="0">
                <a:latin typeface="Arial" charset="0"/>
                <a:ea typeface="Arial" charset="0"/>
                <a:cs typeface="Arial" charset="0"/>
              </a:rPr>
              <a:t>+3</a:t>
            </a:r>
          </a:p>
        </p:txBody>
      </p:sp>
      <p:sp>
        <p:nvSpPr>
          <p:cNvPr id="34" name="TextBox 33">
            <a:extLst>
              <a:ext uri="{FF2B5EF4-FFF2-40B4-BE49-F238E27FC236}">
                <a16:creationId xmlns:a16="http://schemas.microsoft.com/office/drawing/2014/main" id="{2FDCA1EB-166F-F935-F1F4-E0788B4269B4}"/>
              </a:ext>
            </a:extLst>
          </p:cNvPr>
          <p:cNvSpPr txBox="1"/>
          <p:nvPr/>
        </p:nvSpPr>
        <p:spPr>
          <a:xfrm>
            <a:off x="431773" y="3252032"/>
            <a:ext cx="825500" cy="338554"/>
          </a:xfrm>
          <a:prstGeom prst="rect">
            <a:avLst/>
          </a:prstGeom>
          <a:noFill/>
          <a:effectLst/>
        </p:spPr>
        <p:txBody>
          <a:bodyPr wrap="square" lIns="0" rIns="0" rtlCol="0">
            <a:spAutoFit/>
          </a:bodyPr>
          <a:lstStyle/>
          <a:p>
            <a:pPr algn="r" defTabSz="457200"/>
            <a:r>
              <a:rPr lang="en-US" sz="1600" dirty="0">
                <a:solidFill>
                  <a:srgbClr val="000000"/>
                </a:solidFill>
                <a:latin typeface="Arial"/>
                <a:cs typeface="Arial"/>
              </a:rPr>
              <a:t>Frame</a:t>
            </a:r>
          </a:p>
        </p:txBody>
      </p:sp>
      <p:sp>
        <p:nvSpPr>
          <p:cNvPr id="35" name="Left Brace 34">
            <a:extLst>
              <a:ext uri="{FF2B5EF4-FFF2-40B4-BE49-F238E27FC236}">
                <a16:creationId xmlns:a16="http://schemas.microsoft.com/office/drawing/2014/main" id="{B60FFB10-B90B-D516-4BD0-AFADE3EC14D3}"/>
              </a:ext>
            </a:extLst>
          </p:cNvPr>
          <p:cNvSpPr/>
          <p:nvPr/>
        </p:nvSpPr>
        <p:spPr>
          <a:xfrm>
            <a:off x="1383362" y="3077115"/>
            <a:ext cx="270767" cy="697681"/>
          </a:xfrm>
          <a:prstGeom prst="leftBrace">
            <a:avLst>
              <a:gd name="adj1" fmla="val 56864"/>
              <a:gd name="adj2" fmla="val 50000"/>
            </a:avLst>
          </a:prstGeom>
          <a:ln w="28575">
            <a:solidFill>
              <a:schemeClr val="tx1"/>
            </a:solidFill>
            <a:headEnd type="none"/>
            <a:tailEnd type="none"/>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37" name="Rectangle 36">
            <a:extLst>
              <a:ext uri="{FF2B5EF4-FFF2-40B4-BE49-F238E27FC236}">
                <a16:creationId xmlns:a16="http://schemas.microsoft.com/office/drawing/2014/main" id="{E9E53799-C642-9E72-8909-8CD76CA4A44F}"/>
              </a:ext>
            </a:extLst>
          </p:cNvPr>
          <p:cNvSpPr/>
          <p:nvPr/>
        </p:nvSpPr>
        <p:spPr>
          <a:xfrm>
            <a:off x="6552646" y="3958411"/>
            <a:ext cx="982422" cy="543843"/>
          </a:xfrm>
          <a:prstGeom prst="rect">
            <a:avLst/>
          </a:prstGeom>
          <a:solidFill>
            <a:srgbClr val="99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Arial" panose="020B0604020202020204" pitchFamily="34" charset="0"/>
                <a:cs typeface="Arial" panose="020B0604020202020204" pitchFamily="34" charset="0"/>
              </a:rPr>
              <a:t>Splice Donor</a:t>
            </a:r>
            <a:endParaRPr lang="en-US" sz="1600" i="1" dirty="0">
              <a:solidFill>
                <a:schemeClr val="bg1"/>
              </a:solidFill>
              <a:latin typeface="Arial" panose="020B0604020202020204" pitchFamily="34" charset="0"/>
              <a:cs typeface="Arial" panose="020B0604020202020204" pitchFamily="34" charset="0"/>
            </a:endParaRPr>
          </a:p>
        </p:txBody>
      </p:sp>
      <p:sp>
        <p:nvSpPr>
          <p:cNvPr id="38" name="Rectangle 37">
            <a:extLst>
              <a:ext uri="{FF2B5EF4-FFF2-40B4-BE49-F238E27FC236}">
                <a16:creationId xmlns:a16="http://schemas.microsoft.com/office/drawing/2014/main" id="{4A1CF5EC-E36C-CBC3-1AAE-58C7EF489266}"/>
              </a:ext>
            </a:extLst>
          </p:cNvPr>
          <p:cNvSpPr/>
          <p:nvPr/>
        </p:nvSpPr>
        <p:spPr>
          <a:xfrm>
            <a:off x="5084164" y="2907838"/>
            <a:ext cx="1468482" cy="344194"/>
          </a:xfrm>
          <a:prstGeom prst="rect">
            <a:avLst/>
          </a:prstGeom>
          <a:solidFill>
            <a:srgbClr val="00FDFF">
              <a:alpha val="60000"/>
            </a:srgbClr>
          </a:solidFill>
          <a:ln w="19050" cap="flat" cmpd="sng" algn="ctr">
            <a:solidFill>
              <a:schemeClr val="tx1"/>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dirty="0">
              <a:ln>
                <a:noFill/>
              </a:ln>
              <a:solidFill>
                <a:srgbClr val="C00000"/>
              </a:solidFill>
              <a:effectLst/>
              <a:uLnTx/>
              <a:uFillTx/>
              <a:latin typeface="Calibri"/>
              <a:ea typeface="+mn-ea"/>
              <a:cs typeface="+mn-cs"/>
            </a:endParaRPr>
          </a:p>
        </p:txBody>
      </p:sp>
      <p:sp>
        <p:nvSpPr>
          <p:cNvPr id="36" name="Rectangle 35">
            <a:extLst>
              <a:ext uri="{FF2B5EF4-FFF2-40B4-BE49-F238E27FC236}">
                <a16:creationId xmlns:a16="http://schemas.microsoft.com/office/drawing/2014/main" id="{79CC07A5-AC6F-9370-171E-E0DFC5FEB0FA}"/>
              </a:ext>
            </a:extLst>
          </p:cNvPr>
          <p:cNvSpPr/>
          <p:nvPr/>
        </p:nvSpPr>
        <p:spPr>
          <a:xfrm>
            <a:off x="6553416" y="2585418"/>
            <a:ext cx="982422" cy="1382381"/>
          </a:xfrm>
          <a:prstGeom prst="rect">
            <a:avLst/>
          </a:prstGeom>
          <a:no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51DA36C7-F94E-50A3-22B1-97E7B37FA38A}"/>
              </a:ext>
            </a:extLst>
          </p:cNvPr>
          <p:cNvSpPr/>
          <p:nvPr/>
        </p:nvSpPr>
        <p:spPr>
          <a:xfrm>
            <a:off x="4089107" y="3253858"/>
            <a:ext cx="1468482" cy="344194"/>
          </a:xfrm>
          <a:prstGeom prst="rect">
            <a:avLst/>
          </a:prstGeom>
          <a:solidFill>
            <a:srgbClr val="00FDFF">
              <a:alpha val="60000"/>
            </a:srgbClr>
          </a:solidFill>
          <a:ln w="19050" cap="flat" cmpd="sng" algn="ctr">
            <a:solidFill>
              <a:schemeClr val="tx1"/>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dirty="0">
              <a:ln>
                <a:noFill/>
              </a:ln>
              <a:solidFill>
                <a:srgbClr val="C00000"/>
              </a:solidFill>
              <a:effectLst/>
              <a:uLnTx/>
              <a:uFillTx/>
              <a:latin typeface="Calibri"/>
              <a:ea typeface="+mn-ea"/>
              <a:cs typeface="+mn-cs"/>
            </a:endParaRPr>
          </a:p>
        </p:txBody>
      </p:sp>
      <p:sp>
        <p:nvSpPr>
          <p:cNvPr id="43" name="Rectangle 42">
            <a:extLst>
              <a:ext uri="{FF2B5EF4-FFF2-40B4-BE49-F238E27FC236}">
                <a16:creationId xmlns:a16="http://schemas.microsoft.com/office/drawing/2014/main" id="{C9750578-05EA-E4A6-3EAA-1E6675C787D8}"/>
              </a:ext>
            </a:extLst>
          </p:cNvPr>
          <p:cNvSpPr/>
          <p:nvPr/>
        </p:nvSpPr>
        <p:spPr>
          <a:xfrm>
            <a:off x="4572000" y="3614217"/>
            <a:ext cx="1468482" cy="344194"/>
          </a:xfrm>
          <a:prstGeom prst="rect">
            <a:avLst/>
          </a:prstGeom>
          <a:solidFill>
            <a:srgbClr val="00FDFF">
              <a:alpha val="60000"/>
            </a:srgbClr>
          </a:solidFill>
          <a:ln w="19050" cap="flat" cmpd="sng" algn="ctr">
            <a:solidFill>
              <a:schemeClr val="tx1"/>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dirty="0">
              <a:ln>
                <a:noFill/>
              </a:ln>
              <a:solidFill>
                <a:srgbClr val="C00000"/>
              </a:solidFill>
              <a:effectLst/>
              <a:uLnTx/>
              <a:uFillTx/>
              <a:latin typeface="Calibri"/>
              <a:ea typeface="+mn-ea"/>
              <a:cs typeface="+mn-cs"/>
            </a:endParaRPr>
          </a:p>
        </p:txBody>
      </p:sp>
      <p:sp>
        <p:nvSpPr>
          <p:cNvPr id="44" name="Rectangle 43">
            <a:extLst>
              <a:ext uri="{FF2B5EF4-FFF2-40B4-BE49-F238E27FC236}">
                <a16:creationId xmlns:a16="http://schemas.microsoft.com/office/drawing/2014/main" id="{60413F9E-4507-03AD-67F9-EF48B03258B7}"/>
              </a:ext>
            </a:extLst>
          </p:cNvPr>
          <p:cNvSpPr/>
          <p:nvPr/>
        </p:nvSpPr>
        <p:spPr>
          <a:xfrm>
            <a:off x="5563218" y="3262558"/>
            <a:ext cx="477264" cy="347472"/>
          </a:xfrm>
          <a:prstGeom prst="rect">
            <a:avLst/>
          </a:prstGeom>
          <a:solidFill>
            <a:srgbClr val="FF2F92">
              <a:alpha val="60000"/>
            </a:srgbClr>
          </a:solidFill>
          <a:ln w="19050" cap="flat" cmpd="sng" algn="ctr">
            <a:solidFill>
              <a:schemeClr val="tx1"/>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dirty="0">
              <a:ln>
                <a:noFill/>
              </a:ln>
              <a:solidFill>
                <a:srgbClr val="C00000"/>
              </a:solidFill>
              <a:effectLst/>
              <a:uLnTx/>
              <a:uFillTx/>
              <a:latin typeface="Calibri"/>
              <a:ea typeface="+mn-ea"/>
              <a:cs typeface="+mn-cs"/>
            </a:endParaRPr>
          </a:p>
        </p:txBody>
      </p:sp>
      <p:sp>
        <p:nvSpPr>
          <p:cNvPr id="45" name="Rectangle 44">
            <a:extLst>
              <a:ext uri="{FF2B5EF4-FFF2-40B4-BE49-F238E27FC236}">
                <a16:creationId xmlns:a16="http://schemas.microsoft.com/office/drawing/2014/main" id="{81332657-1A03-3930-E106-13C2A02DA0D2}"/>
              </a:ext>
            </a:extLst>
          </p:cNvPr>
          <p:cNvSpPr/>
          <p:nvPr/>
        </p:nvSpPr>
        <p:spPr>
          <a:xfrm>
            <a:off x="6040481" y="3258318"/>
            <a:ext cx="512549" cy="347472"/>
          </a:xfrm>
          <a:prstGeom prst="rect">
            <a:avLst/>
          </a:prstGeom>
          <a:solidFill>
            <a:srgbClr val="FF2F92">
              <a:alpha val="60000"/>
            </a:srgbClr>
          </a:solidFill>
          <a:ln w="19050" cap="flat" cmpd="sng" algn="ctr">
            <a:solidFill>
              <a:schemeClr val="tx1"/>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dirty="0">
              <a:ln>
                <a:noFill/>
              </a:ln>
              <a:solidFill>
                <a:srgbClr val="C00000"/>
              </a:solidFill>
              <a:effectLst/>
              <a:uLnTx/>
              <a:uFillTx/>
              <a:latin typeface="Calibri"/>
              <a:ea typeface="+mn-ea"/>
              <a:cs typeface="+mn-cs"/>
            </a:endParaRPr>
          </a:p>
        </p:txBody>
      </p:sp>
      <p:sp>
        <p:nvSpPr>
          <p:cNvPr id="46" name="Rectangle 45">
            <a:extLst>
              <a:ext uri="{FF2B5EF4-FFF2-40B4-BE49-F238E27FC236}">
                <a16:creationId xmlns:a16="http://schemas.microsoft.com/office/drawing/2014/main" id="{FD67E919-9007-D757-7B21-A78F35931D02}"/>
              </a:ext>
            </a:extLst>
          </p:cNvPr>
          <p:cNvSpPr/>
          <p:nvPr/>
        </p:nvSpPr>
        <p:spPr>
          <a:xfrm>
            <a:off x="6039306" y="3605790"/>
            <a:ext cx="512549" cy="347472"/>
          </a:xfrm>
          <a:prstGeom prst="rect">
            <a:avLst/>
          </a:prstGeom>
          <a:solidFill>
            <a:srgbClr val="FF2F92">
              <a:alpha val="60000"/>
            </a:srgbClr>
          </a:solidFill>
          <a:ln w="19050" cap="flat" cmpd="sng" algn="ctr">
            <a:solidFill>
              <a:schemeClr val="tx1"/>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dirty="0">
              <a:ln>
                <a:noFill/>
              </a:ln>
              <a:solidFill>
                <a:srgbClr val="C00000"/>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58748296-A9FE-B43B-B60A-8D46E33935C3}"/>
              </a:ext>
            </a:extLst>
          </p:cNvPr>
          <p:cNvSpPr/>
          <p:nvPr/>
        </p:nvSpPr>
        <p:spPr>
          <a:xfrm>
            <a:off x="2614079" y="4417725"/>
            <a:ext cx="1606343" cy="344194"/>
          </a:xfrm>
          <a:prstGeom prst="rect">
            <a:avLst/>
          </a:prstGeom>
          <a:solidFill>
            <a:srgbClr val="00FDFF">
              <a:alpha val="60000"/>
            </a:srgbClr>
          </a:solidFill>
          <a:ln w="19050" cap="flat" cmpd="sng" algn="ctr">
            <a:solidFill>
              <a:schemeClr val="tx1"/>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effectLst/>
                <a:uLnTx/>
                <a:uFillTx/>
                <a:latin typeface="Calibri"/>
                <a:ea typeface="+mn-ea"/>
                <a:cs typeface="+mn-cs"/>
              </a:rPr>
              <a:t>Complete Codon</a:t>
            </a:r>
          </a:p>
        </p:txBody>
      </p:sp>
      <p:sp>
        <p:nvSpPr>
          <p:cNvPr id="3" name="Rectangle 2">
            <a:extLst>
              <a:ext uri="{FF2B5EF4-FFF2-40B4-BE49-F238E27FC236}">
                <a16:creationId xmlns:a16="http://schemas.microsoft.com/office/drawing/2014/main" id="{F9F4105D-0206-23BE-5E72-01D3FFEA57EB}"/>
              </a:ext>
            </a:extLst>
          </p:cNvPr>
          <p:cNvSpPr/>
          <p:nvPr/>
        </p:nvSpPr>
        <p:spPr>
          <a:xfrm>
            <a:off x="4293422" y="4417725"/>
            <a:ext cx="1606344" cy="347472"/>
          </a:xfrm>
          <a:prstGeom prst="rect">
            <a:avLst/>
          </a:prstGeom>
          <a:solidFill>
            <a:srgbClr val="FF2F92">
              <a:alpha val="60000"/>
            </a:srgbClr>
          </a:solidFill>
          <a:ln w="19050" cap="flat" cmpd="sng" algn="ctr">
            <a:solidFill>
              <a:schemeClr val="tx1"/>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effectLst/>
                <a:uLnTx/>
                <a:uFillTx/>
                <a:latin typeface="Calibri"/>
                <a:ea typeface="+mn-ea"/>
                <a:cs typeface="+mn-cs"/>
              </a:rPr>
              <a:t>Extra Nucleotide</a:t>
            </a:r>
          </a:p>
        </p:txBody>
      </p:sp>
      <p:grpSp>
        <p:nvGrpSpPr>
          <p:cNvPr id="6" name="Group 5">
            <a:extLst>
              <a:ext uri="{FF2B5EF4-FFF2-40B4-BE49-F238E27FC236}">
                <a16:creationId xmlns:a16="http://schemas.microsoft.com/office/drawing/2014/main" id="{F890E869-B6DE-CD4D-3FB9-2E00210EB58E}"/>
              </a:ext>
            </a:extLst>
          </p:cNvPr>
          <p:cNvGrpSpPr/>
          <p:nvPr/>
        </p:nvGrpSpPr>
        <p:grpSpPr>
          <a:xfrm>
            <a:off x="7337854" y="2884366"/>
            <a:ext cx="1700187" cy="1062605"/>
            <a:chOff x="7308730" y="925663"/>
            <a:chExt cx="1700187" cy="1062605"/>
          </a:xfrm>
        </p:grpSpPr>
        <p:cxnSp>
          <p:nvCxnSpPr>
            <p:cNvPr id="7" name="Straight Arrow Connector 6">
              <a:extLst>
                <a:ext uri="{FF2B5EF4-FFF2-40B4-BE49-F238E27FC236}">
                  <a16:creationId xmlns:a16="http://schemas.microsoft.com/office/drawing/2014/main" id="{6E0ABE0B-3517-43EF-1B88-03B0B2634DDC}"/>
                </a:ext>
              </a:extLst>
            </p:cNvPr>
            <p:cNvCxnSpPr>
              <a:cxnSpLocks/>
            </p:cNvCxnSpPr>
            <p:nvPr/>
          </p:nvCxnSpPr>
          <p:spPr>
            <a:xfrm>
              <a:off x="7557108" y="1469684"/>
              <a:ext cx="1203433" cy="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8" name="Straight Connector 7">
              <a:extLst>
                <a:ext uri="{FF2B5EF4-FFF2-40B4-BE49-F238E27FC236}">
                  <a16:creationId xmlns:a16="http://schemas.microsoft.com/office/drawing/2014/main" id="{5A4F7CE4-A1CC-F7A1-B210-FF0D6765504C}"/>
                </a:ext>
              </a:extLst>
            </p:cNvPr>
            <p:cNvCxnSpPr>
              <a:cxnSpLocks/>
            </p:cNvCxnSpPr>
            <p:nvPr/>
          </p:nvCxnSpPr>
          <p:spPr>
            <a:xfrm>
              <a:off x="7557108" y="925663"/>
              <a:ext cx="0" cy="1062605"/>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A572E17-2E25-041D-95C7-19A98F2B299B}"/>
                </a:ext>
              </a:extLst>
            </p:cNvPr>
            <p:cNvSpPr txBox="1"/>
            <p:nvPr/>
          </p:nvSpPr>
          <p:spPr>
            <a:xfrm rot="19326992">
              <a:off x="7308730" y="1162527"/>
              <a:ext cx="1700187" cy="461665"/>
            </a:xfrm>
            <a:prstGeom prst="rect">
              <a:avLst/>
            </a:prstGeom>
            <a:noFill/>
          </p:spPr>
          <p:txBody>
            <a:bodyPr wrap="square" rtlCol="0">
              <a:spAutoFit/>
            </a:bodyPr>
            <a:lstStyle/>
            <a:p>
              <a:pPr algn="ctr"/>
              <a:r>
                <a:rPr lang="en-US" sz="2400" b="1" dirty="0">
                  <a:latin typeface="Arial" charset="0"/>
                  <a:ea typeface="Arial" charset="0"/>
                  <a:cs typeface="Arial" charset="0"/>
                </a:rPr>
                <a:t>INTRON-1</a:t>
              </a:r>
            </a:p>
          </p:txBody>
        </p:sp>
      </p:grpSp>
    </p:spTree>
    <p:extLst>
      <p:ext uri="{BB962C8B-B14F-4D97-AF65-F5344CB8AC3E}">
        <p14:creationId xmlns:p14="http://schemas.microsoft.com/office/powerpoint/2010/main" val="16585910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CE324DF9-4F5B-CE90-D129-B5868993CA7A}"/>
              </a:ext>
            </a:extLst>
          </p:cNvPr>
          <p:cNvGrpSpPr/>
          <p:nvPr/>
        </p:nvGrpSpPr>
        <p:grpSpPr>
          <a:xfrm>
            <a:off x="-71200" y="1844896"/>
            <a:ext cx="9144000" cy="4842983"/>
            <a:chOff x="-71200" y="1844896"/>
            <a:chExt cx="9144000" cy="4842983"/>
          </a:xfrm>
        </p:grpSpPr>
        <p:pic>
          <p:nvPicPr>
            <p:cNvPr id="1026" name="Picture 2">
              <a:extLst>
                <a:ext uri="{FF2B5EF4-FFF2-40B4-BE49-F238E27FC236}">
                  <a16:creationId xmlns:a16="http://schemas.microsoft.com/office/drawing/2014/main" id="{F7508FE7-32AB-E19C-1D78-0AD4E69090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2956"/>
            <a:stretch/>
          </p:blipFill>
          <p:spPr bwMode="auto">
            <a:xfrm>
              <a:off x="-71200" y="1844896"/>
              <a:ext cx="9144000" cy="403490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7249F059-B0BA-56FB-3623-141C978D87D8}"/>
                </a:ext>
              </a:extLst>
            </p:cNvPr>
            <p:cNvSpPr/>
            <p:nvPr/>
          </p:nvSpPr>
          <p:spPr>
            <a:xfrm>
              <a:off x="4185046" y="2000040"/>
              <a:ext cx="503912" cy="4014044"/>
            </a:xfrm>
            <a:prstGeom prst="rect">
              <a:avLst/>
            </a:prstGeom>
            <a:no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1A5986D-8003-349D-A379-0F3D02F55C0D}"/>
                </a:ext>
              </a:extLst>
            </p:cNvPr>
            <p:cNvSpPr/>
            <p:nvPr/>
          </p:nvSpPr>
          <p:spPr>
            <a:xfrm>
              <a:off x="3963122" y="6014084"/>
              <a:ext cx="947760" cy="549777"/>
            </a:xfrm>
            <a:prstGeom prst="rect">
              <a:avLst/>
            </a:prstGeom>
            <a:solidFill>
              <a:srgbClr val="99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latin typeface="Arial" panose="020B0604020202020204" pitchFamily="34" charset="0"/>
                  <a:cs typeface="Arial" panose="020B0604020202020204" pitchFamily="34" charset="0"/>
                </a:rPr>
                <a:t>Splice Acceptor</a:t>
              </a:r>
              <a:endParaRPr lang="en-US" sz="1200" i="1" dirty="0">
                <a:solidFill>
                  <a:schemeClr val="bg1"/>
                </a:solidFill>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097AA35C-5351-8746-E145-DBA92E72D2F0}"/>
                </a:ext>
              </a:extLst>
            </p:cNvPr>
            <p:cNvSpPr/>
            <p:nvPr/>
          </p:nvSpPr>
          <p:spPr>
            <a:xfrm>
              <a:off x="5042314" y="6034948"/>
              <a:ext cx="1688096" cy="652931"/>
            </a:xfrm>
            <a:prstGeom prst="rect">
              <a:avLst/>
            </a:prstGeom>
            <a:solidFill>
              <a:srgbClr val="548235">
                <a:alpha val="85882"/>
              </a:srgbClr>
            </a:solidFill>
            <a:ln w="38100">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rPr>
                <a:t>In Part 5, our tblastn alignment for CDS-2 started at 19,150,987.</a:t>
              </a:r>
            </a:p>
          </p:txBody>
        </p:sp>
        <p:sp>
          <p:nvSpPr>
            <p:cNvPr id="27" name="Rectangle 26">
              <a:extLst>
                <a:ext uri="{FF2B5EF4-FFF2-40B4-BE49-F238E27FC236}">
                  <a16:creationId xmlns:a16="http://schemas.microsoft.com/office/drawing/2014/main" id="{43087DFD-1F55-5071-E685-83EBFCA77DE5}"/>
                </a:ext>
              </a:extLst>
            </p:cNvPr>
            <p:cNvSpPr/>
            <p:nvPr/>
          </p:nvSpPr>
          <p:spPr>
            <a:xfrm>
              <a:off x="5180537" y="2000039"/>
              <a:ext cx="271044" cy="4014043"/>
            </a:xfrm>
            <a:prstGeom prst="rect">
              <a:avLst/>
            </a:prstGeom>
            <a:noFill/>
            <a:ln w="38100">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6893785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Table 4">
            <a:extLst>
              <a:ext uri="{FF2B5EF4-FFF2-40B4-BE49-F238E27FC236}">
                <a16:creationId xmlns:a16="http://schemas.microsoft.com/office/drawing/2014/main" id="{FDB34FB1-1A02-6503-A1DE-6FF156FE9455}"/>
              </a:ext>
            </a:extLst>
          </p:cNvPr>
          <p:cNvGraphicFramePr>
            <a:graphicFrameLocks noGrp="1"/>
          </p:cNvGraphicFramePr>
          <p:nvPr>
            <p:extLst>
              <p:ext uri="{D42A27DB-BD31-4B8C-83A1-F6EECF244321}">
                <p14:modId xmlns:p14="http://schemas.microsoft.com/office/powerpoint/2010/main" val="3920300493"/>
              </p:ext>
            </p:extLst>
          </p:nvPr>
        </p:nvGraphicFramePr>
        <p:xfrm>
          <a:off x="2421387" y="2907455"/>
          <a:ext cx="5424905" cy="1391769"/>
        </p:xfrm>
        <a:graphic>
          <a:graphicData uri="http://schemas.openxmlformats.org/drawingml/2006/table">
            <a:tbl>
              <a:tblPr bandRow="1">
                <a:tableStyleId>{5C22544A-7EE6-4342-B048-85BDC9FD1C3A}</a:tableStyleId>
              </a:tblPr>
              <a:tblGrid>
                <a:gridCol w="492725">
                  <a:extLst>
                    <a:ext uri="{9D8B030D-6E8A-4147-A177-3AD203B41FA5}">
                      <a16:colId xmlns:a16="http://schemas.microsoft.com/office/drawing/2014/main" val="3917468441"/>
                    </a:ext>
                  </a:extLst>
                </a:gridCol>
                <a:gridCol w="492725">
                  <a:extLst>
                    <a:ext uri="{9D8B030D-6E8A-4147-A177-3AD203B41FA5}">
                      <a16:colId xmlns:a16="http://schemas.microsoft.com/office/drawing/2014/main" val="2376590710"/>
                    </a:ext>
                  </a:extLst>
                </a:gridCol>
                <a:gridCol w="492725">
                  <a:extLst>
                    <a:ext uri="{9D8B030D-6E8A-4147-A177-3AD203B41FA5}">
                      <a16:colId xmlns:a16="http://schemas.microsoft.com/office/drawing/2014/main" val="2765019613"/>
                    </a:ext>
                  </a:extLst>
                </a:gridCol>
                <a:gridCol w="492725">
                  <a:extLst>
                    <a:ext uri="{9D8B030D-6E8A-4147-A177-3AD203B41FA5}">
                      <a16:colId xmlns:a16="http://schemas.microsoft.com/office/drawing/2014/main" val="3206775579"/>
                    </a:ext>
                  </a:extLst>
                </a:gridCol>
                <a:gridCol w="492725">
                  <a:extLst>
                    <a:ext uri="{9D8B030D-6E8A-4147-A177-3AD203B41FA5}">
                      <a16:colId xmlns:a16="http://schemas.microsoft.com/office/drawing/2014/main" val="872285127"/>
                    </a:ext>
                  </a:extLst>
                </a:gridCol>
                <a:gridCol w="492725">
                  <a:extLst>
                    <a:ext uri="{9D8B030D-6E8A-4147-A177-3AD203B41FA5}">
                      <a16:colId xmlns:a16="http://schemas.microsoft.com/office/drawing/2014/main" val="511614767"/>
                    </a:ext>
                  </a:extLst>
                </a:gridCol>
                <a:gridCol w="493711">
                  <a:extLst>
                    <a:ext uri="{9D8B030D-6E8A-4147-A177-3AD203B41FA5}">
                      <a16:colId xmlns:a16="http://schemas.microsoft.com/office/drawing/2014/main" val="3487746410"/>
                    </a:ext>
                  </a:extLst>
                </a:gridCol>
                <a:gridCol w="493711">
                  <a:extLst>
                    <a:ext uri="{9D8B030D-6E8A-4147-A177-3AD203B41FA5}">
                      <a16:colId xmlns:a16="http://schemas.microsoft.com/office/drawing/2014/main" val="3882733801"/>
                    </a:ext>
                  </a:extLst>
                </a:gridCol>
                <a:gridCol w="493711">
                  <a:extLst>
                    <a:ext uri="{9D8B030D-6E8A-4147-A177-3AD203B41FA5}">
                      <a16:colId xmlns:a16="http://schemas.microsoft.com/office/drawing/2014/main" val="1142159832"/>
                    </a:ext>
                  </a:extLst>
                </a:gridCol>
                <a:gridCol w="493711">
                  <a:extLst>
                    <a:ext uri="{9D8B030D-6E8A-4147-A177-3AD203B41FA5}">
                      <a16:colId xmlns:a16="http://schemas.microsoft.com/office/drawing/2014/main" val="1829749935"/>
                    </a:ext>
                  </a:extLst>
                </a:gridCol>
                <a:gridCol w="493711">
                  <a:extLst>
                    <a:ext uri="{9D8B030D-6E8A-4147-A177-3AD203B41FA5}">
                      <a16:colId xmlns:a16="http://schemas.microsoft.com/office/drawing/2014/main" val="549405169"/>
                    </a:ext>
                  </a:extLst>
                </a:gridCol>
              </a:tblGrid>
              <a:tr h="349353">
                <a:tc>
                  <a:txBody>
                    <a:bodyPr/>
                    <a:lstStyle/>
                    <a:p>
                      <a:pPr algn="ctr"/>
                      <a:r>
                        <a:rPr lang="en-US" b="1" dirty="0"/>
                        <a:t>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1" dirty="0"/>
                        <a:t>G</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1" dirty="0"/>
                        <a:t>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1" dirty="0"/>
                        <a:t>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1" dirty="0"/>
                        <a:t>G</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1" dirty="0"/>
                        <a:t>G</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1" dirty="0"/>
                        <a:t>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1" dirty="0"/>
                        <a:t>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1" dirty="0"/>
                        <a:t>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1" dirty="0"/>
                        <a:t>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1" dirty="0"/>
                        <a:t>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48464981"/>
                  </a:ext>
                </a:extLst>
              </a:tr>
              <a:tr h="347472">
                <a:tc>
                  <a:txBody>
                    <a:bodyPr/>
                    <a:lstStyle/>
                    <a:p>
                      <a:pPr algn="ct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gridSpan="3">
                  <a:txBody>
                    <a:bodyPr/>
                    <a:lstStyle/>
                    <a:p>
                      <a:pPr algn="ct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gridSpan="3">
                  <a:txBody>
                    <a:bodyPr/>
                    <a:lstStyle/>
                    <a:p>
                      <a:pPr algn="ct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gridSpan="3">
                  <a:txBody>
                    <a:bodyPr/>
                    <a:lstStyle/>
                    <a:p>
                      <a:pPr algn="ctr"/>
                      <a:r>
                        <a:rPr lang="en-US" b="1" dirty="0"/>
                        <a:t>Lysine (K)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602130530"/>
                  </a:ext>
                </a:extLst>
              </a:tr>
              <a:tr h="347472">
                <a:tc gridSpan="2">
                  <a:txBody>
                    <a:bodyPr/>
                    <a:lstStyle/>
                    <a:p>
                      <a:pPr algn="ct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gridSpan="3">
                  <a:txBody>
                    <a:bodyPr/>
                    <a:lstStyle/>
                    <a:p>
                      <a:pPr algn="ct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gridSpan="3">
                  <a:txBody>
                    <a:bodyPr/>
                    <a:lstStyle/>
                    <a:p>
                      <a:pPr algn="ctr"/>
                      <a:r>
                        <a:rPr lang="en-US" b="1" dirty="0"/>
                        <a:t>Alanine (A)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gridSpan="3">
                  <a:txBody>
                    <a:bodyPr/>
                    <a:lstStyle/>
                    <a:p>
                      <a:pPr algn="ctr"/>
                      <a:r>
                        <a:rPr lang="en-US" b="1" dirty="0"/>
                        <a:t>Asparagine (N)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96242587"/>
                  </a:ext>
                </a:extLst>
              </a:tr>
              <a:tr h="347472">
                <a:tc gridSpan="3">
                  <a:txBody>
                    <a:bodyPr/>
                    <a:lstStyle/>
                    <a:p>
                      <a:pPr algn="ct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gridSpan="3">
                  <a:txBody>
                    <a:bodyPr/>
                    <a:lstStyle/>
                    <a:p>
                      <a:pPr algn="ct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gridSpan="3">
                  <a:txBody>
                    <a:bodyPr/>
                    <a:lstStyle/>
                    <a:p>
                      <a:pPr algn="ctr"/>
                      <a:r>
                        <a:rPr lang="en-US" b="1" dirty="0"/>
                        <a:t>Glutamine (Q)</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gridSpan="2">
                  <a:txBody>
                    <a:bodyPr/>
                    <a:lstStyle/>
                    <a:p>
                      <a:pPr algn="ct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3169633895"/>
                  </a:ext>
                </a:extLst>
              </a:tr>
            </a:tbl>
          </a:graphicData>
        </a:graphic>
      </p:graphicFrame>
      <p:sp>
        <p:nvSpPr>
          <p:cNvPr id="26" name="TextBox 25">
            <a:extLst>
              <a:ext uri="{FF2B5EF4-FFF2-40B4-BE49-F238E27FC236}">
                <a16:creationId xmlns:a16="http://schemas.microsoft.com/office/drawing/2014/main" id="{2E2C38E7-3A75-DBF0-79AC-9DEDB74A7571}"/>
              </a:ext>
            </a:extLst>
          </p:cNvPr>
          <p:cNvSpPr txBox="1"/>
          <p:nvPr/>
        </p:nvSpPr>
        <p:spPr>
          <a:xfrm>
            <a:off x="7075065" y="2667234"/>
            <a:ext cx="853671" cy="230832"/>
          </a:xfrm>
          <a:prstGeom prst="rect">
            <a:avLst/>
          </a:prstGeom>
          <a:noFill/>
        </p:spPr>
        <p:txBody>
          <a:bodyPr wrap="square" rtlCol="0">
            <a:spAutoFit/>
          </a:bodyPr>
          <a:lstStyle/>
          <a:p>
            <a:pPr algn="r"/>
            <a:r>
              <a:rPr lang="en-US" sz="850" dirty="0">
                <a:latin typeface="Arial" charset="0"/>
                <a:ea typeface="Arial" charset="0"/>
                <a:cs typeface="Arial" charset="0"/>
              </a:rPr>
              <a:t>19,150,990</a:t>
            </a:r>
          </a:p>
        </p:txBody>
      </p:sp>
      <p:cxnSp>
        <p:nvCxnSpPr>
          <p:cNvPr id="27" name="Straight Connector 26">
            <a:extLst>
              <a:ext uri="{FF2B5EF4-FFF2-40B4-BE49-F238E27FC236}">
                <a16:creationId xmlns:a16="http://schemas.microsoft.com/office/drawing/2014/main" id="{34A46448-E4CB-9747-AE78-138EDD658847}"/>
              </a:ext>
            </a:extLst>
          </p:cNvPr>
          <p:cNvCxnSpPr>
            <a:cxnSpLocks/>
          </p:cNvCxnSpPr>
          <p:nvPr/>
        </p:nvCxnSpPr>
        <p:spPr>
          <a:xfrm>
            <a:off x="7846292" y="2642855"/>
            <a:ext cx="0" cy="264599"/>
          </a:xfrm>
          <a:prstGeom prst="line">
            <a:avLst/>
          </a:prstGeom>
          <a:ln w="15875">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3E782398-C3AE-A06C-92F9-D37C7B89B261}"/>
              </a:ext>
            </a:extLst>
          </p:cNvPr>
          <p:cNvSpPr txBox="1"/>
          <p:nvPr/>
        </p:nvSpPr>
        <p:spPr>
          <a:xfrm>
            <a:off x="2153294" y="2676622"/>
            <a:ext cx="853671" cy="230832"/>
          </a:xfrm>
          <a:prstGeom prst="rect">
            <a:avLst/>
          </a:prstGeom>
          <a:noFill/>
        </p:spPr>
        <p:txBody>
          <a:bodyPr wrap="square" rtlCol="0">
            <a:spAutoFit/>
          </a:bodyPr>
          <a:lstStyle/>
          <a:p>
            <a:pPr algn="r"/>
            <a:r>
              <a:rPr lang="en-US" sz="850" dirty="0">
                <a:latin typeface="Arial" charset="0"/>
                <a:ea typeface="Arial" charset="0"/>
                <a:cs typeface="Arial" charset="0"/>
              </a:rPr>
              <a:t>19,150,980</a:t>
            </a:r>
          </a:p>
        </p:txBody>
      </p:sp>
      <p:cxnSp>
        <p:nvCxnSpPr>
          <p:cNvPr id="29" name="Straight Connector 28">
            <a:extLst>
              <a:ext uri="{FF2B5EF4-FFF2-40B4-BE49-F238E27FC236}">
                <a16:creationId xmlns:a16="http://schemas.microsoft.com/office/drawing/2014/main" id="{F57F85A7-2737-F5D2-03F1-E5473FB27C31}"/>
              </a:ext>
            </a:extLst>
          </p:cNvPr>
          <p:cNvCxnSpPr>
            <a:cxnSpLocks/>
          </p:cNvCxnSpPr>
          <p:nvPr/>
        </p:nvCxnSpPr>
        <p:spPr>
          <a:xfrm>
            <a:off x="2924521" y="2652243"/>
            <a:ext cx="0" cy="264599"/>
          </a:xfrm>
          <a:prstGeom prst="line">
            <a:avLst/>
          </a:prstGeom>
          <a:ln w="15875">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785E9D45-3EF9-5C8F-59FD-6BBF4442FD64}"/>
              </a:ext>
            </a:extLst>
          </p:cNvPr>
          <p:cNvGrpSpPr/>
          <p:nvPr/>
        </p:nvGrpSpPr>
        <p:grpSpPr>
          <a:xfrm>
            <a:off x="3915536" y="2951450"/>
            <a:ext cx="983192" cy="1916836"/>
            <a:chOff x="7531787" y="1784085"/>
            <a:chExt cx="983192" cy="1916836"/>
          </a:xfrm>
        </p:grpSpPr>
        <p:sp>
          <p:nvSpPr>
            <p:cNvPr id="35" name="Rectangle 34">
              <a:extLst>
                <a:ext uri="{FF2B5EF4-FFF2-40B4-BE49-F238E27FC236}">
                  <a16:creationId xmlns:a16="http://schemas.microsoft.com/office/drawing/2014/main" id="{D630609E-727B-D6E1-560F-E173801EB4D6}"/>
                </a:ext>
              </a:extLst>
            </p:cNvPr>
            <p:cNvSpPr/>
            <p:nvPr/>
          </p:nvSpPr>
          <p:spPr>
            <a:xfrm>
              <a:off x="7531787" y="3157078"/>
              <a:ext cx="982422" cy="543843"/>
            </a:xfrm>
            <a:prstGeom prst="rect">
              <a:avLst/>
            </a:prstGeom>
            <a:solidFill>
              <a:srgbClr val="99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Arial" panose="020B0604020202020204" pitchFamily="34" charset="0"/>
                  <a:cs typeface="Arial" panose="020B0604020202020204" pitchFamily="34" charset="0"/>
                </a:rPr>
                <a:t>Splice Acceptor</a:t>
              </a:r>
              <a:endParaRPr lang="en-US" sz="1400" i="1" dirty="0">
                <a:solidFill>
                  <a:schemeClr val="bg1"/>
                </a:solidFill>
                <a:latin typeface="Arial" panose="020B0604020202020204" pitchFamily="34" charset="0"/>
                <a:cs typeface="Arial" panose="020B0604020202020204" pitchFamily="34" charset="0"/>
              </a:endParaRPr>
            </a:p>
          </p:txBody>
        </p:sp>
        <p:sp>
          <p:nvSpPr>
            <p:cNvPr id="36" name="Rectangle 35">
              <a:extLst>
                <a:ext uri="{FF2B5EF4-FFF2-40B4-BE49-F238E27FC236}">
                  <a16:creationId xmlns:a16="http://schemas.microsoft.com/office/drawing/2014/main" id="{84B2EE3A-C9AB-F83E-D8AC-18EE4558C785}"/>
                </a:ext>
              </a:extLst>
            </p:cNvPr>
            <p:cNvSpPr/>
            <p:nvPr/>
          </p:nvSpPr>
          <p:spPr>
            <a:xfrm>
              <a:off x="7532557" y="1784085"/>
              <a:ext cx="982422" cy="1382381"/>
            </a:xfrm>
            <a:prstGeom prst="rect">
              <a:avLst/>
            </a:prstGeom>
            <a:no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a:extLst>
              <a:ext uri="{FF2B5EF4-FFF2-40B4-BE49-F238E27FC236}">
                <a16:creationId xmlns:a16="http://schemas.microsoft.com/office/drawing/2014/main" id="{0193292A-7B44-F82D-5DC8-3E29B1375E47}"/>
              </a:ext>
            </a:extLst>
          </p:cNvPr>
          <p:cNvSpPr txBox="1"/>
          <p:nvPr/>
        </p:nvSpPr>
        <p:spPr>
          <a:xfrm>
            <a:off x="1627675" y="3264785"/>
            <a:ext cx="853671" cy="338554"/>
          </a:xfrm>
          <a:prstGeom prst="rect">
            <a:avLst/>
          </a:prstGeom>
          <a:noFill/>
        </p:spPr>
        <p:txBody>
          <a:bodyPr wrap="square" rtlCol="0">
            <a:spAutoFit/>
          </a:bodyPr>
          <a:lstStyle/>
          <a:p>
            <a:pPr algn="r"/>
            <a:r>
              <a:rPr lang="en-US" sz="1600" dirty="0">
                <a:latin typeface="Arial" charset="0"/>
                <a:ea typeface="Arial" charset="0"/>
                <a:cs typeface="Arial" charset="0"/>
              </a:rPr>
              <a:t>+1</a:t>
            </a:r>
          </a:p>
        </p:txBody>
      </p:sp>
      <p:sp>
        <p:nvSpPr>
          <p:cNvPr id="31" name="TextBox 30">
            <a:extLst>
              <a:ext uri="{FF2B5EF4-FFF2-40B4-BE49-F238E27FC236}">
                <a16:creationId xmlns:a16="http://schemas.microsoft.com/office/drawing/2014/main" id="{1ABB1A16-9218-7730-4F6B-5081F26E20B3}"/>
              </a:ext>
            </a:extLst>
          </p:cNvPr>
          <p:cNvSpPr txBox="1"/>
          <p:nvPr/>
        </p:nvSpPr>
        <p:spPr>
          <a:xfrm>
            <a:off x="1627675" y="3603339"/>
            <a:ext cx="853671" cy="338554"/>
          </a:xfrm>
          <a:prstGeom prst="rect">
            <a:avLst/>
          </a:prstGeom>
          <a:noFill/>
        </p:spPr>
        <p:txBody>
          <a:bodyPr wrap="square" rtlCol="0">
            <a:spAutoFit/>
          </a:bodyPr>
          <a:lstStyle/>
          <a:p>
            <a:pPr algn="r"/>
            <a:r>
              <a:rPr lang="en-US" sz="1600" dirty="0">
                <a:latin typeface="Arial" charset="0"/>
                <a:ea typeface="Arial" charset="0"/>
                <a:cs typeface="Arial" charset="0"/>
              </a:rPr>
              <a:t>+2</a:t>
            </a:r>
          </a:p>
        </p:txBody>
      </p:sp>
      <p:sp>
        <p:nvSpPr>
          <p:cNvPr id="32" name="TextBox 31">
            <a:extLst>
              <a:ext uri="{FF2B5EF4-FFF2-40B4-BE49-F238E27FC236}">
                <a16:creationId xmlns:a16="http://schemas.microsoft.com/office/drawing/2014/main" id="{F0158BD5-50DB-666D-B01E-389FC3E77C44}"/>
              </a:ext>
            </a:extLst>
          </p:cNvPr>
          <p:cNvSpPr txBox="1"/>
          <p:nvPr/>
        </p:nvSpPr>
        <p:spPr>
          <a:xfrm>
            <a:off x="1627674" y="3960670"/>
            <a:ext cx="853671" cy="338554"/>
          </a:xfrm>
          <a:prstGeom prst="rect">
            <a:avLst/>
          </a:prstGeom>
          <a:noFill/>
        </p:spPr>
        <p:txBody>
          <a:bodyPr wrap="square" rtlCol="0">
            <a:spAutoFit/>
          </a:bodyPr>
          <a:lstStyle/>
          <a:p>
            <a:pPr algn="r"/>
            <a:r>
              <a:rPr lang="en-US" sz="1600" dirty="0">
                <a:latin typeface="Arial" charset="0"/>
                <a:ea typeface="Arial" charset="0"/>
                <a:cs typeface="Arial" charset="0"/>
              </a:rPr>
              <a:t>+3</a:t>
            </a:r>
          </a:p>
        </p:txBody>
      </p:sp>
      <p:sp>
        <p:nvSpPr>
          <p:cNvPr id="33" name="Left Brace 32">
            <a:extLst>
              <a:ext uri="{FF2B5EF4-FFF2-40B4-BE49-F238E27FC236}">
                <a16:creationId xmlns:a16="http://schemas.microsoft.com/office/drawing/2014/main" id="{017AFCF0-4907-7FDF-C43C-4BED25F33B1C}"/>
              </a:ext>
            </a:extLst>
          </p:cNvPr>
          <p:cNvSpPr/>
          <p:nvPr/>
        </p:nvSpPr>
        <p:spPr>
          <a:xfrm>
            <a:off x="1753763" y="3434062"/>
            <a:ext cx="270767" cy="697681"/>
          </a:xfrm>
          <a:prstGeom prst="leftBrace">
            <a:avLst>
              <a:gd name="adj1" fmla="val 56864"/>
              <a:gd name="adj2" fmla="val 50000"/>
            </a:avLst>
          </a:prstGeom>
          <a:ln w="28575">
            <a:solidFill>
              <a:schemeClr val="tx1"/>
            </a:solidFill>
            <a:headEnd type="none"/>
            <a:tailEnd type="none"/>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49" name="TextBox 48">
            <a:extLst>
              <a:ext uri="{FF2B5EF4-FFF2-40B4-BE49-F238E27FC236}">
                <a16:creationId xmlns:a16="http://schemas.microsoft.com/office/drawing/2014/main" id="{FC2A22F2-7C86-F50B-6C90-2B2D0A174BB6}"/>
              </a:ext>
            </a:extLst>
          </p:cNvPr>
          <p:cNvSpPr txBox="1"/>
          <p:nvPr/>
        </p:nvSpPr>
        <p:spPr>
          <a:xfrm>
            <a:off x="786281" y="3613625"/>
            <a:ext cx="825500" cy="338554"/>
          </a:xfrm>
          <a:prstGeom prst="rect">
            <a:avLst/>
          </a:prstGeom>
          <a:noFill/>
          <a:effectLst/>
        </p:spPr>
        <p:txBody>
          <a:bodyPr wrap="square" lIns="0" rIns="0" rtlCol="0">
            <a:spAutoFit/>
          </a:bodyPr>
          <a:lstStyle/>
          <a:p>
            <a:pPr algn="r" defTabSz="457200"/>
            <a:r>
              <a:rPr lang="en-US" sz="1600" dirty="0">
                <a:solidFill>
                  <a:srgbClr val="000000"/>
                </a:solidFill>
                <a:latin typeface="Arial"/>
                <a:cs typeface="Arial"/>
              </a:rPr>
              <a:t>Frame</a:t>
            </a:r>
          </a:p>
        </p:txBody>
      </p:sp>
      <p:cxnSp>
        <p:nvCxnSpPr>
          <p:cNvPr id="50" name="Straight Arrow Connector 49">
            <a:extLst>
              <a:ext uri="{FF2B5EF4-FFF2-40B4-BE49-F238E27FC236}">
                <a16:creationId xmlns:a16="http://schemas.microsoft.com/office/drawing/2014/main" id="{1BD7780A-929B-F17E-7327-2BF4CE441CB4}"/>
              </a:ext>
            </a:extLst>
          </p:cNvPr>
          <p:cNvCxnSpPr>
            <a:cxnSpLocks/>
          </p:cNvCxnSpPr>
          <p:nvPr/>
        </p:nvCxnSpPr>
        <p:spPr>
          <a:xfrm>
            <a:off x="4887819" y="2474270"/>
            <a:ext cx="3142217" cy="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51" name="Straight Connector 50">
            <a:extLst>
              <a:ext uri="{FF2B5EF4-FFF2-40B4-BE49-F238E27FC236}">
                <a16:creationId xmlns:a16="http://schemas.microsoft.com/office/drawing/2014/main" id="{6EFD4215-76FB-8757-22C2-DFA31DAC8E4B}"/>
              </a:ext>
            </a:extLst>
          </p:cNvPr>
          <p:cNvCxnSpPr>
            <a:cxnSpLocks/>
          </p:cNvCxnSpPr>
          <p:nvPr/>
        </p:nvCxnSpPr>
        <p:spPr>
          <a:xfrm>
            <a:off x="4887819" y="2341970"/>
            <a:ext cx="0" cy="264599"/>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5D5973F7-5126-B01E-9EC7-D619E357069A}"/>
              </a:ext>
            </a:extLst>
          </p:cNvPr>
          <p:cNvSpPr txBox="1"/>
          <p:nvPr/>
        </p:nvSpPr>
        <p:spPr>
          <a:xfrm>
            <a:off x="5770234" y="2003475"/>
            <a:ext cx="1377387" cy="523220"/>
          </a:xfrm>
          <a:prstGeom prst="rect">
            <a:avLst/>
          </a:prstGeom>
          <a:noFill/>
        </p:spPr>
        <p:txBody>
          <a:bodyPr wrap="square" rtlCol="0">
            <a:spAutoFit/>
          </a:bodyPr>
          <a:lstStyle/>
          <a:p>
            <a:pPr algn="ctr"/>
            <a:r>
              <a:rPr lang="en-US" sz="2800" b="1" dirty="0">
                <a:latin typeface="Arial" charset="0"/>
                <a:ea typeface="Arial" charset="0"/>
                <a:cs typeface="Arial" charset="0"/>
              </a:rPr>
              <a:t>CDS-2</a:t>
            </a:r>
          </a:p>
        </p:txBody>
      </p:sp>
      <p:sp>
        <p:nvSpPr>
          <p:cNvPr id="4" name="Rectangle 3">
            <a:extLst>
              <a:ext uri="{FF2B5EF4-FFF2-40B4-BE49-F238E27FC236}">
                <a16:creationId xmlns:a16="http://schemas.microsoft.com/office/drawing/2014/main" id="{D3B5F6BB-6E0E-CF8B-4A95-5AA5BD360F45}"/>
              </a:ext>
            </a:extLst>
          </p:cNvPr>
          <p:cNvSpPr/>
          <p:nvPr/>
        </p:nvSpPr>
        <p:spPr>
          <a:xfrm>
            <a:off x="4897957" y="3610805"/>
            <a:ext cx="1458343" cy="344194"/>
          </a:xfrm>
          <a:prstGeom prst="rect">
            <a:avLst/>
          </a:prstGeom>
          <a:solidFill>
            <a:srgbClr val="00FDFF">
              <a:alpha val="60000"/>
            </a:srgbClr>
          </a:solidFill>
          <a:ln w="19050" cap="flat" cmpd="sng" algn="ctr">
            <a:solidFill>
              <a:schemeClr val="tx1"/>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dirty="0">
              <a:ln>
                <a:noFill/>
              </a:ln>
              <a:solidFill>
                <a:srgbClr val="C00000"/>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C82EC8DC-8AC6-6F0F-68F5-8A39CD24A716}"/>
              </a:ext>
            </a:extLst>
          </p:cNvPr>
          <p:cNvSpPr/>
          <p:nvPr/>
        </p:nvSpPr>
        <p:spPr>
          <a:xfrm>
            <a:off x="4897957" y="3258991"/>
            <a:ext cx="499916" cy="347472"/>
          </a:xfrm>
          <a:prstGeom prst="rect">
            <a:avLst/>
          </a:prstGeom>
          <a:solidFill>
            <a:srgbClr val="FF2F92">
              <a:alpha val="60000"/>
            </a:srgbClr>
          </a:solidFill>
          <a:ln w="19050" cap="flat" cmpd="sng" algn="ctr">
            <a:solidFill>
              <a:schemeClr val="tx1"/>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dirty="0">
              <a:ln>
                <a:noFill/>
              </a:ln>
              <a:solidFill>
                <a:srgbClr val="C00000"/>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96680801-C31F-9B96-3326-1C4959F998CB}"/>
              </a:ext>
            </a:extLst>
          </p:cNvPr>
          <p:cNvSpPr/>
          <p:nvPr/>
        </p:nvSpPr>
        <p:spPr>
          <a:xfrm>
            <a:off x="5397873" y="3257368"/>
            <a:ext cx="477264" cy="347472"/>
          </a:xfrm>
          <a:prstGeom prst="rect">
            <a:avLst/>
          </a:prstGeom>
          <a:solidFill>
            <a:srgbClr val="FF2F92">
              <a:alpha val="60000"/>
            </a:srgbClr>
          </a:solidFill>
          <a:ln w="19050" cap="flat" cmpd="sng" algn="ctr">
            <a:solidFill>
              <a:schemeClr val="tx1"/>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dirty="0">
              <a:ln>
                <a:noFill/>
              </a:ln>
              <a:solidFill>
                <a:srgbClr val="C00000"/>
              </a:solidFill>
              <a:effectLst/>
              <a:uLnTx/>
              <a:uFillTx/>
              <a:latin typeface="Calibri"/>
              <a:ea typeface="+mn-ea"/>
              <a:cs typeface="+mn-cs"/>
            </a:endParaRPr>
          </a:p>
        </p:txBody>
      </p:sp>
      <p:sp>
        <p:nvSpPr>
          <p:cNvPr id="10" name="TextBox 9">
            <a:extLst>
              <a:ext uri="{FF2B5EF4-FFF2-40B4-BE49-F238E27FC236}">
                <a16:creationId xmlns:a16="http://schemas.microsoft.com/office/drawing/2014/main" id="{A53F1DE9-B28C-E6FE-8A77-9B8065F614A1}"/>
              </a:ext>
            </a:extLst>
          </p:cNvPr>
          <p:cNvSpPr txBox="1"/>
          <p:nvPr/>
        </p:nvSpPr>
        <p:spPr>
          <a:xfrm rot="19326992">
            <a:off x="2145485" y="3541784"/>
            <a:ext cx="1880153" cy="461665"/>
          </a:xfrm>
          <a:prstGeom prst="rect">
            <a:avLst/>
          </a:prstGeom>
          <a:noFill/>
        </p:spPr>
        <p:txBody>
          <a:bodyPr wrap="square" rtlCol="0">
            <a:spAutoFit/>
          </a:bodyPr>
          <a:lstStyle/>
          <a:p>
            <a:pPr algn="ctr"/>
            <a:r>
              <a:rPr lang="en-US" sz="2400" b="1" dirty="0">
                <a:latin typeface="Arial" charset="0"/>
                <a:ea typeface="Arial" charset="0"/>
                <a:cs typeface="Arial" charset="0"/>
              </a:rPr>
              <a:t>INTRON-1</a:t>
            </a:r>
          </a:p>
        </p:txBody>
      </p:sp>
      <p:sp>
        <p:nvSpPr>
          <p:cNvPr id="11" name="Rectangle 10">
            <a:extLst>
              <a:ext uri="{FF2B5EF4-FFF2-40B4-BE49-F238E27FC236}">
                <a16:creationId xmlns:a16="http://schemas.microsoft.com/office/drawing/2014/main" id="{6CE3AACA-CE5F-4B49-3788-9D9107ED80A8}"/>
              </a:ext>
            </a:extLst>
          </p:cNvPr>
          <p:cNvSpPr/>
          <p:nvPr/>
        </p:nvSpPr>
        <p:spPr>
          <a:xfrm>
            <a:off x="4665106" y="5037181"/>
            <a:ext cx="1606343" cy="344194"/>
          </a:xfrm>
          <a:prstGeom prst="rect">
            <a:avLst/>
          </a:prstGeom>
          <a:solidFill>
            <a:srgbClr val="00FDFF">
              <a:alpha val="60000"/>
            </a:srgbClr>
          </a:solidFill>
          <a:ln w="19050" cap="flat" cmpd="sng" algn="ctr">
            <a:solidFill>
              <a:schemeClr val="tx1"/>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effectLst/>
                <a:uLnTx/>
                <a:uFillTx/>
                <a:latin typeface="Calibri"/>
                <a:ea typeface="+mn-ea"/>
                <a:cs typeface="+mn-cs"/>
              </a:rPr>
              <a:t>Complete Codon</a:t>
            </a:r>
          </a:p>
        </p:txBody>
      </p:sp>
      <p:sp>
        <p:nvSpPr>
          <p:cNvPr id="12" name="Rectangle 11">
            <a:extLst>
              <a:ext uri="{FF2B5EF4-FFF2-40B4-BE49-F238E27FC236}">
                <a16:creationId xmlns:a16="http://schemas.microsoft.com/office/drawing/2014/main" id="{2C439FDA-DBE6-791B-400F-8A0B1D4D2EB3}"/>
              </a:ext>
            </a:extLst>
          </p:cNvPr>
          <p:cNvSpPr/>
          <p:nvPr/>
        </p:nvSpPr>
        <p:spPr>
          <a:xfrm>
            <a:off x="6344449" y="5037181"/>
            <a:ext cx="1606344" cy="347472"/>
          </a:xfrm>
          <a:prstGeom prst="rect">
            <a:avLst/>
          </a:prstGeom>
          <a:solidFill>
            <a:srgbClr val="FF2F92">
              <a:alpha val="60000"/>
            </a:srgbClr>
          </a:solidFill>
          <a:ln w="19050" cap="flat" cmpd="sng" algn="ctr">
            <a:solidFill>
              <a:schemeClr val="tx1"/>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effectLst/>
                <a:uLnTx/>
                <a:uFillTx/>
                <a:latin typeface="Calibri"/>
                <a:ea typeface="+mn-ea"/>
                <a:cs typeface="+mn-cs"/>
              </a:rPr>
              <a:t>Extra Nucleotide</a:t>
            </a:r>
          </a:p>
        </p:txBody>
      </p:sp>
      <p:grpSp>
        <p:nvGrpSpPr>
          <p:cNvPr id="21" name="Group 20">
            <a:extLst>
              <a:ext uri="{FF2B5EF4-FFF2-40B4-BE49-F238E27FC236}">
                <a16:creationId xmlns:a16="http://schemas.microsoft.com/office/drawing/2014/main" id="{B0E5EEF3-69DC-F7CC-C957-CBDBB94BA7C6}"/>
              </a:ext>
            </a:extLst>
          </p:cNvPr>
          <p:cNvGrpSpPr/>
          <p:nvPr/>
        </p:nvGrpSpPr>
        <p:grpSpPr>
          <a:xfrm>
            <a:off x="4637091" y="2639595"/>
            <a:ext cx="853671" cy="264599"/>
            <a:chOff x="6825228" y="1149502"/>
            <a:chExt cx="853671" cy="264599"/>
          </a:xfrm>
        </p:grpSpPr>
        <p:sp>
          <p:nvSpPr>
            <p:cNvPr id="19" name="TextBox 18">
              <a:extLst>
                <a:ext uri="{FF2B5EF4-FFF2-40B4-BE49-F238E27FC236}">
                  <a16:creationId xmlns:a16="http://schemas.microsoft.com/office/drawing/2014/main" id="{22AF0D71-F0AC-3875-B221-BFC341E86714}"/>
                </a:ext>
              </a:extLst>
            </p:cNvPr>
            <p:cNvSpPr txBox="1"/>
            <p:nvPr/>
          </p:nvSpPr>
          <p:spPr>
            <a:xfrm>
              <a:off x="6825228" y="1173881"/>
              <a:ext cx="853671" cy="230832"/>
            </a:xfrm>
            <a:prstGeom prst="rect">
              <a:avLst/>
            </a:prstGeom>
            <a:noFill/>
          </p:spPr>
          <p:txBody>
            <a:bodyPr wrap="square" rtlCol="0">
              <a:spAutoFit/>
            </a:bodyPr>
            <a:lstStyle/>
            <a:p>
              <a:pPr algn="r"/>
              <a:r>
                <a:rPr lang="en-US" sz="850" dirty="0">
                  <a:latin typeface="Arial" charset="0"/>
                  <a:ea typeface="Arial" charset="0"/>
                  <a:cs typeface="Arial" charset="0"/>
                </a:rPr>
                <a:t>19,150,985</a:t>
              </a:r>
            </a:p>
          </p:txBody>
        </p:sp>
        <p:cxnSp>
          <p:nvCxnSpPr>
            <p:cNvPr id="20" name="Straight Connector 19">
              <a:extLst>
                <a:ext uri="{FF2B5EF4-FFF2-40B4-BE49-F238E27FC236}">
                  <a16:creationId xmlns:a16="http://schemas.microsoft.com/office/drawing/2014/main" id="{927343D7-2721-E7DE-4119-57E64608CB54}"/>
                </a:ext>
              </a:extLst>
            </p:cNvPr>
            <p:cNvCxnSpPr>
              <a:cxnSpLocks/>
            </p:cNvCxnSpPr>
            <p:nvPr/>
          </p:nvCxnSpPr>
          <p:spPr>
            <a:xfrm>
              <a:off x="7596455" y="1149502"/>
              <a:ext cx="0" cy="264599"/>
            </a:xfrm>
            <a:prstGeom prst="line">
              <a:avLst/>
            </a:prstGeom>
            <a:ln w="15875">
              <a:solidFill>
                <a:schemeClr val="tx1"/>
              </a:solidFill>
              <a:tailEnd type="none"/>
            </a:ln>
          </p:spPr>
          <p:style>
            <a:lnRef idx="1">
              <a:schemeClr val="accent1"/>
            </a:lnRef>
            <a:fillRef idx="0">
              <a:schemeClr val="accent1"/>
            </a:fillRef>
            <a:effectRef idx="0">
              <a:schemeClr val="accent1"/>
            </a:effectRef>
            <a:fontRef idx="minor">
              <a:schemeClr val="tx1"/>
            </a:fontRef>
          </p:style>
        </p:cxnSp>
      </p:grpSp>
      <p:sp>
        <p:nvSpPr>
          <p:cNvPr id="7" name="Rectangle 6">
            <a:extLst>
              <a:ext uri="{FF2B5EF4-FFF2-40B4-BE49-F238E27FC236}">
                <a16:creationId xmlns:a16="http://schemas.microsoft.com/office/drawing/2014/main" id="{6283D2E9-8ECB-3074-F00D-2633BB82CBFB}"/>
              </a:ext>
            </a:extLst>
          </p:cNvPr>
          <p:cNvSpPr/>
          <p:nvPr/>
        </p:nvSpPr>
        <p:spPr>
          <a:xfrm>
            <a:off x="4905537" y="3949593"/>
            <a:ext cx="477264" cy="347472"/>
          </a:xfrm>
          <a:prstGeom prst="rect">
            <a:avLst/>
          </a:prstGeom>
          <a:solidFill>
            <a:srgbClr val="FF2F92">
              <a:alpha val="60000"/>
            </a:srgbClr>
          </a:solidFill>
          <a:ln w="19050" cap="flat" cmpd="sng" algn="ctr">
            <a:solidFill>
              <a:schemeClr val="tx1"/>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dirty="0">
              <a:ln>
                <a:noFill/>
              </a:ln>
              <a:solidFill>
                <a:srgbClr val="C00000"/>
              </a:solidFill>
              <a:effectLst/>
              <a:uLnTx/>
              <a:uFillTx/>
              <a:latin typeface="Calibri"/>
              <a:ea typeface="+mn-ea"/>
              <a:cs typeface="+mn-cs"/>
            </a:endParaRPr>
          </a:p>
        </p:txBody>
      </p:sp>
    </p:spTree>
    <p:extLst>
      <p:ext uri="{BB962C8B-B14F-4D97-AF65-F5344CB8AC3E}">
        <p14:creationId xmlns:p14="http://schemas.microsoft.com/office/powerpoint/2010/main" val="265058580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5" name="Straight Connector 34"/>
          <p:cNvCxnSpPr>
            <a:stCxn id="64" idx="0"/>
          </p:cNvCxnSpPr>
          <p:nvPr/>
        </p:nvCxnSpPr>
        <p:spPr>
          <a:xfrm flipH="1" flipV="1">
            <a:off x="3833700" y="1844370"/>
            <a:ext cx="752407" cy="815338"/>
          </a:xfrm>
          <a:prstGeom prst="line">
            <a:avLst/>
          </a:prstGeom>
          <a:ln w="38100" cmpd="sng">
            <a:prstDash val="dash"/>
          </a:ln>
          <a:effectLst/>
        </p:spPr>
        <p:style>
          <a:lnRef idx="2">
            <a:schemeClr val="dk1"/>
          </a:lnRef>
          <a:fillRef idx="0">
            <a:schemeClr val="dk1"/>
          </a:fillRef>
          <a:effectRef idx="1">
            <a:schemeClr val="dk1"/>
          </a:effectRef>
          <a:fontRef idx="minor">
            <a:schemeClr val="tx1"/>
          </a:fontRef>
        </p:style>
      </p:cxnSp>
      <p:sp>
        <p:nvSpPr>
          <p:cNvPr id="38" name="Rectangle 37"/>
          <p:cNvSpPr/>
          <p:nvPr/>
        </p:nvSpPr>
        <p:spPr>
          <a:xfrm>
            <a:off x="1090503" y="1399868"/>
            <a:ext cx="774696" cy="444500"/>
          </a:xfrm>
          <a:prstGeom prst="rect">
            <a:avLst/>
          </a:prstGeom>
          <a:solidFill>
            <a:srgbClr val="00FDFF">
              <a:alpha val="60000"/>
            </a:srgbClr>
          </a:solidFill>
          <a:ln>
            <a:solidFill>
              <a:schemeClr val="tx1"/>
            </a:solidFill>
          </a:ln>
          <a:effectLst/>
        </p:spPr>
        <p:style>
          <a:lnRef idx="1">
            <a:schemeClr val="accent5"/>
          </a:lnRef>
          <a:fillRef idx="2">
            <a:schemeClr val="accent5"/>
          </a:fillRef>
          <a:effectRef idx="1">
            <a:schemeClr val="accent5"/>
          </a:effectRef>
          <a:fontRef idx="minor">
            <a:schemeClr val="dk1"/>
          </a:fontRef>
        </p:style>
        <p:txBody>
          <a:bodyPr rtlCol="0" anchor="ctr"/>
          <a:lstStyle/>
          <a:p>
            <a:pPr lvl="0" algn="ctr" defTabSz="457200"/>
            <a:r>
              <a:rPr lang="en-US" sz="2000" dirty="0">
                <a:solidFill>
                  <a:sysClr val="windowText" lastClr="000000"/>
                </a:solidFill>
                <a:latin typeface="Arial" panose="020B0604020202020204" pitchFamily="34" charset="0"/>
                <a:cs typeface="Arial" panose="020B0604020202020204" pitchFamily="34" charset="0"/>
              </a:rPr>
              <a:t>CGA</a:t>
            </a:r>
            <a:endParaRPr kumimoji="0" lang="en-US" sz="2000" i="0" u="none" strike="noStrike" kern="1200" normalizeH="0" baseline="0" noProof="0" dirty="0">
              <a:solidFill>
                <a:sysClr val="windowText" lastClr="000000"/>
              </a:solidFill>
              <a:uLnTx/>
              <a:uFillTx/>
              <a:latin typeface="Arial"/>
              <a:cs typeface="Arial"/>
            </a:endParaRPr>
          </a:p>
        </p:txBody>
      </p:sp>
      <p:sp>
        <p:nvSpPr>
          <p:cNvPr id="39" name="Rectangle 38"/>
          <p:cNvSpPr/>
          <p:nvPr/>
        </p:nvSpPr>
        <p:spPr>
          <a:xfrm>
            <a:off x="1865199" y="1399868"/>
            <a:ext cx="774696" cy="444500"/>
          </a:xfrm>
          <a:prstGeom prst="rect">
            <a:avLst/>
          </a:prstGeom>
          <a:solidFill>
            <a:srgbClr val="00FDFF">
              <a:alpha val="60000"/>
            </a:srgbClr>
          </a:solidFill>
          <a:ln>
            <a:solidFill>
              <a:schemeClr val="tx1"/>
            </a:solidFill>
          </a:ln>
          <a:effectLst/>
        </p:spPr>
        <p:style>
          <a:lnRef idx="1">
            <a:schemeClr val="accent5"/>
          </a:lnRef>
          <a:fillRef idx="2">
            <a:schemeClr val="accent5"/>
          </a:fillRef>
          <a:effectRef idx="1">
            <a:schemeClr val="accent5"/>
          </a:effectRef>
          <a:fontRef idx="minor">
            <a:schemeClr val="dk1"/>
          </a:fontRef>
        </p:style>
        <p:txBody>
          <a:bodyPr rtlCol="0" anchor="ctr"/>
          <a:lstStyle/>
          <a:p>
            <a:pPr lvl="0" algn="ctr" defTabSz="457200"/>
            <a:r>
              <a:rPr lang="en-US" sz="2000">
                <a:solidFill>
                  <a:sysClr val="windowText" lastClr="000000"/>
                </a:solidFill>
                <a:latin typeface="Arial" panose="020B0604020202020204" pitchFamily="34" charset="0"/>
                <a:cs typeface="Arial" panose="020B0604020202020204" pitchFamily="34" charset="0"/>
              </a:rPr>
              <a:t>TCC</a:t>
            </a:r>
            <a:endParaRPr kumimoji="0" lang="en-US" sz="2000" b="0" i="0" u="none" strike="noStrike" kern="1200" cap="none" spc="0" normalizeH="0" baseline="0" noProof="0">
              <a:ln>
                <a:noFill/>
              </a:ln>
              <a:solidFill>
                <a:sysClr val="windowText" lastClr="000000"/>
              </a:solidFill>
              <a:effectLst/>
              <a:uLnTx/>
              <a:uFillTx/>
              <a:latin typeface="Arial"/>
              <a:cs typeface="Arial"/>
            </a:endParaRPr>
          </a:p>
        </p:txBody>
      </p:sp>
      <p:sp>
        <p:nvSpPr>
          <p:cNvPr id="40" name="Rectangle 39"/>
          <p:cNvSpPr/>
          <p:nvPr/>
        </p:nvSpPr>
        <p:spPr>
          <a:xfrm>
            <a:off x="2639895" y="1399868"/>
            <a:ext cx="774696" cy="444500"/>
          </a:xfrm>
          <a:prstGeom prst="rect">
            <a:avLst/>
          </a:prstGeom>
          <a:solidFill>
            <a:srgbClr val="00FDFF">
              <a:alpha val="60000"/>
            </a:srgbClr>
          </a:solidFill>
          <a:ln>
            <a:solidFill>
              <a:schemeClr val="tx1"/>
            </a:solidFill>
          </a:ln>
          <a:effectLst/>
        </p:spPr>
        <p:style>
          <a:lnRef idx="1">
            <a:schemeClr val="accent5"/>
          </a:lnRef>
          <a:fillRef idx="2">
            <a:schemeClr val="accent5"/>
          </a:fillRef>
          <a:effectRef idx="1">
            <a:schemeClr val="accent5"/>
          </a:effectRef>
          <a:fontRef idx="minor">
            <a:schemeClr val="dk1"/>
          </a:fontRef>
        </p:style>
        <p:txBody>
          <a:bodyPr rtlCol="0" anchor="ctr"/>
          <a:lstStyle/>
          <a:p>
            <a:pPr lvl="0" algn="ctr" defTabSz="457200"/>
            <a:r>
              <a:rPr lang="en-US" sz="2000">
                <a:solidFill>
                  <a:sysClr val="windowText" lastClr="000000"/>
                </a:solidFill>
                <a:latin typeface="Arial" panose="020B0604020202020204" pitchFamily="34" charset="0"/>
                <a:cs typeface="Arial" panose="020B0604020202020204" pitchFamily="34" charset="0"/>
              </a:rPr>
              <a:t>GTG</a:t>
            </a:r>
            <a:endParaRPr kumimoji="0" lang="en-US" sz="2000" b="0" i="0" u="none" strike="noStrike" kern="1200" cap="none" spc="0" normalizeH="0" baseline="0" noProof="0">
              <a:ln>
                <a:noFill/>
              </a:ln>
              <a:solidFill>
                <a:sysClr val="windowText" lastClr="000000"/>
              </a:solidFill>
              <a:effectLst/>
              <a:uLnTx/>
              <a:uFillTx/>
              <a:latin typeface="Arial"/>
              <a:cs typeface="Arial"/>
            </a:endParaRPr>
          </a:p>
        </p:txBody>
      </p:sp>
      <p:sp>
        <p:nvSpPr>
          <p:cNvPr id="41" name="Rectangle 40"/>
          <p:cNvSpPr/>
          <p:nvPr/>
        </p:nvSpPr>
        <p:spPr>
          <a:xfrm>
            <a:off x="3427291" y="1399868"/>
            <a:ext cx="406408" cy="444500"/>
          </a:xfrm>
          <a:prstGeom prst="rect">
            <a:avLst/>
          </a:prstGeom>
          <a:solidFill>
            <a:srgbClr val="FF2F92">
              <a:alpha val="60000"/>
            </a:srgbClr>
          </a:solidFill>
          <a:ln>
            <a:solidFill>
              <a:schemeClr val="accent2">
                <a:lumMod val="50000"/>
              </a:schemeClr>
            </a:solidFill>
          </a:ln>
          <a:effectLst/>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ysClr val="windowText" lastClr="000000"/>
                </a:solidFill>
                <a:effectLst/>
                <a:uLnTx/>
                <a:uFillTx/>
                <a:latin typeface="Arial"/>
                <a:ea typeface="+mn-ea"/>
                <a:cs typeface="Arial"/>
              </a:rPr>
              <a:t>G</a:t>
            </a:r>
          </a:p>
        </p:txBody>
      </p:sp>
      <p:sp>
        <p:nvSpPr>
          <p:cNvPr id="42" name="Rectangle 41"/>
          <p:cNvSpPr/>
          <p:nvPr/>
        </p:nvSpPr>
        <p:spPr>
          <a:xfrm>
            <a:off x="3848773" y="1399868"/>
            <a:ext cx="1462488" cy="444500"/>
          </a:xfrm>
          <a:prstGeom prst="rect">
            <a:avLst/>
          </a:prstGeom>
          <a:solidFill>
            <a:srgbClr val="7F7F7F"/>
          </a:solidFill>
          <a:ln>
            <a:solidFill>
              <a:schemeClr val="tx1">
                <a:lumMod val="75000"/>
                <a:lumOff val="25000"/>
              </a:schemeClr>
            </a:solidFill>
          </a:ln>
          <a:effectLst/>
        </p:spPr>
        <p:style>
          <a:lnRef idx="1">
            <a:schemeClr val="accent2"/>
          </a:lnRef>
          <a:fillRef idx="2">
            <a:schemeClr val="accent2"/>
          </a:fillRef>
          <a:effectRef idx="1">
            <a:schemeClr val="accent2"/>
          </a:effectRef>
          <a:fontRef idx="minor">
            <a:schemeClr val="dk1"/>
          </a:fontRef>
        </p:style>
        <p:txBody>
          <a:bodyPr lIns="91440" rIns="9144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Arial"/>
                <a:ea typeface="+mn-ea"/>
                <a:cs typeface="Arial"/>
              </a:rPr>
              <a:t>GT ...... AG</a:t>
            </a:r>
          </a:p>
        </p:txBody>
      </p:sp>
      <p:sp>
        <p:nvSpPr>
          <p:cNvPr id="43" name="Rectangle 42"/>
          <p:cNvSpPr/>
          <p:nvPr/>
        </p:nvSpPr>
        <p:spPr>
          <a:xfrm>
            <a:off x="5920774" y="1399868"/>
            <a:ext cx="774696" cy="444500"/>
          </a:xfrm>
          <a:prstGeom prst="rect">
            <a:avLst/>
          </a:prstGeom>
          <a:solidFill>
            <a:srgbClr val="00FDFF">
              <a:alpha val="60000"/>
            </a:srgbClr>
          </a:solidFill>
          <a:ln>
            <a:solidFill>
              <a:schemeClr val="tx1"/>
            </a:solidFill>
          </a:ln>
          <a:effectLst/>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ysClr val="windowText" lastClr="000000"/>
                </a:solidFill>
                <a:effectLst/>
                <a:uLnTx/>
                <a:uFillTx/>
                <a:latin typeface="Arial"/>
                <a:ea typeface="+mn-ea"/>
                <a:cs typeface="Arial"/>
              </a:rPr>
              <a:t>AAA</a:t>
            </a:r>
          </a:p>
        </p:txBody>
      </p:sp>
      <p:sp>
        <p:nvSpPr>
          <p:cNvPr id="44" name="Rectangle 43"/>
          <p:cNvSpPr/>
          <p:nvPr/>
        </p:nvSpPr>
        <p:spPr>
          <a:xfrm>
            <a:off x="6705302" y="1399868"/>
            <a:ext cx="774696" cy="444500"/>
          </a:xfrm>
          <a:prstGeom prst="rect">
            <a:avLst/>
          </a:prstGeom>
          <a:solidFill>
            <a:srgbClr val="00FDFF">
              <a:alpha val="60000"/>
            </a:srgbClr>
          </a:solidFill>
          <a:ln>
            <a:solidFill>
              <a:schemeClr val="tx1"/>
            </a:solidFill>
          </a:ln>
          <a:effectLst/>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ysClr val="windowText" lastClr="000000"/>
                </a:solidFill>
                <a:effectLst/>
                <a:uLnTx/>
                <a:uFillTx/>
                <a:latin typeface="Arial"/>
                <a:ea typeface="+mn-ea"/>
                <a:cs typeface="Arial"/>
              </a:rPr>
              <a:t>TCG</a:t>
            </a:r>
          </a:p>
        </p:txBody>
      </p:sp>
      <p:sp>
        <p:nvSpPr>
          <p:cNvPr id="45" name="Rectangle 44"/>
          <p:cNvSpPr/>
          <p:nvPr/>
        </p:nvSpPr>
        <p:spPr>
          <a:xfrm>
            <a:off x="7489830" y="1399868"/>
            <a:ext cx="774696" cy="444500"/>
          </a:xfrm>
          <a:prstGeom prst="rect">
            <a:avLst/>
          </a:prstGeom>
          <a:solidFill>
            <a:srgbClr val="00FDFF">
              <a:alpha val="60000"/>
            </a:srgbClr>
          </a:solidFill>
          <a:ln>
            <a:solidFill>
              <a:schemeClr val="tx1"/>
            </a:solidFill>
          </a:ln>
          <a:effectLst/>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ysClr val="windowText" lastClr="000000"/>
                </a:solidFill>
                <a:effectLst/>
                <a:uLnTx/>
                <a:uFillTx/>
                <a:latin typeface="Arial"/>
                <a:ea typeface="+mn-ea"/>
                <a:cs typeface="Arial"/>
              </a:rPr>
              <a:t>TCG</a:t>
            </a:r>
          </a:p>
        </p:txBody>
      </p:sp>
      <p:sp>
        <p:nvSpPr>
          <p:cNvPr id="46" name="Rectangle 45"/>
          <p:cNvSpPr/>
          <p:nvPr/>
        </p:nvSpPr>
        <p:spPr>
          <a:xfrm>
            <a:off x="5320473" y="1399868"/>
            <a:ext cx="590554" cy="444500"/>
          </a:xfrm>
          <a:prstGeom prst="rect">
            <a:avLst/>
          </a:prstGeom>
          <a:solidFill>
            <a:srgbClr val="FF2F92">
              <a:alpha val="60000"/>
            </a:srgbClr>
          </a:solidFill>
          <a:ln>
            <a:solidFill>
              <a:schemeClr val="accent2">
                <a:lumMod val="50000"/>
              </a:schemeClr>
            </a:solidFill>
          </a:ln>
          <a:effectLst/>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ysClr val="windowText" lastClr="000000"/>
                </a:solidFill>
                <a:effectLst/>
                <a:uLnTx/>
                <a:uFillTx/>
                <a:latin typeface="Arial"/>
                <a:ea typeface="+mn-ea"/>
                <a:cs typeface="Arial"/>
              </a:rPr>
              <a:t>GC</a:t>
            </a:r>
          </a:p>
        </p:txBody>
      </p:sp>
      <p:sp>
        <p:nvSpPr>
          <p:cNvPr id="57" name="Rectangle 56"/>
          <p:cNvSpPr/>
          <p:nvPr/>
        </p:nvSpPr>
        <p:spPr>
          <a:xfrm>
            <a:off x="1847995" y="2659708"/>
            <a:ext cx="774696" cy="444500"/>
          </a:xfrm>
          <a:prstGeom prst="rect">
            <a:avLst/>
          </a:prstGeom>
          <a:solidFill>
            <a:srgbClr val="00FDFF">
              <a:alpha val="60000"/>
            </a:srgbClr>
          </a:solidFill>
          <a:ln>
            <a:solidFill>
              <a:schemeClr val="tx1"/>
            </a:solidFill>
          </a:ln>
          <a:effectLst/>
        </p:spPr>
        <p:style>
          <a:lnRef idx="1">
            <a:schemeClr val="accent5"/>
          </a:lnRef>
          <a:fillRef idx="2">
            <a:schemeClr val="accent5"/>
          </a:fillRef>
          <a:effectRef idx="1">
            <a:schemeClr val="accent5"/>
          </a:effectRef>
          <a:fontRef idx="minor">
            <a:schemeClr val="dk1"/>
          </a:fontRef>
        </p:style>
        <p:txBody>
          <a:bodyPr rtlCol="0" anchor="ctr"/>
          <a:lstStyle/>
          <a:p>
            <a:pPr algn="ctr" defTabSz="457200"/>
            <a:r>
              <a:rPr lang="en-US" sz="2000" dirty="0">
                <a:solidFill>
                  <a:sysClr val="windowText" lastClr="000000"/>
                </a:solidFill>
                <a:latin typeface="Arial" panose="020B0604020202020204" pitchFamily="34" charset="0"/>
                <a:cs typeface="Arial" panose="020B0604020202020204" pitchFamily="34" charset="0"/>
              </a:rPr>
              <a:t>CGA</a:t>
            </a:r>
          </a:p>
        </p:txBody>
      </p:sp>
      <p:sp>
        <p:nvSpPr>
          <p:cNvPr id="58" name="Rectangle 57"/>
          <p:cNvSpPr/>
          <p:nvPr/>
        </p:nvSpPr>
        <p:spPr>
          <a:xfrm>
            <a:off x="2622691" y="2659708"/>
            <a:ext cx="774696" cy="444500"/>
          </a:xfrm>
          <a:prstGeom prst="rect">
            <a:avLst/>
          </a:prstGeom>
          <a:solidFill>
            <a:srgbClr val="00FDFF">
              <a:alpha val="60000"/>
            </a:srgbClr>
          </a:solidFill>
          <a:ln>
            <a:solidFill>
              <a:schemeClr val="tx1"/>
            </a:solidFill>
          </a:ln>
          <a:effectLst/>
        </p:spPr>
        <p:style>
          <a:lnRef idx="1">
            <a:schemeClr val="accent5"/>
          </a:lnRef>
          <a:fillRef idx="2">
            <a:schemeClr val="accent5"/>
          </a:fillRef>
          <a:effectRef idx="1">
            <a:schemeClr val="accent5"/>
          </a:effectRef>
          <a:fontRef idx="minor">
            <a:schemeClr val="dk1"/>
          </a:fontRef>
        </p:style>
        <p:txBody>
          <a:bodyPr rtlCol="0" anchor="ctr"/>
          <a:lstStyle/>
          <a:p>
            <a:pPr algn="ctr" defTabSz="457200"/>
            <a:r>
              <a:rPr lang="en-US" sz="2000" dirty="0">
                <a:solidFill>
                  <a:sysClr val="windowText" lastClr="000000"/>
                </a:solidFill>
                <a:latin typeface="Arial" panose="020B0604020202020204" pitchFamily="34" charset="0"/>
                <a:cs typeface="Arial" panose="020B0604020202020204" pitchFamily="34" charset="0"/>
              </a:rPr>
              <a:t>TCC</a:t>
            </a:r>
          </a:p>
        </p:txBody>
      </p:sp>
      <p:sp>
        <p:nvSpPr>
          <p:cNvPr id="59" name="Rectangle 58"/>
          <p:cNvSpPr/>
          <p:nvPr/>
        </p:nvSpPr>
        <p:spPr>
          <a:xfrm>
            <a:off x="3397387" y="2659708"/>
            <a:ext cx="774696" cy="444500"/>
          </a:xfrm>
          <a:prstGeom prst="rect">
            <a:avLst/>
          </a:prstGeom>
          <a:solidFill>
            <a:srgbClr val="00FDFF">
              <a:alpha val="60000"/>
            </a:srgbClr>
          </a:solidFill>
          <a:ln>
            <a:solidFill>
              <a:schemeClr val="tx1"/>
            </a:solidFill>
          </a:ln>
          <a:effectLst/>
        </p:spPr>
        <p:style>
          <a:lnRef idx="1">
            <a:schemeClr val="accent5"/>
          </a:lnRef>
          <a:fillRef idx="2">
            <a:schemeClr val="accent5"/>
          </a:fillRef>
          <a:effectRef idx="1">
            <a:schemeClr val="accent5"/>
          </a:effectRef>
          <a:fontRef idx="minor">
            <a:schemeClr val="dk1"/>
          </a:fontRef>
        </p:style>
        <p:txBody>
          <a:bodyPr rtlCol="0" anchor="ctr"/>
          <a:lstStyle/>
          <a:p>
            <a:pPr algn="ctr" defTabSz="457200"/>
            <a:r>
              <a:rPr lang="en-US" sz="2000" dirty="0">
                <a:solidFill>
                  <a:sysClr val="windowText" lastClr="000000"/>
                </a:solidFill>
                <a:latin typeface="Arial" panose="020B0604020202020204" pitchFamily="34" charset="0"/>
                <a:cs typeface="Arial" panose="020B0604020202020204" pitchFamily="34" charset="0"/>
              </a:rPr>
              <a:t>GTG</a:t>
            </a:r>
          </a:p>
        </p:txBody>
      </p:sp>
      <p:sp>
        <p:nvSpPr>
          <p:cNvPr id="61" name="Rectangle 60"/>
          <p:cNvSpPr/>
          <p:nvPr/>
        </p:nvSpPr>
        <p:spPr>
          <a:xfrm>
            <a:off x="4998124" y="2659708"/>
            <a:ext cx="774696" cy="444500"/>
          </a:xfrm>
          <a:prstGeom prst="rect">
            <a:avLst/>
          </a:prstGeom>
          <a:solidFill>
            <a:srgbClr val="00FDFF">
              <a:alpha val="60000"/>
            </a:srgbClr>
          </a:solidFill>
          <a:ln>
            <a:solidFill>
              <a:schemeClr val="tx1"/>
            </a:solidFill>
          </a:ln>
          <a:effectLst/>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ysClr val="windowText" lastClr="000000"/>
                </a:solidFill>
                <a:effectLst/>
                <a:uLnTx/>
                <a:uFillTx/>
                <a:latin typeface="Arial"/>
                <a:ea typeface="+mn-ea"/>
                <a:cs typeface="Arial"/>
              </a:rPr>
              <a:t>AAA</a:t>
            </a:r>
          </a:p>
        </p:txBody>
      </p:sp>
      <p:sp>
        <p:nvSpPr>
          <p:cNvPr id="62" name="Rectangle 61"/>
          <p:cNvSpPr/>
          <p:nvPr/>
        </p:nvSpPr>
        <p:spPr>
          <a:xfrm>
            <a:off x="5772820" y="2659708"/>
            <a:ext cx="774696" cy="444500"/>
          </a:xfrm>
          <a:prstGeom prst="rect">
            <a:avLst/>
          </a:prstGeom>
          <a:solidFill>
            <a:srgbClr val="00FDFF">
              <a:alpha val="60000"/>
            </a:srgbClr>
          </a:solidFill>
          <a:ln>
            <a:solidFill>
              <a:schemeClr val="tx1"/>
            </a:solidFill>
          </a:ln>
          <a:effectLst/>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sysClr val="windowText" lastClr="000000"/>
                </a:solidFill>
                <a:latin typeface="Arial" panose="020B0604020202020204" pitchFamily="34" charset="0"/>
                <a:cs typeface="Arial" panose="020B0604020202020204" pitchFamily="34" charset="0"/>
              </a:rPr>
              <a:t>TCG</a:t>
            </a:r>
          </a:p>
        </p:txBody>
      </p:sp>
      <p:sp>
        <p:nvSpPr>
          <p:cNvPr id="63" name="Rectangle 62"/>
          <p:cNvSpPr/>
          <p:nvPr/>
        </p:nvSpPr>
        <p:spPr>
          <a:xfrm>
            <a:off x="6547516" y="2659708"/>
            <a:ext cx="774696" cy="444500"/>
          </a:xfrm>
          <a:prstGeom prst="rect">
            <a:avLst/>
          </a:prstGeom>
          <a:solidFill>
            <a:srgbClr val="00FDFF">
              <a:alpha val="60000"/>
            </a:srgbClr>
          </a:solidFill>
          <a:ln>
            <a:solidFill>
              <a:schemeClr val="tx1"/>
            </a:solidFill>
          </a:ln>
          <a:effectLst/>
        </p:spPr>
        <p:style>
          <a:lnRef idx="1">
            <a:schemeClr val="accent5"/>
          </a:lnRef>
          <a:fillRef idx="2">
            <a:schemeClr val="accent5"/>
          </a:fillRef>
          <a:effectRef idx="1">
            <a:schemeClr val="accent5"/>
          </a:effectRef>
          <a:fontRef idx="minor">
            <a:schemeClr val="dk1"/>
          </a:fontRef>
        </p:style>
        <p:txBody>
          <a:bodyPr rtlCol="0" anchor="ctr"/>
          <a:lstStyle/>
          <a:p>
            <a:pPr algn="ctr" defTabSz="457200"/>
            <a:r>
              <a:rPr lang="en-US" sz="2000" dirty="0">
                <a:solidFill>
                  <a:sysClr val="windowText" lastClr="000000"/>
                </a:solidFill>
                <a:latin typeface="Arial" panose="020B0604020202020204" pitchFamily="34" charset="0"/>
                <a:cs typeface="Arial" panose="020B0604020202020204" pitchFamily="34" charset="0"/>
              </a:rPr>
              <a:t>TCG</a:t>
            </a:r>
          </a:p>
        </p:txBody>
      </p:sp>
      <p:sp>
        <p:nvSpPr>
          <p:cNvPr id="64" name="Rectangle 63"/>
          <p:cNvSpPr/>
          <p:nvPr/>
        </p:nvSpPr>
        <p:spPr>
          <a:xfrm>
            <a:off x="4197487" y="2659708"/>
            <a:ext cx="777240" cy="444500"/>
          </a:xfrm>
          <a:prstGeom prst="rect">
            <a:avLst/>
          </a:prstGeom>
          <a:solidFill>
            <a:srgbClr val="00FDFF">
              <a:alpha val="60392"/>
            </a:srgbClr>
          </a:solidFill>
          <a:ln>
            <a:solidFill>
              <a:schemeClr val="tx1"/>
            </a:solidFill>
          </a:ln>
          <a:effectLst/>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ysClr val="windowText" lastClr="000000"/>
                </a:solidFill>
                <a:effectLst/>
                <a:uLnTx/>
                <a:uFillTx/>
                <a:latin typeface="Arial"/>
                <a:ea typeface="+mn-ea"/>
                <a:cs typeface="Arial"/>
              </a:rPr>
              <a:t>GGC</a:t>
            </a:r>
          </a:p>
        </p:txBody>
      </p:sp>
      <p:cxnSp>
        <p:nvCxnSpPr>
          <p:cNvPr id="68" name="Straight Connector 67"/>
          <p:cNvCxnSpPr>
            <a:stCxn id="64" idx="0"/>
          </p:cNvCxnSpPr>
          <p:nvPr/>
        </p:nvCxnSpPr>
        <p:spPr>
          <a:xfrm flipV="1">
            <a:off x="4586107" y="1844370"/>
            <a:ext cx="725154" cy="815338"/>
          </a:xfrm>
          <a:prstGeom prst="line">
            <a:avLst/>
          </a:prstGeom>
          <a:ln w="38100" cmpd="sng">
            <a:prstDash val="dash"/>
          </a:ln>
          <a:effectLst/>
        </p:spPr>
        <p:style>
          <a:lnRef idx="2">
            <a:schemeClr val="dk1"/>
          </a:lnRef>
          <a:fillRef idx="0">
            <a:schemeClr val="dk1"/>
          </a:fillRef>
          <a:effectRef idx="1">
            <a:schemeClr val="dk1"/>
          </a:effectRef>
          <a:fontRef idx="minor">
            <a:schemeClr val="tx1"/>
          </a:fontRef>
        </p:style>
      </p:cxnSp>
      <p:sp>
        <p:nvSpPr>
          <p:cNvPr id="73" name="TextBox 72"/>
          <p:cNvSpPr txBox="1"/>
          <p:nvPr/>
        </p:nvSpPr>
        <p:spPr>
          <a:xfrm>
            <a:off x="434460" y="1401392"/>
            <a:ext cx="656043" cy="461665"/>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a:ea typeface="+mn-ea"/>
                <a:cs typeface="Arial"/>
              </a:rPr>
              <a:t>...</a:t>
            </a:r>
          </a:p>
        </p:txBody>
      </p:sp>
      <p:sp>
        <p:nvSpPr>
          <p:cNvPr id="74" name="TextBox 73"/>
          <p:cNvSpPr txBox="1"/>
          <p:nvPr/>
        </p:nvSpPr>
        <p:spPr>
          <a:xfrm>
            <a:off x="8264526" y="1401392"/>
            <a:ext cx="656043"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a:ea typeface="+mn-ea"/>
                <a:cs typeface="Arial"/>
              </a:rPr>
              <a:t>...</a:t>
            </a:r>
          </a:p>
        </p:txBody>
      </p:sp>
      <p:sp>
        <p:nvSpPr>
          <p:cNvPr id="75" name="TextBox 74"/>
          <p:cNvSpPr txBox="1"/>
          <p:nvPr/>
        </p:nvSpPr>
        <p:spPr>
          <a:xfrm>
            <a:off x="1191952" y="2663264"/>
            <a:ext cx="656043" cy="461665"/>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a:ea typeface="+mn-ea"/>
                <a:cs typeface="Arial"/>
              </a:rPr>
              <a:t>...</a:t>
            </a:r>
          </a:p>
        </p:txBody>
      </p:sp>
      <p:sp>
        <p:nvSpPr>
          <p:cNvPr id="76" name="TextBox 75"/>
          <p:cNvSpPr txBox="1"/>
          <p:nvPr/>
        </p:nvSpPr>
        <p:spPr>
          <a:xfrm>
            <a:off x="7322212" y="2663264"/>
            <a:ext cx="656043"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a:ea typeface="+mn-ea"/>
                <a:cs typeface="Arial"/>
              </a:rPr>
              <a:t>...</a:t>
            </a:r>
          </a:p>
        </p:txBody>
      </p:sp>
      <p:sp>
        <p:nvSpPr>
          <p:cNvPr id="77" name="Rectangle 76"/>
          <p:cNvSpPr/>
          <p:nvPr/>
        </p:nvSpPr>
        <p:spPr>
          <a:xfrm>
            <a:off x="2072759" y="3273568"/>
            <a:ext cx="355601" cy="415290"/>
          </a:xfrm>
          <a:prstGeom prst="rect">
            <a:avLst/>
          </a:prstGeom>
          <a:solidFill>
            <a:srgbClr val="00FDFF">
              <a:alpha val="60000"/>
            </a:srgbClr>
          </a:solidFill>
          <a:ln>
            <a:solidFill>
              <a:schemeClr val="tx1"/>
            </a:solidFill>
            <a:round/>
          </a:ln>
          <a:effectLst/>
          <a:scene3d>
            <a:camera prst="orthographicFront"/>
            <a:lightRig rig="threePt" dir="t">
              <a:rot lat="0" lon="0" rev="1200000"/>
            </a:lightRig>
          </a:scene3d>
          <a:sp3d prstMaterial="matte"/>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sysClr val="windowText" lastClr="000000"/>
                </a:solidFill>
                <a:latin typeface="Arial"/>
                <a:cs typeface="Arial"/>
              </a:rPr>
              <a:t>R</a:t>
            </a:r>
            <a:endParaRPr kumimoji="0" lang="en-US" sz="2000" b="0" i="0" u="none" strike="noStrike" kern="1200" cap="none" spc="0" normalizeH="0" baseline="0" noProof="0" dirty="0">
              <a:ln>
                <a:noFill/>
              </a:ln>
              <a:solidFill>
                <a:sysClr val="windowText" lastClr="000000"/>
              </a:solidFill>
              <a:effectLst/>
              <a:uLnTx/>
              <a:uFillTx/>
              <a:latin typeface="Arial"/>
              <a:cs typeface="Arial"/>
            </a:endParaRPr>
          </a:p>
        </p:txBody>
      </p:sp>
      <p:sp>
        <p:nvSpPr>
          <p:cNvPr id="84" name="TextBox 83"/>
          <p:cNvSpPr txBox="1"/>
          <p:nvPr/>
        </p:nvSpPr>
        <p:spPr>
          <a:xfrm>
            <a:off x="223431" y="3246419"/>
            <a:ext cx="1701243" cy="400110"/>
          </a:xfrm>
          <a:prstGeom prst="rect">
            <a:avLst/>
          </a:prstGeom>
          <a:noFill/>
          <a:effectLst/>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ea typeface="+mn-ea"/>
                <a:cs typeface="Arial"/>
              </a:rPr>
              <a:t>Translation:</a:t>
            </a:r>
          </a:p>
        </p:txBody>
      </p:sp>
      <p:sp>
        <p:nvSpPr>
          <p:cNvPr id="130" name="Rectangle 129">
            <a:extLst>
              <a:ext uri="{FF2B5EF4-FFF2-40B4-BE49-F238E27FC236}">
                <a16:creationId xmlns:a16="http://schemas.microsoft.com/office/drawing/2014/main" id="{5317979A-D360-0C41-9FDF-ADCAA7FA9331}"/>
              </a:ext>
            </a:extLst>
          </p:cNvPr>
          <p:cNvSpPr/>
          <p:nvPr/>
        </p:nvSpPr>
        <p:spPr>
          <a:xfrm>
            <a:off x="2853476" y="3273568"/>
            <a:ext cx="355601" cy="415290"/>
          </a:xfrm>
          <a:prstGeom prst="rect">
            <a:avLst/>
          </a:prstGeom>
          <a:solidFill>
            <a:srgbClr val="00FDFF">
              <a:alpha val="60392"/>
            </a:srgbClr>
          </a:solidFill>
          <a:ln>
            <a:solidFill>
              <a:schemeClr val="tx1"/>
            </a:solidFill>
            <a:round/>
          </a:ln>
          <a:effectLst/>
          <a:scene3d>
            <a:camera prst="orthographicFront"/>
            <a:lightRig rig="threePt" dir="t">
              <a:rot lat="0" lon="0" rev="1200000"/>
            </a:lightRig>
          </a:scene3d>
          <a:sp3d prstMaterial="matte"/>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sysClr val="windowText" lastClr="000000"/>
                </a:solidFill>
                <a:latin typeface="Arial"/>
                <a:cs typeface="Arial"/>
              </a:rPr>
              <a:t>S</a:t>
            </a:r>
            <a:endParaRPr kumimoji="0" lang="en-US" sz="2000" b="0" i="0" u="none" strike="noStrike" kern="1200" cap="none" spc="0" normalizeH="0" baseline="0" noProof="0" dirty="0">
              <a:ln>
                <a:noFill/>
              </a:ln>
              <a:solidFill>
                <a:sysClr val="windowText" lastClr="000000"/>
              </a:solidFill>
              <a:effectLst/>
              <a:uLnTx/>
              <a:uFillTx/>
              <a:latin typeface="Arial"/>
              <a:cs typeface="Arial"/>
            </a:endParaRPr>
          </a:p>
        </p:txBody>
      </p:sp>
      <p:sp>
        <p:nvSpPr>
          <p:cNvPr id="131" name="Rectangle 130">
            <a:extLst>
              <a:ext uri="{FF2B5EF4-FFF2-40B4-BE49-F238E27FC236}">
                <a16:creationId xmlns:a16="http://schemas.microsoft.com/office/drawing/2014/main" id="{0B36599E-ABED-864D-83E7-F6EE30EA8802}"/>
              </a:ext>
            </a:extLst>
          </p:cNvPr>
          <p:cNvSpPr/>
          <p:nvPr/>
        </p:nvSpPr>
        <p:spPr>
          <a:xfrm>
            <a:off x="3634193" y="3273568"/>
            <a:ext cx="355601" cy="415290"/>
          </a:xfrm>
          <a:prstGeom prst="rect">
            <a:avLst/>
          </a:prstGeom>
          <a:solidFill>
            <a:srgbClr val="00FDFF">
              <a:alpha val="60392"/>
            </a:srgbClr>
          </a:solidFill>
          <a:ln>
            <a:solidFill>
              <a:schemeClr val="tx1"/>
            </a:solidFill>
            <a:round/>
          </a:ln>
          <a:effectLst/>
          <a:scene3d>
            <a:camera prst="orthographicFront"/>
            <a:lightRig rig="threePt" dir="t">
              <a:rot lat="0" lon="0" rev="1200000"/>
            </a:lightRig>
          </a:scene3d>
          <a:sp3d prstMaterial="matte"/>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sysClr val="windowText" lastClr="000000"/>
                </a:solidFill>
                <a:latin typeface="Arial"/>
                <a:cs typeface="Arial"/>
              </a:rPr>
              <a:t>V</a:t>
            </a:r>
            <a:endParaRPr kumimoji="0" lang="en-US" sz="2000" b="0" i="0" u="none" strike="noStrike" kern="1200" cap="none" spc="0" normalizeH="0" baseline="0" noProof="0" dirty="0">
              <a:ln>
                <a:noFill/>
              </a:ln>
              <a:solidFill>
                <a:sysClr val="windowText" lastClr="000000"/>
              </a:solidFill>
              <a:effectLst/>
              <a:uLnTx/>
              <a:uFillTx/>
              <a:latin typeface="Arial"/>
              <a:cs typeface="Arial"/>
            </a:endParaRPr>
          </a:p>
        </p:txBody>
      </p:sp>
      <p:sp>
        <p:nvSpPr>
          <p:cNvPr id="132" name="Rectangle 131">
            <a:extLst>
              <a:ext uri="{FF2B5EF4-FFF2-40B4-BE49-F238E27FC236}">
                <a16:creationId xmlns:a16="http://schemas.microsoft.com/office/drawing/2014/main" id="{13A87FD4-D407-394C-AEE0-042F794F32ED}"/>
              </a:ext>
            </a:extLst>
          </p:cNvPr>
          <p:cNvSpPr/>
          <p:nvPr/>
        </p:nvSpPr>
        <p:spPr>
          <a:xfrm>
            <a:off x="4414910" y="3273568"/>
            <a:ext cx="355601" cy="415290"/>
          </a:xfrm>
          <a:prstGeom prst="rect">
            <a:avLst/>
          </a:prstGeom>
          <a:solidFill>
            <a:srgbClr val="00FDFF">
              <a:alpha val="60392"/>
            </a:srgbClr>
          </a:solidFill>
          <a:ln>
            <a:solidFill>
              <a:schemeClr val="tx1"/>
            </a:solidFill>
            <a:round/>
          </a:ln>
          <a:effectLst/>
          <a:scene3d>
            <a:camera prst="orthographicFront"/>
            <a:lightRig rig="threePt" dir="t">
              <a:rot lat="0" lon="0" rev="1200000"/>
            </a:lightRig>
          </a:scene3d>
          <a:sp3d prstMaterial="matte"/>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sysClr val="windowText" lastClr="000000"/>
                </a:solidFill>
                <a:latin typeface="Arial"/>
                <a:cs typeface="Arial"/>
              </a:rPr>
              <a:t>G</a:t>
            </a:r>
            <a:endParaRPr kumimoji="0" lang="en-US" sz="2000" b="0" i="0" u="none" strike="noStrike" kern="1200" cap="none" spc="0" normalizeH="0" baseline="0" noProof="0" dirty="0">
              <a:ln>
                <a:noFill/>
              </a:ln>
              <a:solidFill>
                <a:sysClr val="windowText" lastClr="000000"/>
              </a:solidFill>
              <a:effectLst/>
              <a:uLnTx/>
              <a:uFillTx/>
              <a:latin typeface="Arial"/>
              <a:cs typeface="Arial"/>
            </a:endParaRPr>
          </a:p>
        </p:txBody>
      </p:sp>
      <p:sp>
        <p:nvSpPr>
          <p:cNvPr id="133" name="Rectangle 132">
            <a:extLst>
              <a:ext uri="{FF2B5EF4-FFF2-40B4-BE49-F238E27FC236}">
                <a16:creationId xmlns:a16="http://schemas.microsoft.com/office/drawing/2014/main" id="{D0F4C4CA-CF55-C643-A562-6902C4EAF2AD}"/>
              </a:ext>
            </a:extLst>
          </p:cNvPr>
          <p:cNvSpPr/>
          <p:nvPr/>
        </p:nvSpPr>
        <p:spPr>
          <a:xfrm>
            <a:off x="5195627" y="3273568"/>
            <a:ext cx="355601" cy="415290"/>
          </a:xfrm>
          <a:prstGeom prst="rect">
            <a:avLst/>
          </a:prstGeom>
          <a:solidFill>
            <a:srgbClr val="00FDFF">
              <a:alpha val="60392"/>
            </a:srgbClr>
          </a:solidFill>
          <a:ln>
            <a:solidFill>
              <a:schemeClr val="tx1"/>
            </a:solidFill>
            <a:round/>
          </a:ln>
          <a:effectLst/>
          <a:scene3d>
            <a:camera prst="orthographicFront"/>
            <a:lightRig rig="threePt" dir="t">
              <a:rot lat="0" lon="0" rev="1200000"/>
            </a:lightRig>
          </a:scene3d>
          <a:sp3d prstMaterial="matte"/>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sysClr val="windowText" lastClr="000000"/>
                </a:solidFill>
                <a:latin typeface="Arial"/>
                <a:cs typeface="Arial"/>
              </a:rPr>
              <a:t>K</a:t>
            </a:r>
            <a:endParaRPr kumimoji="0" lang="en-US" sz="2000" b="0" i="0" u="none" strike="noStrike" kern="1200" cap="none" spc="0" normalizeH="0" baseline="0" noProof="0" dirty="0">
              <a:ln>
                <a:noFill/>
              </a:ln>
              <a:solidFill>
                <a:sysClr val="windowText" lastClr="000000"/>
              </a:solidFill>
              <a:effectLst/>
              <a:uLnTx/>
              <a:uFillTx/>
              <a:latin typeface="Arial"/>
              <a:cs typeface="Arial"/>
            </a:endParaRPr>
          </a:p>
        </p:txBody>
      </p:sp>
      <p:sp>
        <p:nvSpPr>
          <p:cNvPr id="134" name="Rectangle 133">
            <a:extLst>
              <a:ext uri="{FF2B5EF4-FFF2-40B4-BE49-F238E27FC236}">
                <a16:creationId xmlns:a16="http://schemas.microsoft.com/office/drawing/2014/main" id="{826072C8-8DA1-444E-98C8-DF4B719F2C14}"/>
              </a:ext>
            </a:extLst>
          </p:cNvPr>
          <p:cNvSpPr/>
          <p:nvPr/>
        </p:nvSpPr>
        <p:spPr>
          <a:xfrm>
            <a:off x="5976344" y="3273568"/>
            <a:ext cx="355601" cy="415290"/>
          </a:xfrm>
          <a:prstGeom prst="rect">
            <a:avLst/>
          </a:prstGeom>
          <a:solidFill>
            <a:srgbClr val="00FDFF">
              <a:alpha val="60392"/>
            </a:srgbClr>
          </a:solidFill>
          <a:ln>
            <a:solidFill>
              <a:schemeClr val="tx1"/>
            </a:solidFill>
            <a:round/>
          </a:ln>
          <a:effectLst/>
          <a:scene3d>
            <a:camera prst="orthographicFront"/>
            <a:lightRig rig="threePt" dir="t">
              <a:rot lat="0" lon="0" rev="1200000"/>
            </a:lightRig>
          </a:scene3d>
          <a:sp3d prstMaterial="matte"/>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sysClr val="windowText" lastClr="000000"/>
                </a:solidFill>
                <a:latin typeface="Arial"/>
                <a:cs typeface="Arial"/>
              </a:rPr>
              <a:t>S</a:t>
            </a:r>
            <a:endParaRPr kumimoji="0" lang="en-US" sz="2000" b="0" i="0" u="none" strike="noStrike" kern="1200" cap="none" spc="0" normalizeH="0" baseline="0" noProof="0" dirty="0">
              <a:ln>
                <a:noFill/>
              </a:ln>
              <a:solidFill>
                <a:sysClr val="windowText" lastClr="000000"/>
              </a:solidFill>
              <a:effectLst/>
              <a:uLnTx/>
              <a:uFillTx/>
              <a:latin typeface="Arial"/>
              <a:cs typeface="Arial"/>
            </a:endParaRPr>
          </a:p>
        </p:txBody>
      </p:sp>
      <p:sp>
        <p:nvSpPr>
          <p:cNvPr id="135" name="Rectangle 134">
            <a:extLst>
              <a:ext uri="{FF2B5EF4-FFF2-40B4-BE49-F238E27FC236}">
                <a16:creationId xmlns:a16="http://schemas.microsoft.com/office/drawing/2014/main" id="{301CE9AA-D0A1-9749-B986-AA3817F5D5ED}"/>
              </a:ext>
            </a:extLst>
          </p:cNvPr>
          <p:cNvSpPr/>
          <p:nvPr/>
        </p:nvSpPr>
        <p:spPr>
          <a:xfrm>
            <a:off x="6757063" y="3273568"/>
            <a:ext cx="355601" cy="415290"/>
          </a:xfrm>
          <a:prstGeom prst="rect">
            <a:avLst/>
          </a:prstGeom>
          <a:solidFill>
            <a:srgbClr val="00FDFF">
              <a:alpha val="60392"/>
            </a:srgbClr>
          </a:solidFill>
          <a:ln>
            <a:solidFill>
              <a:schemeClr val="tx1"/>
            </a:solidFill>
            <a:round/>
          </a:ln>
          <a:effectLst/>
          <a:scene3d>
            <a:camera prst="orthographicFront"/>
            <a:lightRig rig="threePt" dir="t">
              <a:rot lat="0" lon="0" rev="1200000"/>
            </a:lightRig>
          </a:scene3d>
          <a:sp3d prstMaterial="matte"/>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sysClr val="windowText" lastClr="000000"/>
                </a:solidFill>
                <a:latin typeface="Arial"/>
                <a:cs typeface="Arial"/>
              </a:rPr>
              <a:t>S</a:t>
            </a:r>
            <a:endParaRPr kumimoji="0" lang="en-US" sz="2000" b="0" i="0" u="none" strike="noStrike" kern="1200" cap="none" spc="0" normalizeH="0" baseline="0" noProof="0" dirty="0">
              <a:ln>
                <a:noFill/>
              </a:ln>
              <a:solidFill>
                <a:sysClr val="windowText" lastClr="000000"/>
              </a:solidFill>
              <a:effectLst/>
              <a:uLnTx/>
              <a:uFillTx/>
              <a:latin typeface="Arial"/>
              <a:cs typeface="Arial"/>
            </a:endParaRPr>
          </a:p>
        </p:txBody>
      </p:sp>
      <p:grpSp>
        <p:nvGrpSpPr>
          <p:cNvPr id="7" name="Group 6">
            <a:extLst>
              <a:ext uri="{FF2B5EF4-FFF2-40B4-BE49-F238E27FC236}">
                <a16:creationId xmlns:a16="http://schemas.microsoft.com/office/drawing/2014/main" id="{83C73E3B-90F0-533E-D272-DB5FDB9D4114}"/>
              </a:ext>
            </a:extLst>
          </p:cNvPr>
          <p:cNvGrpSpPr/>
          <p:nvPr/>
        </p:nvGrpSpPr>
        <p:grpSpPr>
          <a:xfrm>
            <a:off x="2085322" y="4198293"/>
            <a:ext cx="4989390" cy="347472"/>
            <a:chOff x="2072759" y="4242176"/>
            <a:chExt cx="4989390" cy="347472"/>
          </a:xfrm>
        </p:grpSpPr>
        <p:sp>
          <p:nvSpPr>
            <p:cNvPr id="2" name="Rectangle 1">
              <a:extLst>
                <a:ext uri="{FF2B5EF4-FFF2-40B4-BE49-F238E27FC236}">
                  <a16:creationId xmlns:a16="http://schemas.microsoft.com/office/drawing/2014/main" id="{D3060CFF-1F18-F6CF-098B-DE15BB352EED}"/>
                </a:ext>
              </a:extLst>
            </p:cNvPr>
            <p:cNvSpPr/>
            <p:nvPr/>
          </p:nvSpPr>
          <p:spPr>
            <a:xfrm>
              <a:off x="2072759" y="4243815"/>
              <a:ext cx="1606343" cy="344194"/>
            </a:xfrm>
            <a:prstGeom prst="rect">
              <a:avLst/>
            </a:prstGeom>
            <a:solidFill>
              <a:srgbClr val="00FDFF">
                <a:alpha val="60000"/>
              </a:srgbClr>
            </a:solidFill>
            <a:ln w="19050" cap="flat" cmpd="sng" algn="ctr">
              <a:solidFill>
                <a:schemeClr val="tx1"/>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effectLst/>
                  <a:uLnTx/>
                  <a:uFillTx/>
                  <a:latin typeface="Calibri"/>
                </a:rPr>
                <a:t>Complete Codon</a:t>
              </a:r>
            </a:p>
          </p:txBody>
        </p:sp>
        <p:sp>
          <p:nvSpPr>
            <p:cNvPr id="3" name="Rectangle 2">
              <a:extLst>
                <a:ext uri="{FF2B5EF4-FFF2-40B4-BE49-F238E27FC236}">
                  <a16:creationId xmlns:a16="http://schemas.microsoft.com/office/drawing/2014/main" id="{B2DF1598-0A82-CDC5-9F77-FE095CF70DA0}"/>
                </a:ext>
              </a:extLst>
            </p:cNvPr>
            <p:cNvSpPr/>
            <p:nvPr/>
          </p:nvSpPr>
          <p:spPr>
            <a:xfrm>
              <a:off x="3764281" y="4242176"/>
              <a:ext cx="1606344" cy="347472"/>
            </a:xfrm>
            <a:prstGeom prst="rect">
              <a:avLst/>
            </a:prstGeom>
            <a:solidFill>
              <a:srgbClr val="FF2F92">
                <a:alpha val="60000"/>
              </a:srgbClr>
            </a:solidFill>
            <a:ln w="19050" cap="flat" cmpd="sng" algn="ctr">
              <a:solidFill>
                <a:schemeClr val="tx1"/>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effectLst/>
                  <a:uLnTx/>
                  <a:uFillTx/>
                  <a:latin typeface="Arial" panose="020B0604020202020204" pitchFamily="34" charset="0"/>
                  <a:cs typeface="Arial" panose="020B0604020202020204" pitchFamily="34" charset="0"/>
                </a:rPr>
                <a:t>Extra Nucleotide</a:t>
              </a:r>
            </a:p>
          </p:txBody>
        </p:sp>
        <p:sp>
          <p:nvSpPr>
            <p:cNvPr id="5" name="Rectangle 4">
              <a:extLst>
                <a:ext uri="{FF2B5EF4-FFF2-40B4-BE49-F238E27FC236}">
                  <a16:creationId xmlns:a16="http://schemas.microsoft.com/office/drawing/2014/main" id="{9E5D1740-8F14-70F3-5542-6AA966BCF884}"/>
                </a:ext>
              </a:extLst>
            </p:cNvPr>
            <p:cNvSpPr/>
            <p:nvPr/>
          </p:nvSpPr>
          <p:spPr>
            <a:xfrm>
              <a:off x="5455805" y="4242176"/>
              <a:ext cx="1606344" cy="347472"/>
            </a:xfrm>
            <a:prstGeom prst="rect">
              <a:avLst/>
            </a:prstGeom>
            <a:solidFill>
              <a:srgbClr val="7F7F7F"/>
            </a:solidFill>
            <a:ln w="19050">
              <a:solidFill>
                <a:schemeClr val="tx1"/>
              </a:solidFill>
            </a:ln>
            <a:effectLst/>
          </p:spPr>
          <p:style>
            <a:lnRef idx="1">
              <a:schemeClr val="accent2"/>
            </a:lnRef>
            <a:fillRef idx="2">
              <a:schemeClr val="accent2"/>
            </a:fillRef>
            <a:effectRef idx="1">
              <a:schemeClr val="accent2"/>
            </a:effectRef>
            <a:fontRef idx="minor">
              <a:schemeClr val="dk1"/>
            </a:fontRef>
          </p:style>
          <p:txBody>
            <a:bodyPr lIns="91440" rIns="91440" rtlCol="0" anchor="ctr"/>
            <a:lstStyle/>
            <a:p>
              <a:pPr algn="ctr" defTabSz="457200"/>
              <a:r>
                <a:rPr lang="en-US" sz="1400" b="1" dirty="0">
                  <a:solidFill>
                    <a:schemeClr val="bg1"/>
                  </a:solidFill>
                  <a:latin typeface="Arial"/>
                  <a:cs typeface="Arial"/>
                </a:rPr>
                <a:t>Intron</a:t>
              </a:r>
            </a:p>
          </p:txBody>
        </p:sp>
      </p:grpSp>
    </p:spTree>
    <p:extLst>
      <p:ext uri="{BB962C8B-B14F-4D97-AF65-F5344CB8AC3E}">
        <p14:creationId xmlns:p14="http://schemas.microsoft.com/office/powerpoint/2010/main" val="2661954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DD60E536-A3D6-BD41-954E-7261A81A2EB5}"/>
              </a:ext>
            </a:extLst>
          </p:cNvPr>
          <p:cNvGraphicFramePr>
            <a:graphicFrameLocks noGrp="1"/>
          </p:cNvGraphicFramePr>
          <p:nvPr>
            <p:extLst>
              <p:ext uri="{D42A27DB-BD31-4B8C-83A1-F6EECF244321}">
                <p14:modId xmlns:p14="http://schemas.microsoft.com/office/powerpoint/2010/main" val="3645661618"/>
              </p:ext>
            </p:extLst>
          </p:nvPr>
        </p:nvGraphicFramePr>
        <p:xfrm>
          <a:off x="2646548" y="1935480"/>
          <a:ext cx="3850904" cy="2987040"/>
        </p:xfrm>
        <a:graphic>
          <a:graphicData uri="http://schemas.openxmlformats.org/drawingml/2006/table">
            <a:tbl>
              <a:tblPr bandRow="1"/>
              <a:tblGrid>
                <a:gridCol w="962726">
                  <a:extLst>
                    <a:ext uri="{9D8B030D-6E8A-4147-A177-3AD203B41FA5}">
                      <a16:colId xmlns:a16="http://schemas.microsoft.com/office/drawing/2014/main" val="2261130107"/>
                    </a:ext>
                  </a:extLst>
                </a:gridCol>
                <a:gridCol w="962726">
                  <a:extLst>
                    <a:ext uri="{9D8B030D-6E8A-4147-A177-3AD203B41FA5}">
                      <a16:colId xmlns:a16="http://schemas.microsoft.com/office/drawing/2014/main" val="2180550059"/>
                    </a:ext>
                  </a:extLst>
                </a:gridCol>
                <a:gridCol w="962726">
                  <a:extLst>
                    <a:ext uri="{9D8B030D-6E8A-4147-A177-3AD203B41FA5}">
                      <a16:colId xmlns:a16="http://schemas.microsoft.com/office/drawing/2014/main" val="824682743"/>
                    </a:ext>
                  </a:extLst>
                </a:gridCol>
                <a:gridCol w="962726">
                  <a:extLst>
                    <a:ext uri="{9D8B030D-6E8A-4147-A177-3AD203B41FA5}">
                      <a16:colId xmlns:a16="http://schemas.microsoft.com/office/drawing/2014/main" val="3290131120"/>
                    </a:ext>
                  </a:extLst>
                </a:gridCol>
              </a:tblGrid>
              <a:tr h="853440">
                <a:tc>
                  <a:txBody>
                    <a:bodyPr/>
                    <a:lstStyle/>
                    <a:p>
                      <a:pPr marL="0" marR="0" algn="ctr">
                        <a:spcBef>
                          <a:spcPts val="0"/>
                        </a:spcBef>
                        <a:spcAft>
                          <a:spcPts val="0"/>
                        </a:spcAft>
                      </a:pPr>
                      <a:r>
                        <a:rPr lang="en-US" sz="1400" b="1" dirty="0">
                          <a:effectLst/>
                          <a:latin typeface="Calibri" panose="020F0502020204030204" pitchFamily="34" charset="0"/>
                          <a:ea typeface="Calibri" panose="020F0502020204030204" pitchFamily="34" charset="0"/>
                          <a:cs typeface="Calibri" panose="020F0502020204030204" pitchFamily="34" charset="0"/>
                        </a:rPr>
                        <a:t>CDS</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Frame</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1400" b="1">
                          <a:solidFill>
                            <a:srgbClr val="000000"/>
                          </a:solidFill>
                          <a:effectLst/>
                          <a:latin typeface="Calibri" panose="020F0502020204030204" pitchFamily="34" charset="0"/>
                          <a:ea typeface="Calibri" panose="020F0502020204030204" pitchFamily="34" charset="0"/>
                          <a:cs typeface="Calibri" panose="020F0502020204030204" pitchFamily="34" charset="0"/>
                        </a:rPr>
                        <a:t>Splice Acceptor Phase</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1400" b="1">
                          <a:solidFill>
                            <a:srgbClr val="000000"/>
                          </a:solidFill>
                          <a:effectLst/>
                          <a:latin typeface="Calibri" panose="020F0502020204030204" pitchFamily="34" charset="0"/>
                          <a:ea typeface="Calibri" panose="020F0502020204030204" pitchFamily="34" charset="0"/>
                          <a:cs typeface="Calibri" panose="020F0502020204030204" pitchFamily="34" charset="0"/>
                        </a:rPr>
                        <a:t>Splice Donor Phase</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796633821"/>
                  </a:ext>
                </a:extLst>
              </a:tr>
              <a:tr h="426720">
                <a:tc>
                  <a:txBody>
                    <a:bodyPr/>
                    <a:lstStyle/>
                    <a:p>
                      <a:pPr marL="0" marR="0" algn="ctr">
                        <a:spcBef>
                          <a:spcPts val="0"/>
                        </a:spcBef>
                        <a:spcAft>
                          <a:spcPts val="0"/>
                        </a:spcAft>
                      </a:pPr>
                      <a:r>
                        <a:rPr lang="en-US" sz="1400">
                          <a:effectLst/>
                          <a:latin typeface="Calibri" panose="020F0502020204030204" pitchFamily="34" charset="0"/>
                          <a:ea typeface="Calibri" panose="020F0502020204030204" pitchFamily="34" charset="0"/>
                          <a:cs typeface="Calibri" panose="020F0502020204030204" pitchFamily="34" charset="0"/>
                        </a:rPr>
                        <a:t>1</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spcBef>
                          <a:spcPts val="0"/>
                        </a:spcBef>
                        <a:spcAft>
                          <a:spcPts val="0"/>
                        </a:spcAft>
                      </a:pPr>
                      <a:r>
                        <a:rPr lang="en-US" sz="1400">
                          <a:effectLst/>
                          <a:latin typeface="Calibri" panose="020F0502020204030204" pitchFamily="34" charset="0"/>
                          <a:ea typeface="Times New Roman" panose="02020603050405020304" pitchFamily="18" charset="0"/>
                          <a:cs typeface="Times New Roman" panose="02020603050405020304" pitchFamily="18" charset="0"/>
                        </a:rPr>
                        <a:t>+3</a:t>
                      </a: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spcBef>
                          <a:spcPts val="0"/>
                        </a:spcBef>
                        <a:spcAft>
                          <a:spcPts val="0"/>
                        </a:spcAft>
                      </a:pP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400">
                          <a:effectLst/>
                          <a:latin typeface="Calibri" panose="020F0502020204030204" pitchFamily="34" charset="0"/>
                          <a:ea typeface="Times New Roman" panose="02020603050405020304" pitchFamily="18" charset="0"/>
                          <a:cs typeface="Times New Roman" panose="02020603050405020304" pitchFamily="18" charset="0"/>
                        </a:rPr>
                        <a:t>1</a:t>
                      </a: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extLst>
                  <a:ext uri="{0D108BD9-81ED-4DB2-BD59-A6C34878D82A}">
                    <a16:rowId xmlns:a16="http://schemas.microsoft.com/office/drawing/2014/main" val="981591147"/>
                  </a:ext>
                </a:extLst>
              </a:tr>
              <a:tr h="426720">
                <a:tc>
                  <a:txBody>
                    <a:bodyPr/>
                    <a:lstStyle/>
                    <a:p>
                      <a:pPr marL="0" marR="0" algn="ctr">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2</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400" dirty="0">
                          <a:effectLst/>
                          <a:latin typeface="Calibri" panose="020F0502020204030204" pitchFamily="34" charset="0"/>
                          <a:ea typeface="Times New Roman" panose="02020603050405020304" pitchFamily="18" charset="0"/>
                          <a:cs typeface="Times New Roman" panose="02020603050405020304" pitchFamily="18" charset="0"/>
                        </a:rPr>
                        <a:t>+1</a:t>
                      </a: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400" dirty="0">
                          <a:effectLst/>
                          <a:latin typeface="Calibri" panose="020F0502020204030204" pitchFamily="34" charset="0"/>
                          <a:ea typeface="Times New Roman" panose="02020603050405020304" pitchFamily="18" charset="0"/>
                          <a:cs typeface="Times New Roman" panose="02020603050405020304" pitchFamily="18" charset="0"/>
                        </a:rPr>
                        <a:t>2</a:t>
                      </a: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400" dirty="0">
                          <a:effectLst/>
                          <a:latin typeface="Calibri" panose="020F0502020204030204" pitchFamily="34" charset="0"/>
                          <a:ea typeface="Times New Roman" panose="02020603050405020304" pitchFamily="18" charset="0"/>
                          <a:cs typeface="Times New Roman" panose="02020603050405020304" pitchFamily="18" charset="0"/>
                        </a:rPr>
                        <a:t>1</a:t>
                      </a: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484685517"/>
                  </a:ext>
                </a:extLst>
              </a:tr>
              <a:tr h="426720">
                <a:tc>
                  <a:txBody>
                    <a:bodyPr/>
                    <a:lstStyle/>
                    <a:p>
                      <a:pPr marL="0" marR="0" algn="ctr">
                        <a:spcBef>
                          <a:spcPts val="0"/>
                        </a:spcBef>
                        <a:spcAft>
                          <a:spcPts val="0"/>
                        </a:spcAft>
                      </a:pPr>
                      <a:r>
                        <a:rPr lang="en-US" sz="1400">
                          <a:effectLst/>
                          <a:latin typeface="Calibri" panose="020F0502020204030204" pitchFamily="34" charset="0"/>
                          <a:ea typeface="Calibri" panose="020F0502020204030204" pitchFamily="34" charset="0"/>
                          <a:cs typeface="Calibri" panose="020F0502020204030204" pitchFamily="34" charset="0"/>
                        </a:rPr>
                        <a:t>3</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spcBef>
                          <a:spcPts val="0"/>
                        </a:spcBef>
                        <a:spcAft>
                          <a:spcPts val="0"/>
                        </a:spcAft>
                      </a:pPr>
                      <a:r>
                        <a:rPr lang="en-US" sz="1400">
                          <a:effectLst/>
                          <a:latin typeface="Calibri" panose="020F0502020204030204" pitchFamily="34" charset="0"/>
                          <a:ea typeface="Times New Roman" panose="02020603050405020304" pitchFamily="18" charset="0"/>
                          <a:cs typeface="Times New Roman" panose="02020603050405020304" pitchFamily="18" charset="0"/>
                        </a:rPr>
                        <a:t>+2</a:t>
                      </a: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spcBef>
                          <a:spcPts val="0"/>
                        </a:spcBef>
                        <a:spcAft>
                          <a:spcPts val="0"/>
                        </a:spcAft>
                      </a:pPr>
                      <a:r>
                        <a:rPr lang="en-US" sz="1400">
                          <a:effectLst/>
                          <a:latin typeface="Calibri" panose="020F0502020204030204" pitchFamily="34" charset="0"/>
                          <a:ea typeface="Times New Roman" panose="02020603050405020304" pitchFamily="18" charset="0"/>
                          <a:cs typeface="Times New Roman" panose="02020603050405020304" pitchFamily="18" charset="0"/>
                        </a:rPr>
                        <a:t>2</a:t>
                      </a: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spcBef>
                          <a:spcPts val="0"/>
                        </a:spcBef>
                        <a:spcAft>
                          <a:spcPts val="0"/>
                        </a:spcAft>
                      </a:pPr>
                      <a:r>
                        <a:rPr lang="en-US" sz="1400">
                          <a:effectLst/>
                          <a:latin typeface="Calibri" panose="020F0502020204030204" pitchFamily="34" charset="0"/>
                          <a:ea typeface="Times New Roman" panose="02020603050405020304" pitchFamily="18" charset="0"/>
                          <a:cs typeface="Times New Roman" panose="02020603050405020304" pitchFamily="18" charset="0"/>
                        </a:rPr>
                        <a:t>2</a:t>
                      </a: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extLst>
                  <a:ext uri="{0D108BD9-81ED-4DB2-BD59-A6C34878D82A}">
                    <a16:rowId xmlns:a16="http://schemas.microsoft.com/office/drawing/2014/main" val="588502677"/>
                  </a:ext>
                </a:extLst>
              </a:tr>
              <a:tr h="426720">
                <a:tc>
                  <a:txBody>
                    <a:bodyPr/>
                    <a:lstStyle/>
                    <a:p>
                      <a:pPr marL="0" marR="0" algn="ctr">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4</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400" dirty="0">
                          <a:effectLst/>
                          <a:latin typeface="Calibri" panose="020F0502020204030204" pitchFamily="34" charset="0"/>
                          <a:ea typeface="Times New Roman" panose="02020603050405020304" pitchFamily="18" charset="0"/>
                          <a:cs typeface="Times New Roman" panose="02020603050405020304" pitchFamily="18" charset="0"/>
                        </a:rPr>
                        <a:t>+1</a:t>
                      </a: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400" dirty="0">
                          <a:effectLst/>
                          <a:latin typeface="Calibri" panose="020F0502020204030204" pitchFamily="34" charset="0"/>
                          <a:ea typeface="Times New Roman" panose="02020603050405020304" pitchFamily="18" charset="0"/>
                          <a:cs typeface="Times New Roman" panose="02020603050405020304" pitchFamily="18" charset="0"/>
                        </a:rPr>
                        <a:t>1</a:t>
                      </a: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400" dirty="0">
                          <a:effectLst/>
                          <a:latin typeface="Calibri" panose="020F0502020204030204" pitchFamily="34" charset="0"/>
                          <a:ea typeface="Times New Roman" panose="02020603050405020304" pitchFamily="18" charset="0"/>
                          <a:cs typeface="Times New Roman" panose="02020603050405020304" pitchFamily="18" charset="0"/>
                        </a:rPr>
                        <a:t>0</a:t>
                      </a: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063888539"/>
                  </a:ext>
                </a:extLst>
              </a:tr>
              <a:tr h="426720">
                <a:tc>
                  <a:txBody>
                    <a:bodyPr/>
                    <a:lstStyle/>
                    <a:p>
                      <a:pPr marL="0" marR="0" algn="ctr">
                        <a:spcBef>
                          <a:spcPts val="0"/>
                        </a:spcBef>
                        <a:spcAft>
                          <a:spcPts val="0"/>
                        </a:spcAft>
                      </a:pPr>
                      <a:r>
                        <a:rPr lang="en-US" sz="1400">
                          <a:effectLst/>
                          <a:latin typeface="Calibri" panose="020F0502020204030204" pitchFamily="34" charset="0"/>
                          <a:ea typeface="Calibri" panose="020F0502020204030204" pitchFamily="34" charset="0"/>
                          <a:cs typeface="Calibri" panose="020F0502020204030204" pitchFamily="34" charset="0"/>
                        </a:rPr>
                        <a:t>5</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spcBef>
                          <a:spcPts val="0"/>
                        </a:spcBef>
                        <a:spcAft>
                          <a:spcPts val="0"/>
                        </a:spcAft>
                      </a:pPr>
                      <a:r>
                        <a:rPr lang="en-US" sz="1400">
                          <a:effectLst/>
                          <a:latin typeface="Calibri" panose="020F0502020204030204" pitchFamily="34" charset="0"/>
                          <a:ea typeface="Times New Roman" panose="02020603050405020304" pitchFamily="18" charset="0"/>
                          <a:cs typeface="Times New Roman" panose="02020603050405020304" pitchFamily="18" charset="0"/>
                        </a:rPr>
                        <a:t>+3</a:t>
                      </a: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spcBef>
                          <a:spcPts val="0"/>
                        </a:spcBef>
                        <a:spcAft>
                          <a:spcPts val="0"/>
                        </a:spcAft>
                      </a:pPr>
                      <a:r>
                        <a:rPr lang="en-US" sz="1400">
                          <a:effectLst/>
                          <a:latin typeface="Calibri" panose="020F0502020204030204" pitchFamily="34" charset="0"/>
                          <a:ea typeface="Times New Roman" panose="02020603050405020304" pitchFamily="18" charset="0"/>
                          <a:cs typeface="Times New Roman" panose="02020603050405020304" pitchFamily="18" charset="0"/>
                        </a:rPr>
                        <a:t>0</a:t>
                      </a: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spcBef>
                          <a:spcPts val="0"/>
                        </a:spcBef>
                        <a:spcAft>
                          <a:spcPts val="0"/>
                        </a:spcAft>
                      </a:pP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tx1"/>
                    </a:solidFill>
                  </a:tcPr>
                </a:tc>
                <a:extLst>
                  <a:ext uri="{0D108BD9-81ED-4DB2-BD59-A6C34878D82A}">
                    <a16:rowId xmlns:a16="http://schemas.microsoft.com/office/drawing/2014/main" val="2678691889"/>
                  </a:ext>
                </a:extLst>
              </a:tr>
            </a:tbl>
          </a:graphicData>
        </a:graphic>
      </p:graphicFrame>
    </p:spTree>
    <p:extLst>
      <p:ext uri="{BB962C8B-B14F-4D97-AF65-F5344CB8AC3E}">
        <p14:creationId xmlns:p14="http://schemas.microsoft.com/office/powerpoint/2010/main" val="290430369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DD60E536-A3D6-BD41-954E-7261A81A2EB5}"/>
              </a:ext>
            </a:extLst>
          </p:cNvPr>
          <p:cNvGraphicFramePr>
            <a:graphicFrameLocks noGrp="1"/>
          </p:cNvGraphicFramePr>
          <p:nvPr>
            <p:extLst>
              <p:ext uri="{D42A27DB-BD31-4B8C-83A1-F6EECF244321}">
                <p14:modId xmlns:p14="http://schemas.microsoft.com/office/powerpoint/2010/main" val="2003702986"/>
              </p:ext>
            </p:extLst>
          </p:nvPr>
        </p:nvGraphicFramePr>
        <p:xfrm>
          <a:off x="267853" y="1200726"/>
          <a:ext cx="5495636" cy="4692071"/>
        </p:xfrm>
        <a:graphic>
          <a:graphicData uri="http://schemas.openxmlformats.org/drawingml/2006/table">
            <a:tbl>
              <a:tblPr bandRow="1"/>
              <a:tblGrid>
                <a:gridCol w="1373909">
                  <a:extLst>
                    <a:ext uri="{9D8B030D-6E8A-4147-A177-3AD203B41FA5}">
                      <a16:colId xmlns:a16="http://schemas.microsoft.com/office/drawing/2014/main" val="2261130107"/>
                    </a:ext>
                  </a:extLst>
                </a:gridCol>
                <a:gridCol w="1373909">
                  <a:extLst>
                    <a:ext uri="{9D8B030D-6E8A-4147-A177-3AD203B41FA5}">
                      <a16:colId xmlns:a16="http://schemas.microsoft.com/office/drawing/2014/main" val="2180550059"/>
                    </a:ext>
                  </a:extLst>
                </a:gridCol>
                <a:gridCol w="1373909">
                  <a:extLst>
                    <a:ext uri="{9D8B030D-6E8A-4147-A177-3AD203B41FA5}">
                      <a16:colId xmlns:a16="http://schemas.microsoft.com/office/drawing/2014/main" val="824682743"/>
                    </a:ext>
                  </a:extLst>
                </a:gridCol>
                <a:gridCol w="1373909">
                  <a:extLst>
                    <a:ext uri="{9D8B030D-6E8A-4147-A177-3AD203B41FA5}">
                      <a16:colId xmlns:a16="http://schemas.microsoft.com/office/drawing/2014/main" val="3290131120"/>
                    </a:ext>
                  </a:extLst>
                </a:gridCol>
              </a:tblGrid>
              <a:tr h="1340591">
                <a:tc>
                  <a:txBody>
                    <a:bodyPr/>
                    <a:lstStyle/>
                    <a:p>
                      <a:pPr marL="0" marR="0" algn="ctr">
                        <a:spcBef>
                          <a:spcPts val="0"/>
                        </a:spcBef>
                        <a:spcAft>
                          <a:spcPts val="0"/>
                        </a:spcAft>
                      </a:pPr>
                      <a:r>
                        <a:rPr lang="en-US" sz="1400" b="1" dirty="0">
                          <a:effectLst/>
                          <a:latin typeface="Calibri" panose="020F0502020204030204" pitchFamily="34" charset="0"/>
                          <a:ea typeface="Calibri" panose="020F0502020204030204" pitchFamily="34" charset="0"/>
                          <a:cs typeface="Calibri" panose="020F0502020204030204" pitchFamily="34" charset="0"/>
                        </a:rPr>
                        <a:t>CDS</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Frame</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1400" b="1">
                          <a:solidFill>
                            <a:srgbClr val="000000"/>
                          </a:solidFill>
                          <a:effectLst/>
                          <a:latin typeface="Calibri" panose="020F0502020204030204" pitchFamily="34" charset="0"/>
                          <a:ea typeface="Calibri" panose="020F0502020204030204" pitchFamily="34" charset="0"/>
                          <a:cs typeface="Calibri" panose="020F0502020204030204" pitchFamily="34" charset="0"/>
                        </a:rPr>
                        <a:t>Splice Acceptor Phase</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Splice Donor Phase</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796633821"/>
                  </a:ext>
                </a:extLst>
              </a:tr>
              <a:tr h="670296">
                <a:tc>
                  <a:txBody>
                    <a:bodyPr/>
                    <a:lstStyle/>
                    <a:p>
                      <a:pPr marL="0" marR="0" algn="ctr">
                        <a:spcBef>
                          <a:spcPts val="0"/>
                        </a:spcBef>
                        <a:spcAft>
                          <a:spcPts val="0"/>
                        </a:spcAft>
                      </a:pPr>
                      <a:r>
                        <a:rPr lang="en-US" sz="1400">
                          <a:effectLst/>
                          <a:latin typeface="Calibri" panose="020F0502020204030204" pitchFamily="34" charset="0"/>
                          <a:ea typeface="Calibri" panose="020F0502020204030204" pitchFamily="34" charset="0"/>
                          <a:cs typeface="Calibri" panose="020F0502020204030204" pitchFamily="34" charset="0"/>
                        </a:rPr>
                        <a:t>1</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spcBef>
                          <a:spcPts val="0"/>
                        </a:spcBef>
                        <a:spcAft>
                          <a:spcPts val="0"/>
                        </a:spcAft>
                      </a:pPr>
                      <a:r>
                        <a:rPr lang="en-US" sz="1400">
                          <a:effectLst/>
                          <a:latin typeface="Calibri" panose="020F0502020204030204" pitchFamily="34" charset="0"/>
                          <a:ea typeface="Times New Roman" panose="02020603050405020304" pitchFamily="18" charset="0"/>
                          <a:cs typeface="Times New Roman" panose="02020603050405020304" pitchFamily="18" charset="0"/>
                        </a:rPr>
                        <a:t>+3</a:t>
                      </a: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spcBef>
                          <a:spcPts val="0"/>
                        </a:spcBef>
                        <a:spcAft>
                          <a:spcPts val="0"/>
                        </a:spcAft>
                      </a:pP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400">
                          <a:effectLst/>
                          <a:latin typeface="Calibri" panose="020F0502020204030204" pitchFamily="34" charset="0"/>
                          <a:ea typeface="Times New Roman" panose="02020603050405020304" pitchFamily="18" charset="0"/>
                          <a:cs typeface="Times New Roman" panose="02020603050405020304" pitchFamily="18" charset="0"/>
                        </a:rPr>
                        <a:t>1</a:t>
                      </a: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extLst>
                  <a:ext uri="{0D108BD9-81ED-4DB2-BD59-A6C34878D82A}">
                    <a16:rowId xmlns:a16="http://schemas.microsoft.com/office/drawing/2014/main" val="981591147"/>
                  </a:ext>
                </a:extLst>
              </a:tr>
              <a:tr h="670296">
                <a:tc>
                  <a:txBody>
                    <a:bodyPr/>
                    <a:lstStyle/>
                    <a:p>
                      <a:pPr marL="0" marR="0" algn="ctr">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2</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400" dirty="0">
                          <a:effectLst/>
                          <a:latin typeface="Calibri" panose="020F0502020204030204" pitchFamily="34" charset="0"/>
                          <a:ea typeface="Times New Roman" panose="02020603050405020304" pitchFamily="18" charset="0"/>
                          <a:cs typeface="Times New Roman" panose="02020603050405020304" pitchFamily="18" charset="0"/>
                        </a:rPr>
                        <a:t>+1</a:t>
                      </a: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400" dirty="0">
                          <a:effectLst/>
                          <a:latin typeface="Calibri" panose="020F0502020204030204" pitchFamily="34" charset="0"/>
                          <a:ea typeface="Times New Roman" panose="02020603050405020304" pitchFamily="18" charset="0"/>
                          <a:cs typeface="Times New Roman" panose="02020603050405020304" pitchFamily="18" charset="0"/>
                        </a:rPr>
                        <a:t>2</a:t>
                      </a: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400" dirty="0">
                          <a:effectLst/>
                          <a:latin typeface="Calibri" panose="020F0502020204030204" pitchFamily="34" charset="0"/>
                          <a:ea typeface="Times New Roman" panose="02020603050405020304" pitchFamily="18" charset="0"/>
                          <a:cs typeface="Times New Roman" panose="02020603050405020304" pitchFamily="18" charset="0"/>
                        </a:rPr>
                        <a:t>1</a:t>
                      </a: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484685517"/>
                  </a:ext>
                </a:extLst>
              </a:tr>
              <a:tr h="670296">
                <a:tc>
                  <a:txBody>
                    <a:bodyPr/>
                    <a:lstStyle/>
                    <a:p>
                      <a:pPr marL="0" marR="0" algn="ctr">
                        <a:spcBef>
                          <a:spcPts val="0"/>
                        </a:spcBef>
                        <a:spcAft>
                          <a:spcPts val="0"/>
                        </a:spcAft>
                      </a:pPr>
                      <a:r>
                        <a:rPr lang="en-US" sz="1400">
                          <a:effectLst/>
                          <a:latin typeface="Calibri" panose="020F0502020204030204" pitchFamily="34" charset="0"/>
                          <a:ea typeface="Calibri" panose="020F0502020204030204" pitchFamily="34" charset="0"/>
                          <a:cs typeface="Calibri" panose="020F0502020204030204" pitchFamily="34" charset="0"/>
                        </a:rPr>
                        <a:t>3</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spcBef>
                          <a:spcPts val="0"/>
                        </a:spcBef>
                        <a:spcAft>
                          <a:spcPts val="0"/>
                        </a:spcAft>
                      </a:pPr>
                      <a:r>
                        <a:rPr lang="en-US" sz="1400">
                          <a:effectLst/>
                          <a:latin typeface="Calibri" panose="020F0502020204030204" pitchFamily="34" charset="0"/>
                          <a:ea typeface="Times New Roman" panose="02020603050405020304" pitchFamily="18" charset="0"/>
                          <a:cs typeface="Times New Roman" panose="02020603050405020304" pitchFamily="18" charset="0"/>
                        </a:rPr>
                        <a:t>+2</a:t>
                      </a: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spcBef>
                          <a:spcPts val="0"/>
                        </a:spcBef>
                        <a:spcAft>
                          <a:spcPts val="0"/>
                        </a:spcAft>
                      </a:pPr>
                      <a:r>
                        <a:rPr lang="en-US" sz="1400">
                          <a:effectLst/>
                          <a:latin typeface="Calibri" panose="020F0502020204030204" pitchFamily="34" charset="0"/>
                          <a:ea typeface="Times New Roman" panose="02020603050405020304" pitchFamily="18" charset="0"/>
                          <a:cs typeface="Times New Roman" panose="02020603050405020304" pitchFamily="18" charset="0"/>
                        </a:rPr>
                        <a:t>2</a:t>
                      </a: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spcBef>
                          <a:spcPts val="0"/>
                        </a:spcBef>
                        <a:spcAft>
                          <a:spcPts val="0"/>
                        </a:spcAft>
                      </a:pPr>
                      <a:r>
                        <a:rPr lang="en-US" sz="1400">
                          <a:effectLst/>
                          <a:latin typeface="Calibri" panose="020F0502020204030204" pitchFamily="34" charset="0"/>
                          <a:ea typeface="Times New Roman" panose="02020603050405020304" pitchFamily="18" charset="0"/>
                          <a:cs typeface="Times New Roman" panose="02020603050405020304" pitchFamily="18" charset="0"/>
                        </a:rPr>
                        <a:t>2</a:t>
                      </a: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extLst>
                  <a:ext uri="{0D108BD9-81ED-4DB2-BD59-A6C34878D82A}">
                    <a16:rowId xmlns:a16="http://schemas.microsoft.com/office/drawing/2014/main" val="588502677"/>
                  </a:ext>
                </a:extLst>
              </a:tr>
              <a:tr h="670296">
                <a:tc>
                  <a:txBody>
                    <a:bodyPr/>
                    <a:lstStyle/>
                    <a:p>
                      <a:pPr marL="0" marR="0" algn="ctr">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4</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400" dirty="0">
                          <a:effectLst/>
                          <a:latin typeface="Calibri" panose="020F0502020204030204" pitchFamily="34" charset="0"/>
                          <a:ea typeface="Times New Roman" panose="02020603050405020304" pitchFamily="18" charset="0"/>
                          <a:cs typeface="Times New Roman" panose="02020603050405020304" pitchFamily="18" charset="0"/>
                        </a:rPr>
                        <a:t>+1</a:t>
                      </a: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400" dirty="0">
                          <a:effectLst/>
                          <a:latin typeface="Calibri" panose="020F0502020204030204" pitchFamily="34" charset="0"/>
                          <a:ea typeface="Times New Roman" panose="02020603050405020304" pitchFamily="18" charset="0"/>
                          <a:cs typeface="Times New Roman" panose="02020603050405020304" pitchFamily="18" charset="0"/>
                        </a:rPr>
                        <a:t>1</a:t>
                      </a: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400" dirty="0">
                          <a:effectLst/>
                          <a:latin typeface="Calibri" panose="020F0502020204030204" pitchFamily="34" charset="0"/>
                          <a:ea typeface="Times New Roman" panose="02020603050405020304" pitchFamily="18" charset="0"/>
                          <a:cs typeface="Times New Roman" panose="02020603050405020304" pitchFamily="18" charset="0"/>
                        </a:rPr>
                        <a:t>0</a:t>
                      </a: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063888539"/>
                  </a:ext>
                </a:extLst>
              </a:tr>
              <a:tr h="670296">
                <a:tc>
                  <a:txBody>
                    <a:bodyPr/>
                    <a:lstStyle/>
                    <a:p>
                      <a:pPr marL="0" marR="0" algn="ctr">
                        <a:spcBef>
                          <a:spcPts val="0"/>
                        </a:spcBef>
                        <a:spcAft>
                          <a:spcPts val="0"/>
                        </a:spcAft>
                      </a:pPr>
                      <a:r>
                        <a:rPr lang="en-US" sz="1400">
                          <a:effectLst/>
                          <a:latin typeface="Calibri" panose="020F0502020204030204" pitchFamily="34" charset="0"/>
                          <a:ea typeface="Calibri" panose="020F0502020204030204" pitchFamily="34" charset="0"/>
                          <a:cs typeface="Calibri" panose="020F0502020204030204" pitchFamily="34" charset="0"/>
                        </a:rPr>
                        <a:t>5</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spcBef>
                          <a:spcPts val="0"/>
                        </a:spcBef>
                        <a:spcAft>
                          <a:spcPts val="0"/>
                        </a:spcAft>
                      </a:pPr>
                      <a:r>
                        <a:rPr lang="en-US" sz="1400">
                          <a:effectLst/>
                          <a:latin typeface="Calibri" panose="020F0502020204030204" pitchFamily="34" charset="0"/>
                          <a:ea typeface="Times New Roman" panose="02020603050405020304" pitchFamily="18" charset="0"/>
                          <a:cs typeface="Times New Roman" panose="02020603050405020304" pitchFamily="18" charset="0"/>
                        </a:rPr>
                        <a:t>+3</a:t>
                      </a: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spcBef>
                          <a:spcPts val="0"/>
                        </a:spcBef>
                        <a:spcAft>
                          <a:spcPts val="0"/>
                        </a:spcAft>
                      </a:pPr>
                      <a:r>
                        <a:rPr lang="en-US" sz="1400">
                          <a:effectLst/>
                          <a:latin typeface="Calibri" panose="020F0502020204030204" pitchFamily="34" charset="0"/>
                          <a:ea typeface="Times New Roman" panose="02020603050405020304" pitchFamily="18" charset="0"/>
                          <a:cs typeface="Times New Roman" panose="02020603050405020304" pitchFamily="18" charset="0"/>
                        </a:rPr>
                        <a:t>0</a:t>
                      </a: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spcBef>
                          <a:spcPts val="0"/>
                        </a:spcBef>
                        <a:spcAft>
                          <a:spcPts val="0"/>
                        </a:spcAft>
                      </a:pP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tx1"/>
                    </a:solidFill>
                  </a:tcPr>
                </a:tc>
                <a:extLst>
                  <a:ext uri="{0D108BD9-81ED-4DB2-BD59-A6C34878D82A}">
                    <a16:rowId xmlns:a16="http://schemas.microsoft.com/office/drawing/2014/main" val="2678691889"/>
                  </a:ext>
                </a:extLst>
              </a:tr>
            </a:tbl>
          </a:graphicData>
        </a:graphic>
      </p:graphicFrame>
      <p:cxnSp>
        <p:nvCxnSpPr>
          <p:cNvPr id="7" name="Straight Arrow Connector 6">
            <a:extLst>
              <a:ext uri="{FF2B5EF4-FFF2-40B4-BE49-F238E27FC236}">
                <a16:creationId xmlns:a16="http://schemas.microsoft.com/office/drawing/2014/main" id="{94781135-EE1B-096B-52F1-4265F8F0184E}"/>
              </a:ext>
            </a:extLst>
          </p:cNvPr>
          <p:cNvCxnSpPr>
            <a:cxnSpLocks/>
          </p:cNvCxnSpPr>
          <p:nvPr/>
        </p:nvCxnSpPr>
        <p:spPr>
          <a:xfrm flipH="1">
            <a:off x="3773054" y="4927601"/>
            <a:ext cx="1177637" cy="600365"/>
          </a:xfrm>
          <a:prstGeom prst="straightConnector1">
            <a:avLst/>
          </a:prstGeom>
          <a:ln w="57150">
            <a:solidFill>
              <a:srgbClr val="990000"/>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B33DFAFE-3F52-0772-6A23-E75FF46DF5C2}"/>
              </a:ext>
            </a:extLst>
          </p:cNvPr>
          <p:cNvCxnSpPr>
            <a:cxnSpLocks/>
          </p:cNvCxnSpPr>
          <p:nvPr/>
        </p:nvCxnSpPr>
        <p:spPr>
          <a:xfrm flipH="1">
            <a:off x="3773054" y="4262578"/>
            <a:ext cx="1177637" cy="600365"/>
          </a:xfrm>
          <a:prstGeom prst="straightConnector1">
            <a:avLst/>
          </a:prstGeom>
          <a:ln w="57150">
            <a:solidFill>
              <a:srgbClr val="990000"/>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38A24A67-FD0D-93ED-3D62-75CA80C646D9}"/>
              </a:ext>
            </a:extLst>
          </p:cNvPr>
          <p:cNvCxnSpPr>
            <a:cxnSpLocks/>
          </p:cNvCxnSpPr>
          <p:nvPr/>
        </p:nvCxnSpPr>
        <p:spPr>
          <a:xfrm flipH="1">
            <a:off x="3773054" y="2918691"/>
            <a:ext cx="1177637" cy="628070"/>
          </a:xfrm>
          <a:prstGeom prst="straightConnector1">
            <a:avLst/>
          </a:prstGeom>
          <a:ln w="57150">
            <a:solidFill>
              <a:srgbClr val="990000"/>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E1CB6AAE-767E-E699-F2A7-AD3FADBF9FC8}"/>
              </a:ext>
            </a:extLst>
          </p:cNvPr>
          <p:cNvCxnSpPr>
            <a:cxnSpLocks/>
          </p:cNvCxnSpPr>
          <p:nvPr/>
        </p:nvCxnSpPr>
        <p:spPr>
          <a:xfrm flipH="1">
            <a:off x="3773054" y="3604487"/>
            <a:ext cx="1177637" cy="600365"/>
          </a:xfrm>
          <a:prstGeom prst="straightConnector1">
            <a:avLst/>
          </a:prstGeom>
          <a:ln w="57150">
            <a:solidFill>
              <a:srgbClr val="990000"/>
            </a:solidFill>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D0C96830-529F-92EE-15B8-09DBD5217A5C}"/>
              </a:ext>
            </a:extLst>
          </p:cNvPr>
          <p:cNvSpPr txBox="1"/>
          <p:nvPr/>
        </p:nvSpPr>
        <p:spPr>
          <a:xfrm>
            <a:off x="6067255" y="1285096"/>
            <a:ext cx="1136073" cy="1169551"/>
          </a:xfrm>
          <a:prstGeom prst="rect">
            <a:avLst/>
          </a:prstGeom>
          <a:noFill/>
        </p:spPr>
        <p:txBody>
          <a:bodyPr wrap="square" rtlCol="0">
            <a:spAutoFit/>
          </a:bodyPr>
          <a:lstStyle/>
          <a:p>
            <a:r>
              <a:rPr lang="en-US" sz="1400" b="1" dirty="0"/>
              <a:t>Sum of Splice Donor and Splice Acceptor Phase</a:t>
            </a:r>
          </a:p>
        </p:txBody>
      </p:sp>
      <p:sp>
        <p:nvSpPr>
          <p:cNvPr id="15" name="TextBox 14">
            <a:extLst>
              <a:ext uri="{FF2B5EF4-FFF2-40B4-BE49-F238E27FC236}">
                <a16:creationId xmlns:a16="http://schemas.microsoft.com/office/drawing/2014/main" id="{6814E0BD-5280-AF05-6808-81B6B22EA883}"/>
              </a:ext>
            </a:extLst>
          </p:cNvPr>
          <p:cNvSpPr txBox="1"/>
          <p:nvPr/>
        </p:nvSpPr>
        <p:spPr>
          <a:xfrm>
            <a:off x="6105236" y="2720260"/>
            <a:ext cx="2318328" cy="369332"/>
          </a:xfrm>
          <a:prstGeom prst="rect">
            <a:avLst/>
          </a:prstGeom>
          <a:noFill/>
        </p:spPr>
        <p:txBody>
          <a:bodyPr wrap="square" rtlCol="0">
            <a:spAutoFit/>
          </a:bodyPr>
          <a:lstStyle/>
          <a:p>
            <a:r>
              <a:rPr lang="en-US" dirty="0"/>
              <a:t>1 + 2 = 3</a:t>
            </a:r>
          </a:p>
        </p:txBody>
      </p:sp>
      <p:sp>
        <p:nvSpPr>
          <p:cNvPr id="16" name="TextBox 15">
            <a:extLst>
              <a:ext uri="{FF2B5EF4-FFF2-40B4-BE49-F238E27FC236}">
                <a16:creationId xmlns:a16="http://schemas.microsoft.com/office/drawing/2014/main" id="{846E4F5B-1B76-D3FC-8041-0BDF41B2AC21}"/>
              </a:ext>
            </a:extLst>
          </p:cNvPr>
          <p:cNvSpPr txBox="1"/>
          <p:nvPr/>
        </p:nvSpPr>
        <p:spPr>
          <a:xfrm>
            <a:off x="6105236" y="3419821"/>
            <a:ext cx="2318328" cy="369332"/>
          </a:xfrm>
          <a:prstGeom prst="rect">
            <a:avLst/>
          </a:prstGeom>
          <a:noFill/>
        </p:spPr>
        <p:txBody>
          <a:bodyPr wrap="square" rtlCol="0">
            <a:spAutoFit/>
          </a:bodyPr>
          <a:lstStyle/>
          <a:p>
            <a:r>
              <a:rPr lang="en-US" dirty="0"/>
              <a:t>1 + 2 = 3</a:t>
            </a:r>
          </a:p>
        </p:txBody>
      </p:sp>
      <p:sp>
        <p:nvSpPr>
          <p:cNvPr id="17" name="TextBox 16">
            <a:extLst>
              <a:ext uri="{FF2B5EF4-FFF2-40B4-BE49-F238E27FC236}">
                <a16:creationId xmlns:a16="http://schemas.microsoft.com/office/drawing/2014/main" id="{1F3906CD-E350-8B1D-1088-BBC049309013}"/>
              </a:ext>
            </a:extLst>
          </p:cNvPr>
          <p:cNvSpPr txBox="1"/>
          <p:nvPr/>
        </p:nvSpPr>
        <p:spPr>
          <a:xfrm>
            <a:off x="6105236" y="4017819"/>
            <a:ext cx="2318328" cy="369332"/>
          </a:xfrm>
          <a:prstGeom prst="rect">
            <a:avLst/>
          </a:prstGeom>
          <a:noFill/>
        </p:spPr>
        <p:txBody>
          <a:bodyPr wrap="square" rtlCol="0">
            <a:spAutoFit/>
          </a:bodyPr>
          <a:lstStyle/>
          <a:p>
            <a:r>
              <a:rPr lang="en-US" dirty="0"/>
              <a:t>2 + 1 = 3</a:t>
            </a:r>
          </a:p>
        </p:txBody>
      </p:sp>
      <p:sp>
        <p:nvSpPr>
          <p:cNvPr id="18" name="TextBox 17">
            <a:extLst>
              <a:ext uri="{FF2B5EF4-FFF2-40B4-BE49-F238E27FC236}">
                <a16:creationId xmlns:a16="http://schemas.microsoft.com/office/drawing/2014/main" id="{26DE2711-9207-C869-4513-7C2DAAB54F8D}"/>
              </a:ext>
            </a:extLst>
          </p:cNvPr>
          <p:cNvSpPr txBox="1"/>
          <p:nvPr/>
        </p:nvSpPr>
        <p:spPr>
          <a:xfrm>
            <a:off x="6105236" y="4678277"/>
            <a:ext cx="2318328" cy="369332"/>
          </a:xfrm>
          <a:prstGeom prst="rect">
            <a:avLst/>
          </a:prstGeom>
          <a:noFill/>
        </p:spPr>
        <p:txBody>
          <a:bodyPr wrap="square" rtlCol="0">
            <a:spAutoFit/>
          </a:bodyPr>
          <a:lstStyle/>
          <a:p>
            <a:r>
              <a:rPr lang="en-US" dirty="0"/>
              <a:t>0 + 0 = 0</a:t>
            </a:r>
          </a:p>
        </p:txBody>
      </p:sp>
      <p:sp>
        <p:nvSpPr>
          <p:cNvPr id="20" name="L-Shape 19">
            <a:extLst>
              <a:ext uri="{FF2B5EF4-FFF2-40B4-BE49-F238E27FC236}">
                <a16:creationId xmlns:a16="http://schemas.microsoft.com/office/drawing/2014/main" id="{B18FD650-41F0-C55F-4F9A-6A5BC42BD4F0}"/>
              </a:ext>
            </a:extLst>
          </p:cNvPr>
          <p:cNvSpPr/>
          <p:nvPr/>
        </p:nvSpPr>
        <p:spPr>
          <a:xfrm rot="2518486" flipH="1">
            <a:off x="7813964" y="2568552"/>
            <a:ext cx="212437" cy="540325"/>
          </a:xfrm>
          <a:prstGeom prst="corne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799E449A-D664-2A0D-28C2-57FE9A3687E7}"/>
              </a:ext>
            </a:extLst>
          </p:cNvPr>
          <p:cNvSpPr txBox="1"/>
          <p:nvPr/>
        </p:nvSpPr>
        <p:spPr>
          <a:xfrm>
            <a:off x="7473253" y="1285095"/>
            <a:ext cx="1136073" cy="1169551"/>
          </a:xfrm>
          <a:prstGeom prst="rect">
            <a:avLst/>
          </a:prstGeom>
          <a:noFill/>
        </p:spPr>
        <p:txBody>
          <a:bodyPr wrap="square" rtlCol="0">
            <a:spAutoFit/>
          </a:bodyPr>
          <a:lstStyle/>
          <a:p>
            <a:r>
              <a:rPr lang="en-US" sz="1400" b="1" dirty="0"/>
              <a:t>Does the sum of the donor and acceptor equal 0 or 3?</a:t>
            </a:r>
          </a:p>
        </p:txBody>
      </p:sp>
      <p:sp>
        <p:nvSpPr>
          <p:cNvPr id="22" name="L-Shape 21">
            <a:extLst>
              <a:ext uri="{FF2B5EF4-FFF2-40B4-BE49-F238E27FC236}">
                <a16:creationId xmlns:a16="http://schemas.microsoft.com/office/drawing/2014/main" id="{7D164B98-C221-EFBD-DA92-E0477F8A82F1}"/>
              </a:ext>
            </a:extLst>
          </p:cNvPr>
          <p:cNvSpPr/>
          <p:nvPr/>
        </p:nvSpPr>
        <p:spPr>
          <a:xfrm rot="2518486" flipH="1">
            <a:off x="7813964" y="3193990"/>
            <a:ext cx="212437" cy="540325"/>
          </a:xfrm>
          <a:prstGeom prst="corne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3" name="L-Shape 22">
            <a:extLst>
              <a:ext uri="{FF2B5EF4-FFF2-40B4-BE49-F238E27FC236}">
                <a16:creationId xmlns:a16="http://schemas.microsoft.com/office/drawing/2014/main" id="{88785E42-87B6-6C4F-55F4-A88D96CDE3C1}"/>
              </a:ext>
            </a:extLst>
          </p:cNvPr>
          <p:cNvSpPr/>
          <p:nvPr/>
        </p:nvSpPr>
        <p:spPr>
          <a:xfrm rot="2518486" flipH="1">
            <a:off x="7813964" y="3810334"/>
            <a:ext cx="212437" cy="540325"/>
          </a:xfrm>
          <a:prstGeom prst="corne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4" name="L-Shape 23">
            <a:extLst>
              <a:ext uri="{FF2B5EF4-FFF2-40B4-BE49-F238E27FC236}">
                <a16:creationId xmlns:a16="http://schemas.microsoft.com/office/drawing/2014/main" id="{DB69C4E7-C793-DA08-FD72-917F90DBD589}"/>
              </a:ext>
            </a:extLst>
          </p:cNvPr>
          <p:cNvSpPr/>
          <p:nvPr/>
        </p:nvSpPr>
        <p:spPr>
          <a:xfrm rot="2518486" flipH="1">
            <a:off x="7813964" y="4523257"/>
            <a:ext cx="212437" cy="540325"/>
          </a:xfrm>
          <a:prstGeom prst="corne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2314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B2AFA0B-8811-E7E4-84D5-D53755AFA8A1}"/>
              </a:ext>
            </a:extLst>
          </p:cNvPr>
          <p:cNvGrpSpPr/>
          <p:nvPr/>
        </p:nvGrpSpPr>
        <p:grpSpPr>
          <a:xfrm>
            <a:off x="208721" y="829241"/>
            <a:ext cx="8766313" cy="4859287"/>
            <a:chOff x="208721" y="63695"/>
            <a:chExt cx="8766313" cy="4859287"/>
          </a:xfrm>
        </p:grpSpPr>
        <p:sp>
          <p:nvSpPr>
            <p:cNvPr id="2" name="Rectangle 1">
              <a:extLst>
                <a:ext uri="{FF2B5EF4-FFF2-40B4-BE49-F238E27FC236}">
                  <a16:creationId xmlns:a16="http://schemas.microsoft.com/office/drawing/2014/main" id="{A7DB510B-8F28-90F9-6080-691793D0E767}"/>
                </a:ext>
              </a:extLst>
            </p:cNvPr>
            <p:cNvSpPr/>
            <p:nvPr/>
          </p:nvSpPr>
          <p:spPr>
            <a:xfrm>
              <a:off x="208721" y="63695"/>
              <a:ext cx="8766313" cy="4859287"/>
            </a:xfrm>
            <a:prstGeom prst="rect">
              <a:avLst/>
            </a:prstGeom>
            <a:solidFill>
              <a:srgbClr val="9BF6FF"/>
            </a:solidFill>
            <a:ln w="38100">
              <a:solidFill>
                <a:srgbClr val="9437FF">
                  <a:alpha val="7960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star, black&#10;&#10;Description automatically generated">
              <a:extLst>
                <a:ext uri="{FF2B5EF4-FFF2-40B4-BE49-F238E27FC236}">
                  <a16:creationId xmlns:a16="http://schemas.microsoft.com/office/drawing/2014/main" id="{D91346A5-CE91-CC5D-D55F-CE669394A0C8}"/>
                </a:ext>
              </a:extLst>
            </p:cNvPr>
            <p:cNvPicPr>
              <a:picLocks noChangeAspect="1"/>
            </p:cNvPicPr>
            <p:nvPr/>
          </p:nvPicPr>
          <p:blipFill>
            <a:blip r:embed="rId3"/>
            <a:stretch>
              <a:fillRect/>
            </a:stretch>
          </p:blipFill>
          <p:spPr>
            <a:xfrm>
              <a:off x="269248" y="162462"/>
              <a:ext cx="413250" cy="399669"/>
            </a:xfrm>
            <a:prstGeom prst="rect">
              <a:avLst/>
            </a:prstGeom>
          </p:spPr>
        </p:pic>
        <p:sp>
          <p:nvSpPr>
            <p:cNvPr id="4" name="TextBox 3">
              <a:extLst>
                <a:ext uri="{FF2B5EF4-FFF2-40B4-BE49-F238E27FC236}">
                  <a16:creationId xmlns:a16="http://schemas.microsoft.com/office/drawing/2014/main" id="{244E66D2-AAE8-C36F-7BC9-48090A24781F}"/>
                </a:ext>
              </a:extLst>
            </p:cNvPr>
            <p:cNvSpPr txBox="1"/>
            <p:nvPr/>
          </p:nvSpPr>
          <p:spPr>
            <a:xfrm>
              <a:off x="682498" y="95007"/>
              <a:ext cx="2537414" cy="461665"/>
            </a:xfrm>
            <a:prstGeom prst="rect">
              <a:avLst/>
            </a:prstGeom>
            <a:noFill/>
          </p:spPr>
          <p:txBody>
            <a:bodyPr wrap="square" rtlCol="0">
              <a:spAutoFit/>
            </a:bodyPr>
            <a:lstStyle/>
            <a:p>
              <a:r>
                <a:rPr lang="en-US" sz="1200" dirty="0"/>
                <a:t>Since RNA-Seq reads are derived primarily from processed mRNAs</a:t>
              </a:r>
            </a:p>
          </p:txBody>
        </p:sp>
        <p:sp>
          <p:nvSpPr>
            <p:cNvPr id="125" name="TextBox 124">
              <a:extLst>
                <a:ext uri="{FF2B5EF4-FFF2-40B4-BE49-F238E27FC236}">
                  <a16:creationId xmlns:a16="http://schemas.microsoft.com/office/drawing/2014/main" id="{E2F138BE-C380-0665-489C-C16EB28CC0B4}"/>
                </a:ext>
              </a:extLst>
            </p:cNvPr>
            <p:cNvSpPr txBox="1"/>
            <p:nvPr/>
          </p:nvSpPr>
          <p:spPr>
            <a:xfrm>
              <a:off x="294650" y="451784"/>
              <a:ext cx="2812617" cy="2862322"/>
            </a:xfrm>
            <a:prstGeom prst="rect">
              <a:avLst/>
            </a:prstGeom>
            <a:noFill/>
          </p:spPr>
          <p:txBody>
            <a:bodyPr wrap="square" rtlCol="0">
              <a:spAutoFit/>
            </a:bodyPr>
            <a:lstStyle/>
            <a:p>
              <a:r>
                <a:rPr lang="en-US" sz="1200" dirty="0"/>
                <a:t>(where the introns have been removed), the </a:t>
              </a:r>
              <a:r>
                <a:rPr lang="en-US" sz="1200" b="1" dirty="0"/>
                <a:t>subset of RNA-Seq reads that span multiple exons (i.e., spliced RNA-Seq reads) </a:t>
              </a:r>
              <a:r>
                <a:rPr lang="en-US" sz="1200" dirty="0"/>
                <a:t>can provide us with additional evidence for a splice junction. When we map a spliced RNA-Seq read against the scaffold, part of the spliced read will map to one CDS while the rest of the read will map to another CDS. The region between these two alignment blocks corresponds to the intron. Splice site prediction tools such as TopHat or regtools can recognize this distinct mapping pattern of spliced RNA-Seq reads in order to infer the possible locations of the splice junction.</a:t>
              </a:r>
            </a:p>
          </p:txBody>
        </p:sp>
        <p:sp>
          <p:nvSpPr>
            <p:cNvPr id="140" name="TextBox 139">
              <a:extLst>
                <a:ext uri="{FF2B5EF4-FFF2-40B4-BE49-F238E27FC236}">
                  <a16:creationId xmlns:a16="http://schemas.microsoft.com/office/drawing/2014/main" id="{454DAECF-3651-FFB9-680A-C43DB73C9B69}"/>
                </a:ext>
              </a:extLst>
            </p:cNvPr>
            <p:cNvSpPr txBox="1"/>
            <p:nvPr/>
          </p:nvSpPr>
          <p:spPr>
            <a:xfrm>
              <a:off x="3178892" y="132418"/>
              <a:ext cx="5675612" cy="3722790"/>
            </a:xfrm>
            <a:prstGeom prst="rect">
              <a:avLst/>
            </a:prstGeom>
            <a:solidFill>
              <a:schemeClr val="bg1"/>
            </a:solidFill>
          </p:spPr>
          <p:txBody>
            <a:bodyPr wrap="square" rtlCol="0">
              <a:spAutoFit/>
            </a:bodyPr>
            <a:lstStyle/>
            <a:p>
              <a:endParaRPr lang="en-US" sz="1600" dirty="0">
                <a:latin typeface="Arial" charset="0"/>
                <a:ea typeface="Arial" charset="0"/>
                <a:cs typeface="Arial" charset="0"/>
              </a:endParaRPr>
            </a:p>
          </p:txBody>
        </p:sp>
        <p:grpSp>
          <p:nvGrpSpPr>
            <p:cNvPr id="141" name="Group 140">
              <a:extLst>
                <a:ext uri="{FF2B5EF4-FFF2-40B4-BE49-F238E27FC236}">
                  <a16:creationId xmlns:a16="http://schemas.microsoft.com/office/drawing/2014/main" id="{DB398821-0A7B-9985-2A05-FFC0F89D7032}"/>
                </a:ext>
              </a:extLst>
            </p:cNvPr>
            <p:cNvGrpSpPr/>
            <p:nvPr/>
          </p:nvGrpSpPr>
          <p:grpSpPr>
            <a:xfrm>
              <a:off x="3279187" y="235037"/>
              <a:ext cx="5575317" cy="3620171"/>
              <a:chOff x="2320695" y="1465958"/>
              <a:chExt cx="6164540" cy="3926083"/>
            </a:xfrm>
          </p:grpSpPr>
          <p:pic>
            <p:nvPicPr>
              <p:cNvPr id="142" name="Picture 141" descr="A picture containing diagram&#10;&#10;Description automatically generated">
                <a:extLst>
                  <a:ext uri="{FF2B5EF4-FFF2-40B4-BE49-F238E27FC236}">
                    <a16:creationId xmlns:a16="http://schemas.microsoft.com/office/drawing/2014/main" id="{4847FA25-A476-180A-5A75-9A02ABD73294}"/>
                  </a:ext>
                </a:extLst>
              </p:cNvPr>
              <p:cNvPicPr>
                <a:picLocks noChangeAspect="1"/>
              </p:cNvPicPr>
              <p:nvPr/>
            </p:nvPicPr>
            <p:blipFill>
              <a:blip r:embed="rId4"/>
              <a:stretch>
                <a:fillRect/>
              </a:stretch>
            </p:blipFill>
            <p:spPr>
              <a:xfrm>
                <a:off x="2372810" y="1465958"/>
                <a:ext cx="6112425" cy="3926083"/>
              </a:xfrm>
              <a:prstGeom prst="rect">
                <a:avLst/>
              </a:prstGeom>
            </p:spPr>
          </p:pic>
          <p:sp>
            <p:nvSpPr>
              <p:cNvPr id="143" name="TextBox 142">
                <a:extLst>
                  <a:ext uri="{FF2B5EF4-FFF2-40B4-BE49-F238E27FC236}">
                    <a16:creationId xmlns:a16="http://schemas.microsoft.com/office/drawing/2014/main" id="{1AE92976-0539-F198-696F-A9B551C5DC29}"/>
                  </a:ext>
                </a:extLst>
              </p:cNvPr>
              <p:cNvSpPr txBox="1"/>
              <p:nvPr/>
            </p:nvSpPr>
            <p:spPr>
              <a:xfrm>
                <a:off x="2320695" y="1666774"/>
                <a:ext cx="337278" cy="338554"/>
              </a:xfrm>
              <a:prstGeom prst="rect">
                <a:avLst/>
              </a:prstGeom>
              <a:noFill/>
              <a:ln>
                <a:solidFill>
                  <a:srgbClr val="990000"/>
                </a:solidFill>
              </a:ln>
            </p:spPr>
            <p:txBody>
              <a:bodyPr wrap="square" rtlCol="0">
                <a:spAutoFit/>
              </a:bodyPr>
              <a:lstStyle/>
              <a:p>
                <a:pPr algn="ctr"/>
                <a:r>
                  <a:rPr lang="en-US" sz="1600" b="1" dirty="0">
                    <a:latin typeface="Arial" charset="0"/>
                    <a:ea typeface="Arial" charset="0"/>
                    <a:cs typeface="Arial" charset="0"/>
                  </a:rPr>
                  <a:t>A</a:t>
                </a:r>
              </a:p>
            </p:txBody>
          </p:sp>
          <p:sp>
            <p:nvSpPr>
              <p:cNvPr id="144" name="TextBox 143">
                <a:extLst>
                  <a:ext uri="{FF2B5EF4-FFF2-40B4-BE49-F238E27FC236}">
                    <a16:creationId xmlns:a16="http://schemas.microsoft.com/office/drawing/2014/main" id="{D28F338C-70E9-FB64-01F3-55399872B13E}"/>
                  </a:ext>
                </a:extLst>
              </p:cNvPr>
              <p:cNvSpPr txBox="1"/>
              <p:nvPr/>
            </p:nvSpPr>
            <p:spPr>
              <a:xfrm>
                <a:off x="2320695" y="3305126"/>
                <a:ext cx="337278" cy="338554"/>
              </a:xfrm>
              <a:prstGeom prst="rect">
                <a:avLst/>
              </a:prstGeom>
              <a:noFill/>
              <a:ln>
                <a:solidFill>
                  <a:srgbClr val="990000"/>
                </a:solidFill>
              </a:ln>
            </p:spPr>
            <p:txBody>
              <a:bodyPr wrap="square" rtlCol="0">
                <a:spAutoFit/>
              </a:bodyPr>
              <a:lstStyle/>
              <a:p>
                <a:pPr algn="ctr"/>
                <a:r>
                  <a:rPr lang="en-US" sz="1600" b="1" dirty="0">
                    <a:latin typeface="Arial" charset="0"/>
                    <a:ea typeface="Arial" charset="0"/>
                    <a:cs typeface="Arial" charset="0"/>
                  </a:rPr>
                  <a:t>C</a:t>
                </a:r>
              </a:p>
            </p:txBody>
          </p:sp>
          <p:sp>
            <p:nvSpPr>
              <p:cNvPr id="145" name="TextBox 144">
                <a:extLst>
                  <a:ext uri="{FF2B5EF4-FFF2-40B4-BE49-F238E27FC236}">
                    <a16:creationId xmlns:a16="http://schemas.microsoft.com/office/drawing/2014/main" id="{4870AE87-6BB1-31F0-78D9-C8B134A3167E}"/>
                  </a:ext>
                </a:extLst>
              </p:cNvPr>
              <p:cNvSpPr txBox="1"/>
              <p:nvPr/>
            </p:nvSpPr>
            <p:spPr>
              <a:xfrm>
                <a:off x="2320695" y="2307163"/>
                <a:ext cx="337278" cy="338554"/>
              </a:xfrm>
              <a:prstGeom prst="rect">
                <a:avLst/>
              </a:prstGeom>
              <a:noFill/>
              <a:ln>
                <a:solidFill>
                  <a:srgbClr val="990000"/>
                </a:solidFill>
              </a:ln>
            </p:spPr>
            <p:txBody>
              <a:bodyPr wrap="square" rtlCol="0">
                <a:spAutoFit/>
              </a:bodyPr>
              <a:lstStyle/>
              <a:p>
                <a:pPr algn="ctr"/>
                <a:r>
                  <a:rPr lang="en-US" sz="1600" b="1" dirty="0">
                    <a:latin typeface="Arial" charset="0"/>
                    <a:ea typeface="Arial" charset="0"/>
                    <a:cs typeface="Arial" charset="0"/>
                  </a:rPr>
                  <a:t>B</a:t>
                </a:r>
              </a:p>
            </p:txBody>
          </p:sp>
          <p:sp>
            <p:nvSpPr>
              <p:cNvPr id="146" name="TextBox 145">
                <a:extLst>
                  <a:ext uri="{FF2B5EF4-FFF2-40B4-BE49-F238E27FC236}">
                    <a16:creationId xmlns:a16="http://schemas.microsoft.com/office/drawing/2014/main" id="{9B296E7B-1F82-A7BA-796D-35D47D957E76}"/>
                  </a:ext>
                </a:extLst>
              </p:cNvPr>
              <p:cNvSpPr txBox="1"/>
              <p:nvPr/>
            </p:nvSpPr>
            <p:spPr>
              <a:xfrm>
                <a:off x="2323380" y="4165043"/>
                <a:ext cx="337278" cy="338554"/>
              </a:xfrm>
              <a:prstGeom prst="rect">
                <a:avLst/>
              </a:prstGeom>
              <a:noFill/>
              <a:ln>
                <a:solidFill>
                  <a:srgbClr val="990000"/>
                </a:solidFill>
              </a:ln>
            </p:spPr>
            <p:txBody>
              <a:bodyPr wrap="square" rtlCol="0">
                <a:spAutoFit/>
              </a:bodyPr>
              <a:lstStyle/>
              <a:p>
                <a:pPr algn="ctr"/>
                <a:r>
                  <a:rPr lang="en-US" sz="1600" b="1" dirty="0">
                    <a:latin typeface="Arial" charset="0"/>
                    <a:ea typeface="Arial" charset="0"/>
                    <a:cs typeface="Arial" charset="0"/>
                  </a:rPr>
                  <a:t>D</a:t>
                </a:r>
              </a:p>
            </p:txBody>
          </p:sp>
        </p:grpSp>
        <p:sp>
          <p:nvSpPr>
            <p:cNvPr id="126" name="TextBox 125">
              <a:extLst>
                <a:ext uri="{FF2B5EF4-FFF2-40B4-BE49-F238E27FC236}">
                  <a16:creationId xmlns:a16="http://schemas.microsoft.com/office/drawing/2014/main" id="{DD46169D-7032-228B-5F82-8564AF68D67C}"/>
                </a:ext>
              </a:extLst>
            </p:cNvPr>
            <p:cNvSpPr txBox="1"/>
            <p:nvPr/>
          </p:nvSpPr>
          <p:spPr>
            <a:xfrm>
              <a:off x="269248" y="3463884"/>
              <a:ext cx="2812617" cy="646331"/>
            </a:xfrm>
            <a:prstGeom prst="rect">
              <a:avLst/>
            </a:prstGeom>
            <a:noFill/>
          </p:spPr>
          <p:txBody>
            <a:bodyPr wrap="square" rtlCol="0">
              <a:spAutoFit/>
            </a:bodyPr>
            <a:lstStyle/>
            <a:p>
              <a:r>
                <a:rPr lang="en-US" sz="1200" b="1" dirty="0"/>
                <a:t>A)</a:t>
              </a:r>
              <a:r>
                <a:rPr lang="en-US" sz="1200" dirty="0"/>
                <a:t> “Processed mRNA” that had its introns spliced out and, to stabilize the molecule for translation into a protein, had a 5’ cap</a:t>
              </a:r>
            </a:p>
          </p:txBody>
        </p:sp>
        <p:sp>
          <p:nvSpPr>
            <p:cNvPr id="6" name="TextBox 5">
              <a:extLst>
                <a:ext uri="{FF2B5EF4-FFF2-40B4-BE49-F238E27FC236}">
                  <a16:creationId xmlns:a16="http://schemas.microsoft.com/office/drawing/2014/main" id="{29641CF5-F151-F3ED-BDC4-956BFCA35502}"/>
                </a:ext>
              </a:extLst>
            </p:cNvPr>
            <p:cNvSpPr txBox="1"/>
            <p:nvPr/>
          </p:nvSpPr>
          <p:spPr>
            <a:xfrm>
              <a:off x="2860048" y="3839358"/>
              <a:ext cx="5994456" cy="276999"/>
            </a:xfrm>
            <a:prstGeom prst="rect">
              <a:avLst/>
            </a:prstGeom>
            <a:noFill/>
          </p:spPr>
          <p:txBody>
            <a:bodyPr wrap="square" rtlCol="0">
              <a:spAutoFit/>
            </a:bodyPr>
            <a:lstStyle/>
            <a:p>
              <a:r>
                <a:rPr lang="en-US" sz="1200" dirty="0"/>
                <a:t>(acts like a flashing neon sign for the ribosome to recognize the mRNA and begin translating it</a:t>
              </a:r>
            </a:p>
          </p:txBody>
        </p:sp>
        <p:sp>
          <p:nvSpPr>
            <p:cNvPr id="7" name="TextBox 6">
              <a:extLst>
                <a:ext uri="{FF2B5EF4-FFF2-40B4-BE49-F238E27FC236}">
                  <a16:creationId xmlns:a16="http://schemas.microsoft.com/office/drawing/2014/main" id="{B38A8EA5-0A7F-72E4-67F0-E39D317E6CA7}"/>
                </a:ext>
              </a:extLst>
            </p:cNvPr>
            <p:cNvSpPr txBox="1"/>
            <p:nvPr/>
          </p:nvSpPr>
          <p:spPr>
            <a:xfrm>
              <a:off x="269248" y="4020033"/>
              <a:ext cx="8585256" cy="830997"/>
            </a:xfrm>
            <a:prstGeom prst="rect">
              <a:avLst/>
            </a:prstGeom>
            <a:noFill/>
          </p:spPr>
          <p:txBody>
            <a:bodyPr wrap="square" rtlCol="0">
              <a:spAutoFit/>
            </a:bodyPr>
            <a:lstStyle/>
            <a:p>
              <a:r>
                <a:rPr lang="en-US" sz="1200" dirty="0"/>
                <a:t>into a protein) and Poly-</a:t>
              </a:r>
              <a:r>
                <a:rPr lang="en-US" sz="1200" u="sng" dirty="0"/>
                <a:t>A</a:t>
              </a:r>
              <a:r>
                <a:rPr lang="en-US" sz="1200" dirty="0"/>
                <a:t> tail (long chain of </a:t>
              </a:r>
              <a:r>
                <a:rPr lang="en-US" sz="1200" u="sng" dirty="0"/>
                <a:t>A</a:t>
              </a:r>
              <a:r>
                <a:rPr lang="en-US" sz="1200" dirty="0"/>
                <a:t>denine nucleotides) added to the 5’ and 3’ end, respectively. </a:t>
              </a:r>
              <a:r>
                <a:rPr lang="en-US" sz="1200" b="1" dirty="0"/>
                <a:t>B) </a:t>
              </a:r>
              <a:r>
                <a:rPr lang="en-US" sz="1200" dirty="0"/>
                <a:t>Processed mRNA is fragmented into smaller pieces called “reads” which are then sequenced (i.e., determine order of bases). </a:t>
              </a:r>
              <a:r>
                <a:rPr lang="en-US" sz="1200" b="1" dirty="0"/>
                <a:t>C) </a:t>
              </a:r>
              <a:r>
                <a:rPr lang="en-US" sz="1200" dirty="0"/>
                <a:t>Map the reads against a genomic scaffold looking for overlaps in the coding sequences. </a:t>
              </a:r>
              <a:r>
                <a:rPr lang="en-US" sz="1200" b="1" dirty="0"/>
                <a:t>D) </a:t>
              </a:r>
              <a:r>
                <a:rPr lang="en-US" sz="1200" dirty="0"/>
                <a:t>A computer program analyzes the mapping data and infers the possible locations of the splice junctions.</a:t>
              </a:r>
            </a:p>
          </p:txBody>
        </p:sp>
      </p:grpSp>
    </p:spTree>
    <p:extLst>
      <p:ext uri="{BB962C8B-B14F-4D97-AF65-F5344CB8AC3E}">
        <p14:creationId xmlns:p14="http://schemas.microsoft.com/office/powerpoint/2010/main" val="12153379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1FA33F2-84D1-2739-8FF6-B368F43E9D39}"/>
              </a:ext>
            </a:extLst>
          </p:cNvPr>
          <p:cNvGrpSpPr/>
          <p:nvPr/>
        </p:nvGrpSpPr>
        <p:grpSpPr>
          <a:xfrm>
            <a:off x="0" y="1216399"/>
            <a:ext cx="9144000" cy="5391791"/>
            <a:chOff x="0" y="1216399"/>
            <a:chExt cx="9144000" cy="5391791"/>
          </a:xfrm>
        </p:grpSpPr>
        <p:pic>
          <p:nvPicPr>
            <p:cNvPr id="1032" name="Picture 8">
              <a:extLst>
                <a:ext uri="{FF2B5EF4-FFF2-40B4-BE49-F238E27FC236}">
                  <a16:creationId xmlns:a16="http://schemas.microsoft.com/office/drawing/2014/main" id="{A0AB8DBD-94DC-E835-5062-4093318954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1924"/>
            <a:stretch/>
          </p:blipFill>
          <p:spPr bwMode="auto">
            <a:xfrm>
              <a:off x="0" y="1216399"/>
              <a:ext cx="9144000" cy="4156882"/>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a:extLst>
                <a:ext uri="{FF2B5EF4-FFF2-40B4-BE49-F238E27FC236}">
                  <a16:creationId xmlns:a16="http://schemas.microsoft.com/office/drawing/2014/main" id="{2A779DC0-6F0F-C644-BDD2-2A4DABA29A34}"/>
                </a:ext>
              </a:extLst>
            </p:cNvPr>
            <p:cNvCxnSpPr>
              <a:cxnSpLocks/>
            </p:cNvCxnSpPr>
            <p:nvPr/>
          </p:nvCxnSpPr>
          <p:spPr>
            <a:xfrm rot="12000000">
              <a:off x="3870859" y="4407923"/>
              <a:ext cx="431515" cy="226033"/>
            </a:xfrm>
            <a:prstGeom prst="straightConnector1">
              <a:avLst/>
            </a:prstGeom>
            <a:ln w="76200">
              <a:solidFill>
                <a:srgbClr val="9437FF"/>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A2809E5-1160-B74D-9442-1184E0472D42}"/>
                </a:ext>
              </a:extLst>
            </p:cNvPr>
            <p:cNvCxnSpPr>
              <a:cxnSpLocks/>
            </p:cNvCxnSpPr>
            <p:nvPr/>
          </p:nvCxnSpPr>
          <p:spPr>
            <a:xfrm rot="17400000">
              <a:off x="6083012" y="4407923"/>
              <a:ext cx="431515" cy="226033"/>
            </a:xfrm>
            <a:prstGeom prst="straightConnector1">
              <a:avLst/>
            </a:prstGeom>
            <a:ln w="76200">
              <a:solidFill>
                <a:srgbClr val="FF93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5F9D0DBA-6ECA-B66F-1A10-0F78B89A4259}"/>
                </a:ext>
              </a:extLst>
            </p:cNvPr>
            <p:cNvSpPr/>
            <p:nvPr/>
          </p:nvSpPr>
          <p:spPr>
            <a:xfrm>
              <a:off x="2782557" y="1842926"/>
              <a:ext cx="1125116" cy="459273"/>
            </a:xfrm>
            <a:prstGeom prst="rect">
              <a:avLst/>
            </a:prstGeom>
            <a:solidFill>
              <a:schemeClr val="bg1">
                <a:lumMod val="85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ysClr val="windowText" lastClr="000000"/>
                  </a:solidFill>
                  <a:latin typeface="Arial" panose="020B0604020202020204" pitchFamily="34" charset="0"/>
                  <a:cs typeface="Arial" panose="020B0604020202020204" pitchFamily="34" charset="0"/>
                </a:rPr>
                <a:t>CDS-1</a:t>
              </a:r>
              <a:endParaRPr lang="en-US" sz="2000" b="1" i="1" dirty="0">
                <a:solidFill>
                  <a:sysClr val="windowText" lastClr="000000"/>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3BF59653-D16F-CF1D-5CA8-86D7F82E6885}"/>
                </a:ext>
              </a:extLst>
            </p:cNvPr>
            <p:cNvSpPr/>
            <p:nvPr/>
          </p:nvSpPr>
          <p:spPr>
            <a:xfrm>
              <a:off x="6520559" y="1842926"/>
              <a:ext cx="1125116" cy="459273"/>
            </a:xfrm>
            <a:prstGeom prst="rect">
              <a:avLst/>
            </a:prstGeom>
            <a:solidFill>
              <a:schemeClr val="bg1">
                <a:lumMod val="85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ysClr val="windowText" lastClr="000000"/>
                  </a:solidFill>
                  <a:latin typeface="Arial" panose="020B0604020202020204" pitchFamily="34" charset="0"/>
                  <a:cs typeface="Arial" panose="020B0604020202020204" pitchFamily="34" charset="0"/>
                </a:rPr>
                <a:t>CDS-2</a:t>
              </a:r>
              <a:endParaRPr lang="en-US" sz="2000" b="1" i="1" dirty="0">
                <a:solidFill>
                  <a:sysClr val="windowText" lastClr="000000"/>
                </a:solidFill>
                <a:latin typeface="Arial" panose="020B0604020202020204" pitchFamily="34" charset="0"/>
                <a:cs typeface="Arial" panose="020B0604020202020204" pitchFamily="34" charset="0"/>
              </a:endParaRPr>
            </a:p>
          </p:txBody>
        </p:sp>
        <p:sp>
          <p:nvSpPr>
            <p:cNvPr id="11" name="Left Brace 10">
              <a:extLst>
                <a:ext uri="{FF2B5EF4-FFF2-40B4-BE49-F238E27FC236}">
                  <a16:creationId xmlns:a16="http://schemas.microsoft.com/office/drawing/2014/main" id="{4E68FB3F-7B84-940D-CE10-985DB6D72DE6}"/>
                </a:ext>
              </a:extLst>
            </p:cNvPr>
            <p:cNvSpPr/>
            <p:nvPr/>
          </p:nvSpPr>
          <p:spPr>
            <a:xfrm rot="16200000">
              <a:off x="5095135" y="4214651"/>
              <a:ext cx="270767" cy="2580081"/>
            </a:xfrm>
            <a:prstGeom prst="leftBrace">
              <a:avLst>
                <a:gd name="adj1" fmla="val 56864"/>
                <a:gd name="adj2" fmla="val 50000"/>
              </a:avLst>
            </a:prstGeom>
            <a:ln w="28575">
              <a:solidFill>
                <a:schemeClr val="accent1">
                  <a:lumMod val="75000"/>
                </a:schemeClr>
              </a:solidFill>
              <a:headEnd type="none"/>
              <a:tailEnd type="none"/>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3" name="Rectangle 12">
              <a:extLst>
                <a:ext uri="{FF2B5EF4-FFF2-40B4-BE49-F238E27FC236}">
                  <a16:creationId xmlns:a16="http://schemas.microsoft.com/office/drawing/2014/main" id="{7E32501C-966E-9571-6E75-3252DA95E9AE}"/>
                </a:ext>
              </a:extLst>
            </p:cNvPr>
            <p:cNvSpPr/>
            <p:nvPr/>
          </p:nvSpPr>
          <p:spPr>
            <a:xfrm>
              <a:off x="4044058" y="5704092"/>
              <a:ext cx="2372920" cy="904098"/>
            </a:xfrm>
            <a:prstGeom prst="rect">
              <a:avLst/>
            </a:prstGeom>
            <a:solidFill>
              <a:schemeClr val="accent1">
                <a:lumMod val="60000"/>
                <a:lumOff val="40000"/>
              </a:schemeClr>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accent1">
                      <a:lumMod val="50000"/>
                    </a:schemeClr>
                  </a:solidFill>
                  <a:latin typeface="Arial" panose="020B0604020202020204" pitchFamily="34" charset="0"/>
                  <a:cs typeface="Arial" panose="020B0604020202020204" pitchFamily="34" charset="0"/>
                </a:rPr>
                <a:t>Blue highlighted coordinates were found in Part 6.3</a:t>
              </a:r>
            </a:p>
          </p:txBody>
        </p:sp>
        <p:sp>
          <p:nvSpPr>
            <p:cNvPr id="15" name="Rectangle 14">
              <a:extLst>
                <a:ext uri="{FF2B5EF4-FFF2-40B4-BE49-F238E27FC236}">
                  <a16:creationId xmlns:a16="http://schemas.microsoft.com/office/drawing/2014/main" id="{E023C041-9C1F-3328-071D-823EA6BBF671}"/>
                </a:ext>
              </a:extLst>
            </p:cNvPr>
            <p:cNvSpPr/>
            <p:nvPr/>
          </p:nvSpPr>
          <p:spPr>
            <a:xfrm>
              <a:off x="2490353" y="5426745"/>
              <a:ext cx="1417320" cy="384892"/>
            </a:xfrm>
            <a:prstGeom prst="rect">
              <a:avLst/>
            </a:prstGeom>
            <a:solidFill>
              <a:srgbClr val="9437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latin typeface="Arial" panose="020B0604020202020204" pitchFamily="34" charset="0"/>
                  <a:cs typeface="Arial" panose="020B0604020202020204" pitchFamily="34" charset="0"/>
                </a:rPr>
                <a:t>Splice Donor</a:t>
              </a:r>
              <a:endParaRPr lang="en-US" sz="1200" b="1" i="1" dirty="0">
                <a:solidFill>
                  <a:schemeClr val="bg1"/>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F9F3B171-9B94-B815-4924-4A83A28A8F9B}"/>
                </a:ext>
              </a:extLst>
            </p:cNvPr>
            <p:cNvSpPr/>
            <p:nvPr/>
          </p:nvSpPr>
          <p:spPr>
            <a:xfrm>
              <a:off x="6520559" y="5426745"/>
              <a:ext cx="1414888" cy="384892"/>
            </a:xfrm>
            <a:prstGeom prst="rect">
              <a:avLst/>
            </a:prstGeom>
            <a:solidFill>
              <a:srgbClr val="FF93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latin typeface="Arial" panose="020B0604020202020204" pitchFamily="34" charset="0"/>
                  <a:cs typeface="Arial" panose="020B0604020202020204" pitchFamily="34" charset="0"/>
                </a:rPr>
                <a:t>Splice Acceptor</a:t>
              </a:r>
              <a:endParaRPr lang="en-US" sz="1200" b="1" i="1" dirty="0">
                <a:solidFill>
                  <a:schemeClr val="bg1"/>
                </a:solidFill>
                <a:latin typeface="Arial" panose="020B0604020202020204" pitchFamily="34" charset="0"/>
                <a:cs typeface="Arial" panose="020B0604020202020204" pitchFamily="34" charset="0"/>
              </a:endParaRPr>
            </a:p>
          </p:txBody>
        </p:sp>
        <p:sp>
          <p:nvSpPr>
            <p:cNvPr id="3" name="Rounded Rectangle 2">
              <a:extLst>
                <a:ext uri="{FF2B5EF4-FFF2-40B4-BE49-F238E27FC236}">
                  <a16:creationId xmlns:a16="http://schemas.microsoft.com/office/drawing/2014/main" id="{186E70CB-383C-3C4C-8A39-31F3775974E0}"/>
                </a:ext>
              </a:extLst>
            </p:cNvPr>
            <p:cNvSpPr/>
            <p:nvPr/>
          </p:nvSpPr>
          <p:spPr>
            <a:xfrm>
              <a:off x="419080" y="4201571"/>
              <a:ext cx="931331" cy="241803"/>
            </a:xfrm>
            <a:prstGeom prst="roundRect">
              <a:avLst/>
            </a:prstGeom>
            <a:no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764137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BED751-D307-73AF-F74E-B9E614E109ED}"/>
              </a:ext>
            </a:extLst>
          </p:cNvPr>
          <p:cNvSpPr txBox="1"/>
          <p:nvPr/>
        </p:nvSpPr>
        <p:spPr>
          <a:xfrm>
            <a:off x="-471949" y="210760"/>
            <a:ext cx="10038736" cy="5924569"/>
          </a:xfrm>
          <a:prstGeom prst="rect">
            <a:avLst/>
          </a:prstGeom>
          <a:solidFill>
            <a:schemeClr val="bg1"/>
          </a:solidFill>
        </p:spPr>
        <p:txBody>
          <a:bodyPr wrap="square" rtlCol="0">
            <a:spAutoFit/>
          </a:bodyPr>
          <a:lstStyle/>
          <a:p>
            <a:endParaRPr lang="en-US" sz="1600" dirty="0">
              <a:latin typeface="Arial" charset="0"/>
              <a:ea typeface="Arial" charset="0"/>
              <a:cs typeface="Arial" charset="0"/>
            </a:endParaRPr>
          </a:p>
        </p:txBody>
      </p:sp>
      <p:grpSp>
        <p:nvGrpSpPr>
          <p:cNvPr id="9" name="Group 8">
            <a:extLst>
              <a:ext uri="{FF2B5EF4-FFF2-40B4-BE49-F238E27FC236}">
                <a16:creationId xmlns:a16="http://schemas.microsoft.com/office/drawing/2014/main" id="{0E677E26-B685-7A43-FFA8-17173DCE63C2}"/>
              </a:ext>
            </a:extLst>
          </p:cNvPr>
          <p:cNvGrpSpPr/>
          <p:nvPr/>
        </p:nvGrpSpPr>
        <p:grpSpPr>
          <a:xfrm>
            <a:off x="-57764" y="326149"/>
            <a:ext cx="9201764" cy="5494548"/>
            <a:chOff x="-57764" y="326149"/>
            <a:chExt cx="9201764" cy="5494548"/>
          </a:xfrm>
        </p:grpSpPr>
        <p:sp>
          <p:nvSpPr>
            <p:cNvPr id="7" name="Rectangle 6">
              <a:extLst>
                <a:ext uri="{FF2B5EF4-FFF2-40B4-BE49-F238E27FC236}">
                  <a16:creationId xmlns:a16="http://schemas.microsoft.com/office/drawing/2014/main" id="{1C92939E-EE57-36AD-640F-4A74255C422A}"/>
                </a:ext>
              </a:extLst>
            </p:cNvPr>
            <p:cNvSpPr/>
            <p:nvPr/>
          </p:nvSpPr>
          <p:spPr>
            <a:xfrm>
              <a:off x="-57764" y="326149"/>
              <a:ext cx="9201764" cy="5494548"/>
            </a:xfrm>
            <a:prstGeom prst="rect">
              <a:avLst/>
            </a:prstGeom>
            <a:solidFill>
              <a:srgbClr val="9BF6FF"/>
            </a:solidFill>
            <a:ln w="38100">
              <a:solidFill>
                <a:srgbClr val="9437FF">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5FBEB61B-4AA6-1F95-87A1-81100C536E90}"/>
                </a:ext>
              </a:extLst>
            </p:cNvPr>
            <p:cNvPicPr>
              <a:picLocks noChangeAspect="1"/>
            </p:cNvPicPr>
            <p:nvPr/>
          </p:nvPicPr>
          <p:blipFill rotWithShape="1">
            <a:blip r:embed="rId3"/>
            <a:srcRect l="5089"/>
            <a:stretch/>
          </p:blipFill>
          <p:spPr>
            <a:xfrm>
              <a:off x="46606" y="1362119"/>
              <a:ext cx="8678685" cy="4277353"/>
            </a:xfrm>
            <a:prstGeom prst="rect">
              <a:avLst/>
            </a:prstGeom>
          </p:spPr>
        </p:pic>
        <p:sp>
          <p:nvSpPr>
            <p:cNvPr id="17" name="Left Brace 16">
              <a:extLst>
                <a:ext uri="{FF2B5EF4-FFF2-40B4-BE49-F238E27FC236}">
                  <a16:creationId xmlns:a16="http://schemas.microsoft.com/office/drawing/2014/main" id="{29C15DFF-205F-0745-859F-8D84D268C73A}"/>
                </a:ext>
              </a:extLst>
            </p:cNvPr>
            <p:cNvSpPr/>
            <p:nvPr/>
          </p:nvSpPr>
          <p:spPr>
            <a:xfrm rot="5400000">
              <a:off x="2508874" y="829132"/>
              <a:ext cx="265176" cy="1592801"/>
            </a:xfrm>
            <a:prstGeom prst="leftBrace">
              <a:avLst>
                <a:gd name="adj1" fmla="val 55028"/>
                <a:gd name="adj2" fmla="val 50000"/>
              </a:avLst>
            </a:prstGeom>
            <a:ln w="28575">
              <a:solidFill>
                <a:srgbClr val="9E1B32"/>
              </a:solidFill>
              <a:headEnd type="none"/>
              <a:tailEnd type="none"/>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6" name="Left Brace 15">
              <a:extLst>
                <a:ext uri="{FF2B5EF4-FFF2-40B4-BE49-F238E27FC236}">
                  <a16:creationId xmlns:a16="http://schemas.microsoft.com/office/drawing/2014/main" id="{5777E83B-544A-FE87-03CB-6940E17AFA07}"/>
                </a:ext>
              </a:extLst>
            </p:cNvPr>
            <p:cNvSpPr/>
            <p:nvPr/>
          </p:nvSpPr>
          <p:spPr>
            <a:xfrm flipH="1">
              <a:off x="7758208" y="4457661"/>
              <a:ext cx="265176" cy="1238235"/>
            </a:xfrm>
            <a:prstGeom prst="leftBrace">
              <a:avLst>
                <a:gd name="adj1" fmla="val 55028"/>
                <a:gd name="adj2" fmla="val 50000"/>
              </a:avLst>
            </a:prstGeom>
            <a:ln w="28575">
              <a:solidFill>
                <a:srgbClr val="9E1B32"/>
              </a:solidFill>
              <a:headEnd type="none"/>
              <a:tailEnd type="none"/>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grpSp>
          <p:nvGrpSpPr>
            <p:cNvPr id="11" name="Group 10">
              <a:extLst>
                <a:ext uri="{FF2B5EF4-FFF2-40B4-BE49-F238E27FC236}">
                  <a16:creationId xmlns:a16="http://schemas.microsoft.com/office/drawing/2014/main" id="{A868F688-42F1-0FA7-D15C-019A9258577A}"/>
                </a:ext>
              </a:extLst>
            </p:cNvPr>
            <p:cNvGrpSpPr/>
            <p:nvPr/>
          </p:nvGrpSpPr>
          <p:grpSpPr>
            <a:xfrm>
              <a:off x="1769546" y="551915"/>
              <a:ext cx="1743832" cy="820718"/>
              <a:chOff x="-807249" y="5423883"/>
              <a:chExt cx="941688" cy="380589"/>
            </a:xfrm>
          </p:grpSpPr>
          <p:sp>
            <p:nvSpPr>
              <p:cNvPr id="13" name="TextBox 12">
                <a:extLst>
                  <a:ext uri="{FF2B5EF4-FFF2-40B4-BE49-F238E27FC236}">
                    <a16:creationId xmlns:a16="http://schemas.microsoft.com/office/drawing/2014/main" id="{75737658-1454-EA20-2486-8F33374DFCD9}"/>
                  </a:ext>
                </a:extLst>
              </p:cNvPr>
              <p:cNvSpPr txBox="1"/>
              <p:nvPr/>
            </p:nvSpPr>
            <p:spPr>
              <a:xfrm>
                <a:off x="-807249" y="5432787"/>
                <a:ext cx="941688" cy="371685"/>
              </a:xfrm>
              <a:prstGeom prst="rect">
                <a:avLst/>
              </a:prstGeom>
              <a:solidFill>
                <a:schemeClr val="bg1"/>
              </a:solidFill>
            </p:spPr>
            <p:txBody>
              <a:bodyPr wrap="square" rtlCol="0">
                <a:spAutoFit/>
              </a:bodyPr>
              <a:lstStyle/>
              <a:p>
                <a:endParaRPr lang="en-US" sz="1600" dirty="0">
                  <a:latin typeface="Arial" charset="0"/>
                  <a:ea typeface="Arial" charset="0"/>
                  <a:cs typeface="Arial" charset="0"/>
                </a:endParaRPr>
              </a:p>
            </p:txBody>
          </p:sp>
          <p:sp>
            <p:nvSpPr>
              <p:cNvPr id="14" name="Rectangle 13">
                <a:extLst>
                  <a:ext uri="{FF2B5EF4-FFF2-40B4-BE49-F238E27FC236}">
                    <a16:creationId xmlns:a16="http://schemas.microsoft.com/office/drawing/2014/main" id="{385895EB-7C83-7FD6-1A8B-83225CFD6C51}"/>
                  </a:ext>
                </a:extLst>
              </p:cNvPr>
              <p:cNvSpPr/>
              <p:nvPr/>
            </p:nvSpPr>
            <p:spPr>
              <a:xfrm>
                <a:off x="-807249" y="5423886"/>
                <a:ext cx="941688" cy="371685"/>
              </a:xfrm>
              <a:prstGeom prst="rect">
                <a:avLst/>
              </a:prstGeom>
              <a:solidFill>
                <a:srgbClr val="990000">
                  <a:alpha val="66275"/>
                </a:srgbClr>
              </a:solid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Arial" panose="020B0604020202020204" pitchFamily="34" charset="0"/>
                    <a:cs typeface="Arial" panose="020B0604020202020204" pitchFamily="34" charset="0"/>
                  </a:rPr>
                  <a:t>Genomic region shown in the Browser image</a:t>
                </a:r>
              </a:p>
            </p:txBody>
          </p:sp>
        </p:grpSp>
        <p:grpSp>
          <p:nvGrpSpPr>
            <p:cNvPr id="19" name="Group 18">
              <a:extLst>
                <a:ext uri="{FF2B5EF4-FFF2-40B4-BE49-F238E27FC236}">
                  <a16:creationId xmlns:a16="http://schemas.microsoft.com/office/drawing/2014/main" id="{C17F9F05-44F0-82B1-8223-8E32876E0663}"/>
                </a:ext>
              </a:extLst>
            </p:cNvPr>
            <p:cNvGrpSpPr/>
            <p:nvPr/>
          </p:nvGrpSpPr>
          <p:grpSpPr>
            <a:xfrm>
              <a:off x="3683496" y="541408"/>
              <a:ext cx="2497369" cy="812642"/>
              <a:chOff x="-807249" y="5423886"/>
              <a:chExt cx="941688" cy="380586"/>
            </a:xfrm>
          </p:grpSpPr>
          <p:sp>
            <p:nvSpPr>
              <p:cNvPr id="20" name="TextBox 19">
                <a:extLst>
                  <a:ext uri="{FF2B5EF4-FFF2-40B4-BE49-F238E27FC236}">
                    <a16:creationId xmlns:a16="http://schemas.microsoft.com/office/drawing/2014/main" id="{D7A0CA98-0608-E7E8-9589-7B9EDA3DAF93}"/>
                  </a:ext>
                </a:extLst>
              </p:cNvPr>
              <p:cNvSpPr txBox="1"/>
              <p:nvPr/>
            </p:nvSpPr>
            <p:spPr>
              <a:xfrm>
                <a:off x="-807249" y="5432787"/>
                <a:ext cx="941688" cy="371685"/>
              </a:xfrm>
              <a:prstGeom prst="rect">
                <a:avLst/>
              </a:prstGeom>
              <a:solidFill>
                <a:schemeClr val="bg1"/>
              </a:solidFill>
            </p:spPr>
            <p:txBody>
              <a:bodyPr wrap="square" rtlCol="0">
                <a:spAutoFit/>
              </a:bodyPr>
              <a:lstStyle/>
              <a:p>
                <a:endParaRPr lang="en-US" sz="1600" dirty="0">
                  <a:latin typeface="Arial" charset="0"/>
                  <a:ea typeface="Arial" charset="0"/>
                  <a:cs typeface="Arial" charset="0"/>
                </a:endParaRPr>
              </a:p>
            </p:txBody>
          </p:sp>
          <p:sp>
            <p:nvSpPr>
              <p:cNvPr id="22" name="Rectangle 21">
                <a:extLst>
                  <a:ext uri="{FF2B5EF4-FFF2-40B4-BE49-F238E27FC236}">
                    <a16:creationId xmlns:a16="http://schemas.microsoft.com/office/drawing/2014/main" id="{ADEA5CBC-B855-167C-0D57-066D5884A2EB}"/>
                  </a:ext>
                </a:extLst>
              </p:cNvPr>
              <p:cNvSpPr/>
              <p:nvPr/>
            </p:nvSpPr>
            <p:spPr>
              <a:xfrm>
                <a:off x="-807249" y="5423886"/>
                <a:ext cx="941688" cy="371685"/>
              </a:xfrm>
              <a:prstGeom prst="rect">
                <a:avLst/>
              </a:prstGeom>
              <a:solidFill>
                <a:srgbClr val="990000">
                  <a:alpha val="66275"/>
                </a:srgbClr>
              </a:solid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Arial" panose="020B0604020202020204" pitchFamily="34" charset="0"/>
                    <a:cs typeface="Arial" panose="020B0604020202020204" pitchFamily="34" charset="0"/>
                  </a:rPr>
                  <a:t>Total size in base pairs (bp) of the genomic region being viewed</a:t>
                </a:r>
              </a:p>
            </p:txBody>
          </p:sp>
        </p:grpSp>
        <p:cxnSp>
          <p:nvCxnSpPr>
            <p:cNvPr id="23" name="Straight Arrow Connector 22">
              <a:extLst>
                <a:ext uri="{FF2B5EF4-FFF2-40B4-BE49-F238E27FC236}">
                  <a16:creationId xmlns:a16="http://schemas.microsoft.com/office/drawing/2014/main" id="{8B2619D3-D6BB-23DA-C102-46C0D6859FAD}"/>
                </a:ext>
              </a:extLst>
            </p:cNvPr>
            <p:cNvCxnSpPr>
              <a:cxnSpLocks/>
            </p:cNvCxnSpPr>
            <p:nvPr/>
          </p:nvCxnSpPr>
          <p:spPr>
            <a:xfrm flipH="1">
              <a:off x="3734303" y="1335044"/>
              <a:ext cx="418989" cy="432211"/>
            </a:xfrm>
            <a:prstGeom prst="straightConnector1">
              <a:avLst/>
            </a:prstGeom>
            <a:ln w="76200">
              <a:solidFill>
                <a:srgbClr val="9E1B32"/>
              </a:solidFill>
              <a:tailEnd type="triangle"/>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AF2CAED0-7895-0FE7-EF6C-F58572751C94}"/>
                </a:ext>
              </a:extLst>
            </p:cNvPr>
            <p:cNvGrpSpPr/>
            <p:nvPr/>
          </p:nvGrpSpPr>
          <p:grpSpPr>
            <a:xfrm>
              <a:off x="7102001" y="1510466"/>
              <a:ext cx="1929074" cy="474885"/>
              <a:chOff x="7600334" y="1363265"/>
              <a:chExt cx="1929074" cy="474885"/>
            </a:xfrm>
          </p:grpSpPr>
          <p:sp>
            <p:nvSpPr>
              <p:cNvPr id="29" name="TextBox 28">
                <a:extLst>
                  <a:ext uri="{FF2B5EF4-FFF2-40B4-BE49-F238E27FC236}">
                    <a16:creationId xmlns:a16="http://schemas.microsoft.com/office/drawing/2014/main" id="{CD36C943-12CC-21C8-50D3-95580642BB3B}"/>
                  </a:ext>
                </a:extLst>
              </p:cNvPr>
              <p:cNvSpPr txBox="1"/>
              <p:nvPr/>
            </p:nvSpPr>
            <p:spPr>
              <a:xfrm>
                <a:off x="7600334" y="1440925"/>
                <a:ext cx="1929074" cy="338554"/>
              </a:xfrm>
              <a:prstGeom prst="rect">
                <a:avLst/>
              </a:prstGeom>
              <a:solidFill>
                <a:schemeClr val="bg1"/>
              </a:solidFill>
            </p:spPr>
            <p:txBody>
              <a:bodyPr wrap="square" rtlCol="0">
                <a:spAutoFit/>
              </a:bodyPr>
              <a:lstStyle/>
              <a:p>
                <a:endParaRPr lang="en-US" sz="1600" dirty="0">
                  <a:latin typeface="Arial" charset="0"/>
                  <a:ea typeface="Arial" charset="0"/>
                  <a:cs typeface="Arial" charset="0"/>
                </a:endParaRPr>
              </a:p>
            </p:txBody>
          </p:sp>
          <p:sp>
            <p:nvSpPr>
              <p:cNvPr id="30" name="Rectangle 29">
                <a:extLst>
                  <a:ext uri="{FF2B5EF4-FFF2-40B4-BE49-F238E27FC236}">
                    <a16:creationId xmlns:a16="http://schemas.microsoft.com/office/drawing/2014/main" id="{A447B984-242F-26D5-9A7C-50305C1EE9B3}"/>
                  </a:ext>
                </a:extLst>
              </p:cNvPr>
              <p:cNvSpPr/>
              <p:nvPr/>
            </p:nvSpPr>
            <p:spPr>
              <a:xfrm>
                <a:off x="7600334" y="1363265"/>
                <a:ext cx="1929074" cy="474885"/>
              </a:xfrm>
              <a:prstGeom prst="rect">
                <a:avLst/>
              </a:prstGeom>
              <a:solidFill>
                <a:srgbClr val="990000">
                  <a:alpha val="66275"/>
                </a:srgbClr>
              </a:solid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bg1"/>
                    </a:solidFill>
                    <a:latin typeface="Arial" panose="020B0604020202020204" pitchFamily="34" charset="0"/>
                    <a:cs typeface="Arial" panose="020B0604020202020204" pitchFamily="34" charset="0"/>
                  </a:rPr>
                  <a:t>Navigation Controls</a:t>
                </a:r>
              </a:p>
            </p:txBody>
          </p:sp>
        </p:grpSp>
        <p:grpSp>
          <p:nvGrpSpPr>
            <p:cNvPr id="35" name="Group 34">
              <a:extLst>
                <a:ext uri="{FF2B5EF4-FFF2-40B4-BE49-F238E27FC236}">
                  <a16:creationId xmlns:a16="http://schemas.microsoft.com/office/drawing/2014/main" id="{8E6DEDAB-C2BC-F5A7-2191-C65F046D6201}"/>
                </a:ext>
              </a:extLst>
            </p:cNvPr>
            <p:cNvGrpSpPr/>
            <p:nvPr/>
          </p:nvGrpSpPr>
          <p:grpSpPr>
            <a:xfrm>
              <a:off x="3437863" y="3212021"/>
              <a:ext cx="2738898" cy="838408"/>
              <a:chOff x="3274322" y="3339841"/>
              <a:chExt cx="2738898" cy="838408"/>
            </a:xfrm>
          </p:grpSpPr>
          <p:sp>
            <p:nvSpPr>
              <p:cNvPr id="32" name="TextBox 31">
                <a:extLst>
                  <a:ext uri="{FF2B5EF4-FFF2-40B4-BE49-F238E27FC236}">
                    <a16:creationId xmlns:a16="http://schemas.microsoft.com/office/drawing/2014/main" id="{BBB4854C-0187-CCB2-6C95-B1AADB2C39FF}"/>
                  </a:ext>
                </a:extLst>
              </p:cNvPr>
              <p:cNvSpPr txBox="1"/>
              <p:nvPr/>
            </p:nvSpPr>
            <p:spPr>
              <a:xfrm>
                <a:off x="3274322" y="3339841"/>
                <a:ext cx="2738898" cy="830997"/>
              </a:xfrm>
              <a:prstGeom prst="rect">
                <a:avLst/>
              </a:prstGeom>
              <a:solidFill>
                <a:schemeClr val="bg1"/>
              </a:solidFill>
            </p:spPr>
            <p:txBody>
              <a:bodyPr wrap="square" rtlCol="0">
                <a:spAutoFit/>
              </a:bodyPr>
              <a:lstStyle/>
              <a:p>
                <a:pPr algn="ctr"/>
                <a:endParaRPr lang="en-US" sz="1600" dirty="0">
                  <a:latin typeface="Arial" charset="0"/>
                  <a:ea typeface="Arial" charset="0"/>
                  <a:cs typeface="Arial" charset="0"/>
                </a:endParaRPr>
              </a:p>
              <a:p>
                <a:pPr algn="ctr"/>
                <a:endParaRPr lang="en-US" sz="1600" dirty="0">
                  <a:latin typeface="Arial" charset="0"/>
                  <a:ea typeface="Arial" charset="0"/>
                  <a:cs typeface="Arial" charset="0"/>
                </a:endParaRPr>
              </a:p>
              <a:p>
                <a:pPr algn="ctr"/>
                <a:endParaRPr lang="en-US" sz="1600" dirty="0">
                  <a:latin typeface="Arial" charset="0"/>
                  <a:ea typeface="Arial" charset="0"/>
                  <a:cs typeface="Arial" charset="0"/>
                </a:endParaRPr>
              </a:p>
            </p:txBody>
          </p:sp>
          <p:sp>
            <p:nvSpPr>
              <p:cNvPr id="33" name="Rectangle 32">
                <a:extLst>
                  <a:ext uri="{FF2B5EF4-FFF2-40B4-BE49-F238E27FC236}">
                    <a16:creationId xmlns:a16="http://schemas.microsoft.com/office/drawing/2014/main" id="{38A4ACD1-3DDD-AEAD-3649-964DC1E680C9}"/>
                  </a:ext>
                </a:extLst>
              </p:cNvPr>
              <p:cNvSpPr/>
              <p:nvPr/>
            </p:nvSpPr>
            <p:spPr>
              <a:xfrm>
                <a:off x="3346094" y="3387624"/>
                <a:ext cx="2595354" cy="790625"/>
              </a:xfrm>
              <a:prstGeom prst="rect">
                <a:avLst/>
              </a:prstGeom>
              <a:solidFill>
                <a:srgbClr val="990000">
                  <a:alpha val="66275"/>
                </a:srgbClr>
              </a:solid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Arial" panose="020B0604020202020204" pitchFamily="34" charset="0"/>
                    <a:cs typeface="Arial" panose="020B0604020202020204" pitchFamily="34" charset="0"/>
                  </a:rPr>
                  <a:t>Genome Browser Image (Genomic Features Panel)</a:t>
                </a:r>
              </a:p>
            </p:txBody>
          </p:sp>
        </p:grpSp>
        <p:sp>
          <p:nvSpPr>
            <p:cNvPr id="37" name="TextBox 36">
              <a:extLst>
                <a:ext uri="{FF2B5EF4-FFF2-40B4-BE49-F238E27FC236}">
                  <a16:creationId xmlns:a16="http://schemas.microsoft.com/office/drawing/2014/main" id="{8038A42F-913E-954D-6FB2-6A3A2FB309C3}"/>
                </a:ext>
              </a:extLst>
            </p:cNvPr>
            <p:cNvSpPr txBox="1"/>
            <p:nvPr/>
          </p:nvSpPr>
          <p:spPr>
            <a:xfrm>
              <a:off x="8048945" y="4784390"/>
              <a:ext cx="1007636" cy="584775"/>
            </a:xfrm>
            <a:prstGeom prst="rect">
              <a:avLst/>
            </a:prstGeom>
            <a:solidFill>
              <a:schemeClr val="bg1"/>
            </a:solidFill>
          </p:spPr>
          <p:txBody>
            <a:bodyPr wrap="square" rtlCol="0">
              <a:spAutoFit/>
            </a:bodyPr>
            <a:lstStyle/>
            <a:p>
              <a:endParaRPr lang="en-US" sz="1600" dirty="0">
                <a:latin typeface="Arial" charset="0"/>
                <a:ea typeface="Arial" charset="0"/>
                <a:cs typeface="Arial" charset="0"/>
              </a:endParaRPr>
            </a:p>
            <a:p>
              <a:endParaRPr lang="en-US" sz="1600" dirty="0">
                <a:latin typeface="Arial" charset="0"/>
                <a:ea typeface="Arial" charset="0"/>
                <a:cs typeface="Arial" charset="0"/>
              </a:endParaRPr>
            </a:p>
          </p:txBody>
        </p:sp>
        <p:sp>
          <p:nvSpPr>
            <p:cNvPr id="38" name="Rectangle 37">
              <a:extLst>
                <a:ext uri="{FF2B5EF4-FFF2-40B4-BE49-F238E27FC236}">
                  <a16:creationId xmlns:a16="http://schemas.microsoft.com/office/drawing/2014/main" id="{3D621FF6-70B4-7AC7-3867-D9B095A41B61}"/>
                </a:ext>
              </a:extLst>
            </p:cNvPr>
            <p:cNvSpPr/>
            <p:nvPr/>
          </p:nvSpPr>
          <p:spPr>
            <a:xfrm>
              <a:off x="8069535" y="4791991"/>
              <a:ext cx="987046" cy="577174"/>
            </a:xfrm>
            <a:prstGeom prst="rect">
              <a:avLst/>
            </a:prstGeom>
            <a:solidFill>
              <a:srgbClr val="990000">
                <a:alpha val="66275"/>
              </a:srgbClr>
            </a:solid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bg1"/>
                  </a:solidFill>
                  <a:latin typeface="Arial" panose="020B0604020202020204" pitchFamily="34" charset="0"/>
                  <a:cs typeface="Arial" panose="020B0604020202020204" pitchFamily="34" charset="0"/>
                </a:rPr>
                <a:t>Display Controls</a:t>
              </a:r>
            </a:p>
          </p:txBody>
        </p:sp>
        <p:pic>
          <p:nvPicPr>
            <p:cNvPr id="8" name="Picture 7" descr="A picture containing star, black&#10;&#10;Description automatically generated">
              <a:extLst>
                <a:ext uri="{FF2B5EF4-FFF2-40B4-BE49-F238E27FC236}">
                  <a16:creationId xmlns:a16="http://schemas.microsoft.com/office/drawing/2014/main" id="{932BD9DB-BBFA-1698-F23D-78A9509F9CA0}"/>
                </a:ext>
              </a:extLst>
            </p:cNvPr>
            <p:cNvPicPr>
              <a:picLocks noChangeAspect="1"/>
            </p:cNvPicPr>
            <p:nvPr/>
          </p:nvPicPr>
          <p:blipFill>
            <a:blip r:embed="rId4"/>
            <a:stretch>
              <a:fillRect/>
            </a:stretch>
          </p:blipFill>
          <p:spPr>
            <a:xfrm>
              <a:off x="191762" y="522983"/>
              <a:ext cx="664129" cy="642303"/>
            </a:xfrm>
            <a:prstGeom prst="rect">
              <a:avLst/>
            </a:prstGeom>
          </p:spPr>
        </p:pic>
      </p:grpSp>
    </p:spTree>
    <p:extLst>
      <p:ext uri="{BB962C8B-B14F-4D97-AF65-F5344CB8AC3E}">
        <p14:creationId xmlns:p14="http://schemas.microsoft.com/office/powerpoint/2010/main" val="13277075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CDCF9CC-F80F-FD78-75AF-EA9C9ED711B3}"/>
              </a:ext>
            </a:extLst>
          </p:cNvPr>
          <p:cNvGrpSpPr/>
          <p:nvPr/>
        </p:nvGrpSpPr>
        <p:grpSpPr>
          <a:xfrm>
            <a:off x="576530" y="738908"/>
            <a:ext cx="7633314" cy="5666509"/>
            <a:chOff x="576530" y="738908"/>
            <a:chExt cx="7633314" cy="5666509"/>
          </a:xfrm>
        </p:grpSpPr>
        <p:pic>
          <p:nvPicPr>
            <p:cNvPr id="3" name="Picture 2" descr="Graphical user interface, text, application, email&#10;&#10;Description automatically generated">
              <a:extLst>
                <a:ext uri="{FF2B5EF4-FFF2-40B4-BE49-F238E27FC236}">
                  <a16:creationId xmlns:a16="http://schemas.microsoft.com/office/drawing/2014/main" id="{9D5084B5-5042-298B-0BC8-36B8BAD3C600}"/>
                </a:ext>
              </a:extLst>
            </p:cNvPr>
            <p:cNvPicPr>
              <a:picLocks noChangeAspect="1"/>
            </p:cNvPicPr>
            <p:nvPr/>
          </p:nvPicPr>
          <p:blipFill rotWithShape="1">
            <a:blip r:embed="rId2"/>
            <a:srcRect t="4809"/>
            <a:stretch/>
          </p:blipFill>
          <p:spPr>
            <a:xfrm>
              <a:off x="934156" y="738908"/>
              <a:ext cx="7275688" cy="5666509"/>
            </a:xfrm>
            <a:prstGeom prst="rect">
              <a:avLst/>
            </a:prstGeom>
          </p:spPr>
        </p:pic>
        <p:cxnSp>
          <p:nvCxnSpPr>
            <p:cNvPr id="4" name="Straight Arrow Connector 3">
              <a:extLst>
                <a:ext uri="{FF2B5EF4-FFF2-40B4-BE49-F238E27FC236}">
                  <a16:creationId xmlns:a16="http://schemas.microsoft.com/office/drawing/2014/main" id="{E46E58EF-41D4-EF21-2275-902B82D52DF2}"/>
                </a:ext>
              </a:extLst>
            </p:cNvPr>
            <p:cNvCxnSpPr>
              <a:cxnSpLocks/>
            </p:cNvCxnSpPr>
            <p:nvPr/>
          </p:nvCxnSpPr>
          <p:spPr>
            <a:xfrm>
              <a:off x="608845" y="1166659"/>
              <a:ext cx="431515" cy="226033"/>
            </a:xfrm>
            <a:prstGeom prst="straightConnector1">
              <a:avLst/>
            </a:prstGeom>
            <a:ln w="76200">
              <a:solidFill>
                <a:srgbClr val="9E1B32"/>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B3668D9B-7374-F19A-875E-3273B243EE32}"/>
                </a:ext>
              </a:extLst>
            </p:cNvPr>
            <p:cNvCxnSpPr>
              <a:cxnSpLocks/>
            </p:cNvCxnSpPr>
            <p:nvPr/>
          </p:nvCxnSpPr>
          <p:spPr>
            <a:xfrm>
              <a:off x="576530" y="4886603"/>
              <a:ext cx="431515" cy="226033"/>
            </a:xfrm>
            <a:prstGeom prst="straightConnector1">
              <a:avLst/>
            </a:prstGeom>
            <a:ln w="76200">
              <a:solidFill>
                <a:srgbClr val="9E1B32"/>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9477847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7BC261B-6192-3C4B-A82F-4C530989AE93}"/>
              </a:ext>
            </a:extLst>
          </p:cNvPr>
          <p:cNvGrpSpPr/>
          <p:nvPr/>
        </p:nvGrpSpPr>
        <p:grpSpPr>
          <a:xfrm>
            <a:off x="350982" y="1250339"/>
            <a:ext cx="8442036" cy="4357321"/>
            <a:chOff x="350982" y="1250339"/>
            <a:chExt cx="8442036" cy="4357321"/>
          </a:xfrm>
        </p:grpSpPr>
        <p:pic>
          <p:nvPicPr>
            <p:cNvPr id="3076" name="Picture 4">
              <a:extLst>
                <a:ext uri="{FF2B5EF4-FFF2-40B4-BE49-F238E27FC236}">
                  <a16:creationId xmlns:a16="http://schemas.microsoft.com/office/drawing/2014/main" id="{28ED24FB-A3B7-8AA3-3CF2-CB8B43E53D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982" y="1250339"/>
              <a:ext cx="8442036" cy="435732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BB45C2A-2F81-334D-FA31-CD7E322A6729}"/>
                </a:ext>
              </a:extLst>
            </p:cNvPr>
            <p:cNvSpPr/>
            <p:nvPr/>
          </p:nvSpPr>
          <p:spPr>
            <a:xfrm>
              <a:off x="2782557" y="1842926"/>
              <a:ext cx="1125116" cy="459273"/>
            </a:xfrm>
            <a:prstGeom prst="rect">
              <a:avLst/>
            </a:prstGeom>
            <a:solidFill>
              <a:schemeClr val="bg1">
                <a:lumMod val="85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ysClr val="windowText" lastClr="000000"/>
                  </a:solidFill>
                  <a:latin typeface="Arial" panose="020B0604020202020204" pitchFamily="34" charset="0"/>
                  <a:cs typeface="Arial" panose="020B0604020202020204" pitchFamily="34" charset="0"/>
                </a:rPr>
                <a:t>CDS-2</a:t>
              </a:r>
              <a:endParaRPr lang="en-US" sz="2000" b="1" i="1" dirty="0">
                <a:solidFill>
                  <a:sysClr val="windowText" lastClr="000000"/>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1F7FA1C0-B743-DBD0-94C9-9B6551BBB324}"/>
                </a:ext>
              </a:extLst>
            </p:cNvPr>
            <p:cNvSpPr/>
            <p:nvPr/>
          </p:nvSpPr>
          <p:spPr>
            <a:xfrm>
              <a:off x="6520559" y="1842926"/>
              <a:ext cx="1125116" cy="459273"/>
            </a:xfrm>
            <a:prstGeom prst="rect">
              <a:avLst/>
            </a:prstGeom>
            <a:solidFill>
              <a:schemeClr val="bg1">
                <a:lumMod val="85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ysClr val="windowText" lastClr="000000"/>
                  </a:solidFill>
                  <a:latin typeface="Arial" panose="020B0604020202020204" pitchFamily="34" charset="0"/>
                  <a:cs typeface="Arial" panose="020B0604020202020204" pitchFamily="34" charset="0"/>
                </a:rPr>
                <a:t>CDS-3</a:t>
              </a:r>
              <a:endParaRPr lang="en-US" sz="2000" b="1" i="1" dirty="0">
                <a:solidFill>
                  <a:sysClr val="windowText" lastClr="000000"/>
                </a:solidFill>
                <a:latin typeface="Arial" panose="020B0604020202020204" pitchFamily="34" charset="0"/>
                <a:cs typeface="Arial" panose="020B0604020202020204" pitchFamily="34" charset="0"/>
              </a:endParaRPr>
            </a:p>
          </p:txBody>
        </p:sp>
        <p:sp>
          <p:nvSpPr>
            <p:cNvPr id="4" name="Rounded Rectangle 3">
              <a:extLst>
                <a:ext uri="{FF2B5EF4-FFF2-40B4-BE49-F238E27FC236}">
                  <a16:creationId xmlns:a16="http://schemas.microsoft.com/office/drawing/2014/main" id="{763DA6B0-FA7F-1C19-C469-D58B645DDD55}"/>
                </a:ext>
              </a:extLst>
            </p:cNvPr>
            <p:cNvSpPr/>
            <p:nvPr/>
          </p:nvSpPr>
          <p:spPr>
            <a:xfrm>
              <a:off x="677699" y="3887536"/>
              <a:ext cx="931331" cy="204174"/>
            </a:xfrm>
            <a:prstGeom prst="roundRect">
              <a:avLst/>
            </a:prstGeom>
            <a:no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0508CDD6-2F64-C696-0B3C-8364621287BD}"/>
                </a:ext>
              </a:extLst>
            </p:cNvPr>
            <p:cNvSpPr/>
            <p:nvPr/>
          </p:nvSpPr>
          <p:spPr>
            <a:xfrm>
              <a:off x="2058535" y="4031186"/>
              <a:ext cx="931331" cy="204174"/>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6592797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A7EBE5A-5203-249D-061A-C31CD25BDE69}"/>
              </a:ext>
            </a:extLst>
          </p:cNvPr>
          <p:cNvGrpSpPr/>
          <p:nvPr/>
        </p:nvGrpSpPr>
        <p:grpSpPr>
          <a:xfrm>
            <a:off x="2249579" y="2798752"/>
            <a:ext cx="4700261" cy="1260495"/>
            <a:chOff x="2249579" y="2798752"/>
            <a:chExt cx="4700261" cy="1260495"/>
          </a:xfrm>
        </p:grpSpPr>
        <p:pic>
          <p:nvPicPr>
            <p:cNvPr id="3" name="Picture 2" descr="Text&#10;&#10;Description automatically generated">
              <a:extLst>
                <a:ext uri="{FF2B5EF4-FFF2-40B4-BE49-F238E27FC236}">
                  <a16:creationId xmlns:a16="http://schemas.microsoft.com/office/drawing/2014/main" id="{927A84A5-DDCD-4C4F-9058-436854B7CC8C}"/>
                </a:ext>
              </a:extLst>
            </p:cNvPr>
            <p:cNvPicPr>
              <a:picLocks noChangeAspect="1"/>
            </p:cNvPicPr>
            <p:nvPr/>
          </p:nvPicPr>
          <p:blipFill rotWithShape="1">
            <a:blip r:embed="rId2"/>
            <a:srcRect l="3271" b="6367"/>
            <a:stretch/>
          </p:blipFill>
          <p:spPr>
            <a:xfrm>
              <a:off x="2625673" y="2798752"/>
              <a:ext cx="4324167" cy="1260495"/>
            </a:xfrm>
            <a:prstGeom prst="rect">
              <a:avLst/>
            </a:prstGeom>
          </p:spPr>
        </p:pic>
        <p:cxnSp>
          <p:nvCxnSpPr>
            <p:cNvPr id="12" name="Straight Arrow Connector 11">
              <a:extLst>
                <a:ext uri="{FF2B5EF4-FFF2-40B4-BE49-F238E27FC236}">
                  <a16:creationId xmlns:a16="http://schemas.microsoft.com/office/drawing/2014/main" id="{A63AE65F-87D3-764C-8B99-75FC3FC72850}"/>
                </a:ext>
              </a:extLst>
            </p:cNvPr>
            <p:cNvCxnSpPr>
              <a:cxnSpLocks/>
            </p:cNvCxnSpPr>
            <p:nvPr/>
          </p:nvCxnSpPr>
          <p:spPr>
            <a:xfrm>
              <a:off x="2249579" y="3035022"/>
              <a:ext cx="431515" cy="226033"/>
            </a:xfrm>
            <a:prstGeom prst="straightConnector1">
              <a:avLst/>
            </a:prstGeom>
            <a:ln w="76200">
              <a:solidFill>
                <a:srgbClr val="9E1B32"/>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162131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id="{526E65F5-FA8D-A741-B883-8A206729F90C}"/>
              </a:ext>
            </a:extLst>
          </p:cNvPr>
          <p:cNvGraphicFramePr>
            <a:graphicFrameLocks noGrp="1"/>
          </p:cNvGraphicFramePr>
          <p:nvPr>
            <p:extLst>
              <p:ext uri="{D42A27DB-BD31-4B8C-83A1-F6EECF244321}">
                <p14:modId xmlns:p14="http://schemas.microsoft.com/office/powerpoint/2010/main" val="2776675383"/>
              </p:ext>
            </p:extLst>
          </p:nvPr>
        </p:nvGraphicFramePr>
        <p:xfrm>
          <a:off x="351282" y="849604"/>
          <a:ext cx="8441435" cy="3269899"/>
        </p:xfrm>
        <a:graphic>
          <a:graphicData uri="http://schemas.openxmlformats.org/drawingml/2006/table">
            <a:tbl>
              <a:tblPr bandRow="1"/>
              <a:tblGrid>
                <a:gridCol w="673255">
                  <a:extLst>
                    <a:ext uri="{9D8B030D-6E8A-4147-A177-3AD203B41FA5}">
                      <a16:colId xmlns:a16="http://schemas.microsoft.com/office/drawing/2014/main" val="2261130107"/>
                    </a:ext>
                  </a:extLst>
                </a:gridCol>
                <a:gridCol w="1307186">
                  <a:extLst>
                    <a:ext uri="{9D8B030D-6E8A-4147-A177-3AD203B41FA5}">
                      <a16:colId xmlns:a16="http://schemas.microsoft.com/office/drawing/2014/main" val="2322975975"/>
                    </a:ext>
                  </a:extLst>
                </a:gridCol>
                <a:gridCol w="949167">
                  <a:extLst>
                    <a:ext uri="{9D8B030D-6E8A-4147-A177-3AD203B41FA5}">
                      <a16:colId xmlns:a16="http://schemas.microsoft.com/office/drawing/2014/main" val="776920920"/>
                    </a:ext>
                  </a:extLst>
                </a:gridCol>
                <a:gridCol w="940840">
                  <a:extLst>
                    <a:ext uri="{9D8B030D-6E8A-4147-A177-3AD203B41FA5}">
                      <a16:colId xmlns:a16="http://schemas.microsoft.com/office/drawing/2014/main" val="512401418"/>
                    </a:ext>
                  </a:extLst>
                </a:gridCol>
                <a:gridCol w="1682534">
                  <a:extLst>
                    <a:ext uri="{9D8B030D-6E8A-4147-A177-3AD203B41FA5}">
                      <a16:colId xmlns:a16="http://schemas.microsoft.com/office/drawing/2014/main" val="4180673105"/>
                    </a:ext>
                  </a:extLst>
                </a:gridCol>
                <a:gridCol w="1682534">
                  <a:extLst>
                    <a:ext uri="{9D8B030D-6E8A-4147-A177-3AD203B41FA5}">
                      <a16:colId xmlns:a16="http://schemas.microsoft.com/office/drawing/2014/main" val="3265298290"/>
                    </a:ext>
                  </a:extLst>
                </a:gridCol>
                <a:gridCol w="1205919">
                  <a:extLst>
                    <a:ext uri="{9D8B030D-6E8A-4147-A177-3AD203B41FA5}">
                      <a16:colId xmlns:a16="http://schemas.microsoft.com/office/drawing/2014/main" val="3290131120"/>
                    </a:ext>
                  </a:extLst>
                </a:gridCol>
              </a:tblGrid>
              <a:tr h="404713">
                <a:tc gridSpan="7">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1" dirty="0">
                          <a:solidFill>
                            <a:srgbClr val="990000"/>
                          </a:solidFill>
                        </a:rPr>
                        <a:t>Gene Model for </a:t>
                      </a:r>
                      <a:r>
                        <a:rPr lang="en-US" sz="1400" b="1" u="sng" dirty="0">
                          <a:solidFill>
                            <a:srgbClr val="990000"/>
                          </a:solidFill>
                        </a:rPr>
                        <a:t>Rheb-PA</a:t>
                      </a:r>
                      <a:r>
                        <a:rPr lang="en-US" sz="1400" b="1" dirty="0">
                          <a:solidFill>
                            <a:srgbClr val="990000"/>
                          </a:solidFill>
                        </a:rPr>
                        <a:t> in </a:t>
                      </a:r>
                      <a:r>
                        <a:rPr lang="en-US" sz="1400" b="1" i="1" dirty="0">
                          <a:solidFill>
                            <a:srgbClr val="990000"/>
                          </a:solidFill>
                        </a:rPr>
                        <a:t>D. yakuba</a:t>
                      </a: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lumMod val="95000"/>
                      </a:schemeClr>
                    </a:solidFill>
                  </a:tcPr>
                </a:tc>
                <a:tc hMerge="1">
                  <a:txBody>
                    <a:bodyPr/>
                    <a:lstStyle/>
                    <a:p>
                      <a:pPr marL="0" marR="0" algn="ctr">
                        <a:spcBef>
                          <a:spcPts val="0"/>
                        </a:spcBef>
                        <a:spcAft>
                          <a:spcPts val="0"/>
                        </a:spcAft>
                      </a:pPr>
                      <a:endParaRPr lang="en-US"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lumMod val="85000"/>
                      </a:schemeClr>
                    </a:solidFill>
                  </a:tcPr>
                </a:tc>
                <a:tc hMerge="1">
                  <a:txBody>
                    <a:bodyPr/>
                    <a:lstStyle/>
                    <a:p>
                      <a:pPr marL="0" marR="0" algn="ctr">
                        <a:spcBef>
                          <a:spcPts val="0"/>
                        </a:spcBef>
                        <a:spcAft>
                          <a:spcPts val="0"/>
                        </a:spcAft>
                      </a:pPr>
                      <a:endParaRPr lang="en-US"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lumMod val="85000"/>
                      </a:schemeClr>
                    </a:solidFill>
                  </a:tcPr>
                </a:tc>
                <a:tc hMerge="1">
                  <a:txBody>
                    <a:bodyPr/>
                    <a:lstStyle/>
                    <a:p>
                      <a:pPr marL="0" marR="0" algn="ctr">
                        <a:spcBef>
                          <a:spcPts val="0"/>
                        </a:spcBef>
                        <a:spcAft>
                          <a:spcPts val="0"/>
                        </a:spcAft>
                      </a:pP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lumMod val="85000"/>
                      </a:schemeClr>
                    </a:solidFill>
                  </a:tcPr>
                </a:tc>
                <a:tc hMerge="1">
                  <a:txBody>
                    <a:bodyPr/>
                    <a:lstStyle/>
                    <a:p>
                      <a:pPr marL="0" marR="0" algn="ctr">
                        <a:spcBef>
                          <a:spcPts val="0"/>
                        </a:spcBef>
                        <a:spcAft>
                          <a:spcPts val="0"/>
                        </a:spcAft>
                      </a:pPr>
                      <a:endParaRPr lang="en-US" sz="14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lumMod val="85000"/>
                      </a:schemeClr>
                    </a:solidFill>
                  </a:tcPr>
                </a:tc>
                <a:tc hMerge="1">
                  <a:txBody>
                    <a:bodyPr/>
                    <a:lstStyle/>
                    <a:p>
                      <a:endParaRPr lang="en-US"/>
                    </a:p>
                  </a:txBody>
                  <a:tcPr/>
                </a:tc>
                <a:tc hMerge="1">
                  <a:txBody>
                    <a:bodyPr/>
                    <a:lstStyle/>
                    <a:p>
                      <a:pPr marL="0" marR="0" algn="ctr">
                        <a:spcBef>
                          <a:spcPts val="0"/>
                        </a:spcBef>
                        <a:spcAft>
                          <a:spcPts val="0"/>
                        </a:spcAft>
                      </a:pP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483192786"/>
                  </a:ext>
                </a:extLst>
              </a:tr>
              <a:tr h="404713">
                <a:tc rowSpan="2">
                  <a:txBody>
                    <a:bodyPr/>
                    <a:lstStyle/>
                    <a:p>
                      <a:pPr marL="0" marR="0" algn="ctr">
                        <a:spcBef>
                          <a:spcPts val="0"/>
                        </a:spcBef>
                        <a:spcAft>
                          <a:spcPts val="0"/>
                        </a:spcAft>
                      </a:pPr>
                      <a:r>
                        <a:rPr lang="en-US" sz="1400" b="1" dirty="0">
                          <a:effectLst/>
                          <a:latin typeface="Calibri" panose="020F0502020204030204" pitchFamily="34" charset="0"/>
                          <a:ea typeface="Calibri" panose="020F0502020204030204" pitchFamily="34" charset="0"/>
                          <a:cs typeface="Calibri" panose="020F0502020204030204" pitchFamily="34" charset="0"/>
                        </a:rPr>
                        <a:t>CDS</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lumMod val="85000"/>
                      </a:schemeClr>
                    </a:solidFill>
                  </a:tcPr>
                </a:tc>
                <a:tc rowSpan="2">
                  <a:txBody>
                    <a:bodyPr/>
                    <a:lstStyle/>
                    <a:p>
                      <a:pPr marL="0" marR="0" algn="ctr">
                        <a:spcBef>
                          <a:spcPts val="0"/>
                        </a:spcBef>
                        <a:spcAft>
                          <a:spcPts val="0"/>
                        </a:spcAft>
                      </a:pPr>
                      <a:r>
                        <a:rPr lang="en-US" sz="1400" b="1" dirty="0">
                          <a:effectLst/>
                          <a:latin typeface="Calibri" panose="020F0502020204030204" pitchFamily="34" charset="0"/>
                          <a:ea typeface="Times New Roman" panose="02020603050405020304" pitchFamily="18" charset="0"/>
                          <a:cs typeface="Times New Roman" panose="02020603050405020304" pitchFamily="18" charset="0"/>
                        </a:rPr>
                        <a:t>FlyBase ID</a:t>
                      </a: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lumMod val="85000"/>
                      </a:schemeClr>
                    </a:solidFill>
                  </a:tcPr>
                </a:tc>
                <a:tc rowSpan="2">
                  <a:txBody>
                    <a:bodyPr/>
                    <a:lstStyle/>
                    <a:p>
                      <a:pPr marL="0" marR="0" algn="ctr">
                        <a:spcBef>
                          <a:spcPts val="0"/>
                        </a:spcBef>
                        <a:spcAft>
                          <a:spcPts val="0"/>
                        </a:spcAft>
                      </a:pPr>
                      <a:r>
                        <a:rPr lang="en-US"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Frame</a:t>
                      </a:r>
                      <a:endParaRPr lang="en-US"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lumMod val="85000"/>
                      </a:schemeClr>
                    </a:solidFill>
                  </a:tcPr>
                </a:tc>
                <a:tc rowSpan="2">
                  <a:txBody>
                    <a:bodyPr/>
                    <a:lstStyle/>
                    <a:p>
                      <a:pPr marL="0" marR="0" algn="ctr">
                        <a:spcBef>
                          <a:spcPts val="0"/>
                        </a:spcBef>
                        <a:spcAft>
                          <a:spcPts val="0"/>
                        </a:spcAft>
                      </a:pPr>
                      <a:r>
                        <a:rPr lang="en-US"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Splice Acceptor Phase</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lumMod val="85000"/>
                      </a:schemeClr>
                    </a:solidFill>
                  </a:tcPr>
                </a:tc>
                <a:tc gridSpan="2">
                  <a:txBody>
                    <a:bodyPr/>
                    <a:lstStyle/>
                    <a:p>
                      <a:pPr marL="0" marR="0" algn="ctr">
                        <a:spcBef>
                          <a:spcPts val="0"/>
                        </a:spcBef>
                        <a:spcAft>
                          <a:spcPts val="0"/>
                        </a:spcAft>
                      </a:pPr>
                      <a:r>
                        <a:rPr lang="en-US" sz="14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Coordinates</a:t>
                      </a: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lumMod val="85000"/>
                      </a:schemeClr>
                    </a:solidFill>
                  </a:tcPr>
                </a:tc>
                <a:tc hMerge="1">
                  <a:txBody>
                    <a:bodyPr/>
                    <a:lstStyle/>
                    <a:p>
                      <a:pPr marL="0" marR="0" algn="ctr">
                        <a:spcBef>
                          <a:spcPts val="0"/>
                        </a:spcBef>
                        <a:spcAft>
                          <a:spcPts val="0"/>
                        </a:spcAft>
                      </a:pPr>
                      <a:endParaRPr lang="en-US" sz="14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lumMod val="85000"/>
                      </a:schemeClr>
                    </a:solidFill>
                  </a:tcPr>
                </a:tc>
                <a:tc rowSpan="2">
                  <a:txBody>
                    <a:bodyPr/>
                    <a:lstStyle/>
                    <a:p>
                      <a:pPr marL="0" marR="0" algn="ctr">
                        <a:spcBef>
                          <a:spcPts val="0"/>
                        </a:spcBef>
                        <a:spcAft>
                          <a:spcPts val="0"/>
                        </a:spcAft>
                      </a:pPr>
                      <a:r>
                        <a:rPr lang="en-US"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Splice </a:t>
                      </a:r>
                    </a:p>
                    <a:p>
                      <a:pPr marL="0" marR="0" algn="ctr">
                        <a:spcBef>
                          <a:spcPts val="0"/>
                        </a:spcBef>
                        <a:spcAft>
                          <a:spcPts val="0"/>
                        </a:spcAft>
                      </a:pPr>
                      <a:r>
                        <a:rPr lang="en-US"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Donor </a:t>
                      </a:r>
                    </a:p>
                    <a:p>
                      <a:pPr marL="0" marR="0" algn="ctr">
                        <a:spcBef>
                          <a:spcPts val="0"/>
                        </a:spcBef>
                        <a:spcAft>
                          <a:spcPts val="0"/>
                        </a:spcAft>
                      </a:pPr>
                      <a:r>
                        <a:rPr lang="en-US"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Phase</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796633821"/>
                  </a:ext>
                </a:extLst>
              </a:tr>
              <a:tr h="404713">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Start</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14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End</a:t>
                      </a: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lumMod val="85000"/>
                      </a:schemeClr>
                    </a:solidFill>
                  </a:tcPr>
                </a:tc>
                <a:tc vMerge="1">
                  <a:txBody>
                    <a:bodyPr/>
                    <a:lstStyle/>
                    <a:p>
                      <a:endParaRPr lang="en-US"/>
                    </a:p>
                  </a:txBody>
                  <a:tcPr/>
                </a:tc>
                <a:extLst>
                  <a:ext uri="{0D108BD9-81ED-4DB2-BD59-A6C34878D82A}">
                    <a16:rowId xmlns:a16="http://schemas.microsoft.com/office/drawing/2014/main" val="2367611304"/>
                  </a:ext>
                </a:extLst>
              </a:tr>
              <a:tr h="411152">
                <a:tc>
                  <a:txBody>
                    <a:bodyPr/>
                    <a:lstStyle/>
                    <a:p>
                      <a:pPr marL="0" marR="0" algn="ctr">
                        <a:spcBef>
                          <a:spcPts val="0"/>
                        </a:spcBef>
                        <a:spcAft>
                          <a:spcPts val="0"/>
                        </a:spcAft>
                      </a:pPr>
                      <a:r>
                        <a:rPr lang="en-US" sz="1400" b="0" dirty="0">
                          <a:effectLst/>
                          <a:latin typeface="+mn-lt"/>
                          <a:ea typeface="Calibri" panose="020F0502020204030204" pitchFamily="34" charset="0"/>
                          <a:cs typeface="Calibri" panose="020F0502020204030204" pitchFamily="34" charset="0"/>
                        </a:rPr>
                        <a:t>1</a:t>
                      </a:r>
                      <a:endParaRPr lang="en-US" sz="1400" b="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spcBef>
                          <a:spcPts val="0"/>
                        </a:spcBef>
                        <a:spcAft>
                          <a:spcPts val="0"/>
                        </a:spcAft>
                      </a:pPr>
                      <a:r>
                        <a:rPr lang="en-US" sz="1400" b="0" dirty="0">
                          <a:effectLst/>
                          <a:latin typeface="Calibri" panose="020F0502020204030204" pitchFamily="34" charset="0"/>
                          <a:ea typeface="Times New Roman" panose="02020603050405020304" pitchFamily="18" charset="0"/>
                          <a:cs typeface="Times New Roman" panose="02020603050405020304" pitchFamily="18" charset="0"/>
                        </a:rPr>
                        <a:t>1_9824_0</a:t>
                      </a: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noFill/>
                  </a:tcPr>
                </a:tc>
                <a:tc>
                  <a:txBody>
                    <a:bodyPr/>
                    <a:lstStyle/>
                    <a:p>
                      <a:pPr marL="0" marR="0" algn="ctr">
                        <a:spcBef>
                          <a:spcPts val="0"/>
                        </a:spcBef>
                        <a:spcAft>
                          <a:spcPts val="0"/>
                        </a:spcAft>
                      </a:pPr>
                      <a:r>
                        <a:rPr lang="en-US" sz="1400" dirty="0">
                          <a:effectLst/>
                          <a:latin typeface="+mn-lt"/>
                          <a:ea typeface="Times New Roman" panose="02020603050405020304" pitchFamily="18" charset="0"/>
                          <a:cs typeface="Times New Roman" panose="02020603050405020304" pitchFamily="18" charset="0"/>
                        </a:rPr>
                        <a:t>+3</a:t>
                      </a: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noFill/>
                  </a:tcPr>
                </a:tc>
                <a:tc>
                  <a:txBody>
                    <a:bodyPr/>
                    <a:lstStyle/>
                    <a:p>
                      <a:pPr marL="0" marR="0" algn="ctr">
                        <a:spcBef>
                          <a:spcPts val="0"/>
                        </a:spcBef>
                        <a:spcAft>
                          <a:spcPts val="0"/>
                        </a:spcAft>
                      </a:pPr>
                      <a:endParaRPr lang="en-US" sz="1400" dirty="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350" kern="1200" dirty="0">
                          <a:solidFill>
                            <a:schemeClr val="tx1"/>
                          </a:solidFill>
                          <a:effectLst/>
                          <a:latin typeface="+mn-lt"/>
                          <a:ea typeface="+mn-ea"/>
                          <a:cs typeface="+mn-cs"/>
                        </a:rPr>
                        <a:t>19,150,809</a:t>
                      </a:r>
                      <a:endParaRPr lang="en-US" sz="14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spcBef>
                          <a:spcPts val="0"/>
                        </a:spcBef>
                        <a:spcAft>
                          <a:spcPts val="0"/>
                        </a:spcAft>
                      </a:pPr>
                      <a:r>
                        <a:rPr lang="en-US" sz="1350" kern="1200" dirty="0">
                          <a:solidFill>
                            <a:schemeClr val="tx1"/>
                          </a:solidFill>
                          <a:effectLst/>
                          <a:latin typeface="+mn-lt"/>
                          <a:ea typeface="+mn-ea"/>
                          <a:cs typeface="+mn-cs"/>
                        </a:rPr>
                        <a:t>19,150,857</a:t>
                      </a:r>
                      <a:endParaRPr lang="en-US" sz="14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mn-lt"/>
                          <a:ea typeface="Times New Roman" panose="02020603050405020304" pitchFamily="18" charset="0"/>
                          <a:cs typeface="Times New Roman" panose="02020603050405020304" pitchFamily="18" charset="0"/>
                        </a:rPr>
                        <a:t>1</a:t>
                      </a: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extLst>
                  <a:ext uri="{0D108BD9-81ED-4DB2-BD59-A6C34878D82A}">
                    <a16:rowId xmlns:a16="http://schemas.microsoft.com/office/drawing/2014/main" val="981591147"/>
                  </a:ext>
                </a:extLst>
              </a:tr>
              <a:tr h="411152">
                <a:tc>
                  <a:txBody>
                    <a:bodyPr/>
                    <a:lstStyle/>
                    <a:p>
                      <a:pPr marL="0" marR="0" algn="ctr">
                        <a:spcBef>
                          <a:spcPts val="0"/>
                        </a:spcBef>
                        <a:spcAft>
                          <a:spcPts val="0"/>
                        </a:spcAft>
                      </a:pPr>
                      <a:r>
                        <a:rPr lang="en-US" sz="1400" b="0" dirty="0">
                          <a:effectLst/>
                          <a:latin typeface="+mn-lt"/>
                          <a:ea typeface="Calibri" panose="020F0502020204030204" pitchFamily="34" charset="0"/>
                          <a:cs typeface="Calibri" panose="020F0502020204030204" pitchFamily="34" charset="0"/>
                        </a:rPr>
                        <a:t>2</a:t>
                      </a:r>
                      <a:endParaRPr lang="en-US" sz="1400" b="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400" b="0" dirty="0">
                          <a:effectLst/>
                          <a:latin typeface="Calibri" panose="020F0502020204030204" pitchFamily="34" charset="0"/>
                          <a:ea typeface="Times New Roman" panose="02020603050405020304" pitchFamily="18" charset="0"/>
                          <a:cs typeface="Times New Roman" panose="02020603050405020304" pitchFamily="18" charset="0"/>
                        </a:rPr>
                        <a:t>2_9824_2</a:t>
                      </a: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400" dirty="0">
                          <a:effectLst/>
                          <a:latin typeface="+mn-lt"/>
                          <a:ea typeface="Times New Roman" panose="02020603050405020304" pitchFamily="18" charset="0"/>
                          <a:cs typeface="Times New Roman" panose="02020603050405020304" pitchFamily="18" charset="0"/>
                        </a:rPr>
                        <a:t>+1</a:t>
                      </a: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400" dirty="0">
                          <a:effectLst/>
                          <a:latin typeface="+mn-lt"/>
                          <a:ea typeface="Times New Roman" panose="02020603050405020304" pitchFamily="18" charset="0"/>
                          <a:cs typeface="Times New Roman" panose="02020603050405020304" pitchFamily="18" charset="0"/>
                        </a:rPr>
                        <a:t>2</a:t>
                      </a: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350" kern="1200" dirty="0">
                          <a:solidFill>
                            <a:schemeClr val="tx1"/>
                          </a:solidFill>
                          <a:effectLst/>
                          <a:latin typeface="+mn-lt"/>
                          <a:ea typeface="+mn-ea"/>
                          <a:cs typeface="+mn-cs"/>
                        </a:rPr>
                        <a:t>19,150,985</a:t>
                      </a:r>
                      <a:endParaRPr lang="en-US" sz="14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350" kern="1200" dirty="0">
                          <a:solidFill>
                            <a:schemeClr val="tx1"/>
                          </a:solidFill>
                          <a:effectLst/>
                          <a:latin typeface="+mn-lt"/>
                          <a:ea typeface="+mn-ea"/>
                          <a:cs typeface="+mn-cs"/>
                        </a:rPr>
                        <a:t>19,151,056</a:t>
                      </a:r>
                      <a:r>
                        <a:rPr lang="en-US" sz="1400" dirty="0">
                          <a:effectLst/>
                        </a:rPr>
                        <a:t> </a:t>
                      </a:r>
                      <a:endParaRPr lang="en-US" sz="14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400" dirty="0">
                          <a:effectLst/>
                          <a:latin typeface="+mn-lt"/>
                          <a:ea typeface="Times New Roman" panose="02020603050405020304" pitchFamily="18" charset="0"/>
                          <a:cs typeface="Times New Roman" panose="02020603050405020304" pitchFamily="18" charset="0"/>
                        </a:rPr>
                        <a:t>1</a:t>
                      </a: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484685517"/>
                  </a:ext>
                </a:extLst>
              </a:tr>
              <a:tr h="411152">
                <a:tc>
                  <a:txBody>
                    <a:bodyPr/>
                    <a:lstStyle/>
                    <a:p>
                      <a:pPr marL="0" marR="0" algn="ctr">
                        <a:spcBef>
                          <a:spcPts val="0"/>
                        </a:spcBef>
                        <a:spcAft>
                          <a:spcPts val="0"/>
                        </a:spcAft>
                      </a:pPr>
                      <a:r>
                        <a:rPr lang="en-US" sz="1400" b="0" dirty="0">
                          <a:effectLst/>
                          <a:latin typeface="+mn-lt"/>
                          <a:ea typeface="Calibri" panose="020F0502020204030204" pitchFamily="34" charset="0"/>
                          <a:cs typeface="Calibri" panose="020F0502020204030204" pitchFamily="34" charset="0"/>
                        </a:rPr>
                        <a:t>3</a:t>
                      </a:r>
                      <a:endParaRPr lang="en-US" sz="1400" b="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spcBef>
                          <a:spcPts val="0"/>
                        </a:spcBef>
                        <a:spcAft>
                          <a:spcPts val="0"/>
                        </a:spcAft>
                      </a:pPr>
                      <a:r>
                        <a:rPr lang="en-US" sz="1400" b="0" dirty="0">
                          <a:effectLst/>
                          <a:latin typeface="Calibri" panose="020F0502020204030204" pitchFamily="34" charset="0"/>
                          <a:ea typeface="Times New Roman" panose="02020603050405020304" pitchFamily="18" charset="0"/>
                          <a:cs typeface="Times New Roman" panose="02020603050405020304" pitchFamily="18" charset="0"/>
                        </a:rPr>
                        <a:t>3_9824_2</a:t>
                      </a: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mn-lt"/>
                          <a:ea typeface="Times New Roman" panose="02020603050405020304" pitchFamily="18" charset="0"/>
                          <a:cs typeface="Times New Roman" panose="02020603050405020304" pitchFamily="18" charset="0"/>
                        </a:rPr>
                        <a:t>+2</a:t>
                      </a: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mn-lt"/>
                          <a:ea typeface="Times New Roman" panose="02020603050405020304" pitchFamily="18" charset="0"/>
                          <a:cs typeface="Times New Roman" panose="02020603050405020304" pitchFamily="18" charset="0"/>
                        </a:rPr>
                        <a:t>2</a:t>
                      </a: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spcBef>
                          <a:spcPts val="0"/>
                        </a:spcBef>
                        <a:spcAft>
                          <a:spcPts val="0"/>
                        </a:spcAft>
                      </a:pPr>
                      <a:r>
                        <a:rPr lang="en-US" sz="1350" kern="1200" dirty="0">
                          <a:solidFill>
                            <a:schemeClr val="tx1"/>
                          </a:solidFill>
                          <a:effectLst/>
                          <a:latin typeface="+mn-lt"/>
                          <a:ea typeface="+mn-ea"/>
                          <a:cs typeface="+mn-cs"/>
                        </a:rPr>
                        <a:t>19,151,154</a:t>
                      </a:r>
                      <a:endParaRPr lang="en-US" sz="14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spcBef>
                          <a:spcPts val="0"/>
                        </a:spcBef>
                        <a:spcAft>
                          <a:spcPts val="0"/>
                        </a:spcAft>
                      </a:pPr>
                      <a:r>
                        <a:rPr lang="en-US" sz="1350" kern="1200" dirty="0">
                          <a:solidFill>
                            <a:schemeClr val="tx1"/>
                          </a:solidFill>
                          <a:effectLst/>
                          <a:latin typeface="+mn-lt"/>
                          <a:ea typeface="+mn-ea"/>
                          <a:cs typeface="+mn-cs"/>
                        </a:rPr>
                        <a:t>19,151,361</a:t>
                      </a:r>
                      <a:endParaRPr lang="en-US" sz="14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mn-lt"/>
                          <a:ea typeface="Times New Roman" panose="02020603050405020304" pitchFamily="18" charset="0"/>
                          <a:cs typeface="Times New Roman" panose="02020603050405020304" pitchFamily="18" charset="0"/>
                        </a:rPr>
                        <a:t>2</a:t>
                      </a: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extLst>
                  <a:ext uri="{0D108BD9-81ED-4DB2-BD59-A6C34878D82A}">
                    <a16:rowId xmlns:a16="http://schemas.microsoft.com/office/drawing/2014/main" val="588502677"/>
                  </a:ext>
                </a:extLst>
              </a:tr>
              <a:tr h="411152">
                <a:tc>
                  <a:txBody>
                    <a:bodyPr/>
                    <a:lstStyle/>
                    <a:p>
                      <a:pPr marL="0" marR="0" algn="ctr">
                        <a:spcBef>
                          <a:spcPts val="0"/>
                        </a:spcBef>
                        <a:spcAft>
                          <a:spcPts val="0"/>
                        </a:spcAft>
                      </a:pPr>
                      <a:r>
                        <a:rPr lang="en-US" sz="1400" b="0" dirty="0">
                          <a:effectLst/>
                          <a:latin typeface="+mn-lt"/>
                          <a:ea typeface="Calibri" panose="020F0502020204030204" pitchFamily="34" charset="0"/>
                          <a:cs typeface="Calibri" panose="020F0502020204030204" pitchFamily="34" charset="0"/>
                        </a:rPr>
                        <a:t>4</a:t>
                      </a:r>
                      <a:endParaRPr lang="en-US" sz="1400" b="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400" b="0" dirty="0">
                          <a:effectLst/>
                          <a:latin typeface="Calibri" panose="020F0502020204030204" pitchFamily="34" charset="0"/>
                          <a:ea typeface="Times New Roman" panose="02020603050405020304" pitchFamily="18" charset="0"/>
                          <a:cs typeface="Times New Roman" panose="02020603050405020304" pitchFamily="18" charset="0"/>
                        </a:rPr>
                        <a:t>4_9824_1</a:t>
                      </a: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400" dirty="0">
                          <a:effectLst/>
                          <a:latin typeface="+mn-lt"/>
                          <a:ea typeface="Times New Roman" panose="02020603050405020304" pitchFamily="18" charset="0"/>
                          <a:cs typeface="Times New Roman" panose="02020603050405020304" pitchFamily="18" charset="0"/>
                        </a:rPr>
                        <a:t>+1</a:t>
                      </a: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400" dirty="0">
                          <a:effectLst/>
                          <a:latin typeface="+mn-lt"/>
                          <a:ea typeface="Times New Roman" panose="02020603050405020304" pitchFamily="18" charset="0"/>
                          <a:cs typeface="Times New Roman" panose="02020603050405020304" pitchFamily="18" charset="0"/>
                        </a:rPr>
                        <a:t>1</a:t>
                      </a: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400" dirty="0">
                          <a:effectLst/>
                          <a:latin typeface="+mn-lt"/>
                        </a:rPr>
                        <a:t>19,151,421</a:t>
                      </a:r>
                      <a:endParaRPr lang="en-US" sz="14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400" dirty="0">
                          <a:effectLst/>
                          <a:latin typeface="+mn-lt"/>
                        </a:rPr>
                        <a:t>19,151,550</a:t>
                      </a:r>
                      <a:endParaRPr lang="en-US" sz="14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400" dirty="0">
                          <a:effectLst/>
                          <a:latin typeface="+mn-lt"/>
                          <a:ea typeface="Times New Roman" panose="02020603050405020304" pitchFamily="18" charset="0"/>
                          <a:cs typeface="Times New Roman" panose="02020603050405020304" pitchFamily="18" charset="0"/>
                        </a:rPr>
                        <a:t>0</a:t>
                      </a: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063888539"/>
                  </a:ext>
                </a:extLst>
              </a:tr>
              <a:tr h="411152">
                <a:tc>
                  <a:txBody>
                    <a:bodyPr/>
                    <a:lstStyle/>
                    <a:p>
                      <a:pPr marL="0" marR="0" algn="ctr">
                        <a:spcBef>
                          <a:spcPts val="0"/>
                        </a:spcBef>
                        <a:spcAft>
                          <a:spcPts val="0"/>
                        </a:spcAft>
                      </a:pPr>
                      <a:r>
                        <a:rPr lang="en-US" sz="1400" b="0" dirty="0">
                          <a:effectLst/>
                          <a:latin typeface="+mn-lt"/>
                          <a:ea typeface="Calibri" panose="020F0502020204030204" pitchFamily="34" charset="0"/>
                          <a:cs typeface="Calibri" panose="020F0502020204030204" pitchFamily="34" charset="0"/>
                        </a:rPr>
                        <a:t>5</a:t>
                      </a:r>
                      <a:endParaRPr lang="en-US" sz="1400" b="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spcBef>
                          <a:spcPts val="0"/>
                        </a:spcBef>
                        <a:spcAft>
                          <a:spcPts val="0"/>
                        </a:spcAft>
                      </a:pPr>
                      <a:r>
                        <a:rPr lang="en-US" sz="1400" b="0" dirty="0">
                          <a:effectLst/>
                          <a:latin typeface="Calibri" panose="020F0502020204030204" pitchFamily="34" charset="0"/>
                          <a:ea typeface="Times New Roman" panose="02020603050405020304" pitchFamily="18" charset="0"/>
                          <a:cs typeface="Times New Roman" panose="02020603050405020304" pitchFamily="18" charset="0"/>
                        </a:rPr>
                        <a:t>5_9824_0</a:t>
                      </a: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mn-lt"/>
                          <a:ea typeface="Times New Roman" panose="02020603050405020304" pitchFamily="18" charset="0"/>
                          <a:cs typeface="Times New Roman" panose="02020603050405020304" pitchFamily="18" charset="0"/>
                        </a:rPr>
                        <a:t>+3</a:t>
                      </a: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mn-lt"/>
                          <a:ea typeface="Times New Roman" panose="02020603050405020304" pitchFamily="18" charset="0"/>
                          <a:cs typeface="Times New Roman" panose="02020603050405020304" pitchFamily="18" charset="0"/>
                        </a:rPr>
                        <a:t>0</a:t>
                      </a: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mn-lt"/>
                        </a:rPr>
                        <a:t>19,151,613</a:t>
                      </a:r>
                      <a:endParaRPr lang="en-US" sz="14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spcBef>
                          <a:spcPts val="0"/>
                        </a:spcBef>
                        <a:spcAft>
                          <a:spcPts val="0"/>
                        </a:spcAft>
                      </a:pPr>
                      <a:r>
                        <a:rPr lang="en-US" sz="1350" kern="1200" dirty="0">
                          <a:solidFill>
                            <a:schemeClr val="tx1"/>
                          </a:solidFill>
                          <a:effectLst/>
                          <a:latin typeface="+mn-lt"/>
                          <a:ea typeface="+mn-ea"/>
                          <a:cs typeface="+mn-cs"/>
                        </a:rPr>
                        <a:t>19,151,699</a:t>
                      </a:r>
                      <a:r>
                        <a:rPr lang="en-US" sz="1400" dirty="0">
                          <a:effectLst/>
                        </a:rPr>
                        <a:t> </a:t>
                      </a:r>
                      <a:endParaRPr lang="en-US" sz="14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spcBef>
                          <a:spcPts val="0"/>
                        </a:spcBef>
                        <a:spcAft>
                          <a:spcPts val="0"/>
                        </a:spcAft>
                      </a:pPr>
                      <a:endParaRPr lang="en-US" sz="14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tx1"/>
                    </a:solidFill>
                  </a:tcPr>
                </a:tc>
                <a:extLst>
                  <a:ext uri="{0D108BD9-81ED-4DB2-BD59-A6C34878D82A}">
                    <a16:rowId xmlns:a16="http://schemas.microsoft.com/office/drawing/2014/main" val="2678691889"/>
                  </a:ext>
                </a:extLst>
              </a:tr>
            </a:tbl>
          </a:graphicData>
        </a:graphic>
      </p:graphicFrame>
    </p:spTree>
    <p:extLst>
      <p:ext uri="{BB962C8B-B14F-4D97-AF65-F5344CB8AC3E}">
        <p14:creationId xmlns:p14="http://schemas.microsoft.com/office/powerpoint/2010/main" val="212157453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423DCA49-B48F-04B3-496B-97143F3C8C2B}"/>
              </a:ext>
            </a:extLst>
          </p:cNvPr>
          <p:cNvGrpSpPr/>
          <p:nvPr/>
        </p:nvGrpSpPr>
        <p:grpSpPr>
          <a:xfrm>
            <a:off x="1254396" y="421341"/>
            <a:ext cx="6786275" cy="4944482"/>
            <a:chOff x="1245431" y="0"/>
            <a:chExt cx="6786275" cy="4944482"/>
          </a:xfrm>
        </p:grpSpPr>
        <p:grpSp>
          <p:nvGrpSpPr>
            <p:cNvPr id="9" name="Group 8">
              <a:extLst>
                <a:ext uri="{FF2B5EF4-FFF2-40B4-BE49-F238E27FC236}">
                  <a16:creationId xmlns:a16="http://schemas.microsoft.com/office/drawing/2014/main" id="{6979E60A-0B06-A323-A5B7-1DDDC91D1062}"/>
                </a:ext>
              </a:extLst>
            </p:cNvPr>
            <p:cNvGrpSpPr/>
            <p:nvPr/>
          </p:nvGrpSpPr>
          <p:grpSpPr>
            <a:xfrm>
              <a:off x="1245431" y="0"/>
              <a:ext cx="4796781" cy="4944482"/>
              <a:chOff x="1245431" y="0"/>
              <a:chExt cx="4796781" cy="4944482"/>
            </a:xfrm>
          </p:grpSpPr>
          <p:pic>
            <p:nvPicPr>
              <p:cNvPr id="8" name="Picture 7" descr="Graphical user interface, application, email&#10;&#10;Description automatically generated">
                <a:extLst>
                  <a:ext uri="{FF2B5EF4-FFF2-40B4-BE49-F238E27FC236}">
                    <a16:creationId xmlns:a16="http://schemas.microsoft.com/office/drawing/2014/main" id="{152D23F5-E1DB-49C4-6C30-2C6809C3BE75}"/>
                  </a:ext>
                </a:extLst>
              </p:cNvPr>
              <p:cNvPicPr>
                <a:picLocks noChangeAspect="1"/>
              </p:cNvPicPr>
              <p:nvPr/>
            </p:nvPicPr>
            <p:blipFill>
              <a:blip r:embed="rId3"/>
              <a:stretch>
                <a:fillRect/>
              </a:stretch>
            </p:blipFill>
            <p:spPr>
              <a:xfrm>
                <a:off x="1245431" y="0"/>
                <a:ext cx="4796781" cy="4944482"/>
              </a:xfrm>
              <a:prstGeom prst="rect">
                <a:avLst/>
              </a:prstGeom>
            </p:spPr>
          </p:pic>
          <p:cxnSp>
            <p:nvCxnSpPr>
              <p:cNvPr id="5" name="Straight Arrow Connector 4">
                <a:extLst>
                  <a:ext uri="{FF2B5EF4-FFF2-40B4-BE49-F238E27FC236}">
                    <a16:creationId xmlns:a16="http://schemas.microsoft.com/office/drawing/2014/main" id="{24C65296-85C5-5A99-C85C-F1123C9529D2}"/>
                  </a:ext>
                </a:extLst>
              </p:cNvPr>
              <p:cNvCxnSpPr>
                <a:cxnSpLocks/>
              </p:cNvCxnSpPr>
              <p:nvPr/>
            </p:nvCxnSpPr>
            <p:spPr>
              <a:xfrm>
                <a:off x="4234708" y="4490711"/>
                <a:ext cx="431515" cy="226033"/>
              </a:xfrm>
              <a:prstGeom prst="straightConnector1">
                <a:avLst/>
              </a:prstGeom>
              <a:ln w="76200">
                <a:solidFill>
                  <a:srgbClr val="9E1B3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0BE50C83-3205-68D9-C821-BB16F54A0098}"/>
                </a:ext>
              </a:extLst>
            </p:cNvPr>
            <p:cNvGrpSpPr/>
            <p:nvPr/>
          </p:nvGrpSpPr>
          <p:grpSpPr>
            <a:xfrm>
              <a:off x="4577552" y="1163170"/>
              <a:ext cx="3454154" cy="1324957"/>
              <a:chOff x="4774674" y="269127"/>
              <a:chExt cx="3454154" cy="1324957"/>
            </a:xfrm>
          </p:grpSpPr>
          <p:grpSp>
            <p:nvGrpSpPr>
              <p:cNvPr id="3" name="Group 2">
                <a:extLst>
                  <a:ext uri="{FF2B5EF4-FFF2-40B4-BE49-F238E27FC236}">
                    <a16:creationId xmlns:a16="http://schemas.microsoft.com/office/drawing/2014/main" id="{4EF2CA86-672D-C8E0-1515-A67803C895ED}"/>
                  </a:ext>
                </a:extLst>
              </p:cNvPr>
              <p:cNvGrpSpPr/>
              <p:nvPr/>
            </p:nvGrpSpPr>
            <p:grpSpPr>
              <a:xfrm>
                <a:off x="4774674" y="269127"/>
                <a:ext cx="3454154" cy="1324957"/>
                <a:chOff x="674786" y="1153220"/>
                <a:chExt cx="3454154" cy="1324957"/>
              </a:xfrm>
            </p:grpSpPr>
            <p:grpSp>
              <p:nvGrpSpPr>
                <p:cNvPr id="6" name="Group 5">
                  <a:extLst>
                    <a:ext uri="{FF2B5EF4-FFF2-40B4-BE49-F238E27FC236}">
                      <a16:creationId xmlns:a16="http://schemas.microsoft.com/office/drawing/2014/main" id="{6FC3349F-5D60-FBA7-CB66-03C0A1A8880C}"/>
                    </a:ext>
                  </a:extLst>
                </p:cNvPr>
                <p:cNvGrpSpPr/>
                <p:nvPr/>
              </p:nvGrpSpPr>
              <p:grpSpPr>
                <a:xfrm>
                  <a:off x="674786" y="1153220"/>
                  <a:ext cx="3454154" cy="1324957"/>
                  <a:chOff x="1200728" y="415638"/>
                  <a:chExt cx="6059056" cy="924050"/>
                </a:xfrm>
                <a:solidFill>
                  <a:srgbClr val="A2A5A4"/>
                </a:solidFill>
              </p:grpSpPr>
              <p:sp>
                <p:nvSpPr>
                  <p:cNvPr id="10" name="Rectangle 9">
                    <a:extLst>
                      <a:ext uri="{FF2B5EF4-FFF2-40B4-BE49-F238E27FC236}">
                        <a16:creationId xmlns:a16="http://schemas.microsoft.com/office/drawing/2014/main" id="{2B44930F-3BA7-4AD3-2446-85326CB3A1C1}"/>
                      </a:ext>
                    </a:extLst>
                  </p:cNvPr>
                  <p:cNvSpPr/>
                  <p:nvPr/>
                </p:nvSpPr>
                <p:spPr>
                  <a:xfrm>
                    <a:off x="1200728" y="415638"/>
                    <a:ext cx="6059056" cy="924050"/>
                  </a:xfrm>
                  <a:prstGeom prst="rect">
                    <a:avLst/>
                  </a:prstGeom>
                  <a:solidFill>
                    <a:srgbClr val="FFADAD"/>
                  </a:solidFill>
                  <a:ln w="38100">
                    <a:solidFill>
                      <a:srgbClr val="3B3838">
                        <a:alpha val="6470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9F93C97-154D-4927-BC23-17A52D30D0AA}"/>
                      </a:ext>
                    </a:extLst>
                  </p:cNvPr>
                  <p:cNvSpPr txBox="1"/>
                  <p:nvPr/>
                </p:nvSpPr>
                <p:spPr>
                  <a:xfrm>
                    <a:off x="2232714" y="520515"/>
                    <a:ext cx="4811913" cy="321974"/>
                  </a:xfrm>
                  <a:prstGeom prst="rect">
                    <a:avLst/>
                  </a:prstGeom>
                  <a:noFill/>
                </p:spPr>
                <p:txBody>
                  <a:bodyPr wrap="square" rtlCol="0">
                    <a:spAutoFit/>
                  </a:bodyPr>
                  <a:lstStyle/>
                  <a:p>
                    <a:r>
                      <a:rPr lang="en-US" sz="1200" dirty="0"/>
                      <a:t>Note that the coordinates for the “Coding Exon Coordinates” field </a:t>
                    </a:r>
                    <a:r>
                      <a:rPr lang="en-US" sz="1200" b="1" u="sng" dirty="0"/>
                      <a:t>do not</a:t>
                    </a:r>
                  </a:p>
                </p:txBody>
              </p:sp>
            </p:grpSp>
            <p:pic>
              <p:nvPicPr>
                <p:cNvPr id="7" name="Picture 6" descr="A close up of a logo&#10;&#10;Description automatically generated">
                  <a:extLst>
                    <a:ext uri="{FF2B5EF4-FFF2-40B4-BE49-F238E27FC236}">
                      <a16:creationId xmlns:a16="http://schemas.microsoft.com/office/drawing/2014/main" id="{8B4909AD-E8CA-B67A-B0A1-E2C415DAD318}"/>
                    </a:ext>
                  </a:extLst>
                </p:cNvPr>
                <p:cNvPicPr>
                  <a:picLocks noChangeAspect="1"/>
                </p:cNvPicPr>
                <p:nvPr/>
              </p:nvPicPr>
              <p:blipFill>
                <a:blip r:embed="rId4"/>
                <a:stretch>
                  <a:fillRect/>
                </a:stretch>
              </p:blipFill>
              <p:spPr>
                <a:xfrm>
                  <a:off x="696596" y="1190464"/>
                  <a:ext cx="645465" cy="628941"/>
                </a:xfrm>
                <a:prstGeom prst="rect">
                  <a:avLst/>
                </a:prstGeom>
              </p:spPr>
            </p:pic>
          </p:grpSp>
          <p:sp>
            <p:nvSpPr>
              <p:cNvPr id="4" name="TextBox 3">
                <a:extLst>
                  <a:ext uri="{FF2B5EF4-FFF2-40B4-BE49-F238E27FC236}">
                    <a16:creationId xmlns:a16="http://schemas.microsoft.com/office/drawing/2014/main" id="{9B401F60-F066-7352-9443-BF56FBF7C6A9}"/>
                  </a:ext>
                </a:extLst>
              </p:cNvPr>
              <p:cNvSpPr txBox="1"/>
              <p:nvPr/>
            </p:nvSpPr>
            <p:spPr>
              <a:xfrm>
                <a:off x="4814002" y="812347"/>
                <a:ext cx="3292169" cy="646331"/>
              </a:xfrm>
              <a:prstGeom prst="rect">
                <a:avLst/>
              </a:prstGeom>
              <a:noFill/>
            </p:spPr>
            <p:txBody>
              <a:bodyPr wrap="square" rtlCol="0">
                <a:spAutoFit/>
              </a:bodyPr>
              <a:lstStyle/>
              <a:p>
                <a:r>
                  <a:rPr lang="en-US" sz="1200" b="1" u="sng" dirty="0"/>
                  <a:t>include the stop codon</a:t>
                </a:r>
                <a:r>
                  <a:rPr lang="en-US" sz="1200" dirty="0"/>
                  <a:t>. We will enter the stop codon coordinates separately in the “Stop Codon Coordinates” field. </a:t>
                </a:r>
              </a:p>
            </p:txBody>
          </p:sp>
        </p:grpSp>
      </p:grpSp>
    </p:spTree>
    <p:extLst>
      <p:ext uri="{BB962C8B-B14F-4D97-AF65-F5344CB8AC3E}">
        <p14:creationId xmlns:p14="http://schemas.microsoft.com/office/powerpoint/2010/main" val="164911090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10;&#10;Description automatically generated with medium confidence">
            <a:extLst>
              <a:ext uri="{FF2B5EF4-FFF2-40B4-BE49-F238E27FC236}">
                <a16:creationId xmlns:a16="http://schemas.microsoft.com/office/drawing/2014/main" id="{BF3F9A71-96E9-F8CA-9975-98B75596F1B7}"/>
              </a:ext>
            </a:extLst>
          </p:cNvPr>
          <p:cNvPicPr>
            <a:picLocks noChangeAspect="1"/>
          </p:cNvPicPr>
          <p:nvPr/>
        </p:nvPicPr>
        <p:blipFill>
          <a:blip r:embed="rId3"/>
          <a:stretch>
            <a:fillRect/>
          </a:stretch>
        </p:blipFill>
        <p:spPr>
          <a:xfrm>
            <a:off x="158017" y="632433"/>
            <a:ext cx="7059243" cy="4752758"/>
          </a:xfrm>
          <a:prstGeom prst="rect">
            <a:avLst/>
          </a:prstGeom>
        </p:spPr>
      </p:pic>
      <p:cxnSp>
        <p:nvCxnSpPr>
          <p:cNvPr id="4" name="Straight Arrow Connector 3">
            <a:extLst>
              <a:ext uri="{FF2B5EF4-FFF2-40B4-BE49-F238E27FC236}">
                <a16:creationId xmlns:a16="http://schemas.microsoft.com/office/drawing/2014/main" id="{16CEA164-AA12-1D11-222F-5C176AE8878E}"/>
              </a:ext>
            </a:extLst>
          </p:cNvPr>
          <p:cNvCxnSpPr>
            <a:cxnSpLocks/>
          </p:cNvCxnSpPr>
          <p:nvPr/>
        </p:nvCxnSpPr>
        <p:spPr>
          <a:xfrm flipH="1">
            <a:off x="1599084" y="519416"/>
            <a:ext cx="431515" cy="226033"/>
          </a:xfrm>
          <a:prstGeom prst="straightConnector1">
            <a:avLst/>
          </a:prstGeom>
          <a:ln w="76200">
            <a:solidFill>
              <a:srgbClr val="9E1B32"/>
            </a:solidFill>
            <a:tailEnd type="triangle"/>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5F899D33-B740-AC19-E341-60AAE86ED855}"/>
              </a:ext>
            </a:extLst>
          </p:cNvPr>
          <p:cNvGrpSpPr/>
          <p:nvPr/>
        </p:nvGrpSpPr>
        <p:grpSpPr>
          <a:xfrm>
            <a:off x="5531829" y="2226377"/>
            <a:ext cx="3454154" cy="1854640"/>
            <a:chOff x="4774674" y="269127"/>
            <a:chExt cx="3454154" cy="1854640"/>
          </a:xfrm>
        </p:grpSpPr>
        <p:grpSp>
          <p:nvGrpSpPr>
            <p:cNvPr id="6" name="Group 5">
              <a:extLst>
                <a:ext uri="{FF2B5EF4-FFF2-40B4-BE49-F238E27FC236}">
                  <a16:creationId xmlns:a16="http://schemas.microsoft.com/office/drawing/2014/main" id="{2D42F3F0-84C4-87F9-2D5B-EBFF95A9A385}"/>
                </a:ext>
              </a:extLst>
            </p:cNvPr>
            <p:cNvGrpSpPr/>
            <p:nvPr/>
          </p:nvGrpSpPr>
          <p:grpSpPr>
            <a:xfrm>
              <a:off x="4774674" y="269127"/>
              <a:ext cx="3454154" cy="1854640"/>
              <a:chOff x="674786" y="1153220"/>
              <a:chExt cx="3454154" cy="1854640"/>
            </a:xfrm>
          </p:grpSpPr>
          <p:grpSp>
            <p:nvGrpSpPr>
              <p:cNvPr id="7" name="Group 6">
                <a:extLst>
                  <a:ext uri="{FF2B5EF4-FFF2-40B4-BE49-F238E27FC236}">
                    <a16:creationId xmlns:a16="http://schemas.microsoft.com/office/drawing/2014/main" id="{90AF2B58-89A8-6C43-70DD-DDD84634060E}"/>
                  </a:ext>
                </a:extLst>
              </p:cNvPr>
              <p:cNvGrpSpPr/>
              <p:nvPr/>
            </p:nvGrpSpPr>
            <p:grpSpPr>
              <a:xfrm>
                <a:off x="674786" y="1153220"/>
                <a:ext cx="3454154" cy="1854640"/>
                <a:chOff x="1200728" y="415638"/>
                <a:chExt cx="6059056" cy="1293461"/>
              </a:xfrm>
              <a:solidFill>
                <a:srgbClr val="A2A5A4"/>
              </a:solidFill>
            </p:grpSpPr>
            <p:sp>
              <p:nvSpPr>
                <p:cNvPr id="9" name="Rectangle 8">
                  <a:extLst>
                    <a:ext uri="{FF2B5EF4-FFF2-40B4-BE49-F238E27FC236}">
                      <a16:creationId xmlns:a16="http://schemas.microsoft.com/office/drawing/2014/main" id="{B4D42DFD-C981-B1B0-75B4-E3C409D7DD38}"/>
                    </a:ext>
                  </a:extLst>
                </p:cNvPr>
                <p:cNvSpPr/>
                <p:nvPr/>
              </p:nvSpPr>
              <p:spPr>
                <a:xfrm>
                  <a:off x="1200728" y="415638"/>
                  <a:ext cx="6059056" cy="1293461"/>
                </a:xfrm>
                <a:prstGeom prst="rect">
                  <a:avLst/>
                </a:prstGeom>
                <a:solidFill>
                  <a:srgbClr val="FFADAD"/>
                </a:solidFill>
                <a:ln w="38100">
                  <a:solidFill>
                    <a:srgbClr val="3B3838">
                      <a:alpha val="6470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FF52585-6CFE-8FA6-73FB-8774D0A184D3}"/>
                    </a:ext>
                  </a:extLst>
                </p:cNvPr>
                <p:cNvSpPr txBox="1"/>
                <p:nvPr/>
              </p:nvSpPr>
              <p:spPr>
                <a:xfrm>
                  <a:off x="2232714" y="520515"/>
                  <a:ext cx="4811913" cy="321974"/>
                </a:xfrm>
                <a:prstGeom prst="rect">
                  <a:avLst/>
                </a:prstGeom>
                <a:noFill/>
              </p:spPr>
              <p:txBody>
                <a:bodyPr wrap="square" rtlCol="0">
                  <a:spAutoFit/>
                </a:bodyPr>
                <a:lstStyle/>
                <a:p>
                  <a:r>
                    <a:rPr lang="en-US" sz="1200" dirty="0"/>
                    <a:t>The Gene Model Checker checklist is designed to highlight unusual features in</a:t>
                  </a:r>
                </a:p>
              </p:txBody>
            </p:sp>
          </p:grpSp>
          <p:pic>
            <p:nvPicPr>
              <p:cNvPr id="8" name="Picture 7" descr="A close up of a logo&#10;&#10;Description automatically generated">
                <a:extLst>
                  <a:ext uri="{FF2B5EF4-FFF2-40B4-BE49-F238E27FC236}">
                    <a16:creationId xmlns:a16="http://schemas.microsoft.com/office/drawing/2014/main" id="{6E9F1394-2A2E-C9FA-458D-8782730BEA8A}"/>
                  </a:ext>
                </a:extLst>
              </p:cNvPr>
              <p:cNvPicPr>
                <a:picLocks noChangeAspect="1"/>
              </p:cNvPicPr>
              <p:nvPr/>
            </p:nvPicPr>
            <p:blipFill>
              <a:blip r:embed="rId4"/>
              <a:stretch>
                <a:fillRect/>
              </a:stretch>
            </p:blipFill>
            <p:spPr>
              <a:xfrm>
                <a:off x="696596" y="1190464"/>
                <a:ext cx="645465" cy="628941"/>
              </a:xfrm>
              <a:prstGeom prst="rect">
                <a:avLst/>
              </a:prstGeom>
            </p:spPr>
          </p:pic>
        </p:grpSp>
        <p:sp>
          <p:nvSpPr>
            <p:cNvPr id="11" name="TextBox 10">
              <a:extLst>
                <a:ext uri="{FF2B5EF4-FFF2-40B4-BE49-F238E27FC236}">
                  <a16:creationId xmlns:a16="http://schemas.microsoft.com/office/drawing/2014/main" id="{97394A5A-BBB1-8BDF-8DD2-8F6327F18B11}"/>
                </a:ext>
              </a:extLst>
            </p:cNvPr>
            <p:cNvSpPr txBox="1"/>
            <p:nvPr/>
          </p:nvSpPr>
          <p:spPr>
            <a:xfrm>
              <a:off x="4814002" y="812347"/>
              <a:ext cx="3292169" cy="1200329"/>
            </a:xfrm>
            <a:prstGeom prst="rect">
              <a:avLst/>
            </a:prstGeom>
            <a:noFill/>
          </p:spPr>
          <p:txBody>
            <a:bodyPr wrap="square" rtlCol="0">
              <a:spAutoFit/>
            </a:bodyPr>
            <a:lstStyle/>
            <a:p>
              <a:r>
                <a:rPr lang="en-US" sz="1200" dirty="0"/>
                <a:t>the gene model. Warnings and failures reported by the Gene Model Checker do not necessarily mean that the proposed gene model is incorrect. However, the annotator should provide additional evidence that justifies the unusual annotation (e.g., non-canonical splice donor site).</a:t>
              </a:r>
            </a:p>
          </p:txBody>
        </p:sp>
      </p:grpSp>
    </p:spTree>
    <p:extLst>
      <p:ext uri="{BB962C8B-B14F-4D97-AF65-F5344CB8AC3E}">
        <p14:creationId xmlns:p14="http://schemas.microsoft.com/office/powerpoint/2010/main" val="101598201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4B8E5190-C876-C87C-0623-BA7D95E2B931}"/>
              </a:ext>
            </a:extLst>
          </p:cNvPr>
          <p:cNvGrpSpPr/>
          <p:nvPr/>
        </p:nvGrpSpPr>
        <p:grpSpPr>
          <a:xfrm>
            <a:off x="544375" y="-80659"/>
            <a:ext cx="8738629" cy="7292051"/>
            <a:chOff x="544375" y="-80659"/>
            <a:chExt cx="8738629" cy="7292051"/>
          </a:xfrm>
        </p:grpSpPr>
        <p:grpSp>
          <p:nvGrpSpPr>
            <p:cNvPr id="20" name="Group 19">
              <a:extLst>
                <a:ext uri="{FF2B5EF4-FFF2-40B4-BE49-F238E27FC236}">
                  <a16:creationId xmlns:a16="http://schemas.microsoft.com/office/drawing/2014/main" id="{7C1086E7-E6E0-C1A7-CDBD-2843DE3DE4F8}"/>
                </a:ext>
              </a:extLst>
            </p:cNvPr>
            <p:cNvGrpSpPr/>
            <p:nvPr/>
          </p:nvGrpSpPr>
          <p:grpSpPr>
            <a:xfrm>
              <a:off x="544375" y="-80659"/>
              <a:ext cx="8738629" cy="7292051"/>
              <a:chOff x="544375" y="-80659"/>
              <a:chExt cx="8738629" cy="7292051"/>
            </a:xfrm>
          </p:grpSpPr>
          <p:sp>
            <p:nvSpPr>
              <p:cNvPr id="13" name="TextBox 12">
                <a:extLst>
                  <a:ext uri="{FF2B5EF4-FFF2-40B4-BE49-F238E27FC236}">
                    <a16:creationId xmlns:a16="http://schemas.microsoft.com/office/drawing/2014/main" id="{3FB7596D-20DB-9A4E-BCB3-D61C3DCB0975}"/>
                  </a:ext>
                </a:extLst>
              </p:cNvPr>
              <p:cNvSpPr txBox="1"/>
              <p:nvPr/>
            </p:nvSpPr>
            <p:spPr>
              <a:xfrm>
                <a:off x="1736310" y="-80659"/>
                <a:ext cx="7546694" cy="7292051"/>
              </a:xfrm>
              <a:prstGeom prst="rect">
                <a:avLst/>
              </a:prstGeom>
              <a:solidFill>
                <a:schemeClr val="bg1"/>
              </a:solidFill>
            </p:spPr>
            <p:txBody>
              <a:bodyPr wrap="square" rtlCol="0">
                <a:spAutoFit/>
              </a:bodyPr>
              <a:lstStyle/>
              <a:p>
                <a:endParaRPr lang="en-US" sz="1600" dirty="0">
                  <a:latin typeface="Arial" charset="0"/>
                  <a:ea typeface="Arial" charset="0"/>
                  <a:cs typeface="Arial" charset="0"/>
                </a:endParaRPr>
              </a:p>
            </p:txBody>
          </p:sp>
          <p:pic>
            <p:nvPicPr>
              <p:cNvPr id="15" name="Picture 14" descr="Chart&#10;&#10;Description automatically generated">
                <a:extLst>
                  <a:ext uri="{FF2B5EF4-FFF2-40B4-BE49-F238E27FC236}">
                    <a16:creationId xmlns:a16="http://schemas.microsoft.com/office/drawing/2014/main" id="{AF2828A7-73CB-1E8A-B152-C2D5E29B6BB2}"/>
                  </a:ext>
                </a:extLst>
              </p:cNvPr>
              <p:cNvPicPr>
                <a:picLocks noChangeAspect="1"/>
              </p:cNvPicPr>
              <p:nvPr/>
            </p:nvPicPr>
            <p:blipFill>
              <a:blip r:embed="rId2"/>
              <a:stretch>
                <a:fillRect/>
              </a:stretch>
            </p:blipFill>
            <p:spPr>
              <a:xfrm>
                <a:off x="2870323" y="0"/>
                <a:ext cx="5821433" cy="6858000"/>
              </a:xfrm>
              <a:prstGeom prst="rect">
                <a:avLst/>
              </a:prstGeom>
            </p:spPr>
          </p:pic>
          <p:sp>
            <p:nvSpPr>
              <p:cNvPr id="7" name="Rectangle 6">
                <a:extLst>
                  <a:ext uri="{FF2B5EF4-FFF2-40B4-BE49-F238E27FC236}">
                    <a16:creationId xmlns:a16="http://schemas.microsoft.com/office/drawing/2014/main" id="{BD62ECB4-9C8F-9B48-B3C1-042F40681E15}"/>
                  </a:ext>
                </a:extLst>
              </p:cNvPr>
              <p:cNvSpPr/>
              <p:nvPr/>
            </p:nvSpPr>
            <p:spPr>
              <a:xfrm>
                <a:off x="7211028" y="3135077"/>
                <a:ext cx="828674" cy="378683"/>
              </a:xfrm>
              <a:prstGeom prst="rect">
                <a:avLst/>
              </a:prstGeom>
              <a:solidFill>
                <a:schemeClr val="accent2">
                  <a:lumMod val="20000"/>
                  <a:lumOff val="80000"/>
                </a:schemeClr>
              </a:solid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rial" panose="020B0604020202020204" pitchFamily="34" charset="0"/>
                    <a:cs typeface="Arial" panose="020B0604020202020204" pitchFamily="34" charset="0"/>
                  </a:rPr>
                  <a:t>Gap</a:t>
                </a:r>
                <a:endParaRPr lang="en-US" sz="2000" i="1" dirty="0">
                  <a:solidFill>
                    <a:schemeClr val="tx1"/>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856450D9-DE74-2D46-A73E-40CF6B69AB27}"/>
                  </a:ext>
                </a:extLst>
              </p:cNvPr>
              <p:cNvSpPr/>
              <p:nvPr/>
            </p:nvSpPr>
            <p:spPr>
              <a:xfrm rot="18884649">
                <a:off x="3582570" y="5620106"/>
                <a:ext cx="646153" cy="378683"/>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Arial" panose="020B0604020202020204" pitchFamily="34" charset="0"/>
                    <a:cs typeface="Arial" panose="020B0604020202020204" pitchFamily="34" charset="0"/>
                  </a:rPr>
                  <a:t>CDS-1</a:t>
                </a:r>
              </a:p>
            </p:txBody>
          </p:sp>
          <p:sp>
            <p:nvSpPr>
              <p:cNvPr id="9" name="Rectangle 8">
                <a:extLst>
                  <a:ext uri="{FF2B5EF4-FFF2-40B4-BE49-F238E27FC236}">
                    <a16:creationId xmlns:a16="http://schemas.microsoft.com/office/drawing/2014/main" id="{C5448724-B1E9-1849-89C4-56AB75475B12}"/>
                  </a:ext>
                </a:extLst>
              </p:cNvPr>
              <p:cNvSpPr/>
              <p:nvPr/>
            </p:nvSpPr>
            <p:spPr>
              <a:xfrm rot="19329867">
                <a:off x="4052189" y="5055192"/>
                <a:ext cx="646153" cy="378683"/>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Arial" panose="020B0604020202020204" pitchFamily="34" charset="0"/>
                    <a:cs typeface="Arial" panose="020B0604020202020204" pitchFamily="34" charset="0"/>
                  </a:rPr>
                  <a:t>CDS-2</a:t>
                </a:r>
              </a:p>
            </p:txBody>
          </p:sp>
          <p:sp>
            <p:nvSpPr>
              <p:cNvPr id="10" name="Rectangle 9">
                <a:extLst>
                  <a:ext uri="{FF2B5EF4-FFF2-40B4-BE49-F238E27FC236}">
                    <a16:creationId xmlns:a16="http://schemas.microsoft.com/office/drawing/2014/main" id="{F30A0A70-7CEC-8442-ADD3-5DB4E6F7717C}"/>
                  </a:ext>
                </a:extLst>
              </p:cNvPr>
              <p:cNvSpPr/>
              <p:nvPr/>
            </p:nvSpPr>
            <p:spPr>
              <a:xfrm rot="19000160">
                <a:off x="5186581" y="3860658"/>
                <a:ext cx="646153" cy="378683"/>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Arial" panose="020B0604020202020204" pitchFamily="34" charset="0"/>
                    <a:cs typeface="Arial" panose="020B0604020202020204" pitchFamily="34" charset="0"/>
                  </a:rPr>
                  <a:t>CDS-3</a:t>
                </a:r>
              </a:p>
            </p:txBody>
          </p:sp>
          <p:sp>
            <p:nvSpPr>
              <p:cNvPr id="11" name="Rectangle 10">
                <a:extLst>
                  <a:ext uri="{FF2B5EF4-FFF2-40B4-BE49-F238E27FC236}">
                    <a16:creationId xmlns:a16="http://schemas.microsoft.com/office/drawing/2014/main" id="{3BE4999D-E88A-994E-B593-B42168F180C4}"/>
                  </a:ext>
                </a:extLst>
              </p:cNvPr>
              <p:cNvSpPr/>
              <p:nvPr/>
            </p:nvSpPr>
            <p:spPr>
              <a:xfrm rot="19037969">
                <a:off x="6660152" y="2365400"/>
                <a:ext cx="646153" cy="378683"/>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Arial" panose="020B0604020202020204" pitchFamily="34" charset="0"/>
                    <a:cs typeface="Arial" panose="020B0604020202020204" pitchFamily="34" charset="0"/>
                  </a:rPr>
                  <a:t>CDS-4</a:t>
                </a:r>
              </a:p>
            </p:txBody>
          </p:sp>
          <p:sp>
            <p:nvSpPr>
              <p:cNvPr id="12" name="Rectangle 11">
                <a:extLst>
                  <a:ext uri="{FF2B5EF4-FFF2-40B4-BE49-F238E27FC236}">
                    <a16:creationId xmlns:a16="http://schemas.microsoft.com/office/drawing/2014/main" id="{1F83F8B3-9BE0-A641-A1B6-4E9AD4D9A582}"/>
                  </a:ext>
                </a:extLst>
              </p:cNvPr>
              <p:cNvSpPr/>
              <p:nvPr/>
            </p:nvSpPr>
            <p:spPr>
              <a:xfrm rot="19104764">
                <a:off x="7551978" y="1522793"/>
                <a:ext cx="646153" cy="378683"/>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Arial" panose="020B0604020202020204" pitchFamily="34" charset="0"/>
                    <a:cs typeface="Arial" panose="020B0604020202020204" pitchFamily="34" charset="0"/>
                  </a:rPr>
                  <a:t>CDS-5</a:t>
                </a:r>
              </a:p>
            </p:txBody>
          </p:sp>
          <p:sp>
            <p:nvSpPr>
              <p:cNvPr id="17" name="Rectangle 16">
                <a:extLst>
                  <a:ext uri="{FF2B5EF4-FFF2-40B4-BE49-F238E27FC236}">
                    <a16:creationId xmlns:a16="http://schemas.microsoft.com/office/drawing/2014/main" id="{491EE94A-4CD0-203E-C378-BCE2ADEB63EA}"/>
                  </a:ext>
                </a:extLst>
              </p:cNvPr>
              <p:cNvSpPr/>
              <p:nvPr/>
            </p:nvSpPr>
            <p:spPr>
              <a:xfrm>
                <a:off x="544375" y="3565367"/>
                <a:ext cx="2423160" cy="484632"/>
              </a:xfrm>
              <a:prstGeom prst="rect">
                <a:avLst/>
              </a:prstGeom>
              <a:solidFill>
                <a:srgbClr val="990000">
                  <a:alpha val="86275"/>
                </a:srgbClr>
              </a:solid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Arial" panose="020B0604020202020204" pitchFamily="34" charset="0"/>
                    <a:cs typeface="Arial" panose="020B0604020202020204" pitchFamily="34" charset="0"/>
                  </a:rPr>
                  <a:t>Target Species Protein</a:t>
                </a:r>
              </a:p>
            </p:txBody>
          </p:sp>
          <p:sp>
            <p:nvSpPr>
              <p:cNvPr id="18" name="Rectangle 17">
                <a:extLst>
                  <a:ext uri="{FF2B5EF4-FFF2-40B4-BE49-F238E27FC236}">
                    <a16:creationId xmlns:a16="http://schemas.microsoft.com/office/drawing/2014/main" id="{A98A9A14-5D5C-A474-A614-556E8F7856E4}"/>
                  </a:ext>
                </a:extLst>
              </p:cNvPr>
              <p:cNvSpPr/>
              <p:nvPr/>
            </p:nvSpPr>
            <p:spPr>
              <a:xfrm>
                <a:off x="6568892" y="6446675"/>
                <a:ext cx="2425112" cy="488349"/>
              </a:xfrm>
              <a:prstGeom prst="rect">
                <a:avLst/>
              </a:prstGeom>
              <a:solidFill>
                <a:schemeClr val="bg1">
                  <a:lumMod val="95000"/>
                </a:schemeClr>
              </a:solid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i="1" dirty="0">
                    <a:solidFill>
                      <a:srgbClr val="990000"/>
                    </a:solidFill>
                    <a:latin typeface="Arial" panose="020B0604020202020204" pitchFamily="34" charset="0"/>
                    <a:cs typeface="Arial" panose="020B0604020202020204" pitchFamily="34" charset="0"/>
                  </a:rPr>
                  <a:t>D. melanogaster </a:t>
                </a:r>
                <a:r>
                  <a:rPr lang="en-US" sz="1400" b="1" dirty="0">
                    <a:solidFill>
                      <a:srgbClr val="990000"/>
                    </a:solidFill>
                    <a:latin typeface="Arial" panose="020B0604020202020204" pitchFamily="34" charset="0"/>
                    <a:cs typeface="Arial" panose="020B0604020202020204" pitchFamily="34" charset="0"/>
                  </a:rPr>
                  <a:t>Protein</a:t>
                </a:r>
              </a:p>
            </p:txBody>
          </p:sp>
          <p:sp>
            <p:nvSpPr>
              <p:cNvPr id="19" name="Left Brace 18">
                <a:extLst>
                  <a:ext uri="{FF2B5EF4-FFF2-40B4-BE49-F238E27FC236}">
                    <a16:creationId xmlns:a16="http://schemas.microsoft.com/office/drawing/2014/main" id="{72A1872F-2DE2-0237-DB47-3C2A1A93E3C8}"/>
                  </a:ext>
                </a:extLst>
              </p:cNvPr>
              <p:cNvSpPr/>
              <p:nvPr/>
            </p:nvSpPr>
            <p:spPr>
              <a:xfrm rot="13398515">
                <a:off x="6847410" y="2983231"/>
                <a:ext cx="270767" cy="240404"/>
              </a:xfrm>
              <a:prstGeom prst="leftBrace">
                <a:avLst>
                  <a:gd name="adj1" fmla="val 56864"/>
                  <a:gd name="adj2" fmla="val 50000"/>
                </a:avLst>
              </a:prstGeom>
              <a:ln w="28575">
                <a:solidFill>
                  <a:schemeClr val="tx1"/>
                </a:solidFill>
                <a:headEnd type="none"/>
                <a:tailEnd type="none"/>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grpSp>
        <p:cxnSp>
          <p:nvCxnSpPr>
            <p:cNvPr id="21" name="Straight Arrow Connector 20">
              <a:extLst>
                <a:ext uri="{FF2B5EF4-FFF2-40B4-BE49-F238E27FC236}">
                  <a16:creationId xmlns:a16="http://schemas.microsoft.com/office/drawing/2014/main" id="{49724B43-EF72-61DA-B7AB-97C97E22D284}"/>
                </a:ext>
              </a:extLst>
            </p:cNvPr>
            <p:cNvCxnSpPr>
              <a:cxnSpLocks/>
            </p:cNvCxnSpPr>
            <p:nvPr/>
          </p:nvCxnSpPr>
          <p:spPr>
            <a:xfrm>
              <a:off x="2536020" y="177941"/>
              <a:ext cx="431515" cy="226033"/>
            </a:xfrm>
            <a:prstGeom prst="straightConnector1">
              <a:avLst/>
            </a:prstGeom>
            <a:ln w="76200">
              <a:solidFill>
                <a:srgbClr val="9E1B32"/>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8891775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CA379C1-4943-49C1-E29B-ADCB333BE81D}"/>
              </a:ext>
            </a:extLst>
          </p:cNvPr>
          <p:cNvGrpSpPr/>
          <p:nvPr/>
        </p:nvGrpSpPr>
        <p:grpSpPr>
          <a:xfrm>
            <a:off x="662940" y="2886629"/>
            <a:ext cx="7818120" cy="1084742"/>
            <a:chOff x="662940" y="408393"/>
            <a:chExt cx="7818120" cy="1084742"/>
          </a:xfrm>
        </p:grpSpPr>
        <p:sp>
          <p:nvSpPr>
            <p:cNvPr id="3" name="Rounded Rectangle 2">
              <a:extLst>
                <a:ext uri="{FF2B5EF4-FFF2-40B4-BE49-F238E27FC236}">
                  <a16:creationId xmlns:a16="http://schemas.microsoft.com/office/drawing/2014/main" id="{50AD9FB4-7ED0-CE8C-F4FF-85D61B35C3B3}"/>
                </a:ext>
              </a:extLst>
            </p:cNvPr>
            <p:cNvSpPr/>
            <p:nvPr/>
          </p:nvSpPr>
          <p:spPr>
            <a:xfrm>
              <a:off x="662940" y="408393"/>
              <a:ext cx="7818120" cy="1084742"/>
            </a:xfrm>
            <a:prstGeom prst="roundRect">
              <a:avLst/>
            </a:prstGeom>
            <a:solidFill>
              <a:srgbClr val="B4D85A"/>
            </a:solidFill>
            <a:ln w="38100">
              <a:solidFill>
                <a:srgbClr val="9E1B32">
                  <a:alpha val="80392"/>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054EDA66-E002-5699-04F1-38B784F3A9EC}"/>
                </a:ext>
              </a:extLst>
            </p:cNvPr>
            <p:cNvSpPr txBox="1"/>
            <p:nvPr/>
          </p:nvSpPr>
          <p:spPr>
            <a:xfrm>
              <a:off x="1611667" y="510905"/>
              <a:ext cx="6743624" cy="830997"/>
            </a:xfrm>
            <a:prstGeom prst="rect">
              <a:avLst/>
            </a:prstGeom>
            <a:noFill/>
          </p:spPr>
          <p:txBody>
            <a:bodyPr wrap="square" rtlCol="0">
              <a:spAutoFit/>
            </a:bodyPr>
            <a:lstStyle/>
            <a:p>
              <a:r>
                <a:rPr lang="en-US" sz="1200" dirty="0"/>
                <a:t>The dot plot is a visual/graphical representation of the protein alignment showing the position of the amino acids for the </a:t>
              </a:r>
              <a:r>
                <a:rPr lang="en-US" sz="1200" i="1" dirty="0"/>
                <a:t>D. melanogaster </a:t>
              </a:r>
              <a:r>
                <a:rPr lang="en-US" sz="1200" dirty="0"/>
                <a:t>protein on the x-axis and the position of the amino acids for the target species protein on the y-axis; therefore, large gaps, regions with no sequence similarity, and any other anomalies seen in the dot plot can be located within the protein alignment.</a:t>
              </a:r>
            </a:p>
          </p:txBody>
        </p:sp>
        <p:pic>
          <p:nvPicPr>
            <p:cNvPr id="5" name="Shape 46">
              <a:extLst>
                <a:ext uri="{FF2B5EF4-FFF2-40B4-BE49-F238E27FC236}">
                  <a16:creationId xmlns:a16="http://schemas.microsoft.com/office/drawing/2014/main" id="{85A2DE00-7D0F-F4D1-2CBB-29738A320790}"/>
                </a:ext>
              </a:extLst>
            </p:cNvPr>
            <p:cNvPicPr preferRelativeResize="0"/>
            <p:nvPr/>
          </p:nvPicPr>
          <p:blipFill rotWithShape="1">
            <a:blip r:embed="rId2">
              <a:alphaModFix/>
            </a:blip>
            <a:srcRect/>
            <a:stretch/>
          </p:blipFill>
          <p:spPr>
            <a:xfrm>
              <a:off x="788707" y="612632"/>
              <a:ext cx="822960" cy="276365"/>
            </a:xfrm>
            <a:prstGeom prst="rect">
              <a:avLst/>
            </a:prstGeom>
            <a:noFill/>
            <a:ln>
              <a:noFill/>
            </a:ln>
          </p:spPr>
        </p:pic>
      </p:grpSp>
    </p:spTree>
    <p:extLst>
      <p:ext uri="{BB962C8B-B14F-4D97-AF65-F5344CB8AC3E}">
        <p14:creationId xmlns:p14="http://schemas.microsoft.com/office/powerpoint/2010/main" val="175889540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2237A662-2482-FC4C-FAB6-A75DC2046B72}"/>
              </a:ext>
            </a:extLst>
          </p:cNvPr>
          <p:cNvGrpSpPr/>
          <p:nvPr/>
        </p:nvGrpSpPr>
        <p:grpSpPr>
          <a:xfrm>
            <a:off x="-1520815" y="961443"/>
            <a:ext cx="11484560" cy="3848973"/>
            <a:chOff x="-1520815" y="961443"/>
            <a:chExt cx="11484560" cy="3848973"/>
          </a:xfrm>
        </p:grpSpPr>
        <p:pic>
          <p:nvPicPr>
            <p:cNvPr id="9" name="Picture 8" descr="Graphical user interface, application&#10;&#10;Description automatically generated">
              <a:extLst>
                <a:ext uri="{FF2B5EF4-FFF2-40B4-BE49-F238E27FC236}">
                  <a16:creationId xmlns:a16="http://schemas.microsoft.com/office/drawing/2014/main" id="{19C1361D-90DE-D64F-20EB-9918C6DE0A7C}"/>
                </a:ext>
              </a:extLst>
            </p:cNvPr>
            <p:cNvPicPr>
              <a:picLocks noChangeAspect="1"/>
            </p:cNvPicPr>
            <p:nvPr/>
          </p:nvPicPr>
          <p:blipFill>
            <a:blip r:embed="rId2"/>
            <a:stretch>
              <a:fillRect/>
            </a:stretch>
          </p:blipFill>
          <p:spPr>
            <a:xfrm>
              <a:off x="923477" y="961443"/>
              <a:ext cx="7301330" cy="3848973"/>
            </a:xfrm>
            <a:prstGeom prst="rect">
              <a:avLst/>
            </a:prstGeom>
          </p:spPr>
        </p:pic>
        <p:sp>
          <p:nvSpPr>
            <p:cNvPr id="5" name="Rectangle 4">
              <a:extLst>
                <a:ext uri="{FF2B5EF4-FFF2-40B4-BE49-F238E27FC236}">
                  <a16:creationId xmlns:a16="http://schemas.microsoft.com/office/drawing/2014/main" id="{2E3F9D36-424C-F947-BC9E-031BA47CA85D}"/>
                </a:ext>
              </a:extLst>
            </p:cNvPr>
            <p:cNvSpPr/>
            <p:nvPr/>
          </p:nvSpPr>
          <p:spPr>
            <a:xfrm>
              <a:off x="3141380" y="3630837"/>
              <a:ext cx="200972" cy="455492"/>
            </a:xfrm>
            <a:prstGeom prst="rect">
              <a:avLst/>
            </a:prstGeom>
            <a:noFill/>
            <a:ln w="38100">
              <a:solidFill>
                <a:srgbClr val="9E1B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i="1" dirty="0">
                <a:solidFill>
                  <a:schemeClr val="accent4">
                    <a:lumMod val="50000"/>
                  </a:schemeClr>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640D006D-941E-9E48-A64C-ADB55A361205}"/>
                </a:ext>
              </a:extLst>
            </p:cNvPr>
            <p:cNvSpPr/>
            <p:nvPr/>
          </p:nvSpPr>
          <p:spPr>
            <a:xfrm>
              <a:off x="7601971" y="2978375"/>
              <a:ext cx="96100" cy="455492"/>
            </a:xfrm>
            <a:prstGeom prst="rect">
              <a:avLst/>
            </a:prstGeom>
            <a:noFill/>
            <a:ln w="38100">
              <a:solidFill>
                <a:srgbClr val="9E1B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i="1" dirty="0">
                <a:solidFill>
                  <a:schemeClr val="accent4">
                    <a:lumMod val="50000"/>
                  </a:schemeClr>
                </a:solidFill>
                <a:latin typeface="Arial" panose="020B0604020202020204" pitchFamily="34" charset="0"/>
                <a:cs typeface="Arial" panose="020B0604020202020204" pitchFamily="34" charset="0"/>
              </a:endParaRPr>
            </a:p>
          </p:txBody>
        </p:sp>
        <p:cxnSp>
          <p:nvCxnSpPr>
            <p:cNvPr id="17" name="Straight Arrow Connector 16">
              <a:extLst>
                <a:ext uri="{FF2B5EF4-FFF2-40B4-BE49-F238E27FC236}">
                  <a16:creationId xmlns:a16="http://schemas.microsoft.com/office/drawing/2014/main" id="{5B0EF9BA-E6BC-C547-B0F4-94C0553D8CB1}"/>
                </a:ext>
              </a:extLst>
            </p:cNvPr>
            <p:cNvCxnSpPr>
              <a:cxnSpLocks/>
            </p:cNvCxnSpPr>
            <p:nvPr/>
          </p:nvCxnSpPr>
          <p:spPr>
            <a:xfrm rot="9120000">
              <a:off x="8377738" y="2508341"/>
              <a:ext cx="431515" cy="22603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D3717336-BFC7-224B-9BF0-98E07837DB2E}"/>
                </a:ext>
              </a:extLst>
            </p:cNvPr>
            <p:cNvSpPr/>
            <p:nvPr/>
          </p:nvSpPr>
          <p:spPr>
            <a:xfrm>
              <a:off x="8850453" y="2393611"/>
              <a:ext cx="1113292" cy="455491"/>
            </a:xfrm>
            <a:prstGeom prst="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Arial" panose="020B0604020202020204" pitchFamily="34" charset="0"/>
                  <a:cs typeface="Arial" panose="020B0604020202020204" pitchFamily="34" charset="0"/>
                </a:rPr>
                <a:t>match line</a:t>
              </a:r>
            </a:p>
          </p:txBody>
        </p:sp>
        <p:sp>
          <p:nvSpPr>
            <p:cNvPr id="10" name="Rectangle 9">
              <a:extLst>
                <a:ext uri="{FF2B5EF4-FFF2-40B4-BE49-F238E27FC236}">
                  <a16:creationId xmlns:a16="http://schemas.microsoft.com/office/drawing/2014/main" id="{6021B58E-A5CE-0A3C-570A-4CB3036EE456}"/>
                </a:ext>
              </a:extLst>
            </p:cNvPr>
            <p:cNvSpPr/>
            <p:nvPr/>
          </p:nvSpPr>
          <p:spPr>
            <a:xfrm>
              <a:off x="-1520815" y="2632185"/>
              <a:ext cx="2423160" cy="283464"/>
            </a:xfrm>
            <a:prstGeom prst="rect">
              <a:avLst/>
            </a:prstGeom>
            <a:solidFill>
              <a:srgbClr val="990000">
                <a:alpha val="86275"/>
              </a:srgbClr>
            </a:solid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Arial" panose="020B0604020202020204" pitchFamily="34" charset="0"/>
                  <a:cs typeface="Arial" panose="020B0604020202020204" pitchFamily="34" charset="0"/>
                </a:rPr>
                <a:t>Target Species Protein</a:t>
              </a:r>
            </a:p>
          </p:txBody>
        </p:sp>
        <p:sp>
          <p:nvSpPr>
            <p:cNvPr id="11" name="Rectangle 10">
              <a:extLst>
                <a:ext uri="{FF2B5EF4-FFF2-40B4-BE49-F238E27FC236}">
                  <a16:creationId xmlns:a16="http://schemas.microsoft.com/office/drawing/2014/main" id="{0C630095-F27E-A785-9118-ED78B0B1235D}"/>
                </a:ext>
              </a:extLst>
            </p:cNvPr>
            <p:cNvSpPr/>
            <p:nvPr/>
          </p:nvSpPr>
          <p:spPr>
            <a:xfrm>
              <a:off x="-1520815" y="2279998"/>
              <a:ext cx="2423160" cy="283464"/>
            </a:xfrm>
            <a:prstGeom prst="rect">
              <a:avLst/>
            </a:prstGeom>
            <a:solidFill>
              <a:schemeClr val="bg1">
                <a:lumMod val="95000"/>
              </a:schemeClr>
            </a:solid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i="1" dirty="0">
                  <a:solidFill>
                    <a:srgbClr val="990000"/>
                  </a:solidFill>
                  <a:latin typeface="Arial" panose="020B0604020202020204" pitchFamily="34" charset="0"/>
                  <a:cs typeface="Arial" panose="020B0604020202020204" pitchFamily="34" charset="0"/>
                </a:rPr>
                <a:t>D. melanogaster </a:t>
              </a:r>
              <a:r>
                <a:rPr lang="en-US" sz="1400" b="1" dirty="0">
                  <a:solidFill>
                    <a:srgbClr val="990000"/>
                  </a:solidFill>
                  <a:latin typeface="Arial" panose="020B0604020202020204" pitchFamily="34" charset="0"/>
                  <a:cs typeface="Arial" panose="020B0604020202020204" pitchFamily="34" charset="0"/>
                </a:rPr>
                <a:t>Protein</a:t>
              </a:r>
            </a:p>
          </p:txBody>
        </p:sp>
        <p:sp>
          <p:nvSpPr>
            <p:cNvPr id="12" name="Rounded Rectangle 11">
              <a:extLst>
                <a:ext uri="{FF2B5EF4-FFF2-40B4-BE49-F238E27FC236}">
                  <a16:creationId xmlns:a16="http://schemas.microsoft.com/office/drawing/2014/main" id="{5D909664-363E-2E47-6C26-7ECFD8A215EE}"/>
                </a:ext>
              </a:extLst>
            </p:cNvPr>
            <p:cNvSpPr/>
            <p:nvPr/>
          </p:nvSpPr>
          <p:spPr>
            <a:xfrm>
              <a:off x="2579553" y="2549257"/>
              <a:ext cx="5728116" cy="15311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7928575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3257BBC-4EB0-5A9B-4778-D65BD5CD501B}"/>
              </a:ext>
            </a:extLst>
          </p:cNvPr>
          <p:cNvGrpSpPr/>
          <p:nvPr/>
        </p:nvGrpSpPr>
        <p:grpSpPr>
          <a:xfrm>
            <a:off x="882893" y="994305"/>
            <a:ext cx="7275000" cy="4811074"/>
            <a:chOff x="882893" y="994305"/>
            <a:chExt cx="7275000" cy="4811074"/>
          </a:xfrm>
        </p:grpSpPr>
        <p:pic>
          <p:nvPicPr>
            <p:cNvPr id="2" name="Picture 1" descr="Graphical user interface&#10;&#10;Description automatically generated with medium confidence">
              <a:extLst>
                <a:ext uri="{FF2B5EF4-FFF2-40B4-BE49-F238E27FC236}">
                  <a16:creationId xmlns:a16="http://schemas.microsoft.com/office/drawing/2014/main" id="{E5EE0ADB-BF68-F726-8BC8-7D0024B6DF35}"/>
                </a:ext>
              </a:extLst>
            </p:cNvPr>
            <p:cNvPicPr>
              <a:picLocks noChangeAspect="1"/>
            </p:cNvPicPr>
            <p:nvPr/>
          </p:nvPicPr>
          <p:blipFill>
            <a:blip r:embed="rId3"/>
            <a:stretch>
              <a:fillRect/>
            </a:stretch>
          </p:blipFill>
          <p:spPr>
            <a:xfrm>
              <a:off x="1098650" y="1052621"/>
              <a:ext cx="7059243" cy="4752758"/>
            </a:xfrm>
            <a:prstGeom prst="rect">
              <a:avLst/>
            </a:prstGeom>
          </p:spPr>
        </p:pic>
        <p:cxnSp>
          <p:nvCxnSpPr>
            <p:cNvPr id="5" name="Straight Arrow Connector 4">
              <a:extLst>
                <a:ext uri="{FF2B5EF4-FFF2-40B4-BE49-F238E27FC236}">
                  <a16:creationId xmlns:a16="http://schemas.microsoft.com/office/drawing/2014/main" id="{460163D4-CB54-8C4E-B007-20892D575B28}"/>
                </a:ext>
              </a:extLst>
            </p:cNvPr>
            <p:cNvCxnSpPr>
              <a:cxnSpLocks/>
            </p:cNvCxnSpPr>
            <p:nvPr/>
          </p:nvCxnSpPr>
          <p:spPr>
            <a:xfrm rot="1200000">
              <a:off x="1124293" y="5253901"/>
              <a:ext cx="431515" cy="22603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38B13AA5-383C-4E4C-93F1-4BD6A4F19D0B}"/>
                </a:ext>
              </a:extLst>
            </p:cNvPr>
            <p:cNvCxnSpPr>
              <a:cxnSpLocks/>
            </p:cNvCxnSpPr>
            <p:nvPr/>
          </p:nvCxnSpPr>
          <p:spPr>
            <a:xfrm rot="1200000">
              <a:off x="882893" y="994305"/>
              <a:ext cx="431515" cy="226033"/>
            </a:xfrm>
            <a:prstGeom prst="straightConnector1">
              <a:avLst/>
            </a:prstGeom>
            <a:ln w="76200">
              <a:solidFill>
                <a:srgbClr val="9E1B32"/>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00897C02-FE3F-EF17-E80C-1456D95F6EAF}"/>
                </a:ext>
              </a:extLst>
            </p:cNvPr>
            <p:cNvGrpSpPr/>
            <p:nvPr/>
          </p:nvGrpSpPr>
          <p:grpSpPr>
            <a:xfrm>
              <a:off x="4807369" y="2692903"/>
              <a:ext cx="3237979" cy="1181008"/>
              <a:chOff x="1197448" y="51008"/>
              <a:chExt cx="3237979" cy="1256167"/>
            </a:xfrm>
          </p:grpSpPr>
          <p:grpSp>
            <p:nvGrpSpPr>
              <p:cNvPr id="8" name="Group 7">
                <a:extLst>
                  <a:ext uri="{FF2B5EF4-FFF2-40B4-BE49-F238E27FC236}">
                    <a16:creationId xmlns:a16="http://schemas.microsoft.com/office/drawing/2014/main" id="{B09C8654-BD31-DCC2-C1DC-BE3B18488BBA}"/>
                  </a:ext>
                </a:extLst>
              </p:cNvPr>
              <p:cNvGrpSpPr/>
              <p:nvPr/>
            </p:nvGrpSpPr>
            <p:grpSpPr>
              <a:xfrm>
                <a:off x="1197448" y="51008"/>
                <a:ext cx="3237979" cy="1256167"/>
                <a:chOff x="1200730" y="415638"/>
                <a:chExt cx="5207117" cy="1493052"/>
              </a:xfrm>
            </p:grpSpPr>
            <p:sp>
              <p:nvSpPr>
                <p:cNvPr id="10" name="Rectangle 9">
                  <a:extLst>
                    <a:ext uri="{FF2B5EF4-FFF2-40B4-BE49-F238E27FC236}">
                      <a16:creationId xmlns:a16="http://schemas.microsoft.com/office/drawing/2014/main" id="{BE31DAE0-5B17-0C3B-1105-D19F1680E285}"/>
                    </a:ext>
                  </a:extLst>
                </p:cNvPr>
                <p:cNvSpPr/>
                <p:nvPr/>
              </p:nvSpPr>
              <p:spPr>
                <a:xfrm>
                  <a:off x="1200730" y="415638"/>
                  <a:ext cx="5207117" cy="1493052"/>
                </a:xfrm>
                <a:prstGeom prst="rect">
                  <a:avLst/>
                </a:prstGeom>
                <a:solidFill>
                  <a:srgbClr val="B4D85A"/>
                </a:solidFill>
                <a:ln w="38100">
                  <a:solidFill>
                    <a:srgbClr val="9E1B32">
                      <a:alpha val="80392"/>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83348FE8-1953-06E7-F80B-3323F21ED10E}"/>
                    </a:ext>
                  </a:extLst>
                </p:cNvPr>
                <p:cNvSpPr txBox="1"/>
                <p:nvPr/>
              </p:nvSpPr>
              <p:spPr>
                <a:xfrm>
                  <a:off x="1263972" y="999583"/>
                  <a:ext cx="5143875" cy="817104"/>
                </a:xfrm>
                <a:prstGeom prst="rect">
                  <a:avLst/>
                </a:prstGeom>
                <a:noFill/>
              </p:spPr>
              <p:txBody>
                <a:bodyPr wrap="square" rtlCol="0">
                  <a:spAutoFit/>
                </a:bodyPr>
                <a:lstStyle/>
                <a:p>
                  <a:r>
                    <a:rPr lang="en-US" sz="1200" dirty="0">
                      <a:solidFill>
                        <a:srgbClr val="000000"/>
                      </a:solidFill>
                      <a:ea typeface="Calibri" panose="020F0502020204030204" pitchFamily="34" charset="0"/>
                    </a:rPr>
                    <a:t>allows you to view specific features of your submitted gene model in the context of the other evidence tracks on the Genome Browser.</a:t>
                  </a:r>
                </a:p>
              </p:txBody>
            </p:sp>
          </p:grpSp>
          <p:pic>
            <p:nvPicPr>
              <p:cNvPr id="9" name="Shape 46">
                <a:extLst>
                  <a:ext uri="{FF2B5EF4-FFF2-40B4-BE49-F238E27FC236}">
                    <a16:creationId xmlns:a16="http://schemas.microsoft.com/office/drawing/2014/main" id="{7330AD38-6265-A586-FDE7-0559E0C16F06}"/>
                  </a:ext>
                </a:extLst>
              </p:cNvPr>
              <p:cNvPicPr preferRelativeResize="0"/>
              <p:nvPr/>
            </p:nvPicPr>
            <p:blipFill rotWithShape="1">
              <a:blip r:embed="rId4">
                <a:alphaModFix/>
              </a:blip>
              <a:srcRect/>
              <a:stretch/>
            </p:blipFill>
            <p:spPr>
              <a:xfrm>
                <a:off x="1285309" y="282291"/>
                <a:ext cx="669827" cy="210903"/>
              </a:xfrm>
              <a:prstGeom prst="rect">
                <a:avLst/>
              </a:prstGeom>
              <a:noFill/>
              <a:ln>
                <a:noFill/>
              </a:ln>
            </p:spPr>
          </p:pic>
        </p:grpSp>
        <p:sp>
          <p:nvSpPr>
            <p:cNvPr id="12" name="TextBox 11">
              <a:extLst>
                <a:ext uri="{FF2B5EF4-FFF2-40B4-BE49-F238E27FC236}">
                  <a16:creationId xmlns:a16="http://schemas.microsoft.com/office/drawing/2014/main" id="{95FFF630-F56C-E8EF-D37E-1C332B911791}"/>
                </a:ext>
              </a:extLst>
            </p:cNvPr>
            <p:cNvSpPr txBox="1"/>
            <p:nvPr/>
          </p:nvSpPr>
          <p:spPr>
            <a:xfrm>
              <a:off x="5508063" y="2802921"/>
              <a:ext cx="2537286" cy="461665"/>
            </a:xfrm>
            <a:prstGeom prst="rect">
              <a:avLst/>
            </a:prstGeom>
            <a:noFill/>
          </p:spPr>
          <p:txBody>
            <a:bodyPr wrap="square" rtlCol="0">
              <a:spAutoFit/>
            </a:bodyPr>
            <a:lstStyle/>
            <a:p>
              <a:r>
                <a:rPr lang="en-US" sz="1200" dirty="0">
                  <a:solidFill>
                    <a:srgbClr val="000000"/>
                  </a:solidFill>
                  <a:ea typeface="Calibri" panose="020F0502020204030204" pitchFamily="34" charset="0"/>
                </a:rPr>
                <a:t>Clicking on the magnifying glass icon in the Gene Model Checker checklist</a:t>
              </a:r>
            </a:p>
          </p:txBody>
        </p:sp>
      </p:grpSp>
    </p:spTree>
    <p:extLst>
      <p:ext uri="{BB962C8B-B14F-4D97-AF65-F5344CB8AC3E}">
        <p14:creationId xmlns:p14="http://schemas.microsoft.com/office/powerpoint/2010/main" val="37674833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F9EAE12-0C29-397A-7EA7-B50417C50380}"/>
              </a:ext>
            </a:extLst>
          </p:cNvPr>
          <p:cNvSpPr txBox="1"/>
          <p:nvPr/>
        </p:nvSpPr>
        <p:spPr>
          <a:xfrm>
            <a:off x="-807249" y="4125350"/>
            <a:ext cx="941688" cy="371685"/>
          </a:xfrm>
          <a:prstGeom prst="rect">
            <a:avLst/>
          </a:prstGeom>
          <a:solidFill>
            <a:schemeClr val="bg1"/>
          </a:solidFill>
        </p:spPr>
        <p:txBody>
          <a:bodyPr wrap="square" rtlCol="0">
            <a:spAutoFit/>
          </a:bodyPr>
          <a:lstStyle/>
          <a:p>
            <a:endParaRPr lang="en-US" sz="1600" dirty="0">
              <a:latin typeface="Arial" charset="0"/>
              <a:ea typeface="Arial" charset="0"/>
              <a:cs typeface="Arial" charset="0"/>
            </a:endParaRPr>
          </a:p>
        </p:txBody>
      </p:sp>
      <p:pic>
        <p:nvPicPr>
          <p:cNvPr id="4" name="Picture 3">
            <a:extLst>
              <a:ext uri="{FF2B5EF4-FFF2-40B4-BE49-F238E27FC236}">
                <a16:creationId xmlns:a16="http://schemas.microsoft.com/office/drawing/2014/main" id="{8DCF2177-871C-D10B-C28E-2E6063A98274}"/>
              </a:ext>
            </a:extLst>
          </p:cNvPr>
          <p:cNvPicPr>
            <a:picLocks noChangeAspect="1"/>
          </p:cNvPicPr>
          <p:nvPr/>
        </p:nvPicPr>
        <p:blipFill>
          <a:blip r:embed="rId2"/>
          <a:stretch>
            <a:fillRect/>
          </a:stretch>
        </p:blipFill>
        <p:spPr>
          <a:xfrm>
            <a:off x="-13254" y="3012656"/>
            <a:ext cx="9144000" cy="2100161"/>
          </a:xfrm>
          <a:prstGeom prst="rect">
            <a:avLst/>
          </a:prstGeom>
        </p:spPr>
      </p:pic>
      <p:sp>
        <p:nvSpPr>
          <p:cNvPr id="12" name="Rectangle 11">
            <a:extLst>
              <a:ext uri="{FF2B5EF4-FFF2-40B4-BE49-F238E27FC236}">
                <a16:creationId xmlns:a16="http://schemas.microsoft.com/office/drawing/2014/main" id="{488B7CC0-04DC-1A43-8D8B-EDFCE0D61123}"/>
              </a:ext>
            </a:extLst>
          </p:cNvPr>
          <p:cNvSpPr/>
          <p:nvPr/>
        </p:nvSpPr>
        <p:spPr>
          <a:xfrm>
            <a:off x="134439" y="4219994"/>
            <a:ext cx="405883" cy="182399"/>
          </a:xfrm>
          <a:prstGeom prst="rect">
            <a:avLst/>
          </a:prstGeom>
          <a:noFill/>
          <a:ln w="38100">
            <a:solidFill>
              <a:srgbClr val="9E1B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1867D9FC-6B2A-36A9-97E1-DFF4CDDEF03C}"/>
              </a:ext>
            </a:extLst>
          </p:cNvPr>
          <p:cNvSpPr/>
          <p:nvPr/>
        </p:nvSpPr>
        <p:spPr>
          <a:xfrm>
            <a:off x="-807249" y="4125350"/>
            <a:ext cx="941688" cy="371685"/>
          </a:xfrm>
          <a:prstGeom prst="rect">
            <a:avLst/>
          </a:prstGeom>
          <a:solidFill>
            <a:srgbClr val="990000">
              <a:alpha val="66275"/>
            </a:srgbClr>
          </a:solid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Arial" panose="020B0604020202020204" pitchFamily="34" charset="0"/>
                <a:cs typeface="Arial" panose="020B0604020202020204" pitchFamily="34" charset="0"/>
              </a:rPr>
              <a:t>Scaffold</a:t>
            </a:r>
          </a:p>
        </p:txBody>
      </p:sp>
      <p:sp>
        <p:nvSpPr>
          <p:cNvPr id="7" name="Left Brace 6">
            <a:extLst>
              <a:ext uri="{FF2B5EF4-FFF2-40B4-BE49-F238E27FC236}">
                <a16:creationId xmlns:a16="http://schemas.microsoft.com/office/drawing/2014/main" id="{C9EBA7FC-6E82-3BE1-12BD-24D3AB7AA6DB}"/>
              </a:ext>
            </a:extLst>
          </p:cNvPr>
          <p:cNvSpPr/>
          <p:nvPr/>
        </p:nvSpPr>
        <p:spPr>
          <a:xfrm rot="5400000" flipV="1">
            <a:off x="3427060" y="2290502"/>
            <a:ext cx="270767" cy="1173544"/>
          </a:xfrm>
          <a:prstGeom prst="leftBrace">
            <a:avLst>
              <a:gd name="adj1" fmla="val 56864"/>
              <a:gd name="adj2" fmla="val 50000"/>
            </a:avLst>
          </a:prstGeom>
          <a:ln w="28575">
            <a:solidFill>
              <a:srgbClr val="990000"/>
            </a:solidFill>
            <a:headEnd type="none"/>
            <a:tailEnd type="none"/>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grpSp>
        <p:nvGrpSpPr>
          <p:cNvPr id="14" name="Group 13">
            <a:extLst>
              <a:ext uri="{FF2B5EF4-FFF2-40B4-BE49-F238E27FC236}">
                <a16:creationId xmlns:a16="http://schemas.microsoft.com/office/drawing/2014/main" id="{C41BA5C4-9DCA-CEE2-1A1B-3A9631966B41}"/>
              </a:ext>
            </a:extLst>
          </p:cNvPr>
          <p:cNvGrpSpPr/>
          <p:nvPr/>
        </p:nvGrpSpPr>
        <p:grpSpPr>
          <a:xfrm>
            <a:off x="3091599" y="2318194"/>
            <a:ext cx="941688" cy="380586"/>
            <a:chOff x="-807249" y="5423886"/>
            <a:chExt cx="941688" cy="380586"/>
          </a:xfrm>
        </p:grpSpPr>
        <p:sp>
          <p:nvSpPr>
            <p:cNvPr id="13" name="TextBox 12">
              <a:extLst>
                <a:ext uri="{FF2B5EF4-FFF2-40B4-BE49-F238E27FC236}">
                  <a16:creationId xmlns:a16="http://schemas.microsoft.com/office/drawing/2014/main" id="{3AF80C9D-687C-E595-8BE9-A187112F2A46}"/>
                </a:ext>
              </a:extLst>
            </p:cNvPr>
            <p:cNvSpPr txBox="1"/>
            <p:nvPr/>
          </p:nvSpPr>
          <p:spPr>
            <a:xfrm>
              <a:off x="-807249" y="5432787"/>
              <a:ext cx="941688" cy="371685"/>
            </a:xfrm>
            <a:prstGeom prst="rect">
              <a:avLst/>
            </a:prstGeom>
            <a:solidFill>
              <a:schemeClr val="bg1"/>
            </a:solidFill>
          </p:spPr>
          <p:txBody>
            <a:bodyPr wrap="square" rtlCol="0">
              <a:spAutoFit/>
            </a:bodyPr>
            <a:lstStyle/>
            <a:p>
              <a:endParaRPr lang="en-US" sz="1600" dirty="0">
                <a:latin typeface="Arial" charset="0"/>
                <a:ea typeface="Arial" charset="0"/>
                <a:cs typeface="Arial" charset="0"/>
              </a:endParaRPr>
            </a:p>
          </p:txBody>
        </p:sp>
        <p:sp>
          <p:nvSpPr>
            <p:cNvPr id="10" name="Rectangle 9">
              <a:extLst>
                <a:ext uri="{FF2B5EF4-FFF2-40B4-BE49-F238E27FC236}">
                  <a16:creationId xmlns:a16="http://schemas.microsoft.com/office/drawing/2014/main" id="{DDE83C25-0CDC-18D5-95A4-C8C291C56256}"/>
                </a:ext>
              </a:extLst>
            </p:cNvPr>
            <p:cNvSpPr/>
            <p:nvPr/>
          </p:nvSpPr>
          <p:spPr>
            <a:xfrm>
              <a:off x="-807249" y="5423886"/>
              <a:ext cx="941688" cy="371685"/>
            </a:xfrm>
            <a:prstGeom prst="rect">
              <a:avLst/>
            </a:prstGeom>
            <a:solidFill>
              <a:srgbClr val="990000">
                <a:alpha val="66275"/>
              </a:srgbClr>
            </a:solid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Arial" panose="020B0604020202020204" pitchFamily="34" charset="0"/>
                  <a:cs typeface="Arial" panose="020B0604020202020204" pitchFamily="34" charset="0"/>
                </a:rPr>
                <a:t>Species</a:t>
              </a:r>
            </a:p>
          </p:txBody>
        </p:sp>
      </p:grpSp>
      <p:sp>
        <p:nvSpPr>
          <p:cNvPr id="15" name="Left Brace 14">
            <a:extLst>
              <a:ext uri="{FF2B5EF4-FFF2-40B4-BE49-F238E27FC236}">
                <a16:creationId xmlns:a16="http://schemas.microsoft.com/office/drawing/2014/main" id="{A6EF4370-FD8A-A307-6BAC-021256D09176}"/>
              </a:ext>
            </a:extLst>
          </p:cNvPr>
          <p:cNvSpPr/>
          <p:nvPr/>
        </p:nvSpPr>
        <p:spPr>
          <a:xfrm rot="5400000" flipV="1">
            <a:off x="5705686" y="1335247"/>
            <a:ext cx="270767" cy="3066254"/>
          </a:xfrm>
          <a:prstGeom prst="leftBrace">
            <a:avLst>
              <a:gd name="adj1" fmla="val 56864"/>
              <a:gd name="adj2" fmla="val 50000"/>
            </a:avLst>
          </a:prstGeom>
          <a:ln w="28575">
            <a:solidFill>
              <a:srgbClr val="990000"/>
            </a:solidFill>
            <a:headEnd type="none"/>
            <a:tailEnd type="none"/>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grpSp>
        <p:nvGrpSpPr>
          <p:cNvPr id="16" name="Group 15">
            <a:extLst>
              <a:ext uri="{FF2B5EF4-FFF2-40B4-BE49-F238E27FC236}">
                <a16:creationId xmlns:a16="http://schemas.microsoft.com/office/drawing/2014/main" id="{8015206C-9D3B-818A-4DD8-F54555E3A3E5}"/>
              </a:ext>
            </a:extLst>
          </p:cNvPr>
          <p:cNvGrpSpPr/>
          <p:nvPr/>
        </p:nvGrpSpPr>
        <p:grpSpPr>
          <a:xfrm>
            <a:off x="5231146" y="2306394"/>
            <a:ext cx="1219846" cy="380586"/>
            <a:chOff x="-807249" y="5423886"/>
            <a:chExt cx="1219846" cy="380586"/>
          </a:xfrm>
        </p:grpSpPr>
        <p:sp>
          <p:nvSpPr>
            <p:cNvPr id="17" name="TextBox 16">
              <a:extLst>
                <a:ext uri="{FF2B5EF4-FFF2-40B4-BE49-F238E27FC236}">
                  <a16:creationId xmlns:a16="http://schemas.microsoft.com/office/drawing/2014/main" id="{B54649DD-C6F8-8C59-8A0F-3E9A43AAC545}"/>
                </a:ext>
              </a:extLst>
            </p:cNvPr>
            <p:cNvSpPr txBox="1"/>
            <p:nvPr/>
          </p:nvSpPr>
          <p:spPr>
            <a:xfrm>
              <a:off x="-807249" y="5432787"/>
              <a:ext cx="941688" cy="371685"/>
            </a:xfrm>
            <a:prstGeom prst="rect">
              <a:avLst/>
            </a:prstGeom>
            <a:solidFill>
              <a:schemeClr val="bg1"/>
            </a:solidFill>
          </p:spPr>
          <p:txBody>
            <a:bodyPr wrap="square" rtlCol="0">
              <a:spAutoFit/>
            </a:bodyPr>
            <a:lstStyle/>
            <a:p>
              <a:endParaRPr lang="en-US" sz="1600" dirty="0">
                <a:latin typeface="Arial" charset="0"/>
                <a:ea typeface="Arial" charset="0"/>
                <a:cs typeface="Arial" charset="0"/>
              </a:endParaRPr>
            </a:p>
          </p:txBody>
        </p:sp>
        <p:sp>
          <p:nvSpPr>
            <p:cNvPr id="18" name="Rectangle 17">
              <a:extLst>
                <a:ext uri="{FF2B5EF4-FFF2-40B4-BE49-F238E27FC236}">
                  <a16:creationId xmlns:a16="http://schemas.microsoft.com/office/drawing/2014/main" id="{E96A6997-54DE-5FFA-082C-E947C3F9ADE9}"/>
                </a:ext>
              </a:extLst>
            </p:cNvPr>
            <p:cNvSpPr/>
            <p:nvPr/>
          </p:nvSpPr>
          <p:spPr>
            <a:xfrm>
              <a:off x="-807249" y="5423886"/>
              <a:ext cx="1219846" cy="371685"/>
            </a:xfrm>
            <a:prstGeom prst="rect">
              <a:avLst/>
            </a:prstGeom>
            <a:solidFill>
              <a:srgbClr val="990000">
                <a:alpha val="66275"/>
              </a:srgbClr>
            </a:solid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Arial" panose="020B0604020202020204" pitchFamily="34" charset="0"/>
                  <a:cs typeface="Arial" panose="020B0604020202020204" pitchFamily="34" charset="0"/>
                </a:rPr>
                <a:t>Assembly</a:t>
              </a:r>
            </a:p>
          </p:txBody>
        </p:sp>
      </p:grpSp>
    </p:spTree>
    <p:extLst>
      <p:ext uri="{BB962C8B-B14F-4D97-AF65-F5344CB8AC3E}">
        <p14:creationId xmlns:p14="http://schemas.microsoft.com/office/powerpoint/2010/main" val="52767193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84E9CE3-121C-04B3-718B-FC32D0198E0A}"/>
              </a:ext>
            </a:extLst>
          </p:cNvPr>
          <p:cNvGrpSpPr/>
          <p:nvPr/>
        </p:nvGrpSpPr>
        <p:grpSpPr>
          <a:xfrm>
            <a:off x="-1084516" y="731043"/>
            <a:ext cx="10228516" cy="5395913"/>
            <a:chOff x="-1084516" y="731043"/>
            <a:chExt cx="10228516" cy="5395913"/>
          </a:xfrm>
        </p:grpSpPr>
        <p:pic>
          <p:nvPicPr>
            <p:cNvPr id="10242" name="Picture 2">
              <a:extLst>
                <a:ext uri="{FF2B5EF4-FFF2-40B4-BE49-F238E27FC236}">
                  <a16:creationId xmlns:a16="http://schemas.microsoft.com/office/drawing/2014/main" id="{C3F1F973-93DA-D5FE-B936-3213AE21A9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31043"/>
              <a:ext cx="9144000" cy="5395913"/>
            </a:xfrm>
            <a:prstGeom prst="rect">
              <a:avLst/>
            </a:prstGeom>
            <a:noFill/>
            <a:extLst>
              <a:ext uri="{909E8E84-426E-40DD-AFC4-6F175D3DCCD1}">
                <a14:hiddenFill xmlns:a14="http://schemas.microsoft.com/office/drawing/2010/main">
                  <a:solidFill>
                    <a:srgbClr val="FFFFFF"/>
                  </a:solidFill>
                </a14:hiddenFill>
              </a:ext>
            </a:extLst>
          </p:spPr>
        </p:pic>
        <p:cxnSp>
          <p:nvCxnSpPr>
            <p:cNvPr id="2" name="Straight Arrow Connector 1">
              <a:extLst>
                <a:ext uri="{FF2B5EF4-FFF2-40B4-BE49-F238E27FC236}">
                  <a16:creationId xmlns:a16="http://schemas.microsoft.com/office/drawing/2014/main" id="{687D241F-64E6-AAEF-1CFC-D42DE9AC1061}"/>
                </a:ext>
              </a:extLst>
            </p:cNvPr>
            <p:cNvCxnSpPr>
              <a:cxnSpLocks/>
            </p:cNvCxnSpPr>
            <p:nvPr/>
          </p:nvCxnSpPr>
          <p:spPr>
            <a:xfrm>
              <a:off x="871870" y="1718599"/>
              <a:ext cx="431529" cy="0"/>
            </a:xfrm>
            <a:prstGeom prst="straightConnector1">
              <a:avLst/>
            </a:prstGeom>
            <a:ln w="76200">
              <a:solidFill>
                <a:srgbClr val="9E1B32"/>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024905EA-4DD2-612F-3E0C-E716473DE492}"/>
                </a:ext>
              </a:extLst>
            </p:cNvPr>
            <p:cNvSpPr/>
            <p:nvPr/>
          </p:nvSpPr>
          <p:spPr>
            <a:xfrm>
              <a:off x="-1084516" y="1414409"/>
              <a:ext cx="1861978" cy="608380"/>
            </a:xfrm>
            <a:prstGeom prst="rect">
              <a:avLst/>
            </a:prstGeom>
            <a:solidFill>
              <a:srgbClr val="99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Arial" panose="020B0604020202020204" pitchFamily="34" charset="0"/>
                  <a:cs typeface="Arial" panose="020B0604020202020204" pitchFamily="34" charset="0"/>
                </a:rPr>
                <a:t>Submitted</a:t>
              </a:r>
            </a:p>
            <a:p>
              <a:pPr algn="ctr"/>
              <a:r>
                <a:rPr lang="en-US" sz="1600" dirty="0">
                  <a:solidFill>
                    <a:schemeClr val="bg1"/>
                  </a:solidFill>
                  <a:latin typeface="Arial" panose="020B0604020202020204" pitchFamily="34" charset="0"/>
                  <a:cs typeface="Arial" panose="020B0604020202020204" pitchFamily="34" charset="0"/>
                </a:rPr>
                <a:t>Gene Model</a:t>
              </a:r>
            </a:p>
          </p:txBody>
        </p:sp>
      </p:grpSp>
    </p:spTree>
    <p:extLst>
      <p:ext uri="{BB962C8B-B14F-4D97-AF65-F5344CB8AC3E}">
        <p14:creationId xmlns:p14="http://schemas.microsoft.com/office/powerpoint/2010/main" val="85174450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148BD10-E346-A644-9482-26C028CA5EA4}"/>
              </a:ext>
            </a:extLst>
          </p:cNvPr>
          <p:cNvGrpSpPr/>
          <p:nvPr/>
        </p:nvGrpSpPr>
        <p:grpSpPr>
          <a:xfrm>
            <a:off x="869950" y="1701800"/>
            <a:ext cx="7404100" cy="1727200"/>
            <a:chOff x="869950" y="1701800"/>
            <a:chExt cx="7404100" cy="1727200"/>
          </a:xfrm>
        </p:grpSpPr>
        <p:pic>
          <p:nvPicPr>
            <p:cNvPr id="3" name="Picture 2" descr="A screenshot of a cell phone&#10;&#10;Description automatically generated">
              <a:extLst>
                <a:ext uri="{FF2B5EF4-FFF2-40B4-BE49-F238E27FC236}">
                  <a16:creationId xmlns:a16="http://schemas.microsoft.com/office/drawing/2014/main" id="{F3FDF48D-2AA2-DB4C-A2E4-9AD61FAAD37B}"/>
                </a:ext>
              </a:extLst>
            </p:cNvPr>
            <p:cNvPicPr>
              <a:picLocks noChangeAspect="1"/>
            </p:cNvPicPr>
            <p:nvPr/>
          </p:nvPicPr>
          <p:blipFill>
            <a:blip r:embed="rId2"/>
            <a:stretch>
              <a:fillRect/>
            </a:stretch>
          </p:blipFill>
          <p:spPr>
            <a:xfrm>
              <a:off x="869950" y="1701800"/>
              <a:ext cx="7404100" cy="1727200"/>
            </a:xfrm>
            <a:prstGeom prst="rect">
              <a:avLst/>
            </a:prstGeom>
          </p:spPr>
        </p:pic>
        <p:cxnSp>
          <p:nvCxnSpPr>
            <p:cNvPr id="6" name="Straight Arrow Connector 5">
              <a:extLst>
                <a:ext uri="{FF2B5EF4-FFF2-40B4-BE49-F238E27FC236}">
                  <a16:creationId xmlns:a16="http://schemas.microsoft.com/office/drawing/2014/main" id="{B920C274-DF1A-2B41-B4AD-3390A141676C}"/>
                </a:ext>
              </a:extLst>
            </p:cNvPr>
            <p:cNvCxnSpPr>
              <a:cxnSpLocks/>
            </p:cNvCxnSpPr>
            <p:nvPr/>
          </p:nvCxnSpPr>
          <p:spPr>
            <a:xfrm rot="12000000">
              <a:off x="7494780" y="2067420"/>
              <a:ext cx="431515" cy="226033"/>
            </a:xfrm>
            <a:prstGeom prst="straightConnector1">
              <a:avLst/>
            </a:prstGeom>
            <a:ln w="76200">
              <a:solidFill>
                <a:srgbClr val="9E1B32"/>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5863695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6AC8479-CA9F-C246-91A0-6D8CA4818F84}"/>
              </a:ext>
            </a:extLst>
          </p:cNvPr>
          <p:cNvGrpSpPr/>
          <p:nvPr/>
        </p:nvGrpSpPr>
        <p:grpSpPr>
          <a:xfrm>
            <a:off x="342161" y="693085"/>
            <a:ext cx="8459677" cy="5471829"/>
            <a:chOff x="342161" y="693085"/>
            <a:chExt cx="8459677" cy="5471829"/>
          </a:xfrm>
        </p:grpSpPr>
        <p:pic>
          <p:nvPicPr>
            <p:cNvPr id="3" name="Picture 2" descr="A screenshot of a cell phone&#10;&#10;Description automatically generated">
              <a:extLst>
                <a:ext uri="{FF2B5EF4-FFF2-40B4-BE49-F238E27FC236}">
                  <a16:creationId xmlns:a16="http://schemas.microsoft.com/office/drawing/2014/main" id="{98A0041F-5DAF-574B-8F59-6590C471E70F}"/>
                </a:ext>
              </a:extLst>
            </p:cNvPr>
            <p:cNvPicPr>
              <a:picLocks noChangeAspect="1"/>
            </p:cNvPicPr>
            <p:nvPr/>
          </p:nvPicPr>
          <p:blipFill>
            <a:blip r:embed="rId2"/>
            <a:stretch>
              <a:fillRect/>
            </a:stretch>
          </p:blipFill>
          <p:spPr>
            <a:xfrm>
              <a:off x="342161" y="693085"/>
              <a:ext cx="8459677" cy="5471829"/>
            </a:xfrm>
            <a:prstGeom prst="rect">
              <a:avLst/>
            </a:prstGeom>
          </p:spPr>
        </p:pic>
        <p:cxnSp>
          <p:nvCxnSpPr>
            <p:cNvPr id="4" name="Straight Arrow Connector 3">
              <a:extLst>
                <a:ext uri="{FF2B5EF4-FFF2-40B4-BE49-F238E27FC236}">
                  <a16:creationId xmlns:a16="http://schemas.microsoft.com/office/drawing/2014/main" id="{84ABC020-0FA8-2B4A-8867-82614213E66E}"/>
                </a:ext>
              </a:extLst>
            </p:cNvPr>
            <p:cNvCxnSpPr>
              <a:cxnSpLocks/>
            </p:cNvCxnSpPr>
            <p:nvPr/>
          </p:nvCxnSpPr>
          <p:spPr>
            <a:xfrm rot="12000000">
              <a:off x="3547349" y="3235390"/>
              <a:ext cx="431515" cy="226033"/>
            </a:xfrm>
            <a:prstGeom prst="straightConnector1">
              <a:avLst/>
            </a:prstGeom>
            <a:ln w="76200">
              <a:solidFill>
                <a:srgbClr val="9E1B32"/>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70C5C204-9D41-3944-9942-971770B2CC30}"/>
                </a:ext>
              </a:extLst>
            </p:cNvPr>
            <p:cNvCxnSpPr>
              <a:cxnSpLocks/>
            </p:cNvCxnSpPr>
            <p:nvPr/>
          </p:nvCxnSpPr>
          <p:spPr>
            <a:xfrm rot="1200000">
              <a:off x="636599" y="4888588"/>
              <a:ext cx="431515" cy="226033"/>
            </a:xfrm>
            <a:prstGeom prst="straightConnector1">
              <a:avLst/>
            </a:prstGeom>
            <a:ln w="76200">
              <a:solidFill>
                <a:srgbClr val="9E1B32"/>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3567836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15F4846-A998-1842-8715-049170F27D38}"/>
              </a:ext>
            </a:extLst>
          </p:cNvPr>
          <p:cNvGrpSpPr/>
          <p:nvPr/>
        </p:nvGrpSpPr>
        <p:grpSpPr>
          <a:xfrm>
            <a:off x="0" y="669494"/>
            <a:ext cx="9144000" cy="5914458"/>
            <a:chOff x="0" y="669494"/>
            <a:chExt cx="9144000" cy="5914458"/>
          </a:xfrm>
        </p:grpSpPr>
        <p:pic>
          <p:nvPicPr>
            <p:cNvPr id="3" name="Picture 2" descr="A screenshot of a cell phone&#10;&#10;Description automatically generated">
              <a:extLst>
                <a:ext uri="{FF2B5EF4-FFF2-40B4-BE49-F238E27FC236}">
                  <a16:creationId xmlns:a16="http://schemas.microsoft.com/office/drawing/2014/main" id="{4EE27CCB-E7F2-D441-B719-DF5D6140A519}"/>
                </a:ext>
              </a:extLst>
            </p:cNvPr>
            <p:cNvPicPr>
              <a:picLocks noChangeAspect="1"/>
            </p:cNvPicPr>
            <p:nvPr/>
          </p:nvPicPr>
          <p:blipFill>
            <a:blip r:embed="rId2"/>
            <a:stretch>
              <a:fillRect/>
            </a:stretch>
          </p:blipFill>
          <p:spPr>
            <a:xfrm>
              <a:off x="0" y="669494"/>
              <a:ext cx="9144000" cy="5914458"/>
            </a:xfrm>
            <a:prstGeom prst="rect">
              <a:avLst/>
            </a:prstGeom>
          </p:spPr>
        </p:pic>
        <p:cxnSp>
          <p:nvCxnSpPr>
            <p:cNvPr id="4" name="Straight Arrow Connector 3">
              <a:extLst>
                <a:ext uri="{FF2B5EF4-FFF2-40B4-BE49-F238E27FC236}">
                  <a16:creationId xmlns:a16="http://schemas.microsoft.com/office/drawing/2014/main" id="{8329FD5D-F6FE-CF46-B402-9873FE007312}"/>
                </a:ext>
              </a:extLst>
            </p:cNvPr>
            <p:cNvCxnSpPr>
              <a:cxnSpLocks/>
            </p:cNvCxnSpPr>
            <p:nvPr/>
          </p:nvCxnSpPr>
          <p:spPr>
            <a:xfrm rot="6600000">
              <a:off x="2338799" y="2030844"/>
              <a:ext cx="431515" cy="226033"/>
            </a:xfrm>
            <a:prstGeom prst="straightConnector1">
              <a:avLst/>
            </a:prstGeom>
            <a:ln w="76200">
              <a:solidFill>
                <a:srgbClr val="9E1B32"/>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8190029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667A263-5859-01C5-24B3-57AEED24FBAF}"/>
              </a:ext>
            </a:extLst>
          </p:cNvPr>
          <p:cNvGrpSpPr/>
          <p:nvPr/>
        </p:nvGrpSpPr>
        <p:grpSpPr>
          <a:xfrm>
            <a:off x="776180" y="647260"/>
            <a:ext cx="7772400" cy="5343525"/>
            <a:chOff x="318976" y="-320306"/>
            <a:chExt cx="7772400" cy="5343525"/>
          </a:xfrm>
        </p:grpSpPr>
        <p:pic>
          <p:nvPicPr>
            <p:cNvPr id="3" name="Picture 2">
              <a:extLst>
                <a:ext uri="{FF2B5EF4-FFF2-40B4-BE49-F238E27FC236}">
                  <a16:creationId xmlns:a16="http://schemas.microsoft.com/office/drawing/2014/main" id="{ED04D89E-24EC-CE35-A84D-B900D58B7E53}"/>
                </a:ext>
              </a:extLst>
            </p:cNvPr>
            <p:cNvPicPr>
              <a:picLocks noChangeAspect="1"/>
            </p:cNvPicPr>
            <p:nvPr/>
          </p:nvPicPr>
          <p:blipFill>
            <a:blip r:embed="rId2"/>
            <a:stretch>
              <a:fillRect/>
            </a:stretch>
          </p:blipFill>
          <p:spPr>
            <a:xfrm>
              <a:off x="318976" y="-320306"/>
              <a:ext cx="7772400" cy="5343525"/>
            </a:xfrm>
            <a:prstGeom prst="rect">
              <a:avLst/>
            </a:prstGeom>
          </p:spPr>
        </p:pic>
        <p:sp>
          <p:nvSpPr>
            <p:cNvPr id="4" name="Rectangle 3">
              <a:extLst>
                <a:ext uri="{FF2B5EF4-FFF2-40B4-BE49-F238E27FC236}">
                  <a16:creationId xmlns:a16="http://schemas.microsoft.com/office/drawing/2014/main" id="{3F9958DC-F6C0-7742-9C96-6A0A7F7FC458}"/>
                </a:ext>
              </a:extLst>
            </p:cNvPr>
            <p:cNvSpPr/>
            <p:nvPr/>
          </p:nvSpPr>
          <p:spPr>
            <a:xfrm>
              <a:off x="560571" y="1149399"/>
              <a:ext cx="1130300" cy="7366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5448618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4DB4C413-9012-F69F-02B8-63696EF51888}"/>
              </a:ext>
            </a:extLst>
          </p:cNvPr>
          <p:cNvGrpSpPr/>
          <p:nvPr/>
        </p:nvGrpSpPr>
        <p:grpSpPr>
          <a:xfrm>
            <a:off x="398532" y="0"/>
            <a:ext cx="8359639" cy="6858000"/>
            <a:chOff x="398532" y="0"/>
            <a:chExt cx="8359639" cy="6858000"/>
          </a:xfrm>
        </p:grpSpPr>
        <p:pic>
          <p:nvPicPr>
            <p:cNvPr id="6" name="Picture 5">
              <a:extLst>
                <a:ext uri="{FF2B5EF4-FFF2-40B4-BE49-F238E27FC236}">
                  <a16:creationId xmlns:a16="http://schemas.microsoft.com/office/drawing/2014/main" id="{C42C5B4A-C5F2-F9AD-3A6D-E9619274DB19}"/>
                </a:ext>
              </a:extLst>
            </p:cNvPr>
            <p:cNvPicPr>
              <a:picLocks noChangeAspect="1"/>
            </p:cNvPicPr>
            <p:nvPr/>
          </p:nvPicPr>
          <p:blipFill>
            <a:blip r:embed="rId3"/>
            <a:stretch>
              <a:fillRect/>
            </a:stretch>
          </p:blipFill>
          <p:spPr>
            <a:xfrm>
              <a:off x="398532" y="0"/>
              <a:ext cx="8359639" cy="6858000"/>
            </a:xfrm>
            <a:prstGeom prst="rect">
              <a:avLst/>
            </a:prstGeom>
          </p:spPr>
        </p:pic>
        <p:cxnSp>
          <p:nvCxnSpPr>
            <p:cNvPr id="4" name="Straight Arrow Connector 3">
              <a:extLst>
                <a:ext uri="{FF2B5EF4-FFF2-40B4-BE49-F238E27FC236}">
                  <a16:creationId xmlns:a16="http://schemas.microsoft.com/office/drawing/2014/main" id="{0F57A2B7-D1BB-964A-B1EA-B7FF3C784F50}"/>
                </a:ext>
              </a:extLst>
            </p:cNvPr>
            <p:cNvCxnSpPr>
              <a:cxnSpLocks/>
            </p:cNvCxnSpPr>
            <p:nvPr/>
          </p:nvCxnSpPr>
          <p:spPr>
            <a:xfrm rot="1200000">
              <a:off x="1647683" y="2797519"/>
              <a:ext cx="431515" cy="226033"/>
            </a:xfrm>
            <a:prstGeom prst="straightConnector1">
              <a:avLst/>
            </a:prstGeom>
            <a:ln w="76200">
              <a:solidFill>
                <a:srgbClr val="9E1B32"/>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6FD8585F-ED2F-AA4C-9498-408E42BD002C}"/>
                </a:ext>
              </a:extLst>
            </p:cNvPr>
            <p:cNvCxnSpPr>
              <a:cxnSpLocks/>
            </p:cNvCxnSpPr>
            <p:nvPr/>
          </p:nvCxnSpPr>
          <p:spPr>
            <a:xfrm rot="12000000">
              <a:off x="6194543" y="2278624"/>
              <a:ext cx="431515" cy="226033"/>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33B9A3CA-B607-D93D-4B4C-B505EB3D101F}"/>
                </a:ext>
              </a:extLst>
            </p:cNvPr>
            <p:cNvSpPr/>
            <p:nvPr/>
          </p:nvSpPr>
          <p:spPr>
            <a:xfrm>
              <a:off x="5992482" y="5434653"/>
              <a:ext cx="1972056" cy="700393"/>
            </a:xfrm>
            <a:prstGeom prst="rect">
              <a:avLst/>
            </a:prstGeom>
            <a:solidFill>
              <a:srgbClr val="990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Arial" panose="020B0604020202020204" pitchFamily="34" charset="0"/>
                  <a:cs typeface="Arial" panose="020B0604020202020204" pitchFamily="34" charset="0"/>
                </a:rPr>
                <a:t>blastp results of </a:t>
              </a:r>
            </a:p>
            <a:p>
              <a:pPr algn="ctr"/>
              <a:r>
                <a:rPr lang="en-US" sz="1600" b="1" dirty="0">
                  <a:solidFill>
                    <a:schemeClr val="bg1"/>
                  </a:solidFill>
                  <a:latin typeface="Arial" panose="020B0604020202020204" pitchFamily="34" charset="0"/>
                  <a:cs typeface="Arial" panose="020B0604020202020204" pitchFamily="34" charset="0"/>
                </a:rPr>
                <a:t>XP_015048368</a:t>
              </a:r>
            </a:p>
          </p:txBody>
        </p:sp>
      </p:grpSp>
    </p:spTree>
    <p:extLst>
      <p:ext uri="{BB962C8B-B14F-4D97-AF65-F5344CB8AC3E}">
        <p14:creationId xmlns:p14="http://schemas.microsoft.com/office/powerpoint/2010/main" val="281852517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FFD7325-D3A7-AC9D-CC78-5FBCF707A5E0}"/>
              </a:ext>
            </a:extLst>
          </p:cNvPr>
          <p:cNvGrpSpPr/>
          <p:nvPr/>
        </p:nvGrpSpPr>
        <p:grpSpPr>
          <a:xfrm>
            <a:off x="1190379" y="914399"/>
            <a:ext cx="6775946" cy="2764466"/>
            <a:chOff x="1190379" y="914399"/>
            <a:chExt cx="6775946" cy="2764466"/>
          </a:xfrm>
        </p:grpSpPr>
        <p:pic>
          <p:nvPicPr>
            <p:cNvPr id="2" name="Picture 1">
              <a:extLst>
                <a:ext uri="{FF2B5EF4-FFF2-40B4-BE49-F238E27FC236}">
                  <a16:creationId xmlns:a16="http://schemas.microsoft.com/office/drawing/2014/main" id="{B9471636-A16B-56B2-F57F-F15AC5924D11}"/>
                </a:ext>
              </a:extLst>
            </p:cNvPr>
            <p:cNvPicPr>
              <a:picLocks noChangeAspect="1"/>
            </p:cNvPicPr>
            <p:nvPr/>
          </p:nvPicPr>
          <p:blipFill rotWithShape="1">
            <a:blip r:embed="rId3"/>
            <a:srcRect l="3953" t="15096" r="43605" b="46868"/>
            <a:stretch/>
          </p:blipFill>
          <p:spPr>
            <a:xfrm>
              <a:off x="1190379" y="914399"/>
              <a:ext cx="6775946" cy="2764466"/>
            </a:xfrm>
            <a:prstGeom prst="rect">
              <a:avLst/>
            </a:prstGeom>
          </p:spPr>
        </p:pic>
        <p:cxnSp>
          <p:nvCxnSpPr>
            <p:cNvPr id="12" name="Straight Arrow Connector 11">
              <a:extLst>
                <a:ext uri="{FF2B5EF4-FFF2-40B4-BE49-F238E27FC236}">
                  <a16:creationId xmlns:a16="http://schemas.microsoft.com/office/drawing/2014/main" id="{4B59EC4E-81DF-564F-AE93-6CAFC7EF548D}"/>
                </a:ext>
              </a:extLst>
            </p:cNvPr>
            <p:cNvCxnSpPr>
              <a:cxnSpLocks/>
            </p:cNvCxnSpPr>
            <p:nvPr/>
          </p:nvCxnSpPr>
          <p:spPr>
            <a:xfrm>
              <a:off x="2264735" y="2583712"/>
              <a:ext cx="413307" cy="182232"/>
            </a:xfrm>
            <a:prstGeom prst="straightConnector1">
              <a:avLst/>
            </a:prstGeom>
            <a:ln w="76200">
              <a:solidFill>
                <a:srgbClr val="99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5438393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618BB4-4FCE-236F-7CA5-F2ECED55770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416492" y="1917382"/>
            <a:ext cx="4311015" cy="3023235"/>
          </a:xfrm>
          <a:prstGeom prst="rect">
            <a:avLst/>
          </a:prstGeom>
        </p:spPr>
      </p:pic>
    </p:spTree>
    <p:extLst>
      <p:ext uri="{BB962C8B-B14F-4D97-AF65-F5344CB8AC3E}">
        <p14:creationId xmlns:p14="http://schemas.microsoft.com/office/powerpoint/2010/main" val="31707468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8BF88835-D005-D30C-7FFC-10A7D57364AE}"/>
              </a:ext>
            </a:extLst>
          </p:cNvPr>
          <p:cNvGrpSpPr/>
          <p:nvPr/>
        </p:nvGrpSpPr>
        <p:grpSpPr>
          <a:xfrm>
            <a:off x="0" y="2885607"/>
            <a:ext cx="9211456" cy="1722721"/>
            <a:chOff x="0" y="2885607"/>
            <a:chExt cx="9211456" cy="1722721"/>
          </a:xfrm>
        </p:grpSpPr>
        <p:pic>
          <p:nvPicPr>
            <p:cNvPr id="2" name="Picture 1">
              <a:extLst>
                <a:ext uri="{FF2B5EF4-FFF2-40B4-BE49-F238E27FC236}">
                  <a16:creationId xmlns:a16="http://schemas.microsoft.com/office/drawing/2014/main" id="{5F4C9D1D-719F-3667-D0A2-6D24896D0EC0}"/>
                </a:ext>
              </a:extLst>
            </p:cNvPr>
            <p:cNvPicPr>
              <a:picLocks noChangeAspect="1"/>
            </p:cNvPicPr>
            <p:nvPr/>
          </p:nvPicPr>
          <p:blipFill rotWithShape="1">
            <a:blip r:embed="rId2"/>
            <a:srcRect l="12904" t="39215"/>
            <a:stretch/>
          </p:blipFill>
          <p:spPr>
            <a:xfrm>
              <a:off x="0" y="2885607"/>
              <a:ext cx="9211456" cy="1226156"/>
            </a:xfrm>
            <a:prstGeom prst="rect">
              <a:avLst/>
            </a:prstGeom>
          </p:spPr>
        </p:pic>
        <p:sp>
          <p:nvSpPr>
            <p:cNvPr id="3" name="Rectangle 2">
              <a:extLst>
                <a:ext uri="{FF2B5EF4-FFF2-40B4-BE49-F238E27FC236}">
                  <a16:creationId xmlns:a16="http://schemas.microsoft.com/office/drawing/2014/main" id="{71BC9D2E-CE5A-0E6B-1A80-797138F6C7AA}"/>
                </a:ext>
              </a:extLst>
            </p:cNvPr>
            <p:cNvSpPr/>
            <p:nvPr/>
          </p:nvSpPr>
          <p:spPr>
            <a:xfrm>
              <a:off x="1544332" y="3560165"/>
              <a:ext cx="1820960" cy="589074"/>
            </a:xfrm>
            <a:prstGeom prst="rect">
              <a:avLst/>
            </a:prstGeom>
            <a:noFill/>
            <a:ln w="28575">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i="1" dirty="0">
                <a:solidFill>
                  <a:schemeClr val="bg1"/>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3E1873CD-02A1-395C-E11A-82155D11D90E}"/>
                </a:ext>
              </a:extLst>
            </p:cNvPr>
            <p:cNvSpPr/>
            <p:nvPr/>
          </p:nvSpPr>
          <p:spPr>
            <a:xfrm>
              <a:off x="2743545" y="3399020"/>
              <a:ext cx="1108927" cy="155448"/>
            </a:xfrm>
            <a:prstGeom prst="rect">
              <a:avLst/>
            </a:prstGeom>
            <a:noFill/>
            <a:ln w="28575">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i="1" dirty="0">
                <a:solidFill>
                  <a:schemeClr val="bg1"/>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A6AED9DC-14B4-6F74-DEB7-345B1C6CB3E0}"/>
                </a:ext>
              </a:extLst>
            </p:cNvPr>
            <p:cNvSpPr/>
            <p:nvPr/>
          </p:nvSpPr>
          <p:spPr>
            <a:xfrm>
              <a:off x="3552670" y="3560166"/>
              <a:ext cx="1164236" cy="247336"/>
            </a:xfrm>
            <a:prstGeom prst="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i="1" dirty="0">
                <a:solidFill>
                  <a:schemeClr val="bg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DB7424AC-440F-C4F2-2490-F4749924668C}"/>
                </a:ext>
              </a:extLst>
            </p:cNvPr>
            <p:cNvSpPr/>
            <p:nvPr/>
          </p:nvSpPr>
          <p:spPr>
            <a:xfrm>
              <a:off x="4564505" y="3429000"/>
              <a:ext cx="3770026" cy="589074"/>
            </a:xfrm>
            <a:prstGeom prst="rect">
              <a:avLst/>
            </a:prstGeom>
            <a:noFill/>
            <a:ln w="28575">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i="1" dirty="0">
                <a:solidFill>
                  <a:schemeClr val="bg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42A84363-9EC6-701F-8B46-D7ABAA30A359}"/>
                </a:ext>
              </a:extLst>
            </p:cNvPr>
            <p:cNvSpPr/>
            <p:nvPr/>
          </p:nvSpPr>
          <p:spPr>
            <a:xfrm>
              <a:off x="8357017" y="3551150"/>
              <a:ext cx="786983" cy="241362"/>
            </a:xfrm>
            <a:prstGeom prst="rect">
              <a:avLst/>
            </a:prstGeom>
            <a:noFill/>
            <a:ln w="28575">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i="1" dirty="0">
                <a:solidFill>
                  <a:schemeClr val="bg1"/>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0699E68F-0CC0-529B-1036-E40A0BD3DD52}"/>
                </a:ext>
              </a:extLst>
            </p:cNvPr>
            <p:cNvSpPr/>
            <p:nvPr/>
          </p:nvSpPr>
          <p:spPr>
            <a:xfrm>
              <a:off x="3923329" y="4206166"/>
              <a:ext cx="676381" cy="402162"/>
            </a:xfrm>
            <a:prstGeom prst="rect">
              <a:avLst/>
            </a:prstGeom>
            <a:solidFill>
              <a:srgbClr val="7F7F7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i="1" dirty="0">
                  <a:solidFill>
                    <a:schemeClr val="bg1"/>
                  </a:solidFill>
                  <a:latin typeface="Arial" panose="020B0604020202020204" pitchFamily="34" charset="0"/>
                  <a:cs typeface="Arial" panose="020B0604020202020204" pitchFamily="34" charset="0"/>
                </a:rPr>
                <a:t>Rheb</a:t>
              </a:r>
            </a:p>
          </p:txBody>
        </p:sp>
        <p:sp>
          <p:nvSpPr>
            <p:cNvPr id="9" name="Rectangle 8">
              <a:extLst>
                <a:ext uri="{FF2B5EF4-FFF2-40B4-BE49-F238E27FC236}">
                  <a16:creationId xmlns:a16="http://schemas.microsoft.com/office/drawing/2014/main" id="{A899DB33-7D20-12A6-A72F-EF065E0AA3FB}"/>
                </a:ext>
              </a:extLst>
            </p:cNvPr>
            <p:cNvSpPr/>
            <p:nvPr/>
          </p:nvSpPr>
          <p:spPr>
            <a:xfrm>
              <a:off x="8299325" y="4206166"/>
              <a:ext cx="844186" cy="402162"/>
            </a:xfrm>
            <a:prstGeom prst="rect">
              <a:avLst/>
            </a:prstGeom>
            <a:solidFill>
              <a:srgbClr val="990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i="1" dirty="0">
                  <a:solidFill>
                    <a:schemeClr val="bg1"/>
                  </a:solidFill>
                  <a:latin typeface="Arial" panose="020B0604020202020204" pitchFamily="34" charset="0"/>
                  <a:cs typeface="Arial" panose="020B0604020202020204" pitchFamily="34" charset="0"/>
                </a:rPr>
                <a:t>CG2926</a:t>
              </a:r>
            </a:p>
          </p:txBody>
        </p:sp>
        <p:sp>
          <p:nvSpPr>
            <p:cNvPr id="10" name="Rectangle 9">
              <a:extLst>
                <a:ext uri="{FF2B5EF4-FFF2-40B4-BE49-F238E27FC236}">
                  <a16:creationId xmlns:a16="http://schemas.microsoft.com/office/drawing/2014/main" id="{E8FE7E12-4364-5372-71BC-16FB547339A7}"/>
                </a:ext>
              </a:extLst>
            </p:cNvPr>
            <p:cNvSpPr/>
            <p:nvPr/>
          </p:nvSpPr>
          <p:spPr>
            <a:xfrm>
              <a:off x="5030269" y="4206166"/>
              <a:ext cx="2838497" cy="402162"/>
            </a:xfrm>
            <a:prstGeom prst="rect">
              <a:avLst/>
            </a:prstGeom>
            <a:solidFill>
              <a:srgbClr val="990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i="1" dirty="0">
                  <a:solidFill>
                    <a:schemeClr val="bg1"/>
                  </a:solidFill>
                  <a:latin typeface="Arial" panose="020B0604020202020204" pitchFamily="34" charset="0"/>
                  <a:cs typeface="Arial" panose="020B0604020202020204" pitchFamily="34" charset="0"/>
                </a:rPr>
                <a:t>CRMP</a:t>
              </a:r>
            </a:p>
          </p:txBody>
        </p:sp>
        <p:sp>
          <p:nvSpPr>
            <p:cNvPr id="11" name="Rectangle 10">
              <a:extLst>
                <a:ext uri="{FF2B5EF4-FFF2-40B4-BE49-F238E27FC236}">
                  <a16:creationId xmlns:a16="http://schemas.microsoft.com/office/drawing/2014/main" id="{FF5DC1D9-E75D-F6FE-F2F3-A5761D39CF4D}"/>
                </a:ext>
              </a:extLst>
            </p:cNvPr>
            <p:cNvSpPr/>
            <p:nvPr/>
          </p:nvSpPr>
          <p:spPr>
            <a:xfrm>
              <a:off x="2865627" y="4206166"/>
              <a:ext cx="864761" cy="402162"/>
            </a:xfrm>
            <a:prstGeom prst="rect">
              <a:avLst/>
            </a:prstGeom>
            <a:solidFill>
              <a:srgbClr val="990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i="1" dirty="0">
                  <a:solidFill>
                    <a:schemeClr val="bg1"/>
                  </a:solidFill>
                  <a:latin typeface="Arial" panose="020B0604020202020204" pitchFamily="34" charset="0"/>
                  <a:cs typeface="Arial" panose="020B0604020202020204" pitchFamily="34" charset="0"/>
                </a:rPr>
                <a:t>CG2931</a:t>
              </a:r>
            </a:p>
          </p:txBody>
        </p:sp>
        <p:sp>
          <p:nvSpPr>
            <p:cNvPr id="12" name="Rectangle 11">
              <a:extLst>
                <a:ext uri="{FF2B5EF4-FFF2-40B4-BE49-F238E27FC236}">
                  <a16:creationId xmlns:a16="http://schemas.microsoft.com/office/drawing/2014/main" id="{4EB885E3-4D35-1378-CCBE-E9FCC567B083}"/>
                </a:ext>
              </a:extLst>
            </p:cNvPr>
            <p:cNvSpPr/>
            <p:nvPr/>
          </p:nvSpPr>
          <p:spPr>
            <a:xfrm>
              <a:off x="1739524" y="4206166"/>
              <a:ext cx="1004021" cy="402162"/>
            </a:xfrm>
            <a:prstGeom prst="rect">
              <a:avLst/>
            </a:prstGeom>
            <a:solidFill>
              <a:srgbClr val="990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i="1" dirty="0">
                  <a:solidFill>
                    <a:schemeClr val="bg1"/>
                  </a:solidFill>
                  <a:latin typeface="Arial" panose="020B0604020202020204" pitchFamily="34" charset="0"/>
                  <a:cs typeface="Arial" panose="020B0604020202020204" pitchFamily="34" charset="0"/>
                </a:rPr>
                <a:t>CG12746</a:t>
              </a:r>
            </a:p>
          </p:txBody>
        </p:sp>
      </p:grpSp>
    </p:spTree>
    <p:extLst>
      <p:ext uri="{BB962C8B-B14F-4D97-AF65-F5344CB8AC3E}">
        <p14:creationId xmlns:p14="http://schemas.microsoft.com/office/powerpoint/2010/main" val="107120890"/>
      </p:ext>
    </p:extLst>
  </p:cSld>
  <p:clrMapOvr>
    <a:masterClrMapping/>
  </p:clrMapOvr>
</p:sld>
</file>

<file path=ppt/theme/theme1.xml><?xml version="1.0" encoding="utf-8"?>
<a:theme xmlns:a="http://schemas.openxmlformats.org/drawingml/2006/main" name="Default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38100">
          <a:solidFill>
            <a:srgbClr val="C000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76200">
          <a:solidFill>
            <a:srgbClr val="C00000"/>
          </a:solidFill>
          <a:tailEnd type="triangl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600">
            <a:latin typeface="Arial" charset="0"/>
            <a:ea typeface="Arial" charset="0"/>
            <a:cs typeface="Arial" charset="0"/>
          </a:defRPr>
        </a:defPPr>
      </a:lstStyle>
    </a:txDef>
  </a:objectDefaults>
  <a:extraClrSchemeLst/>
  <a:extLst>
    <a:ext uri="{05A4C25C-085E-4340-85A3-A5531E510DB2}">
      <thm15:themeFamily xmlns:thm15="http://schemas.microsoft.com/office/thememl/2012/main" name="Default Theme" id="{5CEC41B4-5591-3449-8D20-EF58B4D16CB4}" vid="{E927902A-44E0-FD4B-9554-3A46E75CEA7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18941</TotalTime>
  <Words>6682</Words>
  <Application>Microsoft Macintosh PowerPoint</Application>
  <PresentationFormat>On-screen Show (4:3)</PresentationFormat>
  <Paragraphs>861</Paragraphs>
  <Slides>87</Slides>
  <Notes>47</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87</vt:i4>
      </vt:variant>
    </vt:vector>
  </HeadingPairs>
  <TitlesOfParts>
    <vt:vector size="96" baseType="lpstr">
      <vt:lpstr>Arial</vt:lpstr>
      <vt:lpstr>Calibri</vt:lpstr>
      <vt:lpstr>Courier New</vt:lpstr>
      <vt:lpstr>Slack-Lato</vt:lpstr>
      <vt:lpstr>Sorts Mill Goudy</vt:lpstr>
      <vt:lpstr>Times New Roman</vt:lpstr>
      <vt:lpstr>Wingdings</vt:lpstr>
      <vt:lpstr>Default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Leung, Wilson</dc:creator>
  <cp:lastModifiedBy>Katie Sandlin</cp:lastModifiedBy>
  <cp:revision>2595</cp:revision>
  <cp:lastPrinted>2020-01-24T20:36:40Z</cp:lastPrinted>
  <dcterms:created xsi:type="dcterms:W3CDTF">2019-12-31T06:51:44Z</dcterms:created>
  <dcterms:modified xsi:type="dcterms:W3CDTF">2024-08-21T00:17:27Z</dcterms:modified>
</cp:coreProperties>
</file>