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3" r:id="rId2"/>
  </p:sldMasterIdLst>
  <p:notesMasterIdLst>
    <p:notesMasterId r:id="rId52"/>
  </p:notesMasterIdLst>
  <p:handoutMasterIdLst>
    <p:handoutMasterId r:id="rId53"/>
  </p:handoutMasterIdLst>
  <p:sldIdLst>
    <p:sldId id="263" r:id="rId3"/>
    <p:sldId id="306" r:id="rId4"/>
    <p:sldId id="286" r:id="rId5"/>
    <p:sldId id="326" r:id="rId6"/>
    <p:sldId id="327" r:id="rId7"/>
    <p:sldId id="328" r:id="rId8"/>
    <p:sldId id="329" r:id="rId9"/>
    <p:sldId id="330" r:id="rId10"/>
    <p:sldId id="325" r:id="rId11"/>
    <p:sldId id="299" r:id="rId12"/>
    <p:sldId id="264" r:id="rId13"/>
    <p:sldId id="272" r:id="rId14"/>
    <p:sldId id="300" r:id="rId15"/>
    <p:sldId id="274" r:id="rId16"/>
    <p:sldId id="275" r:id="rId17"/>
    <p:sldId id="280" r:id="rId18"/>
    <p:sldId id="296" r:id="rId19"/>
    <p:sldId id="297" r:id="rId20"/>
    <p:sldId id="298" r:id="rId21"/>
    <p:sldId id="281" r:id="rId22"/>
    <p:sldId id="279" r:id="rId23"/>
    <p:sldId id="303" r:id="rId24"/>
    <p:sldId id="305" r:id="rId25"/>
    <p:sldId id="283" r:id="rId26"/>
    <p:sldId id="291" r:id="rId27"/>
    <p:sldId id="277" r:id="rId28"/>
    <p:sldId id="285" r:id="rId29"/>
    <p:sldId id="278" r:id="rId30"/>
    <p:sldId id="309" r:id="rId31"/>
    <p:sldId id="293" r:id="rId32"/>
    <p:sldId id="308" r:id="rId33"/>
    <p:sldId id="314" r:id="rId34"/>
    <p:sldId id="313" r:id="rId35"/>
    <p:sldId id="324" r:id="rId36"/>
    <p:sldId id="294" r:id="rId37"/>
    <p:sldId id="287" r:id="rId38"/>
    <p:sldId id="265" r:id="rId39"/>
    <p:sldId id="288" r:id="rId40"/>
    <p:sldId id="290" r:id="rId41"/>
    <p:sldId id="311" r:id="rId42"/>
    <p:sldId id="315" r:id="rId43"/>
    <p:sldId id="316" r:id="rId44"/>
    <p:sldId id="317" r:id="rId45"/>
    <p:sldId id="319" r:id="rId46"/>
    <p:sldId id="318" r:id="rId47"/>
    <p:sldId id="321" r:id="rId48"/>
    <p:sldId id="322" r:id="rId49"/>
    <p:sldId id="320" r:id="rId50"/>
    <p:sldId id="32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BBA1"/>
    <a:srgbClr val="FC9272"/>
    <a:srgbClr val="FEE0D2"/>
    <a:srgbClr val="990000"/>
    <a:srgbClr val="EFEDF5"/>
    <a:srgbClr val="FF2600"/>
    <a:srgbClr val="000000"/>
    <a:srgbClr val="9BF6FF"/>
    <a:srgbClr val="FF2F92"/>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26"/>
    <p:restoredTop sz="78904"/>
  </p:normalViewPr>
  <p:slideViewPr>
    <p:cSldViewPr snapToGrid="0" snapToObjects="1">
      <p:cViewPr varScale="1">
        <p:scale>
          <a:sx n="94" d="100"/>
          <a:sy n="94" d="100"/>
        </p:scale>
        <p:origin x="2824" y="200"/>
      </p:cViewPr>
      <p:guideLst>
        <p:guide orient="horz" pos="2160"/>
        <p:guide pos="2136"/>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3CADE0-507B-0229-883A-2A134FD652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D7576E-4B44-E09B-6AD1-D08EF4018C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01/19/2025</a:t>
            </a:r>
          </a:p>
        </p:txBody>
      </p:sp>
      <p:sp>
        <p:nvSpPr>
          <p:cNvPr id="4" name="Footer Placeholder 3">
            <a:extLst>
              <a:ext uri="{FF2B5EF4-FFF2-40B4-BE49-F238E27FC236}">
                <a16:creationId xmlns:a16="http://schemas.microsoft.com/office/drawing/2014/main" id="{FDF2F928-7877-8A9F-F838-117B1CB59C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A031C5-25C7-78BC-BBCB-04050C9538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102142-0AC9-BD40-B6F5-6F39DC0E45D9}" type="slidenum">
              <a:rPr lang="en-US" smtClean="0"/>
              <a:t>‹#›</a:t>
            </a:fld>
            <a:endParaRPr lang="en-US"/>
          </a:p>
        </p:txBody>
      </p:sp>
    </p:spTree>
    <p:extLst>
      <p:ext uri="{BB962C8B-B14F-4D97-AF65-F5344CB8AC3E}">
        <p14:creationId xmlns:p14="http://schemas.microsoft.com/office/powerpoint/2010/main" val="76664526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01/19/2025</a:t>
            </a: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ECF14-924C-1E4D-8125-9BEE7BA076B6}" type="slidenum">
              <a:rPr lang="en-US" smtClean="0"/>
              <a:t>‹#›</a:t>
            </a:fld>
            <a:endParaRPr lang="en-US"/>
          </a:p>
        </p:txBody>
      </p:sp>
    </p:spTree>
    <p:extLst>
      <p:ext uri="{BB962C8B-B14F-4D97-AF65-F5344CB8AC3E}">
        <p14:creationId xmlns:p14="http://schemas.microsoft.com/office/powerpoint/2010/main" val="415936553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ytimes.com/2022/12/28/travel/southwest-airlines-flight-cancellation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ytimes.com/2022/12/28/travel/southwest-airlines-flight-cancellations.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Networks have properties that can be measured using a mathematical approach, and we can make predictions about the evolution of a system based on some of those properties.</a:t>
            </a:r>
          </a:p>
          <a:p>
            <a:endParaRPr lang="en-US" dirty="0"/>
          </a:p>
          <a:p>
            <a:r>
              <a:rPr lang="en-US" dirty="0"/>
              <a:t>A “pathway” in a biological system can be defined as a relatively discrete (though never completely isolated) portion of a network. Generally, we view a pathway as a sequence of gene regulatory and enzymatic reactions that produce some important biological outcomes (e.g., synthesize an energy storage molecule, sense and regulate blood sugar levels).</a:t>
            </a:r>
          </a:p>
          <a:p>
            <a:endParaRPr lang="en-US" dirty="0"/>
          </a:p>
          <a:p>
            <a:r>
              <a:rPr lang="en-US" dirty="0"/>
              <a:t>In this project we will be using network analysis approaches to better understand the evolution and function of biological pathways. The Pathways Project is focused on annotating genes found in well characterized signaling and metabolic pathways across the </a:t>
            </a:r>
            <a:r>
              <a:rPr lang="en-US" i="1" dirty="0"/>
              <a:t>Drosophila</a:t>
            </a:r>
            <a:r>
              <a:rPr lang="en-US" dirty="0"/>
              <a:t> genus. The current focus is on the insulin signaling pathway which is well conserved across animals and critical to growth and metabolic homeostasis. The long-term goal of the Pathways Project is to analyze how the regulatory regions of genes evolve in the context of their positions within a network and we anticipate that other pathways will eventually be part of the analyses.</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a:t>
            </a:fld>
            <a:endParaRPr lang="en-US" dirty="0"/>
          </a:p>
        </p:txBody>
      </p:sp>
      <p:sp>
        <p:nvSpPr>
          <p:cNvPr id="5" name="Date Placeholder 4">
            <a:extLst>
              <a:ext uri="{FF2B5EF4-FFF2-40B4-BE49-F238E27FC236}">
                <a16:creationId xmlns:a16="http://schemas.microsoft.com/office/drawing/2014/main" id="{467BDAA7-BA88-F197-2C68-64FAF553C76B}"/>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408308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Both houses have the same exterior structure. Thus, House A and House B have the same phenotype (house). </a:t>
            </a:r>
          </a:p>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11</a:t>
            </a:fld>
            <a:endParaRPr lang="en-US"/>
          </a:p>
        </p:txBody>
      </p:sp>
      <p:sp>
        <p:nvSpPr>
          <p:cNvPr id="5" name="Date Placeholder 4">
            <a:extLst>
              <a:ext uri="{FF2B5EF4-FFF2-40B4-BE49-F238E27FC236}">
                <a16:creationId xmlns:a16="http://schemas.microsoft.com/office/drawing/2014/main" id="{E8C00834-564D-A462-F5CC-9152E1131734}"/>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711423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A has 5 support structures, which is a much lower complexity structure compared to House B which has 12 support structures. </a:t>
            </a:r>
          </a:p>
        </p:txBody>
      </p:sp>
      <p:sp>
        <p:nvSpPr>
          <p:cNvPr id="4" name="Slide Number Placeholder 3"/>
          <p:cNvSpPr>
            <a:spLocks noGrp="1"/>
          </p:cNvSpPr>
          <p:nvPr>
            <p:ph type="sldNum" sz="quarter" idx="5"/>
          </p:nvPr>
        </p:nvSpPr>
        <p:spPr/>
        <p:txBody>
          <a:bodyPr/>
          <a:lstStyle/>
          <a:p>
            <a:fld id="{647ECF14-924C-1E4D-8125-9BEE7BA076B6}" type="slidenum">
              <a:rPr lang="en-US" smtClean="0"/>
              <a:t>12</a:t>
            </a:fld>
            <a:endParaRPr lang="en-US" dirty="0"/>
          </a:p>
        </p:txBody>
      </p:sp>
      <p:sp>
        <p:nvSpPr>
          <p:cNvPr id="5" name="Date Placeholder 4">
            <a:extLst>
              <a:ext uri="{FF2B5EF4-FFF2-40B4-BE49-F238E27FC236}">
                <a16:creationId xmlns:a16="http://schemas.microsoft.com/office/drawing/2014/main" id="{BD39C39B-B75C-9A60-FC5B-1B3FF6456B35}"/>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619742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A would be highly evolvable because it’d be easier to add support structures or do any kind of renovation to the architecture.</a:t>
            </a:r>
          </a:p>
          <a:p>
            <a:r>
              <a:rPr lang="en-US" dirty="0"/>
              <a:t>While House B would be resistant to change/evolution. </a:t>
            </a:r>
          </a:p>
        </p:txBody>
      </p:sp>
      <p:sp>
        <p:nvSpPr>
          <p:cNvPr id="4" name="Slide Number Placeholder 3"/>
          <p:cNvSpPr>
            <a:spLocks noGrp="1"/>
          </p:cNvSpPr>
          <p:nvPr>
            <p:ph type="sldNum" sz="quarter" idx="5"/>
          </p:nvPr>
        </p:nvSpPr>
        <p:spPr/>
        <p:txBody>
          <a:bodyPr/>
          <a:lstStyle/>
          <a:p>
            <a:fld id="{647ECF14-924C-1E4D-8125-9BEE7BA076B6}" type="slidenum">
              <a:rPr lang="en-US" smtClean="0"/>
              <a:t>13</a:t>
            </a:fld>
            <a:endParaRPr lang="en-US" dirty="0"/>
          </a:p>
        </p:txBody>
      </p:sp>
      <p:sp>
        <p:nvSpPr>
          <p:cNvPr id="5" name="Date Placeholder 4">
            <a:extLst>
              <a:ext uri="{FF2B5EF4-FFF2-40B4-BE49-F238E27FC236}">
                <a16:creationId xmlns:a16="http://schemas.microsoft.com/office/drawing/2014/main" id="{B19AB18D-D8C8-D3DD-24A5-B238EE180479}"/>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95714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 A is easily perturbed while House B is robust</a:t>
            </a:r>
          </a:p>
          <a:p>
            <a:endParaRPr lang="en-US" dirty="0"/>
          </a:p>
          <a:p>
            <a:r>
              <a:rPr lang="en-US" dirty="0"/>
              <a:t>House B could lose a support and it’d still stand because there are other supports to take on the load, but House A would fall because there aren’t enough supports to help share the load. </a:t>
            </a:r>
          </a:p>
        </p:txBody>
      </p:sp>
      <p:sp>
        <p:nvSpPr>
          <p:cNvPr id="4" name="Slide Number Placeholder 3"/>
          <p:cNvSpPr>
            <a:spLocks noGrp="1"/>
          </p:cNvSpPr>
          <p:nvPr>
            <p:ph type="sldNum" sz="quarter" idx="5"/>
          </p:nvPr>
        </p:nvSpPr>
        <p:spPr/>
        <p:txBody>
          <a:bodyPr/>
          <a:lstStyle/>
          <a:p>
            <a:fld id="{647ECF14-924C-1E4D-8125-9BEE7BA076B6}" type="slidenum">
              <a:rPr lang="en-US" smtClean="0"/>
              <a:t>14</a:t>
            </a:fld>
            <a:endParaRPr lang="en-US" dirty="0"/>
          </a:p>
        </p:txBody>
      </p:sp>
      <p:sp>
        <p:nvSpPr>
          <p:cNvPr id="5" name="Date Placeholder 4">
            <a:extLst>
              <a:ext uri="{FF2B5EF4-FFF2-40B4-BE49-F238E27FC236}">
                <a16:creationId xmlns:a16="http://schemas.microsoft.com/office/drawing/2014/main" id="{6E69A509-9B12-F144-E25B-6360E7775184}"/>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01615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House A is easily perturbed but highly evolvable, while House B is robust but resistant to evolution.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Characterize how we might predict genetic loci to evolve: predict low complexity network context (House A) would evolve rapidly and loci with high complexity networks (House B) would evolve slowly </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15</a:t>
            </a:fld>
            <a:endParaRPr lang="en-US" dirty="0"/>
          </a:p>
        </p:txBody>
      </p:sp>
      <p:sp>
        <p:nvSpPr>
          <p:cNvPr id="5" name="Date Placeholder 4">
            <a:extLst>
              <a:ext uri="{FF2B5EF4-FFF2-40B4-BE49-F238E27FC236}">
                <a16:creationId xmlns:a16="http://schemas.microsoft.com/office/drawing/2014/main" id="{47F8E570-55C9-144E-AF55-5DC53CCAD92B}"/>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861827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look at another example of network architecture…</a:t>
            </a:r>
          </a:p>
          <a:p>
            <a:endParaRPr lang="en-US" sz="1200" dirty="0"/>
          </a:p>
          <a:p>
            <a:r>
              <a:rPr lang="en-US" sz="1200" dirty="0"/>
              <a:t>Who remembers seeing this debacle in the news? In the holiday travel season of 2022, Southwest Airlines had to cancel 62% of its flights.</a:t>
            </a:r>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16</a:t>
            </a:fld>
            <a:endParaRPr lang="en-US" dirty="0"/>
          </a:p>
        </p:txBody>
      </p:sp>
      <p:sp>
        <p:nvSpPr>
          <p:cNvPr id="5" name="Date Placeholder 4">
            <a:extLst>
              <a:ext uri="{FF2B5EF4-FFF2-40B4-BE49-F238E27FC236}">
                <a16:creationId xmlns:a16="http://schemas.microsoft.com/office/drawing/2014/main" id="{5C27A318-2346-CDC8-D759-BFDF168374C5}"/>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71066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17</a:t>
            </a:fld>
            <a:endParaRPr lang="en-US" dirty="0"/>
          </a:p>
        </p:txBody>
      </p:sp>
      <p:sp>
        <p:nvSpPr>
          <p:cNvPr id="5" name="Date Placeholder 4">
            <a:extLst>
              <a:ext uri="{FF2B5EF4-FFF2-40B4-BE49-F238E27FC236}">
                <a16:creationId xmlns:a16="http://schemas.microsoft.com/office/drawing/2014/main" id="{42932AF1-0357-D480-D4B1-3B2C95634096}"/>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930282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Southwest uses a “point-to-point” route model that often lets passengers fly directly from smaller cities and regions without having to stop at a central hub like Denver or New York. Point-to-point flights cut travel times by eliminating the intermediate stop — typically a big advantage for travelers who are not flying from major metro areas.</a:t>
            </a:r>
          </a:p>
          <a:p>
            <a:pPr marL="171450" indent="-171450">
              <a:buFont typeface="Arial" panose="020B0604020202020204" pitchFamily="34" charset="0"/>
              <a:buChar char="•"/>
            </a:pPr>
            <a:r>
              <a:rPr lang="en-US" dirty="0"/>
              <a:t>Other large carriers like United, Delta, and American rely on a “hub-and-spoke” model in which planes typically fly from smaller cities to a hub airport where passengers change planes. </a:t>
            </a:r>
          </a:p>
          <a:p>
            <a:endParaRPr lang="en-US" dirty="0"/>
          </a:p>
          <a:p>
            <a:r>
              <a:rPr lang="en-US" dirty="0">
                <a:hlinkClick r:id="rId3"/>
              </a:rPr>
              <a:t>https://www.nytimes.com/2022/12/28/travel/southwest-airlines-flight-cancellations.html</a:t>
            </a:r>
            <a:br>
              <a:rPr lang="en-US" dirty="0"/>
            </a:br>
            <a:endParaRPr lang="en-US" dirty="0"/>
          </a:p>
          <a:p>
            <a:r>
              <a:rPr lang="en-US" dirty="0"/>
              <a:t>Note: There were other contributing factors to the Southwest Airlines meltdown that students may remember such as their aging technology system.</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18</a:t>
            </a:fld>
            <a:endParaRPr lang="en-US" dirty="0"/>
          </a:p>
        </p:txBody>
      </p:sp>
      <p:sp>
        <p:nvSpPr>
          <p:cNvPr id="5" name="Date Placeholder 4">
            <a:extLst>
              <a:ext uri="{FF2B5EF4-FFF2-40B4-BE49-F238E27FC236}">
                <a16:creationId xmlns:a16="http://schemas.microsoft.com/office/drawing/2014/main" id="{C5E65BD3-6D2D-B986-5824-9D366E45A56A}"/>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984284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With a hub system, there’s a ready pool of crew members and pilots who can report to work at a major airport. That makes it easier to regroup after a storm. Planes also are kept closer to their home airports, rather than being spread across the country.</a:t>
            </a:r>
          </a:p>
          <a:p>
            <a:pPr marL="171450" indent="-171450">
              <a:buFont typeface="Arial" panose="020B0604020202020204" pitchFamily="34" charset="0"/>
              <a:buChar char="•"/>
            </a:pPr>
            <a:r>
              <a:rPr lang="en-US" dirty="0"/>
              <a:t>It’s harder to have a reserve of standby crew members and pilots when airlines serve many smaller markets. There is not usually excess crew in places like Syracuse, N.Y..</a:t>
            </a:r>
          </a:p>
          <a:p>
            <a:pPr marL="171450" indent="-171450">
              <a:buFont typeface="Arial" panose="020B0604020202020204" pitchFamily="34" charset="0"/>
              <a:buChar char="•"/>
            </a:pPr>
            <a:r>
              <a:rPr lang="en-US" dirty="0"/>
              <a:t>As a result, Southwest’s cancellations created a giant snowball effect that rippled across its carefully choreographed network, leaving planes and crews scattered across the country.</a:t>
            </a:r>
          </a:p>
          <a:p>
            <a:endParaRPr lang="en-US" dirty="0"/>
          </a:p>
          <a:p>
            <a:r>
              <a:rPr lang="en-US" dirty="0">
                <a:hlinkClick r:id="rId3"/>
              </a:rPr>
              <a:t>https://www.nytimes.com/2022/12/28/travel/southwest-airlines-flight-cancellations.html</a:t>
            </a:r>
            <a:br>
              <a:rPr lang="en-US" dirty="0"/>
            </a:br>
            <a:endParaRPr lang="en-US" dirty="0"/>
          </a:p>
          <a:p>
            <a:r>
              <a:rPr lang="en-US" dirty="0"/>
              <a:t>Note: Students might say the point-to-point route model is more robust because if one central hub goes down due to a storm, the whole system would stop. </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19</a:t>
            </a:fld>
            <a:endParaRPr lang="en-US" dirty="0"/>
          </a:p>
        </p:txBody>
      </p:sp>
      <p:sp>
        <p:nvSpPr>
          <p:cNvPr id="5" name="Date Placeholder 4">
            <a:extLst>
              <a:ext uri="{FF2B5EF4-FFF2-40B4-BE49-F238E27FC236}">
                <a16:creationId xmlns:a16="http://schemas.microsoft.com/office/drawing/2014/main" id="{27A672B6-3B83-3EF3-7978-19D3ED5E723E}"/>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796135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with the airline example, the architecture of an airline network could be defined as having Nodes which are the airports and Edges which are the flight paths. </a:t>
            </a:r>
          </a:p>
          <a:p>
            <a:r>
              <a:rPr lang="en-US" dirty="0"/>
              <a:t>Architecture of the airline network could be changed by adding or subtracting nodes such as new airports and adding or subtracting edges which could be a new flight path between two airports.</a:t>
            </a:r>
          </a:p>
        </p:txBody>
      </p:sp>
      <p:sp>
        <p:nvSpPr>
          <p:cNvPr id="4" name="Slide Number Placeholder 3"/>
          <p:cNvSpPr>
            <a:spLocks noGrp="1"/>
          </p:cNvSpPr>
          <p:nvPr>
            <p:ph type="sldNum" sz="quarter" idx="5"/>
          </p:nvPr>
        </p:nvSpPr>
        <p:spPr/>
        <p:txBody>
          <a:bodyPr/>
          <a:lstStyle/>
          <a:p>
            <a:fld id="{647ECF14-924C-1E4D-8125-9BEE7BA076B6}" type="slidenum">
              <a:rPr lang="en-US" smtClean="0"/>
              <a:t>20</a:t>
            </a:fld>
            <a:endParaRPr lang="en-US" dirty="0"/>
          </a:p>
        </p:txBody>
      </p:sp>
      <p:sp>
        <p:nvSpPr>
          <p:cNvPr id="5" name="Date Placeholder 4">
            <a:extLst>
              <a:ext uri="{FF2B5EF4-FFF2-40B4-BE49-F238E27FC236}">
                <a16:creationId xmlns:a16="http://schemas.microsoft.com/office/drawing/2014/main" id="{EA6D2175-99F4-5E91-1554-9009EBD84EBC}"/>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42646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talking about the function of insulin</a:t>
            </a:r>
          </a:p>
        </p:txBody>
      </p:sp>
      <p:sp>
        <p:nvSpPr>
          <p:cNvPr id="4" name="Slide Number Placeholder 3"/>
          <p:cNvSpPr>
            <a:spLocks noGrp="1"/>
          </p:cNvSpPr>
          <p:nvPr>
            <p:ph type="sldNum" sz="quarter" idx="5"/>
          </p:nvPr>
        </p:nvSpPr>
        <p:spPr/>
        <p:txBody>
          <a:bodyPr/>
          <a:lstStyle/>
          <a:p>
            <a:fld id="{647ECF14-924C-1E4D-8125-9BEE7BA076B6}" type="slidenum">
              <a:rPr lang="en-US" smtClean="0"/>
              <a:t>3</a:t>
            </a:fld>
            <a:endParaRPr lang="en-US" dirty="0"/>
          </a:p>
        </p:txBody>
      </p:sp>
      <p:sp>
        <p:nvSpPr>
          <p:cNvPr id="5" name="Date Placeholder 4">
            <a:extLst>
              <a:ext uri="{FF2B5EF4-FFF2-40B4-BE49-F238E27FC236}">
                <a16:creationId xmlns:a16="http://schemas.microsoft.com/office/drawing/2014/main" id="{E397F283-7A7E-1A58-9568-97573875BA31}"/>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161020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architecture of an airline network could be defined as having Nodes which are the airports and Edges which are the flight paths. </a:t>
            </a:r>
          </a:p>
          <a:p>
            <a:r>
              <a:rPr lang="en-US" dirty="0"/>
              <a:t>Architecture of the airline network could be changed by adding or subtracting nodes such as new airports and adding or subtracting edges which could be a new flight path between two airports.</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21</a:t>
            </a:fld>
            <a:endParaRPr lang="en-US" dirty="0"/>
          </a:p>
        </p:txBody>
      </p:sp>
      <p:sp>
        <p:nvSpPr>
          <p:cNvPr id="5" name="Date Placeholder 4">
            <a:extLst>
              <a:ext uri="{FF2B5EF4-FFF2-40B4-BE49-F238E27FC236}">
                <a16:creationId xmlns:a16="http://schemas.microsoft.com/office/drawing/2014/main" id="{A72068DE-C5E7-CB01-E054-AF645F169960}"/>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754152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24</a:t>
            </a:fld>
            <a:endParaRPr lang="en-US" dirty="0"/>
          </a:p>
        </p:txBody>
      </p:sp>
      <p:sp>
        <p:nvSpPr>
          <p:cNvPr id="5" name="Date Placeholder 4">
            <a:extLst>
              <a:ext uri="{FF2B5EF4-FFF2-40B4-BE49-F238E27FC236}">
                <a16:creationId xmlns:a16="http://schemas.microsoft.com/office/drawing/2014/main" id="{3E1170D8-DFC1-A4F9-0006-AA370DAE14F1}"/>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624704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25</a:t>
            </a:fld>
            <a:endParaRPr lang="en-US"/>
          </a:p>
        </p:txBody>
      </p:sp>
      <p:sp>
        <p:nvSpPr>
          <p:cNvPr id="5" name="Date Placeholder 4">
            <a:extLst>
              <a:ext uri="{FF2B5EF4-FFF2-40B4-BE49-F238E27FC236}">
                <a16:creationId xmlns:a16="http://schemas.microsoft.com/office/drawing/2014/main" id="{8592D836-57A6-3BD8-B1F1-99CA4CD67E5F}"/>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015260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 we need to include this?</a:t>
            </a:r>
          </a:p>
        </p:txBody>
      </p:sp>
      <p:sp>
        <p:nvSpPr>
          <p:cNvPr id="4" name="Slide Number Placeholder 3"/>
          <p:cNvSpPr>
            <a:spLocks noGrp="1"/>
          </p:cNvSpPr>
          <p:nvPr>
            <p:ph type="sldNum" sz="quarter" idx="5"/>
          </p:nvPr>
        </p:nvSpPr>
        <p:spPr/>
        <p:txBody>
          <a:bodyPr/>
          <a:lstStyle/>
          <a:p>
            <a:fld id="{647ECF14-924C-1E4D-8125-9BEE7BA076B6}" type="slidenum">
              <a:rPr lang="en-US" smtClean="0"/>
              <a:t>26</a:t>
            </a:fld>
            <a:endParaRPr lang="en-US"/>
          </a:p>
        </p:txBody>
      </p:sp>
      <p:sp>
        <p:nvSpPr>
          <p:cNvPr id="5" name="Date Placeholder 4">
            <a:extLst>
              <a:ext uri="{FF2B5EF4-FFF2-40B4-BE49-F238E27FC236}">
                <a16:creationId xmlns:a16="http://schemas.microsoft.com/office/drawing/2014/main" id="{CB7E211F-568A-F83F-5939-2C60017CAAB0}"/>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83686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28</a:t>
            </a:fld>
            <a:endParaRPr lang="en-US"/>
          </a:p>
        </p:txBody>
      </p:sp>
      <p:sp>
        <p:nvSpPr>
          <p:cNvPr id="5" name="Date Placeholder 4">
            <a:extLst>
              <a:ext uri="{FF2B5EF4-FFF2-40B4-BE49-F238E27FC236}">
                <a16:creationId xmlns:a16="http://schemas.microsoft.com/office/drawing/2014/main" id="{CD5D1EB2-0CC5-A89F-DD1B-601FEFFC209A}"/>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531884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Synonymous as it wouldn’t change the amino acid- GCG and GCA both code for Alanine</a:t>
            </a:r>
          </a:p>
          <a:p>
            <a:r>
              <a:rPr lang="en-US" dirty="0"/>
              <a:t>2. Non-synonymous as UUG codes for a hydrophobic (non-polar) Leucine and UCG codes for a hydrophilic (polar) Serine</a:t>
            </a:r>
          </a:p>
          <a:p>
            <a:r>
              <a:rPr lang="en-US" dirty="0"/>
              <a:t>3. Technically non-synonymous as the amino acid would change from Glycine to Valine but since both are hydrophobic (non-polar), the protein may not be altered very much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youtu.be</a:t>
            </a:r>
            <a:r>
              <a:rPr lang="en-US" dirty="0"/>
              <a:t>/vwmuvcDh9ZM</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29</a:t>
            </a:fld>
            <a:endParaRPr lang="en-US"/>
          </a:p>
        </p:txBody>
      </p:sp>
      <p:sp>
        <p:nvSpPr>
          <p:cNvPr id="5" name="Date Placeholder 4">
            <a:extLst>
              <a:ext uri="{FF2B5EF4-FFF2-40B4-BE49-F238E27FC236}">
                <a16:creationId xmlns:a16="http://schemas.microsoft.com/office/drawing/2014/main" id="{6F21E392-C387-B55A-C93B-5A2B5A3A4EF4}"/>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640766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 Is non-neutral considered adaptive evolution? Non-neutral means the amino acid has changed but doesn’t say anything about whether the change impacts the protein’s function?</a:t>
            </a:r>
          </a:p>
        </p:txBody>
      </p:sp>
      <p:sp>
        <p:nvSpPr>
          <p:cNvPr id="4" name="Slide Number Placeholder 3"/>
          <p:cNvSpPr>
            <a:spLocks noGrp="1"/>
          </p:cNvSpPr>
          <p:nvPr>
            <p:ph type="sldNum" sz="quarter" idx="5"/>
          </p:nvPr>
        </p:nvSpPr>
        <p:spPr/>
        <p:txBody>
          <a:bodyPr/>
          <a:lstStyle/>
          <a:p>
            <a:fld id="{647ECF14-924C-1E4D-8125-9BEE7BA076B6}" type="slidenum">
              <a:rPr lang="en-US" smtClean="0"/>
              <a:t>30</a:t>
            </a:fld>
            <a:endParaRPr lang="en-US"/>
          </a:p>
        </p:txBody>
      </p:sp>
      <p:sp>
        <p:nvSpPr>
          <p:cNvPr id="5" name="Date Placeholder 4">
            <a:extLst>
              <a:ext uri="{FF2B5EF4-FFF2-40B4-BE49-F238E27FC236}">
                <a16:creationId xmlns:a16="http://schemas.microsoft.com/office/drawing/2014/main" id="{A6FF7F6C-EFCA-A732-D9D4-BD5CC21C63B0}"/>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631329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evolutionary changes that are adaptive to a particular environment</a:t>
            </a:r>
          </a:p>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33</a:t>
            </a:fld>
            <a:endParaRPr lang="en-US"/>
          </a:p>
        </p:txBody>
      </p:sp>
      <p:sp>
        <p:nvSpPr>
          <p:cNvPr id="5" name="Date Placeholder 4">
            <a:extLst>
              <a:ext uri="{FF2B5EF4-FFF2-40B4-BE49-F238E27FC236}">
                <a16:creationId xmlns:a16="http://schemas.microsoft.com/office/drawing/2014/main" id="{1E240319-4426-C265-B14B-1855955F5FBA}"/>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292109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Selective constraint (also known as functional or evolutionary constraint) is defined here as the factor by which evolutionary divergence of a functional sequence is reduced, relative to a neutrally evolving sequence, due to the action of purifying selection</a:t>
            </a:r>
          </a:p>
          <a:p>
            <a:endParaRPr lang="en-US"/>
          </a:p>
          <a:p>
            <a:r>
              <a:rPr lang="en-US"/>
              <a:t>the proportion of new mutations that are strongly deleterious and removed by purifying selection </a:t>
            </a:r>
          </a:p>
        </p:txBody>
      </p:sp>
      <p:sp>
        <p:nvSpPr>
          <p:cNvPr id="4" name="Slide Number Placeholder 3"/>
          <p:cNvSpPr>
            <a:spLocks noGrp="1"/>
          </p:cNvSpPr>
          <p:nvPr>
            <p:ph type="sldNum" sz="quarter" idx="5"/>
          </p:nvPr>
        </p:nvSpPr>
        <p:spPr/>
        <p:txBody>
          <a:bodyPr/>
          <a:lstStyle/>
          <a:p>
            <a:fld id="{647ECF14-924C-1E4D-8125-9BEE7BA076B6}" type="slidenum">
              <a:rPr lang="en-US" smtClean="0"/>
              <a:t>34</a:t>
            </a:fld>
            <a:endParaRPr lang="en-US"/>
          </a:p>
        </p:txBody>
      </p:sp>
      <p:sp>
        <p:nvSpPr>
          <p:cNvPr id="5" name="Date Placeholder 4">
            <a:extLst>
              <a:ext uri="{FF2B5EF4-FFF2-40B4-BE49-F238E27FC236}">
                <a16:creationId xmlns:a16="http://schemas.microsoft.com/office/drawing/2014/main" id="{A8F96BBF-708E-A0EF-719A-0B36F830D527}"/>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1267786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1D1C1D"/>
                </a:solidFill>
                <a:effectLst/>
                <a:latin typeface="Slack-Lato"/>
              </a:rPr>
              <a:t>doesn’t think that the only way to measure selection is via </a:t>
            </a:r>
            <a:r>
              <a:rPr lang="en-US" b="0" i="0" err="1">
                <a:solidFill>
                  <a:srgbClr val="1D1C1D"/>
                </a:solidFill>
                <a:effectLst/>
                <a:latin typeface="Slack-Lato"/>
              </a:rPr>
              <a:t>dn</a:t>
            </a:r>
            <a:r>
              <a:rPr lang="en-US" b="0" i="0">
                <a:solidFill>
                  <a:srgbClr val="1D1C1D"/>
                </a:solidFill>
                <a:effectLst/>
                <a:latin typeface="Slack-Lato"/>
              </a:rPr>
              <a:t>/ds.  - excess rare polymorphism is determined by the MK test</a:t>
            </a:r>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35</a:t>
            </a:fld>
            <a:endParaRPr lang="en-US"/>
          </a:p>
        </p:txBody>
      </p:sp>
      <p:sp>
        <p:nvSpPr>
          <p:cNvPr id="5" name="Date Placeholder 4">
            <a:extLst>
              <a:ext uri="{FF2B5EF4-FFF2-40B4-BE49-F238E27FC236}">
                <a16:creationId xmlns:a16="http://schemas.microsoft.com/office/drawing/2014/main" id="{2F6143FB-D2EF-9429-42C7-C123154FF7E4}"/>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478567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Insulin is a signaling molecule (</a:t>
            </a:r>
            <a:r>
              <a:rPr lang="en-US" sz="1200" i="1" kern="1200" dirty="0">
                <a:solidFill>
                  <a:schemeClr val="tx1"/>
                </a:solidFill>
                <a:effectLst/>
                <a:latin typeface="+mn-lt"/>
                <a:ea typeface="+mn-ea"/>
                <a:cs typeface="+mn-cs"/>
              </a:rPr>
              <a:t>i.e.</a:t>
            </a:r>
            <a:r>
              <a:rPr lang="en-US" sz="1200" kern="1200" dirty="0">
                <a:solidFill>
                  <a:schemeClr val="tx1"/>
                </a:solidFill>
                <a:effectLst/>
                <a:latin typeface="+mn-lt"/>
                <a:ea typeface="+mn-ea"/>
                <a:cs typeface="+mn-cs"/>
              </a:rPr>
              <a:t>, a hormone) that is produced by beta-cells in the islets of Langerhans within the pancreas.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Insulin controls the entry of glucose into a variety of cell types, particularly muscle cells and adipocytes, by acting as a key to open the doors of these cells to uptake glucose from the blood (insulin is a “gatekeeper” for glucose)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body is always making insulin but following the consumption of a meal containing carbohydrates, glucose levels rise in the bloodstream, and β-cells respond by quickly ramping up their production of insulin and secreting it into the bloodstream. In turn, insulin opens up cells so they can take in the flood of glucose the body is experiencing, which then allows glucose to be used for energy production.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Increasing levels of insulin production also stimulate lipogenesis in order to store excess glucose as fat and promotes the suppression of hepatic glucose production. When the amount of glucose in the bloodstream decreases, insulin production will return to its basal rate in healthy individuals.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Similar processes for regulating sugar homeostasis have also been well characterized in </a:t>
            </a:r>
            <a:r>
              <a:rPr lang="en-US" sz="1200" b="1" i="1" kern="1200" dirty="0">
                <a:solidFill>
                  <a:schemeClr val="tx1"/>
                </a:solidFill>
                <a:effectLst/>
                <a:latin typeface="+mn-lt"/>
                <a:ea typeface="+mn-ea"/>
                <a:cs typeface="+mn-cs"/>
              </a:rPr>
              <a:t>Drosophila </a:t>
            </a:r>
            <a:r>
              <a:rPr lang="en-US" sz="1200" b="1" i="0" kern="1200" dirty="0">
                <a:solidFill>
                  <a:schemeClr val="tx1"/>
                </a:solidFill>
                <a:effectLst/>
                <a:latin typeface="+mn-lt"/>
                <a:ea typeface="+mn-ea"/>
                <a:cs typeface="+mn-cs"/>
              </a:rPr>
              <a:t>(fruit flies)</a:t>
            </a:r>
            <a:r>
              <a:rPr lang="en-US" sz="1200" b="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 elegans </a:t>
            </a:r>
            <a:r>
              <a:rPr lang="en-US" sz="1200" b="1" i="0" kern="1200" dirty="0">
                <a:solidFill>
                  <a:schemeClr val="tx1"/>
                </a:solidFill>
                <a:effectLst/>
                <a:latin typeface="+mn-lt"/>
                <a:ea typeface="+mn-ea"/>
                <a:cs typeface="+mn-cs"/>
              </a:rPr>
              <a:t>(worms)</a:t>
            </a:r>
            <a:r>
              <a:rPr lang="en-US" sz="1200" b="1" kern="1200" dirty="0">
                <a:solidFill>
                  <a:schemeClr val="tx1"/>
                </a:solidFill>
                <a:effectLst/>
                <a:latin typeface="+mn-lt"/>
                <a:ea typeface="+mn-ea"/>
                <a:cs typeface="+mn-cs"/>
              </a:rPr>
              <a:t>, and many other animals. </a:t>
            </a:r>
            <a:endParaRPr lang="en-US" b="1" dirty="0"/>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4</a:t>
            </a:fld>
            <a:endParaRPr lang="en-US" dirty="0"/>
          </a:p>
        </p:txBody>
      </p:sp>
      <p:sp>
        <p:nvSpPr>
          <p:cNvPr id="5" name="Date Placeholder 4">
            <a:extLst>
              <a:ext uri="{FF2B5EF4-FFF2-40B4-BE49-F238E27FC236}">
                <a16:creationId xmlns:a16="http://schemas.microsoft.com/office/drawing/2014/main" id="{CFAA82FA-20F8-E4FB-021F-1B2F24149C8E}"/>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111403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panose="020F0502020204030204" pitchFamily="34" charset="0"/>
                <a:cs typeface="Calibri" panose="020F0502020204030204" pitchFamily="34" charset="0"/>
              </a:rPr>
              <a:t>Most biological networks are hub-and-spoke across the domains of life. </a:t>
            </a:r>
            <a:r>
              <a:rPr lang="en-US"/>
              <a:t>Biological systems are networks, and in these networks, we can define nodes (e.g., genes, proteins, metabolites) connected through edges (e.g., enzymatic/chemical reactions, transcription regulation). </a:t>
            </a:r>
            <a:endParaRPr lang="en-US" sz="1200">
              <a:latin typeface="Calibri" panose="020F0502020204030204" pitchFamily="34" charset="0"/>
              <a:cs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37</a:t>
            </a:fld>
            <a:endParaRPr lang="en-US"/>
          </a:p>
        </p:txBody>
      </p:sp>
      <p:sp>
        <p:nvSpPr>
          <p:cNvPr id="5" name="Date Placeholder 4">
            <a:extLst>
              <a:ext uri="{FF2B5EF4-FFF2-40B4-BE49-F238E27FC236}">
                <a16:creationId xmlns:a16="http://schemas.microsoft.com/office/drawing/2014/main" id="{866C0C00-7E1B-DDDD-BFF6-799691C7C614}"/>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7092907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38</a:t>
            </a:fld>
            <a:endParaRPr lang="en-US"/>
          </a:p>
        </p:txBody>
      </p:sp>
      <p:sp>
        <p:nvSpPr>
          <p:cNvPr id="5" name="Date Placeholder 4">
            <a:extLst>
              <a:ext uri="{FF2B5EF4-FFF2-40B4-BE49-F238E27FC236}">
                <a16:creationId xmlns:a16="http://schemas.microsoft.com/office/drawing/2014/main" id="{67F7E49D-A149-939B-2CAD-00BD7F957C3B}"/>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511067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42</a:t>
            </a:fld>
            <a:endParaRPr lang="en-US"/>
          </a:p>
        </p:txBody>
      </p:sp>
      <p:sp>
        <p:nvSpPr>
          <p:cNvPr id="5" name="Date Placeholder 4">
            <a:extLst>
              <a:ext uri="{FF2B5EF4-FFF2-40B4-BE49-F238E27FC236}">
                <a16:creationId xmlns:a16="http://schemas.microsoft.com/office/drawing/2014/main" id="{E002DB33-7E2D-B2C2-181D-6D64162C2034}"/>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827701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In genomics, </a:t>
            </a:r>
            <a:r>
              <a:rPr lang="en-US" sz="1800" b="0" dirty="0">
                <a:solidFill>
                  <a:srgbClr val="000000"/>
                </a:solidFill>
                <a:effectLst/>
                <a:latin typeface="Calibri" panose="020F0502020204030204" pitchFamily="34" charset="0"/>
                <a:ea typeface="Times New Roman" panose="02020603050405020304" pitchFamily="18" charset="0"/>
              </a:rPr>
              <a:t>nucleic acids and proteins </a:t>
            </a:r>
            <a:r>
              <a:rPr lang="en-US" sz="1800" dirty="0">
                <a:solidFill>
                  <a:srgbClr val="000000"/>
                </a:solidFill>
                <a:effectLst/>
                <a:latin typeface="Calibri" panose="020F0502020204030204" pitchFamily="34" charset="0"/>
                <a:ea typeface="Times New Roman" panose="02020603050405020304" pitchFamily="18" charset="0"/>
              </a:rPr>
              <a:t>are </a:t>
            </a:r>
            <a:r>
              <a:rPr lang="en-US" sz="1800" b="1" dirty="0">
                <a:solidFill>
                  <a:srgbClr val="000000"/>
                </a:solidFill>
                <a:effectLst/>
                <a:latin typeface="Calibri" panose="020F0502020204030204" pitchFamily="34" charset="0"/>
                <a:ea typeface="Times New Roman" panose="02020603050405020304" pitchFamily="18" charset="0"/>
              </a:rPr>
              <a:t>homologous</a:t>
            </a:r>
            <a:r>
              <a:rPr lang="en-US" sz="1800" dirty="0">
                <a:solidFill>
                  <a:srgbClr val="000000"/>
                </a:solidFill>
                <a:effectLst/>
                <a:latin typeface="Calibri" panose="020F0502020204030204" pitchFamily="34" charset="0"/>
                <a:ea typeface="Times New Roman" panose="02020603050405020304" pitchFamily="18" charset="0"/>
              </a:rPr>
              <a:t> if they evolved from a common ancestor. </a:t>
            </a:r>
            <a:r>
              <a:rPr lang="en-US" sz="1800" b="0" dirty="0">
                <a:solidFill>
                  <a:srgbClr val="000000"/>
                </a:solidFill>
                <a:effectLst/>
                <a:latin typeface="Calibri" panose="020F0502020204030204" pitchFamily="34" charset="0"/>
                <a:ea typeface="Times New Roman" panose="02020603050405020304" pitchFamily="18" charset="0"/>
              </a:rPr>
              <a:t>Orthologs and paralogs are subcategories </a:t>
            </a:r>
            <a:r>
              <a:rPr lang="en-US" sz="1800" dirty="0">
                <a:solidFill>
                  <a:srgbClr val="000000"/>
                </a:solidFill>
                <a:effectLst/>
                <a:latin typeface="Calibri" panose="020F0502020204030204" pitchFamily="34" charset="0"/>
                <a:ea typeface="Times New Roman" panose="02020603050405020304" pitchFamily="18" charset="0"/>
              </a:rPr>
              <a:t>of homology.</a:t>
            </a:r>
            <a:r>
              <a:rPr lang="en-US" sz="2800" dirty="0">
                <a:effectLst/>
              </a:rPr>
              <a:t> </a:t>
            </a:r>
            <a:r>
              <a:rPr lang="en-US" sz="1800" dirty="0">
                <a:solidFill>
                  <a:srgbClr val="000000"/>
                </a:solidFill>
                <a:effectLst/>
                <a:latin typeface="Calibri" panose="020F0502020204030204" pitchFamily="34" charset="0"/>
                <a:ea typeface="Times New Roman" panose="02020603050405020304" pitchFamily="18" charset="0"/>
              </a:rPr>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Orthologs are </a:t>
            </a:r>
            <a:r>
              <a:rPr lang="en-US" sz="18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a:t>
            </a:r>
            <a:r>
              <a:rPr lang="en-US" sz="1800" b="0" dirty="0">
                <a:solidFill>
                  <a:srgbClr val="000000"/>
                </a:solidFill>
                <a:effectLst/>
                <a:latin typeface="Calibri" panose="020F0502020204030204" pitchFamily="34" charset="0"/>
                <a:ea typeface="Times New Roman" panose="02020603050405020304" pitchFamily="18" charset="0"/>
              </a:rPr>
              <a:t>enes</a:t>
            </a:r>
            <a:r>
              <a:rPr lang="en-US" sz="1800" dirty="0">
                <a:solidFill>
                  <a:srgbClr val="000000"/>
                </a:solidFill>
                <a:effectLst/>
                <a:latin typeface="Calibri" panose="020F0502020204030204" pitchFamily="34" charset="0"/>
                <a:ea typeface="Times New Roman" panose="02020603050405020304" pitchFamily="18" charset="0"/>
              </a:rPr>
              <a:t> in different species that derive from a single ancestral gene in the last common ancestor of the respective species. Orthologous genes have a shared ancestry of a character or genetic region due to recent </a:t>
            </a:r>
            <a:r>
              <a:rPr lang="en-US" sz="1800" b="1" dirty="0">
                <a:solidFill>
                  <a:srgbClr val="000000"/>
                </a:solidFill>
                <a:effectLst/>
                <a:latin typeface="Calibri" panose="020F0502020204030204" pitchFamily="34" charset="0"/>
                <a:ea typeface="Times New Roman" panose="02020603050405020304" pitchFamily="18" charset="0"/>
              </a:rPr>
              <a:t>speciation</a:t>
            </a:r>
            <a:r>
              <a:rPr lang="en-US" sz="1800" dirty="0">
                <a:solidFill>
                  <a:srgbClr val="000000"/>
                </a:solidFill>
                <a:effectLst/>
                <a:latin typeface="Calibri" panose="020F0502020204030204" pitchFamily="34" charset="0"/>
                <a:ea typeface="Times New Roman" panose="02020603050405020304" pitchFamily="18" charset="0"/>
              </a:rPr>
              <a:t>.</a:t>
            </a:r>
            <a:r>
              <a:rPr lang="en-US" sz="2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paralog is one of a set of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homologous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that have diverged from each other because of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 duplication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For example, the mouse α-</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globin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β-</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globin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genes are paralogs. The relationship between mouse α-</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globin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chick β-</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globin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also considered paralogous. </a:t>
            </a:r>
          </a:p>
          <a:p>
            <a:endParaRPr lang="en-US" dirty="0"/>
          </a:p>
        </p:txBody>
      </p:sp>
      <p:sp>
        <p:nvSpPr>
          <p:cNvPr id="4" name="Slide Number Placeholder 3"/>
          <p:cNvSpPr>
            <a:spLocks noGrp="1"/>
          </p:cNvSpPr>
          <p:nvPr>
            <p:ph type="sldNum" sz="quarter" idx="5"/>
          </p:nvPr>
        </p:nvSpPr>
        <p:spPr/>
        <p:txBody>
          <a:bodyPr/>
          <a:lstStyle/>
          <a:p>
            <a:fld id="{647ECF14-924C-1E4D-8125-9BEE7BA076B6}" type="slidenum">
              <a:rPr lang="en-US" smtClean="0"/>
              <a:t>45</a:t>
            </a:fld>
            <a:endParaRPr lang="en-US"/>
          </a:p>
        </p:txBody>
      </p:sp>
      <p:sp>
        <p:nvSpPr>
          <p:cNvPr id="5" name="Date Placeholder 4">
            <a:extLst>
              <a:ext uri="{FF2B5EF4-FFF2-40B4-BE49-F238E27FC236}">
                <a16:creationId xmlns:a16="http://schemas.microsoft.com/office/drawing/2014/main" id="{FD51C954-F7B5-6A81-B64A-0E8B8B2FD998}"/>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60391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body is always making insulin but following the consumption of a meal containing carbohydrates, glucose levels rise in the bloodstream, and β-cells respond by quickly ramping up their production of insulin and secreting it into the bloodstream. In turn, insulin opens up mostly skeletal muscle and adipose cells so they can take in the flood of glucose the body is experiencing, which then allows glucose to be used for energy production. Increasing levels of insulin production also stimulate lipogenesis in order to store excess glucose as fat and promotes the suppression of hepatic glucose production. When the amount of glucose in the bloodstream decreases, insulin production will return to its basal rate in healthy individuals. Insulin coupled with glucagon produced by pancreatic α-cells (when blood glucose levels are low, the catabolic glucagon hormone signals breakdown of glycogen, the storage form of glucose, to increase extracellular glucose concentrations), ensure blood glucose levels remain homeostatic thus providing a ubiquitous energy source for organisms. </a:t>
            </a:r>
          </a:p>
          <a:p>
            <a:endParaRPr lang="en-US" dirty="0"/>
          </a:p>
          <a:p>
            <a:r>
              <a:rPr lang="en-US" dirty="0"/>
              <a:t>https://</a:t>
            </a:r>
            <a:r>
              <a:rPr lang="en-US" dirty="0" err="1"/>
              <a:t>www.endocrineweb.com</a:t>
            </a:r>
            <a:r>
              <a:rPr lang="en-US"/>
              <a:t>/conditions/diabetes/normal-regulation-blood-glucose</a:t>
            </a:r>
          </a:p>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5</a:t>
            </a:fld>
            <a:endParaRPr lang="en-US"/>
          </a:p>
        </p:txBody>
      </p:sp>
      <p:sp>
        <p:nvSpPr>
          <p:cNvPr id="5" name="Date Placeholder 4">
            <a:extLst>
              <a:ext uri="{FF2B5EF4-FFF2-40B4-BE49-F238E27FC236}">
                <a16:creationId xmlns:a16="http://schemas.microsoft.com/office/drawing/2014/main" id="{6B5C6D2D-9321-4059-6F9D-BFB2EFD35B90}"/>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38491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Signaling pathways transduce signals (such as hormones acting as ligands of extracellular receptors) from outside to inside the cell.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ligand–receptor interaction triggers a cascade of biochemical reactions (often through protein phosphorylation and dephosphorylation).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transduced signal ultimately activates the effector elements of the pathway, which are responsible for mediating the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Insulin Signaling Pathway plays a central role in many critical biological processes in animals, including organism growth, anabolic metabolism, cell survival, fertility, and lifespan determination.</a:t>
            </a:r>
          </a:p>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6</a:t>
            </a:fld>
            <a:endParaRPr lang="en-US"/>
          </a:p>
        </p:txBody>
      </p:sp>
      <p:sp>
        <p:nvSpPr>
          <p:cNvPr id="5" name="Date Placeholder 4">
            <a:extLst>
              <a:ext uri="{FF2B5EF4-FFF2-40B4-BE49-F238E27FC236}">
                <a16:creationId xmlns:a16="http://schemas.microsoft.com/office/drawing/2014/main" id="{CE5C4F99-1F79-F06A-6E40-A7974315D6E5}"/>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1182150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Effects of insulin signaling in various tissues and cell types. ER, endoplasmic reticulum; NO, nitric oxide; TG, triglyceride.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highlight>
                  <a:srgbClr val="FFFF00"/>
                </a:highlight>
                <a:latin typeface="+mn-lt"/>
                <a:ea typeface="+mn-ea"/>
                <a:cs typeface="+mn-cs"/>
              </a:rPr>
              <a:t>Insert pics of liver, adipocytes, muscle, etc.</a:t>
            </a:r>
          </a:p>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7</a:t>
            </a:fld>
            <a:endParaRPr lang="en-US"/>
          </a:p>
        </p:txBody>
      </p:sp>
      <p:sp>
        <p:nvSpPr>
          <p:cNvPr id="5" name="Date Placeholder 4">
            <a:extLst>
              <a:ext uri="{FF2B5EF4-FFF2-40B4-BE49-F238E27FC236}">
                <a16:creationId xmlns:a16="http://schemas.microsoft.com/office/drawing/2014/main" id="{D3FDD79B-8146-C622-CC14-5E559A3E52E2}"/>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2558726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a:solidFill>
                  <a:schemeClr val="tx1"/>
                </a:solidFill>
                <a:effectLst/>
                <a:latin typeface="+mn-lt"/>
                <a:ea typeface="+mn-ea"/>
                <a:cs typeface="+mn-cs"/>
              </a:rPr>
              <a:t>Problems can arise in glucose homeostasis leading to metabolic disorders such as type 2 diabetes mellitus (T2DM).</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sz="1200" kern="1200">
                <a:solidFill>
                  <a:schemeClr val="tx1"/>
                </a:solidFill>
                <a:effectLst/>
                <a:latin typeface="+mn-lt"/>
                <a:ea typeface="+mn-ea"/>
                <a:cs typeface="+mn-cs"/>
              </a:rPr>
              <a:t>In order to understand how the system can go awry, one must look at the evolution of the system to adequately understand its function. </a:t>
            </a:r>
          </a:p>
          <a:p>
            <a:pPr marL="17145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indent="-171450">
              <a:buFont typeface="Arial" panose="020B0604020202020204" pitchFamily="34" charset="0"/>
              <a:buChar char="•"/>
            </a:pPr>
            <a:r>
              <a:rPr lang="en-US" sz="1200" kern="1200">
                <a:solidFill>
                  <a:schemeClr val="tx1"/>
                </a:solidFill>
                <a:effectLst/>
                <a:latin typeface="+mn-lt"/>
                <a:ea typeface="+mn-ea"/>
                <a:cs typeface="+mn-cs"/>
              </a:rPr>
              <a:t>While much research is still required to fully elucidate the exact causes and underlying mechanisms behind the development of insulin resistance, and thus T2DM, the authors feel in order to understand how the system can go awry, one must look at the evolution of the system to adequately understand its function. Better understanding of the evolutionary underpinnings of the pathway can facilitate the development of more effective prevention and treatment measures, arguably making it a priority for biomedical research. </a:t>
            </a:r>
          </a:p>
          <a:p>
            <a:endParaRPr lang="en-US"/>
          </a:p>
          <a:p>
            <a:r>
              <a:rPr lang="en-US" b="1"/>
              <a:t>Why is insulin signaling important?</a:t>
            </a:r>
          </a:p>
          <a:p>
            <a:pPr marL="228600" lvl="0" indent="-228600" algn="l" rtl="0">
              <a:lnSpc>
                <a:spcPct val="90000"/>
              </a:lnSpc>
              <a:spcBef>
                <a:spcPts val="0"/>
              </a:spcBef>
              <a:spcAft>
                <a:spcPts val="0"/>
              </a:spcAft>
              <a:buClr>
                <a:schemeClr val="dk1"/>
              </a:buClr>
              <a:buSzPts val="2800"/>
              <a:buChar char="•"/>
            </a:pPr>
            <a:r>
              <a:rPr lang="en-US"/>
              <a:t>Regulates glucose uptake from blood into cells</a:t>
            </a:r>
          </a:p>
          <a:p>
            <a:pPr marL="228600" lvl="0" indent="-228600" algn="l" rtl="0">
              <a:lnSpc>
                <a:spcPct val="90000"/>
              </a:lnSpc>
              <a:spcBef>
                <a:spcPts val="1000"/>
              </a:spcBef>
              <a:spcAft>
                <a:spcPts val="0"/>
              </a:spcAft>
              <a:buClr>
                <a:schemeClr val="dk1"/>
              </a:buClr>
              <a:buSzPts val="2800"/>
              <a:buChar char="•"/>
            </a:pPr>
            <a:r>
              <a:rPr lang="en-US"/>
              <a:t>Regulates growth</a:t>
            </a:r>
          </a:p>
          <a:p>
            <a:pPr marL="228600" lvl="0" indent="-228600" algn="l" rtl="0">
              <a:lnSpc>
                <a:spcPct val="90000"/>
              </a:lnSpc>
              <a:spcBef>
                <a:spcPts val="1000"/>
              </a:spcBef>
              <a:spcAft>
                <a:spcPts val="0"/>
              </a:spcAft>
              <a:buClr>
                <a:schemeClr val="dk1"/>
              </a:buClr>
              <a:buSzPts val="2800"/>
              <a:buChar char="•"/>
            </a:pPr>
            <a:r>
              <a:rPr lang="en-US"/>
              <a:t>Cross-talk with many other signaling pathways</a:t>
            </a:r>
          </a:p>
          <a:p>
            <a:pPr marL="228600" lvl="0" indent="-228600" algn="l" rtl="0">
              <a:lnSpc>
                <a:spcPct val="90000"/>
              </a:lnSpc>
              <a:spcBef>
                <a:spcPts val="1000"/>
              </a:spcBef>
              <a:spcAft>
                <a:spcPts val="0"/>
              </a:spcAft>
              <a:buClr>
                <a:schemeClr val="dk1"/>
              </a:buClr>
              <a:buSzPts val="2800"/>
              <a:buChar char="•"/>
            </a:pPr>
            <a:r>
              <a:rPr lang="en-US"/>
              <a:t>Dysregulation of insulin signaling leads to diabetes and obesity</a:t>
            </a:r>
          </a:p>
          <a:p>
            <a:pPr marL="228600" lvl="0" indent="-228600" algn="l" rtl="0">
              <a:lnSpc>
                <a:spcPct val="90000"/>
              </a:lnSpc>
              <a:spcBef>
                <a:spcPts val="1000"/>
              </a:spcBef>
              <a:spcAft>
                <a:spcPts val="0"/>
              </a:spcAft>
              <a:buClr>
                <a:schemeClr val="dk1"/>
              </a:buClr>
              <a:buSzPts val="2800"/>
              <a:buChar char="•"/>
            </a:pPr>
            <a:r>
              <a:rPr lang="en-US"/>
              <a:t>Obesity/diabetes a leading public health risk</a:t>
            </a:r>
          </a:p>
          <a:p>
            <a:pPr marL="685800" lvl="1" indent="-228600" algn="l" rtl="0">
              <a:lnSpc>
                <a:spcPct val="90000"/>
              </a:lnSpc>
              <a:spcBef>
                <a:spcPts val="500"/>
              </a:spcBef>
              <a:spcAft>
                <a:spcPts val="0"/>
              </a:spcAft>
              <a:buClr>
                <a:schemeClr val="dk1"/>
              </a:buClr>
              <a:buSzPts val="2400"/>
              <a:buChar char="o"/>
            </a:pPr>
            <a:r>
              <a:rPr lang="en-US"/>
              <a:t>e.g., heart disease, cancer, stroke, Alzheimer’s, kidney disease, COVID-19 </a:t>
            </a:r>
          </a:p>
          <a:p>
            <a:endParaRPr lang="en-US"/>
          </a:p>
        </p:txBody>
      </p:sp>
      <p:sp>
        <p:nvSpPr>
          <p:cNvPr id="4" name="Slide Number Placeholder 3"/>
          <p:cNvSpPr>
            <a:spLocks noGrp="1"/>
          </p:cNvSpPr>
          <p:nvPr>
            <p:ph type="sldNum" sz="quarter" idx="5"/>
          </p:nvPr>
        </p:nvSpPr>
        <p:spPr/>
        <p:txBody>
          <a:bodyPr/>
          <a:lstStyle/>
          <a:p>
            <a:fld id="{647ECF14-924C-1E4D-8125-9BEE7BA076B6}" type="slidenum">
              <a:rPr lang="en-US" smtClean="0"/>
              <a:t>8</a:t>
            </a:fld>
            <a:endParaRPr lang="en-US"/>
          </a:p>
        </p:txBody>
      </p:sp>
      <p:sp>
        <p:nvSpPr>
          <p:cNvPr id="5" name="Date Placeholder 4">
            <a:extLst>
              <a:ext uri="{FF2B5EF4-FFF2-40B4-BE49-F238E27FC236}">
                <a16:creationId xmlns:a16="http://schemas.microsoft.com/office/drawing/2014/main" id="{4B35CBE5-9F16-563B-C293-0452B6FDA9C2}"/>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419126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dive deeper into the insulin pathway, let’s begin by talking about a few examples of networks and their architectures. </a:t>
            </a:r>
          </a:p>
        </p:txBody>
      </p:sp>
      <p:sp>
        <p:nvSpPr>
          <p:cNvPr id="4" name="Slide Number Placeholder 3"/>
          <p:cNvSpPr>
            <a:spLocks noGrp="1"/>
          </p:cNvSpPr>
          <p:nvPr>
            <p:ph type="sldNum" sz="quarter" idx="5"/>
          </p:nvPr>
        </p:nvSpPr>
        <p:spPr/>
        <p:txBody>
          <a:bodyPr/>
          <a:lstStyle/>
          <a:p>
            <a:fld id="{647ECF14-924C-1E4D-8125-9BEE7BA076B6}" type="slidenum">
              <a:rPr lang="en-US" smtClean="0"/>
              <a:t>9</a:t>
            </a:fld>
            <a:endParaRPr lang="en-US"/>
          </a:p>
        </p:txBody>
      </p:sp>
      <p:sp>
        <p:nvSpPr>
          <p:cNvPr id="5" name="Date Placeholder 4">
            <a:extLst>
              <a:ext uri="{FF2B5EF4-FFF2-40B4-BE49-F238E27FC236}">
                <a16:creationId xmlns:a16="http://schemas.microsoft.com/office/drawing/2014/main" id="{D9DAD3A4-787F-5AA5-D843-50E314A36A7E}"/>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23294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Let’s take a moment to jog our memories.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PAUSE FOR 15+ SECONDS TO ALLOW FOR THINK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Question: What is a phenotype?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Phenotype is the physical manifestation of characteristics in an organism.</a:t>
            </a:r>
          </a:p>
          <a:p>
            <a:endParaRPr lang="en-US"/>
          </a:p>
          <a:p>
            <a:r>
              <a:rPr lang="en-US"/>
              <a:t>Question: Give some examples. </a:t>
            </a:r>
          </a:p>
          <a:p>
            <a:r>
              <a:rPr lang="en-US"/>
              <a:t>Examples include hair color, height, and blood group.</a:t>
            </a:r>
          </a:p>
        </p:txBody>
      </p:sp>
      <p:sp>
        <p:nvSpPr>
          <p:cNvPr id="4" name="Slide Number Placeholder 3"/>
          <p:cNvSpPr>
            <a:spLocks noGrp="1"/>
          </p:cNvSpPr>
          <p:nvPr>
            <p:ph type="sldNum" sz="quarter" idx="5"/>
          </p:nvPr>
        </p:nvSpPr>
        <p:spPr/>
        <p:txBody>
          <a:bodyPr/>
          <a:lstStyle/>
          <a:p>
            <a:fld id="{647ECF14-924C-1E4D-8125-9BEE7BA076B6}" type="slidenum">
              <a:rPr lang="en-US" smtClean="0"/>
              <a:t>10</a:t>
            </a:fld>
            <a:endParaRPr lang="en-US"/>
          </a:p>
        </p:txBody>
      </p:sp>
      <p:sp>
        <p:nvSpPr>
          <p:cNvPr id="5" name="Date Placeholder 4">
            <a:extLst>
              <a:ext uri="{FF2B5EF4-FFF2-40B4-BE49-F238E27FC236}">
                <a16:creationId xmlns:a16="http://schemas.microsoft.com/office/drawing/2014/main" id="{ABCDCEFD-74DD-6F4C-4934-7A365A7EE7C5}"/>
              </a:ext>
            </a:extLst>
          </p:cNvPr>
          <p:cNvSpPr>
            <a:spLocks noGrp="1"/>
          </p:cNvSpPr>
          <p:nvPr>
            <p:ph type="dt" idx="1"/>
          </p:nvPr>
        </p:nvSpPr>
        <p:spPr/>
        <p:txBody>
          <a:bodyPr/>
          <a:lstStyle/>
          <a:p>
            <a:r>
              <a:rPr lang="en-US"/>
              <a:t>01/19/2025</a:t>
            </a:r>
          </a:p>
        </p:txBody>
      </p:sp>
    </p:spTree>
    <p:extLst>
      <p:ext uri="{BB962C8B-B14F-4D97-AF65-F5344CB8AC3E}">
        <p14:creationId xmlns:p14="http://schemas.microsoft.com/office/powerpoint/2010/main" val="3030462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9DC972-6ABF-C7EE-58CF-0D7125C6CB7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908999"/>
            <a:ext cx="7772400" cy="1706185"/>
          </a:xfrm>
        </p:spPr>
        <p:txBody>
          <a:bodyPr anchor="t"/>
          <a:lstStyle>
            <a:lvl1pPr algn="ctr">
              <a:defRPr sz="6000">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051212"/>
            <a:ext cx="6858000" cy="962067"/>
          </a:xfrm>
        </p:spPr>
        <p:txBody>
          <a:bodyPr anchor="t"/>
          <a:lstStyle>
            <a:lvl1pPr marL="0" indent="0" algn="ctr">
              <a:buNone/>
              <a:defRPr lang="en-US" dirty="0" smtClean="0">
                <a:solidFill>
                  <a:srgbClr val="99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252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02241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9DC972-6ABF-C7EE-58CF-0D7125C6CB7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908999"/>
            <a:ext cx="7772400" cy="1706185"/>
          </a:xfrm>
        </p:spPr>
        <p:txBody>
          <a:bodyPr anchor="t"/>
          <a:lstStyle>
            <a:lvl1pPr algn="ctr">
              <a:defRPr sz="6000">
                <a:latin typeface="+mn-lt"/>
              </a:defRPr>
            </a:lvl1pPr>
          </a:lstStyle>
          <a:p>
            <a:r>
              <a:rPr lang="en-US" dirty="0"/>
              <a:t>Click to edit Master title style</a:t>
            </a:r>
          </a:p>
        </p:txBody>
      </p:sp>
      <p:sp>
        <p:nvSpPr>
          <p:cNvPr id="3" name="Subtitle 2"/>
          <p:cNvSpPr>
            <a:spLocks noGrp="1"/>
          </p:cNvSpPr>
          <p:nvPr>
            <p:ph type="subTitle" idx="1"/>
          </p:nvPr>
        </p:nvSpPr>
        <p:spPr>
          <a:xfrm>
            <a:off x="1143000" y="4051212"/>
            <a:ext cx="6858000" cy="962067"/>
          </a:xfrm>
        </p:spPr>
        <p:txBody>
          <a:bodyPr anchor="t"/>
          <a:lstStyle>
            <a:lvl1pPr marL="0" indent="0" algn="ctr">
              <a:buNone/>
              <a:defRPr lang="en-US" dirty="0" smtClean="0">
                <a:solidFill>
                  <a:srgbClr val="99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1438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2424099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2531CA0A-90D9-454B-ADDB-A5C3A6DE859D}"/>
              </a:ext>
            </a:extLst>
          </p:cNvPr>
          <p:cNvSpPr>
            <a:spLocks noGrp="1"/>
          </p:cNvSpPr>
          <p:nvPr>
            <p:ph type="sldNum" sz="quarter" idx="10"/>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2624618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848059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3226043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307466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a:p>
        </p:txBody>
      </p:sp>
      <p:sp>
        <p:nvSpPr>
          <p:cNvPr id="5" name="TextBox 4">
            <a:extLst>
              <a:ext uri="{FF2B5EF4-FFF2-40B4-BE49-F238E27FC236}">
                <a16:creationId xmlns:a16="http://schemas.microsoft.com/office/drawing/2014/main" id="{A88889DF-E505-6141-8EAD-FB64689C8039}"/>
              </a:ext>
            </a:extLst>
          </p:cNvPr>
          <p:cNvSpPr txBox="1"/>
          <p:nvPr userDrawn="1"/>
        </p:nvSpPr>
        <p:spPr>
          <a:xfrm>
            <a:off x="0" y="5919537"/>
            <a:ext cx="5486400" cy="938463"/>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65215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3663549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428531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858199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4123330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2531CA0A-90D9-454B-ADDB-A5C3A6DE859D}"/>
              </a:ext>
            </a:extLst>
          </p:cNvPr>
          <p:cNvSpPr>
            <a:spLocks noGrp="1"/>
          </p:cNvSpPr>
          <p:nvPr>
            <p:ph type="sldNum" sz="quarter" idx="10"/>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85877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2085005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solidFill>
                  <a:srgbClr val="990000"/>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2pPr marL="685800" indent="-228600">
              <a:buFont typeface="Courier New" panose="02070309020205020404" pitchFamily="49" charset="0"/>
              <a:buChar char="o"/>
              <a:defRPr/>
            </a:lvl2pPr>
            <a:lvl3pPr marL="1143000" indent="-228600">
              <a:buFont typeface="Wingdings" pitchFamily="2" charset="2"/>
              <a:buChar char="§"/>
              <a:defRPr/>
            </a:lvl3pPr>
            <a:lvl4pPr marL="1600200" indent="-228600">
              <a:buFont typeface="Wingdings" pitchFamily="2" charset="2"/>
              <a:buChar char="q"/>
              <a:defRPr/>
            </a:lvl4pPr>
            <a:lvl5pPr marL="2057400" indent="-228600">
              <a:buFont typeface="Wingdings" pitchFamily="2" charset="2"/>
              <a:buChar char="v"/>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291122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0000"/>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131762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a:p>
        </p:txBody>
      </p:sp>
      <p:sp>
        <p:nvSpPr>
          <p:cNvPr id="5" name="TextBox 4">
            <a:extLst>
              <a:ext uri="{FF2B5EF4-FFF2-40B4-BE49-F238E27FC236}">
                <a16:creationId xmlns:a16="http://schemas.microsoft.com/office/drawing/2014/main" id="{A88889DF-E505-6141-8EAD-FB64689C8039}"/>
              </a:ext>
            </a:extLst>
          </p:cNvPr>
          <p:cNvSpPr txBox="1"/>
          <p:nvPr userDrawn="1"/>
        </p:nvSpPr>
        <p:spPr>
          <a:xfrm>
            <a:off x="0" y="5919537"/>
            <a:ext cx="5486400" cy="938463"/>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269029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369588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583B418D-BC1F-4141-AD91-492020F8FF52}" type="slidenum">
              <a:rPr lang="en-US" smtClean="0"/>
              <a:t>‹#›</a:t>
            </a:fld>
            <a:endParaRPr lang="en-US"/>
          </a:p>
        </p:txBody>
      </p:sp>
    </p:spTree>
    <p:extLst>
      <p:ext uri="{BB962C8B-B14F-4D97-AF65-F5344CB8AC3E}">
        <p14:creationId xmlns:p14="http://schemas.microsoft.com/office/powerpoint/2010/main" val="403900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7946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15845"/>
            <a:ext cx="7886700" cy="46228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2304103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0" r:id="rId8"/>
    <p:sldLayoutId id="2147483668" r:id="rId9"/>
    <p:sldLayoutId id="2147483669" r:id="rId10"/>
  </p:sldLayoutIdLst>
  <p:txStyles>
    <p:titleStyle>
      <a:lvl1pPr algn="ctr" defTabSz="914400" rtl="0" eaLnBrk="1" latinLnBrk="0" hangingPunct="1">
        <a:lnSpc>
          <a:spcPct val="90000"/>
        </a:lnSpc>
        <a:spcBef>
          <a:spcPct val="0"/>
        </a:spcBef>
        <a:buNone/>
        <a:defRPr sz="4400" kern="1200">
          <a:solidFill>
            <a:srgbClr val="99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79462"/>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28650" y="1315845"/>
            <a:ext cx="7886700" cy="4622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583B418D-BC1F-4141-AD91-492020F8FF52}" type="slidenum">
              <a:rPr lang="en-US" smtClean="0"/>
              <a:pPr/>
              <a:t>‹#›</a:t>
            </a:fld>
            <a:endParaRPr lang="en-US"/>
          </a:p>
        </p:txBody>
      </p:sp>
    </p:spTree>
    <p:extLst>
      <p:ext uri="{BB962C8B-B14F-4D97-AF65-F5344CB8AC3E}">
        <p14:creationId xmlns:p14="http://schemas.microsoft.com/office/powerpoint/2010/main" val="192698091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xStyles>
    <p:titleStyle>
      <a:lvl1pPr algn="ctr" defTabSz="914400" rtl="0" eaLnBrk="1" latinLnBrk="0" hangingPunct="1">
        <a:lnSpc>
          <a:spcPct val="90000"/>
        </a:lnSpc>
        <a:spcBef>
          <a:spcPct val="0"/>
        </a:spcBef>
        <a:buNone/>
        <a:defRPr sz="4400" kern="1200">
          <a:solidFill>
            <a:srgbClr val="990000"/>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blogs.cornell.edu/info2040/2015/09/11/an-analysis-of-delta-route-map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logs.cornell.edu/info2040/2015/09/11/an-analysis-of-delta-route-map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eb.archive.org/web/20221108130918/https:/nowboarding.changiairport.com/discover-changi/changi-airport-cafe-hub---spoke.html/" TargetMode="External"/><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nature.com/articles/35036627"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nature.com/articles/35036627" TargetMode="Externa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academic.oup.com/gbe/article/9/6/1742/3922884?login=false"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s://www.nature.com/articles/35036627" TargetMode="Externa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hyperlink" Target="https://academic.oup.com/gbe/article/9/6/1742/3922884?login=false"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eb.archive.org/web/20190304081607/http:/www.aboriginalhealthdiabeteswa.com.au/community-members/diabetes-in-pregnancy/"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hyperlink" Target="https://www.science.org/doi/10.1126/science.290.5494.1151?url_ver=Z39.88-2003&amp;rfr_id=ori:rid:crossref.org&amp;rfr_dat=cr_pub%20%200pubmed"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ncbi.nlm.nih.gov/pmc/articles/PMC1460548/pdf/10101175.pdf"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s://www.science.org/doi/10.1126/science.290.5494.1151?url_ver=Z39.88-2003&amp;rfr_id=ori:rid:crossref.org&amp;rfr_dat=cr_pub%20%200pubmed"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ww.ncbi.nlm.nih.gov/books/NBK6205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2" Type="http://schemas.openxmlformats.org/officeDocument/2006/relationships/hyperlink" Target="https://www.nature.com/scitable/topicpage/synteny-inferring-ancestral-genomes-4402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eb.archive.org/web/20190407145656/http:/www.endocrineweb.com/conditions/diabetes/normal-regulation-blood-gluco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ubmed.ncbi.nlm.nih.gov/1649341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ubmed.ncbi.nlm.nih.gov/28974775/"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400790-803E-14EA-03D7-3FD0CFB3FF4F}"/>
              </a:ext>
            </a:extLst>
          </p:cNvPr>
          <p:cNvSpPr>
            <a:spLocks noGrp="1"/>
          </p:cNvSpPr>
          <p:nvPr>
            <p:ph type="ctrTitle"/>
          </p:nvPr>
        </p:nvSpPr>
        <p:spPr>
          <a:xfrm>
            <a:off x="685800" y="2060559"/>
            <a:ext cx="7772400" cy="962068"/>
          </a:xfrm>
        </p:spPr>
        <p:txBody>
          <a:bodyPr>
            <a:normAutofit/>
          </a:bodyPr>
          <a:lstStyle/>
          <a:p>
            <a:r>
              <a:rPr lang="en-US" dirty="0"/>
              <a:t>Pathways Project</a:t>
            </a:r>
          </a:p>
        </p:txBody>
      </p:sp>
      <p:sp>
        <p:nvSpPr>
          <p:cNvPr id="7" name="Subtitle 6">
            <a:extLst>
              <a:ext uri="{FF2B5EF4-FFF2-40B4-BE49-F238E27FC236}">
                <a16:creationId xmlns:a16="http://schemas.microsoft.com/office/drawing/2014/main" id="{800D47B4-F910-4A80-B05D-4E01B596A038}"/>
              </a:ext>
            </a:extLst>
          </p:cNvPr>
          <p:cNvSpPr>
            <a:spLocks noGrp="1"/>
          </p:cNvSpPr>
          <p:nvPr>
            <p:ph type="subTitle" idx="1"/>
          </p:nvPr>
        </p:nvSpPr>
        <p:spPr>
          <a:xfrm>
            <a:off x="1143000" y="3225481"/>
            <a:ext cx="6858000" cy="962067"/>
          </a:xfrm>
        </p:spPr>
        <p:txBody>
          <a:bodyPr>
            <a:normAutofit/>
          </a:bodyPr>
          <a:lstStyle/>
          <a:p>
            <a:pPr marL="0" lvl="0" indent="0" algn="ctr" rtl="0">
              <a:lnSpc>
                <a:spcPct val="90000"/>
              </a:lnSpc>
              <a:spcBef>
                <a:spcPts val="0"/>
              </a:spcBef>
              <a:spcAft>
                <a:spcPts val="0"/>
              </a:spcAft>
              <a:buClr>
                <a:srgbClr val="444444"/>
              </a:buClr>
              <a:buSzPts val="2400"/>
              <a:buNone/>
            </a:pPr>
            <a:r>
              <a:rPr lang="en-US" dirty="0"/>
              <a:t>Analyzing the evolution of metabolic and signaling pathway genes</a:t>
            </a:r>
          </a:p>
        </p:txBody>
      </p:sp>
      <p:sp>
        <p:nvSpPr>
          <p:cNvPr id="2" name="TextBox 1">
            <a:extLst>
              <a:ext uri="{FF2B5EF4-FFF2-40B4-BE49-F238E27FC236}">
                <a16:creationId xmlns:a16="http://schemas.microsoft.com/office/drawing/2014/main" id="{71EAFF44-015C-2C8D-BB8E-3F7389C959FD}"/>
              </a:ext>
            </a:extLst>
          </p:cNvPr>
          <p:cNvSpPr txBox="1"/>
          <p:nvPr/>
        </p:nvSpPr>
        <p:spPr>
          <a:xfrm>
            <a:off x="5927507" y="6135790"/>
            <a:ext cx="2530693" cy="646331"/>
          </a:xfrm>
          <a:prstGeom prst="rect">
            <a:avLst/>
          </a:prstGeom>
          <a:noFill/>
        </p:spPr>
        <p:txBody>
          <a:bodyPr wrap="none" rtlCol="0">
            <a:spAutoFit/>
          </a:bodyPr>
          <a:lstStyle/>
          <a:p>
            <a:r>
              <a:rPr lang="en-US" dirty="0">
                <a:solidFill>
                  <a:schemeClr val="bg1"/>
                </a:solidFill>
              </a:rPr>
              <a:t>Katie M. Sandlin</a:t>
            </a:r>
          </a:p>
          <a:p>
            <a:r>
              <a:rPr lang="en-US" dirty="0">
                <a:solidFill>
                  <a:schemeClr val="bg1"/>
                </a:solidFill>
              </a:rPr>
              <a:t>Last Update: 01/19/2025</a:t>
            </a:r>
          </a:p>
        </p:txBody>
      </p:sp>
      <p:pic>
        <p:nvPicPr>
          <p:cNvPr id="3" name="Picture 2">
            <a:extLst>
              <a:ext uri="{FF2B5EF4-FFF2-40B4-BE49-F238E27FC236}">
                <a16:creationId xmlns:a16="http://schemas.microsoft.com/office/drawing/2014/main" id="{9699746A-8D3B-8B80-A82A-56CF07BFD9AA}"/>
              </a:ext>
            </a:extLst>
          </p:cNvPr>
          <p:cNvPicPr>
            <a:picLocks noChangeAspect="1"/>
          </p:cNvPicPr>
          <p:nvPr/>
        </p:nvPicPr>
        <p:blipFill rotWithShape="1">
          <a:blip r:embed="rId2"/>
          <a:srcRect l="2353" t="33645" b="34925"/>
          <a:stretch/>
        </p:blipFill>
        <p:spPr>
          <a:xfrm>
            <a:off x="3300246" y="399044"/>
            <a:ext cx="5666707" cy="778978"/>
          </a:xfrm>
          <a:prstGeom prst="rect">
            <a:avLst/>
          </a:prstGeom>
        </p:spPr>
      </p:pic>
    </p:spTree>
    <p:extLst>
      <p:ext uri="{BB962C8B-B14F-4D97-AF65-F5344CB8AC3E}">
        <p14:creationId xmlns:p14="http://schemas.microsoft.com/office/powerpoint/2010/main" val="154978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3CDCA8-102A-947A-E707-748913B12940}"/>
              </a:ext>
            </a:extLst>
          </p:cNvPr>
          <p:cNvSpPr>
            <a:spLocks noGrp="1"/>
          </p:cNvSpPr>
          <p:nvPr>
            <p:ph type="title"/>
          </p:nvPr>
        </p:nvSpPr>
        <p:spPr/>
        <p:txBody>
          <a:bodyPr/>
          <a:lstStyle/>
          <a:p>
            <a:r>
              <a:rPr lang="en-US"/>
              <a:t>Jog Your Memory</a:t>
            </a:r>
          </a:p>
        </p:txBody>
      </p:sp>
      <p:sp>
        <p:nvSpPr>
          <p:cNvPr id="5" name="Content Placeholder 4">
            <a:extLst>
              <a:ext uri="{FF2B5EF4-FFF2-40B4-BE49-F238E27FC236}">
                <a16:creationId xmlns:a16="http://schemas.microsoft.com/office/drawing/2014/main" id="{2638F1E2-1FC1-3AD3-9427-DEBE8A83071D}"/>
              </a:ext>
            </a:extLst>
          </p:cNvPr>
          <p:cNvSpPr>
            <a:spLocks noGrp="1"/>
          </p:cNvSpPr>
          <p:nvPr>
            <p:ph idx="1"/>
          </p:nvPr>
        </p:nvSpPr>
        <p:spPr/>
        <p:txBody>
          <a:bodyPr/>
          <a:lstStyle/>
          <a:p>
            <a:r>
              <a:rPr lang="en-US"/>
              <a:t>What is a </a:t>
            </a:r>
            <a:r>
              <a:rPr lang="en-US" u="sng"/>
              <a:t>ph</a:t>
            </a:r>
            <a:r>
              <a:rPr lang="en-US"/>
              <a:t>enotype? Give some examples.</a:t>
            </a:r>
          </a:p>
        </p:txBody>
      </p:sp>
    </p:spTree>
    <p:extLst>
      <p:ext uri="{BB962C8B-B14F-4D97-AF65-F5344CB8AC3E}">
        <p14:creationId xmlns:p14="http://schemas.microsoft.com/office/powerpoint/2010/main" val="879256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A0FE-CCCE-B2CB-4E86-801141C5C087}"/>
              </a:ext>
            </a:extLst>
          </p:cNvPr>
          <p:cNvSpPr>
            <a:spLocks noGrp="1"/>
          </p:cNvSpPr>
          <p:nvPr>
            <p:ph type="title"/>
          </p:nvPr>
        </p:nvSpPr>
        <p:spPr/>
        <p:txBody>
          <a:bodyPr>
            <a:noAutofit/>
          </a:bodyPr>
          <a:lstStyle/>
          <a:p>
            <a:r>
              <a:rPr lang="en-US" sz="3200">
                <a:solidFill>
                  <a:srgbClr val="990000"/>
                </a:solidFill>
              </a:rPr>
              <a:t>What’s different about the </a:t>
            </a:r>
            <a:r>
              <a:rPr lang="en-US" sz="3200" u="sng">
                <a:solidFill>
                  <a:srgbClr val="990000"/>
                </a:solidFill>
              </a:rPr>
              <a:t>phenotype</a:t>
            </a:r>
            <a:r>
              <a:rPr lang="en-US" sz="3200">
                <a:solidFill>
                  <a:srgbClr val="990000"/>
                </a:solidFill>
              </a:rPr>
              <a:t> of House A and House B? </a:t>
            </a:r>
            <a:endParaRPr lang="en-US" sz="3200"/>
          </a:p>
        </p:txBody>
      </p:sp>
      <p:sp>
        <p:nvSpPr>
          <p:cNvPr id="166" name="TextBox 165">
            <a:extLst>
              <a:ext uri="{FF2B5EF4-FFF2-40B4-BE49-F238E27FC236}">
                <a16:creationId xmlns:a16="http://schemas.microsoft.com/office/drawing/2014/main" id="{FFE26CDA-9D6C-1AB4-D005-5873DBA1787C}"/>
              </a:ext>
            </a:extLst>
          </p:cNvPr>
          <p:cNvSpPr txBox="1"/>
          <p:nvPr/>
        </p:nvSpPr>
        <p:spPr>
          <a:xfrm>
            <a:off x="1799145" y="5754019"/>
            <a:ext cx="963725" cy="369332"/>
          </a:xfrm>
          <a:prstGeom prst="rect">
            <a:avLst/>
          </a:prstGeom>
          <a:noFill/>
        </p:spPr>
        <p:txBody>
          <a:bodyPr wrap="none" rtlCol="0">
            <a:spAutoFit/>
          </a:bodyPr>
          <a:lstStyle/>
          <a:p>
            <a:r>
              <a:rPr lang="en-US"/>
              <a:t>House A</a:t>
            </a:r>
          </a:p>
        </p:txBody>
      </p:sp>
      <p:sp>
        <p:nvSpPr>
          <p:cNvPr id="167" name="TextBox 166">
            <a:extLst>
              <a:ext uri="{FF2B5EF4-FFF2-40B4-BE49-F238E27FC236}">
                <a16:creationId xmlns:a16="http://schemas.microsoft.com/office/drawing/2014/main" id="{EFBC7688-495E-8208-E457-F716662B0B97}"/>
              </a:ext>
            </a:extLst>
          </p:cNvPr>
          <p:cNvSpPr txBox="1"/>
          <p:nvPr/>
        </p:nvSpPr>
        <p:spPr>
          <a:xfrm>
            <a:off x="6381131" y="5757183"/>
            <a:ext cx="955711" cy="369332"/>
          </a:xfrm>
          <a:prstGeom prst="rect">
            <a:avLst/>
          </a:prstGeom>
          <a:noFill/>
        </p:spPr>
        <p:txBody>
          <a:bodyPr wrap="none" rtlCol="0">
            <a:spAutoFit/>
          </a:bodyPr>
          <a:lstStyle/>
          <a:p>
            <a:r>
              <a:rPr lang="en-US"/>
              <a:t>House B</a:t>
            </a:r>
          </a:p>
        </p:txBody>
      </p:sp>
      <p:grpSp>
        <p:nvGrpSpPr>
          <p:cNvPr id="168" name="Group 167" descr="Two rudimentary houses with a square body, triangle roof, and rectangle chimney sharing the same exterior size and colors. &#13;&#10;">
            <a:extLst>
              <a:ext uri="{FF2B5EF4-FFF2-40B4-BE49-F238E27FC236}">
                <a16:creationId xmlns:a16="http://schemas.microsoft.com/office/drawing/2014/main" id="{9D4E4490-AE26-48A3-6EDE-642461A53CD0}"/>
              </a:ext>
            </a:extLst>
          </p:cNvPr>
          <p:cNvGrpSpPr/>
          <p:nvPr/>
        </p:nvGrpSpPr>
        <p:grpSpPr>
          <a:xfrm>
            <a:off x="859878" y="2521184"/>
            <a:ext cx="2850274" cy="3097149"/>
            <a:chOff x="859878" y="2521184"/>
            <a:chExt cx="2850274" cy="3097149"/>
          </a:xfrm>
        </p:grpSpPr>
        <p:sp>
          <p:nvSpPr>
            <p:cNvPr id="169" name="Rectangle 168">
              <a:extLst>
                <a:ext uri="{FF2B5EF4-FFF2-40B4-BE49-F238E27FC236}">
                  <a16:creationId xmlns:a16="http://schemas.microsoft.com/office/drawing/2014/main" id="{17464A6A-7899-8407-674D-03982BD80873}"/>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ED530CCA-C96B-E35F-62FE-E9585BBA2FC5}"/>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iangle 170">
              <a:extLst>
                <a:ext uri="{FF2B5EF4-FFF2-40B4-BE49-F238E27FC236}">
                  <a16:creationId xmlns:a16="http://schemas.microsoft.com/office/drawing/2014/main" id="{904BAAEE-4117-B0B2-2F92-D8E2363CDE9A}"/>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grpSp>
        <p:nvGrpSpPr>
          <p:cNvPr id="177" name="Group 176" descr="Two rudimentary houses with a square body, triangle roof, and rectangle chimney sharing the same exterior size and colors. &#13;&#10;">
            <a:extLst>
              <a:ext uri="{FF2B5EF4-FFF2-40B4-BE49-F238E27FC236}">
                <a16:creationId xmlns:a16="http://schemas.microsoft.com/office/drawing/2014/main" id="{AB29D9B4-FB49-D12B-6A34-B6FA61DA831B}"/>
              </a:ext>
            </a:extLst>
          </p:cNvPr>
          <p:cNvGrpSpPr/>
          <p:nvPr/>
        </p:nvGrpSpPr>
        <p:grpSpPr>
          <a:xfrm>
            <a:off x="5374476" y="2549965"/>
            <a:ext cx="2850274" cy="3097149"/>
            <a:chOff x="859878" y="2521184"/>
            <a:chExt cx="2850274" cy="3097149"/>
          </a:xfrm>
        </p:grpSpPr>
        <p:sp>
          <p:nvSpPr>
            <p:cNvPr id="178" name="Rectangle 177">
              <a:extLst>
                <a:ext uri="{FF2B5EF4-FFF2-40B4-BE49-F238E27FC236}">
                  <a16:creationId xmlns:a16="http://schemas.microsoft.com/office/drawing/2014/main" id="{A3A037AE-ED94-C4C2-4AB3-458C422E153C}"/>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E93BD56B-BB46-F847-F428-029A1B5DDD87}"/>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iangle 179">
              <a:extLst>
                <a:ext uri="{FF2B5EF4-FFF2-40B4-BE49-F238E27FC236}">
                  <a16:creationId xmlns:a16="http://schemas.microsoft.com/office/drawing/2014/main" id="{3A735DAE-8F75-0292-9E84-5B5E48E356C2}"/>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9467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165">
            <a:extLst>
              <a:ext uri="{FF2B5EF4-FFF2-40B4-BE49-F238E27FC236}">
                <a16:creationId xmlns:a16="http://schemas.microsoft.com/office/drawing/2014/main" id="{FFE26CDA-9D6C-1AB4-D005-5873DBA1787C}"/>
              </a:ext>
            </a:extLst>
          </p:cNvPr>
          <p:cNvSpPr txBox="1"/>
          <p:nvPr/>
        </p:nvSpPr>
        <p:spPr>
          <a:xfrm>
            <a:off x="1799145" y="5754019"/>
            <a:ext cx="963725" cy="369332"/>
          </a:xfrm>
          <a:prstGeom prst="rect">
            <a:avLst/>
          </a:prstGeom>
          <a:noFill/>
        </p:spPr>
        <p:txBody>
          <a:bodyPr wrap="none" rtlCol="0">
            <a:spAutoFit/>
          </a:bodyPr>
          <a:lstStyle/>
          <a:p>
            <a:r>
              <a:rPr lang="en-US" dirty="0"/>
              <a:t>House A</a:t>
            </a:r>
          </a:p>
        </p:txBody>
      </p:sp>
      <p:sp>
        <p:nvSpPr>
          <p:cNvPr id="167" name="TextBox 166">
            <a:extLst>
              <a:ext uri="{FF2B5EF4-FFF2-40B4-BE49-F238E27FC236}">
                <a16:creationId xmlns:a16="http://schemas.microsoft.com/office/drawing/2014/main" id="{EFBC7688-495E-8208-E457-F716662B0B97}"/>
              </a:ext>
            </a:extLst>
          </p:cNvPr>
          <p:cNvSpPr txBox="1"/>
          <p:nvPr/>
        </p:nvSpPr>
        <p:spPr>
          <a:xfrm>
            <a:off x="6381131" y="5757183"/>
            <a:ext cx="955711" cy="369332"/>
          </a:xfrm>
          <a:prstGeom prst="rect">
            <a:avLst/>
          </a:prstGeom>
          <a:noFill/>
        </p:spPr>
        <p:txBody>
          <a:bodyPr wrap="none" rtlCol="0">
            <a:spAutoFit/>
          </a:bodyPr>
          <a:lstStyle/>
          <a:p>
            <a:r>
              <a:rPr lang="en-US" dirty="0"/>
              <a:t>House B</a:t>
            </a:r>
          </a:p>
        </p:txBody>
      </p:sp>
      <p:grpSp>
        <p:nvGrpSpPr>
          <p:cNvPr id="168" name="Group 167">
            <a:extLst>
              <a:ext uri="{FF2B5EF4-FFF2-40B4-BE49-F238E27FC236}">
                <a16:creationId xmlns:a16="http://schemas.microsoft.com/office/drawing/2014/main" id="{9D4E4490-AE26-48A3-6EDE-642461A53CD0}"/>
              </a:ext>
            </a:extLst>
          </p:cNvPr>
          <p:cNvGrpSpPr/>
          <p:nvPr/>
        </p:nvGrpSpPr>
        <p:grpSpPr>
          <a:xfrm>
            <a:off x="859878" y="2521184"/>
            <a:ext cx="2850274" cy="3097149"/>
            <a:chOff x="859878" y="2521184"/>
            <a:chExt cx="2850274" cy="3097149"/>
          </a:xfrm>
        </p:grpSpPr>
        <p:sp>
          <p:nvSpPr>
            <p:cNvPr id="169" name="Rectangle 168">
              <a:extLst>
                <a:ext uri="{FF2B5EF4-FFF2-40B4-BE49-F238E27FC236}">
                  <a16:creationId xmlns:a16="http://schemas.microsoft.com/office/drawing/2014/main" id="{17464A6A-7899-8407-674D-03982BD80873}"/>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ED530CCA-C96B-E35F-62FE-E9585BBA2FC5}"/>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riangle 170">
              <a:extLst>
                <a:ext uri="{FF2B5EF4-FFF2-40B4-BE49-F238E27FC236}">
                  <a16:creationId xmlns:a16="http://schemas.microsoft.com/office/drawing/2014/main" id="{904BAAEE-4117-B0B2-2F92-D8E2363CDE9A}"/>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7" name="Group 176">
            <a:extLst>
              <a:ext uri="{FF2B5EF4-FFF2-40B4-BE49-F238E27FC236}">
                <a16:creationId xmlns:a16="http://schemas.microsoft.com/office/drawing/2014/main" id="{AB29D9B4-FB49-D12B-6A34-B6FA61DA831B}"/>
              </a:ext>
            </a:extLst>
          </p:cNvPr>
          <p:cNvGrpSpPr/>
          <p:nvPr/>
        </p:nvGrpSpPr>
        <p:grpSpPr>
          <a:xfrm>
            <a:off x="5374476" y="2549965"/>
            <a:ext cx="2850274" cy="3097149"/>
            <a:chOff x="859878" y="2521184"/>
            <a:chExt cx="2850274" cy="3097149"/>
          </a:xfrm>
        </p:grpSpPr>
        <p:sp>
          <p:nvSpPr>
            <p:cNvPr id="178" name="Rectangle 177">
              <a:extLst>
                <a:ext uri="{FF2B5EF4-FFF2-40B4-BE49-F238E27FC236}">
                  <a16:creationId xmlns:a16="http://schemas.microsoft.com/office/drawing/2014/main" id="{A3A037AE-ED94-C4C2-4AB3-458C422E153C}"/>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E93BD56B-BB46-F847-F428-029A1B5DDD87}"/>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riangle 179">
              <a:extLst>
                <a:ext uri="{FF2B5EF4-FFF2-40B4-BE49-F238E27FC236}">
                  <a16:creationId xmlns:a16="http://schemas.microsoft.com/office/drawing/2014/main" id="{3A735DAE-8F75-0292-9E84-5B5E48E356C2}"/>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8" name="Group 27" descr="Left house has five boards supporting its architecture and the right house has twelve.">
            <a:extLst>
              <a:ext uri="{FF2B5EF4-FFF2-40B4-BE49-F238E27FC236}">
                <a16:creationId xmlns:a16="http://schemas.microsoft.com/office/drawing/2014/main" id="{7E63DB36-A66B-48FF-B199-D9C1BCD59CEA}"/>
              </a:ext>
            </a:extLst>
          </p:cNvPr>
          <p:cNvGrpSpPr/>
          <p:nvPr/>
        </p:nvGrpSpPr>
        <p:grpSpPr>
          <a:xfrm>
            <a:off x="720055" y="2349375"/>
            <a:ext cx="2989032" cy="3286552"/>
            <a:chOff x="721120" y="2355410"/>
            <a:chExt cx="2989032" cy="3286552"/>
          </a:xfrm>
        </p:grpSpPr>
        <p:sp>
          <p:nvSpPr>
            <p:cNvPr id="29" name="Rectangle 28">
              <a:extLst>
                <a:ext uri="{FF2B5EF4-FFF2-40B4-BE49-F238E27FC236}">
                  <a16:creationId xmlns:a16="http://schemas.microsoft.com/office/drawing/2014/main" id="{98D2913B-3A8F-6240-54D8-8EE86DD61ECF}"/>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07E95E7-16FD-D307-0016-C1310E9671EE}"/>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57557120-F188-937D-B629-17F9B0486016}"/>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2" name="Graphic 31">
              <a:extLst>
                <a:ext uri="{FF2B5EF4-FFF2-40B4-BE49-F238E27FC236}">
                  <a16:creationId xmlns:a16="http://schemas.microsoft.com/office/drawing/2014/main" id="{03E04AD8-CF36-29BF-B5B6-A845B485F30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02266" y="4717317"/>
              <a:ext cx="1614494" cy="187537"/>
            </a:xfrm>
            <a:prstGeom prst="rect">
              <a:avLst/>
            </a:prstGeom>
          </p:spPr>
        </p:pic>
        <p:pic>
          <p:nvPicPr>
            <p:cNvPr id="33" name="Graphic 32">
              <a:extLst>
                <a:ext uri="{FF2B5EF4-FFF2-40B4-BE49-F238E27FC236}">
                  <a16:creationId xmlns:a16="http://schemas.microsoft.com/office/drawing/2014/main" id="{AD69A3A8-8B46-1A39-C352-82E1D4D86B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1903023" y="3265255"/>
              <a:ext cx="2058842" cy="239151"/>
            </a:xfrm>
            <a:prstGeom prst="rect">
              <a:avLst/>
            </a:prstGeom>
          </p:spPr>
        </p:pic>
        <p:pic>
          <p:nvPicPr>
            <p:cNvPr id="34" name="Graphic 33">
              <a:extLst>
                <a:ext uri="{FF2B5EF4-FFF2-40B4-BE49-F238E27FC236}">
                  <a16:creationId xmlns:a16="http://schemas.microsoft.com/office/drawing/2014/main" id="{02ABB223-5D5B-42B4-980E-419307F40A3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721120" y="3221944"/>
              <a:ext cx="1911123" cy="221993"/>
            </a:xfrm>
            <a:prstGeom prst="rect">
              <a:avLst/>
            </a:prstGeom>
          </p:spPr>
        </p:pic>
        <p:pic>
          <p:nvPicPr>
            <p:cNvPr id="35" name="Graphic 34">
              <a:extLst>
                <a:ext uri="{FF2B5EF4-FFF2-40B4-BE49-F238E27FC236}">
                  <a16:creationId xmlns:a16="http://schemas.microsoft.com/office/drawing/2014/main" id="{2A38D2FD-3AE6-9EF5-642D-7B9A02CB25C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2602931" y="4740946"/>
              <a:ext cx="1614494" cy="187537"/>
            </a:xfrm>
            <a:prstGeom prst="rect">
              <a:avLst/>
            </a:prstGeom>
          </p:spPr>
        </p:pic>
        <p:pic>
          <p:nvPicPr>
            <p:cNvPr id="36" name="Graphic 35">
              <a:extLst>
                <a:ext uri="{FF2B5EF4-FFF2-40B4-BE49-F238E27FC236}">
                  <a16:creationId xmlns:a16="http://schemas.microsoft.com/office/drawing/2014/main" id="{425F96CB-0B3F-D7F2-72B5-53967312226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919250" y="3856491"/>
              <a:ext cx="2790902" cy="282519"/>
            </a:xfrm>
            <a:prstGeom prst="rect">
              <a:avLst/>
            </a:prstGeom>
          </p:spPr>
        </p:pic>
      </p:grpSp>
      <p:grpSp>
        <p:nvGrpSpPr>
          <p:cNvPr id="37" name="Group 36" descr="Left house has five boards supporting its architecture and the right house has twelve.">
            <a:extLst>
              <a:ext uri="{FF2B5EF4-FFF2-40B4-BE49-F238E27FC236}">
                <a16:creationId xmlns:a16="http://schemas.microsoft.com/office/drawing/2014/main" id="{F82705B8-EA9C-4F55-0038-30C24FDA6178}"/>
              </a:ext>
            </a:extLst>
          </p:cNvPr>
          <p:cNvGrpSpPr/>
          <p:nvPr/>
        </p:nvGrpSpPr>
        <p:grpSpPr>
          <a:xfrm>
            <a:off x="5235718" y="2373004"/>
            <a:ext cx="2989032" cy="3413749"/>
            <a:chOff x="5295092" y="2355410"/>
            <a:chExt cx="2989032" cy="3413749"/>
          </a:xfrm>
        </p:grpSpPr>
        <p:sp>
          <p:nvSpPr>
            <p:cNvPr id="38" name="Rectangle 37">
              <a:extLst>
                <a:ext uri="{FF2B5EF4-FFF2-40B4-BE49-F238E27FC236}">
                  <a16:creationId xmlns:a16="http://schemas.microsoft.com/office/drawing/2014/main" id="{6068183F-9CC7-E798-1630-1644E2ABA264}"/>
                </a:ext>
              </a:extLst>
            </p:cNvPr>
            <p:cNvSpPr/>
            <p:nvPr/>
          </p:nvSpPr>
          <p:spPr>
            <a:xfrm>
              <a:off x="5877254"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3073D5B8-0ED1-A6C5-6846-E57BC2EF8D98}"/>
                </a:ext>
              </a:extLst>
            </p:cNvPr>
            <p:cNvSpPr/>
            <p:nvPr/>
          </p:nvSpPr>
          <p:spPr>
            <a:xfrm>
              <a:off x="5666063"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B02FB948-E389-CCB2-A23C-1344AAD0956E}"/>
                </a:ext>
              </a:extLst>
            </p:cNvPr>
            <p:cNvSpPr/>
            <p:nvPr/>
          </p:nvSpPr>
          <p:spPr>
            <a:xfrm>
              <a:off x="5433850"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1" name="Graphic 40">
              <a:extLst>
                <a:ext uri="{FF2B5EF4-FFF2-40B4-BE49-F238E27FC236}">
                  <a16:creationId xmlns:a16="http://schemas.microsoft.com/office/drawing/2014/main" id="{3764AD1A-ED9E-14DF-32E0-97155F242FB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976238" y="4717317"/>
              <a:ext cx="1614494" cy="187537"/>
            </a:xfrm>
            <a:prstGeom prst="rect">
              <a:avLst/>
            </a:prstGeom>
          </p:spPr>
        </p:pic>
        <p:pic>
          <p:nvPicPr>
            <p:cNvPr id="42" name="Graphic 41">
              <a:extLst>
                <a:ext uri="{FF2B5EF4-FFF2-40B4-BE49-F238E27FC236}">
                  <a16:creationId xmlns:a16="http://schemas.microsoft.com/office/drawing/2014/main" id="{2337508A-8CF3-683A-483E-8C49A541A9B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6476995" y="3265255"/>
              <a:ext cx="2058842" cy="239151"/>
            </a:xfrm>
            <a:prstGeom prst="rect">
              <a:avLst/>
            </a:prstGeom>
          </p:spPr>
        </p:pic>
        <p:pic>
          <p:nvPicPr>
            <p:cNvPr id="43" name="Graphic 42">
              <a:extLst>
                <a:ext uri="{FF2B5EF4-FFF2-40B4-BE49-F238E27FC236}">
                  <a16:creationId xmlns:a16="http://schemas.microsoft.com/office/drawing/2014/main" id="{B73F8182-AF57-07B4-962D-70B606E23E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5295092" y="3221944"/>
              <a:ext cx="1911123" cy="221993"/>
            </a:xfrm>
            <a:prstGeom prst="rect">
              <a:avLst/>
            </a:prstGeom>
          </p:spPr>
        </p:pic>
        <p:pic>
          <p:nvPicPr>
            <p:cNvPr id="44" name="Graphic 43">
              <a:extLst>
                <a:ext uri="{FF2B5EF4-FFF2-40B4-BE49-F238E27FC236}">
                  <a16:creationId xmlns:a16="http://schemas.microsoft.com/office/drawing/2014/main" id="{081CD59D-A081-0858-DD5A-21929A29152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7176903" y="4740946"/>
              <a:ext cx="1614494" cy="187537"/>
            </a:xfrm>
            <a:prstGeom prst="rect">
              <a:avLst/>
            </a:prstGeom>
          </p:spPr>
        </p:pic>
        <p:pic>
          <p:nvPicPr>
            <p:cNvPr id="45" name="Graphic 44">
              <a:extLst>
                <a:ext uri="{FF2B5EF4-FFF2-40B4-BE49-F238E27FC236}">
                  <a16:creationId xmlns:a16="http://schemas.microsoft.com/office/drawing/2014/main" id="{833D40E1-DB09-6908-A1BB-B6255FFBD06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3856491"/>
              <a:ext cx="2790902" cy="282519"/>
            </a:xfrm>
            <a:prstGeom prst="rect">
              <a:avLst/>
            </a:prstGeom>
          </p:spPr>
        </p:pic>
        <p:pic>
          <p:nvPicPr>
            <p:cNvPr id="46" name="Graphic 45">
              <a:extLst>
                <a:ext uri="{FF2B5EF4-FFF2-40B4-BE49-F238E27FC236}">
                  <a16:creationId xmlns:a16="http://schemas.microsoft.com/office/drawing/2014/main" id="{10A9CBCB-21DA-A831-94A2-A1D71180A7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609507" flipH="1">
              <a:off x="5463535" y="4682231"/>
              <a:ext cx="2790902" cy="282519"/>
            </a:xfrm>
            <a:prstGeom prst="rect">
              <a:avLst/>
            </a:prstGeom>
          </p:spPr>
        </p:pic>
        <p:pic>
          <p:nvPicPr>
            <p:cNvPr id="47" name="Graphic 46">
              <a:extLst>
                <a:ext uri="{FF2B5EF4-FFF2-40B4-BE49-F238E27FC236}">
                  <a16:creationId xmlns:a16="http://schemas.microsoft.com/office/drawing/2014/main" id="{E9AAFED3-7A61-FC63-DE35-C85FBCAF35C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2990493" flipH="1" flipV="1">
              <a:off x="5493222" y="4682231"/>
              <a:ext cx="2790902" cy="282519"/>
            </a:xfrm>
            <a:prstGeom prst="rect">
              <a:avLst/>
            </a:prstGeom>
          </p:spPr>
        </p:pic>
        <p:pic>
          <p:nvPicPr>
            <p:cNvPr id="48" name="Graphic 47">
              <a:extLst>
                <a:ext uri="{FF2B5EF4-FFF2-40B4-BE49-F238E27FC236}">
                  <a16:creationId xmlns:a16="http://schemas.microsoft.com/office/drawing/2014/main" id="{02BB7FF5-76DB-9131-4D3B-F3E2DFA010D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5905724" y="4683191"/>
              <a:ext cx="1889416" cy="282519"/>
            </a:xfrm>
            <a:prstGeom prst="rect">
              <a:avLst/>
            </a:prstGeom>
          </p:spPr>
        </p:pic>
        <p:pic>
          <p:nvPicPr>
            <p:cNvPr id="49" name="Graphic 48">
              <a:extLst>
                <a:ext uri="{FF2B5EF4-FFF2-40B4-BE49-F238E27FC236}">
                  <a16:creationId xmlns:a16="http://schemas.microsoft.com/office/drawing/2014/main" id="{2D11005C-2319-CCC1-60B3-48355D27A2B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5503152"/>
              <a:ext cx="2790902" cy="177609"/>
            </a:xfrm>
            <a:prstGeom prst="rect">
              <a:avLst/>
            </a:prstGeom>
          </p:spPr>
        </p:pic>
        <p:pic>
          <p:nvPicPr>
            <p:cNvPr id="50" name="Graphic 49">
              <a:extLst>
                <a:ext uri="{FF2B5EF4-FFF2-40B4-BE49-F238E27FC236}">
                  <a16:creationId xmlns:a16="http://schemas.microsoft.com/office/drawing/2014/main" id="{48F3E175-08E2-B9E0-C725-94B4BAFB41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6105161" y="3181946"/>
              <a:ext cx="1482307" cy="282519"/>
            </a:xfrm>
            <a:prstGeom prst="rect">
              <a:avLst/>
            </a:prstGeom>
          </p:spPr>
        </p:pic>
        <p:pic>
          <p:nvPicPr>
            <p:cNvPr id="51" name="Graphic 50">
              <a:extLst>
                <a:ext uri="{FF2B5EF4-FFF2-40B4-BE49-F238E27FC236}">
                  <a16:creationId xmlns:a16="http://schemas.microsoft.com/office/drawing/2014/main" id="{5E6D453E-1B5F-3B1D-9B4B-1E1E02E2ACC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7547540" flipH="1">
              <a:off x="5786341" y="3205512"/>
              <a:ext cx="1482307" cy="282519"/>
            </a:xfrm>
            <a:prstGeom prst="rect">
              <a:avLst/>
            </a:prstGeom>
          </p:spPr>
        </p:pic>
        <p:pic>
          <p:nvPicPr>
            <p:cNvPr id="52" name="Graphic 51">
              <a:extLst>
                <a:ext uri="{FF2B5EF4-FFF2-40B4-BE49-F238E27FC236}">
                  <a16:creationId xmlns:a16="http://schemas.microsoft.com/office/drawing/2014/main" id="{530E25FF-26DE-10AE-026D-9F3601CCD47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4811882" flipH="1">
              <a:off x="6464576" y="3298387"/>
              <a:ext cx="1482307" cy="282519"/>
            </a:xfrm>
            <a:prstGeom prst="rect">
              <a:avLst/>
            </a:prstGeom>
          </p:spPr>
        </p:pic>
      </p:grpSp>
      <p:sp>
        <p:nvSpPr>
          <p:cNvPr id="55" name="Title 1">
            <a:extLst>
              <a:ext uri="{FF2B5EF4-FFF2-40B4-BE49-F238E27FC236}">
                <a16:creationId xmlns:a16="http://schemas.microsoft.com/office/drawing/2014/main" id="{8677468B-D82A-CA7D-D781-E252C5EC6620}"/>
              </a:ext>
            </a:extLst>
          </p:cNvPr>
          <p:cNvSpPr>
            <a:spLocks noGrp="1"/>
          </p:cNvSpPr>
          <p:nvPr>
            <p:ph type="title"/>
          </p:nvPr>
        </p:nvSpPr>
        <p:spPr>
          <a:xfrm>
            <a:off x="628650" y="365127"/>
            <a:ext cx="7886700" cy="779462"/>
          </a:xfrm>
        </p:spPr>
        <p:txBody>
          <a:bodyPr>
            <a:noAutofit/>
          </a:bodyPr>
          <a:lstStyle/>
          <a:p>
            <a:r>
              <a:rPr lang="en-US" sz="3200" dirty="0">
                <a:solidFill>
                  <a:srgbClr val="990000"/>
                </a:solidFill>
              </a:rPr>
              <a:t>What’s different about the </a:t>
            </a:r>
            <a:r>
              <a:rPr lang="en-US" sz="3200" u="sng" dirty="0">
                <a:solidFill>
                  <a:srgbClr val="990000"/>
                </a:solidFill>
              </a:rPr>
              <a:t>architecture</a:t>
            </a:r>
            <a:r>
              <a:rPr lang="en-US" sz="3200" dirty="0">
                <a:solidFill>
                  <a:srgbClr val="990000"/>
                </a:solidFill>
              </a:rPr>
              <a:t> of House A and House B? </a:t>
            </a:r>
            <a:endParaRPr lang="en-US" sz="3200" dirty="0"/>
          </a:p>
        </p:txBody>
      </p:sp>
    </p:spTree>
    <p:extLst>
      <p:ext uri="{BB962C8B-B14F-4D97-AF65-F5344CB8AC3E}">
        <p14:creationId xmlns:p14="http://schemas.microsoft.com/office/powerpoint/2010/main" val="400327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165">
            <a:extLst>
              <a:ext uri="{FF2B5EF4-FFF2-40B4-BE49-F238E27FC236}">
                <a16:creationId xmlns:a16="http://schemas.microsoft.com/office/drawing/2014/main" id="{FFE26CDA-9D6C-1AB4-D005-5873DBA1787C}"/>
              </a:ext>
            </a:extLst>
          </p:cNvPr>
          <p:cNvSpPr txBox="1"/>
          <p:nvPr/>
        </p:nvSpPr>
        <p:spPr>
          <a:xfrm>
            <a:off x="1799145" y="5754019"/>
            <a:ext cx="963725" cy="369332"/>
          </a:xfrm>
          <a:prstGeom prst="rect">
            <a:avLst/>
          </a:prstGeom>
          <a:noFill/>
        </p:spPr>
        <p:txBody>
          <a:bodyPr wrap="none" rtlCol="0">
            <a:spAutoFit/>
          </a:bodyPr>
          <a:lstStyle/>
          <a:p>
            <a:r>
              <a:rPr lang="en-US" dirty="0"/>
              <a:t>House A</a:t>
            </a:r>
          </a:p>
        </p:txBody>
      </p:sp>
      <p:sp>
        <p:nvSpPr>
          <p:cNvPr id="167" name="TextBox 166">
            <a:extLst>
              <a:ext uri="{FF2B5EF4-FFF2-40B4-BE49-F238E27FC236}">
                <a16:creationId xmlns:a16="http://schemas.microsoft.com/office/drawing/2014/main" id="{EFBC7688-495E-8208-E457-F716662B0B97}"/>
              </a:ext>
            </a:extLst>
          </p:cNvPr>
          <p:cNvSpPr txBox="1"/>
          <p:nvPr/>
        </p:nvSpPr>
        <p:spPr>
          <a:xfrm>
            <a:off x="6381131" y="5757183"/>
            <a:ext cx="955711" cy="369332"/>
          </a:xfrm>
          <a:prstGeom prst="rect">
            <a:avLst/>
          </a:prstGeom>
          <a:noFill/>
        </p:spPr>
        <p:txBody>
          <a:bodyPr wrap="none" rtlCol="0">
            <a:spAutoFit/>
          </a:bodyPr>
          <a:lstStyle/>
          <a:p>
            <a:r>
              <a:rPr lang="en-US" dirty="0"/>
              <a:t>House B</a:t>
            </a:r>
          </a:p>
        </p:txBody>
      </p:sp>
      <p:grpSp>
        <p:nvGrpSpPr>
          <p:cNvPr id="168" name="Group 167">
            <a:extLst>
              <a:ext uri="{FF2B5EF4-FFF2-40B4-BE49-F238E27FC236}">
                <a16:creationId xmlns:a16="http://schemas.microsoft.com/office/drawing/2014/main" id="{9D4E4490-AE26-48A3-6EDE-642461A53CD0}"/>
              </a:ext>
            </a:extLst>
          </p:cNvPr>
          <p:cNvGrpSpPr/>
          <p:nvPr/>
        </p:nvGrpSpPr>
        <p:grpSpPr>
          <a:xfrm>
            <a:off x="859878" y="2521184"/>
            <a:ext cx="2850274" cy="3097149"/>
            <a:chOff x="859878" y="2521184"/>
            <a:chExt cx="2850274" cy="3097149"/>
          </a:xfrm>
        </p:grpSpPr>
        <p:sp>
          <p:nvSpPr>
            <p:cNvPr id="169" name="Rectangle 168">
              <a:extLst>
                <a:ext uri="{FF2B5EF4-FFF2-40B4-BE49-F238E27FC236}">
                  <a16:creationId xmlns:a16="http://schemas.microsoft.com/office/drawing/2014/main" id="{17464A6A-7899-8407-674D-03982BD80873}"/>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ED530CCA-C96B-E35F-62FE-E9585BBA2FC5}"/>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riangle 170">
              <a:extLst>
                <a:ext uri="{FF2B5EF4-FFF2-40B4-BE49-F238E27FC236}">
                  <a16:creationId xmlns:a16="http://schemas.microsoft.com/office/drawing/2014/main" id="{904BAAEE-4117-B0B2-2F92-D8E2363CDE9A}"/>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7" name="Group 176">
            <a:extLst>
              <a:ext uri="{FF2B5EF4-FFF2-40B4-BE49-F238E27FC236}">
                <a16:creationId xmlns:a16="http://schemas.microsoft.com/office/drawing/2014/main" id="{AB29D9B4-FB49-D12B-6A34-B6FA61DA831B}"/>
              </a:ext>
            </a:extLst>
          </p:cNvPr>
          <p:cNvGrpSpPr/>
          <p:nvPr/>
        </p:nvGrpSpPr>
        <p:grpSpPr>
          <a:xfrm>
            <a:off x="5374476" y="2549965"/>
            <a:ext cx="2850274" cy="3097149"/>
            <a:chOff x="859878" y="2521184"/>
            <a:chExt cx="2850274" cy="3097149"/>
          </a:xfrm>
        </p:grpSpPr>
        <p:sp>
          <p:nvSpPr>
            <p:cNvPr id="178" name="Rectangle 177">
              <a:extLst>
                <a:ext uri="{FF2B5EF4-FFF2-40B4-BE49-F238E27FC236}">
                  <a16:creationId xmlns:a16="http://schemas.microsoft.com/office/drawing/2014/main" id="{A3A037AE-ED94-C4C2-4AB3-458C422E153C}"/>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E93BD56B-BB46-F847-F428-029A1B5DDD87}"/>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riangle 179">
              <a:extLst>
                <a:ext uri="{FF2B5EF4-FFF2-40B4-BE49-F238E27FC236}">
                  <a16:creationId xmlns:a16="http://schemas.microsoft.com/office/drawing/2014/main" id="{3A735DAE-8F75-0292-9E84-5B5E48E356C2}"/>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8" name="Group 27" descr="Left house has five boards supporting its architecture and the right house has twelve.">
            <a:extLst>
              <a:ext uri="{FF2B5EF4-FFF2-40B4-BE49-F238E27FC236}">
                <a16:creationId xmlns:a16="http://schemas.microsoft.com/office/drawing/2014/main" id="{7E63DB36-A66B-48FF-B199-D9C1BCD59CEA}"/>
              </a:ext>
            </a:extLst>
          </p:cNvPr>
          <p:cNvGrpSpPr/>
          <p:nvPr/>
        </p:nvGrpSpPr>
        <p:grpSpPr>
          <a:xfrm>
            <a:off x="720055" y="2349375"/>
            <a:ext cx="2989032" cy="3286552"/>
            <a:chOff x="721120" y="2355410"/>
            <a:chExt cx="2989032" cy="3286552"/>
          </a:xfrm>
        </p:grpSpPr>
        <p:sp>
          <p:nvSpPr>
            <p:cNvPr id="29" name="Rectangle 28">
              <a:extLst>
                <a:ext uri="{FF2B5EF4-FFF2-40B4-BE49-F238E27FC236}">
                  <a16:creationId xmlns:a16="http://schemas.microsoft.com/office/drawing/2014/main" id="{98D2913B-3A8F-6240-54D8-8EE86DD61ECF}"/>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07E95E7-16FD-D307-0016-C1310E9671EE}"/>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57557120-F188-937D-B629-17F9B0486016}"/>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2" name="Graphic 31">
              <a:extLst>
                <a:ext uri="{FF2B5EF4-FFF2-40B4-BE49-F238E27FC236}">
                  <a16:creationId xmlns:a16="http://schemas.microsoft.com/office/drawing/2014/main" id="{03E04AD8-CF36-29BF-B5B6-A845B485F30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02266" y="4717317"/>
              <a:ext cx="1614494" cy="187537"/>
            </a:xfrm>
            <a:prstGeom prst="rect">
              <a:avLst/>
            </a:prstGeom>
          </p:spPr>
        </p:pic>
        <p:pic>
          <p:nvPicPr>
            <p:cNvPr id="33" name="Graphic 32">
              <a:extLst>
                <a:ext uri="{FF2B5EF4-FFF2-40B4-BE49-F238E27FC236}">
                  <a16:creationId xmlns:a16="http://schemas.microsoft.com/office/drawing/2014/main" id="{AD69A3A8-8B46-1A39-C352-82E1D4D86B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1903023" y="3265255"/>
              <a:ext cx="2058842" cy="239151"/>
            </a:xfrm>
            <a:prstGeom prst="rect">
              <a:avLst/>
            </a:prstGeom>
          </p:spPr>
        </p:pic>
        <p:pic>
          <p:nvPicPr>
            <p:cNvPr id="34" name="Graphic 33">
              <a:extLst>
                <a:ext uri="{FF2B5EF4-FFF2-40B4-BE49-F238E27FC236}">
                  <a16:creationId xmlns:a16="http://schemas.microsoft.com/office/drawing/2014/main" id="{02ABB223-5D5B-42B4-980E-419307F40A3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721120" y="3221944"/>
              <a:ext cx="1911123" cy="221993"/>
            </a:xfrm>
            <a:prstGeom prst="rect">
              <a:avLst/>
            </a:prstGeom>
          </p:spPr>
        </p:pic>
        <p:pic>
          <p:nvPicPr>
            <p:cNvPr id="35" name="Graphic 34">
              <a:extLst>
                <a:ext uri="{FF2B5EF4-FFF2-40B4-BE49-F238E27FC236}">
                  <a16:creationId xmlns:a16="http://schemas.microsoft.com/office/drawing/2014/main" id="{2A38D2FD-3AE6-9EF5-642D-7B9A02CB25C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2602931" y="4740946"/>
              <a:ext cx="1614494" cy="187537"/>
            </a:xfrm>
            <a:prstGeom prst="rect">
              <a:avLst/>
            </a:prstGeom>
          </p:spPr>
        </p:pic>
        <p:pic>
          <p:nvPicPr>
            <p:cNvPr id="36" name="Graphic 35">
              <a:extLst>
                <a:ext uri="{FF2B5EF4-FFF2-40B4-BE49-F238E27FC236}">
                  <a16:creationId xmlns:a16="http://schemas.microsoft.com/office/drawing/2014/main" id="{425F96CB-0B3F-D7F2-72B5-53967312226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919250" y="3856491"/>
              <a:ext cx="2790902" cy="282519"/>
            </a:xfrm>
            <a:prstGeom prst="rect">
              <a:avLst/>
            </a:prstGeom>
          </p:spPr>
        </p:pic>
      </p:grpSp>
      <p:grpSp>
        <p:nvGrpSpPr>
          <p:cNvPr id="37" name="Group 36" descr="Left house has five boards supporting its architecture and the right house has twelve.">
            <a:extLst>
              <a:ext uri="{FF2B5EF4-FFF2-40B4-BE49-F238E27FC236}">
                <a16:creationId xmlns:a16="http://schemas.microsoft.com/office/drawing/2014/main" id="{F82705B8-EA9C-4F55-0038-30C24FDA6178}"/>
              </a:ext>
            </a:extLst>
          </p:cNvPr>
          <p:cNvGrpSpPr/>
          <p:nvPr/>
        </p:nvGrpSpPr>
        <p:grpSpPr>
          <a:xfrm>
            <a:off x="5235718" y="2373004"/>
            <a:ext cx="2989032" cy="3413749"/>
            <a:chOff x="5295092" y="2355410"/>
            <a:chExt cx="2989032" cy="3413749"/>
          </a:xfrm>
        </p:grpSpPr>
        <p:sp>
          <p:nvSpPr>
            <p:cNvPr id="38" name="Rectangle 37">
              <a:extLst>
                <a:ext uri="{FF2B5EF4-FFF2-40B4-BE49-F238E27FC236}">
                  <a16:creationId xmlns:a16="http://schemas.microsoft.com/office/drawing/2014/main" id="{6068183F-9CC7-E798-1630-1644E2ABA264}"/>
                </a:ext>
              </a:extLst>
            </p:cNvPr>
            <p:cNvSpPr/>
            <p:nvPr/>
          </p:nvSpPr>
          <p:spPr>
            <a:xfrm>
              <a:off x="5877254"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3073D5B8-0ED1-A6C5-6846-E57BC2EF8D98}"/>
                </a:ext>
              </a:extLst>
            </p:cNvPr>
            <p:cNvSpPr/>
            <p:nvPr/>
          </p:nvSpPr>
          <p:spPr>
            <a:xfrm>
              <a:off x="5666063"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B02FB948-E389-CCB2-A23C-1344AAD0956E}"/>
                </a:ext>
              </a:extLst>
            </p:cNvPr>
            <p:cNvSpPr/>
            <p:nvPr/>
          </p:nvSpPr>
          <p:spPr>
            <a:xfrm>
              <a:off x="5433850"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1" name="Graphic 40">
              <a:extLst>
                <a:ext uri="{FF2B5EF4-FFF2-40B4-BE49-F238E27FC236}">
                  <a16:creationId xmlns:a16="http://schemas.microsoft.com/office/drawing/2014/main" id="{3764AD1A-ED9E-14DF-32E0-97155F242FB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976238" y="4717317"/>
              <a:ext cx="1614494" cy="187537"/>
            </a:xfrm>
            <a:prstGeom prst="rect">
              <a:avLst/>
            </a:prstGeom>
          </p:spPr>
        </p:pic>
        <p:pic>
          <p:nvPicPr>
            <p:cNvPr id="42" name="Graphic 41">
              <a:extLst>
                <a:ext uri="{FF2B5EF4-FFF2-40B4-BE49-F238E27FC236}">
                  <a16:creationId xmlns:a16="http://schemas.microsoft.com/office/drawing/2014/main" id="{2337508A-8CF3-683A-483E-8C49A541A9B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6476995" y="3265255"/>
              <a:ext cx="2058842" cy="239151"/>
            </a:xfrm>
            <a:prstGeom prst="rect">
              <a:avLst/>
            </a:prstGeom>
          </p:spPr>
        </p:pic>
        <p:pic>
          <p:nvPicPr>
            <p:cNvPr id="43" name="Graphic 42">
              <a:extLst>
                <a:ext uri="{FF2B5EF4-FFF2-40B4-BE49-F238E27FC236}">
                  <a16:creationId xmlns:a16="http://schemas.microsoft.com/office/drawing/2014/main" id="{B73F8182-AF57-07B4-962D-70B606E23E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5295092" y="3221944"/>
              <a:ext cx="1911123" cy="221993"/>
            </a:xfrm>
            <a:prstGeom prst="rect">
              <a:avLst/>
            </a:prstGeom>
          </p:spPr>
        </p:pic>
        <p:pic>
          <p:nvPicPr>
            <p:cNvPr id="44" name="Graphic 43">
              <a:extLst>
                <a:ext uri="{FF2B5EF4-FFF2-40B4-BE49-F238E27FC236}">
                  <a16:creationId xmlns:a16="http://schemas.microsoft.com/office/drawing/2014/main" id="{081CD59D-A081-0858-DD5A-21929A29152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7176903" y="4740946"/>
              <a:ext cx="1614494" cy="187537"/>
            </a:xfrm>
            <a:prstGeom prst="rect">
              <a:avLst/>
            </a:prstGeom>
          </p:spPr>
        </p:pic>
        <p:pic>
          <p:nvPicPr>
            <p:cNvPr id="45" name="Graphic 44">
              <a:extLst>
                <a:ext uri="{FF2B5EF4-FFF2-40B4-BE49-F238E27FC236}">
                  <a16:creationId xmlns:a16="http://schemas.microsoft.com/office/drawing/2014/main" id="{833D40E1-DB09-6908-A1BB-B6255FFBD06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3856491"/>
              <a:ext cx="2790902" cy="282519"/>
            </a:xfrm>
            <a:prstGeom prst="rect">
              <a:avLst/>
            </a:prstGeom>
          </p:spPr>
        </p:pic>
        <p:pic>
          <p:nvPicPr>
            <p:cNvPr id="46" name="Graphic 45">
              <a:extLst>
                <a:ext uri="{FF2B5EF4-FFF2-40B4-BE49-F238E27FC236}">
                  <a16:creationId xmlns:a16="http://schemas.microsoft.com/office/drawing/2014/main" id="{10A9CBCB-21DA-A831-94A2-A1D71180A7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609507" flipH="1">
              <a:off x="5463535" y="4682231"/>
              <a:ext cx="2790902" cy="282519"/>
            </a:xfrm>
            <a:prstGeom prst="rect">
              <a:avLst/>
            </a:prstGeom>
          </p:spPr>
        </p:pic>
        <p:pic>
          <p:nvPicPr>
            <p:cNvPr id="47" name="Graphic 46">
              <a:extLst>
                <a:ext uri="{FF2B5EF4-FFF2-40B4-BE49-F238E27FC236}">
                  <a16:creationId xmlns:a16="http://schemas.microsoft.com/office/drawing/2014/main" id="{E9AAFED3-7A61-FC63-DE35-C85FBCAF35C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2990493" flipH="1" flipV="1">
              <a:off x="5493222" y="4682231"/>
              <a:ext cx="2790902" cy="282519"/>
            </a:xfrm>
            <a:prstGeom prst="rect">
              <a:avLst/>
            </a:prstGeom>
          </p:spPr>
        </p:pic>
        <p:pic>
          <p:nvPicPr>
            <p:cNvPr id="48" name="Graphic 47">
              <a:extLst>
                <a:ext uri="{FF2B5EF4-FFF2-40B4-BE49-F238E27FC236}">
                  <a16:creationId xmlns:a16="http://schemas.microsoft.com/office/drawing/2014/main" id="{02BB7FF5-76DB-9131-4D3B-F3E2DFA010D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5905724" y="4683191"/>
              <a:ext cx="1889416" cy="282519"/>
            </a:xfrm>
            <a:prstGeom prst="rect">
              <a:avLst/>
            </a:prstGeom>
          </p:spPr>
        </p:pic>
        <p:pic>
          <p:nvPicPr>
            <p:cNvPr id="49" name="Graphic 48">
              <a:extLst>
                <a:ext uri="{FF2B5EF4-FFF2-40B4-BE49-F238E27FC236}">
                  <a16:creationId xmlns:a16="http://schemas.microsoft.com/office/drawing/2014/main" id="{2D11005C-2319-CCC1-60B3-48355D27A2B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5503152"/>
              <a:ext cx="2790902" cy="177609"/>
            </a:xfrm>
            <a:prstGeom prst="rect">
              <a:avLst/>
            </a:prstGeom>
          </p:spPr>
        </p:pic>
        <p:pic>
          <p:nvPicPr>
            <p:cNvPr id="50" name="Graphic 49">
              <a:extLst>
                <a:ext uri="{FF2B5EF4-FFF2-40B4-BE49-F238E27FC236}">
                  <a16:creationId xmlns:a16="http://schemas.microsoft.com/office/drawing/2014/main" id="{48F3E175-08E2-B9E0-C725-94B4BAFB41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6105161" y="3181946"/>
              <a:ext cx="1482307" cy="282519"/>
            </a:xfrm>
            <a:prstGeom prst="rect">
              <a:avLst/>
            </a:prstGeom>
          </p:spPr>
        </p:pic>
        <p:pic>
          <p:nvPicPr>
            <p:cNvPr id="51" name="Graphic 50">
              <a:extLst>
                <a:ext uri="{FF2B5EF4-FFF2-40B4-BE49-F238E27FC236}">
                  <a16:creationId xmlns:a16="http://schemas.microsoft.com/office/drawing/2014/main" id="{5E6D453E-1B5F-3B1D-9B4B-1E1E02E2ACC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7547540" flipH="1">
              <a:off x="5786341" y="3205512"/>
              <a:ext cx="1482307" cy="282519"/>
            </a:xfrm>
            <a:prstGeom prst="rect">
              <a:avLst/>
            </a:prstGeom>
          </p:spPr>
        </p:pic>
        <p:pic>
          <p:nvPicPr>
            <p:cNvPr id="52" name="Graphic 51">
              <a:extLst>
                <a:ext uri="{FF2B5EF4-FFF2-40B4-BE49-F238E27FC236}">
                  <a16:creationId xmlns:a16="http://schemas.microsoft.com/office/drawing/2014/main" id="{530E25FF-26DE-10AE-026D-9F3601CCD47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4811882" flipH="1">
              <a:off x="6464576" y="3298387"/>
              <a:ext cx="1482307" cy="282519"/>
            </a:xfrm>
            <a:prstGeom prst="rect">
              <a:avLst/>
            </a:prstGeom>
          </p:spPr>
        </p:pic>
      </p:grpSp>
      <p:sp>
        <p:nvSpPr>
          <p:cNvPr id="55" name="Title 1">
            <a:extLst>
              <a:ext uri="{FF2B5EF4-FFF2-40B4-BE49-F238E27FC236}">
                <a16:creationId xmlns:a16="http://schemas.microsoft.com/office/drawing/2014/main" id="{8677468B-D82A-CA7D-D781-E252C5EC6620}"/>
              </a:ext>
            </a:extLst>
          </p:cNvPr>
          <p:cNvSpPr>
            <a:spLocks noGrp="1"/>
          </p:cNvSpPr>
          <p:nvPr>
            <p:ph type="title"/>
          </p:nvPr>
        </p:nvSpPr>
        <p:spPr>
          <a:xfrm>
            <a:off x="628650" y="365127"/>
            <a:ext cx="7886700" cy="779462"/>
          </a:xfrm>
        </p:spPr>
        <p:txBody>
          <a:bodyPr>
            <a:noAutofit/>
          </a:bodyPr>
          <a:lstStyle/>
          <a:p>
            <a:r>
              <a:rPr lang="en-US" sz="2800" dirty="0">
                <a:solidFill>
                  <a:srgbClr val="990000"/>
                </a:solidFill>
              </a:rPr>
              <a:t>How might their architectural differences impact each house’s ability to evolve in order to adapt to changing conditions (i.e., which house would be easier to change)?</a:t>
            </a:r>
            <a:br>
              <a:rPr lang="en-US" sz="2800" dirty="0">
                <a:solidFill>
                  <a:srgbClr val="990000"/>
                </a:solidFill>
              </a:rPr>
            </a:br>
            <a:endParaRPr lang="en-US" sz="2800" dirty="0"/>
          </a:p>
        </p:txBody>
      </p:sp>
      <p:sp>
        <p:nvSpPr>
          <p:cNvPr id="6" name="Google Shape;143;p4">
            <a:extLst>
              <a:ext uri="{FF2B5EF4-FFF2-40B4-BE49-F238E27FC236}">
                <a16:creationId xmlns:a16="http://schemas.microsoft.com/office/drawing/2014/main" id="{8D911573-4515-C115-478C-345CE81B61D1}"/>
              </a:ext>
            </a:extLst>
          </p:cNvPr>
          <p:cNvSpPr txBox="1"/>
          <p:nvPr/>
        </p:nvSpPr>
        <p:spPr>
          <a:xfrm>
            <a:off x="4982516" y="6138167"/>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resistant to evolution</a:t>
            </a:r>
            <a:endParaRPr sz="1800" b="1" dirty="0"/>
          </a:p>
        </p:txBody>
      </p:sp>
      <p:sp>
        <p:nvSpPr>
          <p:cNvPr id="7" name="Google Shape;143;p4">
            <a:extLst>
              <a:ext uri="{FF2B5EF4-FFF2-40B4-BE49-F238E27FC236}">
                <a16:creationId xmlns:a16="http://schemas.microsoft.com/office/drawing/2014/main" id="{E8B8E1AD-84CA-C322-7256-80CD8B85C404}"/>
              </a:ext>
            </a:extLst>
          </p:cNvPr>
          <p:cNvSpPr txBox="1"/>
          <p:nvPr/>
        </p:nvSpPr>
        <p:spPr>
          <a:xfrm>
            <a:off x="400527" y="6153802"/>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highly evolvable</a:t>
            </a:r>
            <a:endParaRPr sz="1800" b="1" dirty="0"/>
          </a:p>
        </p:txBody>
      </p:sp>
    </p:spTree>
    <p:extLst>
      <p:ext uri="{BB962C8B-B14F-4D97-AF65-F5344CB8AC3E}">
        <p14:creationId xmlns:p14="http://schemas.microsoft.com/office/powerpoint/2010/main" val="422346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165">
            <a:extLst>
              <a:ext uri="{FF2B5EF4-FFF2-40B4-BE49-F238E27FC236}">
                <a16:creationId xmlns:a16="http://schemas.microsoft.com/office/drawing/2014/main" id="{FFE26CDA-9D6C-1AB4-D005-5873DBA1787C}"/>
              </a:ext>
            </a:extLst>
          </p:cNvPr>
          <p:cNvSpPr txBox="1"/>
          <p:nvPr/>
        </p:nvSpPr>
        <p:spPr>
          <a:xfrm>
            <a:off x="1799145" y="5754019"/>
            <a:ext cx="963725" cy="369332"/>
          </a:xfrm>
          <a:prstGeom prst="rect">
            <a:avLst/>
          </a:prstGeom>
          <a:noFill/>
        </p:spPr>
        <p:txBody>
          <a:bodyPr wrap="none" rtlCol="0">
            <a:spAutoFit/>
          </a:bodyPr>
          <a:lstStyle/>
          <a:p>
            <a:r>
              <a:rPr lang="en-US" dirty="0"/>
              <a:t>House A</a:t>
            </a:r>
          </a:p>
        </p:txBody>
      </p:sp>
      <p:sp>
        <p:nvSpPr>
          <p:cNvPr id="167" name="TextBox 166">
            <a:extLst>
              <a:ext uri="{FF2B5EF4-FFF2-40B4-BE49-F238E27FC236}">
                <a16:creationId xmlns:a16="http://schemas.microsoft.com/office/drawing/2014/main" id="{EFBC7688-495E-8208-E457-F716662B0B97}"/>
              </a:ext>
            </a:extLst>
          </p:cNvPr>
          <p:cNvSpPr txBox="1"/>
          <p:nvPr/>
        </p:nvSpPr>
        <p:spPr>
          <a:xfrm>
            <a:off x="6381131" y="5757183"/>
            <a:ext cx="955711" cy="369332"/>
          </a:xfrm>
          <a:prstGeom prst="rect">
            <a:avLst/>
          </a:prstGeom>
          <a:noFill/>
        </p:spPr>
        <p:txBody>
          <a:bodyPr wrap="none" rtlCol="0">
            <a:spAutoFit/>
          </a:bodyPr>
          <a:lstStyle/>
          <a:p>
            <a:r>
              <a:rPr lang="en-US" dirty="0"/>
              <a:t>House B</a:t>
            </a:r>
          </a:p>
        </p:txBody>
      </p:sp>
      <p:grpSp>
        <p:nvGrpSpPr>
          <p:cNvPr id="168" name="Group 167">
            <a:extLst>
              <a:ext uri="{FF2B5EF4-FFF2-40B4-BE49-F238E27FC236}">
                <a16:creationId xmlns:a16="http://schemas.microsoft.com/office/drawing/2014/main" id="{9D4E4490-AE26-48A3-6EDE-642461A53CD0}"/>
              </a:ext>
            </a:extLst>
          </p:cNvPr>
          <p:cNvGrpSpPr/>
          <p:nvPr/>
        </p:nvGrpSpPr>
        <p:grpSpPr>
          <a:xfrm>
            <a:off x="859878" y="2521184"/>
            <a:ext cx="2850274" cy="3097149"/>
            <a:chOff x="859878" y="2521184"/>
            <a:chExt cx="2850274" cy="3097149"/>
          </a:xfrm>
        </p:grpSpPr>
        <p:sp>
          <p:nvSpPr>
            <p:cNvPr id="169" name="Rectangle 168">
              <a:extLst>
                <a:ext uri="{FF2B5EF4-FFF2-40B4-BE49-F238E27FC236}">
                  <a16:creationId xmlns:a16="http://schemas.microsoft.com/office/drawing/2014/main" id="{17464A6A-7899-8407-674D-03982BD80873}"/>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ED530CCA-C96B-E35F-62FE-E9585BBA2FC5}"/>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riangle 170">
              <a:extLst>
                <a:ext uri="{FF2B5EF4-FFF2-40B4-BE49-F238E27FC236}">
                  <a16:creationId xmlns:a16="http://schemas.microsoft.com/office/drawing/2014/main" id="{904BAAEE-4117-B0B2-2F92-D8E2363CDE9A}"/>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7" name="Group 176">
            <a:extLst>
              <a:ext uri="{FF2B5EF4-FFF2-40B4-BE49-F238E27FC236}">
                <a16:creationId xmlns:a16="http://schemas.microsoft.com/office/drawing/2014/main" id="{AB29D9B4-FB49-D12B-6A34-B6FA61DA831B}"/>
              </a:ext>
            </a:extLst>
          </p:cNvPr>
          <p:cNvGrpSpPr/>
          <p:nvPr/>
        </p:nvGrpSpPr>
        <p:grpSpPr>
          <a:xfrm>
            <a:off x="5374476" y="2549965"/>
            <a:ext cx="2850274" cy="3097149"/>
            <a:chOff x="859878" y="2521184"/>
            <a:chExt cx="2850274" cy="3097149"/>
          </a:xfrm>
        </p:grpSpPr>
        <p:sp>
          <p:nvSpPr>
            <p:cNvPr id="178" name="Rectangle 177">
              <a:extLst>
                <a:ext uri="{FF2B5EF4-FFF2-40B4-BE49-F238E27FC236}">
                  <a16:creationId xmlns:a16="http://schemas.microsoft.com/office/drawing/2014/main" id="{A3A037AE-ED94-C4C2-4AB3-458C422E153C}"/>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E93BD56B-BB46-F847-F428-029A1B5DDD87}"/>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riangle 179">
              <a:extLst>
                <a:ext uri="{FF2B5EF4-FFF2-40B4-BE49-F238E27FC236}">
                  <a16:creationId xmlns:a16="http://schemas.microsoft.com/office/drawing/2014/main" id="{3A735DAE-8F75-0292-9E84-5B5E48E356C2}"/>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7E63DB36-A66B-48FF-B199-D9C1BCD59CEA}"/>
              </a:ext>
            </a:extLst>
          </p:cNvPr>
          <p:cNvGrpSpPr/>
          <p:nvPr/>
        </p:nvGrpSpPr>
        <p:grpSpPr>
          <a:xfrm>
            <a:off x="720055" y="2349375"/>
            <a:ext cx="2989032" cy="3286552"/>
            <a:chOff x="721120" y="2355410"/>
            <a:chExt cx="2989032" cy="3286552"/>
          </a:xfrm>
        </p:grpSpPr>
        <p:sp>
          <p:nvSpPr>
            <p:cNvPr id="29" name="Rectangle 28">
              <a:extLst>
                <a:ext uri="{FF2B5EF4-FFF2-40B4-BE49-F238E27FC236}">
                  <a16:creationId xmlns:a16="http://schemas.microsoft.com/office/drawing/2014/main" id="{98D2913B-3A8F-6240-54D8-8EE86DD61ECF}"/>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07E95E7-16FD-D307-0016-C1310E9671EE}"/>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57557120-F188-937D-B629-17F9B0486016}"/>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2" name="Graphic 31">
              <a:extLst>
                <a:ext uri="{FF2B5EF4-FFF2-40B4-BE49-F238E27FC236}">
                  <a16:creationId xmlns:a16="http://schemas.microsoft.com/office/drawing/2014/main" id="{03E04AD8-CF36-29BF-B5B6-A845B485F30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02266" y="4717317"/>
              <a:ext cx="1614494" cy="187537"/>
            </a:xfrm>
            <a:prstGeom prst="rect">
              <a:avLst/>
            </a:prstGeom>
          </p:spPr>
        </p:pic>
        <p:pic>
          <p:nvPicPr>
            <p:cNvPr id="33" name="Graphic 32">
              <a:extLst>
                <a:ext uri="{FF2B5EF4-FFF2-40B4-BE49-F238E27FC236}">
                  <a16:creationId xmlns:a16="http://schemas.microsoft.com/office/drawing/2014/main" id="{AD69A3A8-8B46-1A39-C352-82E1D4D86B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1903023" y="3265255"/>
              <a:ext cx="2058842" cy="239151"/>
            </a:xfrm>
            <a:prstGeom prst="rect">
              <a:avLst/>
            </a:prstGeom>
          </p:spPr>
        </p:pic>
        <p:pic>
          <p:nvPicPr>
            <p:cNvPr id="34" name="Graphic 33">
              <a:extLst>
                <a:ext uri="{FF2B5EF4-FFF2-40B4-BE49-F238E27FC236}">
                  <a16:creationId xmlns:a16="http://schemas.microsoft.com/office/drawing/2014/main" id="{02ABB223-5D5B-42B4-980E-419307F40A3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721120" y="3221944"/>
              <a:ext cx="1911123" cy="221993"/>
            </a:xfrm>
            <a:prstGeom prst="rect">
              <a:avLst/>
            </a:prstGeom>
          </p:spPr>
        </p:pic>
        <p:pic>
          <p:nvPicPr>
            <p:cNvPr id="35" name="Graphic 34">
              <a:extLst>
                <a:ext uri="{FF2B5EF4-FFF2-40B4-BE49-F238E27FC236}">
                  <a16:creationId xmlns:a16="http://schemas.microsoft.com/office/drawing/2014/main" id="{2A38D2FD-3AE6-9EF5-642D-7B9A02CB25C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2602931" y="4740946"/>
              <a:ext cx="1614494" cy="187537"/>
            </a:xfrm>
            <a:prstGeom prst="rect">
              <a:avLst/>
            </a:prstGeom>
          </p:spPr>
        </p:pic>
        <p:pic>
          <p:nvPicPr>
            <p:cNvPr id="36" name="Graphic 35">
              <a:extLst>
                <a:ext uri="{FF2B5EF4-FFF2-40B4-BE49-F238E27FC236}">
                  <a16:creationId xmlns:a16="http://schemas.microsoft.com/office/drawing/2014/main" id="{425F96CB-0B3F-D7F2-72B5-53967312226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919250" y="3856491"/>
              <a:ext cx="2790902" cy="282519"/>
            </a:xfrm>
            <a:prstGeom prst="rect">
              <a:avLst/>
            </a:prstGeom>
          </p:spPr>
        </p:pic>
      </p:grpSp>
      <p:grpSp>
        <p:nvGrpSpPr>
          <p:cNvPr id="37" name="Group 36">
            <a:extLst>
              <a:ext uri="{FF2B5EF4-FFF2-40B4-BE49-F238E27FC236}">
                <a16:creationId xmlns:a16="http://schemas.microsoft.com/office/drawing/2014/main" id="{F82705B8-EA9C-4F55-0038-30C24FDA6178}"/>
              </a:ext>
            </a:extLst>
          </p:cNvPr>
          <p:cNvGrpSpPr/>
          <p:nvPr/>
        </p:nvGrpSpPr>
        <p:grpSpPr>
          <a:xfrm>
            <a:off x="5235718" y="2373004"/>
            <a:ext cx="2989032" cy="3413749"/>
            <a:chOff x="5295092" y="2355410"/>
            <a:chExt cx="2989032" cy="3413749"/>
          </a:xfrm>
        </p:grpSpPr>
        <p:sp>
          <p:nvSpPr>
            <p:cNvPr id="38" name="Rectangle 37">
              <a:extLst>
                <a:ext uri="{FF2B5EF4-FFF2-40B4-BE49-F238E27FC236}">
                  <a16:creationId xmlns:a16="http://schemas.microsoft.com/office/drawing/2014/main" id="{6068183F-9CC7-E798-1630-1644E2ABA264}"/>
                </a:ext>
              </a:extLst>
            </p:cNvPr>
            <p:cNvSpPr/>
            <p:nvPr/>
          </p:nvSpPr>
          <p:spPr>
            <a:xfrm>
              <a:off x="5877254"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3073D5B8-0ED1-A6C5-6846-E57BC2EF8D98}"/>
                </a:ext>
              </a:extLst>
            </p:cNvPr>
            <p:cNvSpPr/>
            <p:nvPr/>
          </p:nvSpPr>
          <p:spPr>
            <a:xfrm>
              <a:off x="5666063"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B02FB948-E389-CCB2-A23C-1344AAD0956E}"/>
                </a:ext>
              </a:extLst>
            </p:cNvPr>
            <p:cNvSpPr/>
            <p:nvPr/>
          </p:nvSpPr>
          <p:spPr>
            <a:xfrm>
              <a:off x="5433850"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1" name="Graphic 40">
              <a:extLst>
                <a:ext uri="{FF2B5EF4-FFF2-40B4-BE49-F238E27FC236}">
                  <a16:creationId xmlns:a16="http://schemas.microsoft.com/office/drawing/2014/main" id="{3764AD1A-ED9E-14DF-32E0-97155F242FB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976238" y="4717317"/>
              <a:ext cx="1614494" cy="187537"/>
            </a:xfrm>
            <a:prstGeom prst="rect">
              <a:avLst/>
            </a:prstGeom>
          </p:spPr>
        </p:pic>
        <p:pic>
          <p:nvPicPr>
            <p:cNvPr id="42" name="Graphic 41">
              <a:extLst>
                <a:ext uri="{FF2B5EF4-FFF2-40B4-BE49-F238E27FC236}">
                  <a16:creationId xmlns:a16="http://schemas.microsoft.com/office/drawing/2014/main" id="{2337508A-8CF3-683A-483E-8C49A541A9B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6476995" y="3265255"/>
              <a:ext cx="2058842" cy="239151"/>
            </a:xfrm>
            <a:prstGeom prst="rect">
              <a:avLst/>
            </a:prstGeom>
          </p:spPr>
        </p:pic>
        <p:pic>
          <p:nvPicPr>
            <p:cNvPr id="43" name="Graphic 42">
              <a:extLst>
                <a:ext uri="{FF2B5EF4-FFF2-40B4-BE49-F238E27FC236}">
                  <a16:creationId xmlns:a16="http://schemas.microsoft.com/office/drawing/2014/main" id="{B73F8182-AF57-07B4-962D-70B606E23E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5295092" y="3221944"/>
              <a:ext cx="1911123" cy="221993"/>
            </a:xfrm>
            <a:prstGeom prst="rect">
              <a:avLst/>
            </a:prstGeom>
          </p:spPr>
        </p:pic>
        <p:pic>
          <p:nvPicPr>
            <p:cNvPr id="44" name="Graphic 43">
              <a:extLst>
                <a:ext uri="{FF2B5EF4-FFF2-40B4-BE49-F238E27FC236}">
                  <a16:creationId xmlns:a16="http://schemas.microsoft.com/office/drawing/2014/main" id="{081CD59D-A081-0858-DD5A-21929A29152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7176903" y="4740946"/>
              <a:ext cx="1614494" cy="187537"/>
            </a:xfrm>
            <a:prstGeom prst="rect">
              <a:avLst/>
            </a:prstGeom>
          </p:spPr>
        </p:pic>
        <p:pic>
          <p:nvPicPr>
            <p:cNvPr id="45" name="Graphic 44">
              <a:extLst>
                <a:ext uri="{FF2B5EF4-FFF2-40B4-BE49-F238E27FC236}">
                  <a16:creationId xmlns:a16="http://schemas.microsoft.com/office/drawing/2014/main" id="{833D40E1-DB09-6908-A1BB-B6255FFBD06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3856491"/>
              <a:ext cx="2790902" cy="282519"/>
            </a:xfrm>
            <a:prstGeom prst="rect">
              <a:avLst/>
            </a:prstGeom>
          </p:spPr>
        </p:pic>
        <p:pic>
          <p:nvPicPr>
            <p:cNvPr id="46" name="Graphic 45">
              <a:extLst>
                <a:ext uri="{FF2B5EF4-FFF2-40B4-BE49-F238E27FC236}">
                  <a16:creationId xmlns:a16="http://schemas.microsoft.com/office/drawing/2014/main" id="{10A9CBCB-21DA-A831-94A2-A1D71180A7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609507" flipH="1">
              <a:off x="5463535" y="4682231"/>
              <a:ext cx="2790902" cy="282519"/>
            </a:xfrm>
            <a:prstGeom prst="rect">
              <a:avLst/>
            </a:prstGeom>
          </p:spPr>
        </p:pic>
        <p:pic>
          <p:nvPicPr>
            <p:cNvPr id="47" name="Graphic 46">
              <a:extLst>
                <a:ext uri="{FF2B5EF4-FFF2-40B4-BE49-F238E27FC236}">
                  <a16:creationId xmlns:a16="http://schemas.microsoft.com/office/drawing/2014/main" id="{E9AAFED3-7A61-FC63-DE35-C85FBCAF35C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2990493" flipH="1" flipV="1">
              <a:off x="5493222" y="4682231"/>
              <a:ext cx="2790902" cy="282519"/>
            </a:xfrm>
            <a:prstGeom prst="rect">
              <a:avLst/>
            </a:prstGeom>
          </p:spPr>
        </p:pic>
        <p:pic>
          <p:nvPicPr>
            <p:cNvPr id="48" name="Graphic 47">
              <a:extLst>
                <a:ext uri="{FF2B5EF4-FFF2-40B4-BE49-F238E27FC236}">
                  <a16:creationId xmlns:a16="http://schemas.microsoft.com/office/drawing/2014/main" id="{02BB7FF5-76DB-9131-4D3B-F3E2DFA010D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5905724" y="4683191"/>
              <a:ext cx="1889416" cy="282519"/>
            </a:xfrm>
            <a:prstGeom prst="rect">
              <a:avLst/>
            </a:prstGeom>
          </p:spPr>
        </p:pic>
        <p:pic>
          <p:nvPicPr>
            <p:cNvPr id="49" name="Graphic 48">
              <a:extLst>
                <a:ext uri="{FF2B5EF4-FFF2-40B4-BE49-F238E27FC236}">
                  <a16:creationId xmlns:a16="http://schemas.microsoft.com/office/drawing/2014/main" id="{2D11005C-2319-CCC1-60B3-48355D27A2B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5503152"/>
              <a:ext cx="2790902" cy="177609"/>
            </a:xfrm>
            <a:prstGeom prst="rect">
              <a:avLst/>
            </a:prstGeom>
          </p:spPr>
        </p:pic>
        <p:pic>
          <p:nvPicPr>
            <p:cNvPr id="50" name="Graphic 49">
              <a:extLst>
                <a:ext uri="{FF2B5EF4-FFF2-40B4-BE49-F238E27FC236}">
                  <a16:creationId xmlns:a16="http://schemas.microsoft.com/office/drawing/2014/main" id="{48F3E175-08E2-B9E0-C725-94B4BAFB41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6105161" y="3181946"/>
              <a:ext cx="1482307" cy="282519"/>
            </a:xfrm>
            <a:prstGeom prst="rect">
              <a:avLst/>
            </a:prstGeom>
          </p:spPr>
        </p:pic>
        <p:pic>
          <p:nvPicPr>
            <p:cNvPr id="51" name="Graphic 50">
              <a:extLst>
                <a:ext uri="{FF2B5EF4-FFF2-40B4-BE49-F238E27FC236}">
                  <a16:creationId xmlns:a16="http://schemas.microsoft.com/office/drawing/2014/main" id="{5E6D453E-1B5F-3B1D-9B4B-1E1E02E2ACC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7547540" flipH="1">
              <a:off x="5786341" y="3205512"/>
              <a:ext cx="1482307" cy="282519"/>
            </a:xfrm>
            <a:prstGeom prst="rect">
              <a:avLst/>
            </a:prstGeom>
          </p:spPr>
        </p:pic>
        <p:pic>
          <p:nvPicPr>
            <p:cNvPr id="52" name="Graphic 51">
              <a:extLst>
                <a:ext uri="{FF2B5EF4-FFF2-40B4-BE49-F238E27FC236}">
                  <a16:creationId xmlns:a16="http://schemas.microsoft.com/office/drawing/2014/main" id="{530E25FF-26DE-10AE-026D-9F3601CCD47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4811882" flipH="1">
              <a:off x="6464576" y="3298387"/>
              <a:ext cx="1482307" cy="282519"/>
            </a:xfrm>
            <a:prstGeom prst="rect">
              <a:avLst/>
            </a:prstGeom>
          </p:spPr>
        </p:pic>
      </p:grpSp>
      <p:sp>
        <p:nvSpPr>
          <p:cNvPr id="55" name="Title 1">
            <a:extLst>
              <a:ext uri="{FF2B5EF4-FFF2-40B4-BE49-F238E27FC236}">
                <a16:creationId xmlns:a16="http://schemas.microsoft.com/office/drawing/2014/main" id="{8677468B-D82A-CA7D-D781-E252C5EC6620}"/>
              </a:ext>
            </a:extLst>
          </p:cNvPr>
          <p:cNvSpPr>
            <a:spLocks noGrp="1"/>
          </p:cNvSpPr>
          <p:nvPr>
            <p:ph type="title"/>
          </p:nvPr>
        </p:nvSpPr>
        <p:spPr>
          <a:xfrm>
            <a:off x="628650" y="365127"/>
            <a:ext cx="7886700" cy="779462"/>
          </a:xfrm>
        </p:spPr>
        <p:txBody>
          <a:bodyPr>
            <a:noAutofit/>
          </a:bodyPr>
          <a:lstStyle/>
          <a:p>
            <a:pPr marL="0" indent="0">
              <a:buNone/>
            </a:pPr>
            <a:r>
              <a:rPr lang="en-US" sz="3600" dirty="0"/>
              <a:t>How might their architectural differences be impacted by external stimuli?</a:t>
            </a:r>
          </a:p>
        </p:txBody>
      </p:sp>
      <p:pic>
        <p:nvPicPr>
          <p:cNvPr id="2" name="Graphic 1" descr="Tornado">
            <a:extLst>
              <a:ext uri="{FF2B5EF4-FFF2-40B4-BE49-F238E27FC236}">
                <a16:creationId xmlns:a16="http://schemas.microsoft.com/office/drawing/2014/main" id="{220CF47B-B4F4-BBE3-0C9B-624BC9CC4C4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71805" r="2907" b="49170"/>
          <a:stretch/>
        </p:blipFill>
        <p:spPr>
          <a:xfrm>
            <a:off x="6978398" y="1442759"/>
            <a:ext cx="2182530" cy="2467745"/>
          </a:xfrm>
          <a:prstGeom prst="rect">
            <a:avLst/>
          </a:prstGeom>
        </p:spPr>
      </p:pic>
      <p:pic>
        <p:nvPicPr>
          <p:cNvPr id="3" name="Graphic 2" descr="Dark clouds with lightning and rain">
            <a:extLst>
              <a:ext uri="{FF2B5EF4-FFF2-40B4-BE49-F238E27FC236}">
                <a16:creationId xmlns:a16="http://schemas.microsoft.com/office/drawing/2014/main" id="{C88E4554-1BA2-FC78-BB05-792055A0EED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651" r="59973" b="53141"/>
          <a:stretch/>
        </p:blipFill>
        <p:spPr>
          <a:xfrm>
            <a:off x="-631994" y="893021"/>
            <a:ext cx="2827283" cy="2048669"/>
          </a:xfrm>
          <a:prstGeom prst="rect">
            <a:avLst/>
          </a:prstGeom>
        </p:spPr>
      </p:pic>
      <p:pic>
        <p:nvPicPr>
          <p:cNvPr id="4" name="Graphic 3" descr="Trees being bent to the side from strong winds">
            <a:extLst>
              <a:ext uri="{FF2B5EF4-FFF2-40B4-BE49-F238E27FC236}">
                <a16:creationId xmlns:a16="http://schemas.microsoft.com/office/drawing/2014/main" id="{9009379A-15C7-5BC7-C0BE-C6428993352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813" t="59845" r="65640" b="2171"/>
          <a:stretch/>
        </p:blipFill>
        <p:spPr>
          <a:xfrm>
            <a:off x="-561789" y="4042319"/>
            <a:ext cx="2811517" cy="1660635"/>
          </a:xfrm>
          <a:prstGeom prst="rect">
            <a:avLst/>
          </a:prstGeom>
        </p:spPr>
      </p:pic>
      <p:pic>
        <p:nvPicPr>
          <p:cNvPr id="5" name="Graphic 4" descr="Tree being bent to the side from strong winds">
            <a:extLst>
              <a:ext uri="{FF2B5EF4-FFF2-40B4-BE49-F238E27FC236}">
                <a16:creationId xmlns:a16="http://schemas.microsoft.com/office/drawing/2014/main" id="{53172350-4CDB-FFE7-14BA-6880EC8328E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5092" t="50831" r="34009" b="240"/>
          <a:stretch/>
        </p:blipFill>
        <p:spPr>
          <a:xfrm>
            <a:off x="3606114" y="3653962"/>
            <a:ext cx="2401614" cy="2139184"/>
          </a:xfrm>
          <a:prstGeom prst="rect">
            <a:avLst/>
          </a:prstGeom>
        </p:spPr>
      </p:pic>
      <p:sp>
        <p:nvSpPr>
          <p:cNvPr id="8" name="Google Shape;143;p4">
            <a:extLst>
              <a:ext uri="{FF2B5EF4-FFF2-40B4-BE49-F238E27FC236}">
                <a16:creationId xmlns:a16="http://schemas.microsoft.com/office/drawing/2014/main" id="{B0BB9D3A-5F94-E68D-3BCA-038F4E595B07}"/>
              </a:ext>
            </a:extLst>
          </p:cNvPr>
          <p:cNvSpPr txBox="1"/>
          <p:nvPr/>
        </p:nvSpPr>
        <p:spPr>
          <a:xfrm>
            <a:off x="433156" y="6465755"/>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easily perturbed</a:t>
            </a:r>
            <a:endParaRPr sz="1800" b="1" dirty="0"/>
          </a:p>
        </p:txBody>
      </p:sp>
      <p:sp>
        <p:nvSpPr>
          <p:cNvPr id="9" name="Google Shape;143;p4">
            <a:extLst>
              <a:ext uri="{FF2B5EF4-FFF2-40B4-BE49-F238E27FC236}">
                <a16:creationId xmlns:a16="http://schemas.microsoft.com/office/drawing/2014/main" id="{FB674F54-4CA7-B000-A35D-887791BF47C7}"/>
              </a:ext>
            </a:extLst>
          </p:cNvPr>
          <p:cNvSpPr txBox="1"/>
          <p:nvPr/>
        </p:nvSpPr>
        <p:spPr>
          <a:xfrm>
            <a:off x="5001324" y="6481390"/>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robust</a:t>
            </a:r>
            <a:endParaRPr sz="1800" b="1" dirty="0"/>
          </a:p>
        </p:txBody>
      </p:sp>
      <p:sp>
        <p:nvSpPr>
          <p:cNvPr id="6" name="TextBox 5">
            <a:extLst>
              <a:ext uri="{FF2B5EF4-FFF2-40B4-BE49-F238E27FC236}">
                <a16:creationId xmlns:a16="http://schemas.microsoft.com/office/drawing/2014/main" id="{40285D49-F313-D900-6BFD-0FC1015F55C0}"/>
              </a:ext>
            </a:extLst>
          </p:cNvPr>
          <p:cNvSpPr txBox="1"/>
          <p:nvPr/>
        </p:nvSpPr>
        <p:spPr>
          <a:xfrm>
            <a:off x="6381131" y="5757183"/>
            <a:ext cx="955711" cy="369332"/>
          </a:xfrm>
          <a:prstGeom prst="rect">
            <a:avLst/>
          </a:prstGeom>
          <a:noFill/>
        </p:spPr>
        <p:txBody>
          <a:bodyPr wrap="none" rtlCol="0">
            <a:spAutoFit/>
          </a:bodyPr>
          <a:lstStyle/>
          <a:p>
            <a:r>
              <a:rPr lang="en-US" dirty="0"/>
              <a:t>House B</a:t>
            </a:r>
          </a:p>
        </p:txBody>
      </p:sp>
    </p:spTree>
    <p:extLst>
      <p:ext uri="{BB962C8B-B14F-4D97-AF65-F5344CB8AC3E}">
        <p14:creationId xmlns:p14="http://schemas.microsoft.com/office/powerpoint/2010/main" val="282316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Box 165">
            <a:extLst>
              <a:ext uri="{FF2B5EF4-FFF2-40B4-BE49-F238E27FC236}">
                <a16:creationId xmlns:a16="http://schemas.microsoft.com/office/drawing/2014/main" id="{FFE26CDA-9D6C-1AB4-D005-5873DBA1787C}"/>
              </a:ext>
            </a:extLst>
          </p:cNvPr>
          <p:cNvSpPr txBox="1"/>
          <p:nvPr/>
        </p:nvSpPr>
        <p:spPr>
          <a:xfrm>
            <a:off x="1799145" y="5754019"/>
            <a:ext cx="963725" cy="369332"/>
          </a:xfrm>
          <a:prstGeom prst="rect">
            <a:avLst/>
          </a:prstGeom>
          <a:noFill/>
        </p:spPr>
        <p:txBody>
          <a:bodyPr wrap="none" rtlCol="0">
            <a:spAutoFit/>
          </a:bodyPr>
          <a:lstStyle/>
          <a:p>
            <a:r>
              <a:rPr lang="en-US" dirty="0"/>
              <a:t>House A</a:t>
            </a:r>
          </a:p>
        </p:txBody>
      </p:sp>
      <p:sp>
        <p:nvSpPr>
          <p:cNvPr id="167" name="TextBox 166">
            <a:extLst>
              <a:ext uri="{FF2B5EF4-FFF2-40B4-BE49-F238E27FC236}">
                <a16:creationId xmlns:a16="http://schemas.microsoft.com/office/drawing/2014/main" id="{EFBC7688-495E-8208-E457-F716662B0B97}"/>
              </a:ext>
            </a:extLst>
          </p:cNvPr>
          <p:cNvSpPr txBox="1"/>
          <p:nvPr/>
        </p:nvSpPr>
        <p:spPr>
          <a:xfrm>
            <a:off x="6381131" y="5757183"/>
            <a:ext cx="955711" cy="369332"/>
          </a:xfrm>
          <a:prstGeom prst="rect">
            <a:avLst/>
          </a:prstGeom>
          <a:noFill/>
        </p:spPr>
        <p:txBody>
          <a:bodyPr wrap="none" rtlCol="0">
            <a:spAutoFit/>
          </a:bodyPr>
          <a:lstStyle/>
          <a:p>
            <a:r>
              <a:rPr lang="en-US" dirty="0"/>
              <a:t>House B</a:t>
            </a:r>
          </a:p>
        </p:txBody>
      </p:sp>
      <p:grpSp>
        <p:nvGrpSpPr>
          <p:cNvPr id="168" name="Group 167">
            <a:extLst>
              <a:ext uri="{FF2B5EF4-FFF2-40B4-BE49-F238E27FC236}">
                <a16:creationId xmlns:a16="http://schemas.microsoft.com/office/drawing/2014/main" id="{9D4E4490-AE26-48A3-6EDE-642461A53CD0}"/>
              </a:ext>
            </a:extLst>
          </p:cNvPr>
          <p:cNvGrpSpPr/>
          <p:nvPr/>
        </p:nvGrpSpPr>
        <p:grpSpPr>
          <a:xfrm>
            <a:off x="859878" y="2521184"/>
            <a:ext cx="2850274" cy="3097149"/>
            <a:chOff x="859878" y="2521184"/>
            <a:chExt cx="2850274" cy="3097149"/>
          </a:xfrm>
        </p:grpSpPr>
        <p:sp>
          <p:nvSpPr>
            <p:cNvPr id="169" name="Rectangle 168">
              <a:extLst>
                <a:ext uri="{FF2B5EF4-FFF2-40B4-BE49-F238E27FC236}">
                  <a16:creationId xmlns:a16="http://schemas.microsoft.com/office/drawing/2014/main" id="{17464A6A-7899-8407-674D-03982BD80873}"/>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a:extLst>
                <a:ext uri="{FF2B5EF4-FFF2-40B4-BE49-F238E27FC236}">
                  <a16:creationId xmlns:a16="http://schemas.microsoft.com/office/drawing/2014/main" id="{ED530CCA-C96B-E35F-62FE-E9585BBA2FC5}"/>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Triangle 170">
              <a:extLst>
                <a:ext uri="{FF2B5EF4-FFF2-40B4-BE49-F238E27FC236}">
                  <a16:creationId xmlns:a16="http://schemas.microsoft.com/office/drawing/2014/main" id="{904BAAEE-4117-B0B2-2F92-D8E2363CDE9A}"/>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77" name="Group 176">
            <a:extLst>
              <a:ext uri="{FF2B5EF4-FFF2-40B4-BE49-F238E27FC236}">
                <a16:creationId xmlns:a16="http://schemas.microsoft.com/office/drawing/2014/main" id="{AB29D9B4-FB49-D12B-6A34-B6FA61DA831B}"/>
              </a:ext>
            </a:extLst>
          </p:cNvPr>
          <p:cNvGrpSpPr/>
          <p:nvPr/>
        </p:nvGrpSpPr>
        <p:grpSpPr>
          <a:xfrm>
            <a:off x="5374476" y="2549965"/>
            <a:ext cx="2850274" cy="3097149"/>
            <a:chOff x="859878" y="2521184"/>
            <a:chExt cx="2850274" cy="3097149"/>
          </a:xfrm>
        </p:grpSpPr>
        <p:sp>
          <p:nvSpPr>
            <p:cNvPr id="178" name="Rectangle 177">
              <a:extLst>
                <a:ext uri="{FF2B5EF4-FFF2-40B4-BE49-F238E27FC236}">
                  <a16:creationId xmlns:a16="http://schemas.microsoft.com/office/drawing/2014/main" id="{A3A037AE-ED94-C4C2-4AB3-458C422E153C}"/>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a:extLst>
                <a:ext uri="{FF2B5EF4-FFF2-40B4-BE49-F238E27FC236}">
                  <a16:creationId xmlns:a16="http://schemas.microsoft.com/office/drawing/2014/main" id="{E93BD56B-BB46-F847-F428-029A1B5DDD87}"/>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riangle 179">
              <a:extLst>
                <a:ext uri="{FF2B5EF4-FFF2-40B4-BE49-F238E27FC236}">
                  <a16:creationId xmlns:a16="http://schemas.microsoft.com/office/drawing/2014/main" id="{3A735DAE-8F75-0292-9E84-5B5E48E356C2}"/>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7E63DB36-A66B-48FF-B199-D9C1BCD59CEA}"/>
              </a:ext>
            </a:extLst>
          </p:cNvPr>
          <p:cNvGrpSpPr/>
          <p:nvPr/>
        </p:nvGrpSpPr>
        <p:grpSpPr>
          <a:xfrm>
            <a:off x="720055" y="2349375"/>
            <a:ext cx="2989032" cy="3286552"/>
            <a:chOff x="721120" y="2355410"/>
            <a:chExt cx="2989032" cy="3286552"/>
          </a:xfrm>
        </p:grpSpPr>
        <p:sp>
          <p:nvSpPr>
            <p:cNvPr id="29" name="Rectangle 28">
              <a:extLst>
                <a:ext uri="{FF2B5EF4-FFF2-40B4-BE49-F238E27FC236}">
                  <a16:creationId xmlns:a16="http://schemas.microsoft.com/office/drawing/2014/main" id="{98D2913B-3A8F-6240-54D8-8EE86DD61ECF}"/>
                </a:ext>
              </a:extLst>
            </p:cNvPr>
            <p:cNvSpPr/>
            <p:nvPr/>
          </p:nvSpPr>
          <p:spPr>
            <a:xfrm>
              <a:off x="1303282"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07E95E7-16FD-D307-0016-C1310E9671EE}"/>
                </a:ext>
              </a:extLst>
            </p:cNvPr>
            <p:cNvSpPr/>
            <p:nvPr/>
          </p:nvSpPr>
          <p:spPr>
            <a:xfrm>
              <a:off x="1092091"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57557120-F188-937D-B629-17F9B0486016}"/>
                </a:ext>
              </a:extLst>
            </p:cNvPr>
            <p:cNvSpPr/>
            <p:nvPr/>
          </p:nvSpPr>
          <p:spPr>
            <a:xfrm>
              <a:off x="859878"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32" name="Graphic 31">
              <a:extLst>
                <a:ext uri="{FF2B5EF4-FFF2-40B4-BE49-F238E27FC236}">
                  <a16:creationId xmlns:a16="http://schemas.microsoft.com/office/drawing/2014/main" id="{03E04AD8-CF36-29BF-B5B6-A845B485F30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02266" y="4717317"/>
              <a:ext cx="1614494" cy="187537"/>
            </a:xfrm>
            <a:prstGeom prst="rect">
              <a:avLst/>
            </a:prstGeom>
          </p:spPr>
        </p:pic>
        <p:pic>
          <p:nvPicPr>
            <p:cNvPr id="33" name="Graphic 32">
              <a:extLst>
                <a:ext uri="{FF2B5EF4-FFF2-40B4-BE49-F238E27FC236}">
                  <a16:creationId xmlns:a16="http://schemas.microsoft.com/office/drawing/2014/main" id="{AD69A3A8-8B46-1A39-C352-82E1D4D86B5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1903023" y="3265255"/>
              <a:ext cx="2058842" cy="239151"/>
            </a:xfrm>
            <a:prstGeom prst="rect">
              <a:avLst/>
            </a:prstGeom>
          </p:spPr>
        </p:pic>
        <p:pic>
          <p:nvPicPr>
            <p:cNvPr id="34" name="Graphic 33">
              <a:extLst>
                <a:ext uri="{FF2B5EF4-FFF2-40B4-BE49-F238E27FC236}">
                  <a16:creationId xmlns:a16="http://schemas.microsoft.com/office/drawing/2014/main" id="{02ABB223-5D5B-42B4-980E-419307F40A3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721120" y="3221944"/>
              <a:ext cx="1911123" cy="221993"/>
            </a:xfrm>
            <a:prstGeom prst="rect">
              <a:avLst/>
            </a:prstGeom>
          </p:spPr>
        </p:pic>
        <p:pic>
          <p:nvPicPr>
            <p:cNvPr id="35" name="Graphic 34">
              <a:extLst>
                <a:ext uri="{FF2B5EF4-FFF2-40B4-BE49-F238E27FC236}">
                  <a16:creationId xmlns:a16="http://schemas.microsoft.com/office/drawing/2014/main" id="{2A38D2FD-3AE6-9EF5-642D-7B9A02CB25C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2602931" y="4740946"/>
              <a:ext cx="1614494" cy="187537"/>
            </a:xfrm>
            <a:prstGeom prst="rect">
              <a:avLst/>
            </a:prstGeom>
          </p:spPr>
        </p:pic>
        <p:pic>
          <p:nvPicPr>
            <p:cNvPr id="36" name="Graphic 35">
              <a:extLst>
                <a:ext uri="{FF2B5EF4-FFF2-40B4-BE49-F238E27FC236}">
                  <a16:creationId xmlns:a16="http://schemas.microsoft.com/office/drawing/2014/main" id="{425F96CB-0B3F-D7F2-72B5-53967312226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919250" y="3856491"/>
              <a:ext cx="2790902" cy="282519"/>
            </a:xfrm>
            <a:prstGeom prst="rect">
              <a:avLst/>
            </a:prstGeom>
          </p:spPr>
        </p:pic>
      </p:grpSp>
      <p:grpSp>
        <p:nvGrpSpPr>
          <p:cNvPr id="37" name="Group 36">
            <a:extLst>
              <a:ext uri="{FF2B5EF4-FFF2-40B4-BE49-F238E27FC236}">
                <a16:creationId xmlns:a16="http://schemas.microsoft.com/office/drawing/2014/main" id="{F82705B8-EA9C-4F55-0038-30C24FDA6178}"/>
              </a:ext>
            </a:extLst>
          </p:cNvPr>
          <p:cNvGrpSpPr/>
          <p:nvPr/>
        </p:nvGrpSpPr>
        <p:grpSpPr>
          <a:xfrm>
            <a:off x="5235718" y="2373004"/>
            <a:ext cx="2989032" cy="3413749"/>
            <a:chOff x="5295092" y="2355410"/>
            <a:chExt cx="2989032" cy="3413749"/>
          </a:xfrm>
        </p:grpSpPr>
        <p:sp>
          <p:nvSpPr>
            <p:cNvPr id="38" name="Rectangle 37">
              <a:extLst>
                <a:ext uri="{FF2B5EF4-FFF2-40B4-BE49-F238E27FC236}">
                  <a16:creationId xmlns:a16="http://schemas.microsoft.com/office/drawing/2014/main" id="{6068183F-9CC7-E798-1630-1644E2ABA264}"/>
                </a:ext>
              </a:extLst>
            </p:cNvPr>
            <p:cNvSpPr/>
            <p:nvPr/>
          </p:nvSpPr>
          <p:spPr>
            <a:xfrm>
              <a:off x="5877254" y="2740295"/>
              <a:ext cx="578069" cy="812201"/>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3073D5B8-0ED1-A6C5-6846-E57BC2EF8D98}"/>
                </a:ext>
              </a:extLst>
            </p:cNvPr>
            <p:cNvSpPr/>
            <p:nvPr/>
          </p:nvSpPr>
          <p:spPr>
            <a:xfrm>
              <a:off x="5666063" y="4051098"/>
              <a:ext cx="2385848" cy="1567235"/>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B02FB948-E389-CCB2-A23C-1344AAD0956E}"/>
                </a:ext>
              </a:extLst>
            </p:cNvPr>
            <p:cNvSpPr/>
            <p:nvPr/>
          </p:nvSpPr>
          <p:spPr>
            <a:xfrm>
              <a:off x="5433850" y="2521184"/>
              <a:ext cx="2850274" cy="1529915"/>
            </a:xfrm>
            <a:prstGeom prst="triangle">
              <a:avLst/>
            </a:prstGeom>
            <a:solidFill>
              <a:schemeClr val="tx1">
                <a:lumMod val="50000"/>
                <a:lumOff val="5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1" name="Graphic 40">
              <a:extLst>
                <a:ext uri="{FF2B5EF4-FFF2-40B4-BE49-F238E27FC236}">
                  <a16:creationId xmlns:a16="http://schemas.microsoft.com/office/drawing/2014/main" id="{3764AD1A-ED9E-14DF-32E0-97155F242FB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4976238" y="4717317"/>
              <a:ext cx="1614494" cy="187537"/>
            </a:xfrm>
            <a:prstGeom prst="rect">
              <a:avLst/>
            </a:prstGeom>
          </p:spPr>
        </p:pic>
        <p:pic>
          <p:nvPicPr>
            <p:cNvPr id="42" name="Graphic 41">
              <a:extLst>
                <a:ext uri="{FF2B5EF4-FFF2-40B4-BE49-F238E27FC236}">
                  <a16:creationId xmlns:a16="http://schemas.microsoft.com/office/drawing/2014/main" id="{2337508A-8CF3-683A-483E-8C49A541A9B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2758700" flipH="1">
              <a:off x="6476995" y="3265255"/>
              <a:ext cx="2058842" cy="239151"/>
            </a:xfrm>
            <a:prstGeom prst="rect">
              <a:avLst/>
            </a:prstGeom>
          </p:spPr>
        </p:pic>
        <p:pic>
          <p:nvPicPr>
            <p:cNvPr id="43" name="Graphic 42">
              <a:extLst>
                <a:ext uri="{FF2B5EF4-FFF2-40B4-BE49-F238E27FC236}">
                  <a16:creationId xmlns:a16="http://schemas.microsoft.com/office/drawing/2014/main" id="{B73F8182-AF57-07B4-962D-70B606E23E4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118833" flipH="1" flipV="1">
              <a:off x="5295092" y="3221944"/>
              <a:ext cx="1911123" cy="221993"/>
            </a:xfrm>
            <a:prstGeom prst="rect">
              <a:avLst/>
            </a:prstGeom>
          </p:spPr>
        </p:pic>
        <p:pic>
          <p:nvPicPr>
            <p:cNvPr id="44" name="Graphic 43">
              <a:extLst>
                <a:ext uri="{FF2B5EF4-FFF2-40B4-BE49-F238E27FC236}">
                  <a16:creationId xmlns:a16="http://schemas.microsoft.com/office/drawing/2014/main" id="{081CD59D-A081-0858-DD5A-21929A29152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a:off x="7176903" y="4740946"/>
              <a:ext cx="1614494" cy="187537"/>
            </a:xfrm>
            <a:prstGeom prst="rect">
              <a:avLst/>
            </a:prstGeom>
          </p:spPr>
        </p:pic>
        <p:pic>
          <p:nvPicPr>
            <p:cNvPr id="45" name="Graphic 44">
              <a:extLst>
                <a:ext uri="{FF2B5EF4-FFF2-40B4-BE49-F238E27FC236}">
                  <a16:creationId xmlns:a16="http://schemas.microsoft.com/office/drawing/2014/main" id="{833D40E1-DB09-6908-A1BB-B6255FFBD06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3856491"/>
              <a:ext cx="2790902" cy="282519"/>
            </a:xfrm>
            <a:prstGeom prst="rect">
              <a:avLst/>
            </a:prstGeom>
          </p:spPr>
        </p:pic>
        <p:pic>
          <p:nvPicPr>
            <p:cNvPr id="46" name="Graphic 45">
              <a:extLst>
                <a:ext uri="{FF2B5EF4-FFF2-40B4-BE49-F238E27FC236}">
                  <a16:creationId xmlns:a16="http://schemas.microsoft.com/office/drawing/2014/main" id="{10A9CBCB-21DA-A831-94A2-A1D71180A7B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8609507" flipH="1">
              <a:off x="5463535" y="4682231"/>
              <a:ext cx="2790902" cy="282519"/>
            </a:xfrm>
            <a:prstGeom prst="rect">
              <a:avLst/>
            </a:prstGeom>
          </p:spPr>
        </p:pic>
        <p:pic>
          <p:nvPicPr>
            <p:cNvPr id="47" name="Graphic 46">
              <a:extLst>
                <a:ext uri="{FF2B5EF4-FFF2-40B4-BE49-F238E27FC236}">
                  <a16:creationId xmlns:a16="http://schemas.microsoft.com/office/drawing/2014/main" id="{E9AAFED3-7A61-FC63-DE35-C85FBCAF35C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2990493" flipH="1" flipV="1">
              <a:off x="5493222" y="4682231"/>
              <a:ext cx="2790902" cy="282519"/>
            </a:xfrm>
            <a:prstGeom prst="rect">
              <a:avLst/>
            </a:prstGeom>
          </p:spPr>
        </p:pic>
        <p:pic>
          <p:nvPicPr>
            <p:cNvPr id="48" name="Graphic 47">
              <a:extLst>
                <a:ext uri="{FF2B5EF4-FFF2-40B4-BE49-F238E27FC236}">
                  <a16:creationId xmlns:a16="http://schemas.microsoft.com/office/drawing/2014/main" id="{02BB7FF5-76DB-9131-4D3B-F3E2DFA010D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5905724" y="4683191"/>
              <a:ext cx="1889416" cy="282519"/>
            </a:xfrm>
            <a:prstGeom prst="rect">
              <a:avLst/>
            </a:prstGeom>
          </p:spPr>
        </p:pic>
        <p:pic>
          <p:nvPicPr>
            <p:cNvPr id="49" name="Graphic 48">
              <a:extLst>
                <a:ext uri="{FF2B5EF4-FFF2-40B4-BE49-F238E27FC236}">
                  <a16:creationId xmlns:a16="http://schemas.microsoft.com/office/drawing/2014/main" id="{2D11005C-2319-CCC1-60B3-48355D27A2B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flipH="1">
              <a:off x="5493222" y="5503152"/>
              <a:ext cx="2790902" cy="177609"/>
            </a:xfrm>
            <a:prstGeom prst="rect">
              <a:avLst/>
            </a:prstGeom>
          </p:spPr>
        </p:pic>
        <p:pic>
          <p:nvPicPr>
            <p:cNvPr id="50" name="Graphic 49">
              <a:extLst>
                <a:ext uri="{FF2B5EF4-FFF2-40B4-BE49-F238E27FC236}">
                  <a16:creationId xmlns:a16="http://schemas.microsoft.com/office/drawing/2014/main" id="{48F3E175-08E2-B9E0-C725-94B4BAFB415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5400000" flipH="1">
              <a:off x="6105161" y="3181946"/>
              <a:ext cx="1482307" cy="282519"/>
            </a:xfrm>
            <a:prstGeom prst="rect">
              <a:avLst/>
            </a:prstGeom>
          </p:spPr>
        </p:pic>
        <p:pic>
          <p:nvPicPr>
            <p:cNvPr id="51" name="Graphic 50">
              <a:extLst>
                <a:ext uri="{FF2B5EF4-FFF2-40B4-BE49-F238E27FC236}">
                  <a16:creationId xmlns:a16="http://schemas.microsoft.com/office/drawing/2014/main" id="{5E6D453E-1B5F-3B1D-9B4B-1E1E02E2ACCC}"/>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7547540" flipH="1">
              <a:off x="5786341" y="3205512"/>
              <a:ext cx="1482307" cy="282519"/>
            </a:xfrm>
            <a:prstGeom prst="rect">
              <a:avLst/>
            </a:prstGeom>
          </p:spPr>
        </p:pic>
        <p:pic>
          <p:nvPicPr>
            <p:cNvPr id="52" name="Graphic 51">
              <a:extLst>
                <a:ext uri="{FF2B5EF4-FFF2-40B4-BE49-F238E27FC236}">
                  <a16:creationId xmlns:a16="http://schemas.microsoft.com/office/drawing/2014/main" id="{530E25FF-26DE-10AE-026D-9F3601CCD47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938" t="41533" r="32251" b="42715"/>
            <a:stretch/>
          </p:blipFill>
          <p:spPr>
            <a:xfrm rot="14811882" flipH="1">
              <a:off x="6464576" y="3298387"/>
              <a:ext cx="1482307" cy="282519"/>
            </a:xfrm>
            <a:prstGeom prst="rect">
              <a:avLst/>
            </a:prstGeom>
          </p:spPr>
        </p:pic>
      </p:grpSp>
      <p:sp>
        <p:nvSpPr>
          <p:cNvPr id="55" name="Title 1">
            <a:extLst>
              <a:ext uri="{FF2B5EF4-FFF2-40B4-BE49-F238E27FC236}">
                <a16:creationId xmlns:a16="http://schemas.microsoft.com/office/drawing/2014/main" id="{8677468B-D82A-CA7D-D781-E252C5EC6620}"/>
              </a:ext>
            </a:extLst>
          </p:cNvPr>
          <p:cNvSpPr>
            <a:spLocks noGrp="1"/>
          </p:cNvSpPr>
          <p:nvPr>
            <p:ph type="title"/>
          </p:nvPr>
        </p:nvSpPr>
        <p:spPr>
          <a:xfrm>
            <a:off x="628650" y="365127"/>
            <a:ext cx="7886700" cy="779462"/>
          </a:xfrm>
        </p:spPr>
        <p:txBody>
          <a:bodyPr>
            <a:noAutofit/>
          </a:bodyPr>
          <a:lstStyle/>
          <a:p>
            <a:r>
              <a:rPr lang="en-US" dirty="0"/>
              <a:t>Predicting genetic loci to evolve</a:t>
            </a:r>
          </a:p>
        </p:txBody>
      </p:sp>
      <p:pic>
        <p:nvPicPr>
          <p:cNvPr id="2" name="Graphic 1" descr="Tornado">
            <a:extLst>
              <a:ext uri="{FF2B5EF4-FFF2-40B4-BE49-F238E27FC236}">
                <a16:creationId xmlns:a16="http://schemas.microsoft.com/office/drawing/2014/main" id="{220CF47B-B4F4-BBE3-0C9B-624BC9CC4C4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71805" r="2907" b="49170"/>
          <a:stretch/>
        </p:blipFill>
        <p:spPr>
          <a:xfrm>
            <a:off x="-399599" y="631850"/>
            <a:ext cx="2182530" cy="2467745"/>
          </a:xfrm>
          <a:prstGeom prst="rect">
            <a:avLst/>
          </a:prstGeom>
        </p:spPr>
      </p:pic>
      <p:pic>
        <p:nvPicPr>
          <p:cNvPr id="3" name="Graphic 2" descr="Dark clouds with lightning and rain">
            <a:extLst>
              <a:ext uri="{FF2B5EF4-FFF2-40B4-BE49-F238E27FC236}">
                <a16:creationId xmlns:a16="http://schemas.microsoft.com/office/drawing/2014/main" id="{C88E4554-1BA2-FC78-BB05-792055A0EED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651" r="59973" b="53141"/>
          <a:stretch/>
        </p:blipFill>
        <p:spPr>
          <a:xfrm>
            <a:off x="7371240" y="1936419"/>
            <a:ext cx="2827283" cy="2048669"/>
          </a:xfrm>
          <a:prstGeom prst="rect">
            <a:avLst/>
          </a:prstGeom>
        </p:spPr>
      </p:pic>
      <p:pic>
        <p:nvPicPr>
          <p:cNvPr id="4" name="Graphic 3" descr="Trees being bent to the side from strong winds">
            <a:extLst>
              <a:ext uri="{FF2B5EF4-FFF2-40B4-BE49-F238E27FC236}">
                <a16:creationId xmlns:a16="http://schemas.microsoft.com/office/drawing/2014/main" id="{9009379A-15C7-5BC7-C0BE-C64289933524}"/>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1813" t="59845" r="65640" b="2171"/>
          <a:stretch/>
        </p:blipFill>
        <p:spPr>
          <a:xfrm>
            <a:off x="-561789" y="4042319"/>
            <a:ext cx="2811517" cy="1660635"/>
          </a:xfrm>
          <a:prstGeom prst="rect">
            <a:avLst/>
          </a:prstGeom>
        </p:spPr>
      </p:pic>
      <p:pic>
        <p:nvPicPr>
          <p:cNvPr id="5" name="Graphic 4" descr="Tree being bent to the side from strong winds">
            <a:extLst>
              <a:ext uri="{FF2B5EF4-FFF2-40B4-BE49-F238E27FC236}">
                <a16:creationId xmlns:a16="http://schemas.microsoft.com/office/drawing/2014/main" id="{53172350-4CDB-FFE7-14BA-6880EC8328ED}"/>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35092" t="50831" r="34009" b="240"/>
          <a:stretch/>
        </p:blipFill>
        <p:spPr>
          <a:xfrm>
            <a:off x="3606114" y="3653962"/>
            <a:ext cx="2401614" cy="2139184"/>
          </a:xfrm>
          <a:prstGeom prst="rect">
            <a:avLst/>
          </a:prstGeom>
        </p:spPr>
      </p:pic>
      <p:sp>
        <p:nvSpPr>
          <p:cNvPr id="11" name="Google Shape;143;p4">
            <a:extLst>
              <a:ext uri="{FF2B5EF4-FFF2-40B4-BE49-F238E27FC236}">
                <a16:creationId xmlns:a16="http://schemas.microsoft.com/office/drawing/2014/main" id="{0FAD0C52-EFB1-1131-3EDC-46332DB9608D}"/>
              </a:ext>
            </a:extLst>
          </p:cNvPr>
          <p:cNvSpPr txBox="1"/>
          <p:nvPr/>
        </p:nvSpPr>
        <p:spPr>
          <a:xfrm>
            <a:off x="4982516" y="6138167"/>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resistant to evolution</a:t>
            </a:r>
            <a:endParaRPr sz="1800" b="1" dirty="0"/>
          </a:p>
        </p:txBody>
      </p:sp>
      <p:sp>
        <p:nvSpPr>
          <p:cNvPr id="12" name="Google Shape;143;p4">
            <a:extLst>
              <a:ext uri="{FF2B5EF4-FFF2-40B4-BE49-F238E27FC236}">
                <a16:creationId xmlns:a16="http://schemas.microsoft.com/office/drawing/2014/main" id="{3B5C0FF6-641F-FC1E-91DA-AD666F6F2635}"/>
              </a:ext>
            </a:extLst>
          </p:cNvPr>
          <p:cNvSpPr txBox="1"/>
          <p:nvPr/>
        </p:nvSpPr>
        <p:spPr>
          <a:xfrm>
            <a:off x="400527" y="6153802"/>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highly evolvable</a:t>
            </a:r>
            <a:endParaRPr sz="1800" b="1" dirty="0"/>
          </a:p>
        </p:txBody>
      </p:sp>
      <p:sp>
        <p:nvSpPr>
          <p:cNvPr id="13" name="Google Shape;143;p4">
            <a:extLst>
              <a:ext uri="{FF2B5EF4-FFF2-40B4-BE49-F238E27FC236}">
                <a16:creationId xmlns:a16="http://schemas.microsoft.com/office/drawing/2014/main" id="{425D3B76-AD96-ACB2-01BD-B3E4FB707889}"/>
              </a:ext>
            </a:extLst>
          </p:cNvPr>
          <p:cNvSpPr txBox="1"/>
          <p:nvPr/>
        </p:nvSpPr>
        <p:spPr>
          <a:xfrm>
            <a:off x="433156" y="6465755"/>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easily perturbed</a:t>
            </a:r>
            <a:endParaRPr sz="1800" b="1" dirty="0"/>
          </a:p>
        </p:txBody>
      </p:sp>
      <p:sp>
        <p:nvSpPr>
          <p:cNvPr id="14" name="Google Shape;143;p4">
            <a:extLst>
              <a:ext uri="{FF2B5EF4-FFF2-40B4-BE49-F238E27FC236}">
                <a16:creationId xmlns:a16="http://schemas.microsoft.com/office/drawing/2014/main" id="{8CD48910-C8A2-0DBE-A5A2-A48169FFF545}"/>
              </a:ext>
            </a:extLst>
          </p:cNvPr>
          <p:cNvSpPr txBox="1"/>
          <p:nvPr/>
        </p:nvSpPr>
        <p:spPr>
          <a:xfrm>
            <a:off x="5001324" y="6481390"/>
            <a:ext cx="3760959" cy="369291"/>
          </a:xfrm>
          <a:prstGeom prst="rect">
            <a:avLst/>
          </a:prstGeom>
          <a:noFill/>
          <a:ln>
            <a:noFill/>
          </a:ln>
        </p:spPr>
        <p:txBody>
          <a:bodyPr spcFirstLastPara="1" wrap="square" lIns="91425" tIns="45700" rIns="91425" bIns="45700" anchor="t" anchorCtr="0">
            <a:spAutoFit/>
          </a:bodyPr>
          <a:lstStyle/>
          <a:p>
            <a:pPr algn="ctr"/>
            <a:r>
              <a:rPr lang="en-US" sz="1800" b="1" dirty="0">
                <a:solidFill>
                  <a:schemeClr val="dk1"/>
                </a:solidFill>
                <a:latin typeface="Calibri"/>
                <a:ea typeface="Calibri"/>
                <a:cs typeface="Calibri"/>
                <a:sym typeface="Calibri"/>
              </a:rPr>
              <a:t>robust</a:t>
            </a:r>
            <a:endParaRPr sz="1800" b="1" dirty="0"/>
          </a:p>
        </p:txBody>
      </p:sp>
      <p:sp>
        <p:nvSpPr>
          <p:cNvPr id="6" name="TextBox 5">
            <a:extLst>
              <a:ext uri="{FF2B5EF4-FFF2-40B4-BE49-F238E27FC236}">
                <a16:creationId xmlns:a16="http://schemas.microsoft.com/office/drawing/2014/main" id="{75711A98-E065-F8EF-F0A3-920C55E48C25}"/>
              </a:ext>
            </a:extLst>
          </p:cNvPr>
          <p:cNvSpPr txBox="1"/>
          <p:nvPr/>
        </p:nvSpPr>
        <p:spPr>
          <a:xfrm>
            <a:off x="1708484" y="1059529"/>
            <a:ext cx="7315199" cy="1384995"/>
          </a:xfrm>
          <a:prstGeom prst="rect">
            <a:avLst/>
          </a:prstGeom>
          <a:noFill/>
        </p:spPr>
        <p:txBody>
          <a:bodyPr wrap="square" rtlCol="0">
            <a:spAutoFit/>
          </a:bodyPr>
          <a:lstStyle/>
          <a:p>
            <a:r>
              <a:rPr lang="en-US" sz="2800" dirty="0"/>
              <a:t>Predict low complexity network (House A) would evolve rapidly and loci with high complexity networks (House B) would evolve slowly </a:t>
            </a:r>
          </a:p>
        </p:txBody>
      </p:sp>
    </p:spTree>
    <p:extLst>
      <p:ext uri="{BB962C8B-B14F-4D97-AF65-F5344CB8AC3E}">
        <p14:creationId xmlns:p14="http://schemas.microsoft.com/office/powerpoint/2010/main" val="209411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8E09-237B-C9D1-EB40-63D40F919346}"/>
              </a:ext>
            </a:extLst>
          </p:cNvPr>
          <p:cNvSpPr>
            <a:spLocks noGrp="1"/>
          </p:cNvSpPr>
          <p:nvPr>
            <p:ph type="title"/>
          </p:nvPr>
        </p:nvSpPr>
        <p:spPr/>
        <p:txBody>
          <a:bodyPr>
            <a:noAutofit/>
          </a:bodyPr>
          <a:lstStyle/>
          <a:p>
            <a:r>
              <a:rPr lang="en-US" sz="3200" dirty="0"/>
              <a:t>Southwest Airlines canceled 62% of its flights during the 2022 Holiday Travel Season</a:t>
            </a:r>
          </a:p>
        </p:txBody>
      </p:sp>
      <p:pic>
        <p:nvPicPr>
          <p:cNvPr id="6" name="Picture 5">
            <a:extLst>
              <a:ext uri="{FF2B5EF4-FFF2-40B4-BE49-F238E27FC236}">
                <a16:creationId xmlns:a16="http://schemas.microsoft.com/office/drawing/2014/main" id="{7F252BE2-2472-67EE-43C7-E9CFDFB1AFD0}"/>
              </a:ext>
            </a:extLst>
          </p:cNvPr>
          <p:cNvPicPr>
            <a:picLocks noChangeAspect="1"/>
          </p:cNvPicPr>
          <p:nvPr/>
        </p:nvPicPr>
        <p:blipFill>
          <a:blip r:embed="rId3"/>
          <a:stretch>
            <a:fillRect/>
          </a:stretch>
        </p:blipFill>
        <p:spPr>
          <a:xfrm>
            <a:off x="0" y="1266854"/>
            <a:ext cx="5562600" cy="1041400"/>
          </a:xfrm>
          <a:prstGeom prst="rect">
            <a:avLst/>
          </a:prstGeom>
        </p:spPr>
      </p:pic>
      <p:pic>
        <p:nvPicPr>
          <p:cNvPr id="8" name="Picture 7">
            <a:extLst>
              <a:ext uri="{FF2B5EF4-FFF2-40B4-BE49-F238E27FC236}">
                <a16:creationId xmlns:a16="http://schemas.microsoft.com/office/drawing/2014/main" id="{5DE17685-D0E8-06BB-8765-52D20CED6BD8}"/>
              </a:ext>
            </a:extLst>
          </p:cNvPr>
          <p:cNvPicPr>
            <a:picLocks noChangeAspect="1"/>
          </p:cNvPicPr>
          <p:nvPr/>
        </p:nvPicPr>
        <p:blipFill>
          <a:blip r:embed="rId4"/>
          <a:stretch>
            <a:fillRect/>
          </a:stretch>
        </p:blipFill>
        <p:spPr>
          <a:xfrm>
            <a:off x="732282" y="2240467"/>
            <a:ext cx="7772400" cy="989653"/>
          </a:xfrm>
          <a:prstGeom prst="rect">
            <a:avLst/>
          </a:prstGeom>
        </p:spPr>
      </p:pic>
      <p:pic>
        <p:nvPicPr>
          <p:cNvPr id="18" name="Picture 17">
            <a:extLst>
              <a:ext uri="{FF2B5EF4-FFF2-40B4-BE49-F238E27FC236}">
                <a16:creationId xmlns:a16="http://schemas.microsoft.com/office/drawing/2014/main" id="{F4094B29-98A4-E6D5-E081-66CCD600F156}"/>
              </a:ext>
            </a:extLst>
          </p:cNvPr>
          <p:cNvPicPr>
            <a:picLocks noChangeAspect="1"/>
          </p:cNvPicPr>
          <p:nvPr/>
        </p:nvPicPr>
        <p:blipFill>
          <a:blip r:embed="rId5"/>
          <a:stretch>
            <a:fillRect/>
          </a:stretch>
        </p:blipFill>
        <p:spPr>
          <a:xfrm>
            <a:off x="38099" y="3296912"/>
            <a:ext cx="3877581" cy="610360"/>
          </a:xfrm>
          <a:prstGeom prst="rect">
            <a:avLst/>
          </a:prstGeom>
        </p:spPr>
      </p:pic>
      <p:pic>
        <p:nvPicPr>
          <p:cNvPr id="22" name="Picture 21">
            <a:extLst>
              <a:ext uri="{FF2B5EF4-FFF2-40B4-BE49-F238E27FC236}">
                <a16:creationId xmlns:a16="http://schemas.microsoft.com/office/drawing/2014/main" id="{E8232AC3-E440-7C92-0E8A-F17F7F194FEC}"/>
              </a:ext>
            </a:extLst>
          </p:cNvPr>
          <p:cNvPicPr>
            <a:picLocks noChangeAspect="1"/>
          </p:cNvPicPr>
          <p:nvPr/>
        </p:nvPicPr>
        <p:blipFill>
          <a:blip r:embed="rId6"/>
          <a:stretch>
            <a:fillRect/>
          </a:stretch>
        </p:blipFill>
        <p:spPr>
          <a:xfrm>
            <a:off x="1016649" y="3917289"/>
            <a:ext cx="6023424" cy="1198654"/>
          </a:xfrm>
          <a:prstGeom prst="rect">
            <a:avLst/>
          </a:prstGeom>
        </p:spPr>
      </p:pic>
      <p:pic>
        <p:nvPicPr>
          <p:cNvPr id="24" name="Picture 23">
            <a:extLst>
              <a:ext uri="{FF2B5EF4-FFF2-40B4-BE49-F238E27FC236}">
                <a16:creationId xmlns:a16="http://schemas.microsoft.com/office/drawing/2014/main" id="{425F9CA8-CB78-1ECD-348A-F6F061880C1F}"/>
              </a:ext>
            </a:extLst>
          </p:cNvPr>
          <p:cNvPicPr>
            <a:picLocks noChangeAspect="1"/>
          </p:cNvPicPr>
          <p:nvPr/>
        </p:nvPicPr>
        <p:blipFill rotWithShape="1">
          <a:blip r:embed="rId7"/>
          <a:srcRect t="11000" r="10925"/>
          <a:stretch/>
        </p:blipFill>
        <p:spPr>
          <a:xfrm>
            <a:off x="0" y="5213958"/>
            <a:ext cx="2584704" cy="610360"/>
          </a:xfrm>
          <a:prstGeom prst="rect">
            <a:avLst/>
          </a:prstGeom>
        </p:spPr>
      </p:pic>
      <p:pic>
        <p:nvPicPr>
          <p:cNvPr id="20" name="Picture 19">
            <a:extLst>
              <a:ext uri="{FF2B5EF4-FFF2-40B4-BE49-F238E27FC236}">
                <a16:creationId xmlns:a16="http://schemas.microsoft.com/office/drawing/2014/main" id="{DDCBC906-639F-0266-1E31-87BB010FF9E6}"/>
              </a:ext>
            </a:extLst>
          </p:cNvPr>
          <p:cNvPicPr>
            <a:picLocks noChangeAspect="1"/>
          </p:cNvPicPr>
          <p:nvPr/>
        </p:nvPicPr>
        <p:blipFill>
          <a:blip r:embed="rId8"/>
          <a:stretch>
            <a:fillRect/>
          </a:stretch>
        </p:blipFill>
        <p:spPr>
          <a:xfrm>
            <a:off x="1081637" y="5729937"/>
            <a:ext cx="7772400" cy="1099457"/>
          </a:xfrm>
          <a:prstGeom prst="rect">
            <a:avLst/>
          </a:prstGeom>
        </p:spPr>
      </p:pic>
    </p:spTree>
    <p:extLst>
      <p:ext uri="{BB962C8B-B14F-4D97-AF65-F5344CB8AC3E}">
        <p14:creationId xmlns:p14="http://schemas.microsoft.com/office/powerpoint/2010/main" val="40573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4FB1-24E6-D629-3128-6F63BD5F65F4}"/>
              </a:ext>
            </a:extLst>
          </p:cNvPr>
          <p:cNvSpPr>
            <a:spLocks noGrp="1"/>
          </p:cNvSpPr>
          <p:nvPr>
            <p:ph type="title"/>
          </p:nvPr>
        </p:nvSpPr>
        <p:spPr/>
        <p:txBody>
          <a:bodyPr/>
          <a:lstStyle/>
          <a:p>
            <a:r>
              <a:rPr lang="en-US" dirty="0"/>
              <a:t>Think, Pair, then Share</a:t>
            </a:r>
          </a:p>
        </p:txBody>
      </p:sp>
      <p:sp>
        <p:nvSpPr>
          <p:cNvPr id="3" name="Content Placeholder 2">
            <a:extLst>
              <a:ext uri="{FF2B5EF4-FFF2-40B4-BE49-F238E27FC236}">
                <a16:creationId xmlns:a16="http://schemas.microsoft.com/office/drawing/2014/main" id="{F764866B-54E0-0B21-A234-8B3100501694}"/>
              </a:ext>
            </a:extLst>
          </p:cNvPr>
          <p:cNvSpPr>
            <a:spLocks noGrp="1"/>
          </p:cNvSpPr>
          <p:nvPr>
            <p:ph idx="1"/>
          </p:nvPr>
        </p:nvSpPr>
        <p:spPr/>
        <p:txBody>
          <a:bodyPr/>
          <a:lstStyle/>
          <a:p>
            <a:r>
              <a:rPr lang="en-US" dirty="0"/>
              <a:t>Why do you think Southwest Airlines had to cancel so many of its flights when other large airlines such as United, Delta, and American didn’t?</a:t>
            </a:r>
          </a:p>
          <a:p>
            <a:endParaRPr lang="en-US" dirty="0"/>
          </a:p>
          <a:p>
            <a:r>
              <a:rPr lang="en-US" dirty="0"/>
              <a:t>Take 30 seconds to think about your answer to the above, and then share it with your neighbor.</a:t>
            </a:r>
          </a:p>
        </p:txBody>
      </p:sp>
    </p:spTree>
    <p:extLst>
      <p:ext uri="{BB962C8B-B14F-4D97-AF65-F5344CB8AC3E}">
        <p14:creationId xmlns:p14="http://schemas.microsoft.com/office/powerpoint/2010/main" val="2709549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4FB1-24E6-D629-3128-6F63BD5F65F4}"/>
              </a:ext>
            </a:extLst>
          </p:cNvPr>
          <p:cNvSpPr>
            <a:spLocks noGrp="1"/>
          </p:cNvSpPr>
          <p:nvPr>
            <p:ph type="title"/>
          </p:nvPr>
        </p:nvSpPr>
        <p:spPr/>
        <p:txBody>
          <a:bodyPr>
            <a:normAutofit/>
          </a:bodyPr>
          <a:lstStyle/>
          <a:p>
            <a:r>
              <a:rPr lang="en-US" dirty="0"/>
              <a:t>Southwest Airlines</a:t>
            </a:r>
          </a:p>
        </p:txBody>
      </p:sp>
      <p:sp>
        <p:nvSpPr>
          <p:cNvPr id="3" name="Content Placeholder 2">
            <a:extLst>
              <a:ext uri="{FF2B5EF4-FFF2-40B4-BE49-F238E27FC236}">
                <a16:creationId xmlns:a16="http://schemas.microsoft.com/office/drawing/2014/main" id="{F764866B-54E0-0B21-A234-8B3100501694}"/>
              </a:ext>
            </a:extLst>
          </p:cNvPr>
          <p:cNvSpPr>
            <a:spLocks noGrp="1"/>
          </p:cNvSpPr>
          <p:nvPr>
            <p:ph idx="1"/>
          </p:nvPr>
        </p:nvSpPr>
        <p:spPr/>
        <p:txBody>
          <a:bodyPr/>
          <a:lstStyle/>
          <a:p>
            <a:r>
              <a:rPr lang="en-US" dirty="0"/>
              <a:t>Southwest Airlines uses a </a:t>
            </a:r>
            <a:r>
              <a:rPr lang="en-US" dirty="0">
                <a:solidFill>
                  <a:srgbClr val="990000"/>
                </a:solidFill>
              </a:rPr>
              <a:t>point-to-point route model</a:t>
            </a:r>
            <a:r>
              <a:rPr lang="en-US" dirty="0"/>
              <a:t> which allows passengers in smaller cities (e.g., Birmingham, AL) to fly directly to their destination. </a:t>
            </a:r>
          </a:p>
          <a:p>
            <a:endParaRPr lang="en-US" dirty="0"/>
          </a:p>
          <a:p>
            <a:r>
              <a:rPr lang="en-US" dirty="0"/>
              <a:t>Delta Airlines uses a </a:t>
            </a:r>
            <a:r>
              <a:rPr lang="en-US" dirty="0">
                <a:solidFill>
                  <a:srgbClr val="990000"/>
                </a:solidFill>
              </a:rPr>
              <a:t>hub-and-spoke route model</a:t>
            </a:r>
            <a:r>
              <a:rPr lang="en-US" dirty="0"/>
              <a:t> in which passengers from smaller cities must travel to a </a:t>
            </a:r>
            <a:r>
              <a:rPr lang="en-US" dirty="0">
                <a:solidFill>
                  <a:srgbClr val="990000"/>
                </a:solidFill>
              </a:rPr>
              <a:t>central hub airport </a:t>
            </a:r>
            <a:r>
              <a:rPr lang="en-US" dirty="0"/>
              <a:t>(e.g., Atlanta, GA) to change planes before flying to their destination. </a:t>
            </a:r>
          </a:p>
        </p:txBody>
      </p:sp>
    </p:spTree>
    <p:extLst>
      <p:ext uri="{BB962C8B-B14F-4D97-AF65-F5344CB8AC3E}">
        <p14:creationId xmlns:p14="http://schemas.microsoft.com/office/powerpoint/2010/main" val="68462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E4FB1-24E6-D629-3128-6F63BD5F65F4}"/>
              </a:ext>
            </a:extLst>
          </p:cNvPr>
          <p:cNvSpPr>
            <a:spLocks noGrp="1"/>
          </p:cNvSpPr>
          <p:nvPr>
            <p:ph type="title"/>
          </p:nvPr>
        </p:nvSpPr>
        <p:spPr/>
        <p:txBody>
          <a:bodyPr>
            <a:normAutofit/>
          </a:bodyPr>
          <a:lstStyle/>
          <a:p>
            <a:r>
              <a:rPr lang="en-US" dirty="0"/>
              <a:t>Think, Pair, then Share</a:t>
            </a:r>
          </a:p>
        </p:txBody>
      </p:sp>
      <p:sp>
        <p:nvSpPr>
          <p:cNvPr id="3" name="Content Placeholder 2">
            <a:extLst>
              <a:ext uri="{FF2B5EF4-FFF2-40B4-BE49-F238E27FC236}">
                <a16:creationId xmlns:a16="http://schemas.microsoft.com/office/drawing/2014/main" id="{F764866B-54E0-0B21-A234-8B3100501694}"/>
              </a:ext>
            </a:extLst>
          </p:cNvPr>
          <p:cNvSpPr>
            <a:spLocks noGrp="1"/>
          </p:cNvSpPr>
          <p:nvPr>
            <p:ph idx="1"/>
          </p:nvPr>
        </p:nvSpPr>
        <p:spPr/>
        <p:txBody>
          <a:bodyPr/>
          <a:lstStyle/>
          <a:p>
            <a:r>
              <a:rPr lang="en-US" dirty="0"/>
              <a:t>Which of these models do you think is more robust (i.e., could withstand perturbations* like extreme weather conditions in part of the country)?</a:t>
            </a:r>
          </a:p>
          <a:p>
            <a:endParaRPr lang="en-US" dirty="0"/>
          </a:p>
          <a:p>
            <a:endParaRPr lang="en-US" dirty="0"/>
          </a:p>
          <a:p>
            <a:pPr marL="0" indent="0">
              <a:buNone/>
            </a:pPr>
            <a:r>
              <a:rPr lang="en-US" sz="2000" dirty="0"/>
              <a:t>*</a:t>
            </a:r>
            <a:r>
              <a:rPr lang="en-US" sz="2000" b="0" i="0" u="none" strike="noStrike" dirty="0">
                <a:solidFill>
                  <a:srgbClr val="000000"/>
                </a:solidFill>
                <a:effectLst/>
                <a:latin typeface="-apple-system"/>
              </a:rPr>
              <a:t>a deviation of a system, moving object, or process from its regular or normal state or path, caused by an outside influence</a:t>
            </a:r>
            <a:endParaRPr lang="en-US" sz="2000" dirty="0"/>
          </a:p>
        </p:txBody>
      </p:sp>
    </p:spTree>
    <p:extLst>
      <p:ext uri="{BB962C8B-B14F-4D97-AF65-F5344CB8AC3E}">
        <p14:creationId xmlns:p14="http://schemas.microsoft.com/office/powerpoint/2010/main" val="977577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10582-976C-36C3-1E02-4602D7DA11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3D026CB-0CB9-0601-4D9E-8962BEE200C6}"/>
              </a:ext>
            </a:extLst>
          </p:cNvPr>
          <p:cNvSpPr>
            <a:spLocks noGrp="1"/>
          </p:cNvSpPr>
          <p:nvPr>
            <p:ph idx="1"/>
          </p:nvPr>
        </p:nvSpPr>
        <p:spPr/>
        <p:txBody>
          <a:bodyPr/>
          <a:lstStyle/>
          <a:p>
            <a:r>
              <a:rPr lang="en-US" dirty="0"/>
              <a:t>The Pathways Project uses network analysis approaches to better understand the </a:t>
            </a:r>
            <a:r>
              <a:rPr lang="en-US" b="1" dirty="0">
                <a:solidFill>
                  <a:srgbClr val="990000"/>
                </a:solidFill>
              </a:rPr>
              <a:t>evolution and function of biological pathways</a:t>
            </a:r>
            <a:r>
              <a:rPr lang="en-US" dirty="0"/>
              <a:t>. </a:t>
            </a:r>
          </a:p>
          <a:p>
            <a:endParaRPr lang="en-US" dirty="0"/>
          </a:p>
          <a:p>
            <a:r>
              <a:rPr lang="en-US" dirty="0"/>
              <a:t>The current focus is on annotating genes within the insulin signaling pathway across the </a:t>
            </a:r>
            <a:r>
              <a:rPr lang="en-US" i="1" dirty="0"/>
              <a:t>Drosophila</a:t>
            </a:r>
            <a:r>
              <a:rPr lang="en-US" dirty="0"/>
              <a:t> genus. </a:t>
            </a:r>
          </a:p>
        </p:txBody>
      </p:sp>
    </p:spTree>
    <p:extLst>
      <p:ext uri="{BB962C8B-B14F-4D97-AF65-F5344CB8AC3E}">
        <p14:creationId xmlns:p14="http://schemas.microsoft.com/office/powerpoint/2010/main" val="41938327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201E-A783-21BC-8B83-A133F0B3CC9A}"/>
              </a:ext>
            </a:extLst>
          </p:cNvPr>
          <p:cNvSpPr>
            <a:spLocks noGrp="1"/>
          </p:cNvSpPr>
          <p:nvPr>
            <p:ph type="title"/>
          </p:nvPr>
        </p:nvSpPr>
        <p:spPr/>
        <p:txBody>
          <a:bodyPr>
            <a:normAutofit fontScale="90000"/>
          </a:bodyPr>
          <a:lstStyle/>
          <a:p>
            <a:r>
              <a:rPr lang="en-US" sz="4400" dirty="0"/>
              <a:t>What defines the architecture</a:t>
            </a:r>
            <a:br>
              <a:rPr lang="en-US" sz="4400" dirty="0"/>
            </a:br>
            <a:r>
              <a:rPr lang="en-US" sz="4400" dirty="0"/>
              <a:t>of a network?</a:t>
            </a:r>
            <a:endParaRPr lang="en-US" dirty="0"/>
          </a:p>
        </p:txBody>
      </p:sp>
      <p:sp>
        <p:nvSpPr>
          <p:cNvPr id="3" name="Content Placeholder 2">
            <a:extLst>
              <a:ext uri="{FF2B5EF4-FFF2-40B4-BE49-F238E27FC236}">
                <a16:creationId xmlns:a16="http://schemas.microsoft.com/office/drawing/2014/main" id="{CA160039-658A-4EE9-75FF-601A15EA0468}"/>
              </a:ext>
            </a:extLst>
          </p:cNvPr>
          <p:cNvSpPr>
            <a:spLocks noGrp="1"/>
          </p:cNvSpPr>
          <p:nvPr>
            <p:ph idx="1"/>
          </p:nvPr>
        </p:nvSpPr>
        <p:spPr>
          <a:xfrm>
            <a:off x="628649" y="1315845"/>
            <a:ext cx="4990097" cy="5177028"/>
          </a:xfrm>
        </p:spPr>
        <p:txBody>
          <a:bodyPr>
            <a:normAutofit/>
          </a:bodyPr>
          <a:lstStyle/>
          <a:p>
            <a:r>
              <a:rPr lang="en-US" dirty="0"/>
              <a:t>Nodes</a:t>
            </a:r>
          </a:p>
          <a:p>
            <a:pPr lvl="1"/>
            <a:r>
              <a:rPr lang="en-US" dirty="0"/>
              <a:t>Airports</a:t>
            </a:r>
          </a:p>
          <a:p>
            <a:endParaRPr lang="en-US" dirty="0"/>
          </a:p>
          <a:p>
            <a:r>
              <a:rPr lang="en-US" dirty="0"/>
              <a:t>Edges</a:t>
            </a:r>
          </a:p>
          <a:p>
            <a:pPr lvl="1"/>
            <a:r>
              <a:rPr lang="en-US" dirty="0"/>
              <a:t>Flight paths</a:t>
            </a:r>
          </a:p>
          <a:p>
            <a:endParaRPr lang="en-US" dirty="0"/>
          </a:p>
          <a:p>
            <a:r>
              <a:rPr lang="en-US" dirty="0"/>
              <a:t>Architecture can be changed by</a:t>
            </a:r>
          </a:p>
          <a:p>
            <a:pPr lvl="1"/>
            <a:r>
              <a:rPr lang="en-US" dirty="0"/>
              <a:t>Adding/subtracting nodes</a:t>
            </a:r>
          </a:p>
          <a:p>
            <a:pPr lvl="2"/>
            <a:r>
              <a:rPr lang="en-US" dirty="0"/>
              <a:t>New airports</a:t>
            </a:r>
          </a:p>
          <a:p>
            <a:pPr lvl="1"/>
            <a:r>
              <a:rPr lang="en-US" dirty="0"/>
              <a:t>Adding/subtracting edges</a:t>
            </a:r>
          </a:p>
          <a:p>
            <a:pPr lvl="2"/>
            <a:r>
              <a:rPr lang="en-US" dirty="0"/>
              <a:t>New flight path between two airports</a:t>
            </a:r>
          </a:p>
        </p:txBody>
      </p:sp>
      <p:pic>
        <p:nvPicPr>
          <p:cNvPr id="4" name="Google Shape;154;p5">
            <a:extLst>
              <a:ext uri="{FF2B5EF4-FFF2-40B4-BE49-F238E27FC236}">
                <a16:creationId xmlns:a16="http://schemas.microsoft.com/office/drawing/2014/main" id="{E7DA29C3-1254-EE4B-3210-D5E15F5667EB}"/>
              </a:ext>
            </a:extLst>
          </p:cNvPr>
          <p:cNvPicPr preferRelativeResize="0"/>
          <p:nvPr/>
        </p:nvPicPr>
        <p:blipFill rotWithShape="1">
          <a:blip r:embed="rId3">
            <a:alphaModFix/>
          </a:blip>
          <a:srcRect/>
          <a:stretch/>
        </p:blipFill>
        <p:spPr>
          <a:xfrm>
            <a:off x="5150069" y="1545011"/>
            <a:ext cx="3818170" cy="2267060"/>
          </a:xfrm>
          <a:prstGeom prst="rect">
            <a:avLst/>
          </a:prstGeom>
          <a:noFill/>
          <a:ln>
            <a:noFill/>
          </a:ln>
        </p:spPr>
      </p:pic>
      <p:sp>
        <p:nvSpPr>
          <p:cNvPr id="6" name="TextBox 5">
            <a:extLst>
              <a:ext uri="{FF2B5EF4-FFF2-40B4-BE49-F238E27FC236}">
                <a16:creationId xmlns:a16="http://schemas.microsoft.com/office/drawing/2014/main" id="{3803E157-0095-CB20-E0F2-44FB56F72501}"/>
              </a:ext>
            </a:extLst>
          </p:cNvPr>
          <p:cNvSpPr txBox="1"/>
          <p:nvPr/>
        </p:nvSpPr>
        <p:spPr>
          <a:xfrm>
            <a:off x="3423010" y="6531937"/>
            <a:ext cx="5720990" cy="276999"/>
          </a:xfrm>
          <a:prstGeom prst="rect">
            <a:avLst/>
          </a:prstGeom>
          <a:noFill/>
        </p:spPr>
        <p:txBody>
          <a:bodyPr wrap="none" rtlCol="0">
            <a:spAutoFit/>
          </a:bodyPr>
          <a:lstStyle/>
          <a:p>
            <a:r>
              <a:rPr lang="en-US" sz="1200" dirty="0"/>
              <a:t>Image: </a:t>
            </a:r>
            <a:r>
              <a:rPr lang="en-US" sz="1200" dirty="0">
                <a:hlinkClick r:id="rId4"/>
              </a:rPr>
              <a:t>https://blogs.cornell.edu/info2040/2015/09/11/an-analysis-of-delta-route-maps/</a:t>
            </a:r>
            <a:endParaRPr lang="en-US" sz="1200" dirty="0"/>
          </a:p>
        </p:txBody>
      </p:sp>
      <p:sp>
        <p:nvSpPr>
          <p:cNvPr id="7" name="TextBox 6">
            <a:extLst>
              <a:ext uri="{FF2B5EF4-FFF2-40B4-BE49-F238E27FC236}">
                <a16:creationId xmlns:a16="http://schemas.microsoft.com/office/drawing/2014/main" id="{0946CDA2-1FCB-ACD2-FA98-5912D54DC6A6}"/>
              </a:ext>
            </a:extLst>
          </p:cNvPr>
          <p:cNvSpPr txBox="1"/>
          <p:nvPr/>
        </p:nvSpPr>
        <p:spPr>
          <a:xfrm>
            <a:off x="5503899" y="3780193"/>
            <a:ext cx="3194592" cy="369332"/>
          </a:xfrm>
          <a:prstGeom prst="rect">
            <a:avLst/>
          </a:prstGeom>
          <a:noFill/>
        </p:spPr>
        <p:txBody>
          <a:bodyPr wrap="none" rtlCol="0">
            <a:spAutoFit/>
          </a:bodyPr>
          <a:lstStyle/>
          <a:p>
            <a:r>
              <a:rPr lang="en-US" dirty="0"/>
              <a:t>An analysis of Delta Route Maps</a:t>
            </a:r>
          </a:p>
        </p:txBody>
      </p:sp>
    </p:spTree>
    <p:extLst>
      <p:ext uri="{BB962C8B-B14F-4D97-AF65-F5344CB8AC3E}">
        <p14:creationId xmlns:p14="http://schemas.microsoft.com/office/powerpoint/2010/main" val="30620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201E-A783-21BC-8B83-A133F0B3CC9A}"/>
              </a:ext>
            </a:extLst>
          </p:cNvPr>
          <p:cNvSpPr>
            <a:spLocks noGrp="1"/>
          </p:cNvSpPr>
          <p:nvPr>
            <p:ph type="title"/>
          </p:nvPr>
        </p:nvSpPr>
        <p:spPr/>
        <p:txBody>
          <a:bodyPr>
            <a:normAutofit fontScale="90000"/>
          </a:bodyPr>
          <a:lstStyle/>
          <a:p>
            <a:r>
              <a:rPr lang="en-US" dirty="0"/>
              <a:t>In the context of biological networks…</a:t>
            </a:r>
          </a:p>
        </p:txBody>
      </p:sp>
      <p:sp>
        <p:nvSpPr>
          <p:cNvPr id="3" name="Content Placeholder 2">
            <a:extLst>
              <a:ext uri="{FF2B5EF4-FFF2-40B4-BE49-F238E27FC236}">
                <a16:creationId xmlns:a16="http://schemas.microsoft.com/office/drawing/2014/main" id="{CA160039-658A-4EE9-75FF-601A15EA0468}"/>
              </a:ext>
            </a:extLst>
          </p:cNvPr>
          <p:cNvSpPr>
            <a:spLocks noGrp="1"/>
          </p:cNvSpPr>
          <p:nvPr>
            <p:ph idx="1"/>
          </p:nvPr>
        </p:nvSpPr>
        <p:spPr>
          <a:xfrm>
            <a:off x="628649" y="1356788"/>
            <a:ext cx="4985341" cy="5493091"/>
          </a:xfrm>
        </p:spPr>
        <p:txBody>
          <a:bodyPr>
            <a:normAutofit/>
          </a:bodyPr>
          <a:lstStyle/>
          <a:p>
            <a:r>
              <a:rPr lang="en-US" dirty="0"/>
              <a:t>Nodes</a:t>
            </a:r>
          </a:p>
          <a:p>
            <a:pPr lvl="1"/>
            <a:r>
              <a:rPr lang="en-US" dirty="0"/>
              <a:t>Genes/proteins</a:t>
            </a:r>
          </a:p>
          <a:p>
            <a:pPr lvl="2"/>
            <a:endParaRPr lang="en-US" dirty="0"/>
          </a:p>
          <a:p>
            <a:r>
              <a:rPr lang="en-US" dirty="0"/>
              <a:t>Edges</a:t>
            </a:r>
          </a:p>
          <a:p>
            <a:pPr lvl="1"/>
            <a:r>
              <a:rPr lang="en-US" dirty="0"/>
              <a:t>Interaction between two genes/proteins</a:t>
            </a:r>
          </a:p>
          <a:p>
            <a:pPr lvl="2"/>
            <a:endParaRPr lang="en-US" dirty="0"/>
          </a:p>
          <a:p>
            <a:r>
              <a:rPr lang="en-US" dirty="0"/>
              <a:t>Architecture can be changed by</a:t>
            </a:r>
          </a:p>
          <a:p>
            <a:pPr lvl="1"/>
            <a:r>
              <a:rPr lang="en-US" dirty="0"/>
              <a:t>Adding/subtracting nodes</a:t>
            </a:r>
          </a:p>
          <a:p>
            <a:pPr lvl="2"/>
            <a:r>
              <a:rPr lang="en-US" dirty="0"/>
              <a:t>Gene duplicates</a:t>
            </a:r>
          </a:p>
          <a:p>
            <a:pPr lvl="1"/>
            <a:r>
              <a:rPr lang="en-US" dirty="0"/>
              <a:t>Adding/subtracting edges</a:t>
            </a:r>
          </a:p>
          <a:p>
            <a:pPr lvl="2"/>
            <a:r>
              <a:rPr lang="en-US" dirty="0"/>
              <a:t>New transcription factor binding site in a gene’s promoter</a:t>
            </a:r>
          </a:p>
          <a:p>
            <a:endParaRPr lang="en-US" dirty="0"/>
          </a:p>
        </p:txBody>
      </p:sp>
      <p:sp>
        <p:nvSpPr>
          <p:cNvPr id="6" name="TextBox 5">
            <a:extLst>
              <a:ext uri="{FF2B5EF4-FFF2-40B4-BE49-F238E27FC236}">
                <a16:creationId xmlns:a16="http://schemas.microsoft.com/office/drawing/2014/main" id="{F9B245E8-EBE0-0B7E-0A1D-94EA470F09B4}"/>
              </a:ext>
            </a:extLst>
          </p:cNvPr>
          <p:cNvSpPr txBox="1"/>
          <p:nvPr/>
        </p:nvSpPr>
        <p:spPr>
          <a:xfrm>
            <a:off x="3370997" y="6581001"/>
            <a:ext cx="5773003" cy="276999"/>
          </a:xfrm>
          <a:prstGeom prst="rect">
            <a:avLst/>
          </a:prstGeom>
          <a:noFill/>
        </p:spPr>
        <p:txBody>
          <a:bodyPr wrap="square" rtlCol="0">
            <a:spAutoFit/>
          </a:bodyPr>
          <a:lstStyle/>
          <a:p>
            <a:pPr algn="r"/>
            <a:r>
              <a:rPr lang="en-US" sz="1200" dirty="0"/>
              <a:t>Image: </a:t>
            </a:r>
            <a:r>
              <a:rPr lang="en-US" sz="1200" dirty="0">
                <a:hlinkClick r:id="rId3"/>
              </a:rPr>
              <a:t>https://blogs.cornell.edu/info2040/2015/09/11/an-analysis-of-delta-route-maps/</a:t>
            </a:r>
            <a:endParaRPr lang="en-US" sz="1200" dirty="0"/>
          </a:p>
        </p:txBody>
      </p:sp>
      <p:pic>
        <p:nvPicPr>
          <p:cNvPr id="5" name="Google Shape;154;p5">
            <a:extLst>
              <a:ext uri="{FF2B5EF4-FFF2-40B4-BE49-F238E27FC236}">
                <a16:creationId xmlns:a16="http://schemas.microsoft.com/office/drawing/2014/main" id="{D7A95FA8-BE01-779B-A47D-5C2DBAF76CDD}"/>
              </a:ext>
            </a:extLst>
          </p:cNvPr>
          <p:cNvPicPr preferRelativeResize="0"/>
          <p:nvPr/>
        </p:nvPicPr>
        <p:blipFill rotWithShape="1">
          <a:blip r:embed="rId4">
            <a:alphaModFix/>
          </a:blip>
          <a:srcRect/>
          <a:stretch/>
        </p:blipFill>
        <p:spPr>
          <a:xfrm>
            <a:off x="5150069" y="1545011"/>
            <a:ext cx="3818170" cy="2267060"/>
          </a:xfrm>
          <a:prstGeom prst="rect">
            <a:avLst/>
          </a:prstGeom>
          <a:noFill/>
          <a:ln>
            <a:noFill/>
          </a:ln>
        </p:spPr>
      </p:pic>
      <p:sp>
        <p:nvSpPr>
          <p:cNvPr id="8" name="TextBox 7">
            <a:extLst>
              <a:ext uri="{FF2B5EF4-FFF2-40B4-BE49-F238E27FC236}">
                <a16:creationId xmlns:a16="http://schemas.microsoft.com/office/drawing/2014/main" id="{20757490-AB24-0D22-2FE7-E70783AC4574}"/>
              </a:ext>
            </a:extLst>
          </p:cNvPr>
          <p:cNvSpPr txBox="1"/>
          <p:nvPr/>
        </p:nvSpPr>
        <p:spPr>
          <a:xfrm>
            <a:off x="5503899" y="3780193"/>
            <a:ext cx="3194592" cy="369332"/>
          </a:xfrm>
          <a:prstGeom prst="rect">
            <a:avLst/>
          </a:prstGeom>
          <a:noFill/>
        </p:spPr>
        <p:txBody>
          <a:bodyPr wrap="none" rtlCol="0">
            <a:spAutoFit/>
          </a:bodyPr>
          <a:lstStyle/>
          <a:p>
            <a:r>
              <a:rPr lang="en-US" dirty="0"/>
              <a:t>An analysis of Delta Route Maps</a:t>
            </a:r>
          </a:p>
        </p:txBody>
      </p:sp>
    </p:spTree>
    <p:extLst>
      <p:ext uri="{BB962C8B-B14F-4D97-AF65-F5344CB8AC3E}">
        <p14:creationId xmlns:p14="http://schemas.microsoft.com/office/powerpoint/2010/main" val="126985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dissolve">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dissolve">
                                      <p:cBhvr>
                                        <p:cTn id="2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8744-C8E8-9E53-2EB7-BD6BFA0A029B}"/>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E2E738FC-4D05-D078-CB7A-8E299FE9B493}"/>
              </a:ext>
            </a:extLst>
          </p:cNvPr>
          <p:cNvSpPr>
            <a:spLocks noGrp="1"/>
          </p:cNvSpPr>
          <p:nvPr>
            <p:ph idx="1"/>
          </p:nvPr>
        </p:nvSpPr>
        <p:spPr/>
        <p:txBody>
          <a:bodyPr/>
          <a:lstStyle/>
          <a:p>
            <a:r>
              <a:rPr lang="en-US" dirty="0"/>
              <a:t>In our airline example, what were Nodes vs. Edges?</a:t>
            </a:r>
          </a:p>
          <a:p>
            <a:r>
              <a:rPr lang="en-US" dirty="0"/>
              <a:t>What biological examples of Nodes vs. Edges did we use?</a:t>
            </a:r>
          </a:p>
        </p:txBody>
      </p:sp>
    </p:spTree>
    <p:extLst>
      <p:ext uri="{BB962C8B-B14F-4D97-AF65-F5344CB8AC3E}">
        <p14:creationId xmlns:p14="http://schemas.microsoft.com/office/powerpoint/2010/main" val="1206552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B861B-516C-E3A3-E939-0D879AB9463F}"/>
              </a:ext>
            </a:extLst>
          </p:cNvPr>
          <p:cNvSpPr>
            <a:spLocks noGrp="1"/>
          </p:cNvSpPr>
          <p:nvPr>
            <p:ph type="title"/>
          </p:nvPr>
        </p:nvSpPr>
        <p:spPr/>
        <p:txBody>
          <a:bodyPr/>
          <a:lstStyle/>
          <a:p>
            <a:r>
              <a:rPr lang="en-US" dirty="0"/>
              <a:t>Hub-and-Spoke Model</a:t>
            </a:r>
          </a:p>
        </p:txBody>
      </p:sp>
      <p:pic>
        <p:nvPicPr>
          <p:cNvPr id="5" name="Picture 4">
            <a:extLst>
              <a:ext uri="{FF2B5EF4-FFF2-40B4-BE49-F238E27FC236}">
                <a16:creationId xmlns:a16="http://schemas.microsoft.com/office/drawing/2014/main" id="{4FCF78E2-E1AB-4555-3323-716AF052BCBA}"/>
              </a:ext>
            </a:extLst>
          </p:cNvPr>
          <p:cNvPicPr>
            <a:picLocks noChangeAspect="1"/>
          </p:cNvPicPr>
          <p:nvPr/>
        </p:nvPicPr>
        <p:blipFill>
          <a:blip r:embed="rId2"/>
          <a:stretch>
            <a:fillRect/>
          </a:stretch>
        </p:blipFill>
        <p:spPr>
          <a:xfrm>
            <a:off x="628650" y="1496044"/>
            <a:ext cx="7772400" cy="5167763"/>
          </a:xfrm>
          <a:prstGeom prst="rect">
            <a:avLst/>
          </a:prstGeom>
        </p:spPr>
      </p:pic>
      <p:sp>
        <p:nvSpPr>
          <p:cNvPr id="6" name="TextBox 5">
            <a:extLst>
              <a:ext uri="{FF2B5EF4-FFF2-40B4-BE49-F238E27FC236}">
                <a16:creationId xmlns:a16="http://schemas.microsoft.com/office/drawing/2014/main" id="{0ED2A041-579E-56B5-BD83-213CF5CB31F5}"/>
              </a:ext>
            </a:extLst>
          </p:cNvPr>
          <p:cNvSpPr txBox="1"/>
          <p:nvPr/>
        </p:nvSpPr>
        <p:spPr>
          <a:xfrm rot="2226245">
            <a:off x="5693758" y="5519784"/>
            <a:ext cx="1737958" cy="892428"/>
          </a:xfrm>
          <a:prstGeom prst="rect">
            <a:avLst/>
          </a:prstGeom>
          <a:solidFill>
            <a:schemeClr val="bg1"/>
          </a:solidFill>
        </p:spPr>
        <p:txBody>
          <a:bodyPr wrap="square" rtlCol="0">
            <a:noAutofit/>
          </a:bodyPr>
          <a:lstStyle/>
          <a:p>
            <a:endParaRPr lang="en-US" dirty="0"/>
          </a:p>
        </p:txBody>
      </p:sp>
      <p:sp>
        <p:nvSpPr>
          <p:cNvPr id="8" name="TextBox 7">
            <a:extLst>
              <a:ext uri="{FF2B5EF4-FFF2-40B4-BE49-F238E27FC236}">
                <a16:creationId xmlns:a16="http://schemas.microsoft.com/office/drawing/2014/main" id="{CAF0FC69-ED79-EBF6-1217-29C12F129FB6}"/>
              </a:ext>
            </a:extLst>
          </p:cNvPr>
          <p:cNvSpPr txBox="1"/>
          <p:nvPr/>
        </p:nvSpPr>
        <p:spPr>
          <a:xfrm>
            <a:off x="3134140" y="6529693"/>
            <a:ext cx="6009860" cy="430887"/>
          </a:xfrm>
          <a:prstGeom prst="rect">
            <a:avLst/>
          </a:prstGeom>
          <a:noFill/>
        </p:spPr>
        <p:txBody>
          <a:bodyPr wrap="square">
            <a:spAutoFit/>
          </a:bodyPr>
          <a:lstStyle/>
          <a:p>
            <a:pPr algn="r"/>
            <a:r>
              <a:rPr lang="en-US" sz="1050" dirty="0"/>
              <a:t>Image: </a:t>
            </a:r>
            <a:r>
              <a:rPr lang="en-US" sz="1050" dirty="0">
                <a:hlinkClick r:id="rId3"/>
              </a:rPr>
              <a:t>https://nowboarding.changiairport.com/discover-changi/changi-airport-cafe-hub---spoke.html/</a:t>
            </a:r>
            <a:endParaRPr lang="en-US" sz="1050" dirty="0"/>
          </a:p>
          <a:p>
            <a:pPr algn="r"/>
            <a:endParaRPr lang="en-US" sz="1050" dirty="0"/>
          </a:p>
        </p:txBody>
      </p:sp>
    </p:spTree>
    <p:extLst>
      <p:ext uri="{BB962C8B-B14F-4D97-AF65-F5344CB8AC3E}">
        <p14:creationId xmlns:p14="http://schemas.microsoft.com/office/powerpoint/2010/main" val="85677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15649-24C1-284E-E6FD-4B49347379C3}"/>
              </a:ext>
            </a:extLst>
          </p:cNvPr>
          <p:cNvSpPr>
            <a:spLocks noGrp="1"/>
          </p:cNvSpPr>
          <p:nvPr>
            <p:ph type="title"/>
          </p:nvPr>
        </p:nvSpPr>
        <p:spPr>
          <a:xfrm>
            <a:off x="524878" y="365127"/>
            <a:ext cx="8094245" cy="779462"/>
          </a:xfrm>
        </p:spPr>
        <p:txBody>
          <a:bodyPr>
            <a:normAutofit fontScale="90000"/>
          </a:bodyPr>
          <a:lstStyle/>
          <a:p>
            <a:r>
              <a:rPr lang="en-US" dirty="0"/>
              <a:t>Hub-and-Spoke Network Architecture</a:t>
            </a:r>
          </a:p>
        </p:txBody>
      </p:sp>
      <p:pic>
        <p:nvPicPr>
          <p:cNvPr id="4" name="Picture 3" descr="Screen Shot 2018-06-06 at 1.26.53 PM.png">
            <a:extLst>
              <a:ext uri="{FF2B5EF4-FFF2-40B4-BE49-F238E27FC236}">
                <a16:creationId xmlns:a16="http://schemas.microsoft.com/office/drawing/2014/main" id="{AC2D4FC6-8725-B360-4530-9C18E6C97663}"/>
              </a:ext>
            </a:extLst>
          </p:cNvPr>
          <p:cNvPicPr>
            <a:picLocks noChangeAspect="1"/>
          </p:cNvPicPr>
          <p:nvPr/>
        </p:nvPicPr>
        <p:blipFill rotWithShape="1">
          <a:blip r:embed="rId3">
            <a:extLst>
              <a:ext uri="{28A0092B-C50C-407E-A947-70E740481C1C}">
                <a14:useLocalDpi xmlns:a14="http://schemas.microsoft.com/office/drawing/2010/main" val="0"/>
              </a:ext>
            </a:extLst>
          </a:blip>
          <a:srcRect l="52507"/>
          <a:stretch/>
        </p:blipFill>
        <p:spPr>
          <a:xfrm>
            <a:off x="534269" y="931333"/>
            <a:ext cx="3275731" cy="5926667"/>
          </a:xfrm>
          <a:prstGeom prst="rect">
            <a:avLst/>
          </a:prstGeom>
        </p:spPr>
      </p:pic>
      <p:sp>
        <p:nvSpPr>
          <p:cNvPr id="5" name="Rectangle 4">
            <a:extLst>
              <a:ext uri="{FF2B5EF4-FFF2-40B4-BE49-F238E27FC236}">
                <a16:creationId xmlns:a16="http://schemas.microsoft.com/office/drawing/2014/main" id="{CA4B2B57-0693-8D0E-0D2E-A907B4743E28}"/>
              </a:ext>
            </a:extLst>
          </p:cNvPr>
          <p:cNvSpPr/>
          <p:nvPr/>
        </p:nvSpPr>
        <p:spPr>
          <a:xfrm>
            <a:off x="3808017" y="4317377"/>
            <a:ext cx="5335983" cy="1384995"/>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The network connectivity can be characterized by the probability, </a:t>
            </a:r>
            <a:r>
              <a:rPr lang="en-US" sz="2800" i="1" dirty="0">
                <a:latin typeface="Calibri" panose="020F0502020204030204" pitchFamily="34" charset="0"/>
                <a:cs typeface="Calibri" panose="020F0502020204030204" pitchFamily="34" charset="0"/>
              </a:rPr>
              <a:t>P</a:t>
            </a:r>
            <a:r>
              <a:rPr lang="en-US" sz="2800" dirty="0">
                <a:latin typeface="Calibri" panose="020F0502020204030204" pitchFamily="34" charset="0"/>
                <a:cs typeface="Calibri" panose="020F0502020204030204" pitchFamily="34" charset="0"/>
              </a:rPr>
              <a:t>(</a:t>
            </a:r>
            <a:r>
              <a:rPr lang="en-US" sz="2800" i="1" dirty="0">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 that a node has </a:t>
            </a:r>
            <a:r>
              <a:rPr lang="en-US" sz="2800" i="1" dirty="0">
                <a:latin typeface="Calibri" panose="020F0502020204030204" pitchFamily="34" charset="0"/>
                <a:cs typeface="Calibri" panose="020F0502020204030204" pitchFamily="34" charset="0"/>
              </a:rPr>
              <a:t>k</a:t>
            </a:r>
            <a:r>
              <a:rPr lang="en-US" sz="2800" dirty="0">
                <a:latin typeface="Calibri" panose="020F0502020204030204" pitchFamily="34" charset="0"/>
                <a:cs typeface="Calibri" panose="020F0502020204030204" pitchFamily="34" charset="0"/>
              </a:rPr>
              <a:t> links. </a:t>
            </a:r>
          </a:p>
        </p:txBody>
      </p:sp>
      <p:sp>
        <p:nvSpPr>
          <p:cNvPr id="6" name="Rectangle 5">
            <a:extLst>
              <a:ext uri="{FF2B5EF4-FFF2-40B4-BE49-F238E27FC236}">
                <a16:creationId xmlns:a16="http://schemas.microsoft.com/office/drawing/2014/main" id="{321B88AA-6A26-C64F-2A3D-2C01431A0D65}"/>
              </a:ext>
            </a:extLst>
          </p:cNvPr>
          <p:cNvSpPr/>
          <p:nvPr/>
        </p:nvSpPr>
        <p:spPr>
          <a:xfrm>
            <a:off x="3732621" y="1226358"/>
            <a:ext cx="5408802" cy="1815882"/>
          </a:xfrm>
          <a:prstGeom prst="rect">
            <a:avLst/>
          </a:prstGeom>
        </p:spPr>
        <p:txBody>
          <a:bodyPr wrap="square">
            <a:spAutoFit/>
          </a:bodyPr>
          <a:lstStyle/>
          <a:p>
            <a:r>
              <a:rPr lang="en-US" sz="2800" dirty="0">
                <a:latin typeface="Calibri" panose="020F0502020204030204" pitchFamily="34" charset="0"/>
                <a:cs typeface="Calibri" panose="020F0502020204030204" pitchFamily="34" charset="0"/>
              </a:rPr>
              <a:t>In the hub-and-spoke network, most nodes have only a few links, but a few nodes, called </a:t>
            </a:r>
            <a:r>
              <a:rPr lang="en-US" sz="2800" b="1" dirty="0">
                <a:solidFill>
                  <a:srgbClr val="990000"/>
                </a:solidFill>
                <a:latin typeface="Calibri" panose="020F0502020204030204" pitchFamily="34" charset="0"/>
                <a:cs typeface="Calibri" panose="020F0502020204030204" pitchFamily="34" charset="0"/>
              </a:rPr>
              <a:t>hubs </a:t>
            </a:r>
            <a:r>
              <a:rPr lang="en-US" sz="2800" dirty="0">
                <a:latin typeface="Calibri" panose="020F0502020204030204" pitchFamily="34" charset="0"/>
                <a:cs typeface="Calibri" panose="020F0502020204030204" pitchFamily="34" charset="0"/>
              </a:rPr>
              <a:t>(red), have a very large number of links.</a:t>
            </a:r>
          </a:p>
        </p:txBody>
      </p:sp>
      <p:sp>
        <p:nvSpPr>
          <p:cNvPr id="9" name="Rectangle 8">
            <a:extLst>
              <a:ext uri="{FF2B5EF4-FFF2-40B4-BE49-F238E27FC236}">
                <a16:creationId xmlns:a16="http://schemas.microsoft.com/office/drawing/2014/main" id="{F6D456EF-16CB-570B-6F52-423FDF32949B}"/>
              </a:ext>
            </a:extLst>
          </p:cNvPr>
          <p:cNvSpPr/>
          <p:nvPr/>
        </p:nvSpPr>
        <p:spPr>
          <a:xfrm>
            <a:off x="3177113" y="3734302"/>
            <a:ext cx="192505" cy="1759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61490CD-439E-2419-A51A-19824BC4EDA9}"/>
              </a:ext>
            </a:extLst>
          </p:cNvPr>
          <p:cNvSpPr/>
          <p:nvPr/>
        </p:nvSpPr>
        <p:spPr>
          <a:xfrm>
            <a:off x="2241885" y="1623607"/>
            <a:ext cx="179294" cy="158499"/>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B54E1584-E4BA-40BE-7334-CEF11C8FFC57}"/>
              </a:ext>
            </a:extLst>
          </p:cNvPr>
          <p:cNvSpPr/>
          <p:nvPr/>
        </p:nvSpPr>
        <p:spPr>
          <a:xfrm>
            <a:off x="1637071" y="2627655"/>
            <a:ext cx="179294" cy="158499"/>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FF7DA8A-A345-5BC9-3152-3E4E4925A302}"/>
              </a:ext>
            </a:extLst>
          </p:cNvPr>
          <p:cNvSpPr/>
          <p:nvPr/>
        </p:nvSpPr>
        <p:spPr>
          <a:xfrm>
            <a:off x="2747990" y="2633753"/>
            <a:ext cx="179294" cy="158499"/>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E64CD4-ED1D-8D68-471B-EECFDB3EBF11}"/>
              </a:ext>
            </a:extLst>
          </p:cNvPr>
          <p:cNvSpPr/>
          <p:nvPr/>
        </p:nvSpPr>
        <p:spPr>
          <a:xfrm>
            <a:off x="4967786" y="6488668"/>
            <a:ext cx="4100064" cy="369332"/>
          </a:xfrm>
          <a:prstGeom prst="rect">
            <a:avLst/>
          </a:prstGeom>
        </p:spPr>
        <p:txBody>
          <a:bodyPr wrap="square">
            <a:spAutoFit/>
          </a:bodyPr>
          <a:lstStyle/>
          <a:p>
            <a:pPr algn="r"/>
            <a:r>
              <a:rPr lang="en-US" sz="900" dirty="0"/>
              <a:t>Jeong, H., Tombor, B., Albert, R., Oltvai, Z. N., &amp; Barabási, A. L. (2000). </a:t>
            </a:r>
            <a:br>
              <a:rPr lang="en-US" sz="900" dirty="0"/>
            </a:br>
            <a:r>
              <a:rPr lang="en-US" sz="900" dirty="0">
                <a:hlinkClick r:id="rId4"/>
              </a:rPr>
              <a:t>The large-scale organization of metabolic networks.</a:t>
            </a:r>
            <a:r>
              <a:rPr lang="en-US" sz="900" dirty="0"/>
              <a:t> </a:t>
            </a:r>
            <a:r>
              <a:rPr lang="en-US" sz="900" i="1" dirty="0"/>
              <a:t>Nature</a:t>
            </a:r>
            <a:r>
              <a:rPr lang="en-US" sz="900" dirty="0"/>
              <a:t>, </a:t>
            </a:r>
            <a:r>
              <a:rPr lang="en-US" sz="900" i="1" dirty="0"/>
              <a:t>407</a:t>
            </a:r>
            <a:r>
              <a:rPr lang="en-US" sz="900" dirty="0"/>
              <a:t>(6804), 651-654.</a:t>
            </a:r>
            <a:endParaRPr lang="en-US" sz="9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994BFF2-E616-E768-0412-4C88FA00BFA0}"/>
              </a:ext>
            </a:extLst>
          </p:cNvPr>
          <p:cNvSpPr txBox="1"/>
          <p:nvPr/>
        </p:nvSpPr>
        <p:spPr>
          <a:xfrm>
            <a:off x="2984608" y="1032335"/>
            <a:ext cx="385010" cy="534562"/>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8453A28E-8041-D586-9F72-2734BE0C4879}"/>
              </a:ext>
            </a:extLst>
          </p:cNvPr>
          <p:cNvSpPr txBox="1"/>
          <p:nvPr/>
        </p:nvSpPr>
        <p:spPr>
          <a:xfrm>
            <a:off x="730693" y="918193"/>
            <a:ext cx="942474" cy="53456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79728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EB44021-DF55-C7DF-9739-951AE9AB3DF9}"/>
              </a:ext>
            </a:extLst>
          </p:cNvPr>
          <p:cNvGrpSpPr/>
          <p:nvPr/>
        </p:nvGrpSpPr>
        <p:grpSpPr>
          <a:xfrm>
            <a:off x="3614471" y="258433"/>
            <a:ext cx="5321398" cy="6122895"/>
            <a:chOff x="3630216" y="206189"/>
            <a:chExt cx="5321398" cy="6122895"/>
          </a:xfrm>
        </p:grpSpPr>
        <p:pic>
          <p:nvPicPr>
            <p:cNvPr id="6" name="Picture 5" descr="Screen Shot 2018-06-06 at 1.26.08 PM.png">
              <a:extLst>
                <a:ext uri="{FF2B5EF4-FFF2-40B4-BE49-F238E27FC236}">
                  <a16:creationId xmlns:a16="http://schemas.microsoft.com/office/drawing/2014/main" id="{3E558358-75FB-3CC5-D015-675B3422D623}"/>
                </a:ext>
              </a:extLst>
            </p:cNvPr>
            <p:cNvPicPr>
              <a:picLocks noChangeAspect="1"/>
            </p:cNvPicPr>
            <p:nvPr/>
          </p:nvPicPr>
          <p:blipFill rotWithShape="1">
            <a:blip r:embed="rId3">
              <a:extLst>
                <a:ext uri="{28A0092B-C50C-407E-A947-70E740481C1C}">
                  <a14:useLocalDpi xmlns:a14="http://schemas.microsoft.com/office/drawing/2010/main" val="0"/>
                </a:ext>
              </a:extLst>
            </a:blip>
            <a:srcRect b="1027"/>
            <a:stretch/>
          </p:blipFill>
          <p:spPr>
            <a:xfrm>
              <a:off x="3630216" y="278899"/>
              <a:ext cx="5321398" cy="6050185"/>
            </a:xfrm>
            <a:prstGeom prst="rect">
              <a:avLst/>
            </a:prstGeom>
          </p:spPr>
        </p:pic>
        <p:sp>
          <p:nvSpPr>
            <p:cNvPr id="7" name="Rectangle 6">
              <a:extLst>
                <a:ext uri="{FF2B5EF4-FFF2-40B4-BE49-F238E27FC236}">
                  <a16:creationId xmlns:a16="http://schemas.microsoft.com/office/drawing/2014/main" id="{12334636-FDD3-35F9-8711-A3ED8EA1C4AB}"/>
                </a:ext>
              </a:extLst>
            </p:cNvPr>
            <p:cNvSpPr/>
            <p:nvPr/>
          </p:nvSpPr>
          <p:spPr>
            <a:xfrm>
              <a:off x="4578554" y="2462478"/>
              <a:ext cx="1320800" cy="2188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5D94F15-AB1B-1099-6507-220211FAD64E}"/>
                </a:ext>
              </a:extLst>
            </p:cNvPr>
            <p:cNvSpPr/>
            <p:nvPr/>
          </p:nvSpPr>
          <p:spPr>
            <a:xfrm>
              <a:off x="7026552" y="2482796"/>
              <a:ext cx="721570" cy="2188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7133BA7-09A1-8A48-9557-CE3C17CB6742}"/>
                </a:ext>
              </a:extLst>
            </p:cNvPr>
            <p:cNvSpPr/>
            <p:nvPr/>
          </p:nvSpPr>
          <p:spPr>
            <a:xfrm>
              <a:off x="4645302" y="5302196"/>
              <a:ext cx="721570" cy="2188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6A75FF4-DFC4-5E0E-A522-1C9665FC15F7}"/>
                </a:ext>
              </a:extLst>
            </p:cNvPr>
            <p:cNvSpPr/>
            <p:nvPr/>
          </p:nvSpPr>
          <p:spPr>
            <a:xfrm>
              <a:off x="7045602" y="5257746"/>
              <a:ext cx="721570" cy="2188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32D924B-6BAD-715A-5220-DD591D4552A3}"/>
                </a:ext>
              </a:extLst>
            </p:cNvPr>
            <p:cNvSpPr/>
            <p:nvPr/>
          </p:nvSpPr>
          <p:spPr>
            <a:xfrm>
              <a:off x="4578554" y="2325199"/>
              <a:ext cx="1778240" cy="523220"/>
            </a:xfrm>
            <a:prstGeom prst="rect">
              <a:avLst/>
            </a:prstGeom>
            <a:noFill/>
          </p:spPr>
          <p:txBody>
            <a:bodyPr wrap="square">
              <a:spAutoFit/>
            </a:bodyPr>
            <a:lstStyle/>
            <a:p>
              <a:r>
                <a:rPr lang="en-US" sz="1600" dirty="0"/>
                <a:t>archaea</a:t>
              </a:r>
            </a:p>
            <a:p>
              <a:r>
                <a:rPr lang="en-US" sz="1200" i="1" dirty="0" err="1"/>
                <a:t>Archaeoglobus</a:t>
              </a:r>
              <a:r>
                <a:rPr lang="en-US" sz="1200" i="1" dirty="0"/>
                <a:t> </a:t>
              </a:r>
              <a:r>
                <a:rPr lang="en-US" sz="1200" i="1" dirty="0" err="1"/>
                <a:t>fulgidus</a:t>
              </a:r>
              <a:r>
                <a:rPr lang="en-US" sz="1200" dirty="0"/>
                <a:t> </a:t>
              </a:r>
            </a:p>
          </p:txBody>
        </p:sp>
        <p:sp>
          <p:nvSpPr>
            <p:cNvPr id="12" name="TextBox 11">
              <a:extLst>
                <a:ext uri="{FF2B5EF4-FFF2-40B4-BE49-F238E27FC236}">
                  <a16:creationId xmlns:a16="http://schemas.microsoft.com/office/drawing/2014/main" id="{7DD8C61F-27AD-4D87-4CCF-EC80030473D9}"/>
                </a:ext>
              </a:extLst>
            </p:cNvPr>
            <p:cNvSpPr txBox="1"/>
            <p:nvPr/>
          </p:nvSpPr>
          <p:spPr>
            <a:xfrm>
              <a:off x="7026552" y="2312499"/>
              <a:ext cx="1044164" cy="523220"/>
            </a:xfrm>
            <a:prstGeom prst="rect">
              <a:avLst/>
            </a:prstGeom>
            <a:noFill/>
          </p:spPr>
          <p:txBody>
            <a:bodyPr wrap="none" rtlCol="0">
              <a:spAutoFit/>
            </a:bodyPr>
            <a:lstStyle/>
            <a:p>
              <a:r>
                <a:rPr lang="en-US" sz="1600"/>
                <a:t>bacterium</a:t>
              </a:r>
            </a:p>
            <a:p>
              <a:r>
                <a:rPr lang="en-US" sz="1200" i="1"/>
                <a:t>E. coli</a:t>
              </a:r>
            </a:p>
          </p:txBody>
        </p:sp>
        <p:sp>
          <p:nvSpPr>
            <p:cNvPr id="13" name="TextBox 12">
              <a:extLst>
                <a:ext uri="{FF2B5EF4-FFF2-40B4-BE49-F238E27FC236}">
                  <a16:creationId xmlns:a16="http://schemas.microsoft.com/office/drawing/2014/main" id="{C23C5D19-8AE0-4B96-2A6D-75C4A4DD324E}"/>
                </a:ext>
              </a:extLst>
            </p:cNvPr>
            <p:cNvSpPr txBox="1"/>
            <p:nvPr/>
          </p:nvSpPr>
          <p:spPr>
            <a:xfrm>
              <a:off x="4627807" y="5092198"/>
              <a:ext cx="1085554" cy="523220"/>
            </a:xfrm>
            <a:prstGeom prst="rect">
              <a:avLst/>
            </a:prstGeom>
            <a:noFill/>
          </p:spPr>
          <p:txBody>
            <a:bodyPr wrap="none" rtlCol="0">
              <a:spAutoFit/>
            </a:bodyPr>
            <a:lstStyle/>
            <a:p>
              <a:r>
                <a:rPr lang="en-US" sz="1600" dirty="0"/>
                <a:t>eukaryote</a:t>
              </a:r>
            </a:p>
            <a:p>
              <a:r>
                <a:rPr lang="en-US" sz="1200" i="1" dirty="0"/>
                <a:t>C. elegans</a:t>
              </a:r>
            </a:p>
          </p:txBody>
        </p:sp>
        <p:sp>
          <p:nvSpPr>
            <p:cNvPr id="14" name="TextBox 13">
              <a:extLst>
                <a:ext uri="{FF2B5EF4-FFF2-40B4-BE49-F238E27FC236}">
                  <a16:creationId xmlns:a16="http://schemas.microsoft.com/office/drawing/2014/main" id="{82DB731E-2279-3CCC-E1C2-D5E9304F6467}"/>
                </a:ext>
              </a:extLst>
            </p:cNvPr>
            <p:cNvSpPr txBox="1"/>
            <p:nvPr/>
          </p:nvSpPr>
          <p:spPr>
            <a:xfrm>
              <a:off x="6979611" y="5061420"/>
              <a:ext cx="1532369" cy="584775"/>
            </a:xfrm>
            <a:prstGeom prst="rect">
              <a:avLst/>
            </a:prstGeom>
            <a:noFill/>
          </p:spPr>
          <p:txBody>
            <a:bodyPr wrap="square" rtlCol="0">
              <a:spAutoFit/>
            </a:bodyPr>
            <a:lstStyle/>
            <a:p>
              <a:r>
                <a:rPr lang="en-US" sz="1600"/>
                <a:t>average of </a:t>
              </a:r>
            </a:p>
            <a:p>
              <a:r>
                <a:rPr lang="en-US" sz="1600"/>
                <a:t>43 organisms</a:t>
              </a:r>
            </a:p>
          </p:txBody>
        </p:sp>
        <p:sp>
          <p:nvSpPr>
            <p:cNvPr id="15" name="TextBox 14">
              <a:extLst>
                <a:ext uri="{FF2B5EF4-FFF2-40B4-BE49-F238E27FC236}">
                  <a16:creationId xmlns:a16="http://schemas.microsoft.com/office/drawing/2014/main" id="{C0DD466F-0D3B-1076-6B22-4AAFEDE7B52E}"/>
                </a:ext>
              </a:extLst>
            </p:cNvPr>
            <p:cNvSpPr txBox="1"/>
            <p:nvPr/>
          </p:nvSpPr>
          <p:spPr>
            <a:xfrm>
              <a:off x="5713361" y="206189"/>
              <a:ext cx="1877437" cy="338554"/>
            </a:xfrm>
            <a:prstGeom prst="rect">
              <a:avLst/>
            </a:prstGeom>
            <a:noFill/>
          </p:spPr>
          <p:txBody>
            <a:bodyPr wrap="none" rtlCol="0">
              <a:spAutoFit/>
            </a:bodyPr>
            <a:lstStyle/>
            <a:p>
              <a:r>
                <a:rPr lang="en-US" sz="1600">
                  <a:latin typeface="Calibri" panose="020F0502020204030204" pitchFamily="34" charset="0"/>
                  <a:cs typeface="Calibri" panose="020F0502020204030204" pitchFamily="34" charset="0"/>
                </a:rPr>
                <a:t>Metabolic Networks</a:t>
              </a:r>
            </a:p>
          </p:txBody>
        </p:sp>
      </p:grpSp>
      <p:grpSp>
        <p:nvGrpSpPr>
          <p:cNvPr id="16" name="Group 15">
            <a:extLst>
              <a:ext uri="{FF2B5EF4-FFF2-40B4-BE49-F238E27FC236}">
                <a16:creationId xmlns:a16="http://schemas.microsoft.com/office/drawing/2014/main" id="{56E6FB18-7A2A-1CEC-C62A-DD0101086CEC}"/>
              </a:ext>
            </a:extLst>
          </p:cNvPr>
          <p:cNvGrpSpPr/>
          <p:nvPr/>
        </p:nvGrpSpPr>
        <p:grpSpPr>
          <a:xfrm>
            <a:off x="298635" y="2106895"/>
            <a:ext cx="2888662" cy="4504267"/>
            <a:chOff x="-57215" y="1482962"/>
            <a:chExt cx="2888662" cy="4504267"/>
          </a:xfrm>
        </p:grpSpPr>
        <p:grpSp>
          <p:nvGrpSpPr>
            <p:cNvPr id="17" name="Group 16">
              <a:extLst>
                <a:ext uri="{FF2B5EF4-FFF2-40B4-BE49-F238E27FC236}">
                  <a16:creationId xmlns:a16="http://schemas.microsoft.com/office/drawing/2014/main" id="{4E62A186-398B-0E8E-19D2-2A9988A05C95}"/>
                </a:ext>
              </a:extLst>
            </p:cNvPr>
            <p:cNvGrpSpPr/>
            <p:nvPr/>
          </p:nvGrpSpPr>
          <p:grpSpPr>
            <a:xfrm>
              <a:off x="-57215" y="1482962"/>
              <a:ext cx="2888662" cy="4504267"/>
              <a:chOff x="-57215" y="1482962"/>
              <a:chExt cx="2888662" cy="4504267"/>
            </a:xfrm>
          </p:grpSpPr>
          <p:pic>
            <p:nvPicPr>
              <p:cNvPr id="19" name="Picture 18" descr="Screen Shot 2018-06-06 at 1.26.53 PM.png">
                <a:extLst>
                  <a:ext uri="{FF2B5EF4-FFF2-40B4-BE49-F238E27FC236}">
                    <a16:creationId xmlns:a16="http://schemas.microsoft.com/office/drawing/2014/main" id="{946698A1-A3ED-1161-7755-4C517995A9BC}"/>
                  </a:ext>
                </a:extLst>
              </p:cNvPr>
              <p:cNvPicPr>
                <a:picLocks noChangeAspect="1"/>
              </p:cNvPicPr>
              <p:nvPr/>
            </p:nvPicPr>
            <p:blipFill rotWithShape="1">
              <a:blip r:embed="rId4">
                <a:extLst>
                  <a:ext uri="{28A0092B-C50C-407E-A947-70E740481C1C}">
                    <a14:useLocalDpi xmlns:a14="http://schemas.microsoft.com/office/drawing/2010/main" val="0"/>
                  </a:ext>
                </a:extLst>
              </a:blip>
              <a:srcRect l="53042"/>
              <a:stretch/>
            </p:blipFill>
            <p:spPr>
              <a:xfrm>
                <a:off x="369959" y="1482962"/>
                <a:ext cx="2461488" cy="4504267"/>
              </a:xfrm>
              <a:prstGeom prst="rect">
                <a:avLst/>
              </a:prstGeom>
            </p:spPr>
          </p:pic>
          <p:sp>
            <p:nvSpPr>
              <p:cNvPr id="20" name="Rectangle 19">
                <a:extLst>
                  <a:ext uri="{FF2B5EF4-FFF2-40B4-BE49-F238E27FC236}">
                    <a16:creationId xmlns:a16="http://schemas.microsoft.com/office/drawing/2014/main" id="{87A2D1E2-6901-4A77-CC43-C60351D488A1}"/>
                  </a:ext>
                </a:extLst>
              </p:cNvPr>
              <p:cNvSpPr/>
              <p:nvPr/>
            </p:nvSpPr>
            <p:spPr>
              <a:xfrm rot="16200000">
                <a:off x="-890079" y="4401311"/>
                <a:ext cx="2188948" cy="523220"/>
              </a:xfrm>
              <a:prstGeom prst="rect">
                <a:avLst/>
              </a:prstGeom>
            </p:spPr>
            <p:txBody>
              <a:bodyPr wrap="square">
                <a:spAutoFit/>
              </a:bodyPr>
              <a:lstStyle/>
              <a:p>
                <a:pPr algn="ctr"/>
                <a:r>
                  <a:rPr lang="en-US" sz="1400"/>
                  <a:t>probability, </a:t>
                </a:r>
                <a:r>
                  <a:rPr lang="en-US" sz="1400" i="1"/>
                  <a:t>P</a:t>
                </a:r>
                <a:r>
                  <a:rPr lang="en-US" sz="1400"/>
                  <a:t>(</a:t>
                </a:r>
                <a:r>
                  <a:rPr lang="en-US" sz="1400" i="1"/>
                  <a:t>k</a:t>
                </a:r>
                <a:r>
                  <a:rPr lang="en-US" sz="1400"/>
                  <a:t>), that a node has </a:t>
                </a:r>
                <a:r>
                  <a:rPr lang="en-US" sz="1400" i="1"/>
                  <a:t>k</a:t>
                </a:r>
                <a:r>
                  <a:rPr lang="en-US" sz="1400"/>
                  <a:t> links </a:t>
                </a:r>
              </a:p>
            </p:txBody>
          </p:sp>
        </p:grpSp>
        <p:sp>
          <p:nvSpPr>
            <p:cNvPr id="18" name="Rectangle 17">
              <a:extLst>
                <a:ext uri="{FF2B5EF4-FFF2-40B4-BE49-F238E27FC236}">
                  <a16:creationId xmlns:a16="http://schemas.microsoft.com/office/drawing/2014/main" id="{C4B589FB-E350-872C-6DA1-4533C34CBD2A}"/>
                </a:ext>
              </a:extLst>
            </p:cNvPr>
            <p:cNvSpPr/>
            <p:nvPr/>
          </p:nvSpPr>
          <p:spPr>
            <a:xfrm>
              <a:off x="335429" y="1489108"/>
              <a:ext cx="876354" cy="295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6A42FAB0-9FDE-C414-8D78-AF253F088533}"/>
              </a:ext>
            </a:extLst>
          </p:cNvPr>
          <p:cNvSpPr txBox="1"/>
          <p:nvPr/>
        </p:nvSpPr>
        <p:spPr>
          <a:xfrm>
            <a:off x="31532" y="31269"/>
            <a:ext cx="2770386" cy="2246769"/>
          </a:xfrm>
          <a:prstGeom prst="rect">
            <a:avLst/>
          </a:prstGeom>
          <a:noFill/>
        </p:spPr>
        <p:txBody>
          <a:bodyPr wrap="square" rtlCol="0">
            <a:spAutoFit/>
          </a:bodyPr>
          <a:lstStyle/>
          <a:p>
            <a:r>
              <a:rPr lang="en-US" sz="2800">
                <a:latin typeface="Calibri" panose="020F0502020204030204" pitchFamily="34" charset="0"/>
                <a:cs typeface="Calibri" panose="020F0502020204030204" pitchFamily="34" charset="0"/>
              </a:rPr>
              <a:t>Most biological networks are hub-and-spoke across the domains of life</a:t>
            </a:r>
          </a:p>
        </p:txBody>
      </p:sp>
      <p:sp>
        <p:nvSpPr>
          <p:cNvPr id="22" name="Oval 21">
            <a:extLst>
              <a:ext uri="{FF2B5EF4-FFF2-40B4-BE49-F238E27FC236}">
                <a16:creationId xmlns:a16="http://schemas.microsoft.com/office/drawing/2014/main" id="{67FC3141-C92E-BBF8-B483-749936A206EF}"/>
              </a:ext>
            </a:extLst>
          </p:cNvPr>
          <p:cNvSpPr/>
          <p:nvPr/>
        </p:nvSpPr>
        <p:spPr>
          <a:xfrm>
            <a:off x="2001378" y="2626659"/>
            <a:ext cx="111202" cy="13447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765B735-19D4-3A9A-5D65-B35347E14B7A}"/>
              </a:ext>
            </a:extLst>
          </p:cNvPr>
          <p:cNvSpPr/>
          <p:nvPr/>
        </p:nvSpPr>
        <p:spPr>
          <a:xfrm>
            <a:off x="1567973" y="3397625"/>
            <a:ext cx="111202" cy="13447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6E6F917-2D0B-81A4-7824-38B214593105}"/>
              </a:ext>
            </a:extLst>
          </p:cNvPr>
          <p:cNvSpPr/>
          <p:nvPr/>
        </p:nvSpPr>
        <p:spPr>
          <a:xfrm>
            <a:off x="2404793" y="3388660"/>
            <a:ext cx="111202" cy="134470"/>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888A01A-E7F1-2CE8-7D58-3FB6170D051B}"/>
              </a:ext>
            </a:extLst>
          </p:cNvPr>
          <p:cNvSpPr txBox="1"/>
          <p:nvPr/>
        </p:nvSpPr>
        <p:spPr>
          <a:xfrm>
            <a:off x="2559703" y="1874209"/>
            <a:ext cx="385010" cy="534562"/>
          </a:xfrm>
          <a:prstGeom prst="rect">
            <a:avLst/>
          </a:prstGeom>
          <a:solidFill>
            <a:schemeClr val="bg1"/>
          </a:solidFill>
        </p:spPr>
        <p:txBody>
          <a:bodyPr wrap="square" rtlCol="0">
            <a:spAutoFit/>
          </a:bodyPr>
          <a:lstStyle/>
          <a:p>
            <a:endParaRPr lang="en-US"/>
          </a:p>
        </p:txBody>
      </p:sp>
      <p:sp>
        <p:nvSpPr>
          <p:cNvPr id="25" name="TextBox 24">
            <a:extLst>
              <a:ext uri="{FF2B5EF4-FFF2-40B4-BE49-F238E27FC236}">
                <a16:creationId xmlns:a16="http://schemas.microsoft.com/office/drawing/2014/main" id="{BD975BD9-5641-A86E-81E1-489F53D7C69D}"/>
              </a:ext>
            </a:extLst>
          </p:cNvPr>
          <p:cNvSpPr txBox="1"/>
          <p:nvPr/>
        </p:nvSpPr>
        <p:spPr>
          <a:xfrm>
            <a:off x="2466036" y="4242685"/>
            <a:ext cx="385010" cy="534562"/>
          </a:xfrm>
          <a:prstGeom prst="rect">
            <a:avLst/>
          </a:prstGeom>
          <a:solidFill>
            <a:schemeClr val="bg1"/>
          </a:solidFill>
        </p:spPr>
        <p:txBody>
          <a:bodyPr wrap="square" rtlCol="0">
            <a:spAutoFit/>
          </a:bodyPr>
          <a:lstStyle/>
          <a:p>
            <a:endParaRPr lang="en-US"/>
          </a:p>
        </p:txBody>
      </p:sp>
      <p:sp>
        <p:nvSpPr>
          <p:cNvPr id="26" name="Rectangle 25">
            <a:extLst>
              <a:ext uri="{FF2B5EF4-FFF2-40B4-BE49-F238E27FC236}">
                <a16:creationId xmlns:a16="http://schemas.microsoft.com/office/drawing/2014/main" id="{CEE50A42-CF5C-DB98-F152-18A37716C80C}"/>
              </a:ext>
            </a:extLst>
          </p:cNvPr>
          <p:cNvSpPr/>
          <p:nvPr/>
        </p:nvSpPr>
        <p:spPr>
          <a:xfrm>
            <a:off x="4790365" y="6483725"/>
            <a:ext cx="4358228" cy="369332"/>
          </a:xfrm>
          <a:prstGeom prst="rect">
            <a:avLst/>
          </a:prstGeom>
        </p:spPr>
        <p:txBody>
          <a:bodyPr wrap="square">
            <a:spAutoFit/>
          </a:bodyPr>
          <a:lstStyle/>
          <a:p>
            <a:pPr algn="r"/>
            <a:r>
              <a:rPr lang="en-US" sz="900" dirty="0"/>
              <a:t>Jeong, H., Tombor, B., Albert, R., Oltvai, Z. N., &amp; Barabási, A. L. (2000).</a:t>
            </a:r>
            <a:br>
              <a:rPr lang="en-US" sz="900" dirty="0"/>
            </a:br>
            <a:r>
              <a:rPr lang="en-US" sz="900" dirty="0">
                <a:hlinkClick r:id="rId5"/>
              </a:rPr>
              <a:t>The large-scale organization of metabolic networks.</a:t>
            </a:r>
            <a:r>
              <a:rPr lang="en-US" sz="900" dirty="0"/>
              <a:t> </a:t>
            </a:r>
            <a:r>
              <a:rPr lang="en-US" sz="900" i="1" dirty="0"/>
              <a:t>Nature</a:t>
            </a:r>
            <a:r>
              <a:rPr lang="en-US" sz="900" dirty="0"/>
              <a:t>, </a:t>
            </a:r>
            <a:r>
              <a:rPr lang="en-US" sz="900" i="1" dirty="0"/>
              <a:t>407</a:t>
            </a:r>
            <a:r>
              <a:rPr lang="en-US" sz="900" dirty="0"/>
              <a:t>(6804), 651-654.</a:t>
            </a:r>
            <a:endParaRPr lang="en-U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1364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3112-8169-DAFF-6AA9-D903991A87EA}"/>
              </a:ext>
            </a:extLst>
          </p:cNvPr>
          <p:cNvSpPr>
            <a:spLocks noGrp="1"/>
          </p:cNvSpPr>
          <p:nvPr>
            <p:ph type="title"/>
          </p:nvPr>
        </p:nvSpPr>
        <p:spPr/>
        <p:txBody>
          <a:bodyPr>
            <a:noAutofit/>
          </a:bodyPr>
          <a:lstStyle/>
          <a:p>
            <a:r>
              <a:rPr lang="en-US" sz="3200"/>
              <a:t>Guiding Questions of the Pathways Project</a:t>
            </a:r>
          </a:p>
        </p:txBody>
      </p:sp>
      <p:sp>
        <p:nvSpPr>
          <p:cNvPr id="3" name="Content Placeholder 2">
            <a:extLst>
              <a:ext uri="{FF2B5EF4-FFF2-40B4-BE49-F238E27FC236}">
                <a16:creationId xmlns:a16="http://schemas.microsoft.com/office/drawing/2014/main" id="{8FE121C8-DC83-FCD5-7E84-F2CF410A1FB0}"/>
              </a:ext>
            </a:extLst>
          </p:cNvPr>
          <p:cNvSpPr>
            <a:spLocks noGrp="1"/>
          </p:cNvSpPr>
          <p:nvPr>
            <p:ph idx="1"/>
          </p:nvPr>
        </p:nvSpPr>
        <p:spPr/>
        <p:txBody>
          <a:bodyPr/>
          <a:lstStyle/>
          <a:p>
            <a:r>
              <a:rPr lang="en-US"/>
              <a:t>How does network structure determine robustness of function in response to perturbation (within-species timescales)? </a:t>
            </a:r>
          </a:p>
          <a:p>
            <a:endParaRPr lang="en-US"/>
          </a:p>
          <a:p>
            <a:r>
              <a:rPr lang="en-US"/>
              <a:t>How does network structure influence and reflect the process of evolution (between-species timescales)?</a:t>
            </a:r>
          </a:p>
          <a:p>
            <a:endParaRPr lang="en-US"/>
          </a:p>
        </p:txBody>
      </p:sp>
    </p:spTree>
    <p:extLst>
      <p:ext uri="{BB962C8B-B14F-4D97-AF65-F5344CB8AC3E}">
        <p14:creationId xmlns:p14="http://schemas.microsoft.com/office/powerpoint/2010/main" val="265461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E68FB9-FDCE-4BBD-F6B0-73403DF9E436}"/>
              </a:ext>
            </a:extLst>
          </p:cNvPr>
          <p:cNvSpPr>
            <a:spLocks noGrp="1"/>
          </p:cNvSpPr>
          <p:nvPr>
            <p:ph type="title"/>
          </p:nvPr>
        </p:nvSpPr>
        <p:spPr/>
        <p:txBody>
          <a:bodyPr/>
          <a:lstStyle/>
          <a:p>
            <a:r>
              <a:rPr lang="en-US"/>
              <a:t>Rates of Molecular Evolution</a:t>
            </a:r>
          </a:p>
        </p:txBody>
      </p:sp>
      <p:sp>
        <p:nvSpPr>
          <p:cNvPr id="6" name="Text Placeholder 5">
            <a:extLst>
              <a:ext uri="{FF2B5EF4-FFF2-40B4-BE49-F238E27FC236}">
                <a16:creationId xmlns:a16="http://schemas.microsoft.com/office/drawing/2014/main" id="{4394E4AA-3B0E-A15F-D4CB-265FE1711B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2641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E4909-6191-21B6-8288-1A2A9B26860B}"/>
              </a:ext>
            </a:extLst>
          </p:cNvPr>
          <p:cNvSpPr>
            <a:spLocks noGrp="1"/>
          </p:cNvSpPr>
          <p:nvPr>
            <p:ph type="title"/>
          </p:nvPr>
        </p:nvSpPr>
        <p:spPr/>
        <p:txBody>
          <a:bodyPr>
            <a:noAutofit/>
          </a:bodyPr>
          <a:lstStyle/>
          <a:p>
            <a:r>
              <a:rPr lang="en-US" sz="3600"/>
              <a:t>Measuring Rate of Molecular Evolution</a:t>
            </a:r>
          </a:p>
        </p:txBody>
      </p:sp>
      <p:sp>
        <p:nvSpPr>
          <p:cNvPr id="6" name="Content Placeholder 5">
            <a:extLst>
              <a:ext uri="{FF2B5EF4-FFF2-40B4-BE49-F238E27FC236}">
                <a16:creationId xmlns:a16="http://schemas.microsoft.com/office/drawing/2014/main" id="{B4AF2DCB-1DE4-1B9C-1DA5-6AEE5B2D4804}"/>
              </a:ext>
            </a:extLst>
          </p:cNvPr>
          <p:cNvSpPr>
            <a:spLocks noGrp="1"/>
          </p:cNvSpPr>
          <p:nvPr>
            <p:ph idx="1"/>
          </p:nvPr>
        </p:nvSpPr>
        <p:spPr/>
        <p:txBody>
          <a:bodyPr>
            <a:normAutofit lnSpcReduction="10000"/>
          </a:bodyPr>
          <a:lstStyle/>
          <a:p>
            <a:r>
              <a:rPr lang="en-US"/>
              <a:t>Number of differences in nucleotide sequence between two species</a:t>
            </a:r>
          </a:p>
          <a:p>
            <a:pPr lvl="1"/>
            <a:r>
              <a:rPr lang="en-US"/>
              <a:t>More differences </a:t>
            </a:r>
            <a:r>
              <a:rPr lang="en-US">
                <a:sym typeface="Wingdings" pitchFamily="2" charset="2"/>
              </a:rPr>
              <a:t></a:t>
            </a:r>
            <a:r>
              <a:rPr lang="en-US"/>
              <a:t> more/faster evolution </a:t>
            </a:r>
          </a:p>
          <a:p>
            <a:pPr lvl="1"/>
            <a:endParaRPr lang="en-US"/>
          </a:p>
          <a:p>
            <a:r>
              <a:rPr lang="en-US"/>
              <a:t>How do we distinguish between neutral and adaptive evolution?</a:t>
            </a:r>
          </a:p>
          <a:p>
            <a:pPr lvl="1"/>
            <a:r>
              <a:rPr lang="en-US" b="1">
                <a:solidFill>
                  <a:srgbClr val="990000"/>
                </a:solidFill>
              </a:rPr>
              <a:t>Substitution Rates:</a:t>
            </a:r>
          </a:p>
          <a:p>
            <a:pPr lvl="2"/>
            <a:r>
              <a:rPr lang="en-US"/>
              <a:t>If difference in nucleotide sequence </a:t>
            </a:r>
            <a:r>
              <a:rPr lang="en-US" b="1">
                <a:solidFill>
                  <a:srgbClr val="990000"/>
                </a:solidFill>
              </a:rPr>
              <a:t>leads to a change</a:t>
            </a:r>
            <a:r>
              <a:rPr lang="en-US"/>
              <a:t> in the amino acid, what type of substitution is this? </a:t>
            </a:r>
          </a:p>
          <a:p>
            <a:pPr lvl="3"/>
            <a:r>
              <a:rPr lang="en-US"/>
              <a:t>non-synonymous (“non-synonym”)</a:t>
            </a:r>
          </a:p>
          <a:p>
            <a:pPr lvl="2"/>
            <a:r>
              <a:rPr lang="en-US"/>
              <a:t>If difference in nucleotide sequence </a:t>
            </a:r>
            <a:r>
              <a:rPr lang="en-US" b="1">
                <a:solidFill>
                  <a:srgbClr val="990000"/>
                </a:solidFill>
              </a:rPr>
              <a:t>doesn’t lead to a change</a:t>
            </a:r>
            <a:r>
              <a:rPr lang="en-US"/>
              <a:t> in the amino acid, what type of substitution is this? </a:t>
            </a:r>
          </a:p>
          <a:p>
            <a:pPr lvl="3"/>
            <a:r>
              <a:rPr lang="en-US"/>
              <a:t>synonymous (“synonym”)</a:t>
            </a:r>
          </a:p>
        </p:txBody>
      </p:sp>
    </p:spTree>
    <p:extLst>
      <p:ext uri="{BB962C8B-B14F-4D97-AF65-F5344CB8AC3E}">
        <p14:creationId xmlns:p14="http://schemas.microsoft.com/office/powerpoint/2010/main" val="848878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D203-06E4-0953-1920-0E3ABA69D0C4}"/>
              </a:ext>
            </a:extLst>
          </p:cNvPr>
          <p:cNvSpPr>
            <a:spLocks noGrp="1"/>
          </p:cNvSpPr>
          <p:nvPr>
            <p:ph type="title"/>
          </p:nvPr>
        </p:nvSpPr>
        <p:spPr/>
        <p:txBody>
          <a:bodyPr/>
          <a:lstStyle/>
          <a:p>
            <a:r>
              <a:rPr lang="en-US"/>
              <a:t>Check For Understanding</a:t>
            </a:r>
          </a:p>
        </p:txBody>
      </p:sp>
      <p:sp>
        <p:nvSpPr>
          <p:cNvPr id="3" name="Content Placeholder 2">
            <a:extLst>
              <a:ext uri="{FF2B5EF4-FFF2-40B4-BE49-F238E27FC236}">
                <a16:creationId xmlns:a16="http://schemas.microsoft.com/office/drawing/2014/main" id="{264E1619-D5CC-A89D-6D2D-307BA13DBDCB}"/>
              </a:ext>
            </a:extLst>
          </p:cNvPr>
          <p:cNvSpPr>
            <a:spLocks noGrp="1"/>
          </p:cNvSpPr>
          <p:nvPr>
            <p:ph idx="1"/>
          </p:nvPr>
        </p:nvSpPr>
        <p:spPr>
          <a:xfrm>
            <a:off x="628650" y="1315845"/>
            <a:ext cx="3351679" cy="4622840"/>
          </a:xfrm>
        </p:spPr>
        <p:txBody>
          <a:bodyPr/>
          <a:lstStyle/>
          <a:p>
            <a:r>
              <a:rPr lang="en-US"/>
              <a:t>What </a:t>
            </a:r>
            <a:r>
              <a:rPr lang="en-US" b="1">
                <a:solidFill>
                  <a:srgbClr val="990000"/>
                </a:solidFill>
              </a:rPr>
              <a:t>type of substitution</a:t>
            </a:r>
            <a:r>
              <a:rPr lang="en-US"/>
              <a:t> would this be? Would it change the chemical properties of the amino acid? If so, how?</a:t>
            </a:r>
          </a:p>
          <a:p>
            <a:pPr marL="914400" lvl="1" indent="-457200">
              <a:buFont typeface="+mj-lt"/>
              <a:buAutoNum type="arabicPeriod"/>
            </a:pPr>
            <a:r>
              <a:rPr lang="en-US"/>
              <a:t>GCG </a:t>
            </a:r>
            <a:r>
              <a:rPr lang="en-US">
                <a:sym typeface="Wingdings" pitchFamily="2" charset="2"/>
              </a:rPr>
              <a:t> GCA</a:t>
            </a:r>
            <a:endParaRPr lang="en-US"/>
          </a:p>
          <a:p>
            <a:pPr marL="914400" lvl="1" indent="-457200">
              <a:buFont typeface="+mj-lt"/>
              <a:buAutoNum type="arabicPeriod"/>
            </a:pPr>
            <a:r>
              <a:rPr lang="en-US"/>
              <a:t>UUG </a:t>
            </a:r>
            <a:r>
              <a:rPr lang="en-US">
                <a:sym typeface="Wingdings" pitchFamily="2" charset="2"/>
              </a:rPr>
              <a:t> UCG</a:t>
            </a:r>
          </a:p>
          <a:p>
            <a:pPr marL="914400" lvl="1" indent="-457200">
              <a:buFont typeface="+mj-lt"/>
              <a:buAutoNum type="arabicPeriod"/>
            </a:pPr>
            <a:r>
              <a:rPr lang="en-US">
                <a:sym typeface="Wingdings" pitchFamily="2" charset="2"/>
              </a:rPr>
              <a:t>GGA  GUA</a:t>
            </a:r>
            <a:endParaRPr lang="en-US"/>
          </a:p>
        </p:txBody>
      </p:sp>
      <p:pic>
        <p:nvPicPr>
          <p:cNvPr id="4" name="Picture 3">
            <a:extLst>
              <a:ext uri="{FF2B5EF4-FFF2-40B4-BE49-F238E27FC236}">
                <a16:creationId xmlns:a16="http://schemas.microsoft.com/office/drawing/2014/main" id="{4A1E21AA-66C8-E6A5-466C-B1459093C6D8}"/>
              </a:ext>
            </a:extLst>
          </p:cNvPr>
          <p:cNvPicPr>
            <a:picLocks noChangeAspect="1"/>
          </p:cNvPicPr>
          <p:nvPr/>
        </p:nvPicPr>
        <p:blipFill rotWithShape="1">
          <a:blip r:embed="rId3"/>
          <a:srcRect t="9608" b="3137"/>
          <a:stretch/>
        </p:blipFill>
        <p:spPr>
          <a:xfrm>
            <a:off x="3874892" y="874059"/>
            <a:ext cx="5299364" cy="5983941"/>
          </a:xfrm>
          <a:prstGeom prst="rect">
            <a:avLst/>
          </a:prstGeom>
        </p:spPr>
      </p:pic>
    </p:spTree>
    <p:extLst>
      <p:ext uri="{BB962C8B-B14F-4D97-AF65-F5344CB8AC3E}">
        <p14:creationId xmlns:p14="http://schemas.microsoft.com/office/powerpoint/2010/main" val="560050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2038C-A22A-5D04-F37E-A44986633373}"/>
              </a:ext>
            </a:extLst>
          </p:cNvPr>
          <p:cNvSpPr>
            <a:spLocks noGrp="1"/>
          </p:cNvSpPr>
          <p:nvPr>
            <p:ph type="title"/>
          </p:nvPr>
        </p:nvSpPr>
        <p:spPr/>
        <p:txBody>
          <a:bodyPr/>
          <a:lstStyle/>
          <a:p>
            <a:r>
              <a:rPr lang="en-US" dirty="0"/>
              <a:t>Insulin</a:t>
            </a:r>
          </a:p>
        </p:txBody>
      </p:sp>
      <p:sp>
        <p:nvSpPr>
          <p:cNvPr id="5" name="Text Placeholder 4">
            <a:extLst>
              <a:ext uri="{FF2B5EF4-FFF2-40B4-BE49-F238E27FC236}">
                <a16:creationId xmlns:a16="http://schemas.microsoft.com/office/drawing/2014/main" id="{5CFFC32C-6E3F-9EBB-AF0F-4E8F958BAD4C}"/>
              </a:ext>
            </a:extLst>
          </p:cNvPr>
          <p:cNvSpPr>
            <a:spLocks noGrp="1"/>
          </p:cNvSpPr>
          <p:nvPr>
            <p:ph type="body" idx="1"/>
          </p:nvPr>
        </p:nvSpPr>
        <p:spPr/>
        <p:txBody>
          <a:bodyPr/>
          <a:lstStyle/>
          <a:p>
            <a:pPr algn="ctr"/>
            <a:endParaRPr lang="en-US" dirty="0"/>
          </a:p>
        </p:txBody>
      </p:sp>
    </p:spTree>
    <p:extLst>
      <p:ext uri="{BB962C8B-B14F-4D97-AF65-F5344CB8AC3E}">
        <p14:creationId xmlns:p14="http://schemas.microsoft.com/office/powerpoint/2010/main" val="38260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8E4909-6191-21B6-8288-1A2A9B26860B}"/>
              </a:ext>
            </a:extLst>
          </p:cNvPr>
          <p:cNvSpPr>
            <a:spLocks noGrp="1"/>
          </p:cNvSpPr>
          <p:nvPr>
            <p:ph type="title"/>
          </p:nvPr>
        </p:nvSpPr>
        <p:spPr/>
        <p:txBody>
          <a:bodyPr>
            <a:noAutofit/>
          </a:bodyPr>
          <a:lstStyle/>
          <a:p>
            <a:r>
              <a:rPr lang="en-US" sz="3600"/>
              <a:t>Measuring Rate of Molecular Evolution</a:t>
            </a:r>
          </a:p>
        </p:txBody>
      </p:sp>
      <p:sp>
        <p:nvSpPr>
          <p:cNvPr id="6" name="Content Placeholder 5">
            <a:extLst>
              <a:ext uri="{FF2B5EF4-FFF2-40B4-BE49-F238E27FC236}">
                <a16:creationId xmlns:a16="http://schemas.microsoft.com/office/drawing/2014/main" id="{B4AF2DCB-1DE4-1B9C-1DA5-6AEE5B2D4804}"/>
              </a:ext>
            </a:extLst>
          </p:cNvPr>
          <p:cNvSpPr>
            <a:spLocks noGrp="1"/>
          </p:cNvSpPr>
          <p:nvPr>
            <p:ph idx="1"/>
          </p:nvPr>
        </p:nvSpPr>
        <p:spPr/>
        <p:txBody>
          <a:bodyPr>
            <a:normAutofit/>
          </a:bodyPr>
          <a:lstStyle/>
          <a:p>
            <a:r>
              <a:rPr lang="en-US"/>
              <a:t>Substitution Rates:</a:t>
            </a:r>
          </a:p>
          <a:p>
            <a:pPr lvl="1"/>
            <a:r>
              <a:rPr lang="en-US"/>
              <a:t>Non-synonymous substitution rate (</a:t>
            </a:r>
            <a:r>
              <a:rPr lang="en-US" err="1"/>
              <a:t>d</a:t>
            </a:r>
            <a:r>
              <a:rPr lang="en-US" baseline="-25000" err="1"/>
              <a:t>N</a:t>
            </a:r>
            <a:r>
              <a:rPr lang="en-US"/>
              <a:t>) </a:t>
            </a:r>
          </a:p>
          <a:p>
            <a:pPr lvl="2"/>
            <a:r>
              <a:rPr lang="en-US"/>
              <a:t>difference in amino acid </a:t>
            </a:r>
            <a:r>
              <a:rPr lang="en-US">
                <a:sym typeface="Wingdings" pitchFamily="2" charset="2"/>
              </a:rPr>
              <a:t></a:t>
            </a:r>
            <a:r>
              <a:rPr lang="en-US"/>
              <a:t> assumed to be non-neutral</a:t>
            </a:r>
          </a:p>
          <a:p>
            <a:pPr lvl="1"/>
            <a:r>
              <a:rPr lang="en-US"/>
              <a:t>Synonymous substitution rate (</a:t>
            </a:r>
            <a:r>
              <a:rPr lang="en-US" err="1"/>
              <a:t>d</a:t>
            </a:r>
            <a:r>
              <a:rPr lang="en-US" baseline="-25000" err="1"/>
              <a:t>S</a:t>
            </a:r>
            <a:r>
              <a:rPr lang="en-US"/>
              <a:t>) </a:t>
            </a:r>
          </a:p>
          <a:p>
            <a:pPr lvl="2"/>
            <a:r>
              <a:rPr lang="en-US"/>
              <a:t>no change in amino acid </a:t>
            </a:r>
            <a:r>
              <a:rPr lang="en-US">
                <a:sym typeface="Wingdings" pitchFamily="2" charset="2"/>
              </a:rPr>
              <a:t></a:t>
            </a:r>
            <a:r>
              <a:rPr lang="en-US"/>
              <a:t> assumed to be neutral</a:t>
            </a:r>
          </a:p>
          <a:p>
            <a:endParaRPr lang="en-US"/>
          </a:p>
          <a:p>
            <a:r>
              <a:rPr lang="en-US" err="1"/>
              <a:t>d</a:t>
            </a:r>
            <a:r>
              <a:rPr lang="en-US" baseline="-25000" err="1"/>
              <a:t>N</a:t>
            </a:r>
            <a:r>
              <a:rPr lang="en-US"/>
              <a:t>/</a:t>
            </a:r>
            <a:r>
              <a:rPr lang="en-US" err="1"/>
              <a:t>d</a:t>
            </a:r>
            <a:r>
              <a:rPr lang="en-US" baseline="-25000" err="1"/>
              <a:t>S</a:t>
            </a:r>
            <a:r>
              <a:rPr lang="en-US"/>
              <a:t> = ratio of non-synonymous to synonymous nucleotide substitutions (also called Ka/Ks; </a:t>
            </a:r>
            <a:r>
              <a:rPr lang="el-GR"/>
              <a:t>ω)</a:t>
            </a:r>
          </a:p>
          <a:p>
            <a:pPr marL="0" indent="0">
              <a:buNone/>
            </a:pPr>
            <a:endParaRPr lang="en-US"/>
          </a:p>
          <a:p>
            <a:endParaRPr lang="en-US"/>
          </a:p>
        </p:txBody>
      </p:sp>
    </p:spTree>
    <p:extLst>
      <p:ext uri="{BB962C8B-B14F-4D97-AF65-F5344CB8AC3E}">
        <p14:creationId xmlns:p14="http://schemas.microsoft.com/office/powerpoint/2010/main" val="122827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C9B6-8275-F4D8-1E37-297750CD6962}"/>
              </a:ext>
            </a:extLst>
          </p:cNvPr>
          <p:cNvSpPr>
            <a:spLocks noGrp="1"/>
          </p:cNvSpPr>
          <p:nvPr>
            <p:ph type="title"/>
          </p:nvPr>
        </p:nvSpPr>
        <p:spPr/>
        <p:txBody>
          <a:bodyPr>
            <a:normAutofit fontScale="90000"/>
          </a:bodyPr>
          <a:lstStyle/>
          <a:p>
            <a:r>
              <a:rPr lang="en-US" err="1"/>
              <a:t>d</a:t>
            </a:r>
            <a:r>
              <a:rPr lang="en-US" baseline="-25000" err="1"/>
              <a:t>N</a:t>
            </a:r>
            <a:r>
              <a:rPr lang="en-US"/>
              <a:t>/</a:t>
            </a:r>
            <a:r>
              <a:rPr lang="en-US" err="1"/>
              <a:t>d</a:t>
            </a:r>
            <a:r>
              <a:rPr lang="en-US" baseline="-25000" err="1"/>
              <a:t>S</a:t>
            </a:r>
            <a:r>
              <a:rPr lang="en-US"/>
              <a:t> = 1</a:t>
            </a:r>
            <a:br>
              <a:rPr lang="en-US"/>
            </a:br>
            <a:r>
              <a:rPr lang="en-US"/>
              <a:t>gene evolving neutrally</a:t>
            </a:r>
          </a:p>
        </p:txBody>
      </p:sp>
      <p:pic>
        <p:nvPicPr>
          <p:cNvPr id="4" name="Picture 3">
            <a:extLst>
              <a:ext uri="{FF2B5EF4-FFF2-40B4-BE49-F238E27FC236}">
                <a16:creationId xmlns:a16="http://schemas.microsoft.com/office/drawing/2014/main" id="{4F1FD441-3119-92B1-D164-321ED7033340}"/>
              </a:ext>
            </a:extLst>
          </p:cNvPr>
          <p:cNvPicPr>
            <a:picLocks noChangeAspect="1"/>
          </p:cNvPicPr>
          <p:nvPr/>
        </p:nvPicPr>
        <p:blipFill rotWithShape="1">
          <a:blip r:embed="rId2"/>
          <a:srcRect l="1451" t="39804" r="1451" b="32353"/>
          <a:stretch/>
        </p:blipFill>
        <p:spPr>
          <a:xfrm>
            <a:off x="0" y="2622176"/>
            <a:ext cx="9144000" cy="3576918"/>
          </a:xfrm>
          <a:prstGeom prst="rect">
            <a:avLst/>
          </a:prstGeom>
        </p:spPr>
      </p:pic>
      <p:sp>
        <p:nvSpPr>
          <p:cNvPr id="6" name="TextBox 5">
            <a:extLst>
              <a:ext uri="{FF2B5EF4-FFF2-40B4-BE49-F238E27FC236}">
                <a16:creationId xmlns:a16="http://schemas.microsoft.com/office/drawing/2014/main" id="{E7703264-595A-B47A-307E-CCF1B75851B0}"/>
              </a:ext>
            </a:extLst>
          </p:cNvPr>
          <p:cNvSpPr txBox="1"/>
          <p:nvPr/>
        </p:nvSpPr>
        <p:spPr>
          <a:xfrm>
            <a:off x="365809" y="2905780"/>
            <a:ext cx="2784032" cy="523220"/>
          </a:xfrm>
          <a:prstGeom prst="rect">
            <a:avLst/>
          </a:prstGeom>
          <a:noFill/>
        </p:spPr>
        <p:txBody>
          <a:bodyPr wrap="none" rtlCol="0">
            <a:spAutoFit/>
          </a:bodyPr>
          <a:lstStyle/>
          <a:p>
            <a:pPr algn="ctr"/>
            <a:r>
              <a:rPr lang="en-US" sz="2800" b="1">
                <a:solidFill>
                  <a:srgbClr val="990000"/>
                </a:solidFill>
              </a:rPr>
              <a:t>Non-synonymous</a:t>
            </a:r>
          </a:p>
        </p:txBody>
      </p:sp>
      <p:sp>
        <p:nvSpPr>
          <p:cNvPr id="7" name="TextBox 6">
            <a:extLst>
              <a:ext uri="{FF2B5EF4-FFF2-40B4-BE49-F238E27FC236}">
                <a16:creationId xmlns:a16="http://schemas.microsoft.com/office/drawing/2014/main" id="{8C3E20D1-E92E-613F-CA2B-045ADC40049B}"/>
              </a:ext>
            </a:extLst>
          </p:cNvPr>
          <p:cNvSpPr txBox="1"/>
          <p:nvPr/>
        </p:nvSpPr>
        <p:spPr>
          <a:xfrm>
            <a:off x="6436255" y="2905780"/>
            <a:ext cx="2079095" cy="523220"/>
          </a:xfrm>
          <a:prstGeom prst="rect">
            <a:avLst/>
          </a:prstGeom>
          <a:noFill/>
        </p:spPr>
        <p:txBody>
          <a:bodyPr wrap="none" rtlCol="0">
            <a:spAutoFit/>
          </a:bodyPr>
          <a:lstStyle/>
          <a:p>
            <a:pPr algn="ctr"/>
            <a:r>
              <a:rPr lang="en-US" sz="2800" b="1">
                <a:solidFill>
                  <a:srgbClr val="990000"/>
                </a:solidFill>
              </a:rPr>
              <a:t>Synonymous</a:t>
            </a:r>
          </a:p>
        </p:txBody>
      </p:sp>
    </p:spTree>
    <p:extLst>
      <p:ext uri="{BB962C8B-B14F-4D97-AF65-F5344CB8AC3E}">
        <p14:creationId xmlns:p14="http://schemas.microsoft.com/office/powerpoint/2010/main" val="3549199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23106C-38A4-ED40-5BD3-43DCCEE3D400}"/>
              </a:ext>
            </a:extLst>
          </p:cNvPr>
          <p:cNvPicPr>
            <a:picLocks noChangeAspect="1"/>
          </p:cNvPicPr>
          <p:nvPr/>
        </p:nvPicPr>
        <p:blipFill rotWithShape="1">
          <a:blip r:embed="rId2"/>
          <a:srcRect b="64059"/>
          <a:stretch/>
        </p:blipFill>
        <p:spPr>
          <a:xfrm>
            <a:off x="-27229" y="1686694"/>
            <a:ext cx="9198456" cy="4510033"/>
          </a:xfrm>
          <a:prstGeom prst="rect">
            <a:avLst/>
          </a:prstGeom>
        </p:spPr>
      </p:pic>
      <p:sp>
        <p:nvSpPr>
          <p:cNvPr id="2" name="Title 1">
            <a:extLst>
              <a:ext uri="{FF2B5EF4-FFF2-40B4-BE49-F238E27FC236}">
                <a16:creationId xmlns:a16="http://schemas.microsoft.com/office/drawing/2014/main" id="{372BC9B6-8275-F4D8-1E37-297750CD6962}"/>
              </a:ext>
            </a:extLst>
          </p:cNvPr>
          <p:cNvSpPr>
            <a:spLocks noGrp="1"/>
          </p:cNvSpPr>
          <p:nvPr>
            <p:ph type="title"/>
          </p:nvPr>
        </p:nvSpPr>
        <p:spPr>
          <a:xfrm>
            <a:off x="462432" y="365127"/>
            <a:ext cx="8219136" cy="779462"/>
          </a:xfrm>
        </p:spPr>
        <p:txBody>
          <a:bodyPr>
            <a:normAutofit fontScale="90000"/>
          </a:bodyPr>
          <a:lstStyle/>
          <a:p>
            <a:r>
              <a:rPr lang="en-US" err="1"/>
              <a:t>d</a:t>
            </a:r>
            <a:r>
              <a:rPr lang="en-US" baseline="-25000" err="1"/>
              <a:t>N</a:t>
            </a:r>
            <a:r>
              <a:rPr lang="en-US"/>
              <a:t>/</a:t>
            </a:r>
            <a:r>
              <a:rPr lang="en-US" err="1"/>
              <a:t>d</a:t>
            </a:r>
            <a:r>
              <a:rPr lang="en-US" baseline="-25000" err="1"/>
              <a:t>S</a:t>
            </a:r>
            <a:r>
              <a:rPr lang="en-US"/>
              <a:t> &lt; 1</a:t>
            </a:r>
            <a:br>
              <a:rPr lang="en-US"/>
            </a:br>
            <a:r>
              <a:rPr lang="en-US"/>
              <a:t>gene experiencing selective constraint</a:t>
            </a:r>
            <a:br>
              <a:rPr lang="en-US"/>
            </a:br>
            <a:endParaRPr lang="en-US"/>
          </a:p>
        </p:txBody>
      </p:sp>
      <p:sp>
        <p:nvSpPr>
          <p:cNvPr id="6" name="TextBox 5">
            <a:extLst>
              <a:ext uri="{FF2B5EF4-FFF2-40B4-BE49-F238E27FC236}">
                <a16:creationId xmlns:a16="http://schemas.microsoft.com/office/drawing/2014/main" id="{72889DB9-713C-F641-5D00-5705B24FF518}"/>
              </a:ext>
            </a:extLst>
          </p:cNvPr>
          <p:cNvSpPr txBox="1"/>
          <p:nvPr/>
        </p:nvSpPr>
        <p:spPr>
          <a:xfrm>
            <a:off x="553791" y="5719674"/>
            <a:ext cx="8036417" cy="954107"/>
          </a:xfrm>
          <a:prstGeom prst="rect">
            <a:avLst/>
          </a:prstGeom>
          <a:noFill/>
        </p:spPr>
        <p:txBody>
          <a:bodyPr wrap="square" rtlCol="0">
            <a:spAutoFit/>
          </a:bodyPr>
          <a:lstStyle/>
          <a:p>
            <a:r>
              <a:rPr lang="en-US" sz="2800"/>
              <a:t>the proportion of new mutations that are strongly deleterious are removed by purifying selection</a:t>
            </a:r>
          </a:p>
        </p:txBody>
      </p:sp>
      <p:sp>
        <p:nvSpPr>
          <p:cNvPr id="7" name="TextBox 6">
            <a:extLst>
              <a:ext uri="{FF2B5EF4-FFF2-40B4-BE49-F238E27FC236}">
                <a16:creationId xmlns:a16="http://schemas.microsoft.com/office/drawing/2014/main" id="{3540B5D9-0F2D-F2AB-A569-84C133E5B6A2}"/>
              </a:ext>
            </a:extLst>
          </p:cNvPr>
          <p:cNvSpPr txBox="1"/>
          <p:nvPr/>
        </p:nvSpPr>
        <p:spPr>
          <a:xfrm>
            <a:off x="462432" y="3309191"/>
            <a:ext cx="2784032" cy="523220"/>
          </a:xfrm>
          <a:prstGeom prst="rect">
            <a:avLst/>
          </a:prstGeom>
          <a:noFill/>
        </p:spPr>
        <p:txBody>
          <a:bodyPr wrap="none" rtlCol="0">
            <a:spAutoFit/>
          </a:bodyPr>
          <a:lstStyle/>
          <a:p>
            <a:pPr algn="ctr"/>
            <a:r>
              <a:rPr lang="en-US" sz="2800" b="1">
                <a:solidFill>
                  <a:srgbClr val="990000"/>
                </a:solidFill>
              </a:rPr>
              <a:t>Non-synonymous</a:t>
            </a:r>
          </a:p>
        </p:txBody>
      </p:sp>
      <p:sp>
        <p:nvSpPr>
          <p:cNvPr id="8" name="TextBox 7">
            <a:extLst>
              <a:ext uri="{FF2B5EF4-FFF2-40B4-BE49-F238E27FC236}">
                <a16:creationId xmlns:a16="http://schemas.microsoft.com/office/drawing/2014/main" id="{EB170060-ECFB-E53A-BE4E-D10B12CBC2BF}"/>
              </a:ext>
            </a:extLst>
          </p:cNvPr>
          <p:cNvSpPr txBox="1"/>
          <p:nvPr/>
        </p:nvSpPr>
        <p:spPr>
          <a:xfrm>
            <a:off x="6279287" y="2139301"/>
            <a:ext cx="2079095" cy="523220"/>
          </a:xfrm>
          <a:prstGeom prst="rect">
            <a:avLst/>
          </a:prstGeom>
          <a:noFill/>
        </p:spPr>
        <p:txBody>
          <a:bodyPr wrap="none" rtlCol="0">
            <a:spAutoFit/>
          </a:bodyPr>
          <a:lstStyle/>
          <a:p>
            <a:pPr algn="ctr"/>
            <a:r>
              <a:rPr lang="en-US" sz="2800" b="1">
                <a:solidFill>
                  <a:srgbClr val="990000"/>
                </a:solidFill>
              </a:rPr>
              <a:t>Synonymous</a:t>
            </a:r>
          </a:p>
        </p:txBody>
      </p:sp>
    </p:spTree>
    <p:extLst>
      <p:ext uri="{BB962C8B-B14F-4D97-AF65-F5344CB8AC3E}">
        <p14:creationId xmlns:p14="http://schemas.microsoft.com/office/powerpoint/2010/main" val="3346487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10EEE5-DA1B-54B5-9BEB-CF11DA73C4D4}"/>
              </a:ext>
            </a:extLst>
          </p:cNvPr>
          <p:cNvPicPr>
            <a:picLocks noChangeAspect="1"/>
          </p:cNvPicPr>
          <p:nvPr/>
        </p:nvPicPr>
        <p:blipFill rotWithShape="1">
          <a:blip r:embed="rId3"/>
          <a:srcRect b="64059"/>
          <a:stretch/>
        </p:blipFill>
        <p:spPr>
          <a:xfrm flipH="1">
            <a:off x="-27229" y="1686694"/>
            <a:ext cx="9198456" cy="4510033"/>
          </a:xfrm>
          <a:prstGeom prst="rect">
            <a:avLst/>
          </a:prstGeom>
        </p:spPr>
      </p:pic>
      <p:sp>
        <p:nvSpPr>
          <p:cNvPr id="2" name="Title 1">
            <a:extLst>
              <a:ext uri="{FF2B5EF4-FFF2-40B4-BE49-F238E27FC236}">
                <a16:creationId xmlns:a16="http://schemas.microsoft.com/office/drawing/2014/main" id="{372BC9B6-8275-F4D8-1E37-297750CD6962}"/>
              </a:ext>
            </a:extLst>
          </p:cNvPr>
          <p:cNvSpPr>
            <a:spLocks noGrp="1"/>
          </p:cNvSpPr>
          <p:nvPr>
            <p:ph type="title"/>
          </p:nvPr>
        </p:nvSpPr>
        <p:spPr>
          <a:xfrm>
            <a:off x="99848" y="365127"/>
            <a:ext cx="8944304" cy="779462"/>
          </a:xfrm>
        </p:spPr>
        <p:txBody>
          <a:bodyPr>
            <a:normAutofit fontScale="90000"/>
          </a:bodyPr>
          <a:lstStyle/>
          <a:p>
            <a:r>
              <a:rPr lang="en-US" err="1"/>
              <a:t>d</a:t>
            </a:r>
            <a:r>
              <a:rPr lang="en-US" baseline="-25000" err="1"/>
              <a:t>N</a:t>
            </a:r>
            <a:r>
              <a:rPr lang="en-US"/>
              <a:t>/</a:t>
            </a:r>
            <a:r>
              <a:rPr lang="en-US" err="1"/>
              <a:t>d</a:t>
            </a:r>
            <a:r>
              <a:rPr lang="en-US" baseline="-25000" err="1"/>
              <a:t>S</a:t>
            </a:r>
            <a:r>
              <a:rPr lang="en-US"/>
              <a:t> &gt; 1 </a:t>
            </a:r>
            <a:br>
              <a:rPr lang="en-US"/>
            </a:br>
            <a:r>
              <a:rPr lang="en-US"/>
              <a:t>gene experiencing adaptive evolution</a:t>
            </a:r>
            <a:br>
              <a:rPr lang="en-US"/>
            </a:br>
            <a:endParaRPr lang="en-US"/>
          </a:p>
        </p:txBody>
      </p:sp>
      <p:sp>
        <p:nvSpPr>
          <p:cNvPr id="9" name="TextBox 8">
            <a:extLst>
              <a:ext uri="{FF2B5EF4-FFF2-40B4-BE49-F238E27FC236}">
                <a16:creationId xmlns:a16="http://schemas.microsoft.com/office/drawing/2014/main" id="{FCC8F2E6-A63F-9189-BF4E-29EEE8F73085}"/>
              </a:ext>
            </a:extLst>
          </p:cNvPr>
          <p:cNvSpPr txBox="1"/>
          <p:nvPr/>
        </p:nvSpPr>
        <p:spPr>
          <a:xfrm>
            <a:off x="553791" y="5719674"/>
            <a:ext cx="803641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t>evolutionary changes that are adaptive to a particular environment</a:t>
            </a:r>
          </a:p>
        </p:txBody>
      </p:sp>
      <p:sp>
        <p:nvSpPr>
          <p:cNvPr id="12" name="TextBox 11">
            <a:extLst>
              <a:ext uri="{FF2B5EF4-FFF2-40B4-BE49-F238E27FC236}">
                <a16:creationId xmlns:a16="http://schemas.microsoft.com/office/drawing/2014/main" id="{58183D24-3B88-86DA-BE08-D1721169CC98}"/>
              </a:ext>
            </a:extLst>
          </p:cNvPr>
          <p:cNvSpPr txBox="1"/>
          <p:nvPr/>
        </p:nvSpPr>
        <p:spPr>
          <a:xfrm>
            <a:off x="553791" y="2098955"/>
            <a:ext cx="2784032" cy="523220"/>
          </a:xfrm>
          <a:prstGeom prst="rect">
            <a:avLst/>
          </a:prstGeom>
          <a:noFill/>
        </p:spPr>
        <p:txBody>
          <a:bodyPr wrap="none" rtlCol="0">
            <a:spAutoFit/>
          </a:bodyPr>
          <a:lstStyle/>
          <a:p>
            <a:pPr algn="ctr"/>
            <a:r>
              <a:rPr lang="en-US" sz="2800" b="1">
                <a:solidFill>
                  <a:srgbClr val="990000"/>
                </a:solidFill>
              </a:rPr>
              <a:t>Non-synonymous</a:t>
            </a:r>
          </a:p>
        </p:txBody>
      </p:sp>
      <p:sp>
        <p:nvSpPr>
          <p:cNvPr id="13" name="TextBox 12">
            <a:extLst>
              <a:ext uri="{FF2B5EF4-FFF2-40B4-BE49-F238E27FC236}">
                <a16:creationId xmlns:a16="http://schemas.microsoft.com/office/drawing/2014/main" id="{634FC125-C15E-091F-C6BC-F271E3644081}"/>
              </a:ext>
            </a:extLst>
          </p:cNvPr>
          <p:cNvSpPr txBox="1"/>
          <p:nvPr/>
        </p:nvSpPr>
        <p:spPr>
          <a:xfrm>
            <a:off x="6357199" y="3282300"/>
            <a:ext cx="2079095" cy="523220"/>
          </a:xfrm>
          <a:prstGeom prst="rect">
            <a:avLst/>
          </a:prstGeom>
          <a:noFill/>
        </p:spPr>
        <p:txBody>
          <a:bodyPr wrap="none" rtlCol="0">
            <a:spAutoFit/>
          </a:bodyPr>
          <a:lstStyle/>
          <a:p>
            <a:pPr algn="ctr"/>
            <a:r>
              <a:rPr lang="en-US" sz="2800" b="1">
                <a:solidFill>
                  <a:srgbClr val="990000"/>
                </a:solidFill>
              </a:rPr>
              <a:t>Synonymous</a:t>
            </a:r>
          </a:p>
        </p:txBody>
      </p:sp>
    </p:spTree>
    <p:extLst>
      <p:ext uri="{BB962C8B-B14F-4D97-AF65-F5344CB8AC3E}">
        <p14:creationId xmlns:p14="http://schemas.microsoft.com/office/powerpoint/2010/main" val="411356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53B4-BAB6-8C4B-ADBA-65D3B73D1CF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4A0BE2-36EA-4869-B584-CB24F816B68D}"/>
              </a:ext>
            </a:extLst>
          </p:cNvPr>
          <p:cNvSpPr>
            <a:spLocks noGrp="1"/>
          </p:cNvSpPr>
          <p:nvPr>
            <p:ph idx="1"/>
          </p:nvPr>
        </p:nvSpPr>
        <p:spPr/>
        <p:txBody>
          <a:bodyPr/>
          <a:lstStyle/>
          <a:p>
            <a:r>
              <a:rPr lang="en-US" err="1"/>
              <a:t>d</a:t>
            </a:r>
            <a:r>
              <a:rPr lang="en-US" baseline="-25000" err="1"/>
              <a:t>N</a:t>
            </a:r>
            <a:r>
              <a:rPr lang="en-US"/>
              <a:t>/</a:t>
            </a:r>
            <a:r>
              <a:rPr lang="en-US" err="1"/>
              <a:t>d</a:t>
            </a:r>
            <a:r>
              <a:rPr lang="en-US" baseline="-25000" err="1"/>
              <a:t>S</a:t>
            </a:r>
            <a:r>
              <a:rPr lang="en-US"/>
              <a:t> = ratio of non-synonymous to synonymous nucleotide substitutions (also called Ka/Ks; </a:t>
            </a:r>
            <a:r>
              <a:rPr lang="el-GR"/>
              <a:t>ω)</a:t>
            </a:r>
          </a:p>
          <a:p>
            <a:pPr lvl="1"/>
            <a:r>
              <a:rPr lang="en-US" err="1"/>
              <a:t>d</a:t>
            </a:r>
            <a:r>
              <a:rPr lang="en-US" baseline="-25000" err="1"/>
              <a:t>N</a:t>
            </a:r>
            <a:r>
              <a:rPr lang="en-US"/>
              <a:t>/</a:t>
            </a:r>
            <a:r>
              <a:rPr lang="en-US" err="1"/>
              <a:t>d</a:t>
            </a:r>
            <a:r>
              <a:rPr lang="en-US" baseline="-25000" err="1"/>
              <a:t>S</a:t>
            </a:r>
            <a:r>
              <a:rPr lang="en-US"/>
              <a:t> = 1 - gene evolving neutrally</a:t>
            </a:r>
          </a:p>
          <a:p>
            <a:pPr lvl="1"/>
            <a:r>
              <a:rPr lang="en-US" err="1"/>
              <a:t>d</a:t>
            </a:r>
            <a:r>
              <a:rPr lang="en-US" baseline="-25000" err="1"/>
              <a:t>N</a:t>
            </a:r>
            <a:r>
              <a:rPr lang="en-US"/>
              <a:t>/</a:t>
            </a:r>
            <a:r>
              <a:rPr lang="en-US" err="1"/>
              <a:t>d</a:t>
            </a:r>
            <a:r>
              <a:rPr lang="en-US" baseline="-25000" err="1"/>
              <a:t>S</a:t>
            </a:r>
            <a:r>
              <a:rPr lang="en-US"/>
              <a:t> &lt; 1 - gene experiencing selective constraint</a:t>
            </a:r>
          </a:p>
          <a:p>
            <a:pPr lvl="1"/>
            <a:r>
              <a:rPr lang="en-US" err="1"/>
              <a:t>d</a:t>
            </a:r>
            <a:r>
              <a:rPr lang="en-US" baseline="-25000" err="1"/>
              <a:t>N</a:t>
            </a:r>
            <a:r>
              <a:rPr lang="en-US"/>
              <a:t>/</a:t>
            </a:r>
            <a:r>
              <a:rPr lang="en-US" err="1"/>
              <a:t>d</a:t>
            </a:r>
            <a:r>
              <a:rPr lang="en-US" baseline="-25000" err="1"/>
              <a:t>S</a:t>
            </a:r>
            <a:r>
              <a:rPr lang="en-US"/>
              <a:t> &gt; 1 - gene experiencing adaptive evolution</a:t>
            </a:r>
          </a:p>
          <a:p>
            <a:endParaRPr lang="en-US"/>
          </a:p>
        </p:txBody>
      </p:sp>
    </p:spTree>
    <p:extLst>
      <p:ext uri="{BB962C8B-B14F-4D97-AF65-F5344CB8AC3E}">
        <p14:creationId xmlns:p14="http://schemas.microsoft.com/office/powerpoint/2010/main" val="2147378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3829-5044-02E0-090C-8122A35E2793}"/>
              </a:ext>
            </a:extLst>
          </p:cNvPr>
          <p:cNvSpPr>
            <a:spLocks noGrp="1"/>
          </p:cNvSpPr>
          <p:nvPr>
            <p:ph type="title"/>
          </p:nvPr>
        </p:nvSpPr>
        <p:spPr/>
        <p:txBody>
          <a:bodyPr>
            <a:noAutofit/>
          </a:bodyPr>
          <a:lstStyle/>
          <a:p>
            <a:r>
              <a:rPr lang="en-US" sz="3600"/>
              <a:t>More complex measures consider </a:t>
            </a:r>
            <a:br>
              <a:rPr lang="en-US" sz="3600"/>
            </a:br>
            <a:r>
              <a:rPr lang="en-US" sz="3600"/>
              <a:t>other factors</a:t>
            </a:r>
            <a:br>
              <a:rPr lang="en-US" sz="3600"/>
            </a:br>
            <a:endParaRPr lang="en-US" sz="3600"/>
          </a:p>
        </p:txBody>
      </p:sp>
      <p:sp>
        <p:nvSpPr>
          <p:cNvPr id="3" name="Content Placeholder 2">
            <a:extLst>
              <a:ext uri="{FF2B5EF4-FFF2-40B4-BE49-F238E27FC236}">
                <a16:creationId xmlns:a16="http://schemas.microsoft.com/office/drawing/2014/main" id="{0EC764C2-4BBD-761A-EA39-3239F8907B46}"/>
              </a:ext>
            </a:extLst>
          </p:cNvPr>
          <p:cNvSpPr>
            <a:spLocks noGrp="1"/>
          </p:cNvSpPr>
          <p:nvPr>
            <p:ph idx="1"/>
          </p:nvPr>
        </p:nvSpPr>
        <p:spPr>
          <a:xfrm>
            <a:off x="628649" y="1315844"/>
            <a:ext cx="8238903" cy="5435829"/>
          </a:xfrm>
        </p:spPr>
        <p:txBody>
          <a:bodyPr>
            <a:normAutofit/>
          </a:bodyPr>
          <a:lstStyle/>
          <a:p>
            <a:r>
              <a:rPr lang="en-US" dirty="0"/>
              <a:t>Sliding windows</a:t>
            </a:r>
          </a:p>
          <a:p>
            <a:r>
              <a:rPr lang="en-US" dirty="0"/>
              <a:t>Codon Bias: preferential use of certain codons for particular amino acids</a:t>
            </a:r>
          </a:p>
          <a:p>
            <a:r>
              <a:rPr lang="en-US" dirty="0"/>
              <a:t>McDonald-</a:t>
            </a:r>
            <a:r>
              <a:rPr lang="en-US" dirty="0" err="1"/>
              <a:t>Kreitman</a:t>
            </a:r>
            <a:r>
              <a:rPr lang="en-US" dirty="0"/>
              <a:t> (MK) test </a:t>
            </a:r>
          </a:p>
          <a:p>
            <a:pPr lvl="1"/>
            <a:r>
              <a:rPr lang="en-US" dirty="0"/>
              <a:t>excess rare polymorphism </a:t>
            </a:r>
            <a:r>
              <a:rPr lang="en-US" dirty="0">
                <a:sym typeface="Wingdings" pitchFamily="2" charset="2"/>
              </a:rPr>
              <a:t></a:t>
            </a:r>
            <a:r>
              <a:rPr lang="en-US" dirty="0"/>
              <a:t> positive selection</a:t>
            </a:r>
          </a:p>
          <a:p>
            <a:r>
              <a:rPr lang="en-US" dirty="0"/>
              <a:t>compare ratio of within species polymorphic (</a:t>
            </a:r>
            <a:r>
              <a:rPr lang="en-US" dirty="0" err="1"/>
              <a:t>nonsynon:synon</a:t>
            </a:r>
            <a:r>
              <a:rPr lang="en-US" dirty="0"/>
              <a:t>) to between species differences (</a:t>
            </a:r>
            <a:r>
              <a:rPr lang="en-US" dirty="0" err="1"/>
              <a:t>nonsynon:synon</a:t>
            </a:r>
            <a:r>
              <a:rPr lang="en-US" dirty="0"/>
              <a:t>)</a:t>
            </a:r>
          </a:p>
          <a:p>
            <a:r>
              <a:rPr lang="en-US" dirty="0"/>
              <a:t>Tajima’s D </a:t>
            </a:r>
          </a:p>
          <a:p>
            <a:r>
              <a:rPr lang="en-US" dirty="0"/>
              <a:t>Using linkage disequilibrium to identify selective sweeps</a:t>
            </a:r>
          </a:p>
        </p:txBody>
      </p:sp>
    </p:spTree>
    <p:extLst>
      <p:ext uri="{BB962C8B-B14F-4D97-AF65-F5344CB8AC3E}">
        <p14:creationId xmlns:p14="http://schemas.microsoft.com/office/powerpoint/2010/main" val="1056879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E68FB9-FDCE-4BBD-F6B0-73403DF9E436}"/>
              </a:ext>
            </a:extLst>
          </p:cNvPr>
          <p:cNvSpPr>
            <a:spLocks noGrp="1"/>
          </p:cNvSpPr>
          <p:nvPr>
            <p:ph type="title"/>
          </p:nvPr>
        </p:nvSpPr>
        <p:spPr/>
        <p:txBody>
          <a:bodyPr>
            <a:normAutofit fontScale="90000"/>
          </a:bodyPr>
          <a:lstStyle/>
          <a:p>
            <a:r>
              <a:rPr lang="en-US"/>
              <a:t>Impact of network architecture on evolution of protein-coding genes</a:t>
            </a:r>
          </a:p>
        </p:txBody>
      </p:sp>
      <p:sp>
        <p:nvSpPr>
          <p:cNvPr id="6" name="Text Placeholder 5">
            <a:extLst>
              <a:ext uri="{FF2B5EF4-FFF2-40B4-BE49-F238E27FC236}">
                <a16:creationId xmlns:a16="http://schemas.microsoft.com/office/drawing/2014/main" id="{4394E4AA-3B0E-A15F-D4CB-265FE1711B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7148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Google Shape;187;p8">
            <a:extLst>
              <a:ext uri="{FF2B5EF4-FFF2-40B4-BE49-F238E27FC236}">
                <a16:creationId xmlns:a16="http://schemas.microsoft.com/office/drawing/2014/main" id="{ED42EF5F-F776-B6E1-988E-B3AC9D16ADE1}"/>
              </a:ext>
            </a:extLst>
          </p:cNvPr>
          <p:cNvSpPr txBox="1"/>
          <p:nvPr/>
        </p:nvSpPr>
        <p:spPr>
          <a:xfrm>
            <a:off x="5535052" y="1867420"/>
            <a:ext cx="3221595" cy="707846"/>
          </a:xfrm>
          <a:prstGeom prst="rect">
            <a:avLst/>
          </a:prstGeom>
          <a:noFill/>
          <a:ln>
            <a:noFill/>
          </a:ln>
        </p:spPr>
        <p:txBody>
          <a:bodyPr spcFirstLastPara="1" wrap="square" lIns="91425" tIns="45700" rIns="91425" bIns="45700" anchor="t" anchorCtr="0">
            <a:spAutoFit/>
          </a:bodyPr>
          <a:lstStyle/>
          <a:p>
            <a:pPr algn="ctr"/>
            <a:r>
              <a:rPr lang="en-US" sz="2000" b="1">
                <a:solidFill>
                  <a:schemeClr val="dk1"/>
                </a:solidFill>
                <a:latin typeface="Calibri"/>
                <a:ea typeface="Calibri"/>
                <a:cs typeface="Calibri"/>
                <a:sym typeface="Calibri"/>
              </a:rPr>
              <a:t>Human Protein–Protein </a:t>
            </a:r>
          </a:p>
          <a:p>
            <a:pPr algn="ctr"/>
            <a:r>
              <a:rPr lang="en-US" sz="2000" b="1">
                <a:solidFill>
                  <a:schemeClr val="dk1"/>
                </a:solidFill>
                <a:latin typeface="Calibri"/>
                <a:ea typeface="Calibri"/>
                <a:cs typeface="Calibri"/>
                <a:sym typeface="Calibri"/>
              </a:rPr>
              <a:t>Interaction Network</a:t>
            </a:r>
            <a:endParaRPr sz="2000" b="1">
              <a:solidFill>
                <a:schemeClr val="dk1"/>
              </a:solidFill>
              <a:latin typeface="Calibri"/>
              <a:ea typeface="Calibri"/>
              <a:cs typeface="Calibri"/>
              <a:sym typeface="Calibri"/>
            </a:endParaRPr>
          </a:p>
        </p:txBody>
      </p:sp>
      <p:sp>
        <p:nvSpPr>
          <p:cNvPr id="33" name="Google Shape;179;p8">
            <a:extLst>
              <a:ext uri="{FF2B5EF4-FFF2-40B4-BE49-F238E27FC236}">
                <a16:creationId xmlns:a16="http://schemas.microsoft.com/office/drawing/2014/main" id="{25AAE2F5-F02F-FDFE-5F65-063BD6F9FD16}"/>
              </a:ext>
            </a:extLst>
          </p:cNvPr>
          <p:cNvSpPr/>
          <p:nvPr/>
        </p:nvSpPr>
        <p:spPr>
          <a:xfrm>
            <a:off x="4880509" y="6077603"/>
            <a:ext cx="4263491" cy="707846"/>
          </a:xfrm>
          <a:prstGeom prst="rect">
            <a:avLst/>
          </a:prstGeom>
          <a:noFill/>
          <a:ln>
            <a:noFill/>
          </a:ln>
        </p:spPr>
        <p:txBody>
          <a:bodyPr spcFirstLastPara="1" wrap="square" lIns="91425" tIns="45700" rIns="91425" bIns="45700" anchor="t" anchorCtr="0">
            <a:spAutoFit/>
          </a:bodyPr>
          <a:lstStyle/>
          <a:p>
            <a:r>
              <a:rPr lang="en-US" sz="1000" dirty="0"/>
              <a:t>Alvarez-Ponce, D., </a:t>
            </a:r>
            <a:r>
              <a:rPr lang="en-US" sz="1000" dirty="0" err="1"/>
              <a:t>Feyertag</a:t>
            </a:r>
            <a:r>
              <a:rPr lang="en-US" sz="1000" dirty="0"/>
              <a:t>, F., &amp; Chakraborty, S. (2017). </a:t>
            </a:r>
            <a:r>
              <a:rPr lang="en-US" sz="1000" dirty="0">
                <a:hlinkClick r:id="rId3"/>
              </a:rPr>
              <a:t>Position Matters: Network Centrality Considerably Impacts Rates of Protein Evolution in the Human Protein-Protein Interaction Network.</a:t>
            </a:r>
            <a:r>
              <a:rPr lang="en-US" sz="1000" dirty="0"/>
              <a:t> </a:t>
            </a:r>
            <a:r>
              <a:rPr lang="en-US" sz="1000" i="1" dirty="0"/>
              <a:t>Genome biology and evolution</a:t>
            </a:r>
            <a:r>
              <a:rPr lang="en-US" sz="1000" dirty="0"/>
              <a:t>, </a:t>
            </a:r>
            <a:r>
              <a:rPr lang="en-US" sz="1000" i="1" dirty="0"/>
              <a:t>9</a:t>
            </a:r>
            <a:r>
              <a:rPr lang="en-US" sz="1000" dirty="0"/>
              <a:t>(6), 1742–1756.</a:t>
            </a:r>
            <a:endParaRPr sz="1000" dirty="0">
              <a:latin typeface="+mn-lt"/>
            </a:endParaRPr>
          </a:p>
        </p:txBody>
      </p:sp>
      <p:grpSp>
        <p:nvGrpSpPr>
          <p:cNvPr id="38" name="Group 37">
            <a:extLst>
              <a:ext uri="{FF2B5EF4-FFF2-40B4-BE49-F238E27FC236}">
                <a16:creationId xmlns:a16="http://schemas.microsoft.com/office/drawing/2014/main" id="{134A8C54-DEC2-937C-4DC8-1682DCCAFEBE}"/>
              </a:ext>
            </a:extLst>
          </p:cNvPr>
          <p:cNvGrpSpPr/>
          <p:nvPr/>
        </p:nvGrpSpPr>
        <p:grpSpPr>
          <a:xfrm>
            <a:off x="544572" y="2623146"/>
            <a:ext cx="3878436" cy="2188923"/>
            <a:chOff x="631750" y="2081466"/>
            <a:chExt cx="3878436" cy="2188923"/>
          </a:xfrm>
        </p:grpSpPr>
        <p:grpSp>
          <p:nvGrpSpPr>
            <p:cNvPr id="8" name="Google Shape;174;p8">
              <a:extLst>
                <a:ext uri="{FF2B5EF4-FFF2-40B4-BE49-F238E27FC236}">
                  <a16:creationId xmlns:a16="http://schemas.microsoft.com/office/drawing/2014/main" id="{6004CE79-CD65-5178-1BA5-6DC2F99B9847}"/>
                </a:ext>
              </a:extLst>
            </p:cNvPr>
            <p:cNvGrpSpPr/>
            <p:nvPr/>
          </p:nvGrpSpPr>
          <p:grpSpPr>
            <a:xfrm>
              <a:off x="706266" y="2081466"/>
              <a:ext cx="2834833" cy="2039602"/>
              <a:chOff x="334433" y="1112104"/>
              <a:chExt cx="2742044" cy="2131233"/>
            </a:xfrm>
          </p:grpSpPr>
          <p:pic>
            <p:nvPicPr>
              <p:cNvPr id="9" name="Google Shape;175;p8" descr="Screen Shot 2018-06-06 at 1.26.53 PM.png">
                <a:extLst>
                  <a:ext uri="{FF2B5EF4-FFF2-40B4-BE49-F238E27FC236}">
                    <a16:creationId xmlns:a16="http://schemas.microsoft.com/office/drawing/2014/main" id="{39B73D73-EF3C-0DE8-0372-0FBB2AB897C1}"/>
                  </a:ext>
                </a:extLst>
              </p:cNvPr>
              <p:cNvPicPr preferRelativeResize="0"/>
              <p:nvPr/>
            </p:nvPicPr>
            <p:blipFill rotWithShape="1">
              <a:blip r:embed="rId4">
                <a:alphaModFix/>
              </a:blip>
              <a:srcRect l="53042" b="56471"/>
              <a:stretch/>
            </p:blipFill>
            <p:spPr>
              <a:xfrm>
                <a:off x="614989" y="1282699"/>
                <a:ext cx="2461488" cy="1960638"/>
              </a:xfrm>
              <a:prstGeom prst="rect">
                <a:avLst/>
              </a:prstGeom>
              <a:noFill/>
              <a:ln>
                <a:noFill/>
              </a:ln>
            </p:spPr>
          </p:pic>
          <p:sp>
            <p:nvSpPr>
              <p:cNvPr id="10" name="Google Shape;176;p8">
                <a:extLst>
                  <a:ext uri="{FF2B5EF4-FFF2-40B4-BE49-F238E27FC236}">
                    <a16:creationId xmlns:a16="http://schemas.microsoft.com/office/drawing/2014/main" id="{454D4DA4-B649-A44D-363C-DF1749681723}"/>
                  </a:ext>
                </a:extLst>
              </p:cNvPr>
              <p:cNvSpPr/>
              <p:nvPr/>
            </p:nvSpPr>
            <p:spPr>
              <a:xfrm>
                <a:off x="334433" y="1112104"/>
                <a:ext cx="1169159" cy="474958"/>
              </a:xfrm>
              <a:prstGeom prst="rect">
                <a:avLst/>
              </a:prstGeom>
              <a:solidFill>
                <a:schemeClr val="lt1"/>
              </a:solidFill>
              <a:ln>
                <a:noFill/>
              </a:ln>
            </p:spPr>
            <p:txBody>
              <a:bodyPr spcFirstLastPara="1" wrap="square" lIns="91425" tIns="45700" rIns="91425" bIns="45700" anchor="ctr" anchorCtr="0">
                <a:noAutofit/>
              </a:bodyPr>
              <a:lstStyle/>
              <a:p>
                <a:pPr algn="ctr"/>
                <a:endParaRPr sz="1800">
                  <a:solidFill>
                    <a:schemeClr val="dk1"/>
                  </a:solidFill>
                  <a:latin typeface="Calibri"/>
                  <a:ea typeface="Calibri"/>
                  <a:cs typeface="Calibri"/>
                  <a:sym typeface="Calibri"/>
                </a:endParaRPr>
              </a:p>
            </p:txBody>
          </p:sp>
        </p:grpSp>
        <p:sp>
          <p:nvSpPr>
            <p:cNvPr id="12" name="Google Shape;185;p8">
              <a:extLst>
                <a:ext uri="{FF2B5EF4-FFF2-40B4-BE49-F238E27FC236}">
                  <a16:creationId xmlns:a16="http://schemas.microsoft.com/office/drawing/2014/main" id="{3D929CCA-3C8F-CEAF-3860-C064A3FE9B9E}"/>
                </a:ext>
              </a:extLst>
            </p:cNvPr>
            <p:cNvSpPr/>
            <p:nvPr/>
          </p:nvSpPr>
          <p:spPr>
            <a:xfrm>
              <a:off x="2950235" y="2298015"/>
              <a:ext cx="426963" cy="334543"/>
            </a:xfrm>
            <a:prstGeom prst="rect">
              <a:avLst/>
            </a:prstGeom>
            <a:solidFill>
              <a:schemeClr val="lt1"/>
            </a:solidFill>
            <a:ln>
              <a:noFill/>
            </a:ln>
          </p:spPr>
          <p:txBody>
            <a:bodyPr spcFirstLastPara="1" wrap="square" lIns="91425" tIns="45700" rIns="91425" bIns="45700" anchor="ctr" anchorCtr="0">
              <a:noAutofit/>
            </a:bodyPr>
            <a:lstStyle/>
            <a:p>
              <a:pPr algn="ctr"/>
              <a:endParaRPr sz="1800">
                <a:solidFill>
                  <a:schemeClr val="dk1"/>
                </a:solidFill>
                <a:latin typeface="Calibri"/>
                <a:ea typeface="Calibri"/>
                <a:cs typeface="Calibri"/>
                <a:sym typeface="Calibri"/>
              </a:endParaRPr>
            </a:p>
          </p:txBody>
        </p:sp>
        <p:sp>
          <p:nvSpPr>
            <p:cNvPr id="16" name="TextBox 15">
              <a:extLst>
                <a:ext uri="{FF2B5EF4-FFF2-40B4-BE49-F238E27FC236}">
                  <a16:creationId xmlns:a16="http://schemas.microsoft.com/office/drawing/2014/main" id="{F5EEDE01-C1C5-3405-2F9D-0CD9BF3BA1F6}"/>
                </a:ext>
              </a:extLst>
            </p:cNvPr>
            <p:cNvSpPr txBox="1"/>
            <p:nvPr/>
          </p:nvSpPr>
          <p:spPr>
            <a:xfrm>
              <a:off x="3616789" y="2328847"/>
              <a:ext cx="798763" cy="307777"/>
            </a:xfrm>
            <a:prstGeom prst="rect">
              <a:avLst/>
            </a:prstGeom>
            <a:noFill/>
          </p:spPr>
          <p:txBody>
            <a:bodyPr wrap="square" rtlCol="0">
              <a:spAutoFit/>
            </a:bodyPr>
            <a:lstStyle/>
            <a:p>
              <a:r>
                <a:rPr lang="en-US" b="1"/>
                <a:t>Edge</a:t>
              </a:r>
            </a:p>
          </p:txBody>
        </p:sp>
        <p:sp>
          <p:nvSpPr>
            <p:cNvPr id="18" name="TextBox 17">
              <a:extLst>
                <a:ext uri="{FF2B5EF4-FFF2-40B4-BE49-F238E27FC236}">
                  <a16:creationId xmlns:a16="http://schemas.microsoft.com/office/drawing/2014/main" id="{AC755134-2194-C77F-ECC6-010FF13BC15B}"/>
                </a:ext>
              </a:extLst>
            </p:cNvPr>
            <p:cNvSpPr txBox="1"/>
            <p:nvPr/>
          </p:nvSpPr>
          <p:spPr>
            <a:xfrm>
              <a:off x="631750" y="3380962"/>
              <a:ext cx="684527" cy="369332"/>
            </a:xfrm>
            <a:prstGeom prst="rect">
              <a:avLst/>
            </a:prstGeom>
            <a:noFill/>
          </p:spPr>
          <p:txBody>
            <a:bodyPr wrap="square" rtlCol="0">
              <a:spAutoFit/>
            </a:bodyPr>
            <a:lstStyle/>
            <a:p>
              <a:pPr algn="r"/>
              <a:r>
                <a:rPr lang="en-US" b="1">
                  <a:solidFill>
                    <a:srgbClr val="990000"/>
                  </a:solidFill>
                </a:rPr>
                <a:t>Hub</a:t>
              </a:r>
            </a:p>
          </p:txBody>
        </p:sp>
        <p:cxnSp>
          <p:nvCxnSpPr>
            <p:cNvPr id="19" name="Straight Arrow Connector 18">
              <a:extLst>
                <a:ext uri="{FF2B5EF4-FFF2-40B4-BE49-F238E27FC236}">
                  <a16:creationId xmlns:a16="http://schemas.microsoft.com/office/drawing/2014/main" id="{563B6A26-ECAF-A26F-2785-44E989D0D7D0}"/>
                </a:ext>
              </a:extLst>
            </p:cNvPr>
            <p:cNvCxnSpPr>
              <a:stCxn id="18" idx="3"/>
            </p:cNvCxnSpPr>
            <p:nvPr/>
          </p:nvCxnSpPr>
          <p:spPr>
            <a:xfrm flipV="1">
              <a:off x="1316277" y="3534850"/>
              <a:ext cx="602839" cy="30778"/>
            </a:xfrm>
            <a:prstGeom prst="straightConnector1">
              <a:avLst/>
            </a:prstGeom>
            <a:ln>
              <a:solidFill>
                <a:srgbClr val="990000"/>
              </a:solidFill>
              <a:tailEnd type="triangle"/>
            </a:ln>
          </p:spPr>
          <p:style>
            <a:lnRef idx="3">
              <a:schemeClr val="dk1"/>
            </a:lnRef>
            <a:fillRef idx="0">
              <a:schemeClr val="dk1"/>
            </a:fillRef>
            <a:effectRef idx="2">
              <a:schemeClr val="dk1"/>
            </a:effectRef>
            <a:fontRef idx="minor">
              <a:schemeClr val="tx1"/>
            </a:fontRef>
          </p:style>
        </p:cxnSp>
        <p:sp>
          <p:nvSpPr>
            <p:cNvPr id="20" name="TextBox 19">
              <a:extLst>
                <a:ext uri="{FF2B5EF4-FFF2-40B4-BE49-F238E27FC236}">
                  <a16:creationId xmlns:a16="http://schemas.microsoft.com/office/drawing/2014/main" id="{20179D09-7C4D-52B7-8B59-A3C46AF0FA5D}"/>
                </a:ext>
              </a:extLst>
            </p:cNvPr>
            <p:cNvSpPr txBox="1"/>
            <p:nvPr/>
          </p:nvSpPr>
          <p:spPr>
            <a:xfrm>
              <a:off x="3604298" y="3624058"/>
              <a:ext cx="905888" cy="646331"/>
            </a:xfrm>
            <a:prstGeom prst="rect">
              <a:avLst/>
            </a:prstGeom>
            <a:noFill/>
          </p:spPr>
          <p:txBody>
            <a:bodyPr wrap="square" rtlCol="0">
              <a:spAutoFit/>
            </a:bodyPr>
            <a:lstStyle/>
            <a:p>
              <a:r>
                <a:rPr lang="en-US" b="1"/>
                <a:t>Spoke (Node)</a:t>
              </a:r>
            </a:p>
          </p:txBody>
        </p:sp>
        <p:cxnSp>
          <p:nvCxnSpPr>
            <p:cNvPr id="21" name="Straight Arrow Connector 20">
              <a:extLst>
                <a:ext uri="{FF2B5EF4-FFF2-40B4-BE49-F238E27FC236}">
                  <a16:creationId xmlns:a16="http://schemas.microsoft.com/office/drawing/2014/main" id="{1CC2C305-58BB-0B6B-72CA-983C1F1464F8}"/>
                </a:ext>
              </a:extLst>
            </p:cNvPr>
            <p:cNvCxnSpPr>
              <a:cxnSpLocks/>
            </p:cNvCxnSpPr>
            <p:nvPr/>
          </p:nvCxnSpPr>
          <p:spPr>
            <a:xfrm flipH="1">
              <a:off x="3265965" y="3777942"/>
              <a:ext cx="346355" cy="0"/>
            </a:xfrm>
            <a:prstGeom prst="straightConnector1">
              <a:avLst/>
            </a:prstGeom>
            <a:ln>
              <a:solidFill>
                <a:schemeClr val="tx1"/>
              </a:solidFill>
              <a:tailEnd type="triangle"/>
            </a:ln>
          </p:spPr>
          <p:style>
            <a:lnRef idx="3">
              <a:schemeClr val="accent1"/>
            </a:lnRef>
            <a:fillRef idx="0">
              <a:schemeClr val="accent1"/>
            </a:fillRef>
            <a:effectRef idx="2">
              <a:schemeClr val="accent1"/>
            </a:effectRef>
            <a:fontRef idx="minor">
              <a:schemeClr val="tx1"/>
            </a:fontRef>
          </p:style>
        </p:cxnSp>
        <p:sp>
          <p:nvSpPr>
            <p:cNvPr id="3" name="Oval 2">
              <a:extLst>
                <a:ext uri="{FF2B5EF4-FFF2-40B4-BE49-F238E27FC236}">
                  <a16:creationId xmlns:a16="http://schemas.microsoft.com/office/drawing/2014/main" id="{37821B34-B823-8522-4FB8-4B052006B5E9}"/>
                </a:ext>
              </a:extLst>
            </p:cNvPr>
            <p:cNvSpPr/>
            <p:nvPr/>
          </p:nvSpPr>
          <p:spPr>
            <a:xfrm>
              <a:off x="2296199" y="2736769"/>
              <a:ext cx="179294" cy="158499"/>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33C086-B410-6DFC-59F2-4C4F38302447}"/>
                </a:ext>
              </a:extLst>
            </p:cNvPr>
            <p:cNvSpPr/>
            <p:nvPr/>
          </p:nvSpPr>
          <p:spPr>
            <a:xfrm>
              <a:off x="2707015" y="3452385"/>
              <a:ext cx="179294" cy="158499"/>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338AB09-EECF-345C-1548-3C56650694B0}"/>
                </a:ext>
              </a:extLst>
            </p:cNvPr>
            <p:cNvSpPr/>
            <p:nvPr/>
          </p:nvSpPr>
          <p:spPr>
            <a:xfrm>
              <a:off x="1858875" y="3452382"/>
              <a:ext cx="179294" cy="158499"/>
            </a:xfrm>
            <a:prstGeom prst="ellips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Brace 21">
              <a:extLst>
                <a:ext uri="{FF2B5EF4-FFF2-40B4-BE49-F238E27FC236}">
                  <a16:creationId xmlns:a16="http://schemas.microsoft.com/office/drawing/2014/main" id="{0A4A5C6B-F70E-D22A-1D6B-DCBA35DF08E6}"/>
                </a:ext>
              </a:extLst>
            </p:cNvPr>
            <p:cNvSpPr/>
            <p:nvPr/>
          </p:nvSpPr>
          <p:spPr>
            <a:xfrm rot="19900941">
              <a:off x="2966138" y="2539802"/>
              <a:ext cx="763648" cy="492503"/>
            </a:xfrm>
            <a:prstGeom prst="rightBrace">
              <a:avLst>
                <a:gd name="adj1" fmla="val 8333"/>
                <a:gd name="adj2" fmla="val 48088"/>
              </a:avLst>
            </a:prstGeom>
            <a:ln w="28575">
              <a:solidFill>
                <a:schemeClr val="tx1"/>
              </a:solidFill>
              <a:round/>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itle 36">
            <a:extLst>
              <a:ext uri="{FF2B5EF4-FFF2-40B4-BE49-F238E27FC236}">
                <a16:creationId xmlns:a16="http://schemas.microsoft.com/office/drawing/2014/main" id="{5C060F61-680B-920D-49E3-33140468E92E}"/>
              </a:ext>
            </a:extLst>
          </p:cNvPr>
          <p:cNvSpPr>
            <a:spLocks noGrp="1"/>
          </p:cNvSpPr>
          <p:nvPr>
            <p:ph type="title"/>
          </p:nvPr>
        </p:nvSpPr>
        <p:spPr/>
        <p:txBody>
          <a:bodyPr>
            <a:noAutofit/>
          </a:bodyPr>
          <a:lstStyle/>
          <a:p>
            <a:r>
              <a:rPr lang="en-US" sz="3200">
                <a:ea typeface="Calibri"/>
                <a:cs typeface="Calibri"/>
                <a:sym typeface="Calibri"/>
              </a:rPr>
              <a:t>Rate of </a:t>
            </a:r>
            <a:r>
              <a:rPr lang="en-US" sz="3200" u="sng">
                <a:ea typeface="Calibri"/>
                <a:cs typeface="Calibri"/>
                <a:sym typeface="Calibri"/>
              </a:rPr>
              <a:t>protein evolution</a:t>
            </a:r>
            <a:r>
              <a:rPr lang="en-US" sz="3200">
                <a:ea typeface="Calibri"/>
                <a:cs typeface="Calibri"/>
                <a:sym typeface="Calibri"/>
              </a:rPr>
              <a:t> correlates with the number of interactions with other proteins (proteins that are spokes evolve faster)</a:t>
            </a:r>
            <a:endParaRPr lang="en-US" sz="3200"/>
          </a:p>
        </p:txBody>
      </p:sp>
      <p:sp>
        <p:nvSpPr>
          <p:cNvPr id="39" name="Rectangle 38">
            <a:extLst>
              <a:ext uri="{FF2B5EF4-FFF2-40B4-BE49-F238E27FC236}">
                <a16:creationId xmlns:a16="http://schemas.microsoft.com/office/drawing/2014/main" id="{1183E0FE-A401-50AF-62BE-10CAFF35B4F1}"/>
              </a:ext>
            </a:extLst>
          </p:cNvPr>
          <p:cNvSpPr/>
          <p:nvPr/>
        </p:nvSpPr>
        <p:spPr>
          <a:xfrm>
            <a:off x="805963" y="6077603"/>
            <a:ext cx="2751132" cy="707886"/>
          </a:xfrm>
          <a:prstGeom prst="rect">
            <a:avLst/>
          </a:prstGeom>
        </p:spPr>
        <p:txBody>
          <a:bodyPr wrap="square">
            <a:spAutoFit/>
          </a:bodyPr>
          <a:lstStyle/>
          <a:p>
            <a:r>
              <a:rPr lang="en-US" sz="1000" dirty="0"/>
              <a:t>Jeong, H., Tombor, B., Albert, R., Oltvai, Z. N., &amp; Barabási, A. L. (2000). </a:t>
            </a:r>
            <a:r>
              <a:rPr lang="en-US" sz="1000" dirty="0">
                <a:hlinkClick r:id="rId5"/>
              </a:rPr>
              <a:t>The large-scale organization of metabolic networks.</a:t>
            </a:r>
            <a:r>
              <a:rPr lang="en-US" sz="1000" dirty="0"/>
              <a:t> </a:t>
            </a:r>
            <a:r>
              <a:rPr lang="en-US" sz="1000" i="1" dirty="0"/>
              <a:t>Nature</a:t>
            </a:r>
            <a:r>
              <a:rPr lang="en-US" sz="1000" dirty="0"/>
              <a:t>, </a:t>
            </a:r>
            <a:r>
              <a:rPr lang="en-US" sz="1000" i="1" dirty="0"/>
              <a:t>407</a:t>
            </a:r>
            <a:r>
              <a:rPr lang="en-US" sz="1000" dirty="0"/>
              <a:t>(6804), 651-654.</a:t>
            </a:r>
            <a:endParaRPr lang="en-US" sz="1000" dirty="0">
              <a:latin typeface="Calibri" panose="020F0502020204030204" pitchFamily="34" charset="0"/>
              <a:cs typeface="Calibri" panose="020F0502020204030204" pitchFamily="34" charset="0"/>
            </a:endParaRPr>
          </a:p>
        </p:txBody>
      </p:sp>
      <p:grpSp>
        <p:nvGrpSpPr>
          <p:cNvPr id="40" name="Google Shape;180;p8">
            <a:extLst>
              <a:ext uri="{FF2B5EF4-FFF2-40B4-BE49-F238E27FC236}">
                <a16:creationId xmlns:a16="http://schemas.microsoft.com/office/drawing/2014/main" id="{EBC3CCD0-8CC6-CF27-F97F-51CCA480B583}"/>
              </a:ext>
            </a:extLst>
          </p:cNvPr>
          <p:cNvGrpSpPr/>
          <p:nvPr/>
        </p:nvGrpSpPr>
        <p:grpSpPr>
          <a:xfrm>
            <a:off x="4657964" y="2541853"/>
            <a:ext cx="4098683" cy="3418324"/>
            <a:chOff x="4267551" y="1637040"/>
            <a:chExt cx="4098683" cy="3418324"/>
          </a:xfrm>
        </p:grpSpPr>
        <p:pic>
          <p:nvPicPr>
            <p:cNvPr id="41" name="Google Shape;181;p8" descr="Screen Shot 2018-06-06 at 3.15.17 PM.png">
              <a:extLst>
                <a:ext uri="{FF2B5EF4-FFF2-40B4-BE49-F238E27FC236}">
                  <a16:creationId xmlns:a16="http://schemas.microsoft.com/office/drawing/2014/main" id="{87C7ABF1-E3D1-6059-88C0-766D06910524}"/>
                </a:ext>
              </a:extLst>
            </p:cNvPr>
            <p:cNvPicPr preferRelativeResize="0"/>
            <p:nvPr/>
          </p:nvPicPr>
          <p:blipFill rotWithShape="1">
            <a:blip r:embed="rId6">
              <a:alphaModFix/>
            </a:blip>
            <a:srcRect/>
            <a:stretch/>
          </p:blipFill>
          <p:spPr>
            <a:xfrm>
              <a:off x="5144639" y="1683093"/>
              <a:ext cx="3221595" cy="2945063"/>
            </a:xfrm>
            <a:prstGeom prst="rect">
              <a:avLst/>
            </a:prstGeom>
            <a:noFill/>
            <a:ln>
              <a:noFill/>
            </a:ln>
          </p:spPr>
        </p:pic>
        <p:sp>
          <p:nvSpPr>
            <p:cNvPr id="42" name="Google Shape;182;p8">
              <a:extLst>
                <a:ext uri="{FF2B5EF4-FFF2-40B4-BE49-F238E27FC236}">
                  <a16:creationId xmlns:a16="http://schemas.microsoft.com/office/drawing/2014/main" id="{FD8FB16E-5129-38DA-63A7-303F6CDBBE2D}"/>
                </a:ext>
              </a:extLst>
            </p:cNvPr>
            <p:cNvSpPr txBox="1"/>
            <p:nvPr/>
          </p:nvSpPr>
          <p:spPr>
            <a:xfrm rot="16200000">
              <a:off x="3755389" y="2970957"/>
              <a:ext cx="22742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Protein Evolution Rate</a:t>
              </a:r>
              <a:endParaRPr/>
            </a:p>
          </p:txBody>
        </p:sp>
        <p:sp>
          <p:nvSpPr>
            <p:cNvPr id="43" name="Google Shape;183;p8">
              <a:extLst>
                <a:ext uri="{FF2B5EF4-FFF2-40B4-BE49-F238E27FC236}">
                  <a16:creationId xmlns:a16="http://schemas.microsoft.com/office/drawing/2014/main" id="{64EFA1BA-04C4-94BB-2268-8B9335CDF7AB}"/>
                </a:ext>
              </a:extLst>
            </p:cNvPr>
            <p:cNvSpPr/>
            <p:nvPr/>
          </p:nvSpPr>
          <p:spPr>
            <a:xfrm>
              <a:off x="4267551" y="4580406"/>
              <a:ext cx="1169159" cy="4749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184;p8">
              <a:extLst>
                <a:ext uri="{FF2B5EF4-FFF2-40B4-BE49-F238E27FC236}">
                  <a16:creationId xmlns:a16="http://schemas.microsoft.com/office/drawing/2014/main" id="{74A1D9B6-7474-FBBA-92A3-36D21A86B8B7}"/>
                </a:ext>
              </a:extLst>
            </p:cNvPr>
            <p:cNvSpPr/>
            <p:nvPr/>
          </p:nvSpPr>
          <p:spPr>
            <a:xfrm>
              <a:off x="5009747" y="1637040"/>
              <a:ext cx="426963" cy="33454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788906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8319F-2398-9640-F6F1-F06E0B8C0345}"/>
              </a:ext>
            </a:extLst>
          </p:cNvPr>
          <p:cNvSpPr>
            <a:spLocks noGrp="1"/>
          </p:cNvSpPr>
          <p:nvPr>
            <p:ph type="title"/>
          </p:nvPr>
        </p:nvSpPr>
        <p:spPr>
          <a:xfrm>
            <a:off x="628650" y="78519"/>
            <a:ext cx="7886700" cy="779462"/>
          </a:xfrm>
        </p:spPr>
        <p:txBody>
          <a:bodyPr>
            <a:noAutofit/>
          </a:bodyPr>
          <a:lstStyle/>
          <a:p>
            <a:r>
              <a:rPr lang="en-US" sz="3600">
                <a:latin typeface="Calibri" panose="020F0502020204030204" pitchFamily="34" charset="0"/>
                <a:cs typeface="Calibri" panose="020F0502020204030204" pitchFamily="34" charset="0"/>
              </a:rPr>
              <a:t>Rates of Protein Evolution Partially Correlated with Many Factors</a:t>
            </a:r>
            <a:br>
              <a:rPr lang="en-US" sz="3600">
                <a:latin typeface="Calibri" panose="020F0502020204030204" pitchFamily="34" charset="0"/>
                <a:cs typeface="Calibri" panose="020F0502020204030204" pitchFamily="34" charset="0"/>
              </a:rPr>
            </a:br>
            <a:endParaRPr lang="en-US" sz="3600"/>
          </a:p>
        </p:txBody>
      </p:sp>
      <p:pic>
        <p:nvPicPr>
          <p:cNvPr id="6" name="Picture 5" descr="Screen Shot 2018-06-06 at 3.16.12 PM.png">
            <a:extLst>
              <a:ext uri="{FF2B5EF4-FFF2-40B4-BE49-F238E27FC236}">
                <a16:creationId xmlns:a16="http://schemas.microsoft.com/office/drawing/2014/main" id="{121B15D6-28B8-09C0-C515-779677C7C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515" y="3282338"/>
            <a:ext cx="2203174" cy="2222500"/>
          </a:xfrm>
          <a:prstGeom prst="rect">
            <a:avLst/>
          </a:prstGeom>
        </p:spPr>
      </p:pic>
      <p:pic>
        <p:nvPicPr>
          <p:cNvPr id="8" name="Picture 7" descr="Screen Shot 2018-06-06 at 3.14.48 PM.png">
            <a:extLst>
              <a:ext uri="{FF2B5EF4-FFF2-40B4-BE49-F238E27FC236}">
                <a16:creationId xmlns:a16="http://schemas.microsoft.com/office/drawing/2014/main" id="{E714E95E-451E-8A6A-4C01-DBA201A531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700" y="1208925"/>
            <a:ext cx="2270815" cy="2009913"/>
          </a:xfrm>
          <a:prstGeom prst="rect">
            <a:avLst/>
          </a:prstGeom>
        </p:spPr>
      </p:pic>
      <p:pic>
        <p:nvPicPr>
          <p:cNvPr id="9" name="Picture 8" descr="Screen Shot 2018-06-06 at 3.15.17 PM.png">
            <a:extLst>
              <a:ext uri="{FF2B5EF4-FFF2-40B4-BE49-F238E27FC236}">
                <a16:creationId xmlns:a16="http://schemas.microsoft.com/office/drawing/2014/main" id="{D704B37B-4F72-7420-BE10-E0B1DB01E5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515" y="1208925"/>
            <a:ext cx="2251489" cy="2058228"/>
          </a:xfrm>
          <a:prstGeom prst="rect">
            <a:avLst/>
          </a:prstGeom>
        </p:spPr>
      </p:pic>
      <p:pic>
        <p:nvPicPr>
          <p:cNvPr id="10" name="Picture 9" descr="Screen Shot 2018-06-06 at 3.15.43 PM.png">
            <a:extLst>
              <a:ext uri="{FF2B5EF4-FFF2-40B4-BE49-F238E27FC236}">
                <a16:creationId xmlns:a16="http://schemas.microsoft.com/office/drawing/2014/main" id="{809A0485-007E-3DC9-3A3E-277CB4B95C7F}"/>
              </a:ext>
            </a:extLst>
          </p:cNvPr>
          <p:cNvPicPr>
            <a:picLocks noChangeAspect="1"/>
          </p:cNvPicPr>
          <p:nvPr/>
        </p:nvPicPr>
        <p:blipFill rotWithShape="1">
          <a:blip r:embed="rId6">
            <a:extLst>
              <a:ext uri="{28A0092B-C50C-407E-A947-70E740481C1C}">
                <a14:useLocalDpi xmlns:a14="http://schemas.microsoft.com/office/drawing/2010/main" val="0"/>
              </a:ext>
            </a:extLst>
          </a:blip>
          <a:srcRect t="4163"/>
          <a:stretch/>
        </p:blipFill>
        <p:spPr>
          <a:xfrm>
            <a:off x="139700" y="3406853"/>
            <a:ext cx="2241826" cy="2046633"/>
          </a:xfrm>
          <a:prstGeom prst="rect">
            <a:avLst/>
          </a:prstGeom>
        </p:spPr>
      </p:pic>
      <p:sp>
        <p:nvSpPr>
          <p:cNvPr id="11" name="Rectangle 10">
            <a:extLst>
              <a:ext uri="{FF2B5EF4-FFF2-40B4-BE49-F238E27FC236}">
                <a16:creationId xmlns:a16="http://schemas.microsoft.com/office/drawing/2014/main" id="{480895CA-17A3-293C-ECED-D7E2B910B1AC}"/>
              </a:ext>
            </a:extLst>
          </p:cNvPr>
          <p:cNvSpPr/>
          <p:nvPr/>
        </p:nvSpPr>
        <p:spPr>
          <a:xfrm>
            <a:off x="208009" y="5530471"/>
            <a:ext cx="8827458" cy="923330"/>
          </a:xfrm>
          <a:prstGeom prst="rect">
            <a:avLst/>
          </a:prstGeom>
        </p:spPr>
        <p:txBody>
          <a:bodyPr wrap="square">
            <a:spAutoFit/>
          </a:bodyPr>
          <a:lstStyle/>
          <a:p>
            <a:pPr marL="342900" indent="-342900">
              <a:buFont typeface="Arial" panose="020B0604020202020204" pitchFamily="34" charset="0"/>
              <a:buChar char="•"/>
            </a:pPr>
            <a:r>
              <a:rPr lang="en-US">
                <a:latin typeface="Calibri" panose="020F0502020204030204" pitchFamily="34" charset="0"/>
                <a:cs typeface="Calibri" panose="020F0502020204030204" pitchFamily="34" charset="0"/>
              </a:rPr>
              <a:t>Relationship between rates of protein evolution and several factors in the human protein–protein interaction network</a:t>
            </a:r>
          </a:p>
          <a:p>
            <a:pPr marL="342900" indent="-342900">
              <a:buFont typeface="Arial" panose="020B0604020202020204" pitchFamily="34" charset="0"/>
              <a:buChar char="•"/>
            </a:pPr>
            <a:r>
              <a:rPr lang="en-US">
                <a:latin typeface="Calibri" panose="020F0502020204030204" pitchFamily="34" charset="0"/>
                <a:cs typeface="Calibri" panose="020F0502020204030204" pitchFamily="34" charset="0"/>
              </a:rPr>
              <a:t>Same patterns hold for the human signal transduction network, flies, worms, and yeast!  </a:t>
            </a:r>
          </a:p>
        </p:txBody>
      </p:sp>
      <p:pic>
        <p:nvPicPr>
          <p:cNvPr id="12" name="Picture 11" descr="Screen Shot 2018-06-06 at 3.18.46 PM.png">
            <a:extLst>
              <a:ext uri="{FF2B5EF4-FFF2-40B4-BE49-F238E27FC236}">
                <a16:creationId xmlns:a16="http://schemas.microsoft.com/office/drawing/2014/main" id="{BDFCEF7A-C5CC-14FE-2851-6D58F7AF1E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3344" y="1236695"/>
            <a:ext cx="4243814" cy="4178691"/>
          </a:xfrm>
          <a:prstGeom prst="rect">
            <a:avLst/>
          </a:prstGeom>
        </p:spPr>
      </p:pic>
      <p:pic>
        <p:nvPicPr>
          <p:cNvPr id="13" name="Picture 12" descr="Screen Shot 2018-06-06 at 3.19.13 PM.png">
            <a:extLst>
              <a:ext uri="{FF2B5EF4-FFF2-40B4-BE49-F238E27FC236}">
                <a16:creationId xmlns:a16="http://schemas.microsoft.com/office/drawing/2014/main" id="{4F61909B-F87D-2483-989E-ADF333A579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4850" y="1354975"/>
            <a:ext cx="1714500" cy="3187700"/>
          </a:xfrm>
          <a:prstGeom prst="rect">
            <a:avLst/>
          </a:prstGeom>
        </p:spPr>
      </p:pic>
      <p:sp>
        <p:nvSpPr>
          <p:cNvPr id="15" name="Rectangle 14">
            <a:extLst>
              <a:ext uri="{FF2B5EF4-FFF2-40B4-BE49-F238E27FC236}">
                <a16:creationId xmlns:a16="http://schemas.microsoft.com/office/drawing/2014/main" id="{EEA54595-F0AB-261E-5582-BAC4FA4ED23A}"/>
              </a:ext>
            </a:extLst>
          </p:cNvPr>
          <p:cNvSpPr/>
          <p:nvPr/>
        </p:nvSpPr>
        <p:spPr>
          <a:xfrm>
            <a:off x="178966" y="1087173"/>
            <a:ext cx="189335" cy="318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2C083CC-F95E-BF90-9903-09296CE3949C}"/>
              </a:ext>
            </a:extLst>
          </p:cNvPr>
          <p:cNvSpPr/>
          <p:nvPr/>
        </p:nvSpPr>
        <p:spPr>
          <a:xfrm>
            <a:off x="2397815" y="1211295"/>
            <a:ext cx="189335" cy="318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460ABCE-F699-1CEE-073D-5FDA521FDDBD}"/>
              </a:ext>
            </a:extLst>
          </p:cNvPr>
          <p:cNvSpPr/>
          <p:nvPr/>
        </p:nvSpPr>
        <p:spPr>
          <a:xfrm>
            <a:off x="203201" y="3381453"/>
            <a:ext cx="189335" cy="318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AD3CDC4-085C-692A-3957-6D2F88DFB04E}"/>
              </a:ext>
            </a:extLst>
          </p:cNvPr>
          <p:cNvSpPr/>
          <p:nvPr/>
        </p:nvSpPr>
        <p:spPr>
          <a:xfrm>
            <a:off x="2410515" y="3210003"/>
            <a:ext cx="189335" cy="318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041D4C-2909-676D-785D-24E2A5E0FE04}"/>
              </a:ext>
            </a:extLst>
          </p:cNvPr>
          <p:cNvSpPr/>
          <p:nvPr/>
        </p:nvSpPr>
        <p:spPr>
          <a:xfrm>
            <a:off x="4567336" y="1189875"/>
            <a:ext cx="487264" cy="318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C1A8FBD-CF1A-7B8B-7775-F1AB2D8A3DBD}"/>
              </a:ext>
            </a:extLst>
          </p:cNvPr>
          <p:cNvSpPr/>
          <p:nvPr/>
        </p:nvSpPr>
        <p:spPr>
          <a:xfrm>
            <a:off x="108533" y="5345537"/>
            <a:ext cx="189335" cy="3186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Google Shape;179;p8">
            <a:extLst>
              <a:ext uri="{FF2B5EF4-FFF2-40B4-BE49-F238E27FC236}">
                <a16:creationId xmlns:a16="http://schemas.microsoft.com/office/drawing/2014/main" id="{E97C041A-A077-5701-6195-30FC3752B36B}"/>
              </a:ext>
            </a:extLst>
          </p:cNvPr>
          <p:cNvSpPr/>
          <p:nvPr/>
        </p:nvSpPr>
        <p:spPr>
          <a:xfrm>
            <a:off x="3173598" y="6499299"/>
            <a:ext cx="5970402" cy="369291"/>
          </a:xfrm>
          <a:prstGeom prst="rect">
            <a:avLst/>
          </a:prstGeom>
          <a:noFill/>
          <a:ln>
            <a:noFill/>
          </a:ln>
        </p:spPr>
        <p:txBody>
          <a:bodyPr spcFirstLastPara="1" wrap="square" lIns="91425" tIns="45700" rIns="91425" bIns="45700" anchor="t" anchorCtr="0">
            <a:spAutoFit/>
          </a:bodyPr>
          <a:lstStyle/>
          <a:p>
            <a:pPr algn="r"/>
            <a:r>
              <a:rPr lang="en-US" sz="900" dirty="0"/>
              <a:t>Alvarez-Ponce, D., </a:t>
            </a:r>
            <a:r>
              <a:rPr lang="en-US" sz="900" dirty="0" err="1"/>
              <a:t>Feyertag</a:t>
            </a:r>
            <a:r>
              <a:rPr lang="en-US" sz="900" dirty="0"/>
              <a:t>, F., &amp; Chakraborty, S. (2017). </a:t>
            </a:r>
            <a:r>
              <a:rPr lang="en-US" sz="900" dirty="0">
                <a:hlinkClick r:id="rId9"/>
              </a:rPr>
              <a:t>Position Matters: Network Centrality Considerably Impacts Rates of Protein Evolution in the Human Protein-Protein Interaction Network.</a:t>
            </a:r>
            <a:r>
              <a:rPr lang="en-US" sz="900" dirty="0"/>
              <a:t> </a:t>
            </a:r>
            <a:r>
              <a:rPr lang="en-US" sz="900" i="1" dirty="0"/>
              <a:t>Genome biology and evolution</a:t>
            </a:r>
            <a:r>
              <a:rPr lang="en-US" sz="900" dirty="0"/>
              <a:t>, </a:t>
            </a:r>
            <a:r>
              <a:rPr lang="en-US" sz="900" i="1" dirty="0"/>
              <a:t>9</a:t>
            </a:r>
            <a:r>
              <a:rPr lang="en-US" sz="900" dirty="0"/>
              <a:t>(6), 1742–1756.</a:t>
            </a:r>
            <a:endParaRPr sz="900" dirty="0">
              <a:latin typeface="+mn-lt"/>
            </a:endParaRPr>
          </a:p>
        </p:txBody>
      </p:sp>
    </p:spTree>
    <p:extLst>
      <p:ext uri="{BB962C8B-B14F-4D97-AF65-F5344CB8AC3E}">
        <p14:creationId xmlns:p14="http://schemas.microsoft.com/office/powerpoint/2010/main" val="24527621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E68FB9-FDCE-4BBD-F6B0-73403DF9E436}"/>
              </a:ext>
            </a:extLst>
          </p:cNvPr>
          <p:cNvSpPr>
            <a:spLocks noGrp="1"/>
          </p:cNvSpPr>
          <p:nvPr>
            <p:ph type="title"/>
          </p:nvPr>
        </p:nvSpPr>
        <p:spPr/>
        <p:txBody>
          <a:bodyPr>
            <a:normAutofit/>
          </a:bodyPr>
          <a:lstStyle/>
          <a:p>
            <a:r>
              <a:rPr lang="en-US"/>
              <a:t>Gene Duplication</a:t>
            </a:r>
          </a:p>
        </p:txBody>
      </p:sp>
      <p:sp>
        <p:nvSpPr>
          <p:cNvPr id="6" name="Text Placeholder 5">
            <a:extLst>
              <a:ext uri="{FF2B5EF4-FFF2-40B4-BE49-F238E27FC236}">
                <a16:creationId xmlns:a16="http://schemas.microsoft.com/office/drawing/2014/main" id="{4394E4AA-3B0E-A15F-D4CB-265FE1711B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44649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27C99B-8D39-B45D-8E5C-D97D3BA0E47E}"/>
              </a:ext>
            </a:extLst>
          </p:cNvPr>
          <p:cNvSpPr>
            <a:spLocks noGrp="1"/>
          </p:cNvSpPr>
          <p:nvPr>
            <p:ph type="title"/>
          </p:nvPr>
        </p:nvSpPr>
        <p:spPr/>
        <p:txBody>
          <a:bodyPr/>
          <a:lstStyle/>
          <a:p>
            <a:r>
              <a:rPr lang="en-US" dirty="0"/>
              <a:t>Insulin’s Function</a:t>
            </a:r>
          </a:p>
        </p:txBody>
      </p:sp>
      <p:sp>
        <p:nvSpPr>
          <p:cNvPr id="5" name="Content Placeholder 4">
            <a:extLst>
              <a:ext uri="{FF2B5EF4-FFF2-40B4-BE49-F238E27FC236}">
                <a16:creationId xmlns:a16="http://schemas.microsoft.com/office/drawing/2014/main" id="{5887B6F2-DA64-8272-3558-1A5887F02380}"/>
              </a:ext>
            </a:extLst>
          </p:cNvPr>
          <p:cNvSpPr>
            <a:spLocks noGrp="1"/>
          </p:cNvSpPr>
          <p:nvPr>
            <p:ph idx="1"/>
          </p:nvPr>
        </p:nvSpPr>
        <p:spPr/>
        <p:txBody>
          <a:bodyPr/>
          <a:lstStyle/>
          <a:p>
            <a:r>
              <a:rPr lang="en-US" dirty="0"/>
              <a:t>Insulin works like a key, unlocking the doors of the cells in your body to let glucose in. </a:t>
            </a:r>
          </a:p>
          <a:p>
            <a:r>
              <a:rPr lang="en-US" dirty="0"/>
              <a:t>Once insulin opens the cells’ doors, glucose can move from the blood into the cells, where it can then provide energy to the body.</a:t>
            </a:r>
          </a:p>
        </p:txBody>
      </p:sp>
      <p:pic>
        <p:nvPicPr>
          <p:cNvPr id="6" name="Picture 5">
            <a:extLst>
              <a:ext uri="{FF2B5EF4-FFF2-40B4-BE49-F238E27FC236}">
                <a16:creationId xmlns:a16="http://schemas.microsoft.com/office/drawing/2014/main" id="{2098D1D8-4562-ACAB-C63C-9496AE519563}"/>
              </a:ext>
            </a:extLst>
          </p:cNvPr>
          <p:cNvPicPr>
            <a:picLocks noChangeAspect="1"/>
          </p:cNvPicPr>
          <p:nvPr/>
        </p:nvPicPr>
        <p:blipFill rotWithShape="1">
          <a:blip r:embed="rId3"/>
          <a:srcRect l="29494" t="17197" b="21660"/>
          <a:stretch/>
        </p:blipFill>
        <p:spPr>
          <a:xfrm>
            <a:off x="5562277" y="3898369"/>
            <a:ext cx="3581723" cy="2211572"/>
          </a:xfrm>
          <a:prstGeom prst="rect">
            <a:avLst/>
          </a:prstGeom>
        </p:spPr>
      </p:pic>
      <p:pic>
        <p:nvPicPr>
          <p:cNvPr id="7" name="Picture 6">
            <a:extLst>
              <a:ext uri="{FF2B5EF4-FFF2-40B4-BE49-F238E27FC236}">
                <a16:creationId xmlns:a16="http://schemas.microsoft.com/office/drawing/2014/main" id="{5AE6334D-85CB-A537-EC37-98FD6182F031}"/>
              </a:ext>
            </a:extLst>
          </p:cNvPr>
          <p:cNvPicPr>
            <a:picLocks noChangeAspect="1"/>
          </p:cNvPicPr>
          <p:nvPr/>
        </p:nvPicPr>
        <p:blipFill rotWithShape="1">
          <a:blip r:embed="rId4"/>
          <a:srcRect t="11472" b="10287"/>
          <a:stretch/>
        </p:blipFill>
        <p:spPr>
          <a:xfrm>
            <a:off x="120284" y="3298491"/>
            <a:ext cx="5631929" cy="3559509"/>
          </a:xfrm>
          <a:prstGeom prst="rect">
            <a:avLst/>
          </a:prstGeom>
        </p:spPr>
      </p:pic>
      <p:sp>
        <p:nvSpPr>
          <p:cNvPr id="8" name="TextBox 7">
            <a:extLst>
              <a:ext uri="{FF2B5EF4-FFF2-40B4-BE49-F238E27FC236}">
                <a16:creationId xmlns:a16="http://schemas.microsoft.com/office/drawing/2014/main" id="{5206521C-20AC-93C4-F481-E9F2C8CC72DA}"/>
              </a:ext>
            </a:extLst>
          </p:cNvPr>
          <p:cNvSpPr txBox="1"/>
          <p:nvPr/>
        </p:nvSpPr>
        <p:spPr>
          <a:xfrm>
            <a:off x="6898244" y="6514501"/>
            <a:ext cx="3167712" cy="276999"/>
          </a:xfrm>
          <a:prstGeom prst="rect">
            <a:avLst/>
          </a:prstGeom>
          <a:noFill/>
        </p:spPr>
        <p:txBody>
          <a:bodyPr wrap="square" rtlCol="0">
            <a:spAutoFit/>
          </a:bodyPr>
          <a:lstStyle/>
          <a:p>
            <a:pPr algn="ctr"/>
            <a:r>
              <a:rPr lang="en-US" sz="1200" dirty="0">
                <a:hlinkClick r:id="rId5"/>
              </a:rPr>
              <a:t>Diabetes WA</a:t>
            </a:r>
            <a:endParaRPr lang="en-US" sz="1200" dirty="0"/>
          </a:p>
        </p:txBody>
      </p:sp>
    </p:spTree>
    <p:extLst>
      <p:ext uri="{BB962C8B-B14F-4D97-AF65-F5344CB8AC3E}">
        <p14:creationId xmlns:p14="http://schemas.microsoft.com/office/powerpoint/2010/main" val="288981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261455-C5D7-39F0-ECE0-9FB2C20EB692}"/>
              </a:ext>
            </a:extLst>
          </p:cNvPr>
          <p:cNvSpPr>
            <a:spLocks noGrp="1"/>
          </p:cNvSpPr>
          <p:nvPr>
            <p:ph type="title"/>
          </p:nvPr>
        </p:nvSpPr>
        <p:spPr/>
        <p:txBody>
          <a:bodyPr>
            <a:normAutofit fontScale="90000"/>
          </a:bodyPr>
          <a:lstStyle/>
          <a:p>
            <a:r>
              <a:rPr lang="en-US" sz="4400"/>
              <a:t>Linking Genetic Evolution to Physiological Networks</a:t>
            </a:r>
            <a:br>
              <a:rPr lang="en-US" sz="4400"/>
            </a:br>
            <a:endParaRPr lang="en-US"/>
          </a:p>
        </p:txBody>
      </p:sp>
      <p:pic>
        <p:nvPicPr>
          <p:cNvPr id="6" name="Picture 5" descr="Screen Shot 2018-06-06 at 2.29.22 PM.png">
            <a:extLst>
              <a:ext uri="{FF2B5EF4-FFF2-40B4-BE49-F238E27FC236}">
                <a16:creationId xmlns:a16="http://schemas.microsoft.com/office/drawing/2014/main" id="{A1AE1E3E-95C2-3DAE-05E3-A92175E7F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 y="2133553"/>
            <a:ext cx="8458200" cy="4076700"/>
          </a:xfrm>
          <a:prstGeom prst="rect">
            <a:avLst/>
          </a:prstGeom>
        </p:spPr>
      </p:pic>
      <p:sp>
        <p:nvSpPr>
          <p:cNvPr id="8" name="TextBox 7">
            <a:extLst>
              <a:ext uri="{FF2B5EF4-FFF2-40B4-BE49-F238E27FC236}">
                <a16:creationId xmlns:a16="http://schemas.microsoft.com/office/drawing/2014/main" id="{2FC076CB-B744-4377-4323-EAA3ABBC8563}"/>
              </a:ext>
            </a:extLst>
          </p:cNvPr>
          <p:cNvSpPr txBox="1"/>
          <p:nvPr/>
        </p:nvSpPr>
        <p:spPr>
          <a:xfrm>
            <a:off x="1433677" y="1716973"/>
            <a:ext cx="6098845" cy="523220"/>
          </a:xfrm>
          <a:prstGeom prst="rect">
            <a:avLst/>
          </a:prstGeom>
          <a:noFill/>
        </p:spPr>
        <p:txBody>
          <a:bodyPr wrap="none" rtlCol="0">
            <a:spAutoFit/>
          </a:bodyPr>
          <a:lstStyle/>
          <a:p>
            <a:r>
              <a:rPr lang="en-US" sz="2800"/>
              <a:t>Functional evolution of duplicated genes</a:t>
            </a:r>
          </a:p>
        </p:txBody>
      </p:sp>
      <p:sp>
        <p:nvSpPr>
          <p:cNvPr id="9" name="TextBox 8">
            <a:extLst>
              <a:ext uri="{FF2B5EF4-FFF2-40B4-BE49-F238E27FC236}">
                <a16:creationId xmlns:a16="http://schemas.microsoft.com/office/drawing/2014/main" id="{5CDEB15D-0C43-5CF7-A9FF-7B4E4787BFBC}"/>
              </a:ext>
            </a:extLst>
          </p:cNvPr>
          <p:cNvSpPr txBox="1"/>
          <p:nvPr/>
        </p:nvSpPr>
        <p:spPr>
          <a:xfrm>
            <a:off x="1206500" y="3586215"/>
            <a:ext cx="1537200" cy="369332"/>
          </a:xfrm>
          <a:prstGeom prst="rect">
            <a:avLst/>
          </a:prstGeom>
          <a:noFill/>
        </p:spPr>
        <p:txBody>
          <a:bodyPr wrap="none" rtlCol="0">
            <a:spAutoFit/>
          </a:bodyPr>
          <a:lstStyle/>
          <a:p>
            <a:r>
              <a:rPr lang="en-US"/>
              <a:t>most common</a:t>
            </a:r>
          </a:p>
        </p:txBody>
      </p:sp>
      <p:sp>
        <p:nvSpPr>
          <p:cNvPr id="10" name="Oval 9">
            <a:extLst>
              <a:ext uri="{FF2B5EF4-FFF2-40B4-BE49-F238E27FC236}">
                <a16:creationId xmlns:a16="http://schemas.microsoft.com/office/drawing/2014/main" id="{DC393BA5-A895-7A74-4FBF-D4CAD9929A24}"/>
              </a:ext>
            </a:extLst>
          </p:cNvPr>
          <p:cNvSpPr/>
          <p:nvPr/>
        </p:nvSpPr>
        <p:spPr>
          <a:xfrm>
            <a:off x="546100" y="3942847"/>
            <a:ext cx="2743200" cy="595868"/>
          </a:xfrm>
          <a:prstGeom prst="ellipse">
            <a:avLst/>
          </a:prstGeom>
          <a:noFill/>
          <a:ln w="19050">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7F97D7A-812F-971A-D400-455DCF31A0E2}"/>
              </a:ext>
            </a:extLst>
          </p:cNvPr>
          <p:cNvSpPr txBox="1"/>
          <p:nvPr/>
        </p:nvSpPr>
        <p:spPr>
          <a:xfrm>
            <a:off x="4432300" y="6442167"/>
            <a:ext cx="4708478" cy="369332"/>
          </a:xfrm>
          <a:prstGeom prst="rect">
            <a:avLst/>
          </a:prstGeom>
          <a:noFill/>
        </p:spPr>
        <p:txBody>
          <a:bodyPr wrap="square" rtlCol="0">
            <a:spAutoFit/>
          </a:bodyPr>
          <a:lstStyle/>
          <a:p>
            <a:pPr algn="r"/>
            <a:r>
              <a:rPr lang="en-US" sz="900" dirty="0"/>
              <a:t>Lynch, M., &amp; </a:t>
            </a:r>
            <a:r>
              <a:rPr lang="en-US" sz="900" dirty="0" err="1"/>
              <a:t>Conery</a:t>
            </a:r>
            <a:r>
              <a:rPr lang="en-US" sz="900" dirty="0"/>
              <a:t>, J. S. (2000). </a:t>
            </a:r>
            <a:r>
              <a:rPr lang="en-US" sz="900" dirty="0">
                <a:hlinkClick r:id="rId3"/>
              </a:rPr>
              <a:t>The evolutionary fate and consequences of duplicate genes.</a:t>
            </a:r>
            <a:r>
              <a:rPr lang="en-US" sz="900" dirty="0"/>
              <a:t> </a:t>
            </a:r>
            <a:r>
              <a:rPr lang="en-US" sz="900" i="1" dirty="0"/>
              <a:t>Science (New York, N.Y.)</a:t>
            </a:r>
            <a:r>
              <a:rPr lang="en-US" sz="900" dirty="0"/>
              <a:t>, </a:t>
            </a:r>
            <a:r>
              <a:rPr lang="en-US" sz="900" i="1" dirty="0"/>
              <a:t>290</a:t>
            </a:r>
            <a:r>
              <a:rPr lang="en-US" sz="900" dirty="0"/>
              <a:t>(5494), 1151–1155. </a:t>
            </a:r>
          </a:p>
        </p:txBody>
      </p:sp>
    </p:spTree>
    <p:extLst>
      <p:ext uri="{BB962C8B-B14F-4D97-AF65-F5344CB8AC3E}">
        <p14:creationId xmlns:p14="http://schemas.microsoft.com/office/powerpoint/2010/main" val="1592421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E68FB9-FDCE-4BBD-F6B0-73403DF9E436}"/>
              </a:ext>
            </a:extLst>
          </p:cNvPr>
          <p:cNvSpPr>
            <a:spLocks noGrp="1"/>
          </p:cNvSpPr>
          <p:nvPr>
            <p:ph type="title"/>
          </p:nvPr>
        </p:nvSpPr>
        <p:spPr/>
        <p:txBody>
          <a:bodyPr>
            <a:normAutofit/>
          </a:bodyPr>
          <a:lstStyle/>
          <a:p>
            <a:r>
              <a:rPr lang="en-US"/>
              <a:t>Regulatory Region Evolution</a:t>
            </a:r>
          </a:p>
        </p:txBody>
      </p:sp>
      <p:sp>
        <p:nvSpPr>
          <p:cNvPr id="6" name="Text Placeholder 5">
            <a:extLst>
              <a:ext uri="{FF2B5EF4-FFF2-40B4-BE49-F238E27FC236}">
                <a16:creationId xmlns:a16="http://schemas.microsoft.com/office/drawing/2014/main" id="{4394E4AA-3B0E-A15F-D4CB-265FE1711B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4035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F8BDD6-C33B-4BE4-DD0E-408CF74F9D28}"/>
              </a:ext>
            </a:extLst>
          </p:cNvPr>
          <p:cNvSpPr>
            <a:spLocks noGrp="1"/>
          </p:cNvSpPr>
          <p:nvPr>
            <p:ph type="title"/>
          </p:nvPr>
        </p:nvSpPr>
        <p:spPr/>
        <p:txBody>
          <a:bodyPr/>
          <a:lstStyle/>
          <a:p>
            <a:r>
              <a:rPr lang="en-US"/>
              <a:t>How to build a beast?</a:t>
            </a:r>
          </a:p>
        </p:txBody>
      </p:sp>
      <p:sp>
        <p:nvSpPr>
          <p:cNvPr id="5" name="Content Placeholder 4">
            <a:extLst>
              <a:ext uri="{FF2B5EF4-FFF2-40B4-BE49-F238E27FC236}">
                <a16:creationId xmlns:a16="http://schemas.microsoft.com/office/drawing/2014/main" id="{45ED53F3-D55F-5B4A-E3E7-C16BB6CD1F65}"/>
              </a:ext>
            </a:extLst>
          </p:cNvPr>
          <p:cNvSpPr>
            <a:spLocks noGrp="1"/>
          </p:cNvSpPr>
          <p:nvPr>
            <p:ph idx="1"/>
          </p:nvPr>
        </p:nvSpPr>
        <p:spPr>
          <a:xfrm>
            <a:off x="628650" y="1315844"/>
            <a:ext cx="5761639" cy="5542155"/>
          </a:xfrm>
        </p:spPr>
        <p:txBody>
          <a:bodyPr>
            <a:normAutofit/>
          </a:bodyPr>
          <a:lstStyle/>
          <a:p>
            <a:r>
              <a:rPr lang="en-US" dirty="0"/>
              <a:t>For most of the 20th Century…</a:t>
            </a:r>
          </a:p>
          <a:p>
            <a:pPr lvl="1"/>
            <a:r>
              <a:rPr lang="en-US" dirty="0"/>
              <a:t>“Cows had cow molecules and goats had goat molecules and snakes had snake molecules, and it was because they were made of cow molecules that a cow was a cow.” — Francois Jacob</a:t>
            </a:r>
          </a:p>
          <a:p>
            <a:r>
              <a:rPr lang="en-US" dirty="0"/>
              <a:t>But, most genes are </a:t>
            </a:r>
            <a:r>
              <a:rPr lang="en-US" b="1" dirty="0">
                <a:solidFill>
                  <a:srgbClr val="990000"/>
                </a:solidFill>
              </a:rPr>
              <a:t>highly conserved across species</a:t>
            </a:r>
            <a:r>
              <a:rPr lang="en-US" dirty="0"/>
              <a:t>… </a:t>
            </a:r>
          </a:p>
          <a:p>
            <a:r>
              <a:rPr lang="en-US" dirty="0"/>
              <a:t>Most variation in phenotype is caused by changes in the </a:t>
            </a:r>
            <a:r>
              <a:rPr lang="en-US" b="1" dirty="0">
                <a:solidFill>
                  <a:srgbClr val="990000"/>
                </a:solidFill>
              </a:rPr>
              <a:t>timing and location of gene expression </a:t>
            </a:r>
          </a:p>
          <a:p>
            <a:r>
              <a:rPr lang="en-US" dirty="0"/>
              <a:t>So, how does regulation of gene expression evolve?</a:t>
            </a:r>
          </a:p>
          <a:p>
            <a:endParaRPr lang="en-US" dirty="0"/>
          </a:p>
        </p:txBody>
      </p:sp>
      <p:pic>
        <p:nvPicPr>
          <p:cNvPr id="10" name="Picture 9">
            <a:extLst>
              <a:ext uri="{FF2B5EF4-FFF2-40B4-BE49-F238E27FC236}">
                <a16:creationId xmlns:a16="http://schemas.microsoft.com/office/drawing/2014/main" id="{4F6F528E-D03A-85C4-0C9E-8685F0C3EA5A}"/>
              </a:ext>
            </a:extLst>
          </p:cNvPr>
          <p:cNvPicPr>
            <a:picLocks noChangeAspect="1"/>
          </p:cNvPicPr>
          <p:nvPr/>
        </p:nvPicPr>
        <p:blipFill rotWithShape="1">
          <a:blip r:embed="rId3"/>
          <a:srcRect l="6220" r="61731"/>
          <a:stretch/>
        </p:blipFill>
        <p:spPr>
          <a:xfrm>
            <a:off x="6390289" y="953814"/>
            <a:ext cx="2490952" cy="5440680"/>
          </a:xfrm>
          <a:prstGeom prst="rect">
            <a:avLst/>
          </a:prstGeom>
        </p:spPr>
      </p:pic>
      <p:sp>
        <p:nvSpPr>
          <p:cNvPr id="11" name="TextBox 10">
            <a:extLst>
              <a:ext uri="{FF2B5EF4-FFF2-40B4-BE49-F238E27FC236}">
                <a16:creationId xmlns:a16="http://schemas.microsoft.com/office/drawing/2014/main" id="{F9476D46-3A9A-C773-845C-42E14E893723}"/>
              </a:ext>
            </a:extLst>
          </p:cNvPr>
          <p:cNvSpPr txBox="1"/>
          <p:nvPr/>
        </p:nvSpPr>
        <p:spPr>
          <a:xfrm>
            <a:off x="6570672" y="6117495"/>
            <a:ext cx="2310569" cy="276999"/>
          </a:xfrm>
          <a:prstGeom prst="rect">
            <a:avLst/>
          </a:prstGeom>
          <a:noFill/>
        </p:spPr>
        <p:txBody>
          <a:bodyPr wrap="none" rtlCol="0">
            <a:spAutoFit/>
          </a:bodyPr>
          <a:lstStyle/>
          <a:p>
            <a:r>
              <a:rPr lang="en-US" sz="1200" dirty="0"/>
              <a:t>Katie Created with </a:t>
            </a:r>
            <a:r>
              <a:rPr lang="en-US" sz="1200" dirty="0" err="1"/>
              <a:t>BioRender.com</a:t>
            </a:r>
            <a:endParaRPr lang="en-US" sz="1200" dirty="0"/>
          </a:p>
        </p:txBody>
      </p:sp>
    </p:spTree>
    <p:extLst>
      <p:ext uri="{BB962C8B-B14F-4D97-AF65-F5344CB8AC3E}">
        <p14:creationId xmlns:p14="http://schemas.microsoft.com/office/powerpoint/2010/main" val="37526693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94192-01B2-EAB7-B259-3D92D7F98DB9}"/>
              </a:ext>
            </a:extLst>
          </p:cNvPr>
          <p:cNvSpPr>
            <a:spLocks noGrp="1"/>
          </p:cNvSpPr>
          <p:nvPr>
            <p:ph type="title"/>
          </p:nvPr>
        </p:nvSpPr>
        <p:spPr/>
        <p:txBody>
          <a:bodyPr>
            <a:normAutofit fontScale="90000"/>
          </a:bodyPr>
          <a:lstStyle/>
          <a:p>
            <a:r>
              <a:rPr lang="en-US"/>
              <a:t>Evolution of Cis-Regulatory Elements</a:t>
            </a:r>
            <a:br>
              <a:rPr lang="en-US"/>
            </a:br>
            <a:endParaRPr lang="en-US"/>
          </a:p>
        </p:txBody>
      </p:sp>
      <p:pic>
        <p:nvPicPr>
          <p:cNvPr id="4" name="Google Shape;201;p10">
            <a:extLst>
              <a:ext uri="{FF2B5EF4-FFF2-40B4-BE49-F238E27FC236}">
                <a16:creationId xmlns:a16="http://schemas.microsoft.com/office/drawing/2014/main" id="{97EA994B-4527-6844-7518-C8D23E2D97F7}"/>
              </a:ext>
            </a:extLst>
          </p:cNvPr>
          <p:cNvPicPr preferRelativeResize="0"/>
          <p:nvPr/>
        </p:nvPicPr>
        <p:blipFill rotWithShape="1">
          <a:blip r:embed="rId2">
            <a:alphaModFix/>
          </a:blip>
          <a:srcRect/>
          <a:stretch/>
        </p:blipFill>
        <p:spPr>
          <a:xfrm>
            <a:off x="751118" y="1709104"/>
            <a:ext cx="7560129" cy="4161971"/>
          </a:xfrm>
          <a:prstGeom prst="rect">
            <a:avLst/>
          </a:prstGeom>
          <a:noFill/>
          <a:ln>
            <a:noFill/>
          </a:ln>
        </p:spPr>
      </p:pic>
      <p:sp>
        <p:nvSpPr>
          <p:cNvPr id="5" name="Google Shape;202;p10">
            <a:extLst>
              <a:ext uri="{FF2B5EF4-FFF2-40B4-BE49-F238E27FC236}">
                <a16:creationId xmlns:a16="http://schemas.microsoft.com/office/drawing/2014/main" id="{4E270C9C-AC9A-D8BA-6A2C-3F741E24C33D}"/>
              </a:ext>
            </a:extLst>
          </p:cNvPr>
          <p:cNvSpPr/>
          <p:nvPr/>
        </p:nvSpPr>
        <p:spPr>
          <a:xfrm>
            <a:off x="4412422" y="6119377"/>
            <a:ext cx="4604577" cy="36929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Clr>
                <a:schemeClr val="dk1"/>
              </a:buClr>
              <a:buSzPts val="1200"/>
              <a:buFont typeface="Calibri"/>
              <a:buNone/>
            </a:pPr>
            <a:r>
              <a:rPr lang="en-US" sz="900" dirty="0"/>
              <a:t>Force, A., Lynch, M., Pickett, F. B., Amores, A., Yan, Y. L., &amp; </a:t>
            </a:r>
            <a:r>
              <a:rPr lang="en-US" sz="900" dirty="0" err="1"/>
              <a:t>Postlethwait</a:t>
            </a:r>
            <a:r>
              <a:rPr lang="en-US" sz="900" dirty="0"/>
              <a:t>, J. (1999). </a:t>
            </a:r>
            <a:r>
              <a:rPr lang="en-US" sz="900" dirty="0">
                <a:hlinkClick r:id="rId3"/>
              </a:rPr>
              <a:t>Preservation of duplicate genes by complementary, degenerative mutations.</a:t>
            </a:r>
            <a:r>
              <a:rPr lang="en-US" sz="900" dirty="0"/>
              <a:t> </a:t>
            </a:r>
            <a:r>
              <a:rPr lang="en-US" sz="900" i="1" dirty="0"/>
              <a:t>Genetics</a:t>
            </a:r>
            <a:r>
              <a:rPr lang="en-US" sz="900" dirty="0"/>
              <a:t>, </a:t>
            </a:r>
            <a:r>
              <a:rPr lang="en-US" sz="900" i="1" dirty="0"/>
              <a:t>151</a:t>
            </a:r>
            <a:r>
              <a:rPr lang="en-US" sz="900" dirty="0"/>
              <a:t>(4), 1531–1545.</a:t>
            </a:r>
            <a:endParaRPr sz="900" dirty="0">
              <a:solidFill>
                <a:schemeClr val="dk1"/>
              </a:solidFill>
              <a:latin typeface="+mn-lt"/>
              <a:ea typeface="Calibri"/>
              <a:cs typeface="Calibri"/>
              <a:sym typeface="Calibri"/>
            </a:endParaRPr>
          </a:p>
        </p:txBody>
      </p:sp>
      <p:sp>
        <p:nvSpPr>
          <p:cNvPr id="6" name="Google Shape;203;p10">
            <a:extLst>
              <a:ext uri="{FF2B5EF4-FFF2-40B4-BE49-F238E27FC236}">
                <a16:creationId xmlns:a16="http://schemas.microsoft.com/office/drawing/2014/main" id="{4B664E8F-6A6E-DD48-E7AA-E4FFBF0AF631}"/>
              </a:ext>
            </a:extLst>
          </p:cNvPr>
          <p:cNvSpPr/>
          <p:nvPr/>
        </p:nvSpPr>
        <p:spPr>
          <a:xfrm>
            <a:off x="431800" y="1077341"/>
            <a:ext cx="85852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Calibri"/>
              <a:buNone/>
            </a:pPr>
            <a:r>
              <a:rPr lang="en-US" sz="2800">
                <a:solidFill>
                  <a:schemeClr val="dk1"/>
                </a:solidFill>
                <a:latin typeface="Calibri"/>
                <a:ea typeface="Calibri"/>
                <a:cs typeface="Calibri"/>
                <a:sym typeface="Calibri"/>
              </a:rPr>
              <a:t>duplication-degeneration-complementation (DDC) model</a:t>
            </a:r>
            <a:endParaRPr sz="1800">
              <a:solidFill>
                <a:schemeClr val="dk1"/>
              </a:solidFill>
              <a:latin typeface="Calibri"/>
              <a:ea typeface="Calibri"/>
              <a:cs typeface="Calibri"/>
              <a:sym typeface="Calibri"/>
            </a:endParaRPr>
          </a:p>
        </p:txBody>
      </p:sp>
      <p:sp>
        <p:nvSpPr>
          <p:cNvPr id="7" name="Google Shape;204;p10">
            <a:extLst>
              <a:ext uri="{FF2B5EF4-FFF2-40B4-BE49-F238E27FC236}">
                <a16:creationId xmlns:a16="http://schemas.microsoft.com/office/drawing/2014/main" id="{384D107F-7926-13A5-CD33-8B325D5F34C4}"/>
              </a:ext>
            </a:extLst>
          </p:cNvPr>
          <p:cNvSpPr txBox="1"/>
          <p:nvPr/>
        </p:nvSpPr>
        <p:spPr>
          <a:xfrm>
            <a:off x="1022557" y="6164990"/>
            <a:ext cx="15372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a:solidFill>
                  <a:schemeClr val="dk1"/>
                </a:solidFill>
                <a:latin typeface="Calibri"/>
                <a:ea typeface="Calibri"/>
                <a:cs typeface="Calibri"/>
                <a:sym typeface="Calibri"/>
              </a:rPr>
              <a:t>most common</a:t>
            </a:r>
            <a:endParaRPr sz="1800">
              <a:solidFill>
                <a:schemeClr val="dk1"/>
              </a:solidFill>
              <a:latin typeface="Calibri"/>
              <a:ea typeface="Calibri"/>
              <a:cs typeface="Calibri"/>
              <a:sym typeface="Calibri"/>
            </a:endParaRPr>
          </a:p>
        </p:txBody>
      </p:sp>
      <p:sp>
        <p:nvSpPr>
          <p:cNvPr id="8" name="Google Shape;205;p10">
            <a:extLst>
              <a:ext uri="{FF2B5EF4-FFF2-40B4-BE49-F238E27FC236}">
                <a16:creationId xmlns:a16="http://schemas.microsoft.com/office/drawing/2014/main" id="{B612FF2B-D1AF-27A0-443C-DE451F1B261D}"/>
              </a:ext>
            </a:extLst>
          </p:cNvPr>
          <p:cNvSpPr/>
          <p:nvPr/>
        </p:nvSpPr>
        <p:spPr>
          <a:xfrm>
            <a:off x="587829" y="3883466"/>
            <a:ext cx="2514603" cy="2096152"/>
          </a:xfrm>
          <a:prstGeom prst="rect">
            <a:avLst/>
          </a:prstGeom>
          <a:noFill/>
          <a:ln w="28575" cap="flat" cmpd="sng">
            <a:solidFill>
              <a:srgbClr val="99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TextBox 9">
            <a:extLst>
              <a:ext uri="{FF2B5EF4-FFF2-40B4-BE49-F238E27FC236}">
                <a16:creationId xmlns:a16="http://schemas.microsoft.com/office/drawing/2014/main" id="{997632AE-B9DD-E9F1-2887-5759E226B4B1}"/>
              </a:ext>
            </a:extLst>
          </p:cNvPr>
          <p:cNvSpPr txBox="1"/>
          <p:nvPr/>
        </p:nvSpPr>
        <p:spPr>
          <a:xfrm>
            <a:off x="4412422" y="6488668"/>
            <a:ext cx="4604577" cy="369332"/>
          </a:xfrm>
          <a:prstGeom prst="rect">
            <a:avLst/>
          </a:prstGeom>
          <a:noFill/>
        </p:spPr>
        <p:txBody>
          <a:bodyPr wrap="square" rtlCol="0">
            <a:spAutoFit/>
          </a:bodyPr>
          <a:lstStyle/>
          <a:p>
            <a:r>
              <a:rPr lang="en-US" sz="900" dirty="0"/>
              <a:t>Lynch, M., &amp; </a:t>
            </a:r>
            <a:r>
              <a:rPr lang="en-US" sz="900" dirty="0" err="1"/>
              <a:t>Conery</a:t>
            </a:r>
            <a:r>
              <a:rPr lang="en-US" sz="900" dirty="0"/>
              <a:t>, J. S. (2000). </a:t>
            </a:r>
            <a:r>
              <a:rPr lang="en-US" sz="900" dirty="0">
                <a:hlinkClick r:id="rId4"/>
              </a:rPr>
              <a:t>The evolutionary fate and consequences of duplicate genes.</a:t>
            </a:r>
            <a:r>
              <a:rPr lang="en-US" sz="900" dirty="0"/>
              <a:t> </a:t>
            </a:r>
            <a:r>
              <a:rPr lang="en-US" sz="900" i="1" dirty="0"/>
              <a:t>Science (New York, N.Y.)</a:t>
            </a:r>
            <a:r>
              <a:rPr lang="en-US" sz="900" dirty="0"/>
              <a:t>, </a:t>
            </a:r>
            <a:r>
              <a:rPr lang="en-US" sz="900" i="1" dirty="0"/>
              <a:t>290</a:t>
            </a:r>
            <a:r>
              <a:rPr lang="en-US" sz="900" dirty="0"/>
              <a:t>(5494), 1151–1155. </a:t>
            </a:r>
          </a:p>
        </p:txBody>
      </p:sp>
    </p:spTree>
    <p:extLst>
      <p:ext uri="{BB962C8B-B14F-4D97-AF65-F5344CB8AC3E}">
        <p14:creationId xmlns:p14="http://schemas.microsoft.com/office/powerpoint/2010/main" val="1835838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E68FB9-FDCE-4BBD-F6B0-73403DF9E436}"/>
              </a:ext>
            </a:extLst>
          </p:cNvPr>
          <p:cNvSpPr>
            <a:spLocks noGrp="1"/>
          </p:cNvSpPr>
          <p:nvPr>
            <p:ph type="title"/>
          </p:nvPr>
        </p:nvSpPr>
        <p:spPr/>
        <p:txBody>
          <a:bodyPr>
            <a:normAutofit/>
          </a:bodyPr>
          <a:lstStyle/>
          <a:p>
            <a:r>
              <a:rPr lang="en-US"/>
              <a:t>Importance of synteny in assigning orthology</a:t>
            </a:r>
          </a:p>
        </p:txBody>
      </p:sp>
      <p:sp>
        <p:nvSpPr>
          <p:cNvPr id="6" name="Text Placeholder 5">
            <a:extLst>
              <a:ext uri="{FF2B5EF4-FFF2-40B4-BE49-F238E27FC236}">
                <a16:creationId xmlns:a16="http://schemas.microsoft.com/office/drawing/2014/main" id="{4394E4AA-3B0E-A15F-D4CB-265FE1711B1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91054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5476-36CB-A5A8-FA86-4531B7EF1E96}"/>
              </a:ext>
            </a:extLst>
          </p:cNvPr>
          <p:cNvSpPr>
            <a:spLocks noGrp="1"/>
          </p:cNvSpPr>
          <p:nvPr>
            <p:ph type="title"/>
          </p:nvPr>
        </p:nvSpPr>
        <p:spPr/>
        <p:txBody>
          <a:bodyPr>
            <a:normAutofit fontScale="90000"/>
          </a:bodyPr>
          <a:lstStyle/>
          <a:p>
            <a:r>
              <a:rPr lang="en-US"/>
              <a:t>Homologs, Orthologs, and Paralogs</a:t>
            </a:r>
          </a:p>
        </p:txBody>
      </p:sp>
      <p:sp>
        <p:nvSpPr>
          <p:cNvPr id="3" name="Content Placeholder 2">
            <a:extLst>
              <a:ext uri="{FF2B5EF4-FFF2-40B4-BE49-F238E27FC236}">
                <a16:creationId xmlns:a16="http://schemas.microsoft.com/office/drawing/2014/main" id="{689A42B9-0AD1-BBE5-FC85-5857F967BC0B}"/>
              </a:ext>
            </a:extLst>
          </p:cNvPr>
          <p:cNvSpPr>
            <a:spLocks noGrp="1"/>
          </p:cNvSpPr>
          <p:nvPr>
            <p:ph idx="1"/>
          </p:nvPr>
        </p:nvSpPr>
        <p:spPr>
          <a:xfrm>
            <a:off x="628650" y="1315845"/>
            <a:ext cx="3796205" cy="5295162"/>
          </a:xfrm>
        </p:spPr>
        <p:txBody>
          <a:bodyPr>
            <a:normAutofit lnSpcReduction="10000"/>
          </a:bodyPr>
          <a:lstStyle/>
          <a:p>
            <a:r>
              <a:rPr lang="en-US" u="sng"/>
              <a:t>Homology</a:t>
            </a:r>
            <a:r>
              <a:rPr lang="en-US"/>
              <a:t>: sequences or structures which share a common ancestor </a:t>
            </a:r>
          </a:p>
          <a:p>
            <a:endParaRPr lang="en-US"/>
          </a:p>
          <a:p>
            <a:r>
              <a:rPr lang="en-US"/>
              <a:t>Two segments of DNA can have shared ancestry (be homologous) because of either a speciation event (</a:t>
            </a:r>
            <a:r>
              <a:rPr lang="en-US" u="sng"/>
              <a:t>orthologs</a:t>
            </a:r>
            <a:r>
              <a:rPr lang="en-US"/>
              <a:t>) or a duplication event (</a:t>
            </a:r>
            <a:r>
              <a:rPr lang="en-US" u="sng"/>
              <a:t>paralogs</a:t>
            </a:r>
            <a:r>
              <a:rPr lang="en-US"/>
              <a:t>). </a:t>
            </a:r>
          </a:p>
          <a:p>
            <a:endParaRPr lang="en-US"/>
          </a:p>
        </p:txBody>
      </p:sp>
      <p:sp>
        <p:nvSpPr>
          <p:cNvPr id="4" name="TextBox 3">
            <a:extLst>
              <a:ext uri="{FF2B5EF4-FFF2-40B4-BE49-F238E27FC236}">
                <a16:creationId xmlns:a16="http://schemas.microsoft.com/office/drawing/2014/main" id="{BB8CDCC3-C0B9-83B2-5BD5-03EE9B8AFD4B}"/>
              </a:ext>
            </a:extLst>
          </p:cNvPr>
          <p:cNvSpPr txBox="1"/>
          <p:nvPr/>
        </p:nvSpPr>
        <p:spPr>
          <a:xfrm>
            <a:off x="3398293" y="6554196"/>
            <a:ext cx="5745707" cy="230832"/>
          </a:xfrm>
          <a:prstGeom prst="rect">
            <a:avLst/>
          </a:prstGeom>
          <a:noFill/>
        </p:spPr>
        <p:txBody>
          <a:bodyPr wrap="square" rtlCol="0">
            <a:spAutoFit/>
          </a:bodyPr>
          <a:lstStyle/>
          <a:p>
            <a:pPr algn="r"/>
            <a:r>
              <a:rPr lang="en-US" sz="900" dirty="0"/>
              <a:t>Image: BLAST Glossary: orthologs </a:t>
            </a:r>
            <a:r>
              <a:rPr lang="en-US" sz="900" dirty="0">
                <a:hlinkClick r:id="rId3"/>
              </a:rPr>
              <a:t>https://www.ncbi.nlm.nih.gov/books/NBK62051/</a:t>
            </a:r>
            <a:r>
              <a:rPr lang="en-US" sz="900" dirty="0"/>
              <a:t> </a:t>
            </a:r>
          </a:p>
        </p:txBody>
      </p:sp>
      <p:pic>
        <p:nvPicPr>
          <p:cNvPr id="6" name="Picture 5">
            <a:extLst>
              <a:ext uri="{FF2B5EF4-FFF2-40B4-BE49-F238E27FC236}">
                <a16:creationId xmlns:a16="http://schemas.microsoft.com/office/drawing/2014/main" id="{FA5562D7-52C1-BC63-89EB-F16C3B66E9C6}"/>
              </a:ext>
            </a:extLst>
          </p:cNvPr>
          <p:cNvPicPr>
            <a:picLocks noChangeAspect="1"/>
          </p:cNvPicPr>
          <p:nvPr/>
        </p:nvPicPr>
        <p:blipFill>
          <a:blip r:embed="rId4"/>
          <a:srcRect l="1088" t="670" r="1142" b="1024"/>
          <a:stretch/>
        </p:blipFill>
        <p:spPr>
          <a:xfrm>
            <a:off x="4350656" y="1799124"/>
            <a:ext cx="4793344" cy="3259751"/>
          </a:xfrm>
          <a:prstGeom prst="rect">
            <a:avLst/>
          </a:prstGeom>
        </p:spPr>
      </p:pic>
    </p:spTree>
    <p:extLst>
      <p:ext uri="{BB962C8B-B14F-4D97-AF65-F5344CB8AC3E}">
        <p14:creationId xmlns:p14="http://schemas.microsoft.com/office/powerpoint/2010/main" val="1672867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144519-D88F-0A07-60FE-7AB35E7701FD}"/>
              </a:ext>
            </a:extLst>
          </p:cNvPr>
          <p:cNvSpPr>
            <a:spLocks noGrp="1"/>
          </p:cNvSpPr>
          <p:nvPr>
            <p:ph type="title"/>
          </p:nvPr>
        </p:nvSpPr>
        <p:spPr/>
        <p:txBody>
          <a:bodyPr/>
          <a:lstStyle/>
          <a:p>
            <a:r>
              <a:rPr lang="en-US"/>
              <a:t>Defining Synteny</a:t>
            </a:r>
          </a:p>
        </p:txBody>
      </p:sp>
      <p:sp>
        <p:nvSpPr>
          <p:cNvPr id="5" name="Content Placeholder 4">
            <a:extLst>
              <a:ext uri="{FF2B5EF4-FFF2-40B4-BE49-F238E27FC236}">
                <a16:creationId xmlns:a16="http://schemas.microsoft.com/office/drawing/2014/main" id="{6F09E711-C5F6-3B8D-38FA-19A302D36318}"/>
              </a:ext>
            </a:extLst>
          </p:cNvPr>
          <p:cNvSpPr>
            <a:spLocks noGrp="1"/>
          </p:cNvSpPr>
          <p:nvPr>
            <p:ph idx="1"/>
          </p:nvPr>
        </p:nvSpPr>
        <p:spPr/>
        <p:txBody>
          <a:bodyPr/>
          <a:lstStyle/>
          <a:p>
            <a:r>
              <a:rPr lang="en-US" dirty="0"/>
              <a:t>Classic Definition (“Global” synteny): two “genetic entities” (e.g., genes) on the same chromosome</a:t>
            </a:r>
          </a:p>
          <a:p>
            <a:endParaRPr lang="en-US" dirty="0"/>
          </a:p>
          <a:p>
            <a:r>
              <a:rPr lang="en-US" dirty="0"/>
              <a:t>“Local” Synteny: conservation of the order and orientation of genes in the vicinity of a target gene - This is what the GEP uses!</a:t>
            </a:r>
          </a:p>
          <a:p>
            <a:endParaRPr lang="en-US" dirty="0"/>
          </a:p>
        </p:txBody>
      </p:sp>
      <p:sp>
        <p:nvSpPr>
          <p:cNvPr id="2" name="Google Shape;202;p10">
            <a:extLst>
              <a:ext uri="{FF2B5EF4-FFF2-40B4-BE49-F238E27FC236}">
                <a16:creationId xmlns:a16="http://schemas.microsoft.com/office/drawing/2014/main" id="{3F06CA08-B58E-6C37-CE0F-6DD9DDC5B8BC}"/>
              </a:ext>
            </a:extLst>
          </p:cNvPr>
          <p:cNvSpPr/>
          <p:nvPr/>
        </p:nvSpPr>
        <p:spPr>
          <a:xfrm>
            <a:off x="4913194" y="6492873"/>
            <a:ext cx="4230806" cy="23079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1200"/>
              <a:buFont typeface="Calibri"/>
              <a:buNone/>
            </a:pPr>
            <a:r>
              <a:rPr lang="en-US" sz="900" dirty="0"/>
              <a:t>Myers PZ. (2008). </a:t>
            </a:r>
            <a:r>
              <a:rPr lang="en-US" sz="900" dirty="0">
                <a:hlinkClick r:id="rId2"/>
              </a:rPr>
              <a:t>Synteny: Inferring ancestral genomes.</a:t>
            </a:r>
            <a:r>
              <a:rPr lang="en-US" sz="900" dirty="0"/>
              <a:t> Nature Education </a:t>
            </a:r>
            <a:r>
              <a:rPr lang="en-US" sz="900" i="1" dirty="0"/>
              <a:t>1</a:t>
            </a:r>
            <a:r>
              <a:rPr lang="en-US" sz="900" dirty="0"/>
              <a:t>(1):47.</a:t>
            </a:r>
            <a:endParaRPr sz="900" dirty="0">
              <a:solidFill>
                <a:schemeClr val="dk1"/>
              </a:solidFill>
              <a:latin typeface="+mn-lt"/>
              <a:ea typeface="Calibri"/>
              <a:cs typeface="Calibri"/>
              <a:sym typeface="Calibri"/>
            </a:endParaRPr>
          </a:p>
        </p:txBody>
      </p:sp>
    </p:spTree>
    <p:extLst>
      <p:ext uri="{BB962C8B-B14F-4D97-AF65-F5344CB8AC3E}">
        <p14:creationId xmlns:p14="http://schemas.microsoft.com/office/powerpoint/2010/main" val="3666298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77DB1-6EB6-1967-4373-96E09EE8EB00}"/>
              </a:ext>
            </a:extLst>
          </p:cNvPr>
          <p:cNvSpPr>
            <a:spLocks noGrp="1"/>
          </p:cNvSpPr>
          <p:nvPr>
            <p:ph type="title"/>
          </p:nvPr>
        </p:nvSpPr>
        <p:spPr/>
        <p:txBody>
          <a:bodyPr/>
          <a:lstStyle/>
          <a:p>
            <a:r>
              <a:rPr lang="en-US"/>
              <a:t>Defining Synteny cont.</a:t>
            </a:r>
          </a:p>
        </p:txBody>
      </p:sp>
      <p:sp>
        <p:nvSpPr>
          <p:cNvPr id="3" name="Content Placeholder 2">
            <a:extLst>
              <a:ext uri="{FF2B5EF4-FFF2-40B4-BE49-F238E27FC236}">
                <a16:creationId xmlns:a16="http://schemas.microsoft.com/office/drawing/2014/main" id="{5FBE7943-EF0A-09C0-EE66-F5604CCEF507}"/>
              </a:ext>
            </a:extLst>
          </p:cNvPr>
          <p:cNvSpPr>
            <a:spLocks noGrp="1"/>
          </p:cNvSpPr>
          <p:nvPr>
            <p:ph idx="1"/>
          </p:nvPr>
        </p:nvSpPr>
        <p:spPr/>
        <p:txBody>
          <a:bodyPr>
            <a:normAutofit fontScale="92500" lnSpcReduction="10000"/>
          </a:bodyPr>
          <a:lstStyle/>
          <a:p>
            <a:r>
              <a:rPr lang="en-US"/>
              <a:t>As organisms evolve, changes occur in their genomes (deletions, insertions, etc.)</a:t>
            </a:r>
          </a:p>
          <a:p>
            <a:r>
              <a:rPr lang="en-US"/>
              <a:t>Over time, these changes can disrupt synteny</a:t>
            </a:r>
          </a:p>
          <a:p>
            <a:pPr lvl="1"/>
            <a:r>
              <a:rPr lang="en-US"/>
              <a:t>Two genetic entities may no longer be on the same chromosome</a:t>
            </a:r>
          </a:p>
          <a:p>
            <a:pPr lvl="1"/>
            <a:r>
              <a:rPr lang="en-US"/>
              <a:t>The order and orientation of genes relative to a target gene is no longer conserved</a:t>
            </a:r>
          </a:p>
          <a:p>
            <a:r>
              <a:rPr lang="en-US"/>
              <a:t>Generally, we hypothesize that no changes have taken place, because this is the simplest explanation</a:t>
            </a:r>
          </a:p>
          <a:p>
            <a:pPr lvl="1"/>
            <a:r>
              <a:rPr lang="en-US"/>
              <a:t>Evolutionarily, this concept is known as “parsimony”</a:t>
            </a:r>
          </a:p>
          <a:p>
            <a:pPr lvl="1"/>
            <a:r>
              <a:rPr lang="en-US"/>
              <a:t>More commonly, this is known as Occam’s Razor: “the simplest explanation should be preferred over more complex theories”</a:t>
            </a:r>
          </a:p>
          <a:p>
            <a:endParaRPr lang="en-US"/>
          </a:p>
        </p:txBody>
      </p:sp>
    </p:spTree>
    <p:extLst>
      <p:ext uri="{BB962C8B-B14F-4D97-AF65-F5344CB8AC3E}">
        <p14:creationId xmlns:p14="http://schemas.microsoft.com/office/powerpoint/2010/main" val="3169212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3B2DE-C47E-13F6-B777-3673D942539B}"/>
              </a:ext>
            </a:extLst>
          </p:cNvPr>
          <p:cNvSpPr>
            <a:spLocks noGrp="1"/>
          </p:cNvSpPr>
          <p:nvPr>
            <p:ph type="title"/>
          </p:nvPr>
        </p:nvSpPr>
        <p:spPr/>
        <p:txBody>
          <a:bodyPr>
            <a:normAutofit fontScale="90000"/>
          </a:bodyPr>
          <a:lstStyle/>
          <a:p>
            <a:r>
              <a:rPr lang="en-US"/>
              <a:t>Identifying the Ortholog via Synteny</a:t>
            </a:r>
          </a:p>
        </p:txBody>
      </p:sp>
      <p:sp>
        <p:nvSpPr>
          <p:cNvPr id="26" name="Content Placeholder 25">
            <a:extLst>
              <a:ext uri="{FF2B5EF4-FFF2-40B4-BE49-F238E27FC236}">
                <a16:creationId xmlns:a16="http://schemas.microsoft.com/office/drawing/2014/main" id="{82BAC6BC-AA08-6706-F6BB-32ED781C500F}"/>
              </a:ext>
            </a:extLst>
          </p:cNvPr>
          <p:cNvSpPr>
            <a:spLocks noGrp="1"/>
          </p:cNvSpPr>
          <p:nvPr>
            <p:ph idx="1"/>
          </p:nvPr>
        </p:nvSpPr>
        <p:spPr/>
        <p:txBody>
          <a:bodyPr/>
          <a:lstStyle/>
          <a:p>
            <a:r>
              <a:rPr lang="en-US" sz="3200"/>
              <a:t>Synteny: t</a:t>
            </a:r>
            <a:r>
              <a:rPr lang="en-US" sz="2800"/>
              <a:t>he order and orientation of genes tends to be conserved</a:t>
            </a:r>
            <a:endParaRPr lang="en-US"/>
          </a:p>
          <a:p>
            <a:pPr marL="0" indent="0">
              <a:buNone/>
            </a:pPr>
            <a:endParaRPr lang="en-US"/>
          </a:p>
        </p:txBody>
      </p:sp>
      <p:cxnSp>
        <p:nvCxnSpPr>
          <p:cNvPr id="4" name="Google Shape;254;p13">
            <a:extLst>
              <a:ext uri="{FF2B5EF4-FFF2-40B4-BE49-F238E27FC236}">
                <a16:creationId xmlns:a16="http://schemas.microsoft.com/office/drawing/2014/main" id="{360C6488-17D0-457D-A7D3-706813EF0F3C}"/>
              </a:ext>
            </a:extLst>
          </p:cNvPr>
          <p:cNvCxnSpPr/>
          <p:nvPr/>
        </p:nvCxnSpPr>
        <p:spPr>
          <a:xfrm>
            <a:off x="937068" y="2941776"/>
            <a:ext cx="8055979" cy="1"/>
          </a:xfrm>
          <a:prstGeom prst="straightConnector1">
            <a:avLst/>
          </a:prstGeom>
          <a:noFill/>
          <a:ln w="12700" cap="flat" cmpd="sng">
            <a:solidFill>
              <a:schemeClr val="accent1"/>
            </a:solidFill>
            <a:prstDash val="solid"/>
            <a:miter lim="800000"/>
            <a:headEnd type="none" w="sm" len="sm"/>
            <a:tailEnd type="none" w="sm" len="sm"/>
          </a:ln>
        </p:spPr>
      </p:cxnSp>
      <p:cxnSp>
        <p:nvCxnSpPr>
          <p:cNvPr id="5" name="Google Shape;255;p13">
            <a:extLst>
              <a:ext uri="{FF2B5EF4-FFF2-40B4-BE49-F238E27FC236}">
                <a16:creationId xmlns:a16="http://schemas.microsoft.com/office/drawing/2014/main" id="{392A06C7-41F5-DAB8-F6BE-0CB51C667803}"/>
              </a:ext>
            </a:extLst>
          </p:cNvPr>
          <p:cNvCxnSpPr/>
          <p:nvPr/>
        </p:nvCxnSpPr>
        <p:spPr>
          <a:xfrm>
            <a:off x="925975" y="4403083"/>
            <a:ext cx="8055979" cy="1"/>
          </a:xfrm>
          <a:prstGeom prst="straightConnector1">
            <a:avLst/>
          </a:prstGeom>
          <a:noFill/>
          <a:ln w="12700" cap="flat" cmpd="sng">
            <a:solidFill>
              <a:schemeClr val="accent1"/>
            </a:solidFill>
            <a:prstDash val="solid"/>
            <a:miter lim="800000"/>
            <a:headEnd type="none" w="sm" len="sm"/>
            <a:tailEnd type="none" w="sm" len="sm"/>
          </a:ln>
        </p:spPr>
      </p:cxnSp>
      <p:sp>
        <p:nvSpPr>
          <p:cNvPr id="6" name="Google Shape;257;p13">
            <a:extLst>
              <a:ext uri="{FF2B5EF4-FFF2-40B4-BE49-F238E27FC236}">
                <a16:creationId xmlns:a16="http://schemas.microsoft.com/office/drawing/2014/main" id="{204813B2-F049-80AF-BC37-3D0374AA0887}"/>
              </a:ext>
            </a:extLst>
          </p:cNvPr>
          <p:cNvSpPr txBox="1">
            <a:spLocks/>
          </p:cNvSpPr>
          <p:nvPr/>
        </p:nvSpPr>
        <p:spPr>
          <a:xfrm>
            <a:off x="320232" y="1700265"/>
            <a:ext cx="7886700" cy="4351338"/>
          </a:xfrm>
          <a:prstGeom prst="rect">
            <a:avLst/>
          </a:prstGeom>
          <a:noFill/>
          <a:ln>
            <a:noFill/>
          </a:ln>
        </p:spPr>
        <p:txBody>
          <a:bodyPr spcFirstLastPara="1" vert="horz" wrap="square" lIns="91425" tIns="45700" rIns="91425" bIns="4570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q"/>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v"/>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101600">
              <a:buClr>
                <a:schemeClr val="dk1"/>
              </a:buClr>
              <a:buSzPts val="2000"/>
              <a:buFont typeface="Courier New" panose="02070309020205020404" pitchFamily="49" charset="0"/>
              <a:buNone/>
            </a:pPr>
            <a:endParaRPr lang="en-US" sz="2000"/>
          </a:p>
        </p:txBody>
      </p:sp>
      <p:sp>
        <p:nvSpPr>
          <p:cNvPr id="7" name="Google Shape;258;p13">
            <a:extLst>
              <a:ext uri="{FF2B5EF4-FFF2-40B4-BE49-F238E27FC236}">
                <a16:creationId xmlns:a16="http://schemas.microsoft.com/office/drawing/2014/main" id="{AC3A218E-405D-70F9-DF53-A0A529A195C1}"/>
              </a:ext>
            </a:extLst>
          </p:cNvPr>
          <p:cNvSpPr/>
          <p:nvPr/>
        </p:nvSpPr>
        <p:spPr>
          <a:xfrm>
            <a:off x="1435267" y="2770521"/>
            <a:ext cx="1018572" cy="381964"/>
          </a:xfrm>
          <a:prstGeom prst="rightArrow">
            <a:avLst>
              <a:gd name="adj1" fmla="val 50000"/>
              <a:gd name="adj2" fmla="val 50000"/>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 name="Google Shape;259;p13">
            <a:extLst>
              <a:ext uri="{FF2B5EF4-FFF2-40B4-BE49-F238E27FC236}">
                <a16:creationId xmlns:a16="http://schemas.microsoft.com/office/drawing/2014/main" id="{BA108653-64ED-428D-B69B-AFEB9A140ECB}"/>
              </a:ext>
            </a:extLst>
          </p:cNvPr>
          <p:cNvSpPr/>
          <p:nvPr/>
        </p:nvSpPr>
        <p:spPr>
          <a:xfrm>
            <a:off x="6726826" y="2770521"/>
            <a:ext cx="1018572" cy="381964"/>
          </a:xfrm>
          <a:prstGeom prst="rightArrow">
            <a:avLst>
              <a:gd name="adj1" fmla="val 50000"/>
              <a:gd name="adj2" fmla="val 50000"/>
            </a:avLst>
          </a:prstGeom>
          <a:solidFill>
            <a:srgbClr val="0070C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260;p13">
            <a:extLst>
              <a:ext uri="{FF2B5EF4-FFF2-40B4-BE49-F238E27FC236}">
                <a16:creationId xmlns:a16="http://schemas.microsoft.com/office/drawing/2014/main" id="{4CB2A91F-A363-4611-A0F4-24F914357A7A}"/>
              </a:ext>
            </a:extLst>
          </p:cNvPr>
          <p:cNvSpPr/>
          <p:nvPr/>
        </p:nvSpPr>
        <p:spPr>
          <a:xfrm>
            <a:off x="2758157" y="2770521"/>
            <a:ext cx="1018572" cy="381964"/>
          </a:xfrm>
          <a:prstGeom prst="rightArrow">
            <a:avLst>
              <a:gd name="adj1" fmla="val 50000"/>
              <a:gd name="adj2" fmla="val 50000"/>
            </a:avLst>
          </a:prstGeom>
          <a:solidFill>
            <a:srgbClr val="54813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 name="Google Shape;261;p13">
            <a:extLst>
              <a:ext uri="{FF2B5EF4-FFF2-40B4-BE49-F238E27FC236}">
                <a16:creationId xmlns:a16="http://schemas.microsoft.com/office/drawing/2014/main" id="{5D791E79-6CA3-FD62-D217-08C4A9909968}"/>
              </a:ext>
            </a:extLst>
          </p:cNvPr>
          <p:cNvSpPr/>
          <p:nvPr/>
        </p:nvSpPr>
        <p:spPr>
          <a:xfrm>
            <a:off x="4081047" y="2770521"/>
            <a:ext cx="1018572" cy="381964"/>
          </a:xfrm>
          <a:prstGeom prst="rightArrow">
            <a:avLst>
              <a:gd name="adj1" fmla="val 50000"/>
              <a:gd name="adj2" fmla="val 50000"/>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262;p13">
            <a:extLst>
              <a:ext uri="{FF2B5EF4-FFF2-40B4-BE49-F238E27FC236}">
                <a16:creationId xmlns:a16="http://schemas.microsoft.com/office/drawing/2014/main" id="{6706FBC0-DF7D-B040-50B7-DC7A23B3F15E}"/>
              </a:ext>
            </a:extLst>
          </p:cNvPr>
          <p:cNvSpPr/>
          <p:nvPr/>
        </p:nvSpPr>
        <p:spPr>
          <a:xfrm flipH="1">
            <a:off x="5403937" y="2770521"/>
            <a:ext cx="1018572" cy="381964"/>
          </a:xfrm>
          <a:prstGeom prst="rightArrow">
            <a:avLst>
              <a:gd name="adj1" fmla="val 50000"/>
              <a:gd name="adj2" fmla="val 50000"/>
            </a:avLst>
          </a:prstGeom>
          <a:solidFill>
            <a:srgbClr val="7B7B7B"/>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263;p13">
            <a:extLst>
              <a:ext uri="{FF2B5EF4-FFF2-40B4-BE49-F238E27FC236}">
                <a16:creationId xmlns:a16="http://schemas.microsoft.com/office/drawing/2014/main" id="{94CC674D-C59F-AC28-A279-F766603B1320}"/>
              </a:ext>
            </a:extLst>
          </p:cNvPr>
          <p:cNvSpPr/>
          <p:nvPr/>
        </p:nvSpPr>
        <p:spPr>
          <a:xfrm>
            <a:off x="1243315" y="4217634"/>
            <a:ext cx="1018572" cy="381964"/>
          </a:xfrm>
          <a:prstGeom prst="rightArrow">
            <a:avLst>
              <a:gd name="adj1" fmla="val 50000"/>
              <a:gd name="adj2" fmla="val 50000"/>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 name="Google Shape;264;p13">
            <a:extLst>
              <a:ext uri="{FF2B5EF4-FFF2-40B4-BE49-F238E27FC236}">
                <a16:creationId xmlns:a16="http://schemas.microsoft.com/office/drawing/2014/main" id="{509E8CEA-A7ED-8D58-DE85-9CF201E6ECE8}"/>
              </a:ext>
            </a:extLst>
          </p:cNvPr>
          <p:cNvSpPr/>
          <p:nvPr/>
        </p:nvSpPr>
        <p:spPr>
          <a:xfrm>
            <a:off x="7574911" y="4190340"/>
            <a:ext cx="1018572" cy="381964"/>
          </a:xfrm>
          <a:prstGeom prst="rightArrow">
            <a:avLst>
              <a:gd name="adj1" fmla="val 50000"/>
              <a:gd name="adj2" fmla="val 50000"/>
            </a:avLst>
          </a:prstGeom>
          <a:solidFill>
            <a:srgbClr val="0070C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265;p13">
            <a:extLst>
              <a:ext uri="{FF2B5EF4-FFF2-40B4-BE49-F238E27FC236}">
                <a16:creationId xmlns:a16="http://schemas.microsoft.com/office/drawing/2014/main" id="{87301B70-0FE1-A1E5-CE8F-81329ED2FF77}"/>
              </a:ext>
            </a:extLst>
          </p:cNvPr>
          <p:cNvSpPr/>
          <p:nvPr/>
        </p:nvSpPr>
        <p:spPr>
          <a:xfrm>
            <a:off x="2859791" y="4217634"/>
            <a:ext cx="724986" cy="381964"/>
          </a:xfrm>
          <a:prstGeom prst="rightArrow">
            <a:avLst>
              <a:gd name="adj1" fmla="val 50000"/>
              <a:gd name="adj2" fmla="val 50000"/>
            </a:avLst>
          </a:prstGeom>
          <a:solidFill>
            <a:srgbClr val="548135"/>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 name="Google Shape;266;p13">
            <a:extLst>
              <a:ext uri="{FF2B5EF4-FFF2-40B4-BE49-F238E27FC236}">
                <a16:creationId xmlns:a16="http://schemas.microsoft.com/office/drawing/2014/main" id="{A4CD26CC-95C1-4DA5-5F41-0E8016BD0AEC}"/>
              </a:ext>
            </a:extLst>
          </p:cNvPr>
          <p:cNvSpPr/>
          <p:nvPr/>
        </p:nvSpPr>
        <p:spPr>
          <a:xfrm>
            <a:off x="3889095" y="4217634"/>
            <a:ext cx="1018572" cy="381964"/>
          </a:xfrm>
          <a:prstGeom prst="rightArrow">
            <a:avLst>
              <a:gd name="adj1" fmla="val 50000"/>
              <a:gd name="adj2" fmla="val 50000"/>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 name="Google Shape;267;p13">
            <a:extLst>
              <a:ext uri="{FF2B5EF4-FFF2-40B4-BE49-F238E27FC236}">
                <a16:creationId xmlns:a16="http://schemas.microsoft.com/office/drawing/2014/main" id="{14DB081B-B6AF-7111-366E-F852B8C2145E}"/>
              </a:ext>
            </a:extLst>
          </p:cNvPr>
          <p:cNvSpPr/>
          <p:nvPr/>
        </p:nvSpPr>
        <p:spPr>
          <a:xfrm flipH="1">
            <a:off x="5403937" y="4217634"/>
            <a:ext cx="1018572" cy="381964"/>
          </a:xfrm>
          <a:prstGeom prst="rightArrow">
            <a:avLst>
              <a:gd name="adj1" fmla="val 50000"/>
              <a:gd name="adj2" fmla="val 50000"/>
            </a:avLst>
          </a:prstGeom>
          <a:solidFill>
            <a:srgbClr val="7B7B7B"/>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 name="Google Shape;268;p13">
            <a:extLst>
              <a:ext uri="{FF2B5EF4-FFF2-40B4-BE49-F238E27FC236}">
                <a16:creationId xmlns:a16="http://schemas.microsoft.com/office/drawing/2014/main" id="{40DBAD28-7BD2-6207-9F32-ED925B87BBF9}"/>
              </a:ext>
            </a:extLst>
          </p:cNvPr>
          <p:cNvSpPr txBox="1"/>
          <p:nvPr/>
        </p:nvSpPr>
        <p:spPr>
          <a:xfrm>
            <a:off x="-19668" y="2757526"/>
            <a:ext cx="1053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Species 1</a:t>
            </a:r>
            <a:endParaRPr/>
          </a:p>
        </p:txBody>
      </p:sp>
      <p:sp>
        <p:nvSpPr>
          <p:cNvPr id="18" name="Google Shape;269;p13">
            <a:extLst>
              <a:ext uri="{FF2B5EF4-FFF2-40B4-BE49-F238E27FC236}">
                <a16:creationId xmlns:a16="http://schemas.microsoft.com/office/drawing/2014/main" id="{4231A8A6-B07D-AAB9-593E-7AC974FC7D99}"/>
              </a:ext>
            </a:extLst>
          </p:cNvPr>
          <p:cNvSpPr txBox="1"/>
          <p:nvPr/>
        </p:nvSpPr>
        <p:spPr>
          <a:xfrm>
            <a:off x="-14670" y="4201365"/>
            <a:ext cx="1053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Species 2</a:t>
            </a:r>
            <a:endParaRPr/>
          </a:p>
        </p:txBody>
      </p:sp>
      <p:cxnSp>
        <p:nvCxnSpPr>
          <p:cNvPr id="19" name="Google Shape;270;p13">
            <a:extLst>
              <a:ext uri="{FF2B5EF4-FFF2-40B4-BE49-F238E27FC236}">
                <a16:creationId xmlns:a16="http://schemas.microsoft.com/office/drawing/2014/main" id="{DAED1C52-58C5-A66E-E814-E6D21D2D1A45}"/>
              </a:ext>
            </a:extLst>
          </p:cNvPr>
          <p:cNvCxnSpPr/>
          <p:nvPr/>
        </p:nvCxnSpPr>
        <p:spPr>
          <a:xfrm>
            <a:off x="925975" y="5825970"/>
            <a:ext cx="8055979" cy="1"/>
          </a:xfrm>
          <a:prstGeom prst="straightConnector1">
            <a:avLst/>
          </a:prstGeom>
          <a:noFill/>
          <a:ln w="12700" cap="flat" cmpd="sng">
            <a:solidFill>
              <a:schemeClr val="accent1"/>
            </a:solidFill>
            <a:prstDash val="solid"/>
            <a:miter lim="800000"/>
            <a:headEnd type="none" w="sm" len="sm"/>
            <a:tailEnd type="none" w="sm" len="sm"/>
          </a:ln>
        </p:spPr>
      </p:cxnSp>
      <p:sp>
        <p:nvSpPr>
          <p:cNvPr id="20" name="Google Shape;271;p13">
            <a:extLst>
              <a:ext uri="{FF2B5EF4-FFF2-40B4-BE49-F238E27FC236}">
                <a16:creationId xmlns:a16="http://schemas.microsoft.com/office/drawing/2014/main" id="{E44E3C27-25CB-731F-87AE-DD50DA2544AF}"/>
              </a:ext>
            </a:extLst>
          </p:cNvPr>
          <p:cNvSpPr/>
          <p:nvPr/>
        </p:nvSpPr>
        <p:spPr>
          <a:xfrm>
            <a:off x="1841219" y="5627220"/>
            <a:ext cx="1018572" cy="381964"/>
          </a:xfrm>
          <a:prstGeom prst="rightArrow">
            <a:avLst>
              <a:gd name="adj1" fmla="val 50000"/>
              <a:gd name="adj2" fmla="val 50000"/>
            </a:avLst>
          </a:prstGeom>
          <a:solidFill>
            <a:srgbClr val="FF00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72;p13">
            <a:extLst>
              <a:ext uri="{FF2B5EF4-FFF2-40B4-BE49-F238E27FC236}">
                <a16:creationId xmlns:a16="http://schemas.microsoft.com/office/drawing/2014/main" id="{89D0F211-E549-4ECA-F41B-D33DA729AC8F}"/>
              </a:ext>
            </a:extLst>
          </p:cNvPr>
          <p:cNvSpPr/>
          <p:nvPr/>
        </p:nvSpPr>
        <p:spPr>
          <a:xfrm>
            <a:off x="3889095" y="5640521"/>
            <a:ext cx="1018572" cy="381964"/>
          </a:xfrm>
          <a:prstGeom prst="rightArrow">
            <a:avLst>
              <a:gd name="adj1" fmla="val 50000"/>
              <a:gd name="adj2" fmla="val 50000"/>
            </a:avLst>
          </a:prstGeom>
          <a:solidFill>
            <a:srgbClr val="FFFF00"/>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 name="Google Shape;273;p13">
            <a:extLst>
              <a:ext uri="{FF2B5EF4-FFF2-40B4-BE49-F238E27FC236}">
                <a16:creationId xmlns:a16="http://schemas.microsoft.com/office/drawing/2014/main" id="{867FAD3E-63BB-14C1-B6D3-FA9A36F552E7}"/>
              </a:ext>
            </a:extLst>
          </p:cNvPr>
          <p:cNvSpPr/>
          <p:nvPr/>
        </p:nvSpPr>
        <p:spPr>
          <a:xfrm flipH="1">
            <a:off x="6534875" y="5629127"/>
            <a:ext cx="1018572" cy="381964"/>
          </a:xfrm>
          <a:prstGeom prst="rightArrow">
            <a:avLst>
              <a:gd name="adj1" fmla="val 50000"/>
              <a:gd name="adj2" fmla="val 50000"/>
            </a:avLst>
          </a:prstGeom>
          <a:solidFill>
            <a:srgbClr val="7B7B7B"/>
          </a:soli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74;p13">
            <a:extLst>
              <a:ext uri="{FF2B5EF4-FFF2-40B4-BE49-F238E27FC236}">
                <a16:creationId xmlns:a16="http://schemas.microsoft.com/office/drawing/2014/main" id="{E6371ADE-A8B6-CC7B-061B-AEDE3FC5E59A}"/>
              </a:ext>
            </a:extLst>
          </p:cNvPr>
          <p:cNvSpPr txBox="1"/>
          <p:nvPr/>
        </p:nvSpPr>
        <p:spPr>
          <a:xfrm>
            <a:off x="-19668" y="5637181"/>
            <a:ext cx="105349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Species 3</a:t>
            </a:r>
            <a:endParaRPr/>
          </a:p>
        </p:txBody>
      </p:sp>
      <p:sp>
        <p:nvSpPr>
          <p:cNvPr id="24" name="Google Shape;275;p13">
            <a:extLst>
              <a:ext uri="{FF2B5EF4-FFF2-40B4-BE49-F238E27FC236}">
                <a16:creationId xmlns:a16="http://schemas.microsoft.com/office/drawing/2014/main" id="{AA0EFA3A-98A1-B00C-E5FA-EDD2E2DD398F}"/>
              </a:ext>
            </a:extLst>
          </p:cNvPr>
          <p:cNvSpPr txBox="1"/>
          <p:nvPr/>
        </p:nvSpPr>
        <p:spPr>
          <a:xfrm>
            <a:off x="3638387" y="3439811"/>
            <a:ext cx="19038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Some divergence</a:t>
            </a:r>
            <a:endParaRPr b="1"/>
          </a:p>
        </p:txBody>
      </p:sp>
      <p:sp>
        <p:nvSpPr>
          <p:cNvPr id="25" name="Google Shape;276;p13">
            <a:extLst>
              <a:ext uri="{FF2B5EF4-FFF2-40B4-BE49-F238E27FC236}">
                <a16:creationId xmlns:a16="http://schemas.microsoft.com/office/drawing/2014/main" id="{53DD6D3E-E936-61B8-C8CF-5984A7E23C41}"/>
              </a:ext>
            </a:extLst>
          </p:cNvPr>
          <p:cNvSpPr txBox="1"/>
          <p:nvPr/>
        </p:nvSpPr>
        <p:spPr>
          <a:xfrm>
            <a:off x="3638387" y="4901117"/>
            <a:ext cx="2118854"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More divergence</a:t>
            </a:r>
            <a:endParaRPr b="1"/>
          </a:p>
        </p:txBody>
      </p:sp>
      <p:sp>
        <p:nvSpPr>
          <p:cNvPr id="27" name="Google Shape;287;p48">
            <a:extLst>
              <a:ext uri="{FF2B5EF4-FFF2-40B4-BE49-F238E27FC236}">
                <a16:creationId xmlns:a16="http://schemas.microsoft.com/office/drawing/2014/main" id="{AA9174AD-2502-7966-593F-F2580235AB0C}"/>
              </a:ext>
            </a:extLst>
          </p:cNvPr>
          <p:cNvSpPr txBox="1"/>
          <p:nvPr/>
        </p:nvSpPr>
        <p:spPr>
          <a:xfrm>
            <a:off x="4038028" y="2763462"/>
            <a:ext cx="1211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Target Gene</a:t>
            </a:r>
            <a:endParaRPr sz="1300"/>
          </a:p>
        </p:txBody>
      </p:sp>
      <p:sp>
        <p:nvSpPr>
          <p:cNvPr id="28" name="Google Shape;287;p48">
            <a:extLst>
              <a:ext uri="{FF2B5EF4-FFF2-40B4-BE49-F238E27FC236}">
                <a16:creationId xmlns:a16="http://schemas.microsoft.com/office/drawing/2014/main" id="{71704B1E-09EF-BACD-B0DE-BD63698A35E1}"/>
              </a:ext>
            </a:extLst>
          </p:cNvPr>
          <p:cNvSpPr txBox="1"/>
          <p:nvPr/>
        </p:nvSpPr>
        <p:spPr>
          <a:xfrm>
            <a:off x="3879573" y="5633520"/>
            <a:ext cx="1211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Target Gene</a:t>
            </a:r>
            <a:endParaRPr sz="1300"/>
          </a:p>
        </p:txBody>
      </p:sp>
      <p:sp>
        <p:nvSpPr>
          <p:cNvPr id="29" name="Google Shape;287;p48">
            <a:extLst>
              <a:ext uri="{FF2B5EF4-FFF2-40B4-BE49-F238E27FC236}">
                <a16:creationId xmlns:a16="http://schemas.microsoft.com/office/drawing/2014/main" id="{3FC23CE5-0BBE-C06F-09BF-929A79A56725}"/>
              </a:ext>
            </a:extLst>
          </p:cNvPr>
          <p:cNvSpPr txBox="1"/>
          <p:nvPr/>
        </p:nvSpPr>
        <p:spPr>
          <a:xfrm>
            <a:off x="3882102" y="4201793"/>
            <a:ext cx="1211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t>Target Gene</a:t>
            </a:r>
            <a:endParaRPr sz="1300"/>
          </a:p>
        </p:txBody>
      </p:sp>
    </p:spTree>
    <p:extLst>
      <p:ext uri="{BB962C8B-B14F-4D97-AF65-F5344CB8AC3E}">
        <p14:creationId xmlns:p14="http://schemas.microsoft.com/office/powerpoint/2010/main" val="14137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C621-2214-E3EB-F8C8-7C04D3ABEA67}"/>
              </a:ext>
            </a:extLst>
          </p:cNvPr>
          <p:cNvSpPr>
            <a:spLocks noGrp="1"/>
          </p:cNvSpPr>
          <p:nvPr>
            <p:ph type="title"/>
          </p:nvPr>
        </p:nvSpPr>
        <p:spPr/>
        <p:txBody>
          <a:bodyPr>
            <a:normAutofit fontScale="90000"/>
          </a:bodyPr>
          <a:lstStyle/>
          <a:p>
            <a:r>
              <a:rPr lang="en-US"/>
              <a:t>What does synteny </a:t>
            </a:r>
            <a:br>
              <a:rPr lang="en-US"/>
            </a:br>
            <a:r>
              <a:rPr lang="en-US"/>
              <a:t>look like in the GEP?</a:t>
            </a:r>
          </a:p>
        </p:txBody>
      </p:sp>
      <p:sp>
        <p:nvSpPr>
          <p:cNvPr id="7" name="Google Shape;298;p49">
            <a:extLst>
              <a:ext uri="{FF2B5EF4-FFF2-40B4-BE49-F238E27FC236}">
                <a16:creationId xmlns:a16="http://schemas.microsoft.com/office/drawing/2014/main" id="{FB7F92D8-7F2F-101D-F286-86B454F62085}"/>
              </a:ext>
            </a:extLst>
          </p:cNvPr>
          <p:cNvSpPr/>
          <p:nvPr/>
        </p:nvSpPr>
        <p:spPr>
          <a:xfrm rot="5400000">
            <a:off x="1251839" y="4368401"/>
            <a:ext cx="185726" cy="1855755"/>
          </a:xfrm>
          <a:prstGeom prst="rightBracket">
            <a:avLst>
              <a:gd name="adj" fmla="val 83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9;p49">
            <a:extLst>
              <a:ext uri="{FF2B5EF4-FFF2-40B4-BE49-F238E27FC236}">
                <a16:creationId xmlns:a16="http://schemas.microsoft.com/office/drawing/2014/main" id="{F99035B7-9A4D-E750-08A1-25E2CF487F0E}"/>
              </a:ext>
            </a:extLst>
          </p:cNvPr>
          <p:cNvSpPr txBox="1"/>
          <p:nvPr/>
        </p:nvSpPr>
        <p:spPr>
          <a:xfrm>
            <a:off x="261497" y="5389141"/>
            <a:ext cx="2189079"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dirty="0"/>
              <a:t>Synteny conserved</a:t>
            </a:r>
            <a:endParaRPr sz="2000" dirty="0"/>
          </a:p>
        </p:txBody>
      </p:sp>
      <p:sp>
        <p:nvSpPr>
          <p:cNvPr id="10" name="Google Shape;301;p49">
            <a:extLst>
              <a:ext uri="{FF2B5EF4-FFF2-40B4-BE49-F238E27FC236}">
                <a16:creationId xmlns:a16="http://schemas.microsoft.com/office/drawing/2014/main" id="{DA2EB3FF-7646-86AB-2116-8E3607D26476}"/>
              </a:ext>
            </a:extLst>
          </p:cNvPr>
          <p:cNvSpPr txBox="1"/>
          <p:nvPr/>
        </p:nvSpPr>
        <p:spPr>
          <a:xfrm>
            <a:off x="4112525" y="5389141"/>
            <a:ext cx="4099560" cy="49241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t>Synteny not conserved</a:t>
            </a:r>
            <a:endParaRPr sz="2000" dirty="0"/>
          </a:p>
        </p:txBody>
      </p:sp>
      <p:sp>
        <p:nvSpPr>
          <p:cNvPr id="3" name="Pentagon 2">
            <a:extLst>
              <a:ext uri="{FF2B5EF4-FFF2-40B4-BE49-F238E27FC236}">
                <a16:creationId xmlns:a16="http://schemas.microsoft.com/office/drawing/2014/main" id="{15AE4240-CDE1-6F85-3843-FE1FC36CA244}"/>
              </a:ext>
            </a:extLst>
          </p:cNvPr>
          <p:cNvSpPr/>
          <p:nvPr/>
        </p:nvSpPr>
        <p:spPr>
          <a:xfrm>
            <a:off x="518738" y="2893373"/>
            <a:ext cx="1269754" cy="457200"/>
          </a:xfrm>
          <a:prstGeom prst="homePlate">
            <a:avLst/>
          </a:prstGeom>
          <a:solidFill>
            <a:schemeClr val="accent4">
              <a:lumMod val="40000"/>
              <a:lumOff val="6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DCC91DB-9BEA-F822-B349-A0DD8A581AFB}"/>
              </a:ext>
            </a:extLst>
          </p:cNvPr>
          <p:cNvSpPr txBox="1"/>
          <p:nvPr/>
        </p:nvSpPr>
        <p:spPr>
          <a:xfrm>
            <a:off x="504237" y="2508917"/>
            <a:ext cx="1132764" cy="369332"/>
          </a:xfrm>
          <a:prstGeom prst="rect">
            <a:avLst/>
          </a:prstGeom>
          <a:noFill/>
        </p:spPr>
        <p:txBody>
          <a:bodyPr wrap="square" rtlCol="0">
            <a:spAutoFit/>
          </a:bodyPr>
          <a:lstStyle/>
          <a:p>
            <a:pPr algn="ctr"/>
            <a:r>
              <a:rPr lang="en-US" i="1" dirty="0">
                <a:solidFill>
                  <a:schemeClr val="accent4">
                    <a:lumMod val="50000"/>
                  </a:schemeClr>
                </a:solidFill>
              </a:rPr>
              <a:t>CG12746</a:t>
            </a:r>
          </a:p>
        </p:txBody>
      </p:sp>
      <p:sp>
        <p:nvSpPr>
          <p:cNvPr id="12" name="Pentagon 11">
            <a:extLst>
              <a:ext uri="{FF2B5EF4-FFF2-40B4-BE49-F238E27FC236}">
                <a16:creationId xmlns:a16="http://schemas.microsoft.com/office/drawing/2014/main" id="{9F86C4AB-DBE8-51C8-B131-F61373ED4336}"/>
              </a:ext>
            </a:extLst>
          </p:cNvPr>
          <p:cNvSpPr/>
          <p:nvPr/>
        </p:nvSpPr>
        <p:spPr>
          <a:xfrm rot="10800000">
            <a:off x="1865317" y="2893373"/>
            <a:ext cx="489556" cy="457200"/>
          </a:xfrm>
          <a:prstGeom prst="homePlate">
            <a:avLst/>
          </a:prstGeom>
          <a:solidFill>
            <a:schemeClr val="accent6">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FE543C6-52FB-5BDA-32A0-EE2227E6AE5B}"/>
              </a:ext>
            </a:extLst>
          </p:cNvPr>
          <p:cNvSpPr txBox="1"/>
          <p:nvPr/>
        </p:nvSpPr>
        <p:spPr>
          <a:xfrm>
            <a:off x="1571008" y="2508917"/>
            <a:ext cx="996243" cy="369332"/>
          </a:xfrm>
          <a:prstGeom prst="rect">
            <a:avLst/>
          </a:prstGeom>
          <a:noFill/>
        </p:spPr>
        <p:txBody>
          <a:bodyPr wrap="square" rtlCol="0">
            <a:spAutoFit/>
          </a:bodyPr>
          <a:lstStyle/>
          <a:p>
            <a:pPr algn="ctr"/>
            <a:r>
              <a:rPr lang="en-US" i="1" dirty="0">
                <a:solidFill>
                  <a:schemeClr val="accent6">
                    <a:lumMod val="50000"/>
                  </a:schemeClr>
                </a:solidFill>
              </a:rPr>
              <a:t>CG2931</a:t>
            </a:r>
          </a:p>
        </p:txBody>
      </p:sp>
      <p:sp>
        <p:nvSpPr>
          <p:cNvPr id="14" name="Pentagon 13">
            <a:extLst>
              <a:ext uri="{FF2B5EF4-FFF2-40B4-BE49-F238E27FC236}">
                <a16:creationId xmlns:a16="http://schemas.microsoft.com/office/drawing/2014/main" id="{049660D0-23A8-969F-84E4-79DEEE5A66FA}"/>
              </a:ext>
            </a:extLst>
          </p:cNvPr>
          <p:cNvSpPr/>
          <p:nvPr/>
        </p:nvSpPr>
        <p:spPr>
          <a:xfrm>
            <a:off x="2520336" y="2893373"/>
            <a:ext cx="792089" cy="457200"/>
          </a:xfrm>
          <a:prstGeom prst="homePlate">
            <a:avLst/>
          </a:prstGeom>
          <a:solidFill>
            <a:schemeClr val="accent1">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BC94B35-493D-D0E3-1961-847D44E31CF8}"/>
              </a:ext>
            </a:extLst>
          </p:cNvPr>
          <p:cNvSpPr txBox="1"/>
          <p:nvPr/>
        </p:nvSpPr>
        <p:spPr>
          <a:xfrm>
            <a:off x="2450576" y="2508917"/>
            <a:ext cx="726604" cy="369332"/>
          </a:xfrm>
          <a:prstGeom prst="rect">
            <a:avLst/>
          </a:prstGeom>
          <a:noFill/>
        </p:spPr>
        <p:txBody>
          <a:bodyPr wrap="square" rtlCol="0">
            <a:spAutoFit/>
          </a:bodyPr>
          <a:lstStyle/>
          <a:p>
            <a:pPr algn="ctr"/>
            <a:r>
              <a:rPr lang="en-US" i="1" dirty="0" err="1">
                <a:solidFill>
                  <a:schemeClr val="accent1">
                    <a:lumMod val="50000"/>
                  </a:schemeClr>
                </a:solidFill>
              </a:rPr>
              <a:t>Rheb</a:t>
            </a:r>
            <a:endParaRPr lang="en-US" i="1" dirty="0">
              <a:solidFill>
                <a:schemeClr val="accent1">
                  <a:lumMod val="50000"/>
                </a:schemeClr>
              </a:solidFill>
            </a:endParaRPr>
          </a:p>
        </p:txBody>
      </p:sp>
      <p:sp>
        <p:nvSpPr>
          <p:cNvPr id="16" name="Pentagon 15">
            <a:extLst>
              <a:ext uri="{FF2B5EF4-FFF2-40B4-BE49-F238E27FC236}">
                <a16:creationId xmlns:a16="http://schemas.microsoft.com/office/drawing/2014/main" id="{4A5320CA-8F82-8D6A-A0BD-4405AA6AE28C}"/>
              </a:ext>
            </a:extLst>
          </p:cNvPr>
          <p:cNvSpPr/>
          <p:nvPr/>
        </p:nvSpPr>
        <p:spPr>
          <a:xfrm>
            <a:off x="3547145" y="2893373"/>
            <a:ext cx="3918180" cy="457200"/>
          </a:xfrm>
          <a:prstGeom prst="homePlate">
            <a:avLst/>
          </a:prstGeom>
          <a:solidFill>
            <a:srgbClr val="EFEDF5"/>
          </a:solid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05237E9-0F7A-C8D5-DADB-C39714376A4B}"/>
              </a:ext>
            </a:extLst>
          </p:cNvPr>
          <p:cNvSpPr txBox="1"/>
          <p:nvPr/>
        </p:nvSpPr>
        <p:spPr>
          <a:xfrm>
            <a:off x="3547145" y="2508917"/>
            <a:ext cx="3666180" cy="369332"/>
          </a:xfrm>
          <a:prstGeom prst="rect">
            <a:avLst/>
          </a:prstGeom>
          <a:noFill/>
        </p:spPr>
        <p:txBody>
          <a:bodyPr wrap="square" rtlCol="0">
            <a:spAutoFit/>
          </a:bodyPr>
          <a:lstStyle/>
          <a:p>
            <a:pPr algn="ctr"/>
            <a:r>
              <a:rPr lang="en-US" i="1" dirty="0">
                <a:solidFill>
                  <a:srgbClr val="7030A0"/>
                </a:solidFill>
              </a:rPr>
              <a:t>CRMP</a:t>
            </a:r>
          </a:p>
        </p:txBody>
      </p:sp>
      <p:sp>
        <p:nvSpPr>
          <p:cNvPr id="18" name="Pentagon 17">
            <a:extLst>
              <a:ext uri="{FF2B5EF4-FFF2-40B4-BE49-F238E27FC236}">
                <a16:creationId xmlns:a16="http://schemas.microsoft.com/office/drawing/2014/main" id="{CB54BC2C-731C-32E5-D7AA-EB0476E38288}"/>
              </a:ext>
            </a:extLst>
          </p:cNvPr>
          <p:cNvSpPr/>
          <p:nvPr/>
        </p:nvSpPr>
        <p:spPr>
          <a:xfrm rot="10800000">
            <a:off x="7579625" y="2893373"/>
            <a:ext cx="1039504" cy="457200"/>
          </a:xfrm>
          <a:prstGeom prst="homePlate">
            <a:avLst/>
          </a:prstGeom>
          <a:solidFill>
            <a:schemeClr val="accent2">
              <a:lumMod val="40000"/>
              <a:lumOff val="60000"/>
            </a:schemeClr>
          </a:solid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11EEFD3-6323-07A7-DFFA-6BD9CBEFECB6}"/>
              </a:ext>
            </a:extLst>
          </p:cNvPr>
          <p:cNvSpPr txBox="1"/>
          <p:nvPr/>
        </p:nvSpPr>
        <p:spPr>
          <a:xfrm>
            <a:off x="7579625" y="2508917"/>
            <a:ext cx="1239585" cy="369332"/>
          </a:xfrm>
          <a:prstGeom prst="rect">
            <a:avLst/>
          </a:prstGeom>
          <a:noFill/>
        </p:spPr>
        <p:txBody>
          <a:bodyPr wrap="square" rtlCol="0">
            <a:spAutoFit/>
          </a:bodyPr>
          <a:lstStyle/>
          <a:p>
            <a:pPr algn="ctr"/>
            <a:r>
              <a:rPr lang="en-US" i="1" dirty="0">
                <a:solidFill>
                  <a:schemeClr val="accent2">
                    <a:lumMod val="50000"/>
                  </a:schemeClr>
                </a:solidFill>
              </a:rPr>
              <a:t>CG2926</a:t>
            </a:r>
          </a:p>
        </p:txBody>
      </p:sp>
      <p:sp>
        <p:nvSpPr>
          <p:cNvPr id="5" name="Google Shape;296;p49">
            <a:extLst>
              <a:ext uri="{FF2B5EF4-FFF2-40B4-BE49-F238E27FC236}">
                <a16:creationId xmlns:a16="http://schemas.microsoft.com/office/drawing/2014/main" id="{A46DE852-4D7A-6A7D-C2C3-40D75A0ACF36}"/>
              </a:ext>
            </a:extLst>
          </p:cNvPr>
          <p:cNvSpPr txBox="1"/>
          <p:nvPr/>
        </p:nvSpPr>
        <p:spPr>
          <a:xfrm>
            <a:off x="2536516" y="2849570"/>
            <a:ext cx="762744"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t>Target Gene</a:t>
            </a:r>
            <a:endParaRPr sz="1300" dirty="0"/>
          </a:p>
        </p:txBody>
      </p:sp>
      <p:sp>
        <p:nvSpPr>
          <p:cNvPr id="20" name="TextBox 19">
            <a:extLst>
              <a:ext uri="{FF2B5EF4-FFF2-40B4-BE49-F238E27FC236}">
                <a16:creationId xmlns:a16="http://schemas.microsoft.com/office/drawing/2014/main" id="{83213D74-696C-AEC9-283D-059128A87AF6}"/>
              </a:ext>
            </a:extLst>
          </p:cNvPr>
          <p:cNvSpPr txBox="1"/>
          <p:nvPr/>
        </p:nvSpPr>
        <p:spPr>
          <a:xfrm>
            <a:off x="416823" y="1934370"/>
            <a:ext cx="8202306" cy="461665"/>
          </a:xfrm>
          <a:prstGeom prst="rect">
            <a:avLst/>
          </a:prstGeom>
          <a:noFill/>
        </p:spPr>
        <p:txBody>
          <a:bodyPr wrap="square" rtlCol="0">
            <a:spAutoFit/>
          </a:bodyPr>
          <a:lstStyle/>
          <a:p>
            <a:pPr algn="ctr"/>
            <a:r>
              <a:rPr lang="en-US" sz="2400" b="1" i="1" dirty="0"/>
              <a:t>D. melanogaster</a:t>
            </a:r>
            <a:r>
              <a:rPr lang="en-US" sz="2400" b="1" dirty="0"/>
              <a:t> (chr3R)</a:t>
            </a:r>
          </a:p>
        </p:txBody>
      </p:sp>
      <p:sp>
        <p:nvSpPr>
          <p:cNvPr id="21" name="TextBox 20">
            <a:extLst>
              <a:ext uri="{FF2B5EF4-FFF2-40B4-BE49-F238E27FC236}">
                <a16:creationId xmlns:a16="http://schemas.microsoft.com/office/drawing/2014/main" id="{BE7CC032-02EB-5915-FC5F-EEE9AA07FFF3}"/>
              </a:ext>
            </a:extLst>
          </p:cNvPr>
          <p:cNvSpPr txBox="1"/>
          <p:nvPr/>
        </p:nvSpPr>
        <p:spPr>
          <a:xfrm>
            <a:off x="416824" y="5944322"/>
            <a:ext cx="8202306" cy="461665"/>
          </a:xfrm>
          <a:prstGeom prst="rect">
            <a:avLst/>
          </a:prstGeom>
          <a:noFill/>
        </p:spPr>
        <p:txBody>
          <a:bodyPr wrap="square" rtlCol="0">
            <a:spAutoFit/>
          </a:bodyPr>
          <a:lstStyle/>
          <a:p>
            <a:pPr algn="ctr"/>
            <a:r>
              <a:rPr lang="en-US" sz="2400" b="1" i="1" dirty="0"/>
              <a:t>D. pseudoobscura</a:t>
            </a:r>
            <a:r>
              <a:rPr lang="en-US" sz="2400" b="1" dirty="0"/>
              <a:t> (NC_046679; reverse complement)</a:t>
            </a:r>
          </a:p>
        </p:txBody>
      </p:sp>
      <p:sp>
        <p:nvSpPr>
          <p:cNvPr id="22" name="Pentagon 21">
            <a:extLst>
              <a:ext uri="{FF2B5EF4-FFF2-40B4-BE49-F238E27FC236}">
                <a16:creationId xmlns:a16="http://schemas.microsoft.com/office/drawing/2014/main" id="{89279148-CCD1-BF4A-1137-36E819C62BE5}"/>
              </a:ext>
            </a:extLst>
          </p:cNvPr>
          <p:cNvSpPr/>
          <p:nvPr/>
        </p:nvSpPr>
        <p:spPr>
          <a:xfrm>
            <a:off x="538357" y="4264973"/>
            <a:ext cx="1132764" cy="457200"/>
          </a:xfrm>
          <a:prstGeom prst="homePlate">
            <a:avLst/>
          </a:prstGeom>
          <a:solidFill>
            <a:schemeClr val="accent4">
              <a:lumMod val="40000"/>
              <a:lumOff val="6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C00025B8-BF81-528C-63EF-B22E0C8973FC}"/>
              </a:ext>
            </a:extLst>
          </p:cNvPr>
          <p:cNvSpPr txBox="1"/>
          <p:nvPr/>
        </p:nvSpPr>
        <p:spPr>
          <a:xfrm>
            <a:off x="291985" y="4788616"/>
            <a:ext cx="1132764" cy="369332"/>
          </a:xfrm>
          <a:prstGeom prst="rect">
            <a:avLst/>
          </a:prstGeom>
          <a:noFill/>
        </p:spPr>
        <p:txBody>
          <a:bodyPr wrap="square" rtlCol="0">
            <a:spAutoFit/>
          </a:bodyPr>
          <a:lstStyle/>
          <a:p>
            <a:pPr algn="ctr"/>
            <a:r>
              <a:rPr lang="en-US" i="1" dirty="0">
                <a:solidFill>
                  <a:schemeClr val="accent4">
                    <a:lumMod val="50000"/>
                  </a:schemeClr>
                </a:solidFill>
              </a:rPr>
              <a:t>CG12746</a:t>
            </a:r>
          </a:p>
        </p:txBody>
      </p:sp>
      <p:sp>
        <p:nvSpPr>
          <p:cNvPr id="24" name="Pentagon 23">
            <a:extLst>
              <a:ext uri="{FF2B5EF4-FFF2-40B4-BE49-F238E27FC236}">
                <a16:creationId xmlns:a16="http://schemas.microsoft.com/office/drawing/2014/main" id="{AAC78C88-7C57-11A3-7AB2-12421FDED2A4}"/>
              </a:ext>
            </a:extLst>
          </p:cNvPr>
          <p:cNvSpPr/>
          <p:nvPr/>
        </p:nvSpPr>
        <p:spPr>
          <a:xfrm rot="10800000">
            <a:off x="1726168" y="4264973"/>
            <a:ext cx="555601" cy="457200"/>
          </a:xfrm>
          <a:prstGeom prst="homePlate">
            <a:avLst/>
          </a:prstGeom>
          <a:solidFill>
            <a:schemeClr val="accent6">
              <a:lumMod val="20000"/>
              <a:lumOff val="80000"/>
            </a:schemeClr>
          </a:solid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FF774A2D-EC29-F23A-8B9E-93FC5856AD28}"/>
              </a:ext>
            </a:extLst>
          </p:cNvPr>
          <p:cNvSpPr txBox="1"/>
          <p:nvPr/>
        </p:nvSpPr>
        <p:spPr>
          <a:xfrm>
            <a:off x="1345108" y="4788616"/>
            <a:ext cx="1132764" cy="369332"/>
          </a:xfrm>
          <a:prstGeom prst="rect">
            <a:avLst/>
          </a:prstGeom>
          <a:noFill/>
        </p:spPr>
        <p:txBody>
          <a:bodyPr wrap="square" rtlCol="0">
            <a:spAutoFit/>
          </a:bodyPr>
          <a:lstStyle/>
          <a:p>
            <a:pPr algn="ctr"/>
            <a:r>
              <a:rPr lang="en-US" i="1" dirty="0">
                <a:solidFill>
                  <a:schemeClr val="accent6">
                    <a:lumMod val="50000"/>
                  </a:schemeClr>
                </a:solidFill>
              </a:rPr>
              <a:t>CG2931</a:t>
            </a:r>
          </a:p>
        </p:txBody>
      </p:sp>
      <p:sp>
        <p:nvSpPr>
          <p:cNvPr id="26" name="Pentagon 25">
            <a:extLst>
              <a:ext uri="{FF2B5EF4-FFF2-40B4-BE49-F238E27FC236}">
                <a16:creationId xmlns:a16="http://schemas.microsoft.com/office/drawing/2014/main" id="{1B758BFF-1E82-D8B0-483E-6853E5A483F9}"/>
              </a:ext>
            </a:extLst>
          </p:cNvPr>
          <p:cNvSpPr/>
          <p:nvPr/>
        </p:nvSpPr>
        <p:spPr>
          <a:xfrm>
            <a:off x="2362682" y="4264973"/>
            <a:ext cx="729775" cy="457200"/>
          </a:xfrm>
          <a:prstGeom prst="homePlate">
            <a:avLst/>
          </a:prstGeom>
          <a:solidFill>
            <a:schemeClr val="accent1">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A6C9A4B-E479-8533-A7E1-5F0D16750D81}"/>
              </a:ext>
            </a:extLst>
          </p:cNvPr>
          <p:cNvSpPr txBox="1"/>
          <p:nvPr/>
        </p:nvSpPr>
        <p:spPr>
          <a:xfrm>
            <a:off x="2184578" y="4788616"/>
            <a:ext cx="895411" cy="369332"/>
          </a:xfrm>
          <a:prstGeom prst="rect">
            <a:avLst/>
          </a:prstGeom>
          <a:noFill/>
        </p:spPr>
        <p:txBody>
          <a:bodyPr wrap="square" rtlCol="0">
            <a:spAutoFit/>
          </a:bodyPr>
          <a:lstStyle/>
          <a:p>
            <a:pPr algn="ctr"/>
            <a:r>
              <a:rPr lang="en-US" i="1" dirty="0" err="1">
                <a:solidFill>
                  <a:schemeClr val="accent1">
                    <a:lumMod val="50000"/>
                  </a:schemeClr>
                </a:solidFill>
              </a:rPr>
              <a:t>Rheb</a:t>
            </a:r>
            <a:endParaRPr lang="en-US" i="1" dirty="0">
              <a:solidFill>
                <a:schemeClr val="accent1">
                  <a:lumMod val="50000"/>
                </a:schemeClr>
              </a:solidFill>
            </a:endParaRPr>
          </a:p>
        </p:txBody>
      </p:sp>
      <p:sp>
        <p:nvSpPr>
          <p:cNvPr id="28" name="Pentagon 27">
            <a:extLst>
              <a:ext uri="{FF2B5EF4-FFF2-40B4-BE49-F238E27FC236}">
                <a16:creationId xmlns:a16="http://schemas.microsoft.com/office/drawing/2014/main" id="{66AC2872-4C1A-2378-FED8-D78542437DC7}"/>
              </a:ext>
            </a:extLst>
          </p:cNvPr>
          <p:cNvSpPr/>
          <p:nvPr/>
        </p:nvSpPr>
        <p:spPr>
          <a:xfrm>
            <a:off x="4226825" y="4264973"/>
            <a:ext cx="1790700" cy="457200"/>
          </a:xfrm>
          <a:prstGeom prst="homePlate">
            <a:avLst/>
          </a:prstGeom>
          <a:solidFill>
            <a:schemeClr val="bg2">
              <a:lumMod val="90000"/>
            </a:schemeClr>
          </a:solidFill>
          <a:ln w="38100">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a:extLst>
              <a:ext uri="{FF2B5EF4-FFF2-40B4-BE49-F238E27FC236}">
                <a16:creationId xmlns:a16="http://schemas.microsoft.com/office/drawing/2014/main" id="{751891CC-E8CB-879D-3C6A-B4DFBFE40DAB}"/>
              </a:ext>
            </a:extLst>
          </p:cNvPr>
          <p:cNvSpPr/>
          <p:nvPr/>
        </p:nvSpPr>
        <p:spPr>
          <a:xfrm>
            <a:off x="6548837" y="4264973"/>
            <a:ext cx="1526088" cy="457200"/>
          </a:xfrm>
          <a:prstGeom prst="homePlate">
            <a:avLst/>
          </a:prstGeom>
          <a:solidFill>
            <a:srgbClr val="FCBBA1"/>
          </a:solidFill>
          <a:ln w="38100">
            <a:solidFill>
              <a:srgbClr val="99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FB4F593-BA37-B283-B98F-6408B4389FD1}"/>
              </a:ext>
            </a:extLst>
          </p:cNvPr>
          <p:cNvSpPr txBox="1"/>
          <p:nvPr/>
        </p:nvSpPr>
        <p:spPr>
          <a:xfrm>
            <a:off x="4416358" y="4733374"/>
            <a:ext cx="1132764" cy="369332"/>
          </a:xfrm>
          <a:prstGeom prst="rect">
            <a:avLst/>
          </a:prstGeom>
          <a:noFill/>
        </p:spPr>
        <p:txBody>
          <a:bodyPr wrap="square" rtlCol="0">
            <a:spAutoFit/>
          </a:bodyPr>
          <a:lstStyle/>
          <a:p>
            <a:pPr algn="ctr"/>
            <a:r>
              <a:rPr lang="en-US" i="1" dirty="0" err="1">
                <a:solidFill>
                  <a:schemeClr val="tx1">
                    <a:lumMod val="95000"/>
                    <a:lumOff val="5000"/>
                  </a:schemeClr>
                </a:solidFill>
              </a:rPr>
              <a:t>Ssadh</a:t>
            </a:r>
            <a:endParaRPr lang="en-US" i="1" dirty="0">
              <a:solidFill>
                <a:schemeClr val="tx1">
                  <a:lumMod val="95000"/>
                  <a:lumOff val="5000"/>
                </a:schemeClr>
              </a:solidFill>
            </a:endParaRPr>
          </a:p>
        </p:txBody>
      </p:sp>
      <p:sp>
        <p:nvSpPr>
          <p:cNvPr id="32" name="TextBox 31">
            <a:extLst>
              <a:ext uri="{FF2B5EF4-FFF2-40B4-BE49-F238E27FC236}">
                <a16:creationId xmlns:a16="http://schemas.microsoft.com/office/drawing/2014/main" id="{5ACB6295-4FC2-232C-8A4E-EA75C80BC2EC}"/>
              </a:ext>
            </a:extLst>
          </p:cNvPr>
          <p:cNvSpPr txBox="1"/>
          <p:nvPr/>
        </p:nvSpPr>
        <p:spPr>
          <a:xfrm>
            <a:off x="6646943" y="4793542"/>
            <a:ext cx="1132764" cy="369332"/>
          </a:xfrm>
          <a:prstGeom prst="rect">
            <a:avLst/>
          </a:prstGeom>
          <a:noFill/>
        </p:spPr>
        <p:txBody>
          <a:bodyPr wrap="square" rtlCol="0">
            <a:spAutoFit/>
          </a:bodyPr>
          <a:lstStyle/>
          <a:p>
            <a:pPr algn="ctr"/>
            <a:r>
              <a:rPr lang="en-US" i="1" dirty="0">
                <a:solidFill>
                  <a:srgbClr val="C00000"/>
                </a:solidFill>
              </a:rPr>
              <a:t>Npl4</a:t>
            </a:r>
          </a:p>
        </p:txBody>
      </p:sp>
      <p:sp>
        <p:nvSpPr>
          <p:cNvPr id="6" name="Google Shape;297;p49">
            <a:extLst>
              <a:ext uri="{FF2B5EF4-FFF2-40B4-BE49-F238E27FC236}">
                <a16:creationId xmlns:a16="http://schemas.microsoft.com/office/drawing/2014/main" id="{DF88944A-A6B3-8127-755C-A6736ECEC4F0}"/>
              </a:ext>
            </a:extLst>
          </p:cNvPr>
          <p:cNvSpPr txBox="1"/>
          <p:nvPr/>
        </p:nvSpPr>
        <p:spPr>
          <a:xfrm>
            <a:off x="2348428" y="4214681"/>
            <a:ext cx="6714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t>Target Gene</a:t>
            </a:r>
            <a:endParaRPr sz="1300" dirty="0"/>
          </a:p>
        </p:txBody>
      </p:sp>
      <p:cxnSp>
        <p:nvCxnSpPr>
          <p:cNvPr id="34" name="Straight Connector 33">
            <a:extLst>
              <a:ext uri="{FF2B5EF4-FFF2-40B4-BE49-F238E27FC236}">
                <a16:creationId xmlns:a16="http://schemas.microsoft.com/office/drawing/2014/main" id="{BA997253-6C7A-B66D-EA85-295A60BF6D8F}"/>
              </a:ext>
            </a:extLst>
          </p:cNvPr>
          <p:cNvCxnSpPr>
            <a:cxnSpLocks/>
          </p:cNvCxnSpPr>
          <p:nvPr/>
        </p:nvCxnSpPr>
        <p:spPr>
          <a:xfrm>
            <a:off x="529296" y="3416228"/>
            <a:ext cx="0" cy="796616"/>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A6E04FE-BAB0-8121-7C9E-3DE960B9931A}"/>
              </a:ext>
            </a:extLst>
          </p:cNvPr>
          <p:cNvCxnSpPr>
            <a:cxnSpLocks/>
          </p:cNvCxnSpPr>
          <p:nvPr/>
        </p:nvCxnSpPr>
        <p:spPr>
          <a:xfrm flipH="1">
            <a:off x="1417965" y="3392155"/>
            <a:ext cx="131795" cy="831236"/>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57BCE5C-4A2C-0859-378E-557EE8000528}"/>
              </a:ext>
            </a:extLst>
          </p:cNvPr>
          <p:cNvCxnSpPr>
            <a:cxnSpLocks/>
          </p:cNvCxnSpPr>
          <p:nvPr/>
        </p:nvCxnSpPr>
        <p:spPr>
          <a:xfrm flipH="1">
            <a:off x="1945307" y="3392734"/>
            <a:ext cx="147671" cy="830657"/>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9581FAC-B272-B442-5862-0FE3171F8166}"/>
              </a:ext>
            </a:extLst>
          </p:cNvPr>
          <p:cNvCxnSpPr>
            <a:cxnSpLocks/>
          </p:cNvCxnSpPr>
          <p:nvPr/>
        </p:nvCxnSpPr>
        <p:spPr>
          <a:xfrm flipH="1">
            <a:off x="2281769" y="3391782"/>
            <a:ext cx="71468" cy="855682"/>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7CC8C37-A55D-4512-B2A2-CF7BDE272750}"/>
              </a:ext>
            </a:extLst>
          </p:cNvPr>
          <p:cNvCxnSpPr>
            <a:cxnSpLocks/>
          </p:cNvCxnSpPr>
          <p:nvPr/>
        </p:nvCxnSpPr>
        <p:spPr>
          <a:xfrm flipH="1">
            <a:off x="2362682" y="3385598"/>
            <a:ext cx="157654" cy="861866"/>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52C6A89-BEF0-02CB-6D13-9FB7F74E39CD}"/>
              </a:ext>
            </a:extLst>
          </p:cNvPr>
          <p:cNvCxnSpPr>
            <a:cxnSpLocks/>
          </p:cNvCxnSpPr>
          <p:nvPr/>
        </p:nvCxnSpPr>
        <p:spPr>
          <a:xfrm flipH="1">
            <a:off x="2873154" y="3384356"/>
            <a:ext cx="206835" cy="874173"/>
          </a:xfrm>
          <a:prstGeom prst="line">
            <a:avLst/>
          </a:prstGeom>
          <a:ln w="38100">
            <a:solidFill>
              <a:schemeClr val="tx1"/>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Google Shape;298;p49">
            <a:extLst>
              <a:ext uri="{FF2B5EF4-FFF2-40B4-BE49-F238E27FC236}">
                <a16:creationId xmlns:a16="http://schemas.microsoft.com/office/drawing/2014/main" id="{97FF8B42-2D49-A5B9-2001-AB74335696C8}"/>
              </a:ext>
            </a:extLst>
          </p:cNvPr>
          <p:cNvSpPr/>
          <p:nvPr/>
        </p:nvSpPr>
        <p:spPr>
          <a:xfrm rot="5400000">
            <a:off x="6068705" y="3247235"/>
            <a:ext cx="187200" cy="4099560"/>
          </a:xfrm>
          <a:prstGeom prst="rightBracket">
            <a:avLst>
              <a:gd name="adj" fmla="val 833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2731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B848-4EE3-549F-A34C-C0690164B910}"/>
              </a:ext>
            </a:extLst>
          </p:cNvPr>
          <p:cNvSpPr>
            <a:spLocks noGrp="1"/>
          </p:cNvSpPr>
          <p:nvPr>
            <p:ph type="title"/>
          </p:nvPr>
        </p:nvSpPr>
        <p:spPr/>
        <p:txBody>
          <a:bodyPr/>
          <a:lstStyle/>
          <a:p>
            <a:r>
              <a:rPr lang="en-US" dirty="0"/>
              <a:t>Low vs. High Blood Glucose</a:t>
            </a:r>
          </a:p>
        </p:txBody>
      </p:sp>
      <p:pic>
        <p:nvPicPr>
          <p:cNvPr id="4" name="Picture 2" descr="Insulin and glucagon regulate blood sugar.">
            <a:extLst>
              <a:ext uri="{FF2B5EF4-FFF2-40B4-BE49-F238E27FC236}">
                <a16:creationId xmlns:a16="http://schemas.microsoft.com/office/drawing/2014/main" id="{27DF98AE-3A7C-CEE1-D51D-EEF065DFF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7455" y="1215625"/>
            <a:ext cx="3569090" cy="53653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0FE5BA-8E9F-DCFB-478E-3AD3E0FA0D46}"/>
              </a:ext>
            </a:extLst>
          </p:cNvPr>
          <p:cNvSpPr txBox="1"/>
          <p:nvPr/>
        </p:nvSpPr>
        <p:spPr>
          <a:xfrm>
            <a:off x="7368638" y="6523026"/>
            <a:ext cx="1939637" cy="276999"/>
          </a:xfrm>
          <a:prstGeom prst="rect">
            <a:avLst/>
          </a:prstGeom>
          <a:noFill/>
        </p:spPr>
        <p:txBody>
          <a:bodyPr wrap="square" rtlCol="0">
            <a:spAutoFit/>
          </a:bodyPr>
          <a:lstStyle/>
          <a:p>
            <a:pPr algn="ctr"/>
            <a:r>
              <a:rPr lang="en-US" sz="1200" dirty="0">
                <a:hlinkClick r:id="rId4"/>
              </a:rPr>
              <a:t>endocrineweb.com</a:t>
            </a:r>
            <a:endParaRPr lang="en-US" sz="1200"/>
          </a:p>
        </p:txBody>
      </p:sp>
    </p:spTree>
    <p:extLst>
      <p:ext uri="{BB962C8B-B14F-4D97-AF65-F5344CB8AC3E}">
        <p14:creationId xmlns:p14="http://schemas.microsoft.com/office/powerpoint/2010/main" val="100059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A8C7-8963-AB27-B9BA-5E7E50D01F98}"/>
              </a:ext>
            </a:extLst>
          </p:cNvPr>
          <p:cNvSpPr>
            <a:spLocks noGrp="1"/>
          </p:cNvSpPr>
          <p:nvPr>
            <p:ph type="title"/>
          </p:nvPr>
        </p:nvSpPr>
        <p:spPr/>
        <p:txBody>
          <a:bodyPr/>
          <a:lstStyle/>
          <a:p>
            <a:r>
              <a:rPr lang="en-US"/>
              <a:t>What are Signaling Pathways?</a:t>
            </a:r>
          </a:p>
        </p:txBody>
      </p:sp>
      <p:pic>
        <p:nvPicPr>
          <p:cNvPr id="4" name="Picture 3">
            <a:extLst>
              <a:ext uri="{FF2B5EF4-FFF2-40B4-BE49-F238E27FC236}">
                <a16:creationId xmlns:a16="http://schemas.microsoft.com/office/drawing/2014/main" id="{23A694EF-76E8-D4E9-151F-3AB6F03D0A25}"/>
              </a:ext>
            </a:extLst>
          </p:cNvPr>
          <p:cNvPicPr>
            <a:picLocks noChangeAspect="1"/>
          </p:cNvPicPr>
          <p:nvPr/>
        </p:nvPicPr>
        <p:blipFill rotWithShape="1">
          <a:blip r:embed="rId3"/>
          <a:srcRect r="79730"/>
          <a:stretch/>
        </p:blipFill>
        <p:spPr>
          <a:xfrm>
            <a:off x="1595437" y="2071687"/>
            <a:ext cx="1714500" cy="3200400"/>
          </a:xfrm>
          <a:prstGeom prst="rect">
            <a:avLst/>
          </a:prstGeom>
        </p:spPr>
      </p:pic>
      <p:pic>
        <p:nvPicPr>
          <p:cNvPr id="5" name="Picture 4">
            <a:extLst>
              <a:ext uri="{FF2B5EF4-FFF2-40B4-BE49-F238E27FC236}">
                <a16:creationId xmlns:a16="http://schemas.microsoft.com/office/drawing/2014/main" id="{05EB2AA9-0437-C5B0-B62A-FC75184D4253}"/>
              </a:ext>
            </a:extLst>
          </p:cNvPr>
          <p:cNvPicPr>
            <a:picLocks noChangeAspect="1"/>
          </p:cNvPicPr>
          <p:nvPr/>
        </p:nvPicPr>
        <p:blipFill rotWithShape="1">
          <a:blip r:embed="rId3"/>
          <a:srcRect l="56701"/>
          <a:stretch/>
        </p:blipFill>
        <p:spPr>
          <a:xfrm>
            <a:off x="4572000" y="2071687"/>
            <a:ext cx="3662364" cy="3200400"/>
          </a:xfrm>
          <a:prstGeom prst="rect">
            <a:avLst/>
          </a:prstGeom>
        </p:spPr>
      </p:pic>
      <p:sp>
        <p:nvSpPr>
          <p:cNvPr id="6" name="Rectangle 4">
            <a:extLst>
              <a:ext uri="{FF2B5EF4-FFF2-40B4-BE49-F238E27FC236}">
                <a16:creationId xmlns:a16="http://schemas.microsoft.com/office/drawing/2014/main" id="{6E05E25A-6C3C-AD9C-CA73-0207887A538F}"/>
              </a:ext>
            </a:extLst>
          </p:cNvPr>
          <p:cNvSpPr>
            <a:spLocks noChangeArrowheads="1"/>
          </p:cNvSpPr>
          <p:nvPr/>
        </p:nvSpPr>
        <p:spPr bwMode="auto">
          <a:xfrm>
            <a:off x="4681182" y="6420428"/>
            <a:ext cx="4462818" cy="3693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algn="r"/>
            <a:r>
              <a:rPr lang="en-US" sz="900" b="0" dirty="0"/>
              <a:t>Taniguchi, C. M., </a:t>
            </a:r>
            <a:r>
              <a:rPr lang="en-US" sz="900" b="0" dirty="0" err="1"/>
              <a:t>Emanuelli</a:t>
            </a:r>
            <a:r>
              <a:rPr lang="en-US" sz="900" b="0" dirty="0"/>
              <a:t>, B., &amp; Kahn, C. R. (2006). </a:t>
            </a:r>
            <a:r>
              <a:rPr lang="en-US" sz="900" b="0" dirty="0">
                <a:hlinkClick r:id="rId4"/>
              </a:rPr>
              <a:t>Critical nodes in </a:t>
            </a:r>
            <a:r>
              <a:rPr lang="en-US" sz="900" b="0" dirty="0" err="1">
                <a:hlinkClick r:id="rId4"/>
              </a:rPr>
              <a:t>signalling</a:t>
            </a:r>
            <a:r>
              <a:rPr lang="en-US" sz="900" b="0" dirty="0">
                <a:hlinkClick r:id="rId4"/>
              </a:rPr>
              <a:t> pathways: insights into insulin action.</a:t>
            </a:r>
            <a:r>
              <a:rPr lang="en-US" sz="900" b="0" dirty="0"/>
              <a:t> </a:t>
            </a:r>
            <a:r>
              <a:rPr lang="en-US" sz="900" b="0" i="1" dirty="0"/>
              <a:t>Nature reviews. Molecular cell biology, 7</a:t>
            </a:r>
            <a:r>
              <a:rPr lang="en-US" sz="900" b="0" dirty="0"/>
              <a:t>(2), 85–96.</a:t>
            </a:r>
          </a:p>
        </p:txBody>
      </p:sp>
    </p:spTree>
    <p:extLst>
      <p:ext uri="{BB962C8B-B14F-4D97-AF65-F5344CB8AC3E}">
        <p14:creationId xmlns:p14="http://schemas.microsoft.com/office/powerpoint/2010/main" val="25708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33565-49EC-E360-3009-6AD6315AF2B8}"/>
              </a:ext>
            </a:extLst>
          </p:cNvPr>
          <p:cNvSpPr>
            <a:spLocks noGrp="1"/>
          </p:cNvSpPr>
          <p:nvPr>
            <p:ph type="title"/>
          </p:nvPr>
        </p:nvSpPr>
        <p:spPr/>
        <p:txBody>
          <a:bodyPr>
            <a:noAutofit/>
          </a:bodyPr>
          <a:lstStyle/>
          <a:p>
            <a:r>
              <a:rPr lang="en-US" sz="3600"/>
              <a:t>What are the Effects of Insulin Signaling?</a:t>
            </a:r>
          </a:p>
        </p:txBody>
      </p:sp>
      <p:pic>
        <p:nvPicPr>
          <p:cNvPr id="4" name="Picture 3">
            <a:extLst>
              <a:ext uri="{FF2B5EF4-FFF2-40B4-BE49-F238E27FC236}">
                <a16:creationId xmlns:a16="http://schemas.microsoft.com/office/drawing/2014/main" id="{F63817E1-9EB6-A9F5-939E-31332FAACCB4}"/>
              </a:ext>
            </a:extLst>
          </p:cNvPr>
          <p:cNvPicPr>
            <a:picLocks noChangeAspect="1"/>
          </p:cNvPicPr>
          <p:nvPr/>
        </p:nvPicPr>
        <p:blipFill>
          <a:blip r:embed="rId3"/>
          <a:stretch>
            <a:fillRect/>
          </a:stretch>
        </p:blipFill>
        <p:spPr>
          <a:xfrm>
            <a:off x="2178050" y="1144589"/>
            <a:ext cx="4787900" cy="5292671"/>
          </a:xfrm>
          <a:prstGeom prst="rect">
            <a:avLst/>
          </a:prstGeom>
        </p:spPr>
      </p:pic>
      <p:sp>
        <p:nvSpPr>
          <p:cNvPr id="5" name="TextBox 4">
            <a:extLst>
              <a:ext uri="{FF2B5EF4-FFF2-40B4-BE49-F238E27FC236}">
                <a16:creationId xmlns:a16="http://schemas.microsoft.com/office/drawing/2014/main" id="{1E1D47A4-5885-D46C-A431-602ED0D15AA8}"/>
              </a:ext>
            </a:extLst>
          </p:cNvPr>
          <p:cNvSpPr txBox="1"/>
          <p:nvPr/>
        </p:nvSpPr>
        <p:spPr>
          <a:xfrm>
            <a:off x="5829604" y="6292117"/>
            <a:ext cx="3314396" cy="507831"/>
          </a:xfrm>
          <a:prstGeom prst="rect">
            <a:avLst/>
          </a:prstGeom>
          <a:noFill/>
        </p:spPr>
        <p:txBody>
          <a:bodyPr wrap="square" rtlCol="0">
            <a:spAutoFit/>
          </a:bodyPr>
          <a:lstStyle/>
          <a:p>
            <a:r>
              <a:rPr lang="en-US" sz="900" dirty="0"/>
              <a:t>Haeusler, R. A., McGraw, T. E., &amp; </a:t>
            </a:r>
            <a:r>
              <a:rPr lang="en-US" sz="900" dirty="0" err="1"/>
              <a:t>Accili</a:t>
            </a:r>
            <a:r>
              <a:rPr lang="en-US" sz="900" dirty="0"/>
              <a:t>, D. (2018). </a:t>
            </a:r>
            <a:r>
              <a:rPr lang="en-US" sz="900" dirty="0">
                <a:hlinkClick r:id="rId4"/>
              </a:rPr>
              <a:t>Biochemical and cellular properties of insulin receptor </a:t>
            </a:r>
            <a:r>
              <a:rPr lang="en-US" sz="900" dirty="0" err="1">
                <a:hlinkClick r:id="rId4"/>
              </a:rPr>
              <a:t>signalling</a:t>
            </a:r>
            <a:r>
              <a:rPr lang="en-US" sz="900" dirty="0">
                <a:hlinkClick r:id="rId4"/>
              </a:rPr>
              <a:t>.</a:t>
            </a:r>
            <a:r>
              <a:rPr lang="en-US" sz="900" dirty="0"/>
              <a:t> </a:t>
            </a:r>
            <a:r>
              <a:rPr lang="en-US" sz="900" i="1" dirty="0"/>
              <a:t>Nature reviews. Molecular cell biology</a:t>
            </a:r>
            <a:r>
              <a:rPr lang="en-US" sz="900" dirty="0"/>
              <a:t>, </a:t>
            </a:r>
            <a:r>
              <a:rPr lang="en-US" sz="900" i="1" dirty="0"/>
              <a:t>19</a:t>
            </a:r>
            <a:r>
              <a:rPr lang="en-US" sz="900" dirty="0"/>
              <a:t>(1), 31–44.</a:t>
            </a:r>
          </a:p>
        </p:txBody>
      </p:sp>
    </p:spTree>
    <p:extLst>
      <p:ext uri="{BB962C8B-B14F-4D97-AF65-F5344CB8AC3E}">
        <p14:creationId xmlns:p14="http://schemas.microsoft.com/office/powerpoint/2010/main" val="446422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2073-AA67-8B5F-0396-2D609491B193}"/>
              </a:ext>
            </a:extLst>
          </p:cNvPr>
          <p:cNvSpPr>
            <a:spLocks noGrp="1"/>
          </p:cNvSpPr>
          <p:nvPr>
            <p:ph type="title"/>
          </p:nvPr>
        </p:nvSpPr>
        <p:spPr/>
        <p:txBody>
          <a:bodyPr>
            <a:normAutofit fontScale="90000"/>
          </a:bodyPr>
          <a:lstStyle/>
          <a:p>
            <a:r>
              <a:rPr lang="en-US"/>
              <a:t>Why analyze evolution of insulin signaling pathway?</a:t>
            </a:r>
          </a:p>
        </p:txBody>
      </p:sp>
      <p:pic>
        <p:nvPicPr>
          <p:cNvPr id="4" name="Picture 3">
            <a:extLst>
              <a:ext uri="{FF2B5EF4-FFF2-40B4-BE49-F238E27FC236}">
                <a16:creationId xmlns:a16="http://schemas.microsoft.com/office/drawing/2014/main" id="{2F8B0CF9-521A-21CD-730A-7CFC65514A5C}"/>
              </a:ext>
            </a:extLst>
          </p:cNvPr>
          <p:cNvPicPr>
            <a:picLocks noChangeAspect="1"/>
          </p:cNvPicPr>
          <p:nvPr/>
        </p:nvPicPr>
        <p:blipFill>
          <a:blip r:embed="rId3"/>
          <a:stretch>
            <a:fillRect/>
          </a:stretch>
        </p:blipFill>
        <p:spPr>
          <a:xfrm>
            <a:off x="2851688" y="1690691"/>
            <a:ext cx="6135270" cy="4802181"/>
          </a:xfrm>
          <a:prstGeom prst="rect">
            <a:avLst/>
          </a:prstGeom>
        </p:spPr>
      </p:pic>
      <p:sp>
        <p:nvSpPr>
          <p:cNvPr id="5" name="Content Placeholder 2">
            <a:extLst>
              <a:ext uri="{FF2B5EF4-FFF2-40B4-BE49-F238E27FC236}">
                <a16:creationId xmlns:a16="http://schemas.microsoft.com/office/drawing/2014/main" id="{C8819B26-A5F6-5D02-8355-859B6FD0B6AF}"/>
              </a:ext>
            </a:extLst>
          </p:cNvPr>
          <p:cNvSpPr>
            <a:spLocks noGrp="1"/>
          </p:cNvSpPr>
          <p:nvPr>
            <p:ph idx="1"/>
          </p:nvPr>
        </p:nvSpPr>
        <p:spPr>
          <a:xfrm>
            <a:off x="473667" y="2710293"/>
            <a:ext cx="3625297" cy="2762976"/>
          </a:xfrm>
        </p:spPr>
        <p:txBody>
          <a:bodyPr>
            <a:normAutofit/>
          </a:bodyPr>
          <a:lstStyle/>
          <a:p>
            <a:pPr marL="0" indent="0">
              <a:buNone/>
            </a:pPr>
            <a:r>
              <a:rPr lang="en-US" sz="2400" b="1">
                <a:latin typeface="Arial" panose="020B0604020202020204" pitchFamily="34" charset="0"/>
                <a:ea typeface="Arial" charset="0"/>
                <a:cs typeface="Arial" panose="020B0604020202020204" pitchFamily="34" charset="0"/>
              </a:rPr>
              <a:t>“</a:t>
            </a:r>
            <a:r>
              <a:rPr lang="en-US" sz="2400">
                <a:latin typeface="Arial" panose="020B0604020202020204" pitchFamily="34" charset="0"/>
                <a:ea typeface="Arial" charset="0"/>
                <a:cs typeface="Arial" panose="020B0604020202020204" pitchFamily="34" charset="0"/>
              </a:rPr>
              <a:t>We cannot understand properly a function if not trying to </a:t>
            </a:r>
            <a:r>
              <a:rPr lang="en-US" sz="2400" b="1">
                <a:solidFill>
                  <a:srgbClr val="990000"/>
                </a:solidFill>
                <a:latin typeface="Arial" panose="020B0604020202020204" pitchFamily="34" charset="0"/>
                <a:ea typeface="Arial" charset="0"/>
                <a:cs typeface="Arial" panose="020B0604020202020204" pitchFamily="34" charset="0"/>
              </a:rPr>
              <a:t>understand history of its origin</a:t>
            </a:r>
            <a:r>
              <a:rPr lang="en-US" sz="2400" b="1">
                <a:latin typeface="Arial" panose="020B0604020202020204" pitchFamily="34" charset="0"/>
                <a:ea typeface="Arial" charset="0"/>
                <a:cs typeface="Arial" panose="020B0604020202020204" pitchFamily="34" charset="0"/>
              </a:rPr>
              <a:t>.”     </a:t>
            </a:r>
          </a:p>
          <a:p>
            <a:pPr marL="0" indent="0">
              <a:buNone/>
            </a:pPr>
            <a:r>
              <a:rPr lang="en-US" sz="2400">
                <a:latin typeface="Arial" panose="020B0604020202020204" pitchFamily="34" charset="0"/>
                <a:ea typeface="Arial" charset="0"/>
                <a:cs typeface="Arial" panose="020B0604020202020204" pitchFamily="34" charset="0"/>
              </a:rPr>
              <a:t>~ L.A. </a:t>
            </a:r>
            <a:r>
              <a:rPr lang="en-US" sz="2400" err="1">
                <a:latin typeface="Arial" panose="020B0604020202020204" pitchFamily="34" charset="0"/>
                <a:ea typeface="Arial" charset="0"/>
                <a:cs typeface="Arial" panose="020B0604020202020204" pitchFamily="34" charset="0"/>
              </a:rPr>
              <a:t>Orbeli</a:t>
            </a:r>
            <a:endParaRPr lang="en-US" sz="2400">
              <a:latin typeface="Arial" panose="020B0604020202020204" pitchFamily="34" charset="0"/>
              <a:ea typeface="Arial" charset="0"/>
              <a:cs typeface="Arial" panose="020B0604020202020204" pitchFamily="34" charset="0"/>
            </a:endParaRPr>
          </a:p>
          <a:p>
            <a:endParaRPr lang="en-US" sz="240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3614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C2038C-A22A-5D04-F37E-A44986633373}"/>
              </a:ext>
            </a:extLst>
          </p:cNvPr>
          <p:cNvSpPr>
            <a:spLocks noGrp="1"/>
          </p:cNvSpPr>
          <p:nvPr>
            <p:ph type="title"/>
          </p:nvPr>
        </p:nvSpPr>
        <p:spPr/>
        <p:txBody>
          <a:bodyPr/>
          <a:lstStyle/>
          <a:p>
            <a:r>
              <a:rPr lang="en-US"/>
              <a:t>Network Architecture</a:t>
            </a:r>
          </a:p>
        </p:txBody>
      </p:sp>
      <p:sp>
        <p:nvSpPr>
          <p:cNvPr id="5" name="Text Placeholder 4">
            <a:extLst>
              <a:ext uri="{FF2B5EF4-FFF2-40B4-BE49-F238E27FC236}">
                <a16:creationId xmlns:a16="http://schemas.microsoft.com/office/drawing/2014/main" id="{5CFFC32C-6E3F-9EBB-AF0F-4E8F958BAD4C}"/>
              </a:ext>
            </a:extLst>
          </p:cNvPr>
          <p:cNvSpPr>
            <a:spLocks noGrp="1"/>
          </p:cNvSpPr>
          <p:nvPr>
            <p:ph type="body" idx="1"/>
          </p:nvPr>
        </p:nvSpPr>
        <p:spPr/>
        <p:txBody>
          <a:bodyPr/>
          <a:lstStyle/>
          <a:p>
            <a:pPr algn="ctr"/>
            <a:endParaRPr lang="en-US"/>
          </a:p>
        </p:txBody>
      </p:sp>
    </p:spTree>
    <p:extLst>
      <p:ext uri="{BB962C8B-B14F-4D97-AF65-F5344CB8AC3E}">
        <p14:creationId xmlns:p14="http://schemas.microsoft.com/office/powerpoint/2010/main" val="36251321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99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Template_Su22" id="{39BD944C-E4F7-BB4B-819E-F242001472EC}" vid="{BEE9710F-FF47-7C40-9141-0A98CD5CDEE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rgbClr val="99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Template_Su22" id="{39BD944C-E4F7-BB4B-819E-F242001472EC}" vid="{BEF10518-3500-C341-B9B1-FE6AD52251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1978</TotalTime>
  <Words>4179</Words>
  <Application>Microsoft Macintosh PowerPoint</Application>
  <PresentationFormat>On-screen Show (4:3)</PresentationFormat>
  <Paragraphs>407</Paragraphs>
  <Slides>49</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-apple-system</vt:lpstr>
      <vt:lpstr>Aptos</vt:lpstr>
      <vt:lpstr>Arial</vt:lpstr>
      <vt:lpstr>Calibri</vt:lpstr>
      <vt:lpstr>Courier New</vt:lpstr>
      <vt:lpstr>Slack-Lato</vt:lpstr>
      <vt:lpstr>Wingdings</vt:lpstr>
      <vt:lpstr>Office Theme</vt:lpstr>
      <vt:lpstr>1_Office Theme</vt:lpstr>
      <vt:lpstr>Pathways Project</vt:lpstr>
      <vt:lpstr>Overview</vt:lpstr>
      <vt:lpstr>Insulin</vt:lpstr>
      <vt:lpstr>Insulin’s Function</vt:lpstr>
      <vt:lpstr>Low vs. High Blood Glucose</vt:lpstr>
      <vt:lpstr>What are Signaling Pathways?</vt:lpstr>
      <vt:lpstr>What are the Effects of Insulin Signaling?</vt:lpstr>
      <vt:lpstr>Why analyze evolution of insulin signaling pathway?</vt:lpstr>
      <vt:lpstr>Network Architecture</vt:lpstr>
      <vt:lpstr>Jog Your Memory</vt:lpstr>
      <vt:lpstr>What’s different about the phenotype of House A and House B? </vt:lpstr>
      <vt:lpstr>What’s different about the architecture of House A and House B? </vt:lpstr>
      <vt:lpstr>How might their architectural differences impact each house’s ability to evolve in order to adapt to changing conditions (i.e., which house would be easier to change)? </vt:lpstr>
      <vt:lpstr>How might their architectural differences be impacted by external stimuli?</vt:lpstr>
      <vt:lpstr>Predicting genetic loci to evolve</vt:lpstr>
      <vt:lpstr>Southwest Airlines canceled 62% of its flights during the 2022 Holiday Travel Season</vt:lpstr>
      <vt:lpstr>Think, Pair, then Share</vt:lpstr>
      <vt:lpstr>Southwest Airlines</vt:lpstr>
      <vt:lpstr>Think, Pair, then Share</vt:lpstr>
      <vt:lpstr>What defines the architecture of a network?</vt:lpstr>
      <vt:lpstr>In the context of biological networks…</vt:lpstr>
      <vt:lpstr>Review</vt:lpstr>
      <vt:lpstr>Hub-and-Spoke Model</vt:lpstr>
      <vt:lpstr>Hub-and-Spoke Network Architecture</vt:lpstr>
      <vt:lpstr>PowerPoint Presentation</vt:lpstr>
      <vt:lpstr>Guiding Questions of the Pathways Project</vt:lpstr>
      <vt:lpstr>Rates of Molecular Evolution</vt:lpstr>
      <vt:lpstr>Measuring Rate of Molecular Evolution</vt:lpstr>
      <vt:lpstr>Check For Understanding</vt:lpstr>
      <vt:lpstr>Measuring Rate of Molecular Evolution</vt:lpstr>
      <vt:lpstr>dN/dS = 1 gene evolving neutrally</vt:lpstr>
      <vt:lpstr>dN/dS &lt; 1 gene experiencing selective constraint </vt:lpstr>
      <vt:lpstr>dN/dS &gt; 1  gene experiencing adaptive evolution </vt:lpstr>
      <vt:lpstr>PowerPoint Presentation</vt:lpstr>
      <vt:lpstr>More complex measures consider  other factors </vt:lpstr>
      <vt:lpstr>Impact of network architecture on evolution of protein-coding genes</vt:lpstr>
      <vt:lpstr>Rate of protein evolution correlates with the number of interactions with other proteins (proteins that are spokes evolve faster)</vt:lpstr>
      <vt:lpstr>Rates of Protein Evolution Partially Correlated with Many Factors </vt:lpstr>
      <vt:lpstr>Gene Duplication</vt:lpstr>
      <vt:lpstr>Linking Genetic Evolution to Physiological Networks </vt:lpstr>
      <vt:lpstr>Regulatory Region Evolution</vt:lpstr>
      <vt:lpstr>How to build a beast?</vt:lpstr>
      <vt:lpstr>Evolution of Cis-Regulatory Elements </vt:lpstr>
      <vt:lpstr>Importance of synteny in assigning orthology</vt:lpstr>
      <vt:lpstr>Homologs, Orthologs, and Paralogs</vt:lpstr>
      <vt:lpstr>Defining Synteny</vt:lpstr>
      <vt:lpstr>Defining Synteny cont.</vt:lpstr>
      <vt:lpstr>Identifying the Ortholog via Synteny</vt:lpstr>
      <vt:lpstr>What does synteny  look like in the GEP?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Sandlin, Katie</dc:creator>
  <cp:lastModifiedBy>Leung, Wilson</cp:lastModifiedBy>
  <cp:revision>185</cp:revision>
  <cp:lastPrinted>2025-01-19T18:21:17Z</cp:lastPrinted>
  <dcterms:created xsi:type="dcterms:W3CDTF">2022-08-05T14:28:35Z</dcterms:created>
  <dcterms:modified xsi:type="dcterms:W3CDTF">2025-01-19T18:21:21Z</dcterms:modified>
</cp:coreProperties>
</file>