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3" r:id="rId2"/>
  </p:sldMasterIdLst>
  <p:notesMasterIdLst>
    <p:notesMasterId r:id="rId12"/>
  </p:notesMasterIdLst>
  <p:sldIdLst>
    <p:sldId id="263" r:id="rId3"/>
    <p:sldId id="533" r:id="rId4"/>
    <p:sldId id="540" r:id="rId5"/>
    <p:sldId id="534" r:id="rId6"/>
    <p:sldId id="531" r:id="rId7"/>
    <p:sldId id="536" r:id="rId8"/>
    <p:sldId id="537" r:id="rId9"/>
    <p:sldId id="538" r:id="rId10"/>
    <p:sldId id="53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1F1F1"/>
    <a:srgbClr val="0000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96347"/>
  </p:normalViewPr>
  <p:slideViewPr>
    <p:cSldViewPr snapToGrid="0" snapToObjects="1">
      <p:cViewPr varScale="1">
        <p:scale>
          <a:sx n="148" d="100"/>
          <a:sy n="148" d="100"/>
        </p:scale>
        <p:origin x="19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464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B854F-1C97-3147-9957-6785F895CD48}" type="datetimeFigureOut">
              <a:rPr lang="en-US" smtClean="0"/>
              <a:t>7/26/22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ECF14-924C-1E4D-8125-9BEE7BA0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ECF14-924C-1E4D-8125-9BEE7BA076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ECF14-924C-1E4D-8125-9BEE7BA076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2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A8394-F9D4-0D46-9701-BAE5AD843F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6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A8394-F9D4-0D46-9701-BAE5AD843F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2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A8394-F9D4-0D46-9701-BAE5AD843F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398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A8394-F9D4-0D46-9701-BAE5AD843F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35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9DC972-6ABF-C7EE-58CF-0D7125C6C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8999"/>
            <a:ext cx="7772400" cy="1706185"/>
          </a:xfrm>
        </p:spPr>
        <p:txBody>
          <a:bodyPr anchor="t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51212"/>
            <a:ext cx="6858000" cy="962067"/>
          </a:xfrm>
        </p:spPr>
        <p:txBody>
          <a:bodyPr anchor="t"/>
          <a:lstStyle>
            <a:lvl1pPr marL="0" indent="0" algn="ctr">
              <a:buNone/>
              <a:defRPr lang="en-US" dirty="0" smtClean="0">
                <a:solidFill>
                  <a:srgbClr val="99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252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1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9DC972-6ABF-C7EE-58CF-0D7125C6C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8999"/>
            <a:ext cx="7772400" cy="1706185"/>
          </a:xfrm>
        </p:spPr>
        <p:txBody>
          <a:bodyPr anchor="t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51212"/>
            <a:ext cx="6858000" cy="962067"/>
          </a:xfrm>
        </p:spPr>
        <p:txBody>
          <a:bodyPr anchor="t"/>
          <a:lstStyle>
            <a:lvl1pPr marL="0" indent="0" algn="ctr">
              <a:buNone/>
              <a:defRPr lang="en-US" dirty="0" smtClean="0">
                <a:solidFill>
                  <a:srgbClr val="99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438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q"/>
              <a:defRPr/>
            </a:lvl4pPr>
            <a:lvl5pPr marL="2057400" indent="-228600"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3B418D-BC1F-4141-AD91-492020F8F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9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1CA0A-90D9-454B-ADDB-A5C3A6DE8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8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q"/>
              <a:defRPr/>
            </a:lvl4pPr>
            <a:lvl5pPr marL="2057400" indent="-228600"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q"/>
              <a:defRPr/>
            </a:lvl4pPr>
            <a:lvl5pPr marL="2057400" indent="-228600"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5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q"/>
              <a:defRPr/>
            </a:lvl4pPr>
            <a:lvl5pPr marL="2057400" indent="-228600"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q"/>
              <a:defRPr/>
            </a:lvl4pPr>
            <a:lvl5pPr marL="2057400" indent="-228600"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4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66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889DF-E505-6141-8EAD-FB64689C8039}"/>
              </a:ext>
            </a:extLst>
          </p:cNvPr>
          <p:cNvSpPr txBox="1"/>
          <p:nvPr userDrawn="1"/>
        </p:nvSpPr>
        <p:spPr>
          <a:xfrm>
            <a:off x="0" y="5919537"/>
            <a:ext cx="5486400" cy="9384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5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49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1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q"/>
              <a:defRPr/>
            </a:lvl4pPr>
            <a:lvl5pPr marL="2057400" indent="-228600"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3B418D-BC1F-4141-AD91-492020F8F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99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3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1CA0A-90D9-454B-ADDB-A5C3A6DE8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q"/>
              <a:defRPr/>
            </a:lvl4pPr>
            <a:lvl5pPr marL="2057400" indent="-228600"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q"/>
              <a:defRPr/>
            </a:lvl4pPr>
            <a:lvl5pPr marL="2057400" indent="-228600"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0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q"/>
              <a:defRPr/>
            </a:lvl4pPr>
            <a:lvl5pPr marL="2057400" indent="-228600"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q"/>
              <a:defRPr/>
            </a:lvl4pPr>
            <a:lvl5pPr marL="2057400" indent="-228600"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2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889DF-E505-6141-8EAD-FB64689C8039}"/>
              </a:ext>
            </a:extLst>
          </p:cNvPr>
          <p:cNvSpPr txBox="1"/>
          <p:nvPr userDrawn="1"/>
        </p:nvSpPr>
        <p:spPr>
          <a:xfrm>
            <a:off x="0" y="5919537"/>
            <a:ext cx="5486400" cy="9384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9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8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18D-BC1F-4141-AD91-492020F8F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5845"/>
            <a:ext cx="7886700" cy="462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3B418D-BC1F-4141-AD91-492020F8F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0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68" r:id="rId9"/>
    <p:sldLayoutId id="2147483669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9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5845"/>
            <a:ext cx="7886700" cy="462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3B418D-BC1F-4141-AD91-492020F8F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8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9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07D8-3CD4-F843-849E-87DF26900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608" y="2416638"/>
            <a:ext cx="8851392" cy="1706185"/>
          </a:xfrm>
        </p:spPr>
        <p:txBody>
          <a:bodyPr>
            <a:normAutofit fontScale="90000"/>
          </a:bodyPr>
          <a:lstStyle/>
          <a:p>
            <a:r>
              <a:rPr lang="en-US" dirty="0"/>
              <a:t>Synteny Diagram</a:t>
            </a:r>
            <a:br>
              <a:rPr lang="en-US" dirty="0"/>
            </a:br>
            <a:r>
              <a:rPr lang="en-US" dirty="0"/>
              <a:t>Templates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2E9DEA0-704E-EA32-D18F-69F4942F0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844" y="5697132"/>
            <a:ext cx="7614920" cy="962067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Katie Sandlin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Last Update</a:t>
            </a:r>
            <a:r>
              <a:rPr lang="en-US">
                <a:solidFill>
                  <a:schemeClr val="bg1"/>
                </a:solidFill>
              </a:rPr>
              <a:t>: 07/26/2022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8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6DDA-A5F7-ED96-A1AB-490C6CDB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Use Templates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6770E-8A4B-2FA2-9164-49762470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845"/>
            <a:ext cx="7886700" cy="5177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990000"/>
                </a:solidFill>
                <a:ea typeface="Arial" charset="0"/>
                <a:cs typeface="Arial" charset="0"/>
              </a:rPr>
              <a:t>Part 1</a:t>
            </a:r>
          </a:p>
          <a:p>
            <a:r>
              <a:rPr lang="en-US" dirty="0">
                <a:ea typeface="Arial" charset="0"/>
                <a:cs typeface="Arial" charset="0"/>
              </a:rPr>
              <a:t>Determine target gene’s DNA strand in </a:t>
            </a:r>
            <a:r>
              <a:rPr lang="en-US" i="1" dirty="0">
                <a:ea typeface="Arial" charset="0"/>
                <a:cs typeface="Arial" charset="0"/>
              </a:rPr>
              <a:t>D. melanogaster 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if on positive (+) strand — use Template 1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if on negative (-) strand — use Template 2</a:t>
            </a:r>
          </a:p>
          <a:p>
            <a:pPr marL="457200" lvl="1" indent="0">
              <a:buNone/>
            </a:pPr>
            <a:endParaRPr lang="en-US" dirty="0"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990000"/>
                </a:solidFill>
                <a:cs typeface="Arial" charset="0"/>
              </a:rPr>
              <a:t>Part 3</a:t>
            </a:r>
          </a:p>
          <a:p>
            <a:r>
              <a:rPr lang="en-US" dirty="0">
                <a:ea typeface="Arial" charset="0"/>
                <a:cs typeface="Arial" charset="0"/>
              </a:rPr>
              <a:t>Determine target gene’s DNA strand in target species</a:t>
            </a:r>
            <a:endParaRPr lang="en-US" i="1" dirty="0">
              <a:ea typeface="Arial" charset="0"/>
              <a:cs typeface="Arial" charset="0"/>
            </a:endParaRPr>
          </a:p>
          <a:p>
            <a:pPr lvl="1"/>
            <a:r>
              <a:rPr lang="en-US" dirty="0">
                <a:ea typeface="Arial" charset="0"/>
                <a:cs typeface="Arial" charset="0"/>
              </a:rPr>
              <a:t>if on positive (+) strand — use Template 3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if on negative (-) strand — use Template 4</a:t>
            </a:r>
          </a:p>
        </p:txBody>
      </p:sp>
    </p:spTree>
    <p:extLst>
      <p:ext uri="{BB962C8B-B14F-4D97-AF65-F5344CB8AC3E}">
        <p14:creationId xmlns:p14="http://schemas.microsoft.com/office/powerpoint/2010/main" val="361524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6DDA-A5F7-ED96-A1AB-490C6CDB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Templates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6770E-8A4B-2FA2-9164-49762470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845"/>
            <a:ext cx="7886700" cy="5177028"/>
          </a:xfrm>
        </p:spPr>
        <p:txBody>
          <a:bodyPr>
            <a:norm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To change the direction of a gene arrow, select the arrow and then click on Arrange </a:t>
            </a:r>
            <a:r>
              <a:rPr lang="en-US" dirty="0">
                <a:ea typeface="Arial" charset="0"/>
                <a:cs typeface="Arial" charset="0"/>
                <a:sym typeface="Wingdings" pitchFamily="2" charset="2"/>
              </a:rPr>
              <a:t> Rotate  Flip Horizontal.</a:t>
            </a:r>
          </a:p>
          <a:p>
            <a:endParaRPr lang="en-US" dirty="0">
              <a:ea typeface="Arial" charset="0"/>
              <a:cs typeface="Arial" charset="0"/>
              <a:sym typeface="Wingdings" pitchFamily="2" charset="2"/>
            </a:endParaRPr>
          </a:p>
          <a:p>
            <a:endParaRPr lang="en-US" dirty="0">
              <a:ea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ea typeface="Arial" charset="0"/>
                <a:cs typeface="Arial" charset="0"/>
                <a:sym typeface="Wingdings" pitchFamily="2" charset="2"/>
              </a:rPr>
              <a:t>To add the gene symbol to a gene arrow, double click on “Gene” to select the text and then begin typing the gene symbol (e.g., </a:t>
            </a:r>
            <a:r>
              <a:rPr lang="en-US" i="1" dirty="0">
                <a:ea typeface="Arial" charset="0"/>
                <a:cs typeface="Arial" charset="0"/>
                <a:sym typeface="Wingdings" pitchFamily="2" charset="2"/>
              </a:rPr>
              <a:t>Rheb</a:t>
            </a:r>
            <a:r>
              <a:rPr lang="en-US" dirty="0">
                <a:ea typeface="Arial" charset="0"/>
                <a:cs typeface="Arial" charset="0"/>
                <a:sym typeface="Wingdings" pitchFamily="2" charset="2"/>
              </a:rPr>
              <a:t>).</a:t>
            </a:r>
            <a:endParaRPr lang="en-US" dirty="0"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CF90B-F888-8886-664C-D4F808565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99" t="41720" r="53895" b="47801"/>
          <a:stretch/>
        </p:blipFill>
        <p:spPr>
          <a:xfrm>
            <a:off x="3150212" y="4757696"/>
            <a:ext cx="2689572" cy="1568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DB589D-4581-D6C6-A55A-7BF43CFF7F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32" t="42468" r="53684" b="48175"/>
          <a:stretch/>
        </p:blipFill>
        <p:spPr>
          <a:xfrm>
            <a:off x="3264340" y="2091325"/>
            <a:ext cx="2461316" cy="133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4278E1-A429-2C7A-F21C-3827569916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Note: These examples can’t be modified as they are screenshot images to show you what it should look like.</a:t>
            </a:r>
          </a:p>
        </p:txBody>
      </p:sp>
    </p:spTree>
    <p:extLst>
      <p:ext uri="{BB962C8B-B14F-4D97-AF65-F5344CB8AC3E}">
        <p14:creationId xmlns:p14="http://schemas.microsoft.com/office/powerpoint/2010/main" val="322308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73118C-9835-D325-3BCC-C8A7DDA5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3622"/>
            <a:ext cx="7886700" cy="2852737"/>
          </a:xfrm>
        </p:spPr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58384-7E11-3BF0-E4EF-677636A9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63347"/>
            <a:ext cx="7886700" cy="1500187"/>
          </a:xfrm>
        </p:spPr>
        <p:txBody>
          <a:bodyPr/>
          <a:lstStyle/>
          <a:p>
            <a:pPr algn="ctr"/>
            <a:r>
              <a:rPr lang="en-US" dirty="0"/>
              <a:t>Genomic Neighborhood of Target Gene in </a:t>
            </a:r>
            <a:r>
              <a:rPr lang="en-US" i="1" dirty="0"/>
              <a:t>D. melanogaster</a:t>
            </a:r>
          </a:p>
        </p:txBody>
      </p:sp>
    </p:spTree>
    <p:extLst>
      <p:ext uri="{BB962C8B-B14F-4D97-AF65-F5344CB8AC3E}">
        <p14:creationId xmlns:p14="http://schemas.microsoft.com/office/powerpoint/2010/main" val="350365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extLst>
              <a:ext uri="{FF2B5EF4-FFF2-40B4-BE49-F238E27FC236}">
                <a16:creationId xmlns:a16="http://schemas.microsoft.com/office/drawing/2014/main" id="{57D921A4-6F84-AD43-ABEE-312918698114}"/>
              </a:ext>
            </a:extLst>
          </p:cNvPr>
          <p:cNvSpPr/>
          <p:nvPr/>
        </p:nvSpPr>
        <p:spPr>
          <a:xfrm>
            <a:off x="235167" y="3313677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C3AF0C82-D5B3-D24B-A72B-0A535AE3C10E}"/>
              </a:ext>
            </a:extLst>
          </p:cNvPr>
          <p:cNvSpPr/>
          <p:nvPr/>
        </p:nvSpPr>
        <p:spPr>
          <a:xfrm flipH="1">
            <a:off x="2001115" y="3313674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8CE5EE1E-5169-3546-BFF7-4A9A5EF1B18C}"/>
              </a:ext>
            </a:extLst>
          </p:cNvPr>
          <p:cNvSpPr/>
          <p:nvPr/>
        </p:nvSpPr>
        <p:spPr>
          <a:xfrm>
            <a:off x="3767063" y="3313674"/>
            <a:ext cx="1645696" cy="49380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1EF1BAD-33CA-404E-AC01-38F7C75C2F43}"/>
              </a:ext>
            </a:extLst>
          </p:cNvPr>
          <p:cNvSpPr/>
          <p:nvPr/>
        </p:nvSpPr>
        <p:spPr>
          <a:xfrm>
            <a:off x="5533012" y="3313675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736ABAF4-7A7C-7C4C-83E1-61E8C84A9D93}"/>
              </a:ext>
            </a:extLst>
          </p:cNvPr>
          <p:cNvSpPr/>
          <p:nvPr/>
        </p:nvSpPr>
        <p:spPr>
          <a:xfrm flipH="1">
            <a:off x="7298960" y="3313675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0010B59-AE5E-CB4C-9771-F95BD98BFD31}"/>
              </a:ext>
            </a:extLst>
          </p:cNvPr>
          <p:cNvSpPr/>
          <p:nvPr/>
        </p:nvSpPr>
        <p:spPr>
          <a:xfrm rot="16200000" flipV="1">
            <a:off x="1808401" y="2658842"/>
            <a:ext cx="265176" cy="3411646"/>
          </a:xfrm>
          <a:prstGeom prst="leftBrace">
            <a:avLst>
              <a:gd name="adj1" fmla="val 55028"/>
              <a:gd name="adj2" fmla="val 50000"/>
            </a:avLst>
          </a:prstGeom>
          <a:ln w="28575">
            <a:solidFill>
              <a:srgbClr val="9E1B32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73AA3-CF9D-B147-A5E9-A6A663D40A8E}"/>
              </a:ext>
            </a:extLst>
          </p:cNvPr>
          <p:cNvSpPr txBox="1"/>
          <p:nvPr/>
        </p:nvSpPr>
        <p:spPr>
          <a:xfrm>
            <a:off x="3850809" y="3786735"/>
            <a:ext cx="1314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Target Gene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 + strand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850F7-8505-2446-B6C4-CBE413F89C47}"/>
              </a:ext>
            </a:extLst>
          </p:cNvPr>
          <p:cNvSpPr txBox="1"/>
          <p:nvPr/>
        </p:nvSpPr>
        <p:spPr>
          <a:xfrm>
            <a:off x="1403822" y="4669391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Upstream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9CFB9A65-34AC-4B4F-9480-FC6902E8EFEF}"/>
              </a:ext>
            </a:extLst>
          </p:cNvPr>
          <p:cNvSpPr/>
          <p:nvPr/>
        </p:nvSpPr>
        <p:spPr>
          <a:xfrm rot="16200000" flipV="1">
            <a:off x="7106247" y="2658841"/>
            <a:ext cx="265176" cy="3411646"/>
          </a:xfrm>
          <a:prstGeom prst="leftBrace">
            <a:avLst>
              <a:gd name="adj1" fmla="val 55028"/>
              <a:gd name="adj2" fmla="val 50000"/>
            </a:avLst>
          </a:prstGeom>
          <a:ln w="28575">
            <a:solidFill>
              <a:srgbClr val="9E1B32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20D62C-2610-C042-A0BD-E5873F049642}"/>
              </a:ext>
            </a:extLst>
          </p:cNvPr>
          <p:cNvSpPr txBox="1"/>
          <p:nvPr/>
        </p:nvSpPr>
        <p:spPr>
          <a:xfrm>
            <a:off x="6548997" y="4669391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Downstream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F81553-FD76-704A-B5AD-334541033D77}"/>
              </a:ext>
            </a:extLst>
          </p:cNvPr>
          <p:cNvSpPr txBox="1"/>
          <p:nvPr/>
        </p:nvSpPr>
        <p:spPr>
          <a:xfrm>
            <a:off x="3730487" y="2975473"/>
            <a:ext cx="1555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5’                  3’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DF436B-9BDF-ED4C-9DCD-4D271CE38B8D}"/>
              </a:ext>
            </a:extLst>
          </p:cNvPr>
          <p:cNvSpPr txBox="1"/>
          <p:nvPr/>
        </p:nvSpPr>
        <p:spPr>
          <a:xfrm>
            <a:off x="7960" y="2285633"/>
            <a:ext cx="900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D. melanogaster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(_____ scaffold)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90083C2-884E-7CF1-5CE4-FD084F02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 Gene on Positive (+) Strand</a:t>
            </a:r>
            <a:br>
              <a:rPr lang="en-US" dirty="0"/>
            </a:br>
            <a:r>
              <a:rPr lang="en-US" dirty="0"/>
              <a:t>in </a:t>
            </a:r>
            <a:r>
              <a:rPr lang="en-US" i="1" dirty="0"/>
              <a:t>D. melanogaster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A4046F-CB51-B52D-5543-68C09713D504}"/>
              </a:ext>
            </a:extLst>
          </p:cNvPr>
          <p:cNvSpPr txBox="1"/>
          <p:nvPr/>
        </p:nvSpPr>
        <p:spPr>
          <a:xfrm>
            <a:off x="0" y="13183"/>
            <a:ext cx="124181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Template 1</a:t>
            </a:r>
          </a:p>
        </p:txBody>
      </p:sp>
    </p:spTree>
    <p:extLst>
      <p:ext uri="{BB962C8B-B14F-4D97-AF65-F5344CB8AC3E}">
        <p14:creationId xmlns:p14="http://schemas.microsoft.com/office/powerpoint/2010/main" val="323099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tagon 24">
            <a:extLst>
              <a:ext uri="{FF2B5EF4-FFF2-40B4-BE49-F238E27FC236}">
                <a16:creationId xmlns:a16="http://schemas.microsoft.com/office/drawing/2014/main" id="{C3E00DC8-476D-66BB-7966-2E973430660A}"/>
              </a:ext>
            </a:extLst>
          </p:cNvPr>
          <p:cNvSpPr/>
          <p:nvPr/>
        </p:nvSpPr>
        <p:spPr>
          <a:xfrm>
            <a:off x="298629" y="3313677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E5BCA7D2-8782-AF91-9588-36D2723EB4C1}"/>
              </a:ext>
            </a:extLst>
          </p:cNvPr>
          <p:cNvSpPr/>
          <p:nvPr/>
        </p:nvSpPr>
        <p:spPr>
          <a:xfrm flipH="1">
            <a:off x="2064577" y="3313674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id="{530C21CF-DE04-2F0C-A0E0-DE88FA9182B0}"/>
              </a:ext>
            </a:extLst>
          </p:cNvPr>
          <p:cNvSpPr/>
          <p:nvPr/>
        </p:nvSpPr>
        <p:spPr>
          <a:xfrm flipH="1">
            <a:off x="3830525" y="3313674"/>
            <a:ext cx="1645696" cy="49380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29" name="Pentagon 28">
            <a:extLst>
              <a:ext uri="{FF2B5EF4-FFF2-40B4-BE49-F238E27FC236}">
                <a16:creationId xmlns:a16="http://schemas.microsoft.com/office/drawing/2014/main" id="{BE58FF19-D72D-B3E6-C9E0-0E772CA71943}"/>
              </a:ext>
            </a:extLst>
          </p:cNvPr>
          <p:cNvSpPr/>
          <p:nvPr/>
        </p:nvSpPr>
        <p:spPr>
          <a:xfrm>
            <a:off x="5596474" y="3313675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id="{8D995747-E55C-BCD0-5C1B-04413038C930}"/>
              </a:ext>
            </a:extLst>
          </p:cNvPr>
          <p:cNvSpPr/>
          <p:nvPr/>
        </p:nvSpPr>
        <p:spPr>
          <a:xfrm flipH="1">
            <a:off x="7362422" y="3313675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4140194E-3EB7-9D5B-846A-786BB6C8F8FD}"/>
              </a:ext>
            </a:extLst>
          </p:cNvPr>
          <p:cNvSpPr/>
          <p:nvPr/>
        </p:nvSpPr>
        <p:spPr>
          <a:xfrm rot="16200000" flipV="1">
            <a:off x="1871863" y="2658842"/>
            <a:ext cx="265176" cy="3411646"/>
          </a:xfrm>
          <a:prstGeom prst="leftBrace">
            <a:avLst>
              <a:gd name="adj1" fmla="val 55028"/>
              <a:gd name="adj2" fmla="val 50000"/>
            </a:avLst>
          </a:prstGeom>
          <a:ln w="28575">
            <a:solidFill>
              <a:srgbClr val="9E1B32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973FC6-71C7-2E21-1BC9-58C354747490}"/>
              </a:ext>
            </a:extLst>
          </p:cNvPr>
          <p:cNvSpPr txBox="1"/>
          <p:nvPr/>
        </p:nvSpPr>
        <p:spPr>
          <a:xfrm>
            <a:off x="3914271" y="3786735"/>
            <a:ext cx="1314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Target Gene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 - strand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C213DF-A22B-8714-647A-BB02FC7E533D}"/>
              </a:ext>
            </a:extLst>
          </p:cNvPr>
          <p:cNvSpPr txBox="1"/>
          <p:nvPr/>
        </p:nvSpPr>
        <p:spPr>
          <a:xfrm>
            <a:off x="1336640" y="4669391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Downstream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338AE046-FC0D-87E9-3069-01F588664DF3}"/>
              </a:ext>
            </a:extLst>
          </p:cNvPr>
          <p:cNvSpPr/>
          <p:nvPr/>
        </p:nvSpPr>
        <p:spPr>
          <a:xfrm rot="16200000" flipV="1">
            <a:off x="7169709" y="2658841"/>
            <a:ext cx="265176" cy="3411646"/>
          </a:xfrm>
          <a:prstGeom prst="leftBrace">
            <a:avLst>
              <a:gd name="adj1" fmla="val 55028"/>
              <a:gd name="adj2" fmla="val 50000"/>
            </a:avLst>
          </a:prstGeom>
          <a:ln w="28575">
            <a:solidFill>
              <a:srgbClr val="9E1B32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32A02A-ECE8-7D3A-A09C-0CDB08532105}"/>
              </a:ext>
            </a:extLst>
          </p:cNvPr>
          <p:cNvSpPr txBox="1"/>
          <p:nvPr/>
        </p:nvSpPr>
        <p:spPr>
          <a:xfrm>
            <a:off x="6743103" y="4669391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Upstream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58674-4FE2-4604-A748-46416EB07C85}"/>
              </a:ext>
            </a:extLst>
          </p:cNvPr>
          <p:cNvSpPr txBox="1"/>
          <p:nvPr/>
        </p:nvSpPr>
        <p:spPr>
          <a:xfrm>
            <a:off x="3793949" y="2975473"/>
            <a:ext cx="1728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3’                     5’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60E76F-641F-B76B-B362-046449D28598}"/>
              </a:ext>
            </a:extLst>
          </p:cNvPr>
          <p:cNvSpPr txBox="1"/>
          <p:nvPr/>
        </p:nvSpPr>
        <p:spPr>
          <a:xfrm>
            <a:off x="242" y="2271932"/>
            <a:ext cx="900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D. melanogaster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(_____ scaffold)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90083C2-884E-7CF1-5CE4-FD084F02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 Gene on Negative (-) Strand</a:t>
            </a:r>
            <a:br>
              <a:rPr lang="en-US" dirty="0"/>
            </a:br>
            <a:r>
              <a:rPr lang="en-US" dirty="0"/>
              <a:t>in </a:t>
            </a:r>
            <a:r>
              <a:rPr lang="en-US" i="1" dirty="0"/>
              <a:t>D. melanogaster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017873-0F14-C705-CE7E-91726345C44B}"/>
              </a:ext>
            </a:extLst>
          </p:cNvPr>
          <p:cNvSpPr txBox="1"/>
          <p:nvPr/>
        </p:nvSpPr>
        <p:spPr>
          <a:xfrm>
            <a:off x="0" y="13183"/>
            <a:ext cx="124181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Template 2</a:t>
            </a:r>
          </a:p>
        </p:txBody>
      </p:sp>
    </p:spTree>
    <p:extLst>
      <p:ext uri="{BB962C8B-B14F-4D97-AF65-F5344CB8AC3E}">
        <p14:creationId xmlns:p14="http://schemas.microsoft.com/office/powerpoint/2010/main" val="355507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73118C-9835-D325-3BCC-C8A7DDA5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3622"/>
            <a:ext cx="7886700" cy="2852737"/>
          </a:xfrm>
        </p:spPr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58384-7E11-3BF0-E4EF-677636A9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63347"/>
            <a:ext cx="7886700" cy="1500187"/>
          </a:xfrm>
        </p:spPr>
        <p:txBody>
          <a:bodyPr/>
          <a:lstStyle/>
          <a:p>
            <a:pPr algn="ctr"/>
            <a:r>
              <a:rPr lang="en-US" dirty="0"/>
              <a:t>Genomic Neighborhood of Target Gene in Target Species</a:t>
            </a:r>
          </a:p>
        </p:txBody>
      </p:sp>
    </p:spTree>
    <p:extLst>
      <p:ext uri="{BB962C8B-B14F-4D97-AF65-F5344CB8AC3E}">
        <p14:creationId xmlns:p14="http://schemas.microsoft.com/office/powerpoint/2010/main" val="345974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extLst>
              <a:ext uri="{FF2B5EF4-FFF2-40B4-BE49-F238E27FC236}">
                <a16:creationId xmlns:a16="http://schemas.microsoft.com/office/drawing/2014/main" id="{57D921A4-6F84-AD43-ABEE-312918698114}"/>
              </a:ext>
            </a:extLst>
          </p:cNvPr>
          <p:cNvSpPr/>
          <p:nvPr/>
        </p:nvSpPr>
        <p:spPr>
          <a:xfrm>
            <a:off x="235167" y="3313677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C3AF0C82-D5B3-D24B-A72B-0A535AE3C10E}"/>
              </a:ext>
            </a:extLst>
          </p:cNvPr>
          <p:cNvSpPr/>
          <p:nvPr/>
        </p:nvSpPr>
        <p:spPr>
          <a:xfrm flipH="1">
            <a:off x="2001115" y="3313674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8CE5EE1E-5169-3546-BFF7-4A9A5EF1B18C}"/>
              </a:ext>
            </a:extLst>
          </p:cNvPr>
          <p:cNvSpPr/>
          <p:nvPr/>
        </p:nvSpPr>
        <p:spPr>
          <a:xfrm>
            <a:off x="3767063" y="3313674"/>
            <a:ext cx="1645696" cy="49380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1EF1BAD-33CA-404E-AC01-38F7C75C2F43}"/>
              </a:ext>
            </a:extLst>
          </p:cNvPr>
          <p:cNvSpPr/>
          <p:nvPr/>
        </p:nvSpPr>
        <p:spPr>
          <a:xfrm>
            <a:off x="5533012" y="3313675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736ABAF4-7A7C-7C4C-83E1-61E8C84A9D93}"/>
              </a:ext>
            </a:extLst>
          </p:cNvPr>
          <p:cNvSpPr/>
          <p:nvPr/>
        </p:nvSpPr>
        <p:spPr>
          <a:xfrm flipH="1">
            <a:off x="7298960" y="3313675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0010B59-AE5E-CB4C-9771-F95BD98BFD31}"/>
              </a:ext>
            </a:extLst>
          </p:cNvPr>
          <p:cNvSpPr/>
          <p:nvPr/>
        </p:nvSpPr>
        <p:spPr>
          <a:xfrm rot="16200000" flipV="1">
            <a:off x="1808401" y="2658842"/>
            <a:ext cx="265176" cy="3411646"/>
          </a:xfrm>
          <a:prstGeom prst="leftBrace">
            <a:avLst>
              <a:gd name="adj1" fmla="val 55028"/>
              <a:gd name="adj2" fmla="val 50000"/>
            </a:avLst>
          </a:prstGeom>
          <a:ln w="28575">
            <a:solidFill>
              <a:srgbClr val="9E1B32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73AA3-CF9D-B147-A5E9-A6A663D40A8E}"/>
              </a:ext>
            </a:extLst>
          </p:cNvPr>
          <p:cNvSpPr txBox="1"/>
          <p:nvPr/>
        </p:nvSpPr>
        <p:spPr>
          <a:xfrm>
            <a:off x="3850809" y="3786735"/>
            <a:ext cx="1314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Target Gene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 + strand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850F7-8505-2446-B6C4-CBE413F89C47}"/>
              </a:ext>
            </a:extLst>
          </p:cNvPr>
          <p:cNvSpPr txBox="1"/>
          <p:nvPr/>
        </p:nvSpPr>
        <p:spPr>
          <a:xfrm>
            <a:off x="1403822" y="4669391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Upstream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9CFB9A65-34AC-4B4F-9480-FC6902E8EFEF}"/>
              </a:ext>
            </a:extLst>
          </p:cNvPr>
          <p:cNvSpPr/>
          <p:nvPr/>
        </p:nvSpPr>
        <p:spPr>
          <a:xfrm rot="16200000" flipV="1">
            <a:off x="7106247" y="2658841"/>
            <a:ext cx="265176" cy="3411646"/>
          </a:xfrm>
          <a:prstGeom prst="leftBrace">
            <a:avLst>
              <a:gd name="adj1" fmla="val 55028"/>
              <a:gd name="adj2" fmla="val 50000"/>
            </a:avLst>
          </a:prstGeom>
          <a:ln w="28575">
            <a:solidFill>
              <a:srgbClr val="9E1B32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20D62C-2610-C042-A0BD-E5873F049642}"/>
              </a:ext>
            </a:extLst>
          </p:cNvPr>
          <p:cNvSpPr txBox="1"/>
          <p:nvPr/>
        </p:nvSpPr>
        <p:spPr>
          <a:xfrm>
            <a:off x="6548997" y="4669391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Downstream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F81553-FD76-704A-B5AD-334541033D77}"/>
              </a:ext>
            </a:extLst>
          </p:cNvPr>
          <p:cNvSpPr txBox="1"/>
          <p:nvPr/>
        </p:nvSpPr>
        <p:spPr>
          <a:xfrm>
            <a:off x="3730487" y="2975473"/>
            <a:ext cx="1555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5’                  3’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DF436B-9BDF-ED4C-9DCD-4D271CE38B8D}"/>
              </a:ext>
            </a:extLst>
          </p:cNvPr>
          <p:cNvSpPr txBox="1"/>
          <p:nvPr/>
        </p:nvSpPr>
        <p:spPr>
          <a:xfrm>
            <a:off x="7960" y="2285633"/>
            <a:ext cx="900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D. ________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(_____ scaffold)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90083C2-884E-7CF1-5CE4-FD084F02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 Gene on Positive (+) Strand</a:t>
            </a:r>
            <a:br>
              <a:rPr lang="en-US" dirty="0"/>
            </a:br>
            <a:r>
              <a:rPr lang="en-US" dirty="0"/>
              <a:t>in Target Species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8B3D0-9D4D-9F42-B75B-EF0C4AE9CB84}"/>
              </a:ext>
            </a:extLst>
          </p:cNvPr>
          <p:cNvSpPr txBox="1"/>
          <p:nvPr/>
        </p:nvSpPr>
        <p:spPr>
          <a:xfrm>
            <a:off x="0" y="13183"/>
            <a:ext cx="124181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Template 3</a:t>
            </a:r>
          </a:p>
        </p:txBody>
      </p:sp>
    </p:spTree>
    <p:extLst>
      <p:ext uri="{BB962C8B-B14F-4D97-AF65-F5344CB8AC3E}">
        <p14:creationId xmlns:p14="http://schemas.microsoft.com/office/powerpoint/2010/main" val="249626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tagon 24">
            <a:extLst>
              <a:ext uri="{FF2B5EF4-FFF2-40B4-BE49-F238E27FC236}">
                <a16:creationId xmlns:a16="http://schemas.microsoft.com/office/drawing/2014/main" id="{C3E00DC8-476D-66BB-7966-2E973430660A}"/>
              </a:ext>
            </a:extLst>
          </p:cNvPr>
          <p:cNvSpPr/>
          <p:nvPr/>
        </p:nvSpPr>
        <p:spPr>
          <a:xfrm>
            <a:off x="298629" y="3313677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E5BCA7D2-8782-AF91-9588-36D2723EB4C1}"/>
              </a:ext>
            </a:extLst>
          </p:cNvPr>
          <p:cNvSpPr/>
          <p:nvPr/>
        </p:nvSpPr>
        <p:spPr>
          <a:xfrm flipH="1">
            <a:off x="2064577" y="3313674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id="{530C21CF-DE04-2F0C-A0E0-DE88FA9182B0}"/>
              </a:ext>
            </a:extLst>
          </p:cNvPr>
          <p:cNvSpPr/>
          <p:nvPr/>
        </p:nvSpPr>
        <p:spPr>
          <a:xfrm flipH="1">
            <a:off x="3830525" y="3313674"/>
            <a:ext cx="1645696" cy="49380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29" name="Pentagon 28">
            <a:extLst>
              <a:ext uri="{FF2B5EF4-FFF2-40B4-BE49-F238E27FC236}">
                <a16:creationId xmlns:a16="http://schemas.microsoft.com/office/drawing/2014/main" id="{BE58FF19-D72D-B3E6-C9E0-0E772CA71943}"/>
              </a:ext>
            </a:extLst>
          </p:cNvPr>
          <p:cNvSpPr/>
          <p:nvPr/>
        </p:nvSpPr>
        <p:spPr>
          <a:xfrm>
            <a:off x="5596474" y="3313675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id="{8D995747-E55C-BCD0-5C1B-04413038C930}"/>
              </a:ext>
            </a:extLst>
          </p:cNvPr>
          <p:cNvSpPr/>
          <p:nvPr/>
        </p:nvSpPr>
        <p:spPr>
          <a:xfrm flipH="1">
            <a:off x="7362422" y="3313675"/>
            <a:ext cx="1645696" cy="493803"/>
          </a:xfrm>
          <a:prstGeom prst="homePlat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i="1" dirty="0">
                <a:solidFill>
                  <a:prstClr val="white"/>
                </a:solidFill>
              </a:rPr>
              <a:t>Gene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4140194E-3EB7-9D5B-846A-786BB6C8F8FD}"/>
              </a:ext>
            </a:extLst>
          </p:cNvPr>
          <p:cNvSpPr/>
          <p:nvPr/>
        </p:nvSpPr>
        <p:spPr>
          <a:xfrm rot="16200000" flipV="1">
            <a:off x="1871863" y="2658842"/>
            <a:ext cx="265176" cy="3411646"/>
          </a:xfrm>
          <a:prstGeom prst="leftBrace">
            <a:avLst>
              <a:gd name="adj1" fmla="val 55028"/>
              <a:gd name="adj2" fmla="val 50000"/>
            </a:avLst>
          </a:prstGeom>
          <a:ln w="28575">
            <a:solidFill>
              <a:srgbClr val="9E1B32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973FC6-71C7-2E21-1BC9-58C354747490}"/>
              </a:ext>
            </a:extLst>
          </p:cNvPr>
          <p:cNvSpPr txBox="1"/>
          <p:nvPr/>
        </p:nvSpPr>
        <p:spPr>
          <a:xfrm>
            <a:off x="3914271" y="3786735"/>
            <a:ext cx="1314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Target Gene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 - strand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C213DF-A22B-8714-647A-BB02FC7E533D}"/>
              </a:ext>
            </a:extLst>
          </p:cNvPr>
          <p:cNvSpPr txBox="1"/>
          <p:nvPr/>
        </p:nvSpPr>
        <p:spPr>
          <a:xfrm>
            <a:off x="1336640" y="4669391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Downstream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338AE046-FC0D-87E9-3069-01F588664DF3}"/>
              </a:ext>
            </a:extLst>
          </p:cNvPr>
          <p:cNvSpPr/>
          <p:nvPr/>
        </p:nvSpPr>
        <p:spPr>
          <a:xfrm rot="16200000" flipV="1">
            <a:off x="7169709" y="2658841"/>
            <a:ext cx="265176" cy="3411646"/>
          </a:xfrm>
          <a:prstGeom prst="leftBrace">
            <a:avLst>
              <a:gd name="adj1" fmla="val 55028"/>
              <a:gd name="adj2" fmla="val 50000"/>
            </a:avLst>
          </a:prstGeom>
          <a:ln w="28575">
            <a:solidFill>
              <a:srgbClr val="9E1B32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32A02A-ECE8-7D3A-A09C-0CDB08532105}"/>
              </a:ext>
            </a:extLst>
          </p:cNvPr>
          <p:cNvSpPr txBox="1"/>
          <p:nvPr/>
        </p:nvSpPr>
        <p:spPr>
          <a:xfrm>
            <a:off x="6743103" y="4669391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Upstream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58674-4FE2-4604-A748-46416EB07C85}"/>
              </a:ext>
            </a:extLst>
          </p:cNvPr>
          <p:cNvSpPr txBox="1"/>
          <p:nvPr/>
        </p:nvSpPr>
        <p:spPr>
          <a:xfrm>
            <a:off x="3793949" y="2975473"/>
            <a:ext cx="1728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3’                     5’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60E76F-641F-B76B-B362-046449D28598}"/>
              </a:ext>
            </a:extLst>
          </p:cNvPr>
          <p:cNvSpPr txBox="1"/>
          <p:nvPr/>
        </p:nvSpPr>
        <p:spPr>
          <a:xfrm>
            <a:off x="242" y="2271932"/>
            <a:ext cx="900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D. __________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(_____ scaffold)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90083C2-884E-7CF1-5CE4-FD084F02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 Gene on Negative (-) Strand</a:t>
            </a:r>
            <a:br>
              <a:rPr lang="en-US" dirty="0"/>
            </a:br>
            <a:r>
              <a:rPr lang="en-US" dirty="0"/>
              <a:t>in Target Species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2BFAD-A354-3CDE-6ADC-AAF785FAF4A3}"/>
              </a:ext>
            </a:extLst>
          </p:cNvPr>
          <p:cNvSpPr txBox="1"/>
          <p:nvPr/>
        </p:nvSpPr>
        <p:spPr>
          <a:xfrm>
            <a:off x="0" y="13183"/>
            <a:ext cx="124181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Template 4</a:t>
            </a:r>
          </a:p>
        </p:txBody>
      </p:sp>
    </p:spTree>
    <p:extLst>
      <p:ext uri="{BB962C8B-B14F-4D97-AF65-F5344CB8AC3E}">
        <p14:creationId xmlns:p14="http://schemas.microsoft.com/office/powerpoint/2010/main" val="304628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99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P PPT Template" id="{57CFD26C-D0C5-EF48-8ABC-2B6E434B87FF}" vid="{A1B59161-0665-EF4B-AB1B-2E5E42D098F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99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P PPT Template" id="{57CFD26C-D0C5-EF48-8ABC-2B6E434B87FF}" vid="{A1B59161-0665-EF4B-AB1B-2E5E42D098F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324</Words>
  <Application>Microsoft Macintosh PowerPoint</Application>
  <PresentationFormat>On-screen Show (4:3)</PresentationFormat>
  <Paragraphs>81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Office Theme</vt:lpstr>
      <vt:lpstr>1_Office Theme</vt:lpstr>
      <vt:lpstr>Synteny Diagram Templates</vt:lpstr>
      <vt:lpstr>How to Use Templates (1/2)</vt:lpstr>
      <vt:lpstr>How to Use Templates (2/2)</vt:lpstr>
      <vt:lpstr>Part 1</vt:lpstr>
      <vt:lpstr>Target Gene on Positive (+) Strand in D. melanogaster</vt:lpstr>
      <vt:lpstr>Target Gene on Negative (-) Strand in D. melanogaster</vt:lpstr>
      <vt:lpstr>Part 3</vt:lpstr>
      <vt:lpstr>Target Gene on Positive (+) Strand in Target Species</vt:lpstr>
      <vt:lpstr>Target Gene on Negative (-) Strand in Target Species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Sandlin</dc:creator>
  <cp:lastModifiedBy>Sandlin, Katie</cp:lastModifiedBy>
  <cp:revision>653</cp:revision>
  <dcterms:created xsi:type="dcterms:W3CDTF">2021-06-04T19:26:32Z</dcterms:created>
  <dcterms:modified xsi:type="dcterms:W3CDTF">2022-07-26T20:00:17Z</dcterms:modified>
</cp:coreProperties>
</file>