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505" r:id="rId2"/>
    <p:sldId id="497" r:id="rId3"/>
    <p:sldId id="509" r:id="rId4"/>
    <p:sldId id="508" r:id="rId5"/>
    <p:sldId id="513" r:id="rId6"/>
    <p:sldId id="520" r:id="rId7"/>
    <p:sldId id="514" r:id="rId8"/>
    <p:sldId id="257" r:id="rId9"/>
    <p:sldId id="258" r:id="rId10"/>
    <p:sldId id="266" r:id="rId11"/>
    <p:sldId id="261" r:id="rId12"/>
    <p:sldId id="259" r:id="rId13"/>
    <p:sldId id="515" r:id="rId14"/>
    <p:sldId id="372" r:id="rId15"/>
    <p:sldId id="521" r:id="rId16"/>
    <p:sldId id="461" r:id="rId17"/>
    <p:sldId id="260" r:id="rId18"/>
    <p:sldId id="381" r:id="rId19"/>
    <p:sldId id="406" r:id="rId20"/>
    <p:sldId id="504" r:id="rId21"/>
    <p:sldId id="267" r:id="rId22"/>
    <p:sldId id="511" r:id="rId23"/>
    <p:sldId id="256" r:id="rId24"/>
    <p:sldId id="346" r:id="rId25"/>
    <p:sldId id="517" r:id="rId26"/>
    <p:sldId id="507" r:id="rId27"/>
    <p:sldId id="265" r:id="rId28"/>
    <p:sldId id="510" r:id="rId29"/>
    <p:sldId id="518" r:id="rId30"/>
    <p:sldId id="516" r:id="rId31"/>
    <p:sldId id="463"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2ABFF"/>
    <a:srgbClr val="0506AE"/>
    <a:srgbClr val="F20884"/>
    <a:srgbClr val="0F641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285"/>
    <p:restoredTop sz="77415" autoAdjust="0"/>
  </p:normalViewPr>
  <p:slideViewPr>
    <p:cSldViewPr snapToGrid="0" snapToObjects="1">
      <p:cViewPr varScale="1">
        <p:scale>
          <a:sx n="93" d="100"/>
          <a:sy n="93" d="100"/>
        </p:scale>
        <p:origin x="1648"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Grid="0" snapToObjects="1">
      <p:cViewPr>
        <p:scale>
          <a:sx n="110" d="100"/>
          <a:sy n="110" d="100"/>
        </p:scale>
        <p:origin x="3392" y="-8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2ED3249-4DF3-9665-E9C5-B239720755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83BA2D0-E02D-D290-EB09-3A92D398DE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07/05/2022</a:t>
            </a:r>
          </a:p>
        </p:txBody>
      </p:sp>
      <p:sp>
        <p:nvSpPr>
          <p:cNvPr id="4" name="Footer Placeholder 3">
            <a:extLst>
              <a:ext uri="{FF2B5EF4-FFF2-40B4-BE49-F238E27FC236}">
                <a16:creationId xmlns:a16="http://schemas.microsoft.com/office/drawing/2014/main" id="{143565FD-BFA5-C7F2-763B-1692A9E2ED1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65B4DC-1883-FA55-384E-46658D68B8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D14AC8-9917-724C-AE66-470F2D25A145}" type="slidenum">
              <a:rPr lang="en-US" smtClean="0"/>
              <a:t>‹#›</a:t>
            </a:fld>
            <a:endParaRPr lang="en-US"/>
          </a:p>
        </p:txBody>
      </p:sp>
    </p:spTree>
    <p:extLst>
      <p:ext uri="{BB962C8B-B14F-4D97-AF65-F5344CB8AC3E}">
        <p14:creationId xmlns:p14="http://schemas.microsoft.com/office/powerpoint/2010/main" val="166525939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US"/>
              <a:t>07/05/2022</a:t>
            </a: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5840C6-BDE9-FC48-BBDB-67CEED98C163}" type="slidenum">
              <a:rPr lang="en-US" smtClean="0"/>
              <a:pPr/>
              <a:t>‹#›</a:t>
            </a:fld>
            <a:endParaRPr lang="en-US"/>
          </a:p>
        </p:txBody>
      </p:sp>
    </p:spTree>
    <p:extLst>
      <p:ext uri="{BB962C8B-B14F-4D97-AF65-F5344CB8AC3E}">
        <p14:creationId xmlns:p14="http://schemas.microsoft.com/office/powerpoint/2010/main" val="2496461716"/>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ature.com/articles/nrg.2016.139"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journals.plos.org/plosbiology/article?id=10.1371/journal.pbio.300024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ejm.org/doi/10.1056/NEJMra151009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ejm.org/doi/10.1056/NEJMra1510092"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12255221-C128-47C3-9484-C82308293FA2}" type="slidenum">
              <a:rPr lang="en-US" smtClean="0"/>
              <a:t>1</a:t>
            </a:fld>
            <a:endParaRPr lang="en-US" dirty="0"/>
          </a:p>
        </p:txBody>
      </p:sp>
      <p:sp>
        <p:nvSpPr>
          <p:cNvPr id="5" name="Date Placeholder 4">
            <a:extLst>
              <a:ext uri="{FF2B5EF4-FFF2-40B4-BE49-F238E27FC236}">
                <a16:creationId xmlns:a16="http://schemas.microsoft.com/office/drawing/2014/main" id="{982F39D3-CE9B-F74E-1CC4-7182AE7D31AA}"/>
              </a:ext>
            </a:extLst>
          </p:cNvPr>
          <p:cNvSpPr>
            <a:spLocks noGrp="1"/>
          </p:cNvSpPr>
          <p:nvPr>
            <p:ph type="dt" idx="1"/>
          </p:nvPr>
        </p:nvSpPr>
        <p:spPr/>
        <p:txBody>
          <a:bodyPr/>
          <a:lstStyle/>
          <a:p>
            <a:r>
              <a:rPr lang="en-US"/>
              <a:t>07/05/2022</a:t>
            </a:r>
          </a:p>
        </p:txBody>
      </p:sp>
    </p:spTree>
    <p:extLst>
      <p:ext uri="{BB962C8B-B14F-4D97-AF65-F5344CB8AC3E}">
        <p14:creationId xmlns:p14="http://schemas.microsoft.com/office/powerpoint/2010/main" val="2882523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following slide for details on TE events observed.  Note both germline mutations and somatic mutations play a role.</a:t>
            </a:r>
          </a:p>
        </p:txBody>
      </p:sp>
      <p:sp>
        <p:nvSpPr>
          <p:cNvPr id="4" name="Slide Number Placeholder 3"/>
          <p:cNvSpPr>
            <a:spLocks noGrp="1"/>
          </p:cNvSpPr>
          <p:nvPr>
            <p:ph type="sldNum" sz="quarter" idx="5"/>
          </p:nvPr>
        </p:nvSpPr>
        <p:spPr/>
        <p:txBody>
          <a:bodyPr/>
          <a:lstStyle/>
          <a:p>
            <a:fld id="{EC5840C6-BDE9-FC48-BBDB-67CEED98C163}" type="slidenum">
              <a:rPr lang="en-US" smtClean="0"/>
              <a:pPr/>
              <a:t>10</a:t>
            </a:fld>
            <a:endParaRPr lang="en-US"/>
          </a:p>
        </p:txBody>
      </p:sp>
      <p:sp>
        <p:nvSpPr>
          <p:cNvPr id="5" name="Date Placeholder 4">
            <a:extLst>
              <a:ext uri="{FF2B5EF4-FFF2-40B4-BE49-F238E27FC236}">
                <a16:creationId xmlns:a16="http://schemas.microsoft.com/office/drawing/2014/main" id="{7B85A779-CE11-6F0D-6B91-2D59D29F4147}"/>
              </a:ext>
            </a:extLst>
          </p:cNvPr>
          <p:cNvSpPr>
            <a:spLocks noGrp="1"/>
          </p:cNvSpPr>
          <p:nvPr>
            <p:ph type="dt" idx="1"/>
          </p:nvPr>
        </p:nvSpPr>
        <p:spPr/>
        <p:txBody>
          <a:bodyPr/>
          <a:lstStyle/>
          <a:p>
            <a:r>
              <a:rPr lang="en-US"/>
              <a:t>07/05/2022</a:t>
            </a:r>
          </a:p>
        </p:txBody>
      </p:sp>
    </p:spTree>
    <p:extLst>
      <p:ext uri="{BB962C8B-B14F-4D97-AF65-F5344CB8AC3E}">
        <p14:creationId xmlns:p14="http://schemas.microsoft.com/office/powerpoint/2010/main" val="1840963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TE insertions and TE-mediated chromosomal rearrangements are associated with cancer.  The L1 and Alu elements, very common in the human genome, are usually to blame  Both germline and somatic mutations have been documented.  Note BRCA-1 is involved in DNA repair; thus it is considered a tumor suppressor.</a:t>
            </a:r>
          </a:p>
        </p:txBody>
      </p:sp>
      <p:sp>
        <p:nvSpPr>
          <p:cNvPr id="4" name="Slide Number Placeholder 3"/>
          <p:cNvSpPr>
            <a:spLocks noGrp="1"/>
          </p:cNvSpPr>
          <p:nvPr>
            <p:ph type="sldNum" sz="quarter" idx="5"/>
          </p:nvPr>
        </p:nvSpPr>
        <p:spPr/>
        <p:txBody>
          <a:bodyPr/>
          <a:lstStyle/>
          <a:p>
            <a:fld id="{EC5840C6-BDE9-FC48-BBDB-67CEED98C163}" type="slidenum">
              <a:rPr lang="en-US" smtClean="0"/>
              <a:pPr/>
              <a:t>11</a:t>
            </a:fld>
            <a:endParaRPr lang="en-US"/>
          </a:p>
        </p:txBody>
      </p:sp>
      <p:sp>
        <p:nvSpPr>
          <p:cNvPr id="5" name="Date Placeholder 4">
            <a:extLst>
              <a:ext uri="{FF2B5EF4-FFF2-40B4-BE49-F238E27FC236}">
                <a16:creationId xmlns:a16="http://schemas.microsoft.com/office/drawing/2014/main" id="{1BB2FF71-0B30-E0CF-F126-9EA7BEF78E80}"/>
              </a:ext>
            </a:extLst>
          </p:cNvPr>
          <p:cNvSpPr>
            <a:spLocks noGrp="1"/>
          </p:cNvSpPr>
          <p:nvPr>
            <p:ph type="dt" idx="1"/>
          </p:nvPr>
        </p:nvSpPr>
        <p:spPr/>
        <p:txBody>
          <a:bodyPr/>
          <a:lstStyle/>
          <a:p>
            <a:r>
              <a:rPr lang="en-US"/>
              <a:t>07/05/2022</a:t>
            </a:r>
          </a:p>
        </p:txBody>
      </p:sp>
    </p:spTree>
    <p:extLst>
      <p:ext uri="{BB962C8B-B14F-4D97-AF65-F5344CB8AC3E}">
        <p14:creationId xmlns:p14="http://schemas.microsoft.com/office/powerpoint/2010/main" val="2776213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Damage to a number of genes is involved in inflammatory diseases.  HERV-W and LINE-1 are endogenous retroviruses  The mutated genes are often involved in gene silencing or DNA repair</a:t>
            </a:r>
            <a:r>
              <a:rPr lang="en-US" b="1" dirty="0"/>
              <a:t>.  </a:t>
            </a:r>
            <a:r>
              <a:rPr lang="en-US" b="1" dirty="0">
                <a:highlight>
                  <a:srgbClr val="FFFF00"/>
                </a:highlight>
              </a:rPr>
              <a:t>TREX1 is the 3’ repair exonuclease; MeCP2 binds to 5mC; </a:t>
            </a:r>
            <a:r>
              <a:rPr lang="en-US" b="0" dirty="0">
                <a:highlight>
                  <a:srgbClr val="FFFF00"/>
                </a:highlight>
              </a:rPr>
              <a:t>TDP-43 is involved in mRNA splicing; </a:t>
            </a:r>
            <a:r>
              <a:rPr lang="en-US" b="1" dirty="0">
                <a:highlight>
                  <a:srgbClr val="FFFF00"/>
                </a:highlight>
              </a:rPr>
              <a:t>SIRT6 is a histone deacetylase; </a:t>
            </a:r>
            <a:r>
              <a:rPr lang="en-US" b="0" dirty="0">
                <a:highlight>
                  <a:srgbClr val="FFFF00"/>
                </a:highlight>
              </a:rPr>
              <a:t>Sgp3 is the “lupus susceptibility locus”, encodes a suppressor of endogenous retrovirus expression.</a:t>
            </a:r>
            <a:endParaRPr lang="en-US" b="1" dirty="0">
              <a:highlight>
                <a:srgbClr val="FFFF00"/>
              </a:highlight>
            </a:endParaRPr>
          </a:p>
        </p:txBody>
      </p:sp>
      <p:sp>
        <p:nvSpPr>
          <p:cNvPr id="4" name="Slide Number Placeholder 3"/>
          <p:cNvSpPr>
            <a:spLocks noGrp="1"/>
          </p:cNvSpPr>
          <p:nvPr>
            <p:ph type="sldNum" sz="quarter" idx="5"/>
          </p:nvPr>
        </p:nvSpPr>
        <p:spPr/>
        <p:txBody>
          <a:bodyPr/>
          <a:lstStyle/>
          <a:p>
            <a:fld id="{EC5840C6-BDE9-FC48-BBDB-67CEED98C163}" type="slidenum">
              <a:rPr lang="en-US" smtClean="0"/>
              <a:pPr/>
              <a:t>12</a:t>
            </a:fld>
            <a:endParaRPr lang="en-US"/>
          </a:p>
        </p:txBody>
      </p:sp>
      <p:sp>
        <p:nvSpPr>
          <p:cNvPr id="5" name="Date Placeholder 4">
            <a:extLst>
              <a:ext uri="{FF2B5EF4-FFF2-40B4-BE49-F238E27FC236}">
                <a16:creationId xmlns:a16="http://schemas.microsoft.com/office/drawing/2014/main" id="{D6695403-F2EF-77EB-36BF-9C0160DD57AD}"/>
              </a:ext>
            </a:extLst>
          </p:cNvPr>
          <p:cNvSpPr>
            <a:spLocks noGrp="1"/>
          </p:cNvSpPr>
          <p:nvPr>
            <p:ph type="dt" idx="1"/>
          </p:nvPr>
        </p:nvSpPr>
        <p:spPr/>
        <p:txBody>
          <a:bodyPr/>
          <a:lstStyle/>
          <a:p>
            <a:r>
              <a:rPr lang="en-US"/>
              <a:t>07/05/2022</a:t>
            </a:r>
          </a:p>
        </p:txBody>
      </p:sp>
    </p:spTree>
    <p:extLst>
      <p:ext uri="{BB962C8B-B14F-4D97-AF65-F5344CB8AC3E}">
        <p14:creationId xmlns:p14="http://schemas.microsoft.com/office/powerpoint/2010/main" val="2886104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Mice with a deficiency of SIRT6 (a histone deacetylase) have a shortened life span and show elevated LINE-1 activity. This results in </a:t>
            </a:r>
            <a:r>
              <a:rPr lang="en-US" sz="1200" b="0" i="0" u="none" strike="noStrike" kern="1200">
                <a:solidFill>
                  <a:schemeClr val="tx1"/>
                </a:solidFill>
                <a:effectLst/>
                <a:latin typeface="+mn-lt"/>
                <a:ea typeface="+mn-ea"/>
                <a:cs typeface="+mn-cs"/>
              </a:rPr>
              <a:t>abundant cytoplasmic L1 cDNA, which triggers strong type I interferon response via activation of </a:t>
            </a:r>
            <a:r>
              <a:rPr lang="en-US" sz="1200" b="0" i="0" u="none" strike="noStrike" kern="1200" err="1">
                <a:solidFill>
                  <a:schemeClr val="tx1"/>
                </a:solidFill>
                <a:effectLst/>
                <a:latin typeface="+mn-lt"/>
                <a:ea typeface="+mn-ea"/>
                <a:cs typeface="+mn-cs"/>
              </a:rPr>
              <a:t>cGAS</a:t>
            </a:r>
            <a:r>
              <a:rPr lang="en-US" sz="1200" b="0" i="0" u="none" strike="noStrike" kern="1200">
                <a:solidFill>
                  <a:schemeClr val="tx1"/>
                </a:solidFill>
                <a:effectLst/>
                <a:latin typeface="+mn-lt"/>
                <a:ea typeface="+mn-ea"/>
                <a:cs typeface="+mn-cs"/>
              </a:rPr>
              <a:t> (plasma membrane protein). </a:t>
            </a:r>
            <a:r>
              <a:rPr lang="en-US" sz="1200" b="1" i="0" u="none" strike="noStrike" kern="1200">
                <a:solidFill>
                  <a:schemeClr val="tx1"/>
                </a:solidFill>
                <a:effectLst/>
                <a:latin typeface="+mn-lt"/>
                <a:ea typeface="+mn-ea"/>
                <a:cs typeface="+mn-cs"/>
              </a:rPr>
              <a:t>L1 transcription, cytoplasmic cDNA copy number, and type I interferons are also elevated in wild-type aged mice. </a:t>
            </a:r>
            <a:r>
              <a:rPr lang="en-US" b="1"/>
              <a:t>Inhibiting L1 replication significantly improved the health and lifespan of aged mice. </a:t>
            </a:r>
            <a:r>
              <a:rPr lang="en-US"/>
              <a:t> </a:t>
            </a:r>
            <a:r>
              <a:rPr lang="en-US" sz="1200" b="0" i="0" u="none" strike="noStrike" kern="1200">
                <a:solidFill>
                  <a:schemeClr val="tx1"/>
                </a:solidFill>
                <a:effectLst/>
                <a:latin typeface="+mn-lt"/>
                <a:ea typeface="+mn-ea"/>
                <a:cs typeface="+mn-cs"/>
              </a:rPr>
              <a:t>Use of anti-</a:t>
            </a:r>
            <a:r>
              <a:rPr lang="en-US" sz="1200" b="0" i="0" u="none" strike="noStrike" kern="1200" err="1">
                <a:solidFill>
                  <a:schemeClr val="tx1"/>
                </a:solidFill>
                <a:effectLst/>
                <a:latin typeface="+mn-lt"/>
                <a:ea typeface="+mn-ea"/>
                <a:cs typeface="+mn-cs"/>
              </a:rPr>
              <a:t>virals</a:t>
            </a:r>
            <a:r>
              <a:rPr lang="en-US" sz="1200" b="0" i="0" u="none" strike="noStrike" kern="1200">
                <a:solidFill>
                  <a:schemeClr val="tx1"/>
                </a:solidFill>
                <a:effectLst/>
                <a:latin typeface="+mn-lt"/>
                <a:ea typeface="+mn-ea"/>
                <a:cs typeface="+mn-cs"/>
              </a:rPr>
              <a:t> may slow aging.  Nucleoside reverse-transcriptase inhibitors (NRT1) rescue type I interferon response and DNA damage; they extend lifespan and improve health of SIRT6 KO mice.</a:t>
            </a:r>
          </a:p>
        </p:txBody>
      </p:sp>
      <p:sp>
        <p:nvSpPr>
          <p:cNvPr id="4" name="Slide Number Placeholder 3"/>
          <p:cNvSpPr>
            <a:spLocks noGrp="1"/>
          </p:cNvSpPr>
          <p:nvPr>
            <p:ph type="sldNum" sz="quarter" idx="5"/>
          </p:nvPr>
        </p:nvSpPr>
        <p:spPr/>
        <p:txBody>
          <a:bodyPr/>
          <a:lstStyle/>
          <a:p>
            <a:fld id="{EC5840C6-BDE9-FC48-BBDB-67CEED98C163}" type="slidenum">
              <a:rPr lang="en-US" smtClean="0"/>
              <a:pPr/>
              <a:t>13</a:t>
            </a:fld>
            <a:endParaRPr lang="en-US"/>
          </a:p>
        </p:txBody>
      </p:sp>
      <p:sp>
        <p:nvSpPr>
          <p:cNvPr id="5" name="Date Placeholder 4">
            <a:extLst>
              <a:ext uri="{FF2B5EF4-FFF2-40B4-BE49-F238E27FC236}">
                <a16:creationId xmlns:a16="http://schemas.microsoft.com/office/drawing/2014/main" id="{33C81CC5-994E-79CC-1AF7-7B7399787281}"/>
              </a:ext>
            </a:extLst>
          </p:cNvPr>
          <p:cNvSpPr>
            <a:spLocks noGrp="1"/>
          </p:cNvSpPr>
          <p:nvPr>
            <p:ph type="dt" idx="1"/>
          </p:nvPr>
        </p:nvSpPr>
        <p:spPr/>
        <p:txBody>
          <a:bodyPr/>
          <a:lstStyle/>
          <a:p>
            <a:r>
              <a:rPr lang="en-US"/>
              <a:t>07/05/2022</a:t>
            </a:r>
          </a:p>
        </p:txBody>
      </p:sp>
    </p:spTree>
    <p:extLst>
      <p:ext uri="{BB962C8B-B14F-4D97-AF65-F5344CB8AC3E}">
        <p14:creationId xmlns:p14="http://schemas.microsoft.com/office/powerpoint/2010/main" val="3793670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Slide: Gabriella Farkas, SCR Elgin</a:t>
            </a:r>
          </a:p>
          <a:p>
            <a:r>
              <a:rPr lang="en-US">
                <a:ea typeface="ＭＳ Ｐゴシック" charset="0"/>
                <a:cs typeface="ＭＳ Ｐゴシック" charset="0"/>
              </a:rPr>
              <a:t>Heterochromatin was originally defined by cytology, as the condensed material in the nucleus.  Over time, characterization of euchromatin / heterochromatin expanded to the collection of properties given on the slide.  During the last 40 years we have begun to define heterochromatin in biochemical terms.  A common feature of heterochromatin is the abundance of repetitious sequences.  Indeed, it appears that repetitious sequences are targeted for heterochromatin formation.  This appears to be a primary line of defense, preventing TE expression and thus mobilization.</a:t>
            </a:r>
          </a:p>
        </p:txBody>
      </p:sp>
      <p:sp>
        <p:nvSpPr>
          <p:cNvPr id="235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3E0075F-B184-F34B-9800-24A02BA888B1}" type="slidenum">
              <a:rPr lang="en-US" sz="1200"/>
              <a:pPr/>
              <a:t>14</a:t>
            </a:fld>
            <a:endParaRPr lang="en-US" sz="1200"/>
          </a:p>
        </p:txBody>
      </p:sp>
      <p:sp>
        <p:nvSpPr>
          <p:cNvPr id="2" name="Date Placeholder 1">
            <a:extLst>
              <a:ext uri="{FF2B5EF4-FFF2-40B4-BE49-F238E27FC236}">
                <a16:creationId xmlns:a16="http://schemas.microsoft.com/office/drawing/2014/main" id="{AAAEFC6E-2D04-3A0E-19CA-D8C4C78CEFA3}"/>
              </a:ext>
            </a:extLst>
          </p:cNvPr>
          <p:cNvSpPr>
            <a:spLocks noGrp="1"/>
          </p:cNvSpPr>
          <p:nvPr>
            <p:ph type="dt" idx="1"/>
          </p:nvPr>
        </p:nvSpPr>
        <p:spPr/>
        <p:txBody>
          <a:bodyPr/>
          <a:lstStyle/>
          <a:p>
            <a:r>
              <a:rPr lang="en-US"/>
              <a:t>07/05/2022</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DD2E0EF-DD4A-1B4C-898A-0C20A0750EB4}" type="slidenum">
              <a:rPr lang="en-US" sz="1200"/>
              <a:pPr/>
              <a:t>15</a:t>
            </a:fld>
            <a:endParaRPr lang="en-US" sz="1200"/>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Summary:  all classes of repeats appear to be recognized as such and silenced.  Silencing is essential to protect the integrity of the genome.  If silencing capacity is lost [for example by a mutation in the Drosophila H3K9 methyl transferase </a:t>
            </a:r>
            <a:r>
              <a:rPr lang="en-US" dirty="0" err="1">
                <a:ea typeface="ＭＳ Ｐゴシック" charset="0"/>
                <a:cs typeface="ＭＳ Ｐゴシック" charset="0"/>
              </a:rPr>
              <a:t>Su</a:t>
            </a:r>
            <a:r>
              <a:rPr lang="en-US" dirty="0">
                <a:ea typeface="ＭＳ Ｐゴシック" charset="0"/>
                <a:cs typeface="ＭＳ Ｐゴシック" charset="0"/>
              </a:rPr>
              <a:t>(var)3-9], one sees dramatic increases in extra-chromosomal circular DNA made up of tandem repeats of rDNA or Satellite 1.688 DNA, indicating local recombination events – small circles of DNA are popping out of the genome! (Peng and </a:t>
            </a:r>
            <a:r>
              <a:rPr lang="en-US" dirty="0" err="1">
                <a:ea typeface="ＭＳ Ｐゴシック" charset="0"/>
                <a:cs typeface="ＭＳ Ｐゴシック" charset="0"/>
              </a:rPr>
              <a:t>Karpen</a:t>
            </a:r>
            <a:r>
              <a:rPr lang="en-US" dirty="0">
                <a:ea typeface="ＭＳ Ｐゴシック" charset="0"/>
                <a:cs typeface="ＭＳ Ｐゴシック" charset="0"/>
              </a:rPr>
              <a:t>, 2007, Nat Cell Biol 9: 25-35.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10.1038/ncb1514).  Silencing is required both to maintain stability of these tandem repeats, and to avoid activation/mobilization of the transposable elements.  Considerable evidence shows that the TEs are recognized and targeted for silencing by a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mechanism (a form of RNAi); how the tandem repeats are recognized has not been studied as extensively, but likely involves an RNAi mechanism.  Details of the mechanism can vary significantly among organisms.</a:t>
            </a:r>
          </a:p>
          <a:p>
            <a:pPr eaLnBrk="1" hangingPunct="1"/>
            <a:r>
              <a:rPr lang="en-US" sz="1200" b="1" i="0" u="none" strike="noStrike" kern="1200" dirty="0">
                <a:solidFill>
                  <a:schemeClr val="tx1"/>
                </a:solidFill>
                <a:effectLst/>
                <a:latin typeface="+mn-lt"/>
                <a:ea typeface="+mn-ea"/>
                <a:cs typeface="+mn-cs"/>
              </a:rPr>
              <a:t>Nomenclature:</a:t>
            </a:r>
            <a:r>
              <a:rPr lang="en-US" sz="1200" b="0" i="0" u="none" strike="noStrike" kern="1200" dirty="0">
                <a:solidFill>
                  <a:schemeClr val="tx1"/>
                </a:solidFill>
                <a:effectLst/>
                <a:latin typeface="+mn-lt"/>
                <a:ea typeface="+mn-ea"/>
                <a:cs typeface="+mn-cs"/>
              </a:rPr>
              <a:t>  RITS = RNA-induced transcriptional silencing; </a:t>
            </a:r>
            <a:r>
              <a:rPr lang="en-US" sz="1200" b="0" i="0" u="none" strike="noStrike" kern="1200" dirty="0" err="1">
                <a:solidFill>
                  <a:schemeClr val="tx1"/>
                </a:solidFill>
                <a:effectLst/>
                <a:latin typeface="+mn-lt"/>
                <a:ea typeface="+mn-ea"/>
                <a:cs typeface="+mn-cs"/>
              </a:rPr>
              <a:t>piRISC</a:t>
            </a:r>
            <a:r>
              <a:rPr lang="en-US" sz="1200" b="0" i="0" u="none" strike="noStrike" kern="1200" dirty="0">
                <a:solidFill>
                  <a:schemeClr val="tx1"/>
                </a:solidFill>
                <a:effectLst/>
                <a:latin typeface="+mn-lt"/>
                <a:ea typeface="+mn-ea"/>
                <a:cs typeface="+mn-cs"/>
              </a:rPr>
              <a:t> =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-induced silencing complex.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is the largest class of small non-coding RNA molecules produced in animal cells; generally created from loci with sequences from transposable elements such that </a:t>
            </a:r>
            <a:r>
              <a:rPr lang="en-US" sz="1200" b="0" i="0" u="none" strike="noStrike" kern="1200" dirty="0" err="1">
                <a:solidFill>
                  <a:schemeClr val="tx1"/>
                </a:solidFill>
                <a:effectLst/>
                <a:latin typeface="+mn-lt"/>
                <a:ea typeface="+mn-ea"/>
                <a:cs typeface="+mn-cs"/>
              </a:rPr>
              <a:t>piRNAs</a:t>
            </a:r>
            <a:r>
              <a:rPr lang="en-US" sz="1200" b="0" i="0" u="none" strike="noStrike" kern="1200" dirty="0">
                <a:solidFill>
                  <a:schemeClr val="tx1"/>
                </a:solidFill>
                <a:effectLst/>
                <a:latin typeface="+mn-lt"/>
                <a:ea typeface="+mn-ea"/>
                <a:cs typeface="+mn-cs"/>
              </a:rPr>
              <a:t> can recognize TEs and target them for silencing.</a:t>
            </a:r>
            <a:endParaRPr lang="en-US" dirty="0">
              <a:ea typeface="ＭＳ Ｐゴシック" charset="0"/>
              <a:cs typeface="ＭＳ Ｐゴシック" charset="0"/>
            </a:endParaRPr>
          </a:p>
        </p:txBody>
      </p:sp>
      <p:sp>
        <p:nvSpPr>
          <p:cNvPr id="2" name="Date Placeholder 1">
            <a:extLst>
              <a:ext uri="{FF2B5EF4-FFF2-40B4-BE49-F238E27FC236}">
                <a16:creationId xmlns:a16="http://schemas.microsoft.com/office/drawing/2014/main" id="{58AA460B-05A1-2068-B642-B9BACEAD100B}"/>
              </a:ext>
            </a:extLst>
          </p:cNvPr>
          <p:cNvSpPr>
            <a:spLocks noGrp="1"/>
          </p:cNvSpPr>
          <p:nvPr>
            <p:ph type="dt" idx="1"/>
          </p:nvPr>
        </p:nvSpPr>
        <p:spPr/>
        <p:txBody>
          <a:bodyPr/>
          <a:lstStyle/>
          <a:p>
            <a:r>
              <a:rPr lang="en-US"/>
              <a:t>07/05/2022</a:t>
            </a:r>
          </a:p>
        </p:txBody>
      </p:sp>
    </p:spTree>
    <p:extLst>
      <p:ext uri="{BB962C8B-B14F-4D97-AF65-F5344CB8AC3E}">
        <p14:creationId xmlns:p14="http://schemas.microsoft.com/office/powerpoint/2010/main" val="2897130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DD2E0EF-DD4A-1B4C-898A-0C20A0750EB4}" type="slidenum">
              <a:rPr lang="en-US" sz="1200"/>
              <a:pPr/>
              <a:t>16</a:t>
            </a:fld>
            <a:endParaRPr lang="en-US" sz="1200"/>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Summary:  all classes of repeats appear to be recognized as such and silenced.  Silencing is essential to protect the integrity of the genome.  If silencing capacity is lost [for example by a mutation in the Drosophila H3K9 methyl transferase </a:t>
            </a:r>
            <a:r>
              <a:rPr lang="en-US" dirty="0" err="1">
                <a:ea typeface="ＭＳ Ｐゴシック" charset="0"/>
                <a:cs typeface="ＭＳ Ｐゴシック" charset="0"/>
              </a:rPr>
              <a:t>Su</a:t>
            </a:r>
            <a:r>
              <a:rPr lang="en-US" dirty="0">
                <a:ea typeface="ＭＳ Ｐゴシック" charset="0"/>
                <a:cs typeface="ＭＳ Ｐゴシック" charset="0"/>
              </a:rPr>
              <a:t>(var)3-9], one sees dramatic increases in extra-chromosomal circular DNA made up of tandem repeats of rDNA or Satellite 1.688 DNA, indicating local recombination events – small circles of DNA are popping out of the genome! (Peng and </a:t>
            </a:r>
            <a:r>
              <a:rPr lang="en-US" dirty="0" err="1">
                <a:ea typeface="ＭＳ Ｐゴシック" charset="0"/>
                <a:cs typeface="ＭＳ Ｐゴシック" charset="0"/>
              </a:rPr>
              <a:t>Karpen</a:t>
            </a:r>
            <a:r>
              <a:rPr lang="en-US" dirty="0">
                <a:ea typeface="ＭＳ Ｐゴシック" charset="0"/>
                <a:cs typeface="ＭＳ Ｐゴシック" charset="0"/>
              </a:rPr>
              <a:t>, 2007, Nat Cell Biol 9: 25-35.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10.1038/ncb1514).  Silencing is required both to maintain stability of these tandem repeats, and to avoid activation/mobilization of the transposable elements.  Considerable evidence shows that the TEs are recognized and targeted for silencing by a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mechanism (a form of RNAi); how the tandem repeats are recognized has not been studied as extensively, but likely involves an RNAi mechanism.  Details of the mechanism can vary significantly among organisms.</a:t>
            </a:r>
            <a:endParaRPr lang="en-US" dirty="0">
              <a:ea typeface="ＭＳ Ｐゴシック" charset="0"/>
              <a:cs typeface="ＭＳ Ｐゴシック" charset="0"/>
            </a:endParaRPr>
          </a:p>
        </p:txBody>
      </p:sp>
      <p:sp>
        <p:nvSpPr>
          <p:cNvPr id="2" name="Date Placeholder 1">
            <a:extLst>
              <a:ext uri="{FF2B5EF4-FFF2-40B4-BE49-F238E27FC236}">
                <a16:creationId xmlns:a16="http://schemas.microsoft.com/office/drawing/2014/main" id="{6797B009-BC6C-4B3D-EB64-465A0AEDAD54}"/>
              </a:ext>
            </a:extLst>
          </p:cNvPr>
          <p:cNvSpPr>
            <a:spLocks noGrp="1"/>
          </p:cNvSpPr>
          <p:nvPr>
            <p:ph type="dt" idx="1"/>
          </p:nvPr>
        </p:nvSpPr>
        <p:spPr/>
        <p:txBody>
          <a:bodyPr/>
          <a:lstStyle/>
          <a:p>
            <a:r>
              <a:rPr lang="en-US"/>
              <a:t>07/05/2022</a:t>
            </a:r>
          </a:p>
        </p:txBody>
      </p:sp>
    </p:spTree>
    <p:extLst>
      <p:ext uri="{BB962C8B-B14F-4D97-AF65-F5344CB8AC3E}">
        <p14:creationId xmlns:p14="http://schemas.microsoft.com/office/powerpoint/2010/main" val="4108586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Left: </a:t>
            </a:r>
            <a:r>
              <a:rPr lang="en-US" sz="1200" dirty="0" err="1">
                <a:latin typeface="Arial" panose="020B0604020202020204" pitchFamily="34" charset="0"/>
                <a:ea typeface="Times New Roman" panose="02020603050405020304" pitchFamily="18" charset="0"/>
                <a:cs typeface="Arial" panose="020B0604020202020204" pitchFamily="34" charset="0"/>
              </a:rPr>
              <a:t>Gorbunova</a:t>
            </a:r>
            <a:r>
              <a:rPr lang="en-US" sz="1200" dirty="0">
                <a:latin typeface="Arial" panose="020B0604020202020204" pitchFamily="34" charset="0"/>
                <a:ea typeface="Times New Roman" panose="02020603050405020304" pitchFamily="18" charset="0"/>
                <a:cs typeface="Arial" panose="020B0604020202020204" pitchFamily="34" charset="0"/>
              </a:rPr>
              <a:t> V, </a:t>
            </a:r>
            <a:r>
              <a:rPr lang="en-US" sz="1200" i="1" dirty="0">
                <a:latin typeface="Arial" panose="020B0604020202020204" pitchFamily="34" charset="0"/>
                <a:ea typeface="Times New Roman" panose="02020603050405020304" pitchFamily="18" charset="0"/>
                <a:cs typeface="Arial" panose="020B0604020202020204" pitchFamily="34" charset="0"/>
              </a:rPr>
              <a:t>et al.</a:t>
            </a:r>
            <a:r>
              <a:rPr lang="en-US" sz="1200" dirty="0">
                <a:latin typeface="Arial" panose="020B0604020202020204" pitchFamily="34" charset="0"/>
                <a:ea typeface="Times New Roman" panose="02020603050405020304" pitchFamily="18" charset="0"/>
                <a:cs typeface="Arial" panose="020B0604020202020204" pitchFamily="34" charset="0"/>
              </a:rPr>
              <a:t> Human Genomics. Sleeping dogs of the genome. Science. 2014 Dec 5;346(6214):1187-8.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10.1126/science.aaa3177.</a:t>
            </a: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  Figure 1, legend:  </a:t>
            </a:r>
            <a:r>
              <a:rPr lang="en-US" sz="1200" b="1" kern="1200" dirty="0">
                <a:solidFill>
                  <a:schemeClr val="tx1"/>
                </a:solidFill>
                <a:effectLst/>
                <a:latin typeface="+mn-lt"/>
                <a:ea typeface="+mn-ea"/>
                <a:cs typeface="+mn-cs"/>
              </a:rPr>
              <a:t>Aging guards invite a jailbreak. </a:t>
            </a:r>
            <a:r>
              <a:rPr lang="en-US" sz="1200" kern="1200" dirty="0">
                <a:solidFill>
                  <a:schemeClr val="tx1"/>
                </a:solidFill>
                <a:effectLst/>
                <a:latin typeface="+mn-lt"/>
                <a:ea typeface="+mn-ea"/>
                <a:cs typeface="+mn-cs"/>
              </a:rPr>
              <a:t>With aging, increased stress, DNA damage, and telomere shortening weaken the multiple systems that keep retrotransposons in check. Aged cells lose repressive heterochromatin, SIRT6 </a:t>
            </a:r>
            <a:r>
              <a:rPr lang="en-US" sz="1200" kern="1200" dirty="0" err="1">
                <a:solidFill>
                  <a:schemeClr val="tx1"/>
                </a:solidFill>
                <a:effectLst/>
                <a:latin typeface="+mn-lt"/>
                <a:ea typeface="+mn-ea"/>
                <a:cs typeface="+mn-cs"/>
              </a:rPr>
              <a:t>relocalizes</a:t>
            </a:r>
            <a:r>
              <a:rPr lang="en-US" sz="1200" kern="1200" dirty="0">
                <a:solidFill>
                  <a:schemeClr val="tx1"/>
                </a:solidFill>
                <a:effectLst/>
                <a:latin typeface="+mn-lt"/>
                <a:ea typeface="+mn-ea"/>
                <a:cs typeface="+mn-cs"/>
              </a:rPr>
              <a:t> away from </a:t>
            </a:r>
            <a:r>
              <a:rPr lang="en-US" sz="1200" i="1" kern="1200" dirty="0">
                <a:solidFill>
                  <a:schemeClr val="tx1"/>
                </a:solidFill>
                <a:effectLst/>
                <a:latin typeface="+mn-lt"/>
                <a:ea typeface="+mn-ea"/>
                <a:cs typeface="+mn-cs"/>
              </a:rPr>
              <a:t>L1 </a:t>
            </a:r>
            <a:r>
              <a:rPr lang="en-US" sz="1200" kern="1200" dirty="0">
                <a:solidFill>
                  <a:schemeClr val="tx1"/>
                </a:solidFill>
                <a:effectLst/>
                <a:latin typeface="+mn-lt"/>
                <a:ea typeface="+mn-ea"/>
                <a:cs typeface="+mn-cs"/>
              </a:rPr>
              <a:t>promoters, and autophagy becomes less efficient. Other defense pathways may also lose their effectiveness. The consequent unleashing of </a:t>
            </a:r>
            <a:r>
              <a:rPr lang="en-US" sz="1200" i="1" kern="1200" dirty="0">
                <a:solidFill>
                  <a:schemeClr val="tx1"/>
                </a:solidFill>
                <a:effectLst/>
                <a:latin typeface="+mn-lt"/>
                <a:ea typeface="+mn-ea"/>
                <a:cs typeface="+mn-cs"/>
              </a:rPr>
              <a:t>L1 </a:t>
            </a:r>
            <a:r>
              <a:rPr lang="en-US" sz="1200" kern="1200" dirty="0">
                <a:solidFill>
                  <a:schemeClr val="tx1"/>
                </a:solidFill>
                <a:effectLst/>
                <a:latin typeface="+mn-lt"/>
                <a:ea typeface="+mn-ea"/>
                <a:cs typeface="+mn-cs"/>
              </a:rPr>
              <a:t>elements could lead to profound somatic damage, driving age-associated cell and tissue dysfunction.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Right: </a:t>
            </a:r>
            <a:r>
              <a:rPr lang="en-US" sz="1200" dirty="0">
                <a:latin typeface="Arial" panose="020B0604020202020204" pitchFamily="34" charset="0"/>
                <a:ea typeface="Times New Roman" panose="02020603050405020304" pitchFamily="18" charset="0"/>
                <a:cs typeface="Arial" panose="020B0604020202020204" pitchFamily="34" charset="0"/>
              </a:rPr>
              <a:t>Payer LM, Burns KH. Transposable elements in human genetic disease. Nat Rev Genet. 2019 Dec;20(12):760-772.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10.1038/s41576-019-0165-8.  Figure 2, legend</a:t>
            </a:r>
            <a:r>
              <a:rPr lang="en-US" dirty="0"/>
              <a:t> from the authors:  </a:t>
            </a:r>
            <a:r>
              <a:rPr lang="en-US" sz="1200" b="0" kern="1200" dirty="0">
                <a:solidFill>
                  <a:schemeClr val="tx1"/>
                </a:solidFill>
                <a:effectLst/>
                <a:latin typeface="+mn-lt"/>
                <a:ea typeface="+mn-ea"/>
                <a:cs typeface="+mn-cs"/>
              </a:rPr>
              <a:t>The image shows histologic sections of a colon cancer and adjacent, normal colonic epithelium. The brown stain marks immunoreactivity for long interspersed element 1 (LINE-1 or L1) ORF1p protein; cell nuclei are counterstained in </a:t>
            </a:r>
            <a:r>
              <a:rPr lang="en-US" sz="1200" b="0" kern="1200" dirty="0" err="1">
                <a:solidFill>
                  <a:schemeClr val="tx1"/>
                </a:solidFill>
                <a:effectLst/>
                <a:latin typeface="+mn-lt"/>
                <a:ea typeface="+mn-ea"/>
                <a:cs typeface="+mn-cs"/>
              </a:rPr>
              <a:t>haematoxylin</a:t>
            </a:r>
            <a:r>
              <a:rPr lang="en-US" sz="1200" b="0" kern="1200" dirty="0">
                <a:solidFill>
                  <a:schemeClr val="tx1"/>
                </a:solidFill>
                <a:effectLst/>
                <a:latin typeface="+mn-lt"/>
                <a:ea typeface="+mn-ea"/>
                <a:cs typeface="+mn-cs"/>
              </a:rPr>
              <a:t> (blue). ORF1p is selectively expressed in the malignant compartment. </a:t>
            </a:r>
            <a:endParaRPr lang="en-US" dirty="0"/>
          </a:p>
          <a:p>
            <a:endParaRPr lang="en-US" dirty="0"/>
          </a:p>
        </p:txBody>
      </p:sp>
      <p:sp>
        <p:nvSpPr>
          <p:cNvPr id="4" name="Slide Number Placeholder 3"/>
          <p:cNvSpPr>
            <a:spLocks noGrp="1"/>
          </p:cNvSpPr>
          <p:nvPr>
            <p:ph type="sldNum" sz="quarter" idx="5"/>
          </p:nvPr>
        </p:nvSpPr>
        <p:spPr/>
        <p:txBody>
          <a:bodyPr/>
          <a:lstStyle/>
          <a:p>
            <a:fld id="{EC5840C6-BDE9-FC48-BBDB-67CEED98C163}" type="slidenum">
              <a:rPr lang="en-US" smtClean="0"/>
              <a:pPr/>
              <a:t>17</a:t>
            </a:fld>
            <a:endParaRPr lang="en-US"/>
          </a:p>
        </p:txBody>
      </p:sp>
      <p:sp>
        <p:nvSpPr>
          <p:cNvPr id="5" name="Date Placeholder 4">
            <a:extLst>
              <a:ext uri="{FF2B5EF4-FFF2-40B4-BE49-F238E27FC236}">
                <a16:creationId xmlns:a16="http://schemas.microsoft.com/office/drawing/2014/main" id="{E37C0D6E-EA36-9FFB-2B66-6E20C1D3459A}"/>
              </a:ext>
            </a:extLst>
          </p:cNvPr>
          <p:cNvSpPr>
            <a:spLocks noGrp="1"/>
          </p:cNvSpPr>
          <p:nvPr>
            <p:ph type="dt" idx="1"/>
          </p:nvPr>
        </p:nvSpPr>
        <p:spPr/>
        <p:txBody>
          <a:bodyPr/>
          <a:lstStyle/>
          <a:p>
            <a:r>
              <a:rPr lang="en-US"/>
              <a:t>07/05/2022</a:t>
            </a:r>
          </a:p>
        </p:txBody>
      </p:sp>
    </p:spTree>
    <p:extLst>
      <p:ext uri="{BB962C8B-B14F-4D97-AF65-F5344CB8AC3E}">
        <p14:creationId xmlns:p14="http://schemas.microsoft.com/office/powerpoint/2010/main" val="217614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2A8CA83B-43C9-F640-A74A-0603AF181E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4734887-378D-C84B-9F0C-9B1A29440B9E}" type="slidenum">
              <a:rPr lang="en-US" altLang="en-US" sz="1200"/>
              <a:pPr/>
              <a:t>18</a:t>
            </a:fld>
            <a:endParaRPr lang="en-US" altLang="en-US" sz="1200"/>
          </a:p>
        </p:txBody>
      </p:sp>
      <p:sp>
        <p:nvSpPr>
          <p:cNvPr id="19458" name="Rectangle 2">
            <a:extLst>
              <a:ext uri="{FF2B5EF4-FFF2-40B4-BE49-F238E27FC236}">
                <a16:creationId xmlns:a16="http://schemas.microsoft.com/office/drawing/2014/main" id="{5FE0BB24-5CFB-E14A-A0F2-B7CA4D2CC0DB}"/>
              </a:ext>
            </a:extLst>
          </p:cNvPr>
          <p:cNvSpPr>
            <a:spLocks noGrp="1" noRot="1" noChangeAspect="1" noChangeArrowheads="1" noTextEdit="1"/>
          </p:cNvSpPr>
          <p:nvPr>
            <p:ph type="sldImg"/>
          </p:nvPr>
        </p:nvSpPr>
        <p:spPr>
          <a:solidFill>
            <a:srgbClr val="FFFFFF"/>
          </a:solidFill>
          <a:ln/>
        </p:spPr>
      </p:sp>
      <p:sp>
        <p:nvSpPr>
          <p:cNvPr id="19459" name="Rectangle 3">
            <a:extLst>
              <a:ext uri="{FF2B5EF4-FFF2-40B4-BE49-F238E27FC236}">
                <a16:creationId xmlns:a16="http://schemas.microsoft.com/office/drawing/2014/main" id="{D157DDE5-F34C-DE41-BB45-AD1C2739032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dirty="0">
                <a:latin typeface="Times" pitchFamily="2" charset="0"/>
                <a:ea typeface="ＭＳ Ｐゴシック" panose="020B0600070205080204" pitchFamily="34" charset="-128"/>
              </a:rPr>
              <a:t>Slide:  </a:t>
            </a:r>
            <a:r>
              <a:rPr lang="en-US" altLang="en-US" dirty="0">
                <a:latin typeface="Times" pitchFamily="2" charset="0"/>
                <a:ea typeface="ＭＳ Ｐゴシック" panose="020B0600070205080204" pitchFamily="34" charset="-128"/>
              </a:rPr>
              <a:t>Nicole Riddle, Washington University in St. Louis; mouse picture from T Wang, Washington University in St Louis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latin typeface="Times" pitchFamily="2" charset="0"/>
                <a:ea typeface="ＭＳ Ｐゴシック" panose="020B0600070205080204" pitchFamily="34" charset="-128"/>
              </a:rPr>
              <a:t> </a:t>
            </a:r>
            <a:r>
              <a:rPr lang="en-US" altLang="en-US" b="0" dirty="0">
                <a:latin typeface="Times" pitchFamily="2" charset="0"/>
                <a:ea typeface="ＭＳ Ｐゴシック" panose="020B0600070205080204" pitchFamily="34" charset="-128"/>
              </a:rPr>
              <a:t>A normal mouse has a brown coat.  </a:t>
            </a:r>
            <a:r>
              <a:rPr lang="en-US" altLang="en-US" dirty="0">
                <a:latin typeface="Times" pitchFamily="2" charset="0"/>
                <a:ea typeface="ＭＳ Ｐゴシック" panose="020B0600070205080204" pitchFamily="34" charset="-128"/>
              </a:rPr>
              <a:t>The phenotype shown here (including yellow coat color, obesity, high cancer incidence) is due to an active transposable element (TE) driving expression of a transcription factor in an incorrect tissue; if you feed a methyl donor (i.e. folate) to the mother mouse, you can shift the phenotype back toward wildtype (brown), presumably due to silencing of the TE (see following slide).  (Photo from NIH Director’s Blog.)  Because chromatin formation depends on histone modifications, which in turn depend on cellular metabolism, gene expression (the phenotype) is sensitive to the environment, responding to changes in diet as well as to internal signals (hormones).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latin typeface="Times" pitchFamily="2" charset="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Times" pitchFamily="2" charset="0"/>
                <a:ea typeface="ＭＳ Ｐゴシック" panose="020B0600070205080204" pitchFamily="34" charset="-128"/>
              </a:rPr>
              <a:t>Loss of silencing can have profound impacts, including </a:t>
            </a:r>
            <a:r>
              <a:rPr lang="en-US" altLang="en-US" b="0" dirty="0">
                <a:latin typeface="Times" pitchFamily="2" charset="0"/>
                <a:ea typeface="ＭＳ Ｐゴシック" panose="020B0600070205080204" pitchFamily="34" charset="-128"/>
              </a:rPr>
              <a:t>mobilization of TEs. For example, it has been</a:t>
            </a:r>
            <a:r>
              <a:rPr lang="en-US" altLang="en-US" dirty="0">
                <a:latin typeface="Times" pitchFamily="2" charset="0"/>
                <a:ea typeface="ＭＳ Ｐゴシック" panose="020B0600070205080204" pitchFamily="34" charset="-128"/>
              </a:rPr>
              <a:t> reported that levels of maternal care can impact L1 copy number in the brain (</a:t>
            </a:r>
            <a:r>
              <a:rPr lang="en-US" altLang="en-US" dirty="0" err="1">
                <a:latin typeface="Times" pitchFamily="2" charset="0"/>
                <a:ea typeface="ＭＳ Ｐゴシック" panose="020B0600070205080204" pitchFamily="34" charset="-128"/>
              </a:rPr>
              <a:t>Bedrosian</a:t>
            </a:r>
            <a:r>
              <a:rPr lang="en-US" altLang="en-US" dirty="0">
                <a:latin typeface="Times" pitchFamily="2" charset="0"/>
                <a:ea typeface="ＭＳ Ｐゴシック" panose="020B0600070205080204" pitchFamily="34" charset="-128"/>
              </a:rPr>
              <a:t> et al. 2018, Science 359: 1395-99.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10.1126/science.aah3378</a:t>
            </a:r>
            <a:r>
              <a:rPr lang="en-US" altLang="en-US" dirty="0">
                <a:latin typeface="Times" pitchFamily="2" charset="0"/>
                <a:ea typeface="ＭＳ Ｐゴシック" panose="020B0600070205080204" pitchFamily="34" charset="-128"/>
              </a:rPr>
              <a:t>).  It has also been suggested that retrotransposon mobilization could contribute to generating a diversity of brain cells.  Other studies look at altered packaging of a given TE site, which can potentially impact surrounding genes.  Clearly TE’s can trigger local silencing, with profound impacts on the program of gene expression.  Ability to express different genes in different cell types is essential to being a eukaryote.</a:t>
            </a:r>
          </a:p>
        </p:txBody>
      </p:sp>
      <p:sp>
        <p:nvSpPr>
          <p:cNvPr id="2" name="Date Placeholder 1">
            <a:extLst>
              <a:ext uri="{FF2B5EF4-FFF2-40B4-BE49-F238E27FC236}">
                <a16:creationId xmlns:a16="http://schemas.microsoft.com/office/drawing/2014/main" id="{8AC145A0-5B9E-75B9-9E48-62FC55FFF353}"/>
              </a:ext>
            </a:extLst>
          </p:cNvPr>
          <p:cNvSpPr>
            <a:spLocks noGrp="1"/>
          </p:cNvSpPr>
          <p:nvPr>
            <p:ph type="dt" idx="1"/>
          </p:nvPr>
        </p:nvSpPr>
        <p:spPr/>
        <p:txBody>
          <a:bodyPr/>
          <a:lstStyle/>
          <a:p>
            <a:r>
              <a:rPr lang="en-US"/>
              <a:t>07/05/2022</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C3C66390-5F55-8141-92B9-846C7FF5C0BB}"/>
              </a:ext>
            </a:extLst>
          </p:cNvPr>
          <p:cNvSpPr>
            <a:spLocks noGrp="1" noRot="1" noChangeAspect="1" noChangeArrowheads="1" noTextEdit="1"/>
          </p:cNvSpPr>
          <p:nvPr>
            <p:ph type="sldImg"/>
          </p:nvPr>
        </p:nvSpPr>
        <p:spPr>
          <a:ln/>
        </p:spPr>
      </p:sp>
      <p:sp>
        <p:nvSpPr>
          <p:cNvPr id="21506" name="Notes Placeholder 2">
            <a:extLst>
              <a:ext uri="{FF2B5EF4-FFF2-40B4-BE49-F238E27FC236}">
                <a16:creationId xmlns:a16="http://schemas.microsoft.com/office/drawing/2014/main" id="{459D51EA-D157-DD4E-ABF3-ED85B440CB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2" charset="0"/>
                <a:ea typeface="ＭＳ Ｐゴシック" panose="020B0600070205080204" pitchFamily="34" charset="-128"/>
              </a:rPr>
              <a:t>The agouti locus is apparently the consequence of a transposable element insertion that drives inappropriate expression of a transcription factor.  DNA and histone methylation promote silencing of this element, returning the gene to its normal expression pattern, producing a fairly normal mouse.  Disruptors of methyl metabolism in the mother’s diet, such as BPA (which was used in plastic bottles), can result in a higher proportion of affected offspring [feeding experiment; RA Waterland, RL </a:t>
            </a:r>
            <a:r>
              <a:rPr lang="en-US" altLang="en-US" dirty="0" err="1">
                <a:latin typeface="Times" pitchFamily="2" charset="0"/>
                <a:ea typeface="ＭＳ Ｐゴシック" panose="020B0600070205080204" pitchFamily="34" charset="-128"/>
              </a:rPr>
              <a:t>Jirtle</a:t>
            </a:r>
            <a:r>
              <a:rPr lang="en-US" altLang="en-US" dirty="0">
                <a:latin typeface="Times" pitchFamily="2" charset="0"/>
                <a:ea typeface="ＭＳ Ｐゴシック" panose="020B0600070205080204" pitchFamily="34" charset="-128"/>
              </a:rPr>
              <a:t> (2003) Transposable elements: targets for early nutritional effects on epigenetic gene regulation.  Mol Cell Biol 23: 5293 – 300.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10.1016/S0002-9440(10)63823-0.</a:t>
            </a:r>
            <a:r>
              <a:rPr lang="en-US" altLang="en-US" dirty="0">
                <a:latin typeface="Times" pitchFamily="2" charset="0"/>
                <a:ea typeface="ＭＳ Ｐゴシック" panose="020B0600070205080204" pitchFamily="34" charset="-128"/>
              </a:rPr>
              <a:t>].  However, there are very few loci of this type (</a:t>
            </a:r>
            <a:r>
              <a:rPr lang="en-US" altLang="en-US" dirty="0" err="1">
                <a:latin typeface="Times" pitchFamily="2" charset="0"/>
                <a:ea typeface="ＭＳ Ｐゴシック" panose="020B0600070205080204" pitchFamily="34" charset="-128"/>
              </a:rPr>
              <a:t>Kazachenka</a:t>
            </a:r>
            <a:r>
              <a:rPr lang="en-US" altLang="en-US" dirty="0">
                <a:latin typeface="Times" pitchFamily="2" charset="0"/>
                <a:ea typeface="ＭＳ Ｐゴシック" panose="020B0600070205080204" pitchFamily="34" charset="-128"/>
              </a:rPr>
              <a:t> et al 2018 Cell 175: 1259-1271.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10.1016/j.cell.2018.09.043</a:t>
            </a:r>
            <a:r>
              <a:rPr lang="en-US" altLang="en-US" dirty="0">
                <a:latin typeface="Times" pitchFamily="2" charset="0"/>
                <a:ea typeface="ＭＳ Ｐゴシック" panose="020B0600070205080204" pitchFamily="34" charset="-128"/>
              </a:rPr>
              <a:t>).  The effect requires a TE with variable methylation levels, and a nearby gene that is impacted at the start of transcription.  Note:  BPA has now been restricted by the FDA – no longer used in soft plastic bottles, can liners etc. – but the substitutes in use have very similar chemical structures.  Antidote?  Eat your leafy green vegetables – spinach salad! </a:t>
            </a:r>
          </a:p>
          <a:p>
            <a:endParaRPr lang="en-US" altLang="en-US" dirty="0">
              <a:latin typeface="Times" pitchFamily="2" charset="0"/>
              <a:ea typeface="ＭＳ Ｐゴシック" panose="020B0600070205080204" pitchFamily="34" charset="-128"/>
            </a:endParaRPr>
          </a:p>
          <a:p>
            <a:r>
              <a:rPr lang="en-US" altLang="en-US" dirty="0">
                <a:latin typeface="Times" pitchFamily="2" charset="0"/>
                <a:ea typeface="ＭＳ Ｐゴシック" panose="020B0600070205080204" pitchFamily="34" charset="-128"/>
              </a:rPr>
              <a:t>Nomenclature:  IAP = </a:t>
            </a:r>
            <a:r>
              <a:rPr lang="en-US" altLang="en-US" dirty="0" err="1">
                <a:latin typeface="Times" pitchFamily="2" charset="0"/>
                <a:ea typeface="ＭＳ Ｐゴシック" panose="020B0600070205080204" pitchFamily="34" charset="-128"/>
              </a:rPr>
              <a:t>intercisternal</a:t>
            </a:r>
            <a:r>
              <a:rPr lang="en-US" altLang="en-US" dirty="0">
                <a:latin typeface="Times" pitchFamily="2" charset="0"/>
                <a:ea typeface="ＭＳ Ｐゴシック" panose="020B0600070205080204" pitchFamily="34" charset="-128"/>
              </a:rPr>
              <a:t> A particle, a retrovirus</a:t>
            </a:r>
          </a:p>
        </p:txBody>
      </p:sp>
      <p:sp>
        <p:nvSpPr>
          <p:cNvPr id="21507" name="Slide Number Placeholder 3">
            <a:extLst>
              <a:ext uri="{FF2B5EF4-FFF2-40B4-BE49-F238E27FC236}">
                <a16:creationId xmlns:a16="http://schemas.microsoft.com/office/drawing/2014/main" id="{800150E7-B14D-4548-A0F2-1E6D06F99A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EE7D32A-A61B-9E44-A82F-AA7DF5071711}" type="slidenum">
              <a:rPr lang="en-US" altLang="en-US" sz="1200"/>
              <a:pPr/>
              <a:t>19</a:t>
            </a:fld>
            <a:endParaRPr lang="en-US" altLang="en-US" sz="1200"/>
          </a:p>
        </p:txBody>
      </p:sp>
      <p:sp>
        <p:nvSpPr>
          <p:cNvPr id="2" name="Date Placeholder 1">
            <a:extLst>
              <a:ext uri="{FF2B5EF4-FFF2-40B4-BE49-F238E27FC236}">
                <a16:creationId xmlns:a16="http://schemas.microsoft.com/office/drawing/2014/main" id="{ADB7B9B6-D179-E2E0-95AD-E54BB563EE70}"/>
              </a:ext>
            </a:extLst>
          </p:cNvPr>
          <p:cNvSpPr>
            <a:spLocks noGrp="1"/>
          </p:cNvSpPr>
          <p:nvPr>
            <p:ph type="dt" idx="1"/>
          </p:nvPr>
        </p:nvSpPr>
        <p:spPr/>
        <p:txBody>
          <a:bodyPr/>
          <a:lstStyle/>
          <a:p>
            <a:r>
              <a:rPr lang="en-US"/>
              <a:t>07/05/2022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endParaRPr lang="en-US" sz="1200" dirty="0"/>
          </a:p>
        </p:txBody>
      </p:sp>
      <p:sp>
        <p:nvSpPr>
          <p:cNvPr id="22531"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t>07/05/2022</a:t>
            </a:r>
            <a:endParaRPr lang="en-US" sz="1200" dirty="0"/>
          </a:p>
        </p:txBody>
      </p:sp>
      <p:sp>
        <p:nvSpPr>
          <p:cNvPr id="22532"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dirty="0"/>
              <a:t>GEP 2012 SCRE</a:t>
            </a:r>
          </a:p>
        </p:txBody>
      </p:sp>
      <p:sp>
        <p:nvSpPr>
          <p:cNvPr id="225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16CFB0D-F8E9-094B-BCB7-2BB11D2EC7CA}" type="slidenum">
              <a:rPr lang="en-US" sz="1200"/>
              <a:pPr/>
              <a:t>2</a:t>
            </a:fld>
            <a:endParaRPr lang="en-US" sz="1200" dirty="0"/>
          </a:p>
        </p:txBody>
      </p:sp>
      <p:sp>
        <p:nvSpPr>
          <p:cNvPr id="22534" name="Rectangle 2"/>
          <p:cNvSpPr>
            <a:spLocks noGrp="1" noRot="1" noChangeAspect="1" noChangeArrowheads="1" noTextEdit="1"/>
          </p:cNvSpPr>
          <p:nvPr>
            <p:ph type="sldImg"/>
          </p:nvPr>
        </p:nvSpPr>
        <p:spPr>
          <a:ln/>
        </p:spPr>
      </p:sp>
      <p:sp>
        <p:nvSpPr>
          <p:cNvPr id="225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u="sng" dirty="0">
                <a:ea typeface="ＭＳ Ｐゴシック" charset="0"/>
                <a:cs typeface="ＭＳ Ｐゴシック" charset="0"/>
              </a:rPr>
              <a:t>Slide:</a:t>
            </a:r>
            <a:r>
              <a:rPr lang="en-US" dirty="0">
                <a:ea typeface="ＭＳ Ｐゴシック" charset="0"/>
                <a:cs typeface="ＭＳ Ｐゴシック" charset="0"/>
              </a:rPr>
              <a:t> Figure 3 from </a:t>
            </a:r>
            <a:r>
              <a:rPr lang="en-US" sz="1300" i="1" dirty="0">
                <a:solidFill>
                  <a:srgbClr val="000000"/>
                </a:solidFill>
                <a:ea typeface="ＭＳ Ｐゴシック" charset="0"/>
                <a:cs typeface="ＭＳ Ｐゴシック" charset="0"/>
              </a:rPr>
              <a:t>Gene Regulation for Higher Cells: A Theory</a:t>
            </a:r>
            <a:r>
              <a:rPr lang="en-US" sz="1300" dirty="0">
                <a:solidFill>
                  <a:srgbClr val="000000"/>
                </a:solidFill>
                <a:ea typeface="ＭＳ Ｐゴシック" charset="0"/>
                <a:cs typeface="ＭＳ Ｐゴシック" charset="0"/>
              </a:rPr>
              <a:t>.  R Britten &amp; E Davidson</a:t>
            </a:r>
            <a:r>
              <a:rPr lang="en-US" dirty="0">
                <a:ea typeface="ＭＳ Ｐゴシック" charset="0"/>
                <a:cs typeface="ＭＳ Ｐゴシック" charset="0"/>
              </a:rPr>
              <a:t>, </a:t>
            </a:r>
            <a:r>
              <a:rPr lang="en-US" sz="1300" dirty="0">
                <a:solidFill>
                  <a:srgbClr val="000000"/>
                </a:solidFill>
                <a:ea typeface="ＭＳ Ｐゴシック" charset="0"/>
                <a:cs typeface="ＭＳ Ｐゴシック" charset="0"/>
              </a:rPr>
              <a:t>Science, 1969 Jul 25;165(891):349-57.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10.1126/science.165.3891.349.</a:t>
            </a:r>
            <a:endParaRPr lang="en-US" b="1" u="sng" dirty="0">
              <a:ea typeface="ＭＳ Ｐゴシック" charset="0"/>
              <a:cs typeface="ＭＳ Ｐゴシック" charset="0"/>
            </a:endParaRPr>
          </a:p>
          <a:p>
            <a:pPr eaLnBrk="1" hangingPunct="1"/>
            <a:r>
              <a:rPr lang="en-US" b="1" u="sng" dirty="0">
                <a:ea typeface="ＭＳ Ｐゴシック" charset="0"/>
                <a:cs typeface="ＭＳ Ｐゴシック" charset="0"/>
              </a:rPr>
              <a:t>Notes:</a:t>
            </a:r>
            <a:r>
              <a:rPr lang="en-US" dirty="0">
                <a:ea typeface="ＭＳ Ｐゴシック" charset="0"/>
                <a:cs typeface="ＭＳ Ｐゴシック" charset="0"/>
              </a:rPr>
              <a:t> The genomes of eukaryotes have a surprisingly large amount of DNA.  It has been suggested that this is related to the </a:t>
            </a:r>
            <a:r>
              <a:rPr lang="ja-JP" altLang="en-US">
                <a:ea typeface="ＭＳ Ｐゴシック" charset="0"/>
                <a:cs typeface="ＭＳ Ｐゴシック" charset="0"/>
              </a:rPr>
              <a:t>“</a:t>
            </a:r>
            <a:r>
              <a:rPr lang="en-US" dirty="0">
                <a:ea typeface="ＭＳ Ｐゴシック" charset="0"/>
                <a:cs typeface="ＭＳ Ｐゴシック" charset="0"/>
              </a:rPr>
              <a:t>complexity</a:t>
            </a:r>
            <a:r>
              <a:rPr lang="ja-JP" altLang="en-US">
                <a:ea typeface="ＭＳ Ｐゴシック" charset="0"/>
                <a:cs typeface="ＭＳ Ｐゴシック" charset="0"/>
              </a:rPr>
              <a:t>”</a:t>
            </a:r>
            <a:r>
              <a:rPr lang="en-US" dirty="0">
                <a:ea typeface="ＭＳ Ｐゴシック" charset="0"/>
                <a:cs typeface="ＭＳ Ｐゴシック" charset="0"/>
              </a:rPr>
              <a:t> of the organism-  but complexity is hard to define!  (Note the lack of a Y axis in this representation, published in Science!)  Mammals in general have 1000X the DNA of a typical bacterium, but only ~5X as many genes.  What is all that extra DNA?</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charset="0"/>
                <a:ea typeface="ＭＳ Ｐゴシック" charset="0"/>
                <a:cs typeface="ＭＳ Ｐゴシック" charset="0"/>
              </a:defRPr>
            </a:lvl1pPr>
            <a:lvl2pPr marL="742950" indent="-285750">
              <a:defRPr sz="2000">
                <a:solidFill>
                  <a:schemeClr val="tx1"/>
                </a:solidFill>
                <a:latin typeface="Times" charset="0"/>
                <a:ea typeface="ＭＳ Ｐゴシック" charset="0"/>
              </a:defRPr>
            </a:lvl2pPr>
            <a:lvl3pPr marL="1143000" indent="-228600">
              <a:defRPr sz="2000">
                <a:solidFill>
                  <a:schemeClr val="tx1"/>
                </a:solidFill>
                <a:latin typeface="Times" charset="0"/>
                <a:ea typeface="ＭＳ Ｐゴシック" charset="0"/>
              </a:defRPr>
            </a:lvl3pPr>
            <a:lvl4pPr marL="1600200" indent="-228600">
              <a:defRPr sz="2000">
                <a:solidFill>
                  <a:schemeClr val="tx1"/>
                </a:solidFill>
                <a:latin typeface="Times" charset="0"/>
                <a:ea typeface="ＭＳ Ｐゴシック" charset="0"/>
              </a:defRPr>
            </a:lvl4pPr>
            <a:lvl5pPr marL="2057400" indent="-228600">
              <a:defRPr sz="2000">
                <a:solidFill>
                  <a:schemeClr val="tx1"/>
                </a:solidFill>
                <a:latin typeface="Times" charset="0"/>
                <a:ea typeface="ＭＳ Ｐゴシック" charset="0"/>
              </a:defRPr>
            </a:lvl5pPr>
            <a:lvl6pPr marL="2514600" indent="-228600" eaLnBrk="0" fontAlgn="base" hangingPunct="0">
              <a:spcBef>
                <a:spcPct val="0"/>
              </a:spcBef>
              <a:spcAft>
                <a:spcPct val="0"/>
              </a:spcAft>
              <a:defRPr sz="2000">
                <a:solidFill>
                  <a:schemeClr val="tx1"/>
                </a:solidFill>
                <a:latin typeface="Times" charset="0"/>
                <a:ea typeface="ＭＳ Ｐゴシック" charset="0"/>
              </a:defRPr>
            </a:lvl6pPr>
            <a:lvl7pPr marL="2971800" indent="-228600" eaLnBrk="0" fontAlgn="base" hangingPunct="0">
              <a:spcBef>
                <a:spcPct val="0"/>
              </a:spcBef>
              <a:spcAft>
                <a:spcPct val="0"/>
              </a:spcAft>
              <a:defRPr sz="2000">
                <a:solidFill>
                  <a:schemeClr val="tx1"/>
                </a:solidFill>
                <a:latin typeface="Times" charset="0"/>
                <a:ea typeface="ＭＳ Ｐゴシック" charset="0"/>
              </a:defRPr>
            </a:lvl7pPr>
            <a:lvl8pPr marL="3429000" indent="-228600" eaLnBrk="0" fontAlgn="base" hangingPunct="0">
              <a:spcBef>
                <a:spcPct val="0"/>
              </a:spcBef>
              <a:spcAft>
                <a:spcPct val="0"/>
              </a:spcAft>
              <a:defRPr sz="2000">
                <a:solidFill>
                  <a:schemeClr val="tx1"/>
                </a:solidFill>
                <a:latin typeface="Times" charset="0"/>
                <a:ea typeface="ＭＳ Ｐゴシック" charset="0"/>
              </a:defRPr>
            </a:lvl8pPr>
            <a:lvl9pPr marL="3886200" indent="-228600" eaLnBrk="0" fontAlgn="base" hangingPunct="0">
              <a:spcBef>
                <a:spcPct val="0"/>
              </a:spcBef>
              <a:spcAft>
                <a:spcPct val="0"/>
              </a:spcAft>
              <a:defRPr sz="2000">
                <a:solidFill>
                  <a:schemeClr val="tx1"/>
                </a:solidFill>
                <a:latin typeface="Times" charset="0"/>
                <a:ea typeface="ＭＳ Ｐゴシック" charset="0"/>
              </a:defRPr>
            </a:lvl9pPr>
          </a:lstStyle>
          <a:p>
            <a:fld id="{32C05D28-79EA-E24B-B622-E5ABC52B1BF3}" type="slidenum">
              <a:rPr lang="en-US" sz="1200"/>
              <a:pPr/>
              <a:t>20</a:t>
            </a:fld>
            <a:endParaRPr lang="en-US" sz="1200"/>
          </a:p>
        </p:txBody>
      </p:sp>
      <p:sp>
        <p:nvSpPr>
          <p:cNvPr id="29698" name="Rectangle 2"/>
          <p:cNvSpPr>
            <a:spLocks noGrp="1" noRot="1" noChangeAspect="1" noChangeArrowheads="1"/>
          </p:cNvSpPr>
          <p:nvPr>
            <p:ph type="sldImg"/>
          </p:nvPr>
        </p:nvSpPr>
        <p:spPr>
          <a:solidFill>
            <a:srgbClr val="FFFFFF"/>
          </a:solidFill>
          <a:ln/>
        </p:spPr>
      </p:sp>
      <p:sp>
        <p:nvSpPr>
          <p:cNvPr id="29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err="1"/>
              <a:t>Chuong</a:t>
            </a:r>
            <a:r>
              <a:rPr lang="en-US" sz="1200" dirty="0"/>
              <a:t>, EB, NC </a:t>
            </a:r>
            <a:r>
              <a:rPr lang="en-US" sz="1200" dirty="0" err="1"/>
              <a:t>Elde</a:t>
            </a:r>
            <a:r>
              <a:rPr lang="en-US" sz="1200" dirty="0"/>
              <a:t> &amp; C </a:t>
            </a:r>
            <a:r>
              <a:rPr lang="en-US" sz="1200" dirty="0" err="1"/>
              <a:t>Feschotte</a:t>
            </a:r>
            <a:r>
              <a:rPr lang="en-US" sz="1200" dirty="0"/>
              <a:t>  2017 Regulatory activities of transposable elements: from conflicts to benefits.  Nature Rev Gen 18: 71-86.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10.1038/nrg.2016.139</a:t>
            </a:r>
            <a:r>
              <a:rPr lang="en-US" sz="1200" dirty="0"/>
              <a:t>. </a:t>
            </a:r>
            <a:r>
              <a:rPr lang="en-US" sz="1200" dirty="0">
                <a:hlinkClick r:id="rId3"/>
              </a:rPr>
              <a:t>https://www.nature.com/articles/nrg.2016.139</a:t>
            </a:r>
            <a:r>
              <a:rPr lang="en-US" sz="1200" dirty="0"/>
              <a:t> </a:t>
            </a:r>
          </a:p>
          <a:p>
            <a:pPr eaLnBrk="1" hangingPunct="1"/>
            <a:r>
              <a:rPr lang="en-US" sz="1200" b="0" i="0" u="none" strike="noStrike" kern="1200" dirty="0">
                <a:solidFill>
                  <a:schemeClr val="tx1"/>
                </a:solidFill>
                <a:effectLst/>
                <a:latin typeface="+mn-lt"/>
                <a:ea typeface="+mn-ea"/>
                <a:cs typeface="+mn-cs"/>
              </a:rPr>
              <a:t>Figure 1b, legend from the authors:  Diagram depicting different types of regulatory activities exerted by TEs. These include effects mediated by </a:t>
            </a:r>
            <a:r>
              <a:rPr lang="en-US" sz="1200" b="0" i="1" u="none" strike="noStrike" kern="1200" dirty="0">
                <a:solidFill>
                  <a:schemeClr val="tx1"/>
                </a:solidFill>
                <a:effectLst/>
                <a:latin typeface="+mn-lt"/>
                <a:ea typeface="+mn-ea"/>
                <a:cs typeface="+mn-cs"/>
              </a:rPr>
              <a:t>cis</a:t>
            </a:r>
            <a:r>
              <a:rPr lang="en-US" sz="1200" b="0" i="0" u="none" strike="noStrike" kern="1200" dirty="0">
                <a:solidFill>
                  <a:schemeClr val="tx1"/>
                </a:solidFill>
                <a:effectLst/>
                <a:latin typeface="+mn-lt"/>
                <a:ea typeface="+mn-ea"/>
                <a:cs typeface="+mn-cs"/>
              </a:rPr>
              <a:t>-regulatory DNA and RNA elements (right) as well as </a:t>
            </a:r>
            <a:r>
              <a:rPr lang="en-US" sz="1200" b="0" i="1" u="none" strike="noStrike" kern="1200" dirty="0">
                <a:solidFill>
                  <a:schemeClr val="tx1"/>
                </a:solidFill>
                <a:effectLst/>
                <a:latin typeface="+mn-lt"/>
                <a:ea typeface="+mn-ea"/>
                <a:cs typeface="+mn-cs"/>
              </a:rPr>
              <a:t>trans</a:t>
            </a:r>
            <a:r>
              <a:rPr lang="en-US" sz="1200" b="0" i="0" u="none" strike="noStrike" kern="1200" dirty="0">
                <a:solidFill>
                  <a:schemeClr val="tx1"/>
                </a:solidFill>
                <a:effectLst/>
                <a:latin typeface="+mn-lt"/>
                <a:ea typeface="+mn-ea"/>
                <a:cs typeface="+mn-cs"/>
              </a:rPr>
              <a:t> effects mediated by TE-produced non-coding RNAs and proteins (left)….  Many TEs have biochemical hallmarks of regulatory activity on the basis of genome-wide assays (e.g. </a:t>
            </a:r>
            <a:r>
              <a:rPr lang="en-US" sz="1200" b="1" i="0" u="none" strike="noStrike" kern="1200" dirty="0">
                <a:solidFill>
                  <a:schemeClr val="tx1"/>
                </a:solidFill>
                <a:effectLst/>
                <a:latin typeface="+mn-lt"/>
                <a:ea typeface="+mn-ea"/>
                <a:cs typeface="+mn-cs"/>
              </a:rPr>
              <a:t>TF binding sites</a:t>
            </a:r>
            <a:r>
              <a:rPr lang="en-US" sz="1200" b="0" i="0" u="none" strike="noStrike" kern="1200" dirty="0">
                <a:solidFill>
                  <a:schemeClr val="tx1"/>
                </a:solidFill>
                <a:effectLst/>
                <a:latin typeface="+mn-lt"/>
                <a:ea typeface="+mn-ea"/>
                <a:cs typeface="+mn-cs"/>
              </a:rPr>
              <a:t>). However, additional evidence is required to determine which of these TEs alter the regulation of host genes and affect organismal phenotypes and fitness.  </a:t>
            </a:r>
          </a:p>
          <a:p>
            <a:pPr eaLnBrk="1" hangingPunct="1"/>
            <a:r>
              <a:rPr lang="en-US" sz="1200" b="0" i="0" u="none" strike="noStrike" kern="1200" dirty="0">
                <a:solidFill>
                  <a:schemeClr val="tx1"/>
                </a:solidFill>
                <a:effectLst/>
                <a:latin typeface="+mn-lt"/>
                <a:ea typeface="+mn-ea"/>
                <a:cs typeface="+mn-cs"/>
              </a:rPr>
              <a:t>Nomenclature: lncRNA = long non-coding RNA; sRNAs = small RNA, including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TE protein = transposable element-coded protein.</a:t>
            </a:r>
            <a:endParaRPr lang="en-US" dirty="0">
              <a:ea typeface="ＭＳ Ｐゴシック" charset="0"/>
              <a:cs typeface="ＭＳ Ｐゴシック" charset="0"/>
            </a:endParaRPr>
          </a:p>
        </p:txBody>
      </p:sp>
      <p:sp>
        <p:nvSpPr>
          <p:cNvPr id="2" name="Date Placeholder 1"/>
          <p:cNvSpPr>
            <a:spLocks noGrp="1"/>
          </p:cNvSpPr>
          <p:nvPr>
            <p:ph type="dt" sz="quarter" idx="1"/>
          </p:nvPr>
        </p:nvSpPr>
        <p:spPr/>
        <p:txBody>
          <a:bodyPr/>
          <a:lstStyle/>
          <a:p>
            <a:pPr>
              <a:defRPr/>
            </a:pPr>
            <a:r>
              <a:rPr lang="en-US"/>
              <a:t>07/05/2022</a:t>
            </a:r>
          </a:p>
        </p:txBody>
      </p:sp>
    </p:spTree>
    <p:extLst>
      <p:ext uri="{BB962C8B-B14F-4D97-AF65-F5344CB8AC3E}">
        <p14:creationId xmlns:p14="http://schemas.microsoft.com/office/powerpoint/2010/main" val="1787908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Figure 2, a and d from </a:t>
            </a:r>
            <a:r>
              <a:rPr lang="en-US" sz="1200" b="0" kern="1200" dirty="0" err="1">
                <a:solidFill>
                  <a:schemeClr val="tx1"/>
                </a:solidFill>
                <a:effectLst/>
                <a:latin typeface="+mn-lt"/>
                <a:ea typeface="+mn-ea"/>
                <a:cs typeface="+mn-cs"/>
              </a:rPr>
              <a:t>Feschotte</a:t>
            </a:r>
            <a:r>
              <a:rPr lang="en-US" sz="1200" b="0" kern="1200" dirty="0">
                <a:solidFill>
                  <a:schemeClr val="tx1"/>
                </a:solidFill>
                <a:effectLst/>
                <a:latin typeface="+mn-lt"/>
                <a:ea typeface="+mn-ea"/>
                <a:cs typeface="+mn-cs"/>
              </a:rPr>
              <a:t>, C. Transposable elements and the evolution of regulatory networks. </a:t>
            </a:r>
            <a:r>
              <a:rPr lang="en-US" sz="1200" b="0" i="1" kern="1200" dirty="0">
                <a:solidFill>
                  <a:schemeClr val="tx1"/>
                </a:solidFill>
                <a:effectLst/>
                <a:latin typeface="+mn-lt"/>
                <a:ea typeface="+mn-ea"/>
                <a:cs typeface="+mn-cs"/>
              </a:rPr>
              <a:t>Nat. Rev. Genet. </a:t>
            </a:r>
            <a:r>
              <a:rPr lang="en-US" sz="1200" b="1" kern="1200" dirty="0">
                <a:solidFill>
                  <a:schemeClr val="tx1"/>
                </a:solidFill>
                <a:effectLst/>
                <a:latin typeface="+mn-lt"/>
                <a:ea typeface="+mn-ea"/>
                <a:cs typeface="+mn-cs"/>
              </a:rPr>
              <a:t>9</a:t>
            </a:r>
            <a:r>
              <a:rPr lang="en-US" sz="1200" b="0" kern="1200" dirty="0">
                <a:solidFill>
                  <a:schemeClr val="tx1"/>
                </a:solidFill>
                <a:effectLst/>
                <a:latin typeface="+mn-lt"/>
                <a:ea typeface="+mn-ea"/>
                <a:cs typeface="+mn-cs"/>
              </a:rPr>
              <a:t>, 397–405 (2008).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10.1038/nrg2337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Legend from the author:  Building regulatory systems with transposable elements. </a:t>
            </a:r>
            <a:r>
              <a:rPr lang="en-US" sz="1200" b="0" kern="1200" dirty="0">
                <a:solidFill>
                  <a:schemeClr val="tx1"/>
                </a:solidFill>
                <a:effectLst/>
                <a:latin typeface="+mn-lt"/>
                <a:ea typeface="+mn-ea"/>
                <a:cs typeface="+mn-cs"/>
              </a:rPr>
              <a:t>A family of DNA transposons is shown, with its multiple copies (white boxes) delimited by terminal inverted repeats (black tri- angles) and interspersed with genes (colored boxes) in the genome</a:t>
            </a:r>
            <a:r>
              <a:rPr lang="en-US" sz="1200" b="1" kern="1200" dirty="0">
                <a:solidFill>
                  <a:schemeClr val="tx1"/>
                </a:solidFill>
                <a:effectLst/>
                <a:latin typeface="+mn-lt"/>
                <a:ea typeface="+mn-ea"/>
                <a:cs typeface="+mn-cs"/>
              </a:rPr>
              <a:t>. Left:  </a:t>
            </a:r>
            <a:r>
              <a:rPr lang="en-US" sz="1200" b="0" kern="1200" dirty="0">
                <a:solidFill>
                  <a:schemeClr val="tx1"/>
                </a:solidFill>
                <a:effectLst/>
                <a:latin typeface="+mn-lt"/>
                <a:ea typeface="+mn-ea"/>
                <a:cs typeface="+mn-cs"/>
              </a:rPr>
              <a:t>Wiring of a transcriptional regulatory network by TE-derived </a:t>
            </a:r>
            <a:r>
              <a:rPr lang="en-US" sz="1200" b="0" i="1" kern="1200" dirty="0">
                <a:solidFill>
                  <a:schemeClr val="tx1"/>
                </a:solidFill>
                <a:effectLst/>
                <a:latin typeface="+mn-lt"/>
                <a:ea typeface="+mn-ea"/>
                <a:cs typeface="+mn-cs"/>
              </a:rPr>
              <a:t>cis</a:t>
            </a:r>
            <a:r>
              <a:rPr lang="en-US" sz="1200" b="0" kern="1200" dirty="0">
                <a:solidFill>
                  <a:schemeClr val="tx1"/>
                </a:solidFill>
                <a:effectLst/>
                <a:latin typeface="+mn-lt"/>
                <a:ea typeface="+mn-ea"/>
                <a:cs typeface="+mn-cs"/>
              </a:rPr>
              <a:t>-elements. A binding site for a DNA binding protein (DBP) has been dispersed throughout the genome as part of the TE. If the DBP is a transcription factor, its binding to a TE adjacent to a gene might influence the expression of that gene (solid arrows). Multiple genes are brought simultaneously under the control of the transcription factor through their association with different copies of the same TE family.  </a:t>
            </a:r>
            <a:r>
              <a:rPr lang="en-US" b="1" dirty="0">
                <a:effectLst/>
              </a:rPr>
              <a:t>Right:  </a:t>
            </a:r>
            <a:r>
              <a:rPr lang="en-US" sz="1200" b="0" i="1" kern="1200" dirty="0">
                <a:solidFill>
                  <a:schemeClr val="tx1"/>
                </a:solidFill>
                <a:effectLst/>
                <a:latin typeface="+mn-lt"/>
                <a:ea typeface="+mn-ea"/>
                <a:cs typeface="+mn-cs"/>
              </a:rPr>
              <a:t>De novo </a:t>
            </a:r>
            <a:r>
              <a:rPr lang="en-US" sz="1200" b="0" kern="1200" dirty="0">
                <a:solidFill>
                  <a:schemeClr val="tx1"/>
                </a:solidFill>
                <a:effectLst/>
                <a:latin typeface="+mn-lt"/>
                <a:ea typeface="+mn-ea"/>
                <a:cs typeface="+mn-cs"/>
              </a:rPr>
              <a:t>assembly of </a:t>
            </a:r>
            <a:r>
              <a:rPr lang="en-US" sz="1200" b="0" i="1" kern="1200" dirty="0">
                <a:solidFill>
                  <a:schemeClr val="tx1"/>
                </a:solidFill>
                <a:effectLst/>
                <a:latin typeface="+mn-lt"/>
                <a:ea typeface="+mn-ea"/>
                <a:cs typeface="+mn-cs"/>
              </a:rPr>
              <a:t>cis </a:t>
            </a:r>
            <a:r>
              <a:rPr lang="en-US" sz="1200" b="0" kern="1200" dirty="0">
                <a:solidFill>
                  <a:schemeClr val="tx1"/>
                </a:solidFill>
                <a:effectLst/>
                <a:latin typeface="+mn-lt"/>
                <a:ea typeface="+mn-ea"/>
                <a:cs typeface="+mn-cs"/>
              </a:rPr>
              <a:t>and </a:t>
            </a:r>
            <a:r>
              <a:rPr lang="en-US" sz="1200" b="0" i="1" kern="1200" dirty="0">
                <a:solidFill>
                  <a:schemeClr val="tx1"/>
                </a:solidFill>
                <a:effectLst/>
                <a:latin typeface="+mn-lt"/>
                <a:ea typeface="+mn-ea"/>
                <a:cs typeface="+mn-cs"/>
              </a:rPr>
              <a:t>trans </a:t>
            </a:r>
            <a:r>
              <a:rPr lang="en-US" sz="1200" b="0" kern="1200" dirty="0">
                <a:solidFill>
                  <a:schemeClr val="tx1"/>
                </a:solidFill>
                <a:effectLst/>
                <a:latin typeface="+mn-lt"/>
                <a:ea typeface="+mn-ea"/>
                <a:cs typeface="+mn-cs"/>
              </a:rPr>
              <a:t>com- ponents of a transcriptional network from a DNA transposon family. In this model, the DBP is derived from a transposase (</a:t>
            </a:r>
            <a:r>
              <a:rPr lang="en-US" sz="1200" b="0" kern="1200" dirty="0" err="1">
                <a:solidFill>
                  <a:schemeClr val="tx1"/>
                </a:solidFill>
                <a:effectLst/>
                <a:latin typeface="+mn-lt"/>
                <a:ea typeface="+mn-ea"/>
                <a:cs typeface="+mn-cs"/>
              </a:rPr>
              <a:t>TPase</a:t>
            </a:r>
            <a:r>
              <a:rPr lang="en-US" sz="1200" b="0" kern="1200" dirty="0">
                <a:solidFill>
                  <a:schemeClr val="tx1"/>
                </a:solidFill>
                <a:effectLst/>
                <a:latin typeface="+mn-lt"/>
                <a:ea typeface="+mn-ea"/>
                <a:cs typeface="+mn-cs"/>
              </a:rPr>
              <a:t>), and therefore has the potential to bind to a network of sites previously distributed around the genome by related TEs. If the </a:t>
            </a:r>
            <a:r>
              <a:rPr lang="en-US" sz="1200" b="0" kern="1200" dirty="0" err="1">
                <a:solidFill>
                  <a:schemeClr val="tx1"/>
                </a:solidFill>
                <a:effectLst/>
                <a:latin typeface="+mn-lt"/>
                <a:ea typeface="+mn-ea"/>
                <a:cs typeface="+mn-cs"/>
              </a:rPr>
              <a:t>TPase</a:t>
            </a:r>
            <a:r>
              <a:rPr lang="en-US" sz="1200" b="0" kern="1200" dirty="0">
                <a:solidFill>
                  <a:schemeClr val="tx1"/>
                </a:solidFill>
                <a:effectLst/>
                <a:latin typeface="+mn-lt"/>
                <a:ea typeface="+mn-ea"/>
                <a:cs typeface="+mn-cs"/>
              </a:rPr>
              <a:t>-derived DBP has transcription-factor activity, it might regulate the expression of genes located in proximity to a binding site embedded within a related TE, including its own.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SE:  in fact, many examples of such networks have now been identified.  More complex versions using small RNA signals are also observed.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Ting Wang, Washington University in St Louis:  </a:t>
            </a:r>
            <a:r>
              <a:rPr lang="en-US" dirty="0"/>
              <a:t>The regulatory elements that control expression of tumor suppressor protein p53 were among the first to be identified as derived from transposable elements (Wang T…Haussler D 2007 Proc Natl </a:t>
            </a:r>
            <a:r>
              <a:rPr lang="en-US" dirty="0" err="1"/>
              <a:t>Acad</a:t>
            </a:r>
            <a:r>
              <a:rPr lang="en-US" dirty="0"/>
              <a:t> Sci USA 104:18613-8).  Since then, many examples have been identified, confirming that this is a major strategy for coordinating expression of a group of genes in eukaryotes, where operons are rare.  Transposable elements have been key to many evolutionary “advances” because of their ability to “rewire” gene expression patterns.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C8D4F24-C4A4-8B4B-A722-55D5F9BC05AA}" type="slidenum">
              <a:rPr lang="en-US" smtClean="0"/>
              <a:pPr/>
              <a:t>21</a:t>
            </a:fld>
            <a:endParaRPr lang="en-US"/>
          </a:p>
        </p:txBody>
      </p:sp>
      <p:sp>
        <p:nvSpPr>
          <p:cNvPr id="5" name="Date Placeholder 4">
            <a:extLst>
              <a:ext uri="{FF2B5EF4-FFF2-40B4-BE49-F238E27FC236}">
                <a16:creationId xmlns:a16="http://schemas.microsoft.com/office/drawing/2014/main" id="{3DA5EE82-D7D7-633A-6D7C-112DA6280438}"/>
              </a:ext>
            </a:extLst>
          </p:cNvPr>
          <p:cNvSpPr>
            <a:spLocks noGrp="1"/>
          </p:cNvSpPr>
          <p:nvPr>
            <p:ph type="dt" idx="1"/>
          </p:nvPr>
        </p:nvSpPr>
        <p:spPr/>
        <p:txBody>
          <a:bodyPr/>
          <a:lstStyle/>
          <a:p>
            <a:r>
              <a:rPr lang="en-US"/>
              <a:t>07/05/2022</a:t>
            </a:r>
          </a:p>
        </p:txBody>
      </p:sp>
    </p:spTree>
    <p:extLst>
      <p:ext uri="{BB962C8B-B14F-4D97-AF65-F5344CB8AC3E}">
        <p14:creationId xmlns:p14="http://schemas.microsoft.com/office/powerpoint/2010/main" val="3693632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Times" charset="0"/>
                <a:ea typeface="ＭＳ Ｐゴシック" charset="0"/>
                <a:cs typeface="ＭＳ Ｐゴシック" charset="0"/>
              </a:defRPr>
            </a:lvl1pPr>
            <a:lvl2pPr marL="742950" indent="-285750">
              <a:defRPr sz="2000">
                <a:solidFill>
                  <a:schemeClr val="tx1"/>
                </a:solidFill>
                <a:latin typeface="Times" charset="0"/>
                <a:ea typeface="ＭＳ Ｐゴシック" charset="0"/>
              </a:defRPr>
            </a:lvl2pPr>
            <a:lvl3pPr marL="1143000" indent="-228600">
              <a:defRPr sz="2000">
                <a:solidFill>
                  <a:schemeClr val="tx1"/>
                </a:solidFill>
                <a:latin typeface="Times" charset="0"/>
                <a:ea typeface="ＭＳ Ｐゴシック" charset="0"/>
              </a:defRPr>
            </a:lvl3pPr>
            <a:lvl4pPr marL="1600200" indent="-228600">
              <a:defRPr sz="2000">
                <a:solidFill>
                  <a:schemeClr val="tx1"/>
                </a:solidFill>
                <a:latin typeface="Times" charset="0"/>
                <a:ea typeface="ＭＳ Ｐゴシック" charset="0"/>
              </a:defRPr>
            </a:lvl4pPr>
            <a:lvl5pPr marL="2057400" indent="-228600">
              <a:defRPr sz="2000">
                <a:solidFill>
                  <a:schemeClr val="tx1"/>
                </a:solidFill>
                <a:latin typeface="Times" charset="0"/>
                <a:ea typeface="ＭＳ Ｐゴシック" charset="0"/>
              </a:defRPr>
            </a:lvl5pPr>
            <a:lvl6pPr marL="2514600" indent="-228600" eaLnBrk="0" fontAlgn="base" hangingPunct="0">
              <a:spcBef>
                <a:spcPct val="0"/>
              </a:spcBef>
              <a:spcAft>
                <a:spcPct val="0"/>
              </a:spcAft>
              <a:defRPr sz="2000">
                <a:solidFill>
                  <a:schemeClr val="tx1"/>
                </a:solidFill>
                <a:latin typeface="Times" charset="0"/>
                <a:ea typeface="ＭＳ Ｐゴシック" charset="0"/>
              </a:defRPr>
            </a:lvl6pPr>
            <a:lvl7pPr marL="2971800" indent="-228600" eaLnBrk="0" fontAlgn="base" hangingPunct="0">
              <a:spcBef>
                <a:spcPct val="0"/>
              </a:spcBef>
              <a:spcAft>
                <a:spcPct val="0"/>
              </a:spcAft>
              <a:defRPr sz="2000">
                <a:solidFill>
                  <a:schemeClr val="tx1"/>
                </a:solidFill>
                <a:latin typeface="Times" charset="0"/>
                <a:ea typeface="ＭＳ Ｐゴシック" charset="0"/>
              </a:defRPr>
            </a:lvl7pPr>
            <a:lvl8pPr marL="3429000" indent="-228600" eaLnBrk="0" fontAlgn="base" hangingPunct="0">
              <a:spcBef>
                <a:spcPct val="0"/>
              </a:spcBef>
              <a:spcAft>
                <a:spcPct val="0"/>
              </a:spcAft>
              <a:defRPr sz="2000">
                <a:solidFill>
                  <a:schemeClr val="tx1"/>
                </a:solidFill>
                <a:latin typeface="Times" charset="0"/>
                <a:ea typeface="ＭＳ Ｐゴシック" charset="0"/>
              </a:defRPr>
            </a:lvl8pPr>
            <a:lvl9pPr marL="3886200" indent="-228600" eaLnBrk="0" fontAlgn="base" hangingPunct="0">
              <a:spcBef>
                <a:spcPct val="0"/>
              </a:spcBef>
              <a:spcAft>
                <a:spcPct val="0"/>
              </a:spcAft>
              <a:defRPr sz="2000">
                <a:solidFill>
                  <a:schemeClr val="tx1"/>
                </a:solidFill>
                <a:latin typeface="Times" charset="0"/>
                <a:ea typeface="ＭＳ Ｐゴシック" charset="0"/>
              </a:defRPr>
            </a:lvl9pPr>
          </a:lstStyle>
          <a:p>
            <a:fld id="{32C05D28-79EA-E24B-B622-E5ABC52B1BF3}" type="slidenum">
              <a:rPr lang="en-US" sz="1200"/>
              <a:pPr/>
              <a:t>22</a:t>
            </a:fld>
            <a:endParaRPr lang="en-US" sz="1200"/>
          </a:p>
        </p:txBody>
      </p:sp>
      <p:sp>
        <p:nvSpPr>
          <p:cNvPr id="29698" name="Rectangle 2"/>
          <p:cNvSpPr>
            <a:spLocks noGrp="1" noRot="1" noChangeAspect="1" noChangeArrowheads="1"/>
          </p:cNvSpPr>
          <p:nvPr>
            <p:ph type="sldImg"/>
          </p:nvPr>
        </p:nvSpPr>
        <p:spPr>
          <a:solidFill>
            <a:srgbClr val="FFFFFF"/>
          </a:solidFill>
          <a:ln/>
        </p:spPr>
      </p:sp>
      <p:sp>
        <p:nvSpPr>
          <p:cNvPr id="29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l"/>
            <a:r>
              <a:rPr lang="en-US" sz="1200" kern="1200" dirty="0">
                <a:solidFill>
                  <a:schemeClr val="tx1"/>
                </a:solidFill>
                <a:effectLst/>
                <a:latin typeface="+mn-lt"/>
                <a:ea typeface="+mn-ea"/>
                <a:cs typeface="+mn-cs"/>
              </a:rPr>
              <a:t>Figure from </a:t>
            </a:r>
            <a:r>
              <a:rPr lang="en-US" sz="1200" dirty="0">
                <a:latin typeface="Arial" panose="020B0604020202020204" pitchFamily="34" charset="0"/>
                <a:cs typeface="Arial" panose="020B0604020202020204" pitchFamily="34" charset="0"/>
              </a:rPr>
              <a:t>Cosby R….C </a:t>
            </a:r>
            <a:r>
              <a:rPr lang="en-US" sz="1200" dirty="0" err="1">
                <a:latin typeface="Arial" panose="020B0604020202020204" pitchFamily="34" charset="0"/>
                <a:cs typeface="Arial" panose="020B0604020202020204" pitchFamily="34" charset="0"/>
              </a:rPr>
              <a:t>Feschotte</a:t>
            </a:r>
            <a:r>
              <a:rPr lang="en-US" sz="1200" dirty="0">
                <a:latin typeface="Arial" panose="020B0604020202020204" pitchFamily="34" charset="0"/>
                <a:cs typeface="Arial" panose="020B0604020202020204" pitchFamily="34" charset="0"/>
              </a:rPr>
              <a:t>  2021 Recurrent evolution of vertebrate transcription factors by transposase capture.  Science 371: 797.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10.1126/science.abc6405.</a:t>
            </a:r>
            <a:endParaRPr lang="en-US"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Transposase capture contributes to the evolution of transcription factors by combining DNA transposase and host domains. (A) Model for how transposase capture occurs following insertion of the TE in an intron. (B) Abundance and characteristics of identified HTFs (host-transposase fusion gene). </a:t>
            </a:r>
            <a:r>
              <a:rPr lang="en-US" sz="1200" b="1" kern="1200" dirty="0">
                <a:solidFill>
                  <a:schemeClr val="tx1"/>
                </a:solidFill>
                <a:effectLst/>
                <a:latin typeface="+mn-lt"/>
                <a:ea typeface="+mn-ea"/>
                <a:cs typeface="+mn-cs"/>
              </a:rPr>
              <a:t>The investigators identified 106 distinct HTFs derived from 94 independent fusion events over the course of ~300 million years of evolution</a:t>
            </a:r>
            <a:r>
              <a:rPr lang="en-US" sz="1200" kern="1200" dirty="0">
                <a:solidFill>
                  <a:schemeClr val="tx1"/>
                </a:solidFill>
                <a:effectLst/>
                <a:latin typeface="+mn-lt"/>
                <a:ea typeface="+mn-ea"/>
                <a:cs typeface="+mn-cs"/>
              </a:rPr>
              <a:t>. Most of them consist of </a:t>
            </a:r>
            <a:r>
              <a:rPr lang="en-US" sz="1200" b="1" kern="1200" dirty="0">
                <a:solidFill>
                  <a:schemeClr val="tx1"/>
                </a:solidFill>
                <a:effectLst/>
                <a:latin typeface="+mn-lt"/>
                <a:ea typeface="+mn-ea"/>
                <a:cs typeface="+mn-cs"/>
              </a:rPr>
              <a:t>transposase DNA binding domains fused to host domains that are predicted to function in transcriptional and/or chromatin regulation, </a:t>
            </a:r>
            <a:r>
              <a:rPr lang="en-US" sz="1200" kern="1200" dirty="0">
                <a:solidFill>
                  <a:schemeClr val="tx1"/>
                </a:solidFill>
                <a:effectLst/>
                <a:latin typeface="+mn-lt"/>
                <a:ea typeface="+mn-ea"/>
                <a:cs typeface="+mn-cs"/>
              </a:rPr>
              <a:t>especially the repressive </a:t>
            </a:r>
            <a:r>
              <a:rPr lang="en-US" sz="1200" kern="1200" dirty="0" err="1">
                <a:solidFill>
                  <a:schemeClr val="tx1"/>
                </a:solidFill>
                <a:effectLst/>
                <a:latin typeface="+mn-lt"/>
                <a:ea typeface="+mn-ea"/>
                <a:cs typeface="+mn-cs"/>
              </a:rPr>
              <a:t>Kruppel</a:t>
            </a:r>
            <a:r>
              <a:rPr lang="en-US" sz="1200" kern="1200" dirty="0">
                <a:solidFill>
                  <a:schemeClr val="tx1"/>
                </a:solidFill>
                <a:effectLst/>
                <a:latin typeface="+mn-lt"/>
                <a:ea typeface="+mn-ea"/>
                <a:cs typeface="+mn-cs"/>
              </a:rPr>
              <a:t>-associated box (KRAB) domain; these proteins can drive gene silencing in a sequence-specific manner. Exon shuffling is a powerful path to form genes encoding proteins with novel functionalities.  Several genes with critical developmental functions, such as the </a:t>
            </a:r>
            <a:r>
              <a:rPr lang="en-US" sz="1200" i="1" kern="1200" dirty="0">
                <a:solidFill>
                  <a:schemeClr val="tx1"/>
                </a:solidFill>
                <a:effectLst/>
                <a:latin typeface="+mn-lt"/>
                <a:ea typeface="+mn-ea"/>
                <a:cs typeface="+mn-cs"/>
              </a:rPr>
              <a:t>Pax </a:t>
            </a:r>
            <a:r>
              <a:rPr lang="en-US" sz="1200" i="0" kern="1200" dirty="0">
                <a:solidFill>
                  <a:schemeClr val="tx1"/>
                </a:solidFill>
                <a:effectLst/>
                <a:latin typeface="+mn-lt"/>
                <a:ea typeface="+mn-ea"/>
                <a:cs typeface="+mn-cs"/>
              </a:rPr>
              <a:t>transcription factor</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are thought to have been formed this way.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Nomenclature:  </a:t>
            </a:r>
            <a:r>
              <a:rPr lang="en-US" sz="1200" kern="1200" dirty="0">
                <a:solidFill>
                  <a:schemeClr val="tx1"/>
                </a:solidFill>
                <a:effectLst/>
                <a:latin typeface="+mn-lt"/>
                <a:ea typeface="+mn-ea"/>
                <a:cs typeface="+mn-cs"/>
              </a:rPr>
              <a:t>TE, transposable element; </a:t>
            </a:r>
            <a:r>
              <a:rPr lang="en-US" sz="1200" kern="1200" dirty="0" err="1">
                <a:solidFill>
                  <a:schemeClr val="tx1"/>
                </a:solidFill>
                <a:effectLst/>
                <a:latin typeface="+mn-lt"/>
                <a:ea typeface="+mn-ea"/>
                <a:cs typeface="+mn-cs"/>
              </a:rPr>
              <a:t>tpase</a:t>
            </a:r>
            <a:r>
              <a:rPr lang="en-US" sz="1200" kern="1200" dirty="0">
                <a:solidFill>
                  <a:schemeClr val="tx1"/>
                </a:solidFill>
                <a:effectLst/>
                <a:latin typeface="+mn-lt"/>
                <a:ea typeface="+mn-ea"/>
                <a:cs typeface="+mn-cs"/>
              </a:rPr>
              <a:t>, transposase; DBDs, DNA binding domains. </a:t>
            </a:r>
            <a:endParaRPr lang="en-US" dirty="0"/>
          </a:p>
          <a:p>
            <a:pPr eaLnBrk="1" hangingPunct="1"/>
            <a:endParaRPr lang="en-US" dirty="0">
              <a:ea typeface="ＭＳ Ｐゴシック" charset="0"/>
              <a:cs typeface="ＭＳ Ｐゴシック" charset="0"/>
            </a:endParaRPr>
          </a:p>
        </p:txBody>
      </p:sp>
      <p:sp>
        <p:nvSpPr>
          <p:cNvPr id="2" name="Date Placeholder 1"/>
          <p:cNvSpPr>
            <a:spLocks noGrp="1"/>
          </p:cNvSpPr>
          <p:nvPr>
            <p:ph type="dt" sz="quarter" idx="1"/>
          </p:nvPr>
        </p:nvSpPr>
        <p:spPr/>
        <p:txBody>
          <a:bodyPr/>
          <a:lstStyle/>
          <a:p>
            <a:pPr>
              <a:defRPr/>
            </a:pPr>
            <a:r>
              <a:rPr lang="en-US"/>
              <a:t>07/05/2022</a:t>
            </a:r>
          </a:p>
        </p:txBody>
      </p:sp>
    </p:spTree>
    <p:extLst>
      <p:ext uri="{BB962C8B-B14F-4D97-AF65-F5344CB8AC3E}">
        <p14:creationId xmlns:p14="http://schemas.microsoft.com/office/powerpoint/2010/main" val="1885735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Figure from </a:t>
            </a:r>
            <a:r>
              <a:rPr lang="en-US" altLang="en-US" sz="1200" dirty="0">
                <a:latin typeface="Arial" panose="020B0604020202020204" pitchFamily="34" charset="0"/>
                <a:cs typeface="Arial" panose="020B0604020202020204" pitchFamily="34" charset="0"/>
              </a:rPr>
              <a:t>Chang CH, Chavan A, Palladino J, Wei X, Martins NMC, et al. (2019) Islands of retroelements are major components of Drosophila centromeres. PLOS Biology 17(5): e3000241. https://</a:t>
            </a:r>
            <a:r>
              <a:rPr lang="en-US" altLang="en-US" sz="1200" dirty="0" err="1">
                <a:latin typeface="Arial" panose="020B0604020202020204" pitchFamily="34" charset="0"/>
                <a:cs typeface="Arial" panose="020B0604020202020204" pitchFamily="34" charset="0"/>
              </a:rPr>
              <a:t>doi.org</a:t>
            </a:r>
            <a:r>
              <a:rPr lang="en-US" altLang="en-US" sz="1200" dirty="0">
                <a:latin typeface="Arial" panose="020B0604020202020204" pitchFamily="34" charset="0"/>
                <a:cs typeface="Arial" panose="020B0604020202020204" pitchFamily="34" charset="0"/>
              </a:rPr>
              <a:t>/10.1371/journal.pbio.3000241  </a:t>
            </a:r>
            <a:r>
              <a:rPr lang="en-US" altLang="en-US" sz="1200" dirty="0">
                <a:latin typeface="Arial" panose="020B0604020202020204" pitchFamily="34" charset="0"/>
                <a:cs typeface="Arial" panose="020B0604020202020204" pitchFamily="34" charset="0"/>
                <a:hlinkClick r:id="rId3"/>
              </a:rPr>
              <a:t>https://journals.plos.org/plosbiology/article?id=10.1371/journal.pbio.3000241</a:t>
            </a:r>
            <a:endParaRPr lang="en-US" altLang="en-US" sz="1200" dirty="0">
              <a:latin typeface="Arial" panose="020B0604020202020204" pitchFamily="34" charset="0"/>
              <a:cs typeface="Arial" panose="020B0604020202020204" pitchFamily="34" charset="0"/>
            </a:endParaRPr>
          </a:p>
          <a:p>
            <a:r>
              <a:rPr lang="en-US" dirty="0"/>
              <a:t>Centromeres are defined by CENP-A, which substitutes for H3 in the nucleosome.  CENP-A  has 65% aa identity in the folded portion, but is more divergent in the N-terminal region; it creates a nucleosome packaging that is more open, and can bind other centromeric proteins to create the kinetochore.  Centromeres evolve rapidly; they appear to be based on retroelements flanked by satellite DNA.</a:t>
            </a:r>
          </a:p>
        </p:txBody>
      </p:sp>
      <p:sp>
        <p:nvSpPr>
          <p:cNvPr id="4" name="Slide Number Placeholder 3"/>
          <p:cNvSpPr>
            <a:spLocks noGrp="1"/>
          </p:cNvSpPr>
          <p:nvPr>
            <p:ph type="sldNum" sz="quarter" idx="5"/>
          </p:nvPr>
        </p:nvSpPr>
        <p:spPr/>
        <p:txBody>
          <a:bodyPr/>
          <a:lstStyle/>
          <a:p>
            <a:fld id="{EC5840C6-BDE9-FC48-BBDB-67CEED98C163}" type="slidenum">
              <a:rPr lang="en-US" smtClean="0"/>
              <a:pPr/>
              <a:t>23</a:t>
            </a:fld>
            <a:endParaRPr lang="en-US"/>
          </a:p>
        </p:txBody>
      </p:sp>
      <p:sp>
        <p:nvSpPr>
          <p:cNvPr id="5" name="Date Placeholder 4">
            <a:extLst>
              <a:ext uri="{FF2B5EF4-FFF2-40B4-BE49-F238E27FC236}">
                <a16:creationId xmlns:a16="http://schemas.microsoft.com/office/drawing/2014/main" id="{73CB6FC5-EB87-0A26-A64F-1CB5774AC867}"/>
              </a:ext>
            </a:extLst>
          </p:cNvPr>
          <p:cNvSpPr>
            <a:spLocks noGrp="1"/>
          </p:cNvSpPr>
          <p:nvPr>
            <p:ph type="dt" idx="1"/>
          </p:nvPr>
        </p:nvSpPr>
        <p:spPr/>
        <p:txBody>
          <a:bodyPr/>
          <a:lstStyle/>
          <a:p>
            <a:r>
              <a:rPr lang="en-US"/>
              <a:t>07/05/2022</a:t>
            </a:r>
          </a:p>
        </p:txBody>
      </p:sp>
    </p:spTree>
    <p:extLst>
      <p:ext uri="{BB962C8B-B14F-4D97-AF65-F5344CB8AC3E}">
        <p14:creationId xmlns:p14="http://schemas.microsoft.com/office/powerpoint/2010/main" val="3669320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Slide from Chris Ellison.  Key:  TAS = telomere associated sequences; TR = telomere repeats; boxes = repetitious sequences, generally derived from transposable elements; green arrows = transposable elements.</a:t>
            </a:r>
          </a:p>
        </p:txBody>
      </p:sp>
      <p:sp>
        <p:nvSpPr>
          <p:cNvPr id="4" name="Slide Number Placeholder 3"/>
          <p:cNvSpPr>
            <a:spLocks noGrp="1"/>
          </p:cNvSpPr>
          <p:nvPr>
            <p:ph type="sldNum" sz="quarter" idx="10"/>
          </p:nvPr>
        </p:nvSpPr>
        <p:spPr/>
        <p:txBody>
          <a:bodyPr/>
          <a:lstStyle/>
          <a:p>
            <a:fld id="{12255221-C128-47C3-9484-C82308293FA2}" type="slidenum">
              <a:rPr lang="en-US" smtClean="0"/>
              <a:t>24</a:t>
            </a:fld>
            <a:endParaRPr lang="en-US"/>
          </a:p>
        </p:txBody>
      </p:sp>
      <p:sp>
        <p:nvSpPr>
          <p:cNvPr id="5" name="Date Placeholder 4">
            <a:extLst>
              <a:ext uri="{FF2B5EF4-FFF2-40B4-BE49-F238E27FC236}">
                <a16:creationId xmlns:a16="http://schemas.microsoft.com/office/drawing/2014/main" id="{232DF7B6-5B3B-9CCD-C842-EE28D55EEEA5}"/>
              </a:ext>
            </a:extLst>
          </p:cNvPr>
          <p:cNvSpPr>
            <a:spLocks noGrp="1"/>
          </p:cNvSpPr>
          <p:nvPr>
            <p:ph type="dt" idx="1"/>
          </p:nvPr>
        </p:nvSpPr>
        <p:spPr/>
        <p:txBody>
          <a:bodyPr/>
          <a:lstStyle/>
          <a:p>
            <a:r>
              <a:rPr lang="en-US"/>
              <a:t>07/05/2022</a:t>
            </a:r>
          </a:p>
        </p:txBody>
      </p:sp>
    </p:spTree>
    <p:extLst>
      <p:ext uri="{BB962C8B-B14F-4D97-AF65-F5344CB8AC3E}">
        <p14:creationId xmlns:p14="http://schemas.microsoft.com/office/powerpoint/2010/main" val="2403217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2B13A7C2-3B95-1D4B-A211-67690C70F89F}"/>
              </a:ext>
            </a:extLst>
          </p:cNvPr>
          <p:cNvSpPr>
            <a:spLocks noGrp="1" noRot="1" noChangeAspect="1" noChangeArrowheads="1" noTextEdit="1"/>
          </p:cNvSpPr>
          <p:nvPr>
            <p:ph type="sldImg"/>
          </p:nvPr>
        </p:nvSpPr>
        <p:spPr>
          <a:ln/>
        </p:spPr>
      </p:sp>
      <p:sp>
        <p:nvSpPr>
          <p:cNvPr id="22530" name="Notes Placeholder 2">
            <a:extLst>
              <a:ext uri="{FF2B5EF4-FFF2-40B4-BE49-F238E27FC236}">
                <a16:creationId xmlns:a16="http://schemas.microsoft.com/office/drawing/2014/main" id="{934DACFA-AE69-C644-B2F3-F9F3B1C332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Modified from the authors:  The evolutionary process of acquiring chromatin entry sites (CES; binding sites for the MSL complex, critical for dosage compensation) on XR and the neo‐X suggest a three‐step model for the TE‐mediated wiring of a newly evolved X chromosome into the dosage compensation network, followed by erosion of nonfunctional elements of the TE. The first step, domestication, involves the acquisition of a non-autonomous TE derivative with an MRE sequence motif capable of acting as a CES for the MSL complex. The domesticated TE is </a:t>
            </a:r>
            <a:r>
              <a:rPr lang="en-US" sz="1200" b="1" kern="1200" dirty="0">
                <a:solidFill>
                  <a:schemeClr val="tx1"/>
                </a:solidFill>
                <a:effectLst/>
                <a:latin typeface="+mn-lt"/>
                <a:ea typeface="+mn-ea"/>
                <a:cs typeface="+mn-cs"/>
              </a:rPr>
              <a:t>amplified</a:t>
            </a:r>
            <a:r>
              <a:rPr lang="en-US" sz="1200" kern="1200" dirty="0">
                <a:solidFill>
                  <a:schemeClr val="tx1"/>
                </a:solidFill>
                <a:effectLst/>
                <a:latin typeface="+mn-lt"/>
                <a:ea typeface="+mn-ea"/>
                <a:cs typeface="+mn-cs"/>
              </a:rPr>
              <a:t> across the genome and is beneficial on a newly formed X chromosome, but selected against on autosomal locations. This results in the accumulation of the domesticated TE, along with the MRE motif that it carries, on the neo-X. The amplified MRE motif may initially be suboptimal, as seen with the younger ISX elements on the neo‐X, but over time, secondary fine‐tuning mutations within each MRE can refine the ability to recruit optimal levels of MSL complex, as seems to have occurred with the older ISXR elements on XR (not shown here). This is accompanied by erosion of TE sequences that are not required for MSL-binding, eventually degrading the signature of TE involvement for supplying CES. Ellison C &amp; </a:t>
            </a:r>
            <a:r>
              <a:rPr lang="en-US" sz="1200" kern="1200" dirty="0" err="1">
                <a:solidFill>
                  <a:schemeClr val="tx1"/>
                </a:solidFill>
                <a:effectLst/>
                <a:latin typeface="+mn-lt"/>
                <a:ea typeface="+mn-ea"/>
                <a:cs typeface="+mn-cs"/>
              </a:rPr>
              <a:t>Bachtrog</a:t>
            </a:r>
            <a:r>
              <a:rPr lang="en-US" sz="1200" kern="1200" dirty="0">
                <a:solidFill>
                  <a:schemeClr val="tx1"/>
                </a:solidFill>
                <a:effectLst/>
                <a:latin typeface="+mn-lt"/>
                <a:ea typeface="+mn-ea"/>
                <a:cs typeface="+mn-cs"/>
              </a:rPr>
              <a:t> D 2013 Science 342: 846-850. </a:t>
            </a:r>
            <a:r>
              <a:rPr lang="en-US" sz="1200" b="0" i="0" u="none" strike="noStrike" kern="1200" dirty="0" err="1">
                <a:solidFill>
                  <a:schemeClr val="tx1"/>
                </a:solidFill>
                <a:effectLst/>
                <a:latin typeface="+mn-lt"/>
                <a:ea typeface="+mn-ea"/>
                <a:cs typeface="+mn-cs"/>
              </a:rPr>
              <a:t>doi</a:t>
            </a:r>
            <a:r>
              <a:rPr lang="en-US" sz="1200" b="0" i="0" u="none" strike="noStrike" kern="1200">
                <a:solidFill>
                  <a:schemeClr val="tx1"/>
                </a:solidFill>
                <a:effectLst/>
                <a:latin typeface="+mn-lt"/>
                <a:ea typeface="+mn-ea"/>
                <a:cs typeface="+mn-cs"/>
              </a:rPr>
              <a:t>: 10.1126/science.1239552.</a:t>
            </a:r>
            <a:endParaRPr lang="en-US" dirty="0"/>
          </a:p>
          <a:p>
            <a:endParaRPr lang="en-US" altLang="en-US" dirty="0">
              <a:latin typeface="Times" pitchFamily="2" charset="0"/>
              <a:ea typeface="ＭＳ Ｐゴシック" panose="020B0600070205080204" pitchFamily="34" charset="-128"/>
            </a:endParaRPr>
          </a:p>
        </p:txBody>
      </p:sp>
      <p:sp>
        <p:nvSpPr>
          <p:cNvPr id="22531" name="Slide Number Placeholder 3">
            <a:extLst>
              <a:ext uri="{FF2B5EF4-FFF2-40B4-BE49-F238E27FC236}">
                <a16:creationId xmlns:a16="http://schemas.microsoft.com/office/drawing/2014/main" id="{F9F52252-CCE4-9D4B-B92E-1A0BAD736D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2A43E23A-E02D-E04C-9FFF-304F6C6356F9}" type="slidenum">
              <a:rPr lang="en-US" altLang="en-US" smtClean="0">
                <a:latin typeface="Times" pitchFamily="2" charset="0"/>
              </a:rPr>
              <a:pPr/>
              <a:t>25</a:t>
            </a:fld>
            <a:endParaRPr lang="en-US" altLang="en-US">
              <a:latin typeface="Times" pitchFamily="2" charset="0"/>
            </a:endParaRPr>
          </a:p>
        </p:txBody>
      </p:sp>
      <p:sp>
        <p:nvSpPr>
          <p:cNvPr id="2" name="Date Placeholder 1">
            <a:extLst>
              <a:ext uri="{FF2B5EF4-FFF2-40B4-BE49-F238E27FC236}">
                <a16:creationId xmlns:a16="http://schemas.microsoft.com/office/drawing/2014/main" id="{DAFDD888-22D7-544A-575C-0E75E8885082}"/>
              </a:ext>
            </a:extLst>
          </p:cNvPr>
          <p:cNvSpPr>
            <a:spLocks noGrp="1"/>
          </p:cNvSpPr>
          <p:nvPr>
            <p:ph type="dt" idx="1"/>
          </p:nvPr>
        </p:nvSpPr>
        <p:spPr/>
        <p:txBody>
          <a:bodyPr/>
          <a:lstStyle/>
          <a:p>
            <a:r>
              <a:rPr lang="en-US"/>
              <a:t>07/05/2022</a:t>
            </a:r>
          </a:p>
        </p:txBody>
      </p:sp>
    </p:spTree>
    <p:extLst>
      <p:ext uri="{BB962C8B-B14F-4D97-AF65-F5344CB8AC3E}">
        <p14:creationId xmlns:p14="http://schemas.microsoft.com/office/powerpoint/2010/main" val="3014721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2B13A7C2-3B95-1D4B-A211-67690C70F89F}"/>
              </a:ext>
            </a:extLst>
          </p:cNvPr>
          <p:cNvSpPr>
            <a:spLocks noGrp="1" noRot="1" noChangeAspect="1" noChangeArrowheads="1" noTextEdit="1"/>
          </p:cNvSpPr>
          <p:nvPr>
            <p:ph type="sldImg"/>
          </p:nvPr>
        </p:nvSpPr>
        <p:spPr>
          <a:ln/>
        </p:spPr>
      </p:sp>
      <p:sp>
        <p:nvSpPr>
          <p:cNvPr id="22530" name="Notes Placeholder 2">
            <a:extLst>
              <a:ext uri="{FF2B5EF4-FFF2-40B4-BE49-F238E27FC236}">
                <a16:creationId xmlns:a16="http://schemas.microsoft.com/office/drawing/2014/main" id="{934DACFA-AE69-C644-B2F3-F9F3B1C332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2" charset="0"/>
                <a:ea typeface="ＭＳ Ｐゴシック" panose="020B0600070205080204" pitchFamily="34" charset="-128"/>
              </a:rPr>
              <a:t>Big picture!  Source:  The New Yorker, 11/16/2015; Coffee Break, by Christoph Niemann.  A Rube Goldberg device is a complex machine designed to accomplish a simple outcome, usually a response to a specific event (for example, a complicated system to wake you up when the sun comes up).  Our genome often looks like a Rube Goldberg device, just patched together – one thing added after another - rather than an intelligent overall design.  The required outcome is survival to reproduce in a highly competitive world, while responding to repeated invasions by different TEs.  We have gained the ability for complex, differential gene expression as we gained the ability to manage our TEs.  A likely bonus is that the TEs give us more flexibility to respond to changes in the environment, as outlined in the slide.  </a:t>
            </a:r>
          </a:p>
          <a:p>
            <a:r>
              <a:rPr lang="en-US" altLang="en-US" dirty="0">
                <a:latin typeface="Times" pitchFamily="2" charset="0"/>
                <a:ea typeface="ＭＳ Ｐゴシック" panose="020B0600070205080204" pitchFamily="34" charset="-128"/>
              </a:rPr>
              <a:t>This is of course one viewpoint based on evidence available in June 2022.  The picture may well change as new data on genes and genomes is acquired.</a:t>
            </a:r>
          </a:p>
        </p:txBody>
      </p:sp>
      <p:sp>
        <p:nvSpPr>
          <p:cNvPr id="22531" name="Slide Number Placeholder 3">
            <a:extLst>
              <a:ext uri="{FF2B5EF4-FFF2-40B4-BE49-F238E27FC236}">
                <a16:creationId xmlns:a16="http://schemas.microsoft.com/office/drawing/2014/main" id="{F9F52252-CCE4-9D4B-B92E-1A0BAD736D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2A43E23A-E02D-E04C-9FFF-304F6C6356F9}" type="slidenum">
              <a:rPr lang="en-US" altLang="en-US" smtClean="0">
                <a:latin typeface="Times" pitchFamily="2" charset="0"/>
              </a:rPr>
              <a:pPr/>
              <a:t>26</a:t>
            </a:fld>
            <a:endParaRPr lang="en-US" altLang="en-US">
              <a:latin typeface="Times" pitchFamily="2" charset="0"/>
            </a:endParaRPr>
          </a:p>
        </p:txBody>
      </p:sp>
      <p:sp>
        <p:nvSpPr>
          <p:cNvPr id="2" name="Date Placeholder 1">
            <a:extLst>
              <a:ext uri="{FF2B5EF4-FFF2-40B4-BE49-F238E27FC236}">
                <a16:creationId xmlns:a16="http://schemas.microsoft.com/office/drawing/2014/main" id="{6758FDB7-73D6-DF9D-DEEC-B71AF1F851BF}"/>
              </a:ext>
            </a:extLst>
          </p:cNvPr>
          <p:cNvSpPr>
            <a:spLocks noGrp="1"/>
          </p:cNvSpPr>
          <p:nvPr>
            <p:ph type="dt" idx="1"/>
          </p:nvPr>
        </p:nvSpPr>
        <p:spPr/>
        <p:txBody>
          <a:bodyPr/>
          <a:lstStyle/>
          <a:p>
            <a:r>
              <a:rPr lang="en-US"/>
              <a:t>07/05/2022</a:t>
            </a:r>
          </a:p>
        </p:txBody>
      </p:sp>
    </p:spTree>
    <p:extLst>
      <p:ext uri="{BB962C8B-B14F-4D97-AF65-F5344CB8AC3E}">
        <p14:creationId xmlns:p14="http://schemas.microsoft.com/office/powerpoint/2010/main" val="1375777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first three slides that follow might be considered when discussing the role of TEs in setting up regulatory networks.  The fourth is a more complex version of the evidence for marking sex chromosomes using TEs.</a:t>
            </a:r>
          </a:p>
          <a:p>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 </a:t>
            </a:r>
            <a:endParaRPr lang="en-US" b="0" dirty="0"/>
          </a:p>
          <a:p>
            <a:endParaRPr lang="en-US" b="0" dirty="0"/>
          </a:p>
          <a:p>
            <a:endParaRPr lang="en-US" dirty="0"/>
          </a:p>
        </p:txBody>
      </p:sp>
      <p:sp>
        <p:nvSpPr>
          <p:cNvPr id="4" name="Slide Number Placeholder 3"/>
          <p:cNvSpPr>
            <a:spLocks noGrp="1"/>
          </p:cNvSpPr>
          <p:nvPr>
            <p:ph type="sldNum" sz="quarter" idx="10"/>
          </p:nvPr>
        </p:nvSpPr>
        <p:spPr/>
        <p:txBody>
          <a:bodyPr/>
          <a:lstStyle/>
          <a:p>
            <a:fld id="{7C8D4F24-C4A4-8B4B-A722-55D5F9BC05AA}" type="slidenum">
              <a:rPr lang="en-US" smtClean="0"/>
              <a:pPr/>
              <a:t>27</a:t>
            </a:fld>
            <a:endParaRPr lang="en-US"/>
          </a:p>
        </p:txBody>
      </p:sp>
      <p:sp>
        <p:nvSpPr>
          <p:cNvPr id="5" name="Date Placeholder 4">
            <a:extLst>
              <a:ext uri="{FF2B5EF4-FFF2-40B4-BE49-F238E27FC236}">
                <a16:creationId xmlns:a16="http://schemas.microsoft.com/office/drawing/2014/main" id="{B36E50FC-4829-9AA0-F1B8-1E1F933312BA}"/>
              </a:ext>
            </a:extLst>
          </p:cNvPr>
          <p:cNvSpPr>
            <a:spLocks noGrp="1"/>
          </p:cNvSpPr>
          <p:nvPr>
            <p:ph type="dt" idx="1"/>
          </p:nvPr>
        </p:nvSpPr>
        <p:spPr/>
        <p:txBody>
          <a:bodyPr/>
          <a:lstStyle/>
          <a:p>
            <a:r>
              <a:rPr lang="en-US"/>
              <a:t>07/05/2022</a:t>
            </a:r>
          </a:p>
        </p:txBody>
      </p:sp>
    </p:spTree>
    <p:extLst>
      <p:ext uri="{BB962C8B-B14F-4D97-AF65-F5344CB8AC3E}">
        <p14:creationId xmlns:p14="http://schemas.microsoft.com/office/powerpoint/2010/main" val="446538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from T Wang, Washington University in St. Louis.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regulatory elements that control expression of tumor suppressor protein p53 were among the first to be identified as derived from transposable elements (Wang T…Haussler D 2007 Proc Natl </a:t>
            </a:r>
            <a:r>
              <a:rPr lang="en-US" dirty="0" err="1"/>
              <a:t>Acad</a:t>
            </a:r>
            <a:r>
              <a:rPr lang="en-US" dirty="0"/>
              <a:t> Sci USA 104:18613-8).  Since then, many examples have been identified, confirming that this is a major strategy for coordinating expression of a group of genes in eukaryotes, where operons are rare.  Transposable elements have been key to many evolutionary “advances” because of their ability to “rewire” gene expression patterns.</a:t>
            </a:r>
          </a:p>
          <a:p>
            <a:endParaRPr lang="en-US" dirty="0"/>
          </a:p>
        </p:txBody>
      </p:sp>
      <p:sp>
        <p:nvSpPr>
          <p:cNvPr id="4" name="Slide Number Placeholder 3"/>
          <p:cNvSpPr>
            <a:spLocks noGrp="1"/>
          </p:cNvSpPr>
          <p:nvPr>
            <p:ph type="sldNum" sz="quarter" idx="10"/>
          </p:nvPr>
        </p:nvSpPr>
        <p:spPr/>
        <p:txBody>
          <a:bodyPr/>
          <a:lstStyle/>
          <a:p>
            <a:fld id="{7C8D4F24-C4A4-8B4B-A722-55D5F9BC05AA}" type="slidenum">
              <a:rPr lang="en-US" smtClean="0"/>
              <a:pPr/>
              <a:t>28</a:t>
            </a:fld>
            <a:endParaRPr lang="en-US"/>
          </a:p>
        </p:txBody>
      </p:sp>
      <p:sp>
        <p:nvSpPr>
          <p:cNvPr id="5" name="Date Placeholder 4">
            <a:extLst>
              <a:ext uri="{FF2B5EF4-FFF2-40B4-BE49-F238E27FC236}">
                <a16:creationId xmlns:a16="http://schemas.microsoft.com/office/drawing/2014/main" id="{EAB19181-0C82-7496-A17E-E00284774E74}"/>
              </a:ext>
            </a:extLst>
          </p:cNvPr>
          <p:cNvSpPr>
            <a:spLocks noGrp="1"/>
          </p:cNvSpPr>
          <p:nvPr>
            <p:ph type="dt" idx="1"/>
          </p:nvPr>
        </p:nvSpPr>
        <p:spPr/>
        <p:txBody>
          <a:bodyPr/>
          <a:lstStyle/>
          <a:p>
            <a:r>
              <a:rPr lang="en-US"/>
              <a:t>07/05/2022</a:t>
            </a:r>
          </a:p>
        </p:txBody>
      </p:sp>
    </p:spTree>
    <p:extLst>
      <p:ext uri="{BB962C8B-B14F-4D97-AF65-F5344CB8AC3E}">
        <p14:creationId xmlns:p14="http://schemas.microsoft.com/office/powerpoint/2010/main" val="2161088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From Ting Wang, Washington University in St. Louis:  Scanning the human or mouse genome with TE sequences identifies many matches within known transcription factors binding sites.  About 1/3 of the p53 binding sites in the human genome clearly derive from ERVs, notably the LTR10 and MER61 families. </a:t>
            </a:r>
            <a:r>
              <a:rPr lang="en-US" sz="1200" b="0" kern="1200" dirty="0">
                <a:solidFill>
                  <a:schemeClr val="tx1"/>
                </a:solidFill>
                <a:effectLst/>
                <a:latin typeface="+mn-lt"/>
                <a:ea typeface="+mn-ea"/>
                <a:cs typeface="+mn-cs"/>
              </a:rPr>
              <a:t>These ERV families are primate-specific and trans- posed actively near the time when the New World and Old World monkey lineages split.  Tests of some sites show that the ERV-derived site is impacting gene regulation.   Acquisition?  Likely that p53 binding site is part of the progenitor LTR.</a:t>
            </a:r>
            <a:endParaRPr lang="en-US" b="0" dirty="0"/>
          </a:p>
          <a:p>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Reference:  </a:t>
            </a:r>
            <a:r>
              <a:rPr lang="en-US" sz="1200" b="0" kern="1200" dirty="0">
                <a:solidFill>
                  <a:schemeClr val="tx1"/>
                </a:solidFill>
                <a:effectLst/>
                <a:latin typeface="+mn-lt"/>
                <a:ea typeface="+mn-ea"/>
                <a:cs typeface="+mn-cs"/>
              </a:rPr>
              <a:t>Ting Wang*, </a:t>
            </a:r>
            <a:r>
              <a:rPr lang="en-US" sz="1200" b="0" kern="1200" dirty="0" err="1">
                <a:solidFill>
                  <a:schemeClr val="tx1"/>
                </a:solidFill>
                <a:effectLst/>
                <a:latin typeface="+mn-lt"/>
                <a:ea typeface="+mn-ea"/>
                <a:cs typeface="+mn-cs"/>
              </a:rPr>
              <a:t>Jue</a:t>
            </a:r>
            <a:r>
              <a:rPr lang="en-US" sz="1200" b="0" kern="1200" dirty="0">
                <a:solidFill>
                  <a:schemeClr val="tx1"/>
                </a:solidFill>
                <a:effectLst/>
                <a:latin typeface="+mn-lt"/>
                <a:ea typeface="+mn-ea"/>
                <a:cs typeface="+mn-cs"/>
              </a:rPr>
              <a:t> Zeng†, Craig B. Lowe*, Robert G. Sellers*‡, Sofie R. Salama*‡, Min Yang†, Shawn M. Burgess§, Rainer K. </a:t>
            </a:r>
            <a:r>
              <a:rPr lang="en-US" sz="1200" b="0" kern="1200" dirty="0" err="1">
                <a:solidFill>
                  <a:schemeClr val="tx1"/>
                </a:solidFill>
                <a:effectLst/>
                <a:latin typeface="+mn-lt"/>
                <a:ea typeface="+mn-ea"/>
                <a:cs typeface="+mn-cs"/>
              </a:rPr>
              <a:t>Brachmann</a:t>
            </a:r>
            <a:r>
              <a:rPr lang="en-US" sz="1200" b="0" kern="1200" dirty="0">
                <a:solidFill>
                  <a:schemeClr val="tx1"/>
                </a:solidFill>
                <a:effectLst/>
                <a:latin typeface="+mn-lt"/>
                <a:ea typeface="+mn-ea"/>
                <a:cs typeface="+mn-cs"/>
              </a:rPr>
              <a:t>†¶􏰀, and David Haussler*‡􏰀2008  Species-specific endogenous retroviruses shape the transcriptional network of the human tumor suppressor protein p53. </a:t>
            </a:r>
            <a:r>
              <a:rPr lang="en-US" sz="1200" dirty="0">
                <a:latin typeface="Arial"/>
                <a:cs typeface="Arial"/>
              </a:rPr>
              <a:t>Proc Natl </a:t>
            </a:r>
            <a:r>
              <a:rPr lang="en-US" sz="1200" dirty="0" err="1">
                <a:latin typeface="Arial"/>
                <a:cs typeface="Arial"/>
              </a:rPr>
              <a:t>Acad</a:t>
            </a:r>
            <a:r>
              <a:rPr lang="en-US" sz="1200" dirty="0">
                <a:latin typeface="Arial"/>
                <a:cs typeface="Arial"/>
              </a:rPr>
              <a:t> Sci </a:t>
            </a:r>
            <a:r>
              <a:rPr lang="en-US" sz="1200" b="1" dirty="0">
                <a:latin typeface="Arial"/>
                <a:cs typeface="Arial"/>
              </a:rPr>
              <a:t>104</a:t>
            </a:r>
            <a:r>
              <a:rPr lang="en-US" sz="1200" dirty="0">
                <a:latin typeface="Arial"/>
                <a:cs typeface="Arial"/>
              </a:rPr>
              <a:t>: 18613-18618.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􏰁10.1073􏰁pnas.0703637104 </a:t>
            </a:r>
            <a:endParaRPr lang="en-US" dirty="0"/>
          </a:p>
          <a:p>
            <a:endParaRPr lang="en-US" b="0" dirty="0"/>
          </a:p>
          <a:p>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 </a:t>
            </a:r>
            <a:endParaRPr lang="en-US" b="0" dirty="0"/>
          </a:p>
          <a:p>
            <a:endParaRPr lang="en-US" b="0" dirty="0"/>
          </a:p>
          <a:p>
            <a:endParaRPr lang="en-US" dirty="0"/>
          </a:p>
        </p:txBody>
      </p:sp>
      <p:sp>
        <p:nvSpPr>
          <p:cNvPr id="4" name="Slide Number Placeholder 3"/>
          <p:cNvSpPr>
            <a:spLocks noGrp="1"/>
          </p:cNvSpPr>
          <p:nvPr>
            <p:ph type="sldNum" sz="quarter" idx="10"/>
          </p:nvPr>
        </p:nvSpPr>
        <p:spPr/>
        <p:txBody>
          <a:bodyPr/>
          <a:lstStyle/>
          <a:p>
            <a:fld id="{7C8D4F24-C4A4-8B4B-A722-55D5F9BC05AA}" type="slidenum">
              <a:rPr lang="en-US" smtClean="0"/>
              <a:pPr/>
              <a:t>29</a:t>
            </a:fld>
            <a:endParaRPr lang="en-US"/>
          </a:p>
        </p:txBody>
      </p:sp>
      <p:sp>
        <p:nvSpPr>
          <p:cNvPr id="5" name="Date Placeholder 4">
            <a:extLst>
              <a:ext uri="{FF2B5EF4-FFF2-40B4-BE49-F238E27FC236}">
                <a16:creationId xmlns:a16="http://schemas.microsoft.com/office/drawing/2014/main" id="{ABBD5FCB-65BA-0EFD-EB17-89FFF20153A0}"/>
              </a:ext>
            </a:extLst>
          </p:cNvPr>
          <p:cNvSpPr>
            <a:spLocks noGrp="1"/>
          </p:cNvSpPr>
          <p:nvPr>
            <p:ph type="dt" idx="1"/>
          </p:nvPr>
        </p:nvSpPr>
        <p:spPr/>
        <p:txBody>
          <a:bodyPr/>
          <a:lstStyle/>
          <a:p>
            <a:r>
              <a:rPr lang="en-US"/>
              <a:t>07/05/2022</a:t>
            </a:r>
          </a:p>
        </p:txBody>
      </p:sp>
    </p:spTree>
    <p:extLst>
      <p:ext uri="{BB962C8B-B14F-4D97-AF65-F5344CB8AC3E}">
        <p14:creationId xmlns:p14="http://schemas.microsoft.com/office/powerpoint/2010/main" val="121677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charset="0"/>
                <a:ea typeface="ＭＳ Ｐゴシック" charset="0"/>
                <a:cs typeface="ＭＳ Ｐゴシック" charset="0"/>
              </a:defRPr>
            </a:lvl1pPr>
            <a:lvl2pPr marL="742950" indent="-285750">
              <a:defRPr sz="2000">
                <a:solidFill>
                  <a:schemeClr val="tx1"/>
                </a:solidFill>
                <a:latin typeface="Times" charset="0"/>
                <a:ea typeface="ＭＳ Ｐゴシック" charset="0"/>
              </a:defRPr>
            </a:lvl2pPr>
            <a:lvl3pPr marL="1143000" indent="-228600">
              <a:defRPr sz="2000">
                <a:solidFill>
                  <a:schemeClr val="tx1"/>
                </a:solidFill>
                <a:latin typeface="Times" charset="0"/>
                <a:ea typeface="ＭＳ Ｐゴシック" charset="0"/>
              </a:defRPr>
            </a:lvl3pPr>
            <a:lvl4pPr marL="1600200" indent="-228600">
              <a:defRPr sz="2000">
                <a:solidFill>
                  <a:schemeClr val="tx1"/>
                </a:solidFill>
                <a:latin typeface="Times" charset="0"/>
                <a:ea typeface="ＭＳ Ｐゴシック" charset="0"/>
              </a:defRPr>
            </a:lvl4pPr>
            <a:lvl5pPr marL="2057400" indent="-228600">
              <a:defRPr sz="2000">
                <a:solidFill>
                  <a:schemeClr val="tx1"/>
                </a:solidFill>
                <a:latin typeface="Times" charset="0"/>
                <a:ea typeface="ＭＳ Ｐゴシック" charset="0"/>
              </a:defRPr>
            </a:lvl5pPr>
            <a:lvl6pPr marL="2514600" indent="-228600" eaLnBrk="0" fontAlgn="base" hangingPunct="0">
              <a:spcBef>
                <a:spcPct val="0"/>
              </a:spcBef>
              <a:spcAft>
                <a:spcPct val="0"/>
              </a:spcAft>
              <a:defRPr sz="2000">
                <a:solidFill>
                  <a:schemeClr val="tx1"/>
                </a:solidFill>
                <a:latin typeface="Times" charset="0"/>
                <a:ea typeface="ＭＳ Ｐゴシック" charset="0"/>
              </a:defRPr>
            </a:lvl6pPr>
            <a:lvl7pPr marL="2971800" indent="-228600" eaLnBrk="0" fontAlgn="base" hangingPunct="0">
              <a:spcBef>
                <a:spcPct val="0"/>
              </a:spcBef>
              <a:spcAft>
                <a:spcPct val="0"/>
              </a:spcAft>
              <a:defRPr sz="2000">
                <a:solidFill>
                  <a:schemeClr val="tx1"/>
                </a:solidFill>
                <a:latin typeface="Times" charset="0"/>
                <a:ea typeface="ＭＳ Ｐゴシック" charset="0"/>
              </a:defRPr>
            </a:lvl7pPr>
            <a:lvl8pPr marL="3429000" indent="-228600" eaLnBrk="0" fontAlgn="base" hangingPunct="0">
              <a:spcBef>
                <a:spcPct val="0"/>
              </a:spcBef>
              <a:spcAft>
                <a:spcPct val="0"/>
              </a:spcAft>
              <a:defRPr sz="2000">
                <a:solidFill>
                  <a:schemeClr val="tx1"/>
                </a:solidFill>
                <a:latin typeface="Times" charset="0"/>
                <a:ea typeface="ＭＳ Ｐゴシック" charset="0"/>
              </a:defRPr>
            </a:lvl8pPr>
            <a:lvl9pPr marL="3886200" indent="-228600" eaLnBrk="0" fontAlgn="base" hangingPunct="0">
              <a:spcBef>
                <a:spcPct val="0"/>
              </a:spcBef>
              <a:spcAft>
                <a:spcPct val="0"/>
              </a:spcAft>
              <a:defRPr sz="2000">
                <a:solidFill>
                  <a:schemeClr val="tx1"/>
                </a:solidFill>
                <a:latin typeface="Times" charset="0"/>
                <a:ea typeface="ＭＳ Ｐゴシック" charset="0"/>
              </a:defRPr>
            </a:lvl9pPr>
          </a:lstStyle>
          <a:p>
            <a:fld id="{32C05D28-79EA-E24B-B622-E5ABC52B1BF3}" type="slidenum">
              <a:rPr lang="en-US" sz="1200"/>
              <a:pPr/>
              <a:t>3</a:t>
            </a:fld>
            <a:endParaRPr lang="en-US" sz="1200"/>
          </a:p>
        </p:txBody>
      </p:sp>
      <p:sp>
        <p:nvSpPr>
          <p:cNvPr id="29698" name="Rectangle 2"/>
          <p:cNvSpPr>
            <a:spLocks noGrp="1" noRot="1" noChangeAspect="1" noChangeArrowheads="1"/>
          </p:cNvSpPr>
          <p:nvPr>
            <p:ph type="sldImg"/>
          </p:nvPr>
        </p:nvSpPr>
        <p:spPr>
          <a:solidFill>
            <a:srgbClr val="FFFFFF"/>
          </a:solidFill>
          <a:ln/>
        </p:spPr>
      </p:sp>
      <p:sp>
        <p:nvSpPr>
          <p:cNvPr id="29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l"/>
            <a:r>
              <a:rPr lang="en-US" sz="1200" kern="1200" dirty="0">
                <a:solidFill>
                  <a:schemeClr val="tx1"/>
                </a:solidFill>
                <a:effectLst/>
                <a:latin typeface="+mn-lt"/>
                <a:ea typeface="+mn-ea"/>
                <a:cs typeface="+mn-cs"/>
              </a:rPr>
              <a:t>Figure 3 from </a:t>
            </a:r>
            <a:r>
              <a:rPr lang="en-US" sz="1200" dirty="0"/>
              <a:t>Wells JN, </a:t>
            </a:r>
            <a:r>
              <a:rPr lang="en-US" sz="1200" dirty="0" err="1"/>
              <a:t>Feschotte</a:t>
            </a:r>
            <a:r>
              <a:rPr lang="en-US" sz="1200" dirty="0"/>
              <a:t> C. </a:t>
            </a:r>
            <a:r>
              <a:rPr lang="en-US" sz="1200" i="1" dirty="0"/>
              <a:t>A Field Guide to Eukaryotic Transposable Elements</a:t>
            </a:r>
            <a:r>
              <a:rPr lang="en-US" sz="1200" dirty="0"/>
              <a:t>.  </a:t>
            </a:r>
            <a:r>
              <a:rPr lang="en-US" sz="1200" dirty="0" err="1"/>
              <a:t>Annu</a:t>
            </a:r>
            <a:r>
              <a:rPr lang="en-US" sz="1200" dirty="0"/>
              <a:t> Rev Genet. 2020 Nov 23;54:539-561</a:t>
            </a:r>
            <a:r>
              <a:rPr lang="en-US" sz="1200"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10.1146/annurev-genet-040620-022145. </a:t>
            </a:r>
            <a:r>
              <a:rPr lang="en-US" sz="1200" kern="1200" dirty="0">
                <a:solidFill>
                  <a:schemeClr val="tx1"/>
                </a:solidFill>
                <a:effectLst/>
                <a:latin typeface="+mn-lt"/>
                <a:ea typeface="+mn-ea"/>
                <a:cs typeface="+mn-cs"/>
              </a:rPr>
              <a:t>  </a:t>
            </a:r>
          </a:p>
          <a:p>
            <a:pPr algn="l"/>
            <a:r>
              <a:rPr lang="en-US" sz="1200" kern="1200" dirty="0">
                <a:solidFill>
                  <a:schemeClr val="tx1"/>
                </a:solidFill>
                <a:effectLst/>
                <a:latin typeface="+mn-lt"/>
                <a:ea typeface="+mn-ea"/>
                <a:cs typeface="+mn-cs"/>
              </a:rPr>
              <a:t>Legend from the authors:  Distribution of TEs across the eukaryote phylogeny. Reference genome size (</a:t>
            </a:r>
            <a:r>
              <a:rPr lang="en-US" sz="1200" i="1" kern="1200" dirty="0">
                <a:solidFill>
                  <a:schemeClr val="tx1"/>
                </a:solidFill>
                <a:effectLst/>
                <a:latin typeface="+mn-lt"/>
                <a:ea typeface="+mn-ea"/>
                <a:cs typeface="+mn-cs"/>
              </a:rPr>
              <a:t>sea green circles</a:t>
            </a:r>
            <a:r>
              <a:rPr lang="en-US" sz="1200" kern="1200" dirty="0">
                <a:solidFill>
                  <a:schemeClr val="tx1"/>
                </a:solidFill>
                <a:effectLst/>
                <a:latin typeface="+mn-lt"/>
                <a:ea typeface="+mn-ea"/>
                <a:cs typeface="+mn-cs"/>
              </a:rPr>
              <a:t>) varies dramatically across eukaryotes and is loosely correlated with TE content. Here, the honey bee TE content is likely an underestimate, as approximately 3% of the genome derives from unusual large retrotransposon derivatives. For ease of visualization, YR retroelements have been included with LTRs and all class II elements are included under DNA. Data were acquired from genome </a:t>
            </a:r>
            <a:r>
              <a:rPr lang="en-US" sz="1200" kern="1200" dirty="0" err="1">
                <a:solidFill>
                  <a:schemeClr val="tx1"/>
                </a:solidFill>
                <a:effectLst/>
                <a:latin typeface="+mn-lt"/>
                <a:ea typeface="+mn-ea"/>
                <a:cs typeface="+mn-cs"/>
              </a:rPr>
              <a:t>RepeatMasker</a:t>
            </a:r>
            <a:r>
              <a:rPr lang="en-US" sz="1200" kern="1200" dirty="0">
                <a:solidFill>
                  <a:schemeClr val="tx1"/>
                </a:solidFill>
                <a:effectLst/>
                <a:latin typeface="+mn-lt"/>
                <a:ea typeface="+mn-ea"/>
                <a:cs typeface="+mn-cs"/>
              </a:rPr>
              <a:t> output files. Figure adapted with permission from Huang et al. (71); the </a:t>
            </a:r>
            <a:r>
              <a:rPr lang="en-US" sz="1200" i="1" kern="1200" dirty="0">
                <a:solidFill>
                  <a:schemeClr val="tx1"/>
                </a:solidFill>
                <a:effectLst/>
                <a:latin typeface="+mn-lt"/>
                <a:ea typeface="+mn-ea"/>
                <a:cs typeface="+mn-cs"/>
              </a:rPr>
              <a:t>Volvox </a:t>
            </a:r>
            <a:r>
              <a:rPr lang="en-US" sz="1200" i="1" kern="1200" dirty="0" err="1">
                <a:solidFill>
                  <a:schemeClr val="tx1"/>
                </a:solidFill>
                <a:effectLst/>
                <a:latin typeface="+mn-lt"/>
                <a:ea typeface="+mn-ea"/>
                <a:cs typeface="+mn-cs"/>
              </a:rPr>
              <a:t>carteri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silhouette was provided by Matt Crook. Abbreviations: LINE, long interspersed nuclear element; LTR, long terminal repeat; SINE, short interspersed nuclear element; TE, transposable element; YR, tyrosine recombinase. </a:t>
            </a:r>
            <a:endParaRPr lang="en-US" dirty="0"/>
          </a:p>
        </p:txBody>
      </p:sp>
      <p:sp>
        <p:nvSpPr>
          <p:cNvPr id="2" name="Date Placeholder 1"/>
          <p:cNvSpPr>
            <a:spLocks noGrp="1"/>
          </p:cNvSpPr>
          <p:nvPr>
            <p:ph type="dt" sz="quarter" idx="1"/>
          </p:nvPr>
        </p:nvSpPr>
        <p:spPr/>
        <p:txBody>
          <a:bodyPr/>
          <a:lstStyle/>
          <a:p>
            <a:pPr>
              <a:defRPr/>
            </a:pPr>
            <a:r>
              <a:rPr lang="en-US"/>
              <a:t>07/05/2022</a:t>
            </a:r>
          </a:p>
        </p:txBody>
      </p:sp>
    </p:spTree>
    <p:extLst>
      <p:ext uri="{BB962C8B-B14F-4D97-AF65-F5344CB8AC3E}">
        <p14:creationId xmlns:p14="http://schemas.microsoft.com/office/powerpoint/2010/main" val="3259761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Ting Wang, Washington University in St. Louis:  Scanning the human or mouse genome with TE sequences identifies many matches within known transcription factors binding sites.</a:t>
            </a:r>
          </a:p>
          <a:p>
            <a:endParaRPr lang="en-US" dirty="0"/>
          </a:p>
          <a:p>
            <a:r>
              <a:rPr lang="en-US" dirty="0" err="1"/>
              <a:t>Xie</a:t>
            </a:r>
            <a:r>
              <a:rPr lang="en-US" dirty="0"/>
              <a:t> M, et al. DNA hypomethylation within specific transposable element families associates with tissue-specific enhancer landscape. Nat Genet. 2013 Jul;45(7):836-41.</a:t>
            </a:r>
          </a:p>
          <a:p>
            <a:endParaRPr lang="en-US" dirty="0"/>
          </a:p>
          <a:p>
            <a:r>
              <a:rPr lang="en-US" dirty="0"/>
              <a:t>Sundaram V, et al. Widespread contribution of transposable elements to the innovation of gene regulatory networks. Genome Res. 2014 Dec;24(12):1963-76.</a:t>
            </a:r>
          </a:p>
          <a:p>
            <a:endParaRPr lang="en-US" dirty="0"/>
          </a:p>
          <a:p>
            <a:r>
              <a:rPr lang="en-US" dirty="0"/>
              <a:t>Sundaram V, et al. Functional cis-regulatory modules encoded by mouse-specific endogenous retrovirus. Nat </a:t>
            </a:r>
            <a:r>
              <a:rPr lang="en-US" dirty="0" err="1"/>
              <a:t>Commun</a:t>
            </a:r>
            <a:r>
              <a:rPr lang="en-US" dirty="0"/>
              <a:t>. 2017 Mar 28;8:14550.</a:t>
            </a:r>
          </a:p>
          <a:p>
            <a:endParaRPr lang="en-US" dirty="0"/>
          </a:p>
          <a:p>
            <a:endParaRPr lang="en-US" dirty="0"/>
          </a:p>
        </p:txBody>
      </p:sp>
      <p:sp>
        <p:nvSpPr>
          <p:cNvPr id="4" name="Slide Number Placeholder 3"/>
          <p:cNvSpPr>
            <a:spLocks noGrp="1"/>
          </p:cNvSpPr>
          <p:nvPr>
            <p:ph type="sldNum" sz="quarter" idx="10"/>
          </p:nvPr>
        </p:nvSpPr>
        <p:spPr/>
        <p:txBody>
          <a:bodyPr/>
          <a:lstStyle/>
          <a:p>
            <a:fld id="{7C8D4F24-C4A4-8B4B-A722-55D5F9BC05AA}" type="slidenum">
              <a:rPr lang="en-US" smtClean="0"/>
              <a:pPr/>
              <a:t>30</a:t>
            </a:fld>
            <a:endParaRPr lang="en-US"/>
          </a:p>
        </p:txBody>
      </p:sp>
      <p:sp>
        <p:nvSpPr>
          <p:cNvPr id="5" name="Date Placeholder 4">
            <a:extLst>
              <a:ext uri="{FF2B5EF4-FFF2-40B4-BE49-F238E27FC236}">
                <a16:creationId xmlns:a16="http://schemas.microsoft.com/office/drawing/2014/main" id="{5DB34E9F-BBEE-071B-F698-CF59FF77DDF2}"/>
              </a:ext>
            </a:extLst>
          </p:cNvPr>
          <p:cNvSpPr>
            <a:spLocks noGrp="1"/>
          </p:cNvSpPr>
          <p:nvPr>
            <p:ph type="dt" idx="1"/>
          </p:nvPr>
        </p:nvSpPr>
        <p:spPr/>
        <p:txBody>
          <a:bodyPr/>
          <a:lstStyle/>
          <a:p>
            <a:r>
              <a:rPr lang="en-US"/>
              <a:t>07/05/2022</a:t>
            </a:r>
          </a:p>
        </p:txBody>
      </p:sp>
    </p:spTree>
    <p:extLst>
      <p:ext uri="{BB962C8B-B14F-4D97-AF65-F5344CB8AC3E}">
        <p14:creationId xmlns:p14="http://schemas.microsoft.com/office/powerpoint/2010/main" val="1521844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2B13A7C2-3B95-1D4B-A211-67690C70F89F}"/>
              </a:ext>
            </a:extLst>
          </p:cNvPr>
          <p:cNvSpPr>
            <a:spLocks noGrp="1" noRot="1" noChangeAspect="1" noChangeArrowheads="1" noTextEdit="1"/>
          </p:cNvSpPr>
          <p:nvPr>
            <p:ph type="sldImg"/>
          </p:nvPr>
        </p:nvSpPr>
        <p:spPr>
          <a:ln/>
        </p:spPr>
      </p:sp>
      <p:sp>
        <p:nvSpPr>
          <p:cNvPr id="22530" name="Notes Placeholder 2">
            <a:extLst>
              <a:ext uri="{FF2B5EF4-FFF2-40B4-BE49-F238E27FC236}">
                <a16:creationId xmlns:a16="http://schemas.microsoft.com/office/drawing/2014/main" id="{934DACFA-AE69-C644-B2F3-F9F3B1C332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the authors:  TE-mediated evolution of new sex chromosomes. Comparison of the two evolutionary time points of acquiring chromatin entry sites (CES; binding sites for the MSL complex, critical for dosage compensation) on XR and the neo‐X suggest a three‐step model for the TE‐mediated wiring of a newly evolved X chromosome into the dosage compensation network followed by erosion of nonfunctional elements of the TE. The first step, domestication, involves the acquisition of an MRE sequence motif capable of acting as a CES for the MSL complex. The domesticated TE is amplified across the genome and is beneficial on a newly formed X chromosome, but selected against on autosomal locations. This results in the accumulation of the domesticated TE, along with the MRE motif that it carries, on the neo-X. The amplified MRE motif may initially be suboptimal, as seen with the younger ISX elements on the neo‐X, but over time, secondary fine‐tuning mutations within each MRE can refine the ability to recruit optimal levels of MSL complex, as seems to have occurred with the older ISXR elements on XR. This is accompanied by erosion of TE sequences that are not required for MSL-binding, eventually degrading the signature of TE involvement for supplying CES. Ellison C &amp; </a:t>
            </a:r>
            <a:r>
              <a:rPr lang="en-US" sz="1200" kern="1200" dirty="0" err="1">
                <a:solidFill>
                  <a:schemeClr val="tx1"/>
                </a:solidFill>
                <a:effectLst/>
                <a:latin typeface="+mn-lt"/>
                <a:ea typeface="+mn-ea"/>
                <a:cs typeface="+mn-cs"/>
              </a:rPr>
              <a:t>Bachtrog</a:t>
            </a:r>
            <a:r>
              <a:rPr lang="en-US" sz="1200" kern="1200" dirty="0">
                <a:solidFill>
                  <a:schemeClr val="tx1"/>
                </a:solidFill>
                <a:effectLst/>
                <a:latin typeface="+mn-lt"/>
                <a:ea typeface="+mn-ea"/>
                <a:cs typeface="+mn-cs"/>
              </a:rPr>
              <a:t> D 2013 Science 342: 846-850.</a:t>
            </a:r>
            <a:endParaRPr lang="en-US" dirty="0"/>
          </a:p>
          <a:p>
            <a:endParaRPr lang="en-US" altLang="en-US" dirty="0">
              <a:latin typeface="Times" pitchFamily="2" charset="0"/>
              <a:ea typeface="ＭＳ Ｐゴシック" panose="020B0600070205080204" pitchFamily="34" charset="-128"/>
            </a:endParaRPr>
          </a:p>
        </p:txBody>
      </p:sp>
      <p:sp>
        <p:nvSpPr>
          <p:cNvPr id="22531" name="Slide Number Placeholder 3">
            <a:extLst>
              <a:ext uri="{FF2B5EF4-FFF2-40B4-BE49-F238E27FC236}">
                <a16:creationId xmlns:a16="http://schemas.microsoft.com/office/drawing/2014/main" id="{F9F52252-CCE4-9D4B-B92E-1A0BAD736D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2A43E23A-E02D-E04C-9FFF-304F6C6356F9}" type="slidenum">
              <a:rPr lang="en-US" altLang="en-US" smtClean="0">
                <a:latin typeface="Times" pitchFamily="2" charset="0"/>
              </a:rPr>
              <a:pPr/>
              <a:t>31</a:t>
            </a:fld>
            <a:endParaRPr lang="en-US" altLang="en-US">
              <a:latin typeface="Times" pitchFamily="2" charset="0"/>
            </a:endParaRPr>
          </a:p>
        </p:txBody>
      </p:sp>
      <p:sp>
        <p:nvSpPr>
          <p:cNvPr id="2" name="Date Placeholder 1">
            <a:extLst>
              <a:ext uri="{FF2B5EF4-FFF2-40B4-BE49-F238E27FC236}">
                <a16:creationId xmlns:a16="http://schemas.microsoft.com/office/drawing/2014/main" id="{43A519A3-D18B-505F-9649-27DA19C9A9CC}"/>
              </a:ext>
            </a:extLst>
          </p:cNvPr>
          <p:cNvSpPr>
            <a:spLocks noGrp="1"/>
          </p:cNvSpPr>
          <p:nvPr>
            <p:ph type="dt" idx="1"/>
          </p:nvPr>
        </p:nvSpPr>
        <p:spPr/>
        <p:txBody>
          <a:bodyPr/>
          <a:lstStyle/>
          <a:p>
            <a:r>
              <a:rPr lang="en-US"/>
              <a:t>07/05/2022</a:t>
            </a:r>
          </a:p>
        </p:txBody>
      </p:sp>
    </p:spTree>
    <p:extLst>
      <p:ext uri="{BB962C8B-B14F-4D97-AF65-F5344CB8AC3E}">
        <p14:creationId xmlns:p14="http://schemas.microsoft.com/office/powerpoint/2010/main" val="3014721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Times" charset="0"/>
                <a:ea typeface="ＭＳ Ｐゴシック" charset="0"/>
                <a:cs typeface="ＭＳ Ｐゴシック" charset="0"/>
              </a:defRPr>
            </a:lvl1pPr>
            <a:lvl2pPr marL="742950" indent="-285750">
              <a:defRPr sz="2000">
                <a:solidFill>
                  <a:schemeClr val="tx1"/>
                </a:solidFill>
                <a:latin typeface="Times" charset="0"/>
                <a:ea typeface="ＭＳ Ｐゴシック" charset="0"/>
              </a:defRPr>
            </a:lvl2pPr>
            <a:lvl3pPr marL="1143000" indent="-228600">
              <a:defRPr sz="2000">
                <a:solidFill>
                  <a:schemeClr val="tx1"/>
                </a:solidFill>
                <a:latin typeface="Times" charset="0"/>
                <a:ea typeface="ＭＳ Ｐゴシック" charset="0"/>
              </a:defRPr>
            </a:lvl3pPr>
            <a:lvl4pPr marL="1600200" indent="-228600">
              <a:defRPr sz="2000">
                <a:solidFill>
                  <a:schemeClr val="tx1"/>
                </a:solidFill>
                <a:latin typeface="Times" charset="0"/>
                <a:ea typeface="ＭＳ Ｐゴシック" charset="0"/>
              </a:defRPr>
            </a:lvl4pPr>
            <a:lvl5pPr marL="2057400" indent="-228600">
              <a:defRPr sz="2000">
                <a:solidFill>
                  <a:schemeClr val="tx1"/>
                </a:solidFill>
                <a:latin typeface="Times" charset="0"/>
                <a:ea typeface="ＭＳ Ｐゴシック" charset="0"/>
              </a:defRPr>
            </a:lvl5pPr>
            <a:lvl6pPr marL="2514600" indent="-228600" eaLnBrk="0" fontAlgn="base" hangingPunct="0">
              <a:spcBef>
                <a:spcPct val="0"/>
              </a:spcBef>
              <a:spcAft>
                <a:spcPct val="0"/>
              </a:spcAft>
              <a:defRPr sz="2000">
                <a:solidFill>
                  <a:schemeClr val="tx1"/>
                </a:solidFill>
                <a:latin typeface="Times" charset="0"/>
                <a:ea typeface="ＭＳ Ｐゴシック" charset="0"/>
              </a:defRPr>
            </a:lvl6pPr>
            <a:lvl7pPr marL="2971800" indent="-228600" eaLnBrk="0" fontAlgn="base" hangingPunct="0">
              <a:spcBef>
                <a:spcPct val="0"/>
              </a:spcBef>
              <a:spcAft>
                <a:spcPct val="0"/>
              </a:spcAft>
              <a:defRPr sz="2000">
                <a:solidFill>
                  <a:schemeClr val="tx1"/>
                </a:solidFill>
                <a:latin typeface="Times" charset="0"/>
                <a:ea typeface="ＭＳ Ｐゴシック" charset="0"/>
              </a:defRPr>
            </a:lvl7pPr>
            <a:lvl8pPr marL="3429000" indent="-228600" eaLnBrk="0" fontAlgn="base" hangingPunct="0">
              <a:spcBef>
                <a:spcPct val="0"/>
              </a:spcBef>
              <a:spcAft>
                <a:spcPct val="0"/>
              </a:spcAft>
              <a:defRPr sz="2000">
                <a:solidFill>
                  <a:schemeClr val="tx1"/>
                </a:solidFill>
                <a:latin typeface="Times" charset="0"/>
                <a:ea typeface="ＭＳ Ｐゴシック" charset="0"/>
              </a:defRPr>
            </a:lvl8pPr>
            <a:lvl9pPr marL="3886200" indent="-228600" eaLnBrk="0" fontAlgn="base" hangingPunct="0">
              <a:spcBef>
                <a:spcPct val="0"/>
              </a:spcBef>
              <a:spcAft>
                <a:spcPct val="0"/>
              </a:spcAft>
              <a:defRPr sz="2000">
                <a:solidFill>
                  <a:schemeClr val="tx1"/>
                </a:solidFill>
                <a:latin typeface="Times" charset="0"/>
                <a:ea typeface="ＭＳ Ｐゴシック" charset="0"/>
              </a:defRPr>
            </a:lvl9pPr>
          </a:lstStyle>
          <a:p>
            <a:fld id="{32C05D28-79EA-E24B-B622-E5ABC52B1BF3}" type="slidenum">
              <a:rPr lang="en-US" sz="1200"/>
              <a:pPr/>
              <a:t>4</a:t>
            </a:fld>
            <a:endParaRPr lang="en-US" sz="1200"/>
          </a:p>
        </p:txBody>
      </p:sp>
      <p:sp>
        <p:nvSpPr>
          <p:cNvPr id="29698" name="Rectangle 2"/>
          <p:cNvSpPr>
            <a:spLocks noGrp="1" noRot="1" noChangeAspect="1" noChangeArrowheads="1"/>
          </p:cNvSpPr>
          <p:nvPr>
            <p:ph type="sldImg"/>
          </p:nvPr>
        </p:nvSpPr>
        <p:spPr>
          <a:solidFill>
            <a:srgbClr val="FFFFFF"/>
          </a:solidFill>
          <a:ln/>
        </p:spPr>
      </p:sp>
      <p:sp>
        <p:nvSpPr>
          <p:cNvPr id="29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i="0" u="none" strike="noStrike" kern="1200" dirty="0">
                <a:solidFill>
                  <a:schemeClr val="tx1"/>
                </a:solidFill>
                <a:effectLst/>
                <a:latin typeface="+mn-lt"/>
                <a:ea typeface="+mn-ea"/>
                <a:cs typeface="+mn-cs"/>
              </a:rPr>
              <a:t>From the author:  DNA transposons (e.g., Tc-1-mariner) have inverted terminal inverted repeats (ITRs) and a single open reading frame (ORF) that encodes a transposase. They are flanked by short direct repeats (DRs). Retrotransposons are divided into autonomous and nonautonomous classes depending on whether they have ORFs that encode proteins required for retrotransposition. Common autonomous retrotransposons are (</a:t>
            </a:r>
            <a:r>
              <a:rPr lang="en-US" sz="1200" b="0" i="0" u="none" strike="noStrike" kern="1200" dirty="0" err="1">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 LTRs or (ii) non-LTRs. Examples of LTR retrotransposons are human endogenous retroviruses (HERV) (shown) and various Ty elements of </a:t>
            </a:r>
            <a:r>
              <a:rPr lang="en-US" sz="1200" b="0" i="1" u="none" strike="noStrike" kern="1200" dirty="0">
                <a:solidFill>
                  <a:schemeClr val="tx1"/>
                </a:solidFill>
                <a:effectLst/>
                <a:latin typeface="+mn-lt"/>
                <a:ea typeface="+mn-ea"/>
                <a:cs typeface="+mn-cs"/>
              </a:rPr>
              <a:t>S. cerevisiae </a:t>
            </a:r>
            <a:r>
              <a:rPr lang="en-US" sz="1200" b="0" i="0" u="none" strike="noStrike" kern="1200" dirty="0">
                <a:solidFill>
                  <a:schemeClr val="tx1"/>
                </a:solidFill>
                <a:effectLst/>
                <a:latin typeface="+mn-lt"/>
                <a:ea typeface="+mn-ea"/>
                <a:cs typeface="+mn-cs"/>
              </a:rPr>
              <a:t>(not shown). These elements have terminal LTRs and slightly overlapping ORFs for their group-specific antigen (gag), protease (</a:t>
            </a:r>
            <a:r>
              <a:rPr lang="en-US" sz="1200" b="0" i="0" u="none" strike="noStrike" kern="1200" dirty="0" err="1">
                <a:solidFill>
                  <a:schemeClr val="tx1"/>
                </a:solidFill>
                <a:effectLst/>
                <a:latin typeface="+mn-lt"/>
                <a:ea typeface="+mn-ea"/>
                <a:cs typeface="+mn-cs"/>
              </a:rPr>
              <a:t>prt</a:t>
            </a:r>
            <a:r>
              <a:rPr lang="en-US" sz="1200" b="0" i="0" u="none" strike="noStrike" kern="1200" dirty="0">
                <a:solidFill>
                  <a:schemeClr val="tx1"/>
                </a:solidFill>
                <a:effectLst/>
                <a:latin typeface="+mn-lt"/>
                <a:ea typeface="+mn-ea"/>
                <a:cs typeface="+mn-cs"/>
              </a:rPr>
              <a:t>), polymerase (pol), and envelope (env) genes. They produce target site duplications (TSDs) upon insertion. Also shown are the reverse transcriptase (RT) and endonuclease (EN) domains. Other LTR retrotransposons that are responsible for most mobile-element insertions in mice are the intracisternal A-particles (IAPs), early transposons (</a:t>
            </a:r>
            <a:r>
              <a:rPr lang="en-US" sz="1200" b="0" i="0" u="none" strike="noStrike" kern="1200" dirty="0" err="1">
                <a:solidFill>
                  <a:schemeClr val="tx1"/>
                </a:solidFill>
                <a:effectLst/>
                <a:latin typeface="+mn-lt"/>
                <a:ea typeface="+mn-ea"/>
                <a:cs typeface="+mn-cs"/>
              </a:rPr>
              <a:t>Etns</a:t>
            </a:r>
            <a:r>
              <a:rPr lang="en-US" sz="1200" b="0" i="0" u="none" strike="noStrike" kern="1200" dirty="0">
                <a:solidFill>
                  <a:schemeClr val="tx1"/>
                </a:solidFill>
                <a:effectLst/>
                <a:latin typeface="+mn-lt"/>
                <a:ea typeface="+mn-ea"/>
                <a:cs typeface="+mn-cs"/>
              </a:rPr>
              <a:t>), and mammalian LTR-retrotransposons (</a:t>
            </a:r>
            <a:r>
              <a:rPr lang="en-US" sz="1200" b="0" i="0" u="none" strike="noStrike" kern="1200" dirty="0" err="1">
                <a:solidFill>
                  <a:schemeClr val="tx1"/>
                </a:solidFill>
                <a:effectLst/>
                <a:latin typeface="+mn-lt"/>
                <a:ea typeface="+mn-ea"/>
                <a:cs typeface="+mn-cs"/>
              </a:rPr>
              <a:t>MaLRs</a:t>
            </a:r>
            <a:r>
              <a:rPr lang="en-US" sz="1200" b="0" i="0" u="none" strike="noStrike" kern="1200" dirty="0">
                <a:solidFill>
                  <a:schemeClr val="tx1"/>
                </a:solidFill>
                <a:effectLst/>
                <a:latin typeface="+mn-lt"/>
                <a:ea typeface="+mn-ea"/>
                <a:cs typeface="+mn-cs"/>
              </a:rPr>
              <a:t>). These elements are not present in humans, and essentially all are defective, so the source of their RT in trans remains unknown. L1 is an example of a non-LTR retrotransposon. L1s consist of a 5'-untranslated region (5' UTR) containing an internal promoter, two ORFs, a 3' UTR, and a poly(A) signal followed by a poly(A) tail (An). L1s are usually flanked by 7- to 20-bp target site duplications (TSDs). The RT, EN, and a conserved cysteine-rich domain (C) are shown. An Alu element is an example of a nonautonomous retrotransposon. </a:t>
            </a:r>
            <a:r>
              <a:rPr lang="en-US" sz="1200" b="0" i="0" u="none" strike="noStrike" kern="1200" dirty="0" err="1">
                <a:solidFill>
                  <a:schemeClr val="tx1"/>
                </a:solidFill>
                <a:effectLst/>
                <a:latin typeface="+mn-lt"/>
                <a:ea typeface="+mn-ea"/>
                <a:cs typeface="+mn-cs"/>
              </a:rPr>
              <a:t>Alus</a:t>
            </a:r>
            <a:r>
              <a:rPr lang="en-US" sz="1200" b="0" i="0" u="none" strike="noStrike" kern="1200" dirty="0">
                <a:solidFill>
                  <a:schemeClr val="tx1"/>
                </a:solidFill>
                <a:effectLst/>
                <a:latin typeface="+mn-lt"/>
                <a:ea typeface="+mn-ea"/>
                <a:cs typeface="+mn-cs"/>
              </a:rPr>
              <a:t> contain two similar monomers, the left (L) and the right (R), and end in a poly(A) tail. Approximate full-length element sizes are given in parentheses.</a:t>
            </a:r>
            <a:endParaRPr lang="en-US" dirty="0">
              <a:ea typeface="ＭＳ Ｐゴシック" charset="0"/>
              <a:cs typeface="ＭＳ Ｐゴシック" charset="0"/>
            </a:endParaRPr>
          </a:p>
        </p:txBody>
      </p:sp>
      <p:sp>
        <p:nvSpPr>
          <p:cNvPr id="2" name="Date Placeholder 1"/>
          <p:cNvSpPr>
            <a:spLocks noGrp="1"/>
          </p:cNvSpPr>
          <p:nvPr>
            <p:ph type="dt" sz="quarter" idx="1"/>
          </p:nvPr>
        </p:nvSpPr>
        <p:spPr/>
        <p:txBody>
          <a:bodyPr/>
          <a:lstStyle/>
          <a:p>
            <a:pPr>
              <a:defRPr/>
            </a:pPr>
            <a:r>
              <a:rPr lang="en-US"/>
              <a:t>07/05/2022</a:t>
            </a:r>
          </a:p>
        </p:txBody>
      </p:sp>
    </p:spTree>
    <p:extLst>
      <p:ext uri="{BB962C8B-B14F-4D97-AF65-F5344CB8AC3E}">
        <p14:creationId xmlns:p14="http://schemas.microsoft.com/office/powerpoint/2010/main" val="3267742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Times" charset="0"/>
                <a:ea typeface="ＭＳ Ｐゴシック" charset="0"/>
                <a:cs typeface="ＭＳ Ｐゴシック" charset="0"/>
              </a:defRPr>
            </a:lvl1pPr>
            <a:lvl2pPr marL="742950" indent="-285750">
              <a:defRPr sz="2000">
                <a:solidFill>
                  <a:schemeClr val="tx1"/>
                </a:solidFill>
                <a:latin typeface="Times" charset="0"/>
                <a:ea typeface="ＭＳ Ｐゴシック" charset="0"/>
              </a:defRPr>
            </a:lvl2pPr>
            <a:lvl3pPr marL="1143000" indent="-228600">
              <a:defRPr sz="2000">
                <a:solidFill>
                  <a:schemeClr val="tx1"/>
                </a:solidFill>
                <a:latin typeface="Times" charset="0"/>
                <a:ea typeface="ＭＳ Ｐゴシック" charset="0"/>
              </a:defRPr>
            </a:lvl3pPr>
            <a:lvl4pPr marL="1600200" indent="-228600">
              <a:defRPr sz="2000">
                <a:solidFill>
                  <a:schemeClr val="tx1"/>
                </a:solidFill>
                <a:latin typeface="Times" charset="0"/>
                <a:ea typeface="ＭＳ Ｐゴシック" charset="0"/>
              </a:defRPr>
            </a:lvl4pPr>
            <a:lvl5pPr marL="2057400" indent="-228600">
              <a:defRPr sz="2000">
                <a:solidFill>
                  <a:schemeClr val="tx1"/>
                </a:solidFill>
                <a:latin typeface="Times" charset="0"/>
                <a:ea typeface="ＭＳ Ｐゴシック" charset="0"/>
              </a:defRPr>
            </a:lvl5pPr>
            <a:lvl6pPr marL="2514600" indent="-228600" eaLnBrk="0" fontAlgn="base" hangingPunct="0">
              <a:spcBef>
                <a:spcPct val="0"/>
              </a:spcBef>
              <a:spcAft>
                <a:spcPct val="0"/>
              </a:spcAft>
              <a:defRPr sz="2000">
                <a:solidFill>
                  <a:schemeClr val="tx1"/>
                </a:solidFill>
                <a:latin typeface="Times" charset="0"/>
                <a:ea typeface="ＭＳ Ｐゴシック" charset="0"/>
              </a:defRPr>
            </a:lvl6pPr>
            <a:lvl7pPr marL="2971800" indent="-228600" eaLnBrk="0" fontAlgn="base" hangingPunct="0">
              <a:spcBef>
                <a:spcPct val="0"/>
              </a:spcBef>
              <a:spcAft>
                <a:spcPct val="0"/>
              </a:spcAft>
              <a:defRPr sz="2000">
                <a:solidFill>
                  <a:schemeClr val="tx1"/>
                </a:solidFill>
                <a:latin typeface="Times" charset="0"/>
                <a:ea typeface="ＭＳ Ｐゴシック" charset="0"/>
              </a:defRPr>
            </a:lvl7pPr>
            <a:lvl8pPr marL="3429000" indent="-228600" eaLnBrk="0" fontAlgn="base" hangingPunct="0">
              <a:spcBef>
                <a:spcPct val="0"/>
              </a:spcBef>
              <a:spcAft>
                <a:spcPct val="0"/>
              </a:spcAft>
              <a:defRPr sz="2000">
                <a:solidFill>
                  <a:schemeClr val="tx1"/>
                </a:solidFill>
                <a:latin typeface="Times" charset="0"/>
                <a:ea typeface="ＭＳ Ｐゴシック" charset="0"/>
              </a:defRPr>
            </a:lvl8pPr>
            <a:lvl9pPr marL="3886200" indent="-228600" eaLnBrk="0" fontAlgn="base" hangingPunct="0">
              <a:spcBef>
                <a:spcPct val="0"/>
              </a:spcBef>
              <a:spcAft>
                <a:spcPct val="0"/>
              </a:spcAft>
              <a:defRPr sz="2000">
                <a:solidFill>
                  <a:schemeClr val="tx1"/>
                </a:solidFill>
                <a:latin typeface="Times" charset="0"/>
                <a:ea typeface="ＭＳ Ｐゴシック" charset="0"/>
              </a:defRPr>
            </a:lvl9pPr>
          </a:lstStyle>
          <a:p>
            <a:fld id="{32C05D28-79EA-E24B-B622-E5ABC52B1BF3}" type="slidenum">
              <a:rPr lang="en-US" sz="1200"/>
              <a:pPr/>
              <a:t>5</a:t>
            </a:fld>
            <a:endParaRPr lang="en-US" sz="1200"/>
          </a:p>
        </p:txBody>
      </p:sp>
      <p:sp>
        <p:nvSpPr>
          <p:cNvPr id="29698" name="Rectangle 2"/>
          <p:cNvSpPr>
            <a:spLocks noGrp="1" noRot="1" noChangeAspect="1" noChangeArrowheads="1"/>
          </p:cNvSpPr>
          <p:nvPr>
            <p:ph type="sldImg"/>
          </p:nvPr>
        </p:nvSpPr>
        <p:spPr>
          <a:solidFill>
            <a:srgbClr val="FFFFFF"/>
          </a:solidFill>
          <a:ln/>
        </p:spPr>
      </p:sp>
      <p:sp>
        <p:nvSpPr>
          <p:cNvPr id="29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normAutofit fontScale="925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the authors:  Panel A shows protein-coding exons and classes of human transposable elements as a percentage of the genome.  As shown in Panel B, DNA transposons encode transposase, an enzyme that binds at or near inverted repeats flanking the element (white arrows flanking transposase) to promote mobility by means of a cut-and-paste mechanism.  Retrotransposons mobilize by means of a copy-and-paste mechanism through an RNA intermediate. Human endogenous retroviruses (HERVs) contain sequences analogous to the </a:t>
            </a:r>
            <a:r>
              <a:rPr lang="en-US" sz="1200" i="1" kern="1200" dirty="0">
                <a:solidFill>
                  <a:schemeClr val="tx1"/>
                </a:solidFill>
                <a:effectLst/>
                <a:latin typeface="+mn-lt"/>
                <a:ea typeface="+mn-ea"/>
                <a:cs typeface="+mn-cs"/>
              </a:rPr>
              <a:t>gag</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pol</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env </a:t>
            </a:r>
            <a:r>
              <a:rPr lang="en-US" sz="1200" kern="1200" dirty="0">
                <a:solidFill>
                  <a:schemeClr val="tx1"/>
                </a:solidFill>
                <a:effectLst/>
                <a:latin typeface="+mn-lt"/>
                <a:ea typeface="+mn-ea"/>
                <a:cs typeface="+mn-cs"/>
              </a:rPr>
              <a:t>genes of retroviruses, but most HERVs, if not all of them, are not active in humans. Elements are considered to be autonomous when they encode the protein activities necessary for retrotransposition (e.g., an endonuclease [EN] and a reverse transcriptase [RT]). The arrow at the 5′ end of poly(A) retrotransposons denotes the transcription start site from their internal promoter. Nonautonomous elements do not encode proteins; their retrotransposition depends on the proteins encoded by autonomous elements. Nonautonomous elements include Alu elements and SVAs. Alu elements have a size of approximately 280 bp and consist of two monomers separated by an adenosine-rich (AR) linker; the left Alu monomer has an internal RNA polymerase III promoter (bars labeled A and B). SVAs are composite elements with a portion of a HERV (SINE-R [short interspersed element of HERV origin]), a variable number of tandem repeats (VNTRs), and a backward Alu, as well as a CCCTCT multimer. Processed pseudogenes are copies of cellular messenger RNAs that have been reverse- transcribed into DNA and lack introns. C denotes cysteine-rich domain (encoded by ORF2), HERV-K a HERV of the K type, LINE long interspersed element, LTR long terminal repeat, ORF1 open reading frame 1, ORF2 open reading frame 2, and UTR untranslated region. The diagram in Panel B is adapted from Beck et al</a:t>
            </a:r>
            <a:r>
              <a:rPr lang="en-US" sz="1200" kern="1200" dirty="0">
                <a:solidFill>
                  <a:schemeClr val="tx1"/>
                </a:solidFill>
                <a:effectLst/>
                <a:latin typeface="+mn-lt"/>
                <a:ea typeface="+mn-ea"/>
                <a:cs typeface="+mn-cs"/>
                <a:sym typeface="Wingdings" pitchFamily="2" charset="2"/>
              </a:rPr>
              <a:t>.</a:t>
            </a:r>
            <a:r>
              <a:rPr lang="en-US" sz="1200" kern="1200" baseline="30000" dirty="0">
                <a:solidFill>
                  <a:schemeClr val="tx1"/>
                </a:solidFill>
                <a:effectLst/>
                <a:latin typeface="+mn-lt"/>
                <a:ea typeface="+mn-ea"/>
                <a:cs typeface="+mn-cs"/>
                <a:sym typeface="Wingdings" pitchFamily="2" charset="2"/>
              </a:rPr>
              <a:t>10  </a:t>
            </a:r>
            <a:r>
              <a:rPr lang="en-US" sz="1200" kern="1200" baseline="0" dirty="0">
                <a:solidFill>
                  <a:schemeClr val="tx1"/>
                </a:solidFill>
                <a:effectLst/>
                <a:latin typeface="+mn-lt"/>
                <a:ea typeface="+mn-ea"/>
                <a:cs typeface="+mn-cs"/>
                <a:sym typeface="Wingdings" pitchFamily="2" charset="2"/>
              </a:rPr>
              <a:t>See </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3" tooltip="https://www.nejm.org/doi/10.1056/NEJMra1510092"/>
              </a:rPr>
              <a:t>https://www.nejm.org/doi/10.1056/NEJMra1510092</a:t>
            </a:r>
            <a:r>
              <a:rPr lang="en-US" sz="1200" b="0" i="0" kern="1200" dirty="0">
                <a:solidFill>
                  <a:schemeClr val="tx1"/>
                </a:solidFill>
                <a:effectLst/>
                <a:latin typeface="+mn-lt"/>
                <a:ea typeface="+mn-ea"/>
                <a:cs typeface="+mn-cs"/>
              </a:rPr>
              <a:t> .</a:t>
            </a:r>
            <a:endParaRPr lang="en-US" baseline="30000" dirty="0"/>
          </a:p>
          <a:p>
            <a:pPr eaLnBrk="1" hangingPunct="1"/>
            <a:endParaRPr lang="en-US" dirty="0">
              <a:ea typeface="ＭＳ Ｐゴシック" charset="0"/>
              <a:cs typeface="ＭＳ Ｐゴシック" charset="0"/>
            </a:endParaRPr>
          </a:p>
        </p:txBody>
      </p:sp>
      <p:sp>
        <p:nvSpPr>
          <p:cNvPr id="2" name="Date Placeholder 1"/>
          <p:cNvSpPr>
            <a:spLocks noGrp="1"/>
          </p:cNvSpPr>
          <p:nvPr>
            <p:ph type="dt" sz="quarter" idx="1"/>
          </p:nvPr>
        </p:nvSpPr>
        <p:spPr/>
        <p:txBody>
          <a:bodyPr/>
          <a:lstStyle/>
          <a:p>
            <a:pPr>
              <a:defRPr/>
            </a:pPr>
            <a:r>
              <a:rPr lang="en-US"/>
              <a:t>07/05/2022</a:t>
            </a:r>
          </a:p>
        </p:txBody>
      </p:sp>
    </p:spTree>
    <p:extLst>
      <p:ext uri="{BB962C8B-B14F-4D97-AF65-F5344CB8AC3E}">
        <p14:creationId xmlns:p14="http://schemas.microsoft.com/office/powerpoint/2010/main" val="1423705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charset="0"/>
                <a:ea typeface="ＭＳ Ｐゴシック" charset="0"/>
                <a:cs typeface="ＭＳ Ｐゴシック" charset="0"/>
              </a:defRPr>
            </a:lvl1pPr>
            <a:lvl2pPr marL="742950" indent="-285750">
              <a:defRPr sz="2000">
                <a:solidFill>
                  <a:schemeClr val="tx1"/>
                </a:solidFill>
                <a:latin typeface="Times" charset="0"/>
                <a:ea typeface="ＭＳ Ｐゴシック" charset="0"/>
              </a:defRPr>
            </a:lvl2pPr>
            <a:lvl3pPr marL="1143000" indent="-228600">
              <a:defRPr sz="2000">
                <a:solidFill>
                  <a:schemeClr val="tx1"/>
                </a:solidFill>
                <a:latin typeface="Times" charset="0"/>
                <a:ea typeface="ＭＳ Ｐゴシック" charset="0"/>
              </a:defRPr>
            </a:lvl3pPr>
            <a:lvl4pPr marL="1600200" indent="-228600">
              <a:defRPr sz="2000">
                <a:solidFill>
                  <a:schemeClr val="tx1"/>
                </a:solidFill>
                <a:latin typeface="Times" charset="0"/>
                <a:ea typeface="ＭＳ Ｐゴシック" charset="0"/>
              </a:defRPr>
            </a:lvl4pPr>
            <a:lvl5pPr marL="2057400" indent="-228600">
              <a:defRPr sz="2000">
                <a:solidFill>
                  <a:schemeClr val="tx1"/>
                </a:solidFill>
                <a:latin typeface="Times" charset="0"/>
                <a:ea typeface="ＭＳ Ｐゴシック" charset="0"/>
              </a:defRPr>
            </a:lvl5pPr>
            <a:lvl6pPr marL="2514600" indent="-228600" eaLnBrk="0" fontAlgn="base" hangingPunct="0">
              <a:spcBef>
                <a:spcPct val="0"/>
              </a:spcBef>
              <a:spcAft>
                <a:spcPct val="0"/>
              </a:spcAft>
              <a:defRPr sz="2000">
                <a:solidFill>
                  <a:schemeClr val="tx1"/>
                </a:solidFill>
                <a:latin typeface="Times" charset="0"/>
                <a:ea typeface="ＭＳ Ｐゴシック" charset="0"/>
              </a:defRPr>
            </a:lvl6pPr>
            <a:lvl7pPr marL="2971800" indent="-228600" eaLnBrk="0" fontAlgn="base" hangingPunct="0">
              <a:spcBef>
                <a:spcPct val="0"/>
              </a:spcBef>
              <a:spcAft>
                <a:spcPct val="0"/>
              </a:spcAft>
              <a:defRPr sz="2000">
                <a:solidFill>
                  <a:schemeClr val="tx1"/>
                </a:solidFill>
                <a:latin typeface="Times" charset="0"/>
                <a:ea typeface="ＭＳ Ｐゴシック" charset="0"/>
              </a:defRPr>
            </a:lvl7pPr>
            <a:lvl8pPr marL="3429000" indent="-228600" eaLnBrk="0" fontAlgn="base" hangingPunct="0">
              <a:spcBef>
                <a:spcPct val="0"/>
              </a:spcBef>
              <a:spcAft>
                <a:spcPct val="0"/>
              </a:spcAft>
              <a:defRPr sz="2000">
                <a:solidFill>
                  <a:schemeClr val="tx1"/>
                </a:solidFill>
                <a:latin typeface="Times" charset="0"/>
                <a:ea typeface="ＭＳ Ｐゴシック" charset="0"/>
              </a:defRPr>
            </a:lvl8pPr>
            <a:lvl9pPr marL="3886200" indent="-228600" eaLnBrk="0" fontAlgn="base" hangingPunct="0">
              <a:spcBef>
                <a:spcPct val="0"/>
              </a:spcBef>
              <a:spcAft>
                <a:spcPct val="0"/>
              </a:spcAft>
              <a:defRPr sz="2000">
                <a:solidFill>
                  <a:schemeClr val="tx1"/>
                </a:solidFill>
                <a:latin typeface="Times" charset="0"/>
                <a:ea typeface="ＭＳ Ｐゴシック" charset="0"/>
              </a:defRPr>
            </a:lvl9pPr>
          </a:lstStyle>
          <a:p>
            <a:fld id="{32C05D28-79EA-E24B-B622-E5ABC52B1BF3}" type="slidenum">
              <a:rPr lang="en-US" sz="1200"/>
              <a:pPr/>
              <a:t>6</a:t>
            </a:fld>
            <a:endParaRPr lang="en-US" sz="1200"/>
          </a:p>
        </p:txBody>
      </p:sp>
      <p:sp>
        <p:nvSpPr>
          <p:cNvPr id="29698" name="Rectangle 2"/>
          <p:cNvSpPr>
            <a:spLocks noGrp="1" noRot="1" noChangeAspect="1" noChangeArrowheads="1"/>
          </p:cNvSpPr>
          <p:nvPr>
            <p:ph type="sldImg"/>
          </p:nvPr>
        </p:nvSpPr>
        <p:spPr>
          <a:solidFill>
            <a:srgbClr val="FFFFFF"/>
          </a:solidFill>
          <a:ln/>
        </p:spPr>
      </p:sp>
      <p:sp>
        <p:nvSpPr>
          <p:cNvPr id="29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925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the authors:  Panel A shows protein-coding exons and classes of human transposable elements as a percentage of the genome.  As shown in Panel B, DNA transposons encode transposase, an enzyme that binds at or near inverted repeats flanking the element (white arrows flanking transposase) to promote mobility by means of a cut-and-paste mechanism.  Retrotransposons mobilize by means of a copy-and-paste mechanism through an RNA intermediate. Human endogenous retroviruses (HERVs) contain sequences analogous to the </a:t>
            </a:r>
            <a:r>
              <a:rPr lang="en-US" sz="1200" i="1" kern="1200" dirty="0">
                <a:solidFill>
                  <a:schemeClr val="tx1"/>
                </a:solidFill>
                <a:effectLst/>
                <a:latin typeface="+mn-lt"/>
                <a:ea typeface="+mn-ea"/>
                <a:cs typeface="+mn-cs"/>
              </a:rPr>
              <a:t>gag</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pol</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env </a:t>
            </a:r>
            <a:r>
              <a:rPr lang="en-US" sz="1200" kern="1200" dirty="0">
                <a:solidFill>
                  <a:schemeClr val="tx1"/>
                </a:solidFill>
                <a:effectLst/>
                <a:latin typeface="+mn-lt"/>
                <a:ea typeface="+mn-ea"/>
                <a:cs typeface="+mn-cs"/>
              </a:rPr>
              <a:t>genes of retroviruses, but most HERVs, if not all of them, are not active in humans. Elements are considered to be autonomous when they encode the protein activities necessary for retrotransposition (e.g., an endonuclease [EN] and a reverse transcriptase [RT]). The arrow at the 5′ end of poly(A) retrotransposons denotes the transcription start site from their internal promoter. Nonautonomous elements do not encode proteins; their retrotransposition depends on the proteins encoded by autonomous elements. Nonautonomous elements include Alu elements and SVAs. Alu elements have a size of approximately 280 bp and consist of two monomers separated by an adenosine-rich (AR) linker; the left Alu monomer has an internal RNA polymerase III promoter (bars labeled A and B). SVAs are composite elements with a portion of a HERV (SINE-R [short interspersed element of HERV origin]), a variable number of tandem repeats (VNTRs), and a backward Alu, as well as a CCCTCT multimer. Processed pseudogenes are copies of cellular messenger RNAs that have been reverse- transcribed into DNA and lack introns. C denotes cysteine-rich domain (encoded by ORF2), HERV-K a HERV of the K type, LINE long interspersed element, LTR long terminal repeat, ORF1 open reading frame 1, ORF2 open reading frame 2, and UTR untranslated region. The diagram in Panel B is adapted from Beck et al</a:t>
            </a:r>
            <a:r>
              <a:rPr lang="en-US" sz="1200" kern="1200" dirty="0">
                <a:solidFill>
                  <a:schemeClr val="tx1"/>
                </a:solidFill>
                <a:effectLst/>
                <a:latin typeface="+mn-lt"/>
                <a:ea typeface="+mn-ea"/>
                <a:cs typeface="+mn-cs"/>
                <a:sym typeface="Wingdings" pitchFamily="2" charset="2"/>
              </a:rPr>
              <a:t>.</a:t>
            </a:r>
            <a:r>
              <a:rPr lang="en-US" sz="1200" kern="1200" baseline="30000" dirty="0">
                <a:solidFill>
                  <a:schemeClr val="tx1"/>
                </a:solidFill>
                <a:effectLst/>
                <a:latin typeface="+mn-lt"/>
                <a:ea typeface="+mn-ea"/>
                <a:cs typeface="+mn-cs"/>
                <a:sym typeface="Wingdings" pitchFamily="2" charset="2"/>
              </a:rPr>
              <a:t>10  </a:t>
            </a:r>
            <a:r>
              <a:rPr lang="en-US" sz="1200" kern="1200" baseline="0" dirty="0">
                <a:solidFill>
                  <a:schemeClr val="tx1"/>
                </a:solidFill>
                <a:effectLst/>
                <a:latin typeface="+mn-lt"/>
                <a:ea typeface="+mn-ea"/>
                <a:cs typeface="+mn-cs"/>
                <a:sym typeface="Wingdings" pitchFamily="2" charset="2"/>
              </a:rPr>
              <a:t>See </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3" tooltip="https://www.nejm.org/doi/10.1056/NEJMra1510092"/>
              </a:rPr>
              <a:t>https://www.nejm.org/doi/10.1056/NEJMra1510092</a:t>
            </a:r>
            <a:r>
              <a:rPr lang="en-US" sz="1200" b="0" i="0" kern="1200" dirty="0">
                <a:solidFill>
                  <a:schemeClr val="tx1"/>
                </a:solidFill>
                <a:effectLst/>
                <a:latin typeface="+mn-lt"/>
                <a:ea typeface="+mn-ea"/>
                <a:cs typeface="+mn-cs"/>
              </a:rPr>
              <a:t> .</a:t>
            </a:r>
            <a:endParaRPr lang="en-US" baseline="30000" dirty="0"/>
          </a:p>
          <a:p>
            <a:pPr eaLnBrk="1" hangingPunct="1"/>
            <a:endParaRPr lang="en-US" dirty="0">
              <a:ea typeface="ＭＳ Ｐゴシック" charset="0"/>
              <a:cs typeface="ＭＳ Ｐゴシック" charset="0"/>
            </a:endParaRPr>
          </a:p>
        </p:txBody>
      </p:sp>
      <p:sp>
        <p:nvSpPr>
          <p:cNvPr id="2" name="Date Placeholder 1"/>
          <p:cNvSpPr>
            <a:spLocks noGrp="1"/>
          </p:cNvSpPr>
          <p:nvPr>
            <p:ph type="dt" sz="quarter" idx="1"/>
          </p:nvPr>
        </p:nvSpPr>
        <p:spPr/>
        <p:txBody>
          <a:bodyPr/>
          <a:lstStyle/>
          <a:p>
            <a:pPr>
              <a:defRPr/>
            </a:pPr>
            <a:r>
              <a:rPr lang="en-US"/>
              <a:t>07/05/2022</a:t>
            </a:r>
          </a:p>
        </p:txBody>
      </p:sp>
    </p:spTree>
    <p:extLst>
      <p:ext uri="{BB962C8B-B14F-4D97-AF65-F5344CB8AC3E}">
        <p14:creationId xmlns:p14="http://schemas.microsoft.com/office/powerpoint/2010/main" val="310454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when transposable elements move around?  At some frequency, they will insert into genes and cause mutations.  Here a LINE-1 element disrupts the gene for coagulation factor VIII, resulting in hemophilia in males (X chromosome linkage).</a:t>
            </a:r>
          </a:p>
        </p:txBody>
      </p:sp>
      <p:sp>
        <p:nvSpPr>
          <p:cNvPr id="4" name="Slide Number Placeholder 3"/>
          <p:cNvSpPr>
            <a:spLocks noGrp="1"/>
          </p:cNvSpPr>
          <p:nvPr>
            <p:ph type="sldNum" sz="quarter" idx="5"/>
          </p:nvPr>
        </p:nvSpPr>
        <p:spPr/>
        <p:txBody>
          <a:bodyPr/>
          <a:lstStyle/>
          <a:p>
            <a:fld id="{EC5840C6-BDE9-FC48-BBDB-67CEED98C163}" type="slidenum">
              <a:rPr lang="en-US" smtClean="0"/>
              <a:pPr/>
              <a:t>7</a:t>
            </a:fld>
            <a:endParaRPr lang="en-US"/>
          </a:p>
        </p:txBody>
      </p:sp>
      <p:sp>
        <p:nvSpPr>
          <p:cNvPr id="5" name="Date Placeholder 4">
            <a:extLst>
              <a:ext uri="{FF2B5EF4-FFF2-40B4-BE49-F238E27FC236}">
                <a16:creationId xmlns:a16="http://schemas.microsoft.com/office/drawing/2014/main" id="{E884EB7E-D5BC-8CB1-C4FF-7313F7DD6326}"/>
              </a:ext>
            </a:extLst>
          </p:cNvPr>
          <p:cNvSpPr>
            <a:spLocks noGrp="1"/>
          </p:cNvSpPr>
          <p:nvPr>
            <p:ph type="dt" idx="1"/>
          </p:nvPr>
        </p:nvSpPr>
        <p:spPr/>
        <p:txBody>
          <a:bodyPr/>
          <a:lstStyle/>
          <a:p>
            <a:r>
              <a:rPr lang="en-US"/>
              <a:t>07/05/2022</a:t>
            </a:r>
          </a:p>
        </p:txBody>
      </p:sp>
    </p:spTree>
    <p:extLst>
      <p:ext uri="{BB962C8B-B14F-4D97-AF65-F5344CB8AC3E}">
        <p14:creationId xmlns:p14="http://schemas.microsoft.com/office/powerpoint/2010/main" val="3057136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 authors:  Consequences of LINE-1 retrotransposition.  Retrotransposition can generate genomic instability and consequently interferes with host gene expression at many levels.  Consequences include disruption of gene function due to LINE-1 insertions , as well as generation of mis-spliced or prematurely truncated transcripts.  Insertions have been shown to impact host gene expression through changes in epigenetic patterning and LINE-1 promoter activity as well.  This figure is adapted from </a:t>
            </a:r>
            <a:r>
              <a:rPr lang="en-US" err="1"/>
              <a:t>Macia</a:t>
            </a:r>
            <a:r>
              <a:rPr lang="en-US"/>
              <a:t> et al and Garcia Perez et al.</a:t>
            </a:r>
          </a:p>
        </p:txBody>
      </p:sp>
      <p:sp>
        <p:nvSpPr>
          <p:cNvPr id="4" name="Slide Number Placeholder 3"/>
          <p:cNvSpPr>
            <a:spLocks noGrp="1"/>
          </p:cNvSpPr>
          <p:nvPr>
            <p:ph type="sldNum" sz="quarter" idx="5"/>
          </p:nvPr>
        </p:nvSpPr>
        <p:spPr/>
        <p:txBody>
          <a:bodyPr/>
          <a:lstStyle/>
          <a:p>
            <a:fld id="{EC5840C6-BDE9-FC48-BBDB-67CEED98C163}" type="slidenum">
              <a:rPr lang="en-US" smtClean="0"/>
              <a:pPr/>
              <a:t>8</a:t>
            </a:fld>
            <a:endParaRPr lang="en-US"/>
          </a:p>
        </p:txBody>
      </p:sp>
      <p:sp>
        <p:nvSpPr>
          <p:cNvPr id="5" name="Date Placeholder 4">
            <a:extLst>
              <a:ext uri="{FF2B5EF4-FFF2-40B4-BE49-F238E27FC236}">
                <a16:creationId xmlns:a16="http://schemas.microsoft.com/office/drawing/2014/main" id="{B825EEAC-1B47-9AC8-D0C6-43CAC0A71052}"/>
              </a:ext>
            </a:extLst>
          </p:cNvPr>
          <p:cNvSpPr>
            <a:spLocks noGrp="1"/>
          </p:cNvSpPr>
          <p:nvPr>
            <p:ph type="dt" idx="1"/>
          </p:nvPr>
        </p:nvSpPr>
        <p:spPr/>
        <p:txBody>
          <a:bodyPr/>
          <a:lstStyle/>
          <a:p>
            <a:r>
              <a:rPr lang="en-US"/>
              <a:t>07/05/2022</a:t>
            </a:r>
          </a:p>
        </p:txBody>
      </p:sp>
    </p:spTree>
    <p:extLst>
      <p:ext uri="{BB962C8B-B14F-4D97-AF65-F5344CB8AC3E}">
        <p14:creationId xmlns:p14="http://schemas.microsoft.com/office/powerpoint/2010/main" val="2630423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 authors: </a:t>
            </a:r>
            <a:r>
              <a:rPr lang="en-US" sz="1200" kern="1200">
                <a:solidFill>
                  <a:schemeClr val="tx1"/>
                </a:solidFill>
                <a:effectLst/>
                <a:latin typeface="+mn-lt"/>
                <a:ea typeface="+mn-ea"/>
                <a:cs typeface="+mn-cs"/>
              </a:rPr>
              <a:t>Mispairing of Alu elements or LINE-1 elements, followed by crossing over and unequal nonallelic homologous recombination, leads to the deletion or duplication of the genomic sequence. Exons and introns (black lines) of the hypothetical gene are shown. The diagram is adapted from Hulme et al.</a:t>
            </a:r>
            <a:r>
              <a:rPr lang="en-US" sz="1200" kern="1200" baseline="30000">
                <a:solidFill>
                  <a:schemeClr val="tx1"/>
                </a:solidFill>
                <a:effectLst/>
                <a:latin typeface="+mn-lt"/>
                <a:ea typeface="+mn-ea"/>
                <a:cs typeface="+mn-cs"/>
              </a:rPr>
              <a:t>56</a:t>
            </a:r>
            <a:endParaRPr lang="en-US" baseline="30000">
              <a:effectLst/>
            </a:endParaRPr>
          </a:p>
          <a:p>
            <a:endParaRPr lang="en-US"/>
          </a:p>
        </p:txBody>
      </p:sp>
      <p:sp>
        <p:nvSpPr>
          <p:cNvPr id="4" name="Slide Number Placeholder 3"/>
          <p:cNvSpPr>
            <a:spLocks noGrp="1"/>
          </p:cNvSpPr>
          <p:nvPr>
            <p:ph type="sldNum" sz="quarter" idx="5"/>
          </p:nvPr>
        </p:nvSpPr>
        <p:spPr/>
        <p:txBody>
          <a:bodyPr/>
          <a:lstStyle/>
          <a:p>
            <a:fld id="{EC5840C6-BDE9-FC48-BBDB-67CEED98C163}" type="slidenum">
              <a:rPr lang="en-US" smtClean="0"/>
              <a:pPr/>
              <a:t>9</a:t>
            </a:fld>
            <a:endParaRPr lang="en-US"/>
          </a:p>
        </p:txBody>
      </p:sp>
      <p:sp>
        <p:nvSpPr>
          <p:cNvPr id="5" name="Date Placeholder 4">
            <a:extLst>
              <a:ext uri="{FF2B5EF4-FFF2-40B4-BE49-F238E27FC236}">
                <a16:creationId xmlns:a16="http://schemas.microsoft.com/office/drawing/2014/main" id="{52FE0238-3675-2175-42AE-4F1F8695E799}"/>
              </a:ext>
            </a:extLst>
          </p:cNvPr>
          <p:cNvSpPr>
            <a:spLocks noGrp="1"/>
          </p:cNvSpPr>
          <p:nvPr>
            <p:ph type="dt" idx="1"/>
          </p:nvPr>
        </p:nvSpPr>
        <p:spPr/>
        <p:txBody>
          <a:bodyPr/>
          <a:lstStyle/>
          <a:p>
            <a:r>
              <a:rPr lang="en-US"/>
              <a:t>07/05/2022</a:t>
            </a:r>
          </a:p>
        </p:txBody>
      </p:sp>
    </p:spTree>
    <p:extLst>
      <p:ext uri="{BB962C8B-B14F-4D97-AF65-F5344CB8AC3E}">
        <p14:creationId xmlns:p14="http://schemas.microsoft.com/office/powerpoint/2010/main" val="3070794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4BB18-3542-FD45-B1A3-434ABA76659E}" type="datetimeFigureOut">
              <a:rPr lang="en-US" smtClean="0"/>
              <a:pPr/>
              <a:t>7/9/22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E129A-108E-EF49-864A-24F97F9ED2F3}" type="slidenum">
              <a:rPr lang="en-US" smtClean="0"/>
              <a:pPr/>
              <a:t>‹#›</a:t>
            </a:fld>
            <a:endParaRPr lang="en-US"/>
          </a:p>
        </p:txBody>
      </p:sp>
    </p:spTree>
    <p:extLst>
      <p:ext uri="{BB962C8B-B14F-4D97-AF65-F5344CB8AC3E}">
        <p14:creationId xmlns:p14="http://schemas.microsoft.com/office/powerpoint/2010/main" val="297080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4BB18-3542-FD45-B1A3-434ABA76659E}" type="datetimeFigureOut">
              <a:rPr lang="en-US" smtClean="0"/>
              <a:pPr/>
              <a:t>7/9/22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E129A-108E-EF49-864A-24F97F9ED2F3}" type="slidenum">
              <a:rPr lang="en-US" smtClean="0"/>
              <a:pPr/>
              <a:t>‹#›</a:t>
            </a:fld>
            <a:endParaRPr lang="en-US"/>
          </a:p>
        </p:txBody>
      </p:sp>
    </p:spTree>
    <p:extLst>
      <p:ext uri="{BB962C8B-B14F-4D97-AF65-F5344CB8AC3E}">
        <p14:creationId xmlns:p14="http://schemas.microsoft.com/office/powerpoint/2010/main" val="2957038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4BB18-3542-FD45-B1A3-434ABA76659E}" type="datetimeFigureOut">
              <a:rPr lang="en-US" smtClean="0"/>
              <a:pPr/>
              <a:t>7/9/22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E129A-108E-EF49-864A-24F97F9ED2F3}" type="slidenum">
              <a:rPr lang="en-US" smtClean="0"/>
              <a:pPr/>
              <a:t>‹#›</a:t>
            </a:fld>
            <a:endParaRPr lang="en-US"/>
          </a:p>
        </p:txBody>
      </p:sp>
    </p:spTree>
    <p:extLst>
      <p:ext uri="{BB962C8B-B14F-4D97-AF65-F5344CB8AC3E}">
        <p14:creationId xmlns:p14="http://schemas.microsoft.com/office/powerpoint/2010/main" val="2291917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4BB18-3542-FD45-B1A3-434ABA76659E}" type="datetimeFigureOut">
              <a:rPr lang="en-US" smtClean="0"/>
              <a:pPr/>
              <a:t>7/9/22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E129A-108E-EF49-864A-24F97F9ED2F3}" type="slidenum">
              <a:rPr lang="en-US" smtClean="0"/>
              <a:pPr/>
              <a:t>‹#›</a:t>
            </a:fld>
            <a:endParaRPr lang="en-US"/>
          </a:p>
        </p:txBody>
      </p:sp>
    </p:spTree>
    <p:extLst>
      <p:ext uri="{BB962C8B-B14F-4D97-AF65-F5344CB8AC3E}">
        <p14:creationId xmlns:p14="http://schemas.microsoft.com/office/powerpoint/2010/main" val="2207677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4BB18-3542-FD45-B1A3-434ABA76659E}" type="datetimeFigureOut">
              <a:rPr lang="en-US" smtClean="0"/>
              <a:pPr/>
              <a:t>7/9/22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E129A-108E-EF49-864A-24F97F9ED2F3}" type="slidenum">
              <a:rPr lang="en-US" smtClean="0"/>
              <a:pPr/>
              <a:t>‹#›</a:t>
            </a:fld>
            <a:endParaRPr lang="en-US"/>
          </a:p>
        </p:txBody>
      </p:sp>
    </p:spTree>
    <p:extLst>
      <p:ext uri="{BB962C8B-B14F-4D97-AF65-F5344CB8AC3E}">
        <p14:creationId xmlns:p14="http://schemas.microsoft.com/office/powerpoint/2010/main" val="626661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4BB18-3542-FD45-B1A3-434ABA76659E}" type="datetimeFigureOut">
              <a:rPr lang="en-US" smtClean="0"/>
              <a:pPr/>
              <a:t>7/9/22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E129A-108E-EF49-864A-24F97F9ED2F3}" type="slidenum">
              <a:rPr lang="en-US" smtClean="0"/>
              <a:pPr/>
              <a:t>‹#›</a:t>
            </a:fld>
            <a:endParaRPr lang="en-US"/>
          </a:p>
        </p:txBody>
      </p:sp>
    </p:spTree>
    <p:extLst>
      <p:ext uri="{BB962C8B-B14F-4D97-AF65-F5344CB8AC3E}">
        <p14:creationId xmlns:p14="http://schemas.microsoft.com/office/powerpoint/2010/main" val="3763392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4BB18-3542-FD45-B1A3-434ABA76659E}" type="datetimeFigureOut">
              <a:rPr lang="en-US" smtClean="0"/>
              <a:pPr/>
              <a:t>7/9/22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EE129A-108E-EF49-864A-24F97F9ED2F3}" type="slidenum">
              <a:rPr lang="en-US" smtClean="0"/>
              <a:pPr/>
              <a:t>‹#›</a:t>
            </a:fld>
            <a:endParaRPr lang="en-US"/>
          </a:p>
        </p:txBody>
      </p:sp>
    </p:spTree>
    <p:extLst>
      <p:ext uri="{BB962C8B-B14F-4D97-AF65-F5344CB8AC3E}">
        <p14:creationId xmlns:p14="http://schemas.microsoft.com/office/powerpoint/2010/main" val="2059020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4BB18-3542-FD45-B1A3-434ABA76659E}" type="datetimeFigureOut">
              <a:rPr lang="en-US" smtClean="0"/>
              <a:pPr/>
              <a:t>7/9/22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EE129A-108E-EF49-864A-24F97F9ED2F3}" type="slidenum">
              <a:rPr lang="en-US" smtClean="0"/>
              <a:pPr/>
              <a:t>‹#›</a:t>
            </a:fld>
            <a:endParaRPr lang="en-US"/>
          </a:p>
        </p:txBody>
      </p:sp>
    </p:spTree>
    <p:extLst>
      <p:ext uri="{BB962C8B-B14F-4D97-AF65-F5344CB8AC3E}">
        <p14:creationId xmlns:p14="http://schemas.microsoft.com/office/powerpoint/2010/main" val="1699608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4BB18-3542-FD45-B1A3-434ABA76659E}" type="datetimeFigureOut">
              <a:rPr lang="en-US" smtClean="0"/>
              <a:pPr/>
              <a:t>7/9/22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EE129A-108E-EF49-864A-24F97F9ED2F3}" type="slidenum">
              <a:rPr lang="en-US" smtClean="0"/>
              <a:pPr/>
              <a:t>‹#›</a:t>
            </a:fld>
            <a:endParaRPr lang="en-US"/>
          </a:p>
        </p:txBody>
      </p:sp>
    </p:spTree>
    <p:extLst>
      <p:ext uri="{BB962C8B-B14F-4D97-AF65-F5344CB8AC3E}">
        <p14:creationId xmlns:p14="http://schemas.microsoft.com/office/powerpoint/2010/main" val="3406151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4BB18-3542-FD45-B1A3-434ABA76659E}" type="datetimeFigureOut">
              <a:rPr lang="en-US" smtClean="0"/>
              <a:pPr/>
              <a:t>7/9/22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E129A-108E-EF49-864A-24F97F9ED2F3}" type="slidenum">
              <a:rPr lang="en-US" smtClean="0"/>
              <a:pPr/>
              <a:t>‹#›</a:t>
            </a:fld>
            <a:endParaRPr lang="en-US"/>
          </a:p>
        </p:txBody>
      </p:sp>
    </p:spTree>
    <p:extLst>
      <p:ext uri="{BB962C8B-B14F-4D97-AF65-F5344CB8AC3E}">
        <p14:creationId xmlns:p14="http://schemas.microsoft.com/office/powerpoint/2010/main" val="3755788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4BB18-3542-FD45-B1A3-434ABA76659E}" type="datetimeFigureOut">
              <a:rPr lang="en-US" smtClean="0"/>
              <a:pPr/>
              <a:t>7/9/22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E129A-108E-EF49-864A-24F97F9ED2F3}" type="slidenum">
              <a:rPr lang="en-US" smtClean="0"/>
              <a:pPr/>
              <a:t>‹#›</a:t>
            </a:fld>
            <a:endParaRPr lang="en-US"/>
          </a:p>
        </p:txBody>
      </p:sp>
    </p:spTree>
    <p:extLst>
      <p:ext uri="{BB962C8B-B14F-4D97-AF65-F5344CB8AC3E}">
        <p14:creationId xmlns:p14="http://schemas.microsoft.com/office/powerpoint/2010/main" val="4275198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4BB18-3542-FD45-B1A3-434ABA76659E}" type="datetimeFigureOut">
              <a:rPr lang="en-US" smtClean="0"/>
              <a:pPr/>
              <a:t>7/9/22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E129A-108E-EF49-864A-24F97F9ED2F3}" type="slidenum">
              <a:rPr lang="en-US" smtClean="0"/>
              <a:pPr/>
              <a:t>‹#›</a:t>
            </a:fld>
            <a:endParaRPr lang="en-US"/>
          </a:p>
        </p:txBody>
      </p:sp>
    </p:spTree>
    <p:extLst>
      <p:ext uri="{BB962C8B-B14F-4D97-AF65-F5344CB8AC3E}">
        <p14:creationId xmlns:p14="http://schemas.microsoft.com/office/powerpoint/2010/main" val="10847676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3092116" y="109466"/>
            <a:ext cx="6418456" cy="2022002"/>
          </a:xfrm>
        </p:spPr>
        <p:txBody>
          <a:bodyPr>
            <a:normAutofit/>
          </a:bodyPr>
          <a:lstStyle/>
          <a:p>
            <a:pPr algn="ctr"/>
            <a:r>
              <a:rPr lang="en-US" sz="2800" b="1" dirty="0">
                <a:latin typeface="Arial" panose="020B0604020202020204" pitchFamily="34" charset="0"/>
                <a:ea typeface="Arial" charset="0"/>
                <a:cs typeface="Arial" panose="020B0604020202020204" pitchFamily="34" charset="0"/>
              </a:rPr>
              <a:t>The Dilemma of </a:t>
            </a:r>
            <a:br>
              <a:rPr lang="en-US" sz="2800" b="1" dirty="0">
                <a:latin typeface="Arial" panose="020B0604020202020204" pitchFamily="34" charset="0"/>
                <a:ea typeface="Arial" charset="0"/>
                <a:cs typeface="Arial" panose="020B0604020202020204" pitchFamily="34" charset="0"/>
              </a:rPr>
            </a:br>
            <a:r>
              <a:rPr lang="en-US" sz="2800" b="1" dirty="0">
                <a:latin typeface="Arial" panose="020B0604020202020204" pitchFamily="34" charset="0"/>
                <a:ea typeface="Arial" charset="0"/>
                <a:cs typeface="Arial" panose="020B0604020202020204" pitchFamily="34" charset="0"/>
              </a:rPr>
              <a:t>Transposable Elements: </a:t>
            </a:r>
            <a:br>
              <a:rPr lang="en-US" sz="2800" b="1" dirty="0">
                <a:latin typeface="Arial" panose="020B0604020202020204" pitchFamily="34" charset="0"/>
                <a:ea typeface="Arial" charset="0"/>
                <a:cs typeface="Arial" panose="020B0604020202020204" pitchFamily="34" charset="0"/>
              </a:rPr>
            </a:br>
            <a:r>
              <a:rPr lang="en-US" sz="2800" b="1" dirty="0">
                <a:latin typeface="Arial" panose="020B0604020202020204" pitchFamily="34" charset="0"/>
                <a:ea typeface="Arial" charset="0"/>
                <a:cs typeface="Arial" panose="020B0604020202020204" pitchFamily="34" charset="0"/>
              </a:rPr>
              <a:t>Can’t </a:t>
            </a:r>
            <a:r>
              <a:rPr lang="en-US" sz="2800" b="1">
                <a:latin typeface="Arial" panose="020B0604020202020204" pitchFamily="34" charset="0"/>
                <a:ea typeface="Arial" charset="0"/>
                <a:cs typeface="Arial" panose="020B0604020202020204" pitchFamily="34" charset="0"/>
              </a:rPr>
              <a:t>Live with </a:t>
            </a:r>
            <a:r>
              <a:rPr lang="en-US" sz="2800" b="1" dirty="0">
                <a:latin typeface="Arial" panose="020B0604020202020204" pitchFamily="34" charset="0"/>
                <a:ea typeface="Arial" charset="0"/>
                <a:cs typeface="Arial" panose="020B0604020202020204" pitchFamily="34" charset="0"/>
              </a:rPr>
              <a:t>Them, </a:t>
            </a:r>
            <a:br>
              <a:rPr lang="en-US" sz="2800" b="1" dirty="0">
                <a:latin typeface="Arial" panose="020B0604020202020204" pitchFamily="34" charset="0"/>
                <a:ea typeface="Arial" charset="0"/>
                <a:cs typeface="Arial" panose="020B0604020202020204" pitchFamily="34" charset="0"/>
              </a:rPr>
            </a:br>
            <a:r>
              <a:rPr lang="en-US" sz="2800" b="1" dirty="0">
                <a:latin typeface="Arial" panose="020B0604020202020204" pitchFamily="34" charset="0"/>
                <a:ea typeface="Arial" charset="0"/>
                <a:cs typeface="Arial" panose="020B0604020202020204" pitchFamily="34" charset="0"/>
              </a:rPr>
              <a:t>Can’t </a:t>
            </a:r>
            <a:r>
              <a:rPr lang="en-US" sz="2800" b="1">
                <a:latin typeface="Arial" panose="020B0604020202020204" pitchFamily="34" charset="0"/>
                <a:ea typeface="Arial" charset="0"/>
                <a:cs typeface="Arial" panose="020B0604020202020204" pitchFamily="34" charset="0"/>
              </a:rPr>
              <a:t>Evolve without </a:t>
            </a:r>
            <a:r>
              <a:rPr lang="en-US" sz="2800" b="1" dirty="0">
                <a:latin typeface="Arial" panose="020B0604020202020204" pitchFamily="34" charset="0"/>
                <a:ea typeface="Arial" charset="0"/>
                <a:cs typeface="Arial" panose="020B0604020202020204" pitchFamily="34" charset="0"/>
              </a:rPr>
              <a:t>Them!</a:t>
            </a:r>
          </a:p>
        </p:txBody>
      </p:sp>
      <p:pic>
        <p:nvPicPr>
          <p:cNvPr id="3" name="Picture 2" descr="Icon&#10;&#10;Description automatically generated">
            <a:extLst>
              <a:ext uri="{FF2B5EF4-FFF2-40B4-BE49-F238E27FC236}">
                <a16:creationId xmlns:a16="http://schemas.microsoft.com/office/drawing/2014/main" id="{0E30F80A-02F9-2B48-802B-8A09231BD8BE}"/>
              </a:ext>
            </a:extLst>
          </p:cNvPr>
          <p:cNvPicPr>
            <a:picLocks noChangeAspect="1"/>
          </p:cNvPicPr>
          <p:nvPr/>
        </p:nvPicPr>
        <p:blipFill>
          <a:blip r:embed="rId3"/>
          <a:stretch>
            <a:fillRect/>
          </a:stretch>
        </p:blipFill>
        <p:spPr>
          <a:xfrm>
            <a:off x="367683" y="2032638"/>
            <a:ext cx="4408853" cy="4371426"/>
          </a:xfrm>
          <a:prstGeom prst="rect">
            <a:avLst/>
          </a:prstGeom>
        </p:spPr>
      </p:pic>
      <p:sp>
        <p:nvSpPr>
          <p:cNvPr id="4" name="TextBox 3">
            <a:extLst>
              <a:ext uri="{FF2B5EF4-FFF2-40B4-BE49-F238E27FC236}">
                <a16:creationId xmlns:a16="http://schemas.microsoft.com/office/drawing/2014/main" id="{854F1B02-F00B-654C-BEB0-5857D8A7768E}"/>
              </a:ext>
            </a:extLst>
          </p:cNvPr>
          <p:cNvSpPr txBox="1"/>
          <p:nvPr/>
        </p:nvSpPr>
        <p:spPr>
          <a:xfrm>
            <a:off x="5136923" y="4087396"/>
            <a:ext cx="3661835" cy="1631216"/>
          </a:xfrm>
          <a:prstGeom prst="rect">
            <a:avLst/>
          </a:prstGeom>
          <a:noFill/>
        </p:spPr>
        <p:txBody>
          <a:bodyPr wrap="none" rtlCol="0">
            <a:spAutoFit/>
          </a:bodyPr>
          <a:lstStyle/>
          <a:p>
            <a:pPr algn="ctr"/>
            <a:r>
              <a:rPr lang="en-US" sz="2000" dirty="0"/>
              <a:t>Slides assembled by</a:t>
            </a:r>
          </a:p>
          <a:p>
            <a:pPr algn="ctr"/>
            <a:r>
              <a:rPr lang="en-US" sz="2000" dirty="0"/>
              <a:t>SCR Elgin, Washington University </a:t>
            </a:r>
          </a:p>
          <a:p>
            <a:pPr algn="ctr"/>
            <a:r>
              <a:rPr lang="en-US" sz="2000" dirty="0"/>
              <a:t>S Parrish, McDaniel College</a:t>
            </a:r>
          </a:p>
          <a:p>
            <a:pPr algn="ctr"/>
            <a:r>
              <a:rPr lang="en-US" sz="2000" dirty="0"/>
              <a:t>Genomics Education Partnership</a:t>
            </a:r>
          </a:p>
          <a:p>
            <a:pPr algn="ctr"/>
            <a:r>
              <a:rPr lang="en-US" sz="2000" dirty="0"/>
              <a:t>July 5, 2022</a:t>
            </a:r>
          </a:p>
        </p:txBody>
      </p:sp>
    </p:spTree>
    <p:extLst>
      <p:ext uri="{BB962C8B-B14F-4D97-AF65-F5344CB8AC3E}">
        <p14:creationId xmlns:p14="http://schemas.microsoft.com/office/powerpoint/2010/main" val="337115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59FC890A-FE7A-8440-954D-5E203C24A9BF}"/>
              </a:ext>
            </a:extLst>
          </p:cNvPr>
          <p:cNvSpPr>
            <a:spLocks noGrp="1"/>
          </p:cNvSpPr>
          <p:nvPr>
            <p:ph type="title"/>
          </p:nvPr>
        </p:nvSpPr>
        <p:spPr>
          <a:xfrm>
            <a:off x="0" y="207280"/>
            <a:ext cx="9144000" cy="994172"/>
          </a:xfrm>
          <a:noFill/>
        </p:spPr>
        <p:txBody>
          <a:bodyPr>
            <a:normAutofit/>
          </a:bodyPr>
          <a:lstStyle/>
          <a:p>
            <a:r>
              <a:rPr lang="en-US" sz="2800">
                <a:latin typeface="Arial" panose="020B0604020202020204" pitchFamily="34" charset="0"/>
                <a:cs typeface="Arial" panose="020B0604020202020204" pitchFamily="34" charset="0"/>
              </a:rPr>
              <a:t>The harm that transposons can do:</a:t>
            </a:r>
            <a:br>
              <a:rPr lang="en-US" sz="2800">
                <a:latin typeface="Arial" panose="020B0604020202020204" pitchFamily="34" charset="0"/>
                <a:cs typeface="Arial" panose="020B0604020202020204" pitchFamily="34" charset="0"/>
              </a:rPr>
            </a:br>
            <a:r>
              <a:rPr lang="en-US" sz="2800">
                <a:latin typeface="Arial" panose="020B0604020202020204" pitchFamily="34" charset="0"/>
                <a:cs typeface="Arial" panose="020B0604020202020204" pitchFamily="34" charset="0"/>
              </a:rPr>
              <a:t>somatic mutations can lead to cancer</a:t>
            </a:r>
          </a:p>
        </p:txBody>
      </p:sp>
      <p:pic>
        <p:nvPicPr>
          <p:cNvPr id="4" name="Picture 3">
            <a:extLst>
              <a:ext uri="{FF2B5EF4-FFF2-40B4-BE49-F238E27FC236}">
                <a16:creationId xmlns:a16="http://schemas.microsoft.com/office/drawing/2014/main" id="{20D1D4B2-D656-D24B-AC37-E4E0106D1EC4}"/>
              </a:ext>
            </a:extLst>
          </p:cNvPr>
          <p:cNvPicPr>
            <a:picLocks noChangeAspect="1"/>
          </p:cNvPicPr>
          <p:nvPr/>
        </p:nvPicPr>
        <p:blipFill>
          <a:blip r:embed="rId3"/>
          <a:stretch>
            <a:fillRect/>
          </a:stretch>
        </p:blipFill>
        <p:spPr>
          <a:xfrm>
            <a:off x="1383958" y="1334530"/>
            <a:ext cx="6209606" cy="4631332"/>
          </a:xfrm>
          <a:prstGeom prst="rect">
            <a:avLst/>
          </a:prstGeom>
        </p:spPr>
      </p:pic>
      <p:sp>
        <p:nvSpPr>
          <p:cNvPr id="5" name="TextBox 4">
            <a:extLst>
              <a:ext uri="{FF2B5EF4-FFF2-40B4-BE49-F238E27FC236}">
                <a16:creationId xmlns:a16="http://schemas.microsoft.com/office/drawing/2014/main" id="{8001C6DE-6FB2-DA4B-B6B4-C74C51C0D1F6}"/>
              </a:ext>
            </a:extLst>
          </p:cNvPr>
          <p:cNvSpPr txBox="1"/>
          <p:nvPr/>
        </p:nvSpPr>
        <p:spPr>
          <a:xfrm>
            <a:off x="0" y="6234893"/>
            <a:ext cx="9144000" cy="523220"/>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Ariumi</a:t>
            </a:r>
            <a:r>
              <a:rPr lang="en-US" sz="1400" dirty="0">
                <a:latin typeface="Arial" panose="020B0604020202020204" pitchFamily="34" charset="0"/>
                <a:cs typeface="Arial" panose="020B0604020202020204" pitchFamily="34" charset="0"/>
              </a:rPr>
              <a:t> Y. Guardian of the Human Genome: Host Defense Mechanisms against LINE-1 Retrotransposition. </a:t>
            </a:r>
          </a:p>
          <a:p>
            <a:pPr algn="ctr"/>
            <a:r>
              <a:rPr lang="en-US" sz="1400" dirty="0">
                <a:latin typeface="Arial" panose="020B0604020202020204" pitchFamily="34" charset="0"/>
                <a:cs typeface="Arial" panose="020B0604020202020204" pitchFamily="34" charset="0"/>
              </a:rPr>
              <a:t>Front Chem. 2016 Jun 28;4:28.</a:t>
            </a:r>
          </a:p>
        </p:txBody>
      </p:sp>
    </p:spTree>
    <p:extLst>
      <p:ext uri="{BB962C8B-B14F-4D97-AF65-F5344CB8AC3E}">
        <p14:creationId xmlns:p14="http://schemas.microsoft.com/office/powerpoint/2010/main" val="2794375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59FC890A-FE7A-8440-954D-5E203C24A9BF}"/>
              </a:ext>
            </a:extLst>
          </p:cNvPr>
          <p:cNvSpPr>
            <a:spLocks noGrp="1"/>
          </p:cNvSpPr>
          <p:nvPr>
            <p:ph type="title"/>
          </p:nvPr>
        </p:nvSpPr>
        <p:spPr>
          <a:xfrm>
            <a:off x="628650" y="203154"/>
            <a:ext cx="7886700" cy="994172"/>
          </a:xfrm>
          <a:noFill/>
        </p:spPr>
        <p:txBody>
          <a:bodyPr>
            <a:normAutofit/>
          </a:bodyPr>
          <a:lstStyle/>
          <a:p>
            <a:r>
              <a:rPr lang="en-US" sz="2800" dirty="0">
                <a:latin typeface="Arial" panose="020B0604020202020204" pitchFamily="34" charset="0"/>
                <a:cs typeface="Arial" panose="020B0604020202020204" pitchFamily="34" charset="0"/>
              </a:rPr>
              <a:t>Cancer: many examples of mutations by TEs</a:t>
            </a:r>
          </a:p>
        </p:txBody>
      </p:sp>
      <p:pic>
        <p:nvPicPr>
          <p:cNvPr id="8" name="Picture 7">
            <a:extLst>
              <a:ext uri="{FF2B5EF4-FFF2-40B4-BE49-F238E27FC236}">
                <a16:creationId xmlns:a16="http://schemas.microsoft.com/office/drawing/2014/main" id="{2F4BF432-AB3D-E944-92E1-D97FA213F4DB}"/>
              </a:ext>
            </a:extLst>
          </p:cNvPr>
          <p:cNvPicPr/>
          <p:nvPr/>
        </p:nvPicPr>
        <p:blipFill rotWithShape="1">
          <a:blip r:embed="rId3"/>
          <a:srcRect l="-11323" t="-1282" r="14330" b="-747"/>
          <a:stretch/>
        </p:blipFill>
        <p:spPr bwMode="auto">
          <a:xfrm>
            <a:off x="-970026" y="1150703"/>
            <a:ext cx="9931146" cy="4995505"/>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E9B36E06-46DF-DD46-8D4F-8AFB1B9E5DC4}"/>
              </a:ext>
            </a:extLst>
          </p:cNvPr>
          <p:cNvSpPr/>
          <p:nvPr/>
        </p:nvSpPr>
        <p:spPr>
          <a:xfrm>
            <a:off x="0" y="6146208"/>
            <a:ext cx="9144000" cy="523220"/>
          </a:xfrm>
          <a:prstGeom prst="rect">
            <a:avLst/>
          </a:prstGeom>
        </p:spPr>
        <p:txBody>
          <a:bodyPr wrap="square">
            <a:spAutoFit/>
          </a:bodyPr>
          <a:lstStyle/>
          <a:p>
            <a:pPr marL="857250" algn="ctr"/>
            <a:r>
              <a:rPr lang="en-US" sz="1400" dirty="0" err="1">
                <a:latin typeface="Arial" panose="020B0604020202020204" pitchFamily="34" charset="0"/>
                <a:ea typeface="Calibri" panose="020F0502020204030204" pitchFamily="34" charset="0"/>
                <a:cs typeface="Arial" panose="020B0604020202020204" pitchFamily="34" charset="0"/>
              </a:rPr>
              <a:t>Chénais</a:t>
            </a:r>
            <a:r>
              <a:rPr lang="en-US" sz="1400" dirty="0">
                <a:latin typeface="Arial" panose="020B0604020202020204" pitchFamily="34" charset="0"/>
                <a:ea typeface="Calibri" panose="020F0502020204030204" pitchFamily="34" charset="0"/>
                <a:cs typeface="Arial" panose="020B0604020202020204" pitchFamily="34" charset="0"/>
              </a:rPr>
              <a:t> B. Transposable elements and human cancer: a causal relationship?</a:t>
            </a:r>
          </a:p>
          <a:p>
            <a:pPr marL="857250" algn="ctr"/>
            <a:r>
              <a:rPr lang="en-US" sz="1400" dirty="0" err="1">
                <a:latin typeface="Arial" panose="020B0604020202020204" pitchFamily="34" charset="0"/>
                <a:ea typeface="Calibri" panose="020F0502020204030204" pitchFamily="34" charset="0"/>
                <a:cs typeface="Arial" panose="020B0604020202020204" pitchFamily="34" charset="0"/>
              </a:rPr>
              <a:t>Biochim</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Biophys</a:t>
            </a:r>
            <a:r>
              <a:rPr lang="en-US" sz="1400" dirty="0">
                <a:latin typeface="Arial" panose="020B0604020202020204" pitchFamily="34" charset="0"/>
                <a:ea typeface="Calibri" panose="020F0502020204030204" pitchFamily="34" charset="0"/>
                <a:cs typeface="Arial" panose="020B0604020202020204" pitchFamily="34" charset="0"/>
              </a:rPr>
              <a:t> Acta. 2013 Jan;1835(1):28-35.</a:t>
            </a:r>
            <a:endParaRPr lang="en-US" sz="1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39214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59FC890A-FE7A-8440-954D-5E203C24A9BF}"/>
              </a:ext>
            </a:extLst>
          </p:cNvPr>
          <p:cNvSpPr>
            <a:spLocks noGrp="1"/>
          </p:cNvSpPr>
          <p:nvPr>
            <p:ph type="title"/>
          </p:nvPr>
        </p:nvSpPr>
        <p:spPr>
          <a:xfrm>
            <a:off x="0" y="515711"/>
            <a:ext cx="9144000" cy="994172"/>
          </a:xfrm>
          <a:noFill/>
        </p:spPr>
        <p:txBody>
          <a:bodyPr>
            <a:normAutofit/>
          </a:bodyPr>
          <a:lstStyle/>
          <a:p>
            <a:r>
              <a:rPr lang="en-US" sz="2800">
                <a:latin typeface="Arial" panose="020B0604020202020204" pitchFamily="34" charset="0"/>
                <a:cs typeface="Arial" panose="020B0604020202020204" pitchFamily="34" charset="0"/>
              </a:rPr>
              <a:t>The harm that transposons can do:</a:t>
            </a:r>
            <a:br>
              <a:rPr lang="en-US" sz="2800">
                <a:latin typeface="Arial" panose="020B0604020202020204" pitchFamily="34" charset="0"/>
                <a:cs typeface="Arial" panose="020B0604020202020204" pitchFamily="34" charset="0"/>
              </a:rPr>
            </a:br>
            <a:r>
              <a:rPr lang="en-US" sz="2800">
                <a:latin typeface="Arial" panose="020B0604020202020204" pitchFamily="34" charset="0"/>
                <a:cs typeface="Arial" panose="020B0604020202020204" pitchFamily="34" charset="0"/>
              </a:rPr>
              <a:t>inflammatory diseases</a:t>
            </a:r>
          </a:p>
        </p:txBody>
      </p:sp>
      <p:sp>
        <p:nvSpPr>
          <p:cNvPr id="2" name="Rectangle 1">
            <a:extLst>
              <a:ext uri="{FF2B5EF4-FFF2-40B4-BE49-F238E27FC236}">
                <a16:creationId xmlns:a16="http://schemas.microsoft.com/office/drawing/2014/main" id="{FE3165A8-59E3-424E-9B4F-E20EBD96E5E6}"/>
              </a:ext>
            </a:extLst>
          </p:cNvPr>
          <p:cNvSpPr/>
          <p:nvPr/>
        </p:nvSpPr>
        <p:spPr>
          <a:xfrm>
            <a:off x="9796" y="6106402"/>
            <a:ext cx="9144000" cy="523220"/>
          </a:xfrm>
          <a:prstGeom prst="rect">
            <a:avLst/>
          </a:prstGeom>
        </p:spPr>
        <p:txBody>
          <a:bodyPr wrap="square">
            <a:spAutoFit/>
          </a:bodyPr>
          <a:lstStyle/>
          <a:p>
            <a:pPr algn="ct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Saleh A, </a:t>
            </a:r>
            <a:r>
              <a:rPr lang="en-US" sz="1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Macia</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A, </a:t>
            </a:r>
            <a:r>
              <a:rPr lang="en-US" sz="1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Muotri</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AR. Transposable Elements, Inflammation, and Neurological Disease.</a:t>
            </a:r>
          </a:p>
          <a:p>
            <a:pPr algn="ct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Front Neurol. 2019 Aug 20;10:894.</a:t>
            </a:r>
            <a:endParaRPr lang="en-US" sz="1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39ACA1F-697B-E044-B4F7-23FB3C315044}"/>
              </a:ext>
            </a:extLst>
          </p:cNvPr>
          <p:cNvPicPr>
            <a:picLocks noChangeAspect="1"/>
          </p:cNvPicPr>
          <p:nvPr/>
        </p:nvPicPr>
        <p:blipFill rotWithShape="1">
          <a:blip r:embed="rId3"/>
          <a:srcRect l="107" t="936" r="14667" b="17176"/>
          <a:stretch/>
        </p:blipFill>
        <p:spPr>
          <a:xfrm>
            <a:off x="7177" y="2133600"/>
            <a:ext cx="9089253" cy="2545346"/>
          </a:xfrm>
          <a:prstGeom prst="rect">
            <a:avLst/>
          </a:prstGeom>
        </p:spPr>
      </p:pic>
    </p:spTree>
    <p:extLst>
      <p:ext uri="{BB962C8B-B14F-4D97-AF65-F5344CB8AC3E}">
        <p14:creationId xmlns:p14="http://schemas.microsoft.com/office/powerpoint/2010/main" val="3025280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59FC890A-FE7A-8440-954D-5E203C24A9BF}"/>
              </a:ext>
            </a:extLst>
          </p:cNvPr>
          <p:cNvSpPr>
            <a:spLocks noGrp="1"/>
          </p:cNvSpPr>
          <p:nvPr>
            <p:ph type="title"/>
          </p:nvPr>
        </p:nvSpPr>
        <p:spPr>
          <a:xfrm>
            <a:off x="6280301" y="268760"/>
            <a:ext cx="3483132" cy="994172"/>
          </a:xfrm>
          <a:noFill/>
        </p:spPr>
        <p:txBody>
          <a:bodyPr>
            <a:noAutofit/>
          </a:bodyPr>
          <a:lstStyle/>
          <a:p>
            <a:pPr algn="l"/>
            <a:r>
              <a:rPr lang="en-US" sz="2800" dirty="0">
                <a:latin typeface="Arial" panose="020B0604020202020204" pitchFamily="34" charset="0"/>
                <a:cs typeface="Arial" panose="020B0604020202020204" pitchFamily="34" charset="0"/>
              </a:rPr>
              <a:t>The harm that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transposons can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do: inflammation</a:t>
            </a:r>
          </a:p>
        </p:txBody>
      </p:sp>
      <p:pic>
        <p:nvPicPr>
          <p:cNvPr id="4" name="Picture 3">
            <a:extLst>
              <a:ext uri="{FF2B5EF4-FFF2-40B4-BE49-F238E27FC236}">
                <a16:creationId xmlns:a16="http://schemas.microsoft.com/office/drawing/2014/main" id="{B081EEFE-109F-F240-A0A7-520AD125486E}"/>
              </a:ext>
            </a:extLst>
          </p:cNvPr>
          <p:cNvPicPr>
            <a:picLocks noChangeAspect="1"/>
          </p:cNvPicPr>
          <p:nvPr/>
        </p:nvPicPr>
        <p:blipFill>
          <a:blip r:embed="rId3"/>
          <a:stretch>
            <a:fillRect/>
          </a:stretch>
        </p:blipFill>
        <p:spPr>
          <a:xfrm>
            <a:off x="221226" y="137390"/>
            <a:ext cx="5988599" cy="5988599"/>
          </a:xfrm>
          <a:prstGeom prst="rect">
            <a:avLst/>
          </a:prstGeom>
        </p:spPr>
      </p:pic>
      <p:sp>
        <p:nvSpPr>
          <p:cNvPr id="5" name="Rectangle 4">
            <a:extLst>
              <a:ext uri="{FF2B5EF4-FFF2-40B4-BE49-F238E27FC236}">
                <a16:creationId xmlns:a16="http://schemas.microsoft.com/office/drawing/2014/main" id="{F9F2839A-526C-3C4E-B4F2-028CF7411947}"/>
              </a:ext>
            </a:extLst>
          </p:cNvPr>
          <p:cNvSpPr/>
          <p:nvPr/>
        </p:nvSpPr>
        <p:spPr>
          <a:xfrm>
            <a:off x="0" y="6197390"/>
            <a:ext cx="9144000" cy="523220"/>
          </a:xfrm>
          <a:prstGeom prst="rect">
            <a:avLst/>
          </a:prstGeom>
        </p:spPr>
        <p:txBody>
          <a:bodyPr wrap="square">
            <a:spAutoFit/>
          </a:bodyPr>
          <a:lstStyle/>
          <a:p>
            <a:pPr algn="ctr"/>
            <a:r>
              <a:rPr lang="en-US" sz="1400" dirty="0">
                <a:latin typeface="Arial" panose="020B0604020202020204" pitchFamily="34" charset="0"/>
                <a:cs typeface="Arial" panose="020B0604020202020204" pitchFamily="34" charset="0"/>
              </a:rPr>
              <a:t>Simon M, et al. LINE1 </a:t>
            </a:r>
            <a:r>
              <a:rPr lang="en-US" sz="1400" dirty="0" err="1">
                <a:latin typeface="Arial" panose="020B0604020202020204" pitchFamily="34" charset="0"/>
                <a:cs typeface="Arial" panose="020B0604020202020204" pitchFamily="34" charset="0"/>
              </a:rPr>
              <a:t>Derepression</a:t>
            </a:r>
            <a:r>
              <a:rPr lang="en-US" sz="1400" dirty="0">
                <a:latin typeface="Arial" panose="020B0604020202020204" pitchFamily="34" charset="0"/>
                <a:cs typeface="Arial" panose="020B0604020202020204" pitchFamily="34" charset="0"/>
              </a:rPr>
              <a:t> in Aged Wild-Type and SIRT6-Deficient Mice Drives Inflammation.             Cell </a:t>
            </a:r>
            <a:r>
              <a:rPr lang="en-US" sz="1400" dirty="0" err="1">
                <a:latin typeface="Arial" panose="020B0604020202020204" pitchFamily="34" charset="0"/>
                <a:cs typeface="Arial" panose="020B0604020202020204" pitchFamily="34" charset="0"/>
              </a:rPr>
              <a:t>Metab</a:t>
            </a:r>
            <a:r>
              <a:rPr lang="en-US" sz="1400" dirty="0">
                <a:latin typeface="Arial" panose="020B0604020202020204" pitchFamily="34" charset="0"/>
                <a:cs typeface="Arial" panose="020B0604020202020204" pitchFamily="34" charset="0"/>
              </a:rPr>
              <a:t>. 2019 Apr 2;29(4):871-885.e5.</a:t>
            </a:r>
          </a:p>
        </p:txBody>
      </p:sp>
      <p:sp>
        <p:nvSpPr>
          <p:cNvPr id="2" name="TextBox 1">
            <a:extLst>
              <a:ext uri="{FF2B5EF4-FFF2-40B4-BE49-F238E27FC236}">
                <a16:creationId xmlns:a16="http://schemas.microsoft.com/office/drawing/2014/main" id="{A684EBAB-DD71-A548-9772-4C901FF2E5F5}"/>
              </a:ext>
            </a:extLst>
          </p:cNvPr>
          <p:cNvSpPr txBox="1"/>
          <p:nvPr/>
        </p:nvSpPr>
        <p:spPr>
          <a:xfrm>
            <a:off x="6300443" y="3242125"/>
            <a:ext cx="2869568" cy="2462213"/>
          </a:xfrm>
          <a:prstGeom prst="rect">
            <a:avLst/>
          </a:prstGeom>
          <a:noFill/>
        </p:spPr>
        <p:txBody>
          <a:bodyPr wrap="none" rtlCol="0">
            <a:spAutoFit/>
          </a:bodyPr>
          <a:lstStyle/>
          <a:p>
            <a:r>
              <a:rPr lang="en-US" dirty="0"/>
              <a:t>Hope for bolstering defense!</a:t>
            </a:r>
          </a:p>
          <a:p>
            <a:r>
              <a:rPr lang="en-US" sz="1000" dirty="0"/>
              <a:t>   </a:t>
            </a:r>
          </a:p>
          <a:p>
            <a:r>
              <a:rPr lang="en-US" dirty="0"/>
              <a:t>NRT1 = nucleoside reverse-</a:t>
            </a:r>
          </a:p>
          <a:p>
            <a:r>
              <a:rPr lang="en-US" dirty="0"/>
              <a:t>transcriptase inhibitors;</a:t>
            </a:r>
          </a:p>
          <a:p>
            <a:r>
              <a:rPr lang="en-US" dirty="0"/>
              <a:t>can reduce this type I </a:t>
            </a:r>
          </a:p>
          <a:p>
            <a:r>
              <a:rPr lang="en-US" dirty="0"/>
              <a:t>interferon response and </a:t>
            </a:r>
          </a:p>
          <a:p>
            <a:r>
              <a:rPr lang="en-US" dirty="0"/>
              <a:t>DNA damage; they extend </a:t>
            </a:r>
          </a:p>
          <a:p>
            <a:r>
              <a:rPr lang="en-US" dirty="0"/>
              <a:t>lifespan and improve health </a:t>
            </a:r>
          </a:p>
          <a:p>
            <a:r>
              <a:rPr lang="en-US" dirty="0"/>
              <a:t>of SIRT6 KO mice.</a:t>
            </a:r>
          </a:p>
        </p:txBody>
      </p:sp>
    </p:spTree>
    <p:extLst>
      <p:ext uri="{BB962C8B-B14F-4D97-AF65-F5344CB8AC3E}">
        <p14:creationId xmlns:p14="http://schemas.microsoft.com/office/powerpoint/2010/main" val="124527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0" y="0"/>
            <a:ext cx="9143999" cy="1143000"/>
          </a:xfrm>
        </p:spPr>
        <p:txBody>
          <a:bodyPr>
            <a:normAutofit/>
          </a:bodyPr>
          <a:lstStyle/>
          <a:p>
            <a:pPr eaLnBrk="1" hangingPunct="1"/>
            <a:r>
              <a:rPr lang="en-US" sz="2800">
                <a:latin typeface="Arial" charset="0"/>
                <a:ea typeface="ＭＳ Ｐゴシック" charset="0"/>
                <a:cs typeface="Arial" charset="0"/>
              </a:rPr>
              <a:t>Defense!  Most repetitious DNA is packaged </a:t>
            </a:r>
            <a:br>
              <a:rPr lang="en-US" sz="2800">
                <a:latin typeface="Arial" charset="0"/>
                <a:ea typeface="ＭＳ Ｐゴシック" charset="0"/>
                <a:cs typeface="Arial" charset="0"/>
              </a:rPr>
            </a:br>
            <a:r>
              <a:rPr lang="en-US" sz="2800">
                <a:latin typeface="Arial" charset="0"/>
                <a:ea typeface="ＭＳ Ｐゴシック" charset="0"/>
                <a:cs typeface="Arial" charset="0"/>
              </a:rPr>
              <a:t>as heterochromatin, with concomitant silencing</a:t>
            </a:r>
          </a:p>
        </p:txBody>
      </p:sp>
      <p:sp>
        <p:nvSpPr>
          <p:cNvPr id="22530" name="Rectangle 3"/>
          <p:cNvSpPr>
            <a:spLocks noGrp="1" noChangeArrowheads="1"/>
          </p:cNvSpPr>
          <p:nvPr>
            <p:ph type="body" sz="half" idx="1"/>
          </p:nvPr>
        </p:nvSpPr>
        <p:spPr>
          <a:xfrm>
            <a:off x="466725" y="2971800"/>
            <a:ext cx="3998913" cy="3429000"/>
          </a:xfrm>
        </p:spPr>
        <p:txBody>
          <a:bodyPr/>
          <a:lstStyle/>
          <a:p>
            <a:pPr eaLnBrk="1" hangingPunct="1"/>
            <a:r>
              <a:rPr lang="en-US">
                <a:latin typeface="Arial" charset="0"/>
                <a:ea typeface="ＭＳ Ｐゴシック" charset="0"/>
                <a:cs typeface="Arial" charset="0"/>
              </a:rPr>
              <a:t>Euchromatin</a:t>
            </a:r>
          </a:p>
          <a:p>
            <a:pPr lvl="1" eaLnBrk="1" hangingPunct="1"/>
            <a:r>
              <a:rPr lang="en-US" sz="1800">
                <a:latin typeface="Arial" charset="0"/>
                <a:ea typeface="ＭＳ Ｐゴシック" charset="0"/>
                <a:cs typeface="Arial" charset="0"/>
              </a:rPr>
              <a:t>Less condensed</a:t>
            </a:r>
          </a:p>
          <a:p>
            <a:pPr lvl="1" eaLnBrk="1" hangingPunct="1"/>
            <a:r>
              <a:rPr lang="en-US" sz="1800">
                <a:latin typeface="Arial" charset="0"/>
                <a:ea typeface="ＭＳ Ｐゴシック" charset="0"/>
                <a:cs typeface="Arial" charset="0"/>
              </a:rPr>
              <a:t>Chromosome arms</a:t>
            </a:r>
          </a:p>
          <a:p>
            <a:pPr lvl="1" eaLnBrk="1" hangingPunct="1"/>
            <a:r>
              <a:rPr lang="en-US" sz="1800">
                <a:latin typeface="Arial" charset="0"/>
                <a:ea typeface="ＭＳ Ｐゴシック" charset="0"/>
                <a:cs typeface="Arial" charset="0"/>
              </a:rPr>
              <a:t>Unique sequences; </a:t>
            </a:r>
          </a:p>
          <a:p>
            <a:pPr lvl="1" eaLnBrk="1" hangingPunct="1">
              <a:buFontTx/>
              <a:buNone/>
            </a:pPr>
            <a:r>
              <a:rPr lang="en-US" sz="1800">
                <a:latin typeface="Arial" charset="0"/>
                <a:ea typeface="ＭＳ Ｐゴシック" charset="0"/>
                <a:cs typeface="Arial" charset="0"/>
              </a:rPr>
              <a:t>	gene rich</a:t>
            </a:r>
          </a:p>
          <a:p>
            <a:pPr lvl="1" eaLnBrk="1" hangingPunct="1"/>
            <a:r>
              <a:rPr lang="en-US" sz="1800">
                <a:latin typeface="Arial" charset="0"/>
                <a:ea typeface="ＭＳ Ｐゴシック" charset="0"/>
                <a:cs typeface="Arial" charset="0"/>
              </a:rPr>
              <a:t>Replicated throughout S</a:t>
            </a:r>
          </a:p>
          <a:p>
            <a:pPr lvl="1" eaLnBrk="1" hangingPunct="1"/>
            <a:r>
              <a:rPr lang="en-US" sz="1800">
                <a:latin typeface="Arial" charset="0"/>
                <a:ea typeface="ＭＳ Ｐゴシック" charset="0"/>
                <a:cs typeface="Arial" charset="0"/>
              </a:rPr>
              <a:t>Recombination during meiosis</a:t>
            </a:r>
          </a:p>
          <a:p>
            <a:pPr lvl="1" eaLnBrk="1" hangingPunct="1"/>
            <a:endParaRPr lang="en-US" sz="1800">
              <a:latin typeface="Arial" charset="0"/>
              <a:ea typeface="ＭＳ Ｐゴシック" charset="0"/>
              <a:cs typeface="Arial" charset="0"/>
            </a:endParaRPr>
          </a:p>
        </p:txBody>
      </p:sp>
      <p:sp>
        <p:nvSpPr>
          <p:cNvPr id="22531" name="Rectangle 4"/>
          <p:cNvSpPr>
            <a:spLocks noGrp="1" noChangeArrowheads="1"/>
          </p:cNvSpPr>
          <p:nvPr>
            <p:ph type="body" sz="half" idx="2"/>
          </p:nvPr>
        </p:nvSpPr>
        <p:spPr>
          <a:xfrm>
            <a:off x="4757738" y="2989053"/>
            <a:ext cx="3810000" cy="3429000"/>
          </a:xfrm>
        </p:spPr>
        <p:txBody>
          <a:bodyPr/>
          <a:lstStyle/>
          <a:p>
            <a:pPr eaLnBrk="1" hangingPunct="1"/>
            <a:r>
              <a:rPr lang="en-US" dirty="0">
                <a:latin typeface="Arial" charset="0"/>
                <a:ea typeface="ＭＳ Ｐゴシック" charset="0"/>
                <a:cs typeface="Arial" charset="0"/>
              </a:rPr>
              <a:t>Heterochromatin</a:t>
            </a:r>
          </a:p>
          <a:p>
            <a:pPr lvl="1" eaLnBrk="1" hangingPunct="1"/>
            <a:r>
              <a:rPr lang="en-US" sz="1800" dirty="0">
                <a:latin typeface="Arial" charset="0"/>
                <a:ea typeface="ＭＳ Ｐゴシック" charset="0"/>
                <a:cs typeface="Arial" charset="0"/>
              </a:rPr>
              <a:t>Highly condensed</a:t>
            </a:r>
          </a:p>
          <a:p>
            <a:pPr lvl="1" eaLnBrk="1" hangingPunct="1"/>
            <a:r>
              <a:rPr lang="en-US" sz="1800" dirty="0">
                <a:latin typeface="Arial" charset="0"/>
                <a:ea typeface="ＭＳ Ｐゴシック" charset="0"/>
                <a:cs typeface="Arial" charset="0"/>
              </a:rPr>
              <a:t>Centromeres and telomeres</a:t>
            </a:r>
          </a:p>
          <a:p>
            <a:pPr lvl="1" eaLnBrk="1" hangingPunct="1"/>
            <a:r>
              <a:rPr lang="en-US" sz="1800" dirty="0">
                <a:solidFill>
                  <a:srgbClr val="FF0000"/>
                </a:solidFill>
                <a:latin typeface="Arial" charset="0"/>
                <a:ea typeface="ＭＳ Ｐゴシック" charset="0"/>
                <a:cs typeface="Arial" charset="0"/>
              </a:rPr>
              <a:t>Repetitious sequences (e.g., TEs); gene poor</a:t>
            </a:r>
          </a:p>
          <a:p>
            <a:pPr lvl="1" eaLnBrk="1" hangingPunct="1"/>
            <a:r>
              <a:rPr lang="en-US" sz="1800" dirty="0">
                <a:latin typeface="Arial" charset="0"/>
                <a:ea typeface="ＭＳ Ｐゴシック" charset="0"/>
                <a:cs typeface="Arial" charset="0"/>
              </a:rPr>
              <a:t>Replicated in late S</a:t>
            </a:r>
          </a:p>
          <a:p>
            <a:pPr lvl="1" eaLnBrk="1" hangingPunct="1"/>
            <a:r>
              <a:rPr lang="en-US" sz="1800" dirty="0">
                <a:latin typeface="Arial" charset="0"/>
                <a:ea typeface="ＭＳ Ｐゴシック" charset="0"/>
                <a:cs typeface="Arial" charset="0"/>
              </a:rPr>
              <a:t>No meiotic recombination</a:t>
            </a:r>
          </a:p>
          <a:p>
            <a:pPr lvl="1" eaLnBrk="1" hangingPunct="1"/>
            <a:endParaRPr lang="en-US" sz="1800" dirty="0">
              <a:latin typeface="Times" charset="0"/>
              <a:ea typeface="ＭＳ Ｐゴシック" charset="0"/>
            </a:endParaRPr>
          </a:p>
        </p:txBody>
      </p:sp>
      <p:sp>
        <p:nvSpPr>
          <p:cNvPr id="22532" name="Rectangle 5"/>
          <p:cNvSpPr>
            <a:spLocks noChangeArrowheads="1"/>
          </p:cNvSpPr>
          <p:nvPr/>
        </p:nvSpPr>
        <p:spPr bwMode="auto">
          <a:xfrm>
            <a:off x="2481263" y="252888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endParaRPr lang="en-US"/>
          </a:p>
        </p:txBody>
      </p:sp>
      <p:pic>
        <p:nvPicPr>
          <p:cNvPr id="225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47775"/>
            <a:ext cx="4181475"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2534" name="Group 7"/>
          <p:cNvGrpSpPr>
            <a:grpSpLocks/>
          </p:cNvGrpSpPr>
          <p:nvPr/>
        </p:nvGrpSpPr>
        <p:grpSpPr bwMode="auto">
          <a:xfrm>
            <a:off x="4800600" y="1524000"/>
            <a:ext cx="3962400" cy="1308100"/>
            <a:chOff x="144" y="2824"/>
            <a:chExt cx="2496" cy="824"/>
          </a:xfrm>
        </p:grpSpPr>
        <p:sp>
          <p:nvSpPr>
            <p:cNvPr id="22544" name="Line 8"/>
            <p:cNvSpPr>
              <a:spLocks noChangeShapeType="1"/>
            </p:cNvSpPr>
            <p:nvPr/>
          </p:nvSpPr>
          <p:spPr bwMode="auto">
            <a:xfrm flipV="1">
              <a:off x="144" y="3351"/>
              <a:ext cx="2496" cy="9"/>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2545" name="Group 9"/>
            <p:cNvGrpSpPr>
              <a:grpSpLocks/>
            </p:cNvGrpSpPr>
            <p:nvPr/>
          </p:nvGrpSpPr>
          <p:grpSpPr bwMode="auto">
            <a:xfrm>
              <a:off x="586" y="3200"/>
              <a:ext cx="408" cy="272"/>
              <a:chOff x="821" y="1677"/>
              <a:chExt cx="408" cy="272"/>
            </a:xfrm>
          </p:grpSpPr>
          <p:sp>
            <p:nvSpPr>
              <p:cNvPr id="22671" name="Freeform 10"/>
              <p:cNvSpPr>
                <a:spLocks/>
              </p:cNvSpPr>
              <p:nvPr/>
            </p:nvSpPr>
            <p:spPr bwMode="auto">
              <a:xfrm>
                <a:off x="828" y="1717"/>
                <a:ext cx="394" cy="198"/>
              </a:xfrm>
              <a:custGeom>
                <a:avLst/>
                <a:gdLst>
                  <a:gd name="T0" fmla="*/ 217 w 394"/>
                  <a:gd name="T1" fmla="*/ 1 h 198"/>
                  <a:gd name="T2" fmla="*/ 245 w 394"/>
                  <a:gd name="T3" fmla="*/ 3 h 198"/>
                  <a:gd name="T4" fmla="*/ 274 w 394"/>
                  <a:gd name="T5" fmla="*/ 8 h 198"/>
                  <a:gd name="T6" fmla="*/ 299 w 394"/>
                  <a:gd name="T7" fmla="*/ 14 h 198"/>
                  <a:gd name="T8" fmla="*/ 322 w 394"/>
                  <a:gd name="T9" fmla="*/ 22 h 198"/>
                  <a:gd name="T10" fmla="*/ 342 w 394"/>
                  <a:gd name="T11" fmla="*/ 32 h 198"/>
                  <a:gd name="T12" fmla="*/ 360 w 394"/>
                  <a:gd name="T13" fmla="*/ 43 h 198"/>
                  <a:gd name="T14" fmla="*/ 374 w 394"/>
                  <a:gd name="T15" fmla="*/ 56 h 198"/>
                  <a:gd name="T16" fmla="*/ 384 w 394"/>
                  <a:gd name="T17" fmla="*/ 70 h 198"/>
                  <a:gd name="T18" fmla="*/ 391 w 394"/>
                  <a:gd name="T19" fmla="*/ 84 h 198"/>
                  <a:gd name="T20" fmla="*/ 394 w 394"/>
                  <a:gd name="T21" fmla="*/ 100 h 198"/>
                  <a:gd name="T22" fmla="*/ 391 w 394"/>
                  <a:gd name="T23" fmla="*/ 114 h 198"/>
                  <a:gd name="T24" fmla="*/ 384 w 394"/>
                  <a:gd name="T25" fmla="*/ 128 h 198"/>
                  <a:gd name="T26" fmla="*/ 374 w 394"/>
                  <a:gd name="T27" fmla="*/ 142 h 198"/>
                  <a:gd name="T28" fmla="*/ 360 w 394"/>
                  <a:gd name="T29" fmla="*/ 155 h 198"/>
                  <a:gd name="T30" fmla="*/ 342 w 394"/>
                  <a:gd name="T31" fmla="*/ 166 h 198"/>
                  <a:gd name="T32" fmla="*/ 322 w 394"/>
                  <a:gd name="T33" fmla="*/ 176 h 198"/>
                  <a:gd name="T34" fmla="*/ 299 w 394"/>
                  <a:gd name="T35" fmla="*/ 184 h 198"/>
                  <a:gd name="T36" fmla="*/ 274 w 394"/>
                  <a:gd name="T37" fmla="*/ 191 h 198"/>
                  <a:gd name="T38" fmla="*/ 245 w 394"/>
                  <a:gd name="T39" fmla="*/ 196 h 198"/>
                  <a:gd name="T40" fmla="*/ 217 w 394"/>
                  <a:gd name="T41" fmla="*/ 198 h 198"/>
                  <a:gd name="T42" fmla="*/ 187 w 394"/>
                  <a:gd name="T43" fmla="*/ 198 h 198"/>
                  <a:gd name="T44" fmla="*/ 157 w 394"/>
                  <a:gd name="T45" fmla="*/ 197 h 198"/>
                  <a:gd name="T46" fmla="*/ 129 w 394"/>
                  <a:gd name="T47" fmla="*/ 193 h 198"/>
                  <a:gd name="T48" fmla="*/ 104 w 394"/>
                  <a:gd name="T49" fmla="*/ 187 h 198"/>
                  <a:gd name="T50" fmla="*/ 79 w 394"/>
                  <a:gd name="T51" fmla="*/ 179 h 198"/>
                  <a:gd name="T52" fmla="*/ 57 w 394"/>
                  <a:gd name="T53" fmla="*/ 169 h 198"/>
                  <a:gd name="T54" fmla="*/ 39 w 394"/>
                  <a:gd name="T55" fmla="*/ 159 h 198"/>
                  <a:gd name="T56" fmla="*/ 24 w 394"/>
                  <a:gd name="T57" fmla="*/ 146 h 198"/>
                  <a:gd name="T58" fmla="*/ 12 w 394"/>
                  <a:gd name="T59" fmla="*/ 134 h 198"/>
                  <a:gd name="T60" fmla="*/ 4 w 394"/>
                  <a:gd name="T61" fmla="*/ 119 h 198"/>
                  <a:gd name="T62" fmla="*/ 0 w 394"/>
                  <a:gd name="T63" fmla="*/ 104 h 198"/>
                  <a:gd name="T64" fmla="*/ 1 w 394"/>
                  <a:gd name="T65" fmla="*/ 89 h 198"/>
                  <a:gd name="T66" fmla="*/ 7 w 394"/>
                  <a:gd name="T67" fmla="*/ 74 h 198"/>
                  <a:gd name="T68" fmla="*/ 15 w 394"/>
                  <a:gd name="T69" fmla="*/ 60 h 198"/>
                  <a:gd name="T70" fmla="*/ 29 w 394"/>
                  <a:gd name="T71" fmla="*/ 48 h 198"/>
                  <a:gd name="T72" fmla="*/ 45 w 394"/>
                  <a:gd name="T73" fmla="*/ 36 h 198"/>
                  <a:gd name="T74" fmla="*/ 64 w 394"/>
                  <a:gd name="T75" fmla="*/ 27 h 198"/>
                  <a:gd name="T76" fmla="*/ 87 w 394"/>
                  <a:gd name="T77" fmla="*/ 17 h 198"/>
                  <a:gd name="T78" fmla="*/ 112 w 394"/>
                  <a:gd name="T79" fmla="*/ 10 h 198"/>
                  <a:gd name="T80" fmla="*/ 138 w 394"/>
                  <a:gd name="T81" fmla="*/ 4 h 198"/>
                  <a:gd name="T82" fmla="*/ 166 w 394"/>
                  <a:gd name="T83" fmla="*/ 1 h 198"/>
                  <a:gd name="T84" fmla="*/ 198 w 394"/>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4"/>
                  <a:gd name="T130" fmla="*/ 0 h 198"/>
                  <a:gd name="T131" fmla="*/ 394 w 394"/>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4" h="198">
                    <a:moveTo>
                      <a:pt x="198" y="0"/>
                    </a:moveTo>
                    <a:lnTo>
                      <a:pt x="207" y="0"/>
                    </a:lnTo>
                    <a:lnTo>
                      <a:pt x="217" y="1"/>
                    </a:lnTo>
                    <a:lnTo>
                      <a:pt x="226" y="1"/>
                    </a:lnTo>
                    <a:lnTo>
                      <a:pt x="236" y="1"/>
                    </a:lnTo>
                    <a:lnTo>
                      <a:pt x="245" y="3"/>
                    </a:lnTo>
                    <a:lnTo>
                      <a:pt x="255" y="4"/>
                    </a:lnTo>
                    <a:lnTo>
                      <a:pt x="264" y="5"/>
                    </a:lnTo>
                    <a:lnTo>
                      <a:pt x="274" y="8"/>
                    </a:lnTo>
                    <a:lnTo>
                      <a:pt x="282" y="10"/>
                    </a:lnTo>
                    <a:lnTo>
                      <a:pt x="290" y="12"/>
                    </a:lnTo>
                    <a:lnTo>
                      <a:pt x="299" y="14"/>
                    </a:lnTo>
                    <a:lnTo>
                      <a:pt x="307" y="17"/>
                    </a:lnTo>
                    <a:lnTo>
                      <a:pt x="315" y="19"/>
                    </a:lnTo>
                    <a:lnTo>
                      <a:pt x="322" y="22"/>
                    </a:lnTo>
                    <a:lnTo>
                      <a:pt x="329" y="27"/>
                    </a:lnTo>
                    <a:lnTo>
                      <a:pt x="335" y="29"/>
                    </a:lnTo>
                    <a:lnTo>
                      <a:pt x="342" y="32"/>
                    </a:lnTo>
                    <a:lnTo>
                      <a:pt x="349" y="36"/>
                    </a:lnTo>
                    <a:lnTo>
                      <a:pt x="354" y="39"/>
                    </a:lnTo>
                    <a:lnTo>
                      <a:pt x="360" y="43"/>
                    </a:lnTo>
                    <a:lnTo>
                      <a:pt x="365" y="48"/>
                    </a:lnTo>
                    <a:lnTo>
                      <a:pt x="369" y="52"/>
                    </a:lnTo>
                    <a:lnTo>
                      <a:pt x="374" y="56"/>
                    </a:lnTo>
                    <a:lnTo>
                      <a:pt x="378" y="60"/>
                    </a:lnTo>
                    <a:lnTo>
                      <a:pt x="382" y="65"/>
                    </a:lnTo>
                    <a:lnTo>
                      <a:pt x="384" y="70"/>
                    </a:lnTo>
                    <a:lnTo>
                      <a:pt x="387" y="74"/>
                    </a:lnTo>
                    <a:lnTo>
                      <a:pt x="390" y="79"/>
                    </a:lnTo>
                    <a:lnTo>
                      <a:pt x="391" y="84"/>
                    </a:lnTo>
                    <a:lnTo>
                      <a:pt x="393" y="89"/>
                    </a:lnTo>
                    <a:lnTo>
                      <a:pt x="393" y="94"/>
                    </a:lnTo>
                    <a:lnTo>
                      <a:pt x="394" y="100"/>
                    </a:lnTo>
                    <a:lnTo>
                      <a:pt x="393" y="104"/>
                    </a:lnTo>
                    <a:lnTo>
                      <a:pt x="393" y="110"/>
                    </a:lnTo>
                    <a:lnTo>
                      <a:pt x="391" y="114"/>
                    </a:lnTo>
                    <a:lnTo>
                      <a:pt x="390" y="119"/>
                    </a:lnTo>
                    <a:lnTo>
                      <a:pt x="387" y="124"/>
                    </a:lnTo>
                    <a:lnTo>
                      <a:pt x="384" y="128"/>
                    </a:lnTo>
                    <a:lnTo>
                      <a:pt x="382" y="134"/>
                    </a:lnTo>
                    <a:lnTo>
                      <a:pt x="378" y="138"/>
                    </a:lnTo>
                    <a:lnTo>
                      <a:pt x="374" y="142"/>
                    </a:lnTo>
                    <a:lnTo>
                      <a:pt x="369" y="146"/>
                    </a:lnTo>
                    <a:lnTo>
                      <a:pt x="365" y="150"/>
                    </a:lnTo>
                    <a:lnTo>
                      <a:pt x="360" y="155"/>
                    </a:lnTo>
                    <a:lnTo>
                      <a:pt x="354" y="159"/>
                    </a:lnTo>
                    <a:lnTo>
                      <a:pt x="349" y="162"/>
                    </a:lnTo>
                    <a:lnTo>
                      <a:pt x="342" y="166"/>
                    </a:lnTo>
                    <a:lnTo>
                      <a:pt x="335" y="169"/>
                    </a:lnTo>
                    <a:lnTo>
                      <a:pt x="329" y="173"/>
                    </a:lnTo>
                    <a:lnTo>
                      <a:pt x="322" y="176"/>
                    </a:lnTo>
                    <a:lnTo>
                      <a:pt x="315" y="179"/>
                    </a:lnTo>
                    <a:lnTo>
                      <a:pt x="307" y="181"/>
                    </a:lnTo>
                    <a:lnTo>
                      <a:pt x="299" y="184"/>
                    </a:lnTo>
                    <a:lnTo>
                      <a:pt x="290" y="187"/>
                    </a:lnTo>
                    <a:lnTo>
                      <a:pt x="282" y="189"/>
                    </a:lnTo>
                    <a:lnTo>
                      <a:pt x="274" y="191"/>
                    </a:lnTo>
                    <a:lnTo>
                      <a:pt x="264" y="193"/>
                    </a:lnTo>
                    <a:lnTo>
                      <a:pt x="255" y="194"/>
                    </a:lnTo>
                    <a:lnTo>
                      <a:pt x="245" y="196"/>
                    </a:lnTo>
                    <a:lnTo>
                      <a:pt x="236" y="197"/>
                    </a:lnTo>
                    <a:lnTo>
                      <a:pt x="226" y="197"/>
                    </a:lnTo>
                    <a:lnTo>
                      <a:pt x="217" y="198"/>
                    </a:lnTo>
                    <a:lnTo>
                      <a:pt x="207" y="198"/>
                    </a:lnTo>
                    <a:lnTo>
                      <a:pt x="198" y="198"/>
                    </a:lnTo>
                    <a:lnTo>
                      <a:pt x="187" y="198"/>
                    </a:lnTo>
                    <a:lnTo>
                      <a:pt x="177" y="198"/>
                    </a:lnTo>
                    <a:lnTo>
                      <a:pt x="166" y="197"/>
                    </a:lnTo>
                    <a:lnTo>
                      <a:pt x="157" y="197"/>
                    </a:lnTo>
                    <a:lnTo>
                      <a:pt x="147" y="196"/>
                    </a:lnTo>
                    <a:lnTo>
                      <a:pt x="138" y="194"/>
                    </a:lnTo>
                    <a:lnTo>
                      <a:pt x="129" y="193"/>
                    </a:lnTo>
                    <a:lnTo>
                      <a:pt x="120" y="191"/>
                    </a:lnTo>
                    <a:lnTo>
                      <a:pt x="112" y="189"/>
                    </a:lnTo>
                    <a:lnTo>
                      <a:pt x="104" y="187"/>
                    </a:lnTo>
                    <a:lnTo>
                      <a:pt x="95" y="184"/>
                    </a:lnTo>
                    <a:lnTo>
                      <a:pt x="87" y="181"/>
                    </a:lnTo>
                    <a:lnTo>
                      <a:pt x="79" y="179"/>
                    </a:lnTo>
                    <a:lnTo>
                      <a:pt x="72" y="176"/>
                    </a:lnTo>
                    <a:lnTo>
                      <a:pt x="64" y="173"/>
                    </a:lnTo>
                    <a:lnTo>
                      <a:pt x="57" y="169"/>
                    </a:lnTo>
                    <a:lnTo>
                      <a:pt x="50" y="166"/>
                    </a:lnTo>
                    <a:lnTo>
                      <a:pt x="45" y="162"/>
                    </a:lnTo>
                    <a:lnTo>
                      <a:pt x="39" y="159"/>
                    </a:lnTo>
                    <a:lnTo>
                      <a:pt x="34" y="155"/>
                    </a:lnTo>
                    <a:lnTo>
                      <a:pt x="29" y="150"/>
                    </a:lnTo>
                    <a:lnTo>
                      <a:pt x="24" y="146"/>
                    </a:lnTo>
                    <a:lnTo>
                      <a:pt x="19" y="142"/>
                    </a:lnTo>
                    <a:lnTo>
                      <a:pt x="15" y="138"/>
                    </a:lnTo>
                    <a:lnTo>
                      <a:pt x="12" y="134"/>
                    </a:lnTo>
                    <a:lnTo>
                      <a:pt x="9" y="128"/>
                    </a:lnTo>
                    <a:lnTo>
                      <a:pt x="7" y="124"/>
                    </a:lnTo>
                    <a:lnTo>
                      <a:pt x="4" y="119"/>
                    </a:lnTo>
                    <a:lnTo>
                      <a:pt x="3" y="114"/>
                    </a:lnTo>
                    <a:lnTo>
                      <a:pt x="1" y="110"/>
                    </a:lnTo>
                    <a:lnTo>
                      <a:pt x="0" y="104"/>
                    </a:lnTo>
                    <a:lnTo>
                      <a:pt x="0" y="100"/>
                    </a:lnTo>
                    <a:lnTo>
                      <a:pt x="0" y="94"/>
                    </a:lnTo>
                    <a:lnTo>
                      <a:pt x="1" y="89"/>
                    </a:lnTo>
                    <a:lnTo>
                      <a:pt x="3" y="84"/>
                    </a:lnTo>
                    <a:lnTo>
                      <a:pt x="4" y="79"/>
                    </a:lnTo>
                    <a:lnTo>
                      <a:pt x="7" y="74"/>
                    </a:lnTo>
                    <a:lnTo>
                      <a:pt x="9" y="70"/>
                    </a:lnTo>
                    <a:lnTo>
                      <a:pt x="12" y="65"/>
                    </a:lnTo>
                    <a:lnTo>
                      <a:pt x="15" y="60"/>
                    </a:lnTo>
                    <a:lnTo>
                      <a:pt x="19" y="56"/>
                    </a:lnTo>
                    <a:lnTo>
                      <a:pt x="24" y="52"/>
                    </a:lnTo>
                    <a:lnTo>
                      <a:pt x="29" y="48"/>
                    </a:lnTo>
                    <a:lnTo>
                      <a:pt x="34" y="43"/>
                    </a:lnTo>
                    <a:lnTo>
                      <a:pt x="39" y="39"/>
                    </a:lnTo>
                    <a:lnTo>
                      <a:pt x="45" y="36"/>
                    </a:lnTo>
                    <a:lnTo>
                      <a:pt x="50" y="32"/>
                    </a:lnTo>
                    <a:lnTo>
                      <a:pt x="57" y="29"/>
                    </a:lnTo>
                    <a:lnTo>
                      <a:pt x="64" y="27"/>
                    </a:lnTo>
                    <a:lnTo>
                      <a:pt x="72" y="22"/>
                    </a:lnTo>
                    <a:lnTo>
                      <a:pt x="79" y="19"/>
                    </a:lnTo>
                    <a:lnTo>
                      <a:pt x="87" y="17"/>
                    </a:lnTo>
                    <a:lnTo>
                      <a:pt x="95" y="14"/>
                    </a:lnTo>
                    <a:lnTo>
                      <a:pt x="104" y="12"/>
                    </a:lnTo>
                    <a:lnTo>
                      <a:pt x="112" y="10"/>
                    </a:lnTo>
                    <a:lnTo>
                      <a:pt x="120" y="8"/>
                    </a:lnTo>
                    <a:lnTo>
                      <a:pt x="129" y="5"/>
                    </a:lnTo>
                    <a:lnTo>
                      <a:pt x="138" y="4"/>
                    </a:lnTo>
                    <a:lnTo>
                      <a:pt x="147" y="3"/>
                    </a:lnTo>
                    <a:lnTo>
                      <a:pt x="157" y="1"/>
                    </a:lnTo>
                    <a:lnTo>
                      <a:pt x="166" y="1"/>
                    </a:lnTo>
                    <a:lnTo>
                      <a:pt x="177" y="1"/>
                    </a:lnTo>
                    <a:lnTo>
                      <a:pt x="187" y="0"/>
                    </a:lnTo>
                    <a:lnTo>
                      <a:pt x="198" y="0"/>
                    </a:lnTo>
                    <a:close/>
                  </a:path>
                </a:pathLst>
              </a:custGeom>
              <a:solidFill>
                <a:srgbClr val="FFF5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72" name="Freeform 11"/>
              <p:cNvSpPr>
                <a:spLocks/>
              </p:cNvSpPr>
              <p:nvPr/>
            </p:nvSpPr>
            <p:spPr bwMode="auto">
              <a:xfrm>
                <a:off x="1026" y="1710"/>
                <a:ext cx="203" cy="107"/>
              </a:xfrm>
              <a:custGeom>
                <a:avLst/>
                <a:gdLst>
                  <a:gd name="T0" fmla="*/ 203 w 203"/>
                  <a:gd name="T1" fmla="*/ 107 h 107"/>
                  <a:gd name="T2" fmla="*/ 201 w 203"/>
                  <a:gd name="T3" fmla="*/ 94 h 107"/>
                  <a:gd name="T4" fmla="*/ 199 w 203"/>
                  <a:gd name="T5" fmla="*/ 83 h 107"/>
                  <a:gd name="T6" fmla="*/ 193 w 203"/>
                  <a:gd name="T7" fmla="*/ 73 h 107"/>
                  <a:gd name="T8" fmla="*/ 185 w 203"/>
                  <a:gd name="T9" fmla="*/ 63 h 107"/>
                  <a:gd name="T10" fmla="*/ 177 w 203"/>
                  <a:gd name="T11" fmla="*/ 53 h 107"/>
                  <a:gd name="T12" fmla="*/ 166 w 203"/>
                  <a:gd name="T13" fmla="*/ 45 h 107"/>
                  <a:gd name="T14" fmla="*/ 155 w 203"/>
                  <a:gd name="T15" fmla="*/ 36 h 107"/>
                  <a:gd name="T16" fmla="*/ 141 w 203"/>
                  <a:gd name="T17" fmla="*/ 29 h 107"/>
                  <a:gd name="T18" fmla="*/ 126 w 203"/>
                  <a:gd name="T19" fmla="*/ 22 h 107"/>
                  <a:gd name="T20" fmla="*/ 111 w 203"/>
                  <a:gd name="T21" fmla="*/ 17 h 107"/>
                  <a:gd name="T22" fmla="*/ 94 w 203"/>
                  <a:gd name="T23" fmla="*/ 11 h 107"/>
                  <a:gd name="T24" fmla="*/ 77 w 203"/>
                  <a:gd name="T25" fmla="*/ 7 h 107"/>
                  <a:gd name="T26" fmla="*/ 58 w 203"/>
                  <a:gd name="T27" fmla="*/ 4 h 107"/>
                  <a:gd name="T28" fmla="*/ 39 w 203"/>
                  <a:gd name="T29" fmla="*/ 1 h 107"/>
                  <a:gd name="T30" fmla="*/ 19 w 203"/>
                  <a:gd name="T31" fmla="*/ 0 h 107"/>
                  <a:gd name="T32" fmla="*/ 0 w 203"/>
                  <a:gd name="T33" fmla="*/ 0 h 107"/>
                  <a:gd name="T34" fmla="*/ 8 w 203"/>
                  <a:gd name="T35" fmla="*/ 14 h 107"/>
                  <a:gd name="T36" fmla="*/ 28 w 203"/>
                  <a:gd name="T37" fmla="*/ 15 h 107"/>
                  <a:gd name="T38" fmla="*/ 47 w 203"/>
                  <a:gd name="T39" fmla="*/ 18 h 107"/>
                  <a:gd name="T40" fmla="*/ 65 w 203"/>
                  <a:gd name="T41" fmla="*/ 21 h 107"/>
                  <a:gd name="T42" fmla="*/ 81 w 203"/>
                  <a:gd name="T43" fmla="*/ 24 h 107"/>
                  <a:gd name="T44" fmla="*/ 98 w 203"/>
                  <a:gd name="T45" fmla="*/ 28 h 107"/>
                  <a:gd name="T46" fmla="*/ 114 w 203"/>
                  <a:gd name="T47" fmla="*/ 34 h 107"/>
                  <a:gd name="T48" fmla="*/ 128 w 203"/>
                  <a:gd name="T49" fmla="*/ 39 h 107"/>
                  <a:gd name="T50" fmla="*/ 140 w 203"/>
                  <a:gd name="T51" fmla="*/ 46 h 107"/>
                  <a:gd name="T52" fmla="*/ 152 w 203"/>
                  <a:gd name="T53" fmla="*/ 53 h 107"/>
                  <a:gd name="T54" fmla="*/ 162 w 203"/>
                  <a:gd name="T55" fmla="*/ 60 h 107"/>
                  <a:gd name="T56" fmla="*/ 170 w 203"/>
                  <a:gd name="T57" fmla="*/ 69 h 107"/>
                  <a:gd name="T58" fmla="*/ 177 w 203"/>
                  <a:gd name="T59" fmla="*/ 76 h 107"/>
                  <a:gd name="T60" fmla="*/ 182 w 203"/>
                  <a:gd name="T61" fmla="*/ 84 h 107"/>
                  <a:gd name="T62" fmla="*/ 186 w 203"/>
                  <a:gd name="T63" fmla="*/ 93 h 107"/>
                  <a:gd name="T64" fmla="*/ 188 w 203"/>
                  <a:gd name="T65" fmla="*/ 101 h 107"/>
                  <a:gd name="T66" fmla="*/ 188 w 203"/>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107"/>
                    </a:moveTo>
                    <a:lnTo>
                      <a:pt x="203" y="107"/>
                    </a:lnTo>
                    <a:lnTo>
                      <a:pt x="203" y="100"/>
                    </a:lnTo>
                    <a:lnTo>
                      <a:pt x="201" y="94"/>
                    </a:lnTo>
                    <a:lnTo>
                      <a:pt x="200" y="88"/>
                    </a:lnTo>
                    <a:lnTo>
                      <a:pt x="199" y="83"/>
                    </a:lnTo>
                    <a:lnTo>
                      <a:pt x="196" y="79"/>
                    </a:lnTo>
                    <a:lnTo>
                      <a:pt x="193" y="73"/>
                    </a:lnTo>
                    <a:lnTo>
                      <a:pt x="189" y="67"/>
                    </a:lnTo>
                    <a:lnTo>
                      <a:pt x="185" y="63"/>
                    </a:lnTo>
                    <a:lnTo>
                      <a:pt x="181" y="57"/>
                    </a:lnTo>
                    <a:lnTo>
                      <a:pt x="177" y="53"/>
                    </a:lnTo>
                    <a:lnTo>
                      <a:pt x="171" y="49"/>
                    </a:lnTo>
                    <a:lnTo>
                      <a:pt x="166" y="45"/>
                    </a:lnTo>
                    <a:lnTo>
                      <a:pt x="161" y="41"/>
                    </a:lnTo>
                    <a:lnTo>
                      <a:pt x="155" y="36"/>
                    </a:lnTo>
                    <a:lnTo>
                      <a:pt x="148" y="34"/>
                    </a:lnTo>
                    <a:lnTo>
                      <a:pt x="141" y="29"/>
                    </a:lnTo>
                    <a:lnTo>
                      <a:pt x="135" y="25"/>
                    </a:lnTo>
                    <a:lnTo>
                      <a:pt x="126" y="22"/>
                    </a:lnTo>
                    <a:lnTo>
                      <a:pt x="120" y="19"/>
                    </a:lnTo>
                    <a:lnTo>
                      <a:pt x="111" y="17"/>
                    </a:lnTo>
                    <a:lnTo>
                      <a:pt x="103" y="14"/>
                    </a:lnTo>
                    <a:lnTo>
                      <a:pt x="94" y="11"/>
                    </a:lnTo>
                    <a:lnTo>
                      <a:pt x="86" y="10"/>
                    </a:lnTo>
                    <a:lnTo>
                      <a:pt x="77" y="7"/>
                    </a:lnTo>
                    <a:lnTo>
                      <a:pt x="68" y="5"/>
                    </a:lnTo>
                    <a:lnTo>
                      <a:pt x="58" y="4"/>
                    </a:lnTo>
                    <a:lnTo>
                      <a:pt x="49" y="3"/>
                    </a:lnTo>
                    <a:lnTo>
                      <a:pt x="39" y="1"/>
                    </a:lnTo>
                    <a:lnTo>
                      <a:pt x="30" y="0"/>
                    </a:lnTo>
                    <a:lnTo>
                      <a:pt x="19" y="0"/>
                    </a:lnTo>
                    <a:lnTo>
                      <a:pt x="9" y="0"/>
                    </a:lnTo>
                    <a:lnTo>
                      <a:pt x="0" y="0"/>
                    </a:lnTo>
                    <a:lnTo>
                      <a:pt x="0" y="14"/>
                    </a:lnTo>
                    <a:lnTo>
                      <a:pt x="8" y="14"/>
                    </a:lnTo>
                    <a:lnTo>
                      <a:pt x="19" y="15"/>
                    </a:lnTo>
                    <a:lnTo>
                      <a:pt x="28" y="15"/>
                    </a:lnTo>
                    <a:lnTo>
                      <a:pt x="38" y="17"/>
                    </a:lnTo>
                    <a:lnTo>
                      <a:pt x="47" y="18"/>
                    </a:lnTo>
                    <a:lnTo>
                      <a:pt x="56" y="19"/>
                    </a:lnTo>
                    <a:lnTo>
                      <a:pt x="65" y="21"/>
                    </a:lnTo>
                    <a:lnTo>
                      <a:pt x="73" y="22"/>
                    </a:lnTo>
                    <a:lnTo>
                      <a:pt x="81" y="24"/>
                    </a:lnTo>
                    <a:lnTo>
                      <a:pt x="90" y="26"/>
                    </a:lnTo>
                    <a:lnTo>
                      <a:pt x="98" y="28"/>
                    </a:lnTo>
                    <a:lnTo>
                      <a:pt x="106" y="31"/>
                    </a:lnTo>
                    <a:lnTo>
                      <a:pt x="114" y="34"/>
                    </a:lnTo>
                    <a:lnTo>
                      <a:pt x="121" y="36"/>
                    </a:lnTo>
                    <a:lnTo>
                      <a:pt x="128" y="39"/>
                    </a:lnTo>
                    <a:lnTo>
                      <a:pt x="135" y="43"/>
                    </a:lnTo>
                    <a:lnTo>
                      <a:pt x="140" y="46"/>
                    </a:lnTo>
                    <a:lnTo>
                      <a:pt x="147" y="49"/>
                    </a:lnTo>
                    <a:lnTo>
                      <a:pt x="152" y="53"/>
                    </a:lnTo>
                    <a:lnTo>
                      <a:pt x="158" y="57"/>
                    </a:lnTo>
                    <a:lnTo>
                      <a:pt x="162" y="60"/>
                    </a:lnTo>
                    <a:lnTo>
                      <a:pt x="166" y="65"/>
                    </a:lnTo>
                    <a:lnTo>
                      <a:pt x="170" y="69"/>
                    </a:lnTo>
                    <a:lnTo>
                      <a:pt x="174" y="72"/>
                    </a:lnTo>
                    <a:lnTo>
                      <a:pt x="177" y="76"/>
                    </a:lnTo>
                    <a:lnTo>
                      <a:pt x="180" y="80"/>
                    </a:lnTo>
                    <a:lnTo>
                      <a:pt x="182" y="84"/>
                    </a:lnTo>
                    <a:lnTo>
                      <a:pt x="185" y="88"/>
                    </a:lnTo>
                    <a:lnTo>
                      <a:pt x="186" y="93"/>
                    </a:lnTo>
                    <a:lnTo>
                      <a:pt x="186" y="97"/>
                    </a:lnTo>
                    <a:lnTo>
                      <a:pt x="188" y="101"/>
                    </a:lnTo>
                    <a:lnTo>
                      <a:pt x="188" y="107"/>
                    </a:lnTo>
                    <a:lnTo>
                      <a:pt x="203" y="10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73" name="Freeform 12"/>
              <p:cNvSpPr>
                <a:spLocks/>
              </p:cNvSpPr>
              <p:nvPr/>
            </p:nvSpPr>
            <p:spPr bwMode="auto">
              <a:xfrm>
                <a:off x="1026" y="1817"/>
                <a:ext cx="203" cy="105"/>
              </a:xfrm>
              <a:custGeom>
                <a:avLst/>
                <a:gdLst>
                  <a:gd name="T0" fmla="*/ 0 w 203"/>
                  <a:gd name="T1" fmla="*/ 105 h 105"/>
                  <a:gd name="T2" fmla="*/ 19 w 203"/>
                  <a:gd name="T3" fmla="*/ 105 h 105"/>
                  <a:gd name="T4" fmla="*/ 39 w 203"/>
                  <a:gd name="T5" fmla="*/ 104 h 105"/>
                  <a:gd name="T6" fmla="*/ 58 w 203"/>
                  <a:gd name="T7" fmla="*/ 101 h 105"/>
                  <a:gd name="T8" fmla="*/ 77 w 203"/>
                  <a:gd name="T9" fmla="*/ 98 h 105"/>
                  <a:gd name="T10" fmla="*/ 94 w 203"/>
                  <a:gd name="T11" fmla="*/ 94 h 105"/>
                  <a:gd name="T12" fmla="*/ 111 w 203"/>
                  <a:gd name="T13" fmla="*/ 89 h 105"/>
                  <a:gd name="T14" fmla="*/ 126 w 203"/>
                  <a:gd name="T15" fmla="*/ 83 h 105"/>
                  <a:gd name="T16" fmla="*/ 141 w 203"/>
                  <a:gd name="T17" fmla="*/ 76 h 105"/>
                  <a:gd name="T18" fmla="*/ 155 w 203"/>
                  <a:gd name="T19" fmla="*/ 69 h 105"/>
                  <a:gd name="T20" fmla="*/ 166 w 203"/>
                  <a:gd name="T21" fmla="*/ 60 h 105"/>
                  <a:gd name="T22" fmla="*/ 177 w 203"/>
                  <a:gd name="T23" fmla="*/ 52 h 105"/>
                  <a:gd name="T24" fmla="*/ 185 w 203"/>
                  <a:gd name="T25" fmla="*/ 42 h 105"/>
                  <a:gd name="T26" fmla="*/ 193 w 203"/>
                  <a:gd name="T27" fmla="*/ 32 h 105"/>
                  <a:gd name="T28" fmla="*/ 199 w 203"/>
                  <a:gd name="T29" fmla="*/ 22 h 105"/>
                  <a:gd name="T30" fmla="*/ 201 w 203"/>
                  <a:gd name="T31" fmla="*/ 11 h 105"/>
                  <a:gd name="T32" fmla="*/ 203 w 203"/>
                  <a:gd name="T33" fmla="*/ 0 h 105"/>
                  <a:gd name="T34" fmla="*/ 188 w 203"/>
                  <a:gd name="T35" fmla="*/ 3 h 105"/>
                  <a:gd name="T36" fmla="*/ 186 w 203"/>
                  <a:gd name="T37" fmla="*/ 12 h 105"/>
                  <a:gd name="T38" fmla="*/ 182 w 203"/>
                  <a:gd name="T39" fmla="*/ 21 h 105"/>
                  <a:gd name="T40" fmla="*/ 177 w 203"/>
                  <a:gd name="T41" fmla="*/ 28 h 105"/>
                  <a:gd name="T42" fmla="*/ 170 w 203"/>
                  <a:gd name="T43" fmla="*/ 36 h 105"/>
                  <a:gd name="T44" fmla="*/ 162 w 203"/>
                  <a:gd name="T45" fmla="*/ 45 h 105"/>
                  <a:gd name="T46" fmla="*/ 152 w 203"/>
                  <a:gd name="T47" fmla="*/ 52 h 105"/>
                  <a:gd name="T48" fmla="*/ 140 w 203"/>
                  <a:gd name="T49" fmla="*/ 59 h 105"/>
                  <a:gd name="T50" fmla="*/ 128 w 203"/>
                  <a:gd name="T51" fmla="*/ 66 h 105"/>
                  <a:gd name="T52" fmla="*/ 114 w 203"/>
                  <a:gd name="T53" fmla="*/ 72 h 105"/>
                  <a:gd name="T54" fmla="*/ 98 w 203"/>
                  <a:gd name="T55" fmla="*/ 77 h 105"/>
                  <a:gd name="T56" fmla="*/ 81 w 203"/>
                  <a:gd name="T57" fmla="*/ 81 h 105"/>
                  <a:gd name="T58" fmla="*/ 65 w 203"/>
                  <a:gd name="T59" fmla="*/ 84 h 105"/>
                  <a:gd name="T60" fmla="*/ 47 w 203"/>
                  <a:gd name="T61" fmla="*/ 89 h 105"/>
                  <a:gd name="T62" fmla="*/ 28 w 203"/>
                  <a:gd name="T63" fmla="*/ 90 h 105"/>
                  <a:gd name="T64" fmla="*/ 8 w 203"/>
                  <a:gd name="T65" fmla="*/ 91 h 105"/>
                  <a:gd name="T66" fmla="*/ 0 w 203"/>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105"/>
                    </a:moveTo>
                    <a:lnTo>
                      <a:pt x="0" y="105"/>
                    </a:lnTo>
                    <a:lnTo>
                      <a:pt x="9" y="105"/>
                    </a:lnTo>
                    <a:lnTo>
                      <a:pt x="19" y="105"/>
                    </a:lnTo>
                    <a:lnTo>
                      <a:pt x="30" y="104"/>
                    </a:lnTo>
                    <a:lnTo>
                      <a:pt x="39" y="104"/>
                    </a:lnTo>
                    <a:lnTo>
                      <a:pt x="49" y="103"/>
                    </a:lnTo>
                    <a:lnTo>
                      <a:pt x="58" y="101"/>
                    </a:lnTo>
                    <a:lnTo>
                      <a:pt x="68" y="100"/>
                    </a:lnTo>
                    <a:lnTo>
                      <a:pt x="77" y="98"/>
                    </a:lnTo>
                    <a:lnTo>
                      <a:pt x="86" y="96"/>
                    </a:lnTo>
                    <a:lnTo>
                      <a:pt x="94" y="94"/>
                    </a:lnTo>
                    <a:lnTo>
                      <a:pt x="103" y="91"/>
                    </a:lnTo>
                    <a:lnTo>
                      <a:pt x="111" y="89"/>
                    </a:lnTo>
                    <a:lnTo>
                      <a:pt x="120" y="86"/>
                    </a:lnTo>
                    <a:lnTo>
                      <a:pt x="126" y="83"/>
                    </a:lnTo>
                    <a:lnTo>
                      <a:pt x="135" y="79"/>
                    </a:lnTo>
                    <a:lnTo>
                      <a:pt x="141" y="76"/>
                    </a:lnTo>
                    <a:lnTo>
                      <a:pt x="148" y="73"/>
                    </a:lnTo>
                    <a:lnTo>
                      <a:pt x="155" y="69"/>
                    </a:lnTo>
                    <a:lnTo>
                      <a:pt x="161" y="65"/>
                    </a:lnTo>
                    <a:lnTo>
                      <a:pt x="166" y="60"/>
                    </a:lnTo>
                    <a:lnTo>
                      <a:pt x="171" y="56"/>
                    </a:lnTo>
                    <a:lnTo>
                      <a:pt x="177" y="52"/>
                    </a:lnTo>
                    <a:lnTo>
                      <a:pt x="181" y="48"/>
                    </a:lnTo>
                    <a:lnTo>
                      <a:pt x="185" y="42"/>
                    </a:lnTo>
                    <a:lnTo>
                      <a:pt x="189" y="38"/>
                    </a:lnTo>
                    <a:lnTo>
                      <a:pt x="193" y="32"/>
                    </a:lnTo>
                    <a:lnTo>
                      <a:pt x="196" y="28"/>
                    </a:lnTo>
                    <a:lnTo>
                      <a:pt x="199" y="22"/>
                    </a:lnTo>
                    <a:lnTo>
                      <a:pt x="200" y="17"/>
                    </a:lnTo>
                    <a:lnTo>
                      <a:pt x="201" y="11"/>
                    </a:lnTo>
                    <a:lnTo>
                      <a:pt x="203" y="5"/>
                    </a:lnTo>
                    <a:lnTo>
                      <a:pt x="203" y="0"/>
                    </a:lnTo>
                    <a:lnTo>
                      <a:pt x="188" y="0"/>
                    </a:lnTo>
                    <a:lnTo>
                      <a:pt x="188" y="3"/>
                    </a:lnTo>
                    <a:lnTo>
                      <a:pt x="186" y="8"/>
                    </a:lnTo>
                    <a:lnTo>
                      <a:pt x="186" y="12"/>
                    </a:lnTo>
                    <a:lnTo>
                      <a:pt x="185" y="17"/>
                    </a:lnTo>
                    <a:lnTo>
                      <a:pt x="182" y="21"/>
                    </a:lnTo>
                    <a:lnTo>
                      <a:pt x="180" y="25"/>
                    </a:lnTo>
                    <a:lnTo>
                      <a:pt x="177" y="28"/>
                    </a:lnTo>
                    <a:lnTo>
                      <a:pt x="174" y="32"/>
                    </a:lnTo>
                    <a:lnTo>
                      <a:pt x="170" y="36"/>
                    </a:lnTo>
                    <a:lnTo>
                      <a:pt x="166" y="41"/>
                    </a:lnTo>
                    <a:lnTo>
                      <a:pt x="162" y="45"/>
                    </a:lnTo>
                    <a:lnTo>
                      <a:pt x="158" y="49"/>
                    </a:lnTo>
                    <a:lnTo>
                      <a:pt x="152" y="52"/>
                    </a:lnTo>
                    <a:lnTo>
                      <a:pt x="147" y="56"/>
                    </a:lnTo>
                    <a:lnTo>
                      <a:pt x="140" y="59"/>
                    </a:lnTo>
                    <a:lnTo>
                      <a:pt x="135" y="63"/>
                    </a:lnTo>
                    <a:lnTo>
                      <a:pt x="128" y="66"/>
                    </a:lnTo>
                    <a:lnTo>
                      <a:pt x="121" y="69"/>
                    </a:lnTo>
                    <a:lnTo>
                      <a:pt x="114" y="72"/>
                    </a:lnTo>
                    <a:lnTo>
                      <a:pt x="106" y="74"/>
                    </a:lnTo>
                    <a:lnTo>
                      <a:pt x="98" y="77"/>
                    </a:lnTo>
                    <a:lnTo>
                      <a:pt x="90" y="79"/>
                    </a:lnTo>
                    <a:lnTo>
                      <a:pt x="81" y="81"/>
                    </a:lnTo>
                    <a:lnTo>
                      <a:pt x="73" y="83"/>
                    </a:lnTo>
                    <a:lnTo>
                      <a:pt x="65" y="84"/>
                    </a:lnTo>
                    <a:lnTo>
                      <a:pt x="56" y="87"/>
                    </a:lnTo>
                    <a:lnTo>
                      <a:pt x="47" y="89"/>
                    </a:lnTo>
                    <a:lnTo>
                      <a:pt x="38" y="89"/>
                    </a:lnTo>
                    <a:lnTo>
                      <a:pt x="28" y="90"/>
                    </a:lnTo>
                    <a:lnTo>
                      <a:pt x="19" y="90"/>
                    </a:lnTo>
                    <a:lnTo>
                      <a:pt x="8" y="91"/>
                    </a:lnTo>
                    <a:lnTo>
                      <a:pt x="0" y="91"/>
                    </a:lnTo>
                    <a:lnTo>
                      <a:pt x="0" y="10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74" name="Freeform 13"/>
              <p:cNvSpPr>
                <a:spLocks/>
              </p:cNvSpPr>
              <p:nvPr/>
            </p:nvSpPr>
            <p:spPr bwMode="auto">
              <a:xfrm>
                <a:off x="821" y="1817"/>
                <a:ext cx="205" cy="105"/>
              </a:xfrm>
              <a:custGeom>
                <a:avLst/>
                <a:gdLst>
                  <a:gd name="T0" fmla="*/ 0 w 205"/>
                  <a:gd name="T1" fmla="*/ 0 h 105"/>
                  <a:gd name="T2" fmla="*/ 0 w 205"/>
                  <a:gd name="T3" fmla="*/ 11 h 105"/>
                  <a:gd name="T4" fmla="*/ 4 w 205"/>
                  <a:gd name="T5" fmla="*/ 22 h 105"/>
                  <a:gd name="T6" fmla="*/ 10 w 205"/>
                  <a:gd name="T7" fmla="*/ 32 h 105"/>
                  <a:gd name="T8" fmla="*/ 16 w 205"/>
                  <a:gd name="T9" fmla="*/ 42 h 105"/>
                  <a:gd name="T10" fmla="*/ 26 w 205"/>
                  <a:gd name="T11" fmla="*/ 52 h 105"/>
                  <a:gd name="T12" fmla="*/ 37 w 205"/>
                  <a:gd name="T13" fmla="*/ 60 h 105"/>
                  <a:gd name="T14" fmla="*/ 48 w 205"/>
                  <a:gd name="T15" fmla="*/ 69 h 105"/>
                  <a:gd name="T16" fmla="*/ 61 w 205"/>
                  <a:gd name="T17" fmla="*/ 76 h 105"/>
                  <a:gd name="T18" fmla="*/ 75 w 205"/>
                  <a:gd name="T19" fmla="*/ 83 h 105"/>
                  <a:gd name="T20" fmla="*/ 91 w 205"/>
                  <a:gd name="T21" fmla="*/ 89 h 105"/>
                  <a:gd name="T22" fmla="*/ 108 w 205"/>
                  <a:gd name="T23" fmla="*/ 94 h 105"/>
                  <a:gd name="T24" fmla="*/ 126 w 205"/>
                  <a:gd name="T25" fmla="*/ 98 h 105"/>
                  <a:gd name="T26" fmla="*/ 145 w 205"/>
                  <a:gd name="T27" fmla="*/ 101 h 105"/>
                  <a:gd name="T28" fmla="*/ 164 w 205"/>
                  <a:gd name="T29" fmla="*/ 104 h 105"/>
                  <a:gd name="T30" fmla="*/ 183 w 205"/>
                  <a:gd name="T31" fmla="*/ 105 h 105"/>
                  <a:gd name="T32" fmla="*/ 205 w 205"/>
                  <a:gd name="T33" fmla="*/ 105 h 105"/>
                  <a:gd name="T34" fmla="*/ 194 w 205"/>
                  <a:gd name="T35" fmla="*/ 91 h 105"/>
                  <a:gd name="T36" fmla="*/ 175 w 205"/>
                  <a:gd name="T37" fmla="*/ 90 h 105"/>
                  <a:gd name="T38" fmla="*/ 156 w 205"/>
                  <a:gd name="T39" fmla="*/ 89 h 105"/>
                  <a:gd name="T40" fmla="*/ 138 w 205"/>
                  <a:gd name="T41" fmla="*/ 84 h 105"/>
                  <a:gd name="T42" fmla="*/ 120 w 205"/>
                  <a:gd name="T43" fmla="*/ 81 h 105"/>
                  <a:gd name="T44" fmla="*/ 104 w 205"/>
                  <a:gd name="T45" fmla="*/ 77 h 105"/>
                  <a:gd name="T46" fmla="*/ 89 w 205"/>
                  <a:gd name="T47" fmla="*/ 72 h 105"/>
                  <a:gd name="T48" fmla="*/ 75 w 205"/>
                  <a:gd name="T49" fmla="*/ 66 h 105"/>
                  <a:gd name="T50" fmla="*/ 61 w 205"/>
                  <a:gd name="T51" fmla="*/ 59 h 105"/>
                  <a:gd name="T52" fmla="*/ 51 w 205"/>
                  <a:gd name="T53" fmla="*/ 52 h 105"/>
                  <a:gd name="T54" fmla="*/ 40 w 205"/>
                  <a:gd name="T55" fmla="*/ 45 h 105"/>
                  <a:gd name="T56" fmla="*/ 31 w 205"/>
                  <a:gd name="T57" fmla="*/ 36 h 105"/>
                  <a:gd name="T58" fmla="*/ 25 w 205"/>
                  <a:gd name="T59" fmla="*/ 28 h 105"/>
                  <a:gd name="T60" fmla="*/ 21 w 205"/>
                  <a:gd name="T61" fmla="*/ 21 h 105"/>
                  <a:gd name="T62" fmla="*/ 16 w 205"/>
                  <a:gd name="T63" fmla="*/ 12 h 105"/>
                  <a:gd name="T64" fmla="*/ 15 w 205"/>
                  <a:gd name="T65" fmla="*/ 3 h 105"/>
                  <a:gd name="T66" fmla="*/ 15 w 205"/>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
                  <a:gd name="T103" fmla="*/ 0 h 105"/>
                  <a:gd name="T104" fmla="*/ 205 w 205"/>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 h="105">
                    <a:moveTo>
                      <a:pt x="0" y="0"/>
                    </a:moveTo>
                    <a:lnTo>
                      <a:pt x="0" y="0"/>
                    </a:lnTo>
                    <a:lnTo>
                      <a:pt x="0" y="5"/>
                    </a:lnTo>
                    <a:lnTo>
                      <a:pt x="0" y="11"/>
                    </a:lnTo>
                    <a:lnTo>
                      <a:pt x="2" y="17"/>
                    </a:lnTo>
                    <a:lnTo>
                      <a:pt x="4" y="22"/>
                    </a:lnTo>
                    <a:lnTo>
                      <a:pt x="7" y="28"/>
                    </a:lnTo>
                    <a:lnTo>
                      <a:pt x="10" y="32"/>
                    </a:lnTo>
                    <a:lnTo>
                      <a:pt x="12" y="38"/>
                    </a:lnTo>
                    <a:lnTo>
                      <a:pt x="16" y="42"/>
                    </a:lnTo>
                    <a:lnTo>
                      <a:pt x="21" y="48"/>
                    </a:lnTo>
                    <a:lnTo>
                      <a:pt x="26" y="52"/>
                    </a:lnTo>
                    <a:lnTo>
                      <a:pt x="31" y="56"/>
                    </a:lnTo>
                    <a:lnTo>
                      <a:pt x="37" y="60"/>
                    </a:lnTo>
                    <a:lnTo>
                      <a:pt x="42" y="65"/>
                    </a:lnTo>
                    <a:lnTo>
                      <a:pt x="48" y="69"/>
                    </a:lnTo>
                    <a:lnTo>
                      <a:pt x="55" y="73"/>
                    </a:lnTo>
                    <a:lnTo>
                      <a:pt x="61" y="76"/>
                    </a:lnTo>
                    <a:lnTo>
                      <a:pt x="68" y="79"/>
                    </a:lnTo>
                    <a:lnTo>
                      <a:pt x="75" y="83"/>
                    </a:lnTo>
                    <a:lnTo>
                      <a:pt x="83" y="86"/>
                    </a:lnTo>
                    <a:lnTo>
                      <a:pt x="91" y="89"/>
                    </a:lnTo>
                    <a:lnTo>
                      <a:pt x="100" y="91"/>
                    </a:lnTo>
                    <a:lnTo>
                      <a:pt x="108" y="94"/>
                    </a:lnTo>
                    <a:lnTo>
                      <a:pt x="117" y="96"/>
                    </a:lnTo>
                    <a:lnTo>
                      <a:pt x="126" y="98"/>
                    </a:lnTo>
                    <a:lnTo>
                      <a:pt x="135" y="100"/>
                    </a:lnTo>
                    <a:lnTo>
                      <a:pt x="145" y="101"/>
                    </a:lnTo>
                    <a:lnTo>
                      <a:pt x="154" y="103"/>
                    </a:lnTo>
                    <a:lnTo>
                      <a:pt x="164" y="104"/>
                    </a:lnTo>
                    <a:lnTo>
                      <a:pt x="173" y="104"/>
                    </a:lnTo>
                    <a:lnTo>
                      <a:pt x="183" y="105"/>
                    </a:lnTo>
                    <a:lnTo>
                      <a:pt x="194" y="105"/>
                    </a:lnTo>
                    <a:lnTo>
                      <a:pt x="205" y="105"/>
                    </a:lnTo>
                    <a:lnTo>
                      <a:pt x="205" y="91"/>
                    </a:lnTo>
                    <a:lnTo>
                      <a:pt x="194" y="91"/>
                    </a:lnTo>
                    <a:lnTo>
                      <a:pt x="184" y="90"/>
                    </a:lnTo>
                    <a:lnTo>
                      <a:pt x="175" y="90"/>
                    </a:lnTo>
                    <a:lnTo>
                      <a:pt x="165" y="89"/>
                    </a:lnTo>
                    <a:lnTo>
                      <a:pt x="156" y="89"/>
                    </a:lnTo>
                    <a:lnTo>
                      <a:pt x="146" y="87"/>
                    </a:lnTo>
                    <a:lnTo>
                      <a:pt x="138" y="84"/>
                    </a:lnTo>
                    <a:lnTo>
                      <a:pt x="128" y="83"/>
                    </a:lnTo>
                    <a:lnTo>
                      <a:pt x="120" y="81"/>
                    </a:lnTo>
                    <a:lnTo>
                      <a:pt x="112" y="79"/>
                    </a:lnTo>
                    <a:lnTo>
                      <a:pt x="104" y="77"/>
                    </a:lnTo>
                    <a:lnTo>
                      <a:pt x="97" y="74"/>
                    </a:lnTo>
                    <a:lnTo>
                      <a:pt x="89" y="72"/>
                    </a:lnTo>
                    <a:lnTo>
                      <a:pt x="82" y="69"/>
                    </a:lnTo>
                    <a:lnTo>
                      <a:pt x="75" y="66"/>
                    </a:lnTo>
                    <a:lnTo>
                      <a:pt x="68" y="63"/>
                    </a:lnTo>
                    <a:lnTo>
                      <a:pt x="61" y="59"/>
                    </a:lnTo>
                    <a:lnTo>
                      <a:pt x="56" y="56"/>
                    </a:lnTo>
                    <a:lnTo>
                      <a:pt x="51" y="52"/>
                    </a:lnTo>
                    <a:lnTo>
                      <a:pt x="45" y="49"/>
                    </a:lnTo>
                    <a:lnTo>
                      <a:pt x="40" y="45"/>
                    </a:lnTo>
                    <a:lnTo>
                      <a:pt x="36" y="41"/>
                    </a:lnTo>
                    <a:lnTo>
                      <a:pt x="31" y="36"/>
                    </a:lnTo>
                    <a:lnTo>
                      <a:pt x="29" y="32"/>
                    </a:lnTo>
                    <a:lnTo>
                      <a:pt x="25" y="28"/>
                    </a:lnTo>
                    <a:lnTo>
                      <a:pt x="22" y="25"/>
                    </a:lnTo>
                    <a:lnTo>
                      <a:pt x="21" y="21"/>
                    </a:lnTo>
                    <a:lnTo>
                      <a:pt x="18" y="17"/>
                    </a:lnTo>
                    <a:lnTo>
                      <a:pt x="16" y="12"/>
                    </a:lnTo>
                    <a:lnTo>
                      <a:pt x="15" y="8"/>
                    </a:lnTo>
                    <a:lnTo>
                      <a:pt x="15" y="3"/>
                    </a:lnTo>
                    <a:lnTo>
                      <a:pt x="15" y="0"/>
                    </a:lnTo>
                    <a:lnTo>
                      <a:pt x="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75" name="Freeform 14"/>
              <p:cNvSpPr>
                <a:spLocks/>
              </p:cNvSpPr>
              <p:nvPr/>
            </p:nvSpPr>
            <p:spPr bwMode="auto">
              <a:xfrm>
                <a:off x="821" y="1710"/>
                <a:ext cx="205" cy="107"/>
              </a:xfrm>
              <a:custGeom>
                <a:avLst/>
                <a:gdLst>
                  <a:gd name="T0" fmla="*/ 205 w 205"/>
                  <a:gd name="T1" fmla="*/ 0 h 107"/>
                  <a:gd name="T2" fmla="*/ 183 w 205"/>
                  <a:gd name="T3" fmla="*/ 0 h 107"/>
                  <a:gd name="T4" fmla="*/ 164 w 205"/>
                  <a:gd name="T5" fmla="*/ 1 h 107"/>
                  <a:gd name="T6" fmla="*/ 145 w 205"/>
                  <a:gd name="T7" fmla="*/ 4 h 107"/>
                  <a:gd name="T8" fmla="*/ 126 w 205"/>
                  <a:gd name="T9" fmla="*/ 7 h 107"/>
                  <a:gd name="T10" fmla="*/ 108 w 205"/>
                  <a:gd name="T11" fmla="*/ 11 h 107"/>
                  <a:gd name="T12" fmla="*/ 91 w 205"/>
                  <a:gd name="T13" fmla="*/ 17 h 107"/>
                  <a:gd name="T14" fmla="*/ 75 w 205"/>
                  <a:gd name="T15" fmla="*/ 22 h 107"/>
                  <a:gd name="T16" fmla="*/ 61 w 205"/>
                  <a:gd name="T17" fmla="*/ 29 h 107"/>
                  <a:gd name="T18" fmla="*/ 48 w 205"/>
                  <a:gd name="T19" fmla="*/ 36 h 107"/>
                  <a:gd name="T20" fmla="*/ 37 w 205"/>
                  <a:gd name="T21" fmla="*/ 45 h 107"/>
                  <a:gd name="T22" fmla="*/ 26 w 205"/>
                  <a:gd name="T23" fmla="*/ 53 h 107"/>
                  <a:gd name="T24" fmla="*/ 16 w 205"/>
                  <a:gd name="T25" fmla="*/ 63 h 107"/>
                  <a:gd name="T26" fmla="*/ 10 w 205"/>
                  <a:gd name="T27" fmla="*/ 73 h 107"/>
                  <a:gd name="T28" fmla="*/ 4 w 205"/>
                  <a:gd name="T29" fmla="*/ 83 h 107"/>
                  <a:gd name="T30" fmla="*/ 0 w 205"/>
                  <a:gd name="T31" fmla="*/ 94 h 107"/>
                  <a:gd name="T32" fmla="*/ 0 w 205"/>
                  <a:gd name="T33" fmla="*/ 107 h 107"/>
                  <a:gd name="T34" fmla="*/ 15 w 205"/>
                  <a:gd name="T35" fmla="*/ 101 h 107"/>
                  <a:gd name="T36" fmla="*/ 16 w 205"/>
                  <a:gd name="T37" fmla="*/ 93 h 107"/>
                  <a:gd name="T38" fmla="*/ 21 w 205"/>
                  <a:gd name="T39" fmla="*/ 84 h 107"/>
                  <a:gd name="T40" fmla="*/ 25 w 205"/>
                  <a:gd name="T41" fmla="*/ 76 h 107"/>
                  <a:gd name="T42" fmla="*/ 31 w 205"/>
                  <a:gd name="T43" fmla="*/ 69 h 107"/>
                  <a:gd name="T44" fmla="*/ 40 w 205"/>
                  <a:gd name="T45" fmla="*/ 60 h 107"/>
                  <a:gd name="T46" fmla="*/ 51 w 205"/>
                  <a:gd name="T47" fmla="*/ 53 h 107"/>
                  <a:gd name="T48" fmla="*/ 61 w 205"/>
                  <a:gd name="T49" fmla="*/ 46 h 107"/>
                  <a:gd name="T50" fmla="*/ 75 w 205"/>
                  <a:gd name="T51" fmla="*/ 39 h 107"/>
                  <a:gd name="T52" fmla="*/ 89 w 205"/>
                  <a:gd name="T53" fmla="*/ 34 h 107"/>
                  <a:gd name="T54" fmla="*/ 104 w 205"/>
                  <a:gd name="T55" fmla="*/ 28 h 107"/>
                  <a:gd name="T56" fmla="*/ 120 w 205"/>
                  <a:gd name="T57" fmla="*/ 24 h 107"/>
                  <a:gd name="T58" fmla="*/ 138 w 205"/>
                  <a:gd name="T59" fmla="*/ 21 h 107"/>
                  <a:gd name="T60" fmla="*/ 156 w 205"/>
                  <a:gd name="T61" fmla="*/ 18 h 107"/>
                  <a:gd name="T62" fmla="*/ 175 w 205"/>
                  <a:gd name="T63" fmla="*/ 15 h 107"/>
                  <a:gd name="T64" fmla="*/ 194 w 205"/>
                  <a:gd name="T65" fmla="*/ 14 h 107"/>
                  <a:gd name="T66" fmla="*/ 205 w 205"/>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
                  <a:gd name="T103" fmla="*/ 0 h 107"/>
                  <a:gd name="T104" fmla="*/ 205 w 205"/>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 h="107">
                    <a:moveTo>
                      <a:pt x="205" y="0"/>
                    </a:moveTo>
                    <a:lnTo>
                      <a:pt x="205" y="0"/>
                    </a:lnTo>
                    <a:lnTo>
                      <a:pt x="194" y="0"/>
                    </a:lnTo>
                    <a:lnTo>
                      <a:pt x="183" y="0"/>
                    </a:lnTo>
                    <a:lnTo>
                      <a:pt x="173" y="0"/>
                    </a:lnTo>
                    <a:lnTo>
                      <a:pt x="164" y="1"/>
                    </a:lnTo>
                    <a:lnTo>
                      <a:pt x="154" y="3"/>
                    </a:lnTo>
                    <a:lnTo>
                      <a:pt x="145" y="4"/>
                    </a:lnTo>
                    <a:lnTo>
                      <a:pt x="135" y="5"/>
                    </a:lnTo>
                    <a:lnTo>
                      <a:pt x="126" y="7"/>
                    </a:lnTo>
                    <a:lnTo>
                      <a:pt x="117" y="10"/>
                    </a:lnTo>
                    <a:lnTo>
                      <a:pt x="108" y="11"/>
                    </a:lnTo>
                    <a:lnTo>
                      <a:pt x="100" y="14"/>
                    </a:lnTo>
                    <a:lnTo>
                      <a:pt x="91" y="17"/>
                    </a:lnTo>
                    <a:lnTo>
                      <a:pt x="83" y="19"/>
                    </a:lnTo>
                    <a:lnTo>
                      <a:pt x="75" y="22"/>
                    </a:lnTo>
                    <a:lnTo>
                      <a:pt x="68" y="25"/>
                    </a:lnTo>
                    <a:lnTo>
                      <a:pt x="61" y="29"/>
                    </a:lnTo>
                    <a:lnTo>
                      <a:pt x="55" y="34"/>
                    </a:lnTo>
                    <a:lnTo>
                      <a:pt x="48" y="36"/>
                    </a:lnTo>
                    <a:lnTo>
                      <a:pt x="42" y="41"/>
                    </a:lnTo>
                    <a:lnTo>
                      <a:pt x="37" y="45"/>
                    </a:lnTo>
                    <a:lnTo>
                      <a:pt x="31" y="49"/>
                    </a:lnTo>
                    <a:lnTo>
                      <a:pt x="26" y="53"/>
                    </a:lnTo>
                    <a:lnTo>
                      <a:pt x="21" y="57"/>
                    </a:lnTo>
                    <a:lnTo>
                      <a:pt x="16" y="63"/>
                    </a:lnTo>
                    <a:lnTo>
                      <a:pt x="12" y="67"/>
                    </a:lnTo>
                    <a:lnTo>
                      <a:pt x="10" y="73"/>
                    </a:lnTo>
                    <a:lnTo>
                      <a:pt x="7" y="79"/>
                    </a:lnTo>
                    <a:lnTo>
                      <a:pt x="4" y="83"/>
                    </a:lnTo>
                    <a:lnTo>
                      <a:pt x="2" y="88"/>
                    </a:lnTo>
                    <a:lnTo>
                      <a:pt x="0" y="94"/>
                    </a:lnTo>
                    <a:lnTo>
                      <a:pt x="0" y="100"/>
                    </a:lnTo>
                    <a:lnTo>
                      <a:pt x="0" y="107"/>
                    </a:lnTo>
                    <a:lnTo>
                      <a:pt x="15" y="107"/>
                    </a:lnTo>
                    <a:lnTo>
                      <a:pt x="15" y="101"/>
                    </a:lnTo>
                    <a:lnTo>
                      <a:pt x="15" y="97"/>
                    </a:lnTo>
                    <a:lnTo>
                      <a:pt x="16" y="93"/>
                    </a:lnTo>
                    <a:lnTo>
                      <a:pt x="18" y="88"/>
                    </a:lnTo>
                    <a:lnTo>
                      <a:pt x="21" y="84"/>
                    </a:lnTo>
                    <a:lnTo>
                      <a:pt x="22" y="80"/>
                    </a:lnTo>
                    <a:lnTo>
                      <a:pt x="25" y="76"/>
                    </a:lnTo>
                    <a:lnTo>
                      <a:pt x="29" y="72"/>
                    </a:lnTo>
                    <a:lnTo>
                      <a:pt x="31" y="69"/>
                    </a:lnTo>
                    <a:lnTo>
                      <a:pt x="36" y="65"/>
                    </a:lnTo>
                    <a:lnTo>
                      <a:pt x="40" y="60"/>
                    </a:lnTo>
                    <a:lnTo>
                      <a:pt x="45" y="57"/>
                    </a:lnTo>
                    <a:lnTo>
                      <a:pt x="51" y="53"/>
                    </a:lnTo>
                    <a:lnTo>
                      <a:pt x="56" y="49"/>
                    </a:lnTo>
                    <a:lnTo>
                      <a:pt x="61" y="46"/>
                    </a:lnTo>
                    <a:lnTo>
                      <a:pt x="68" y="43"/>
                    </a:lnTo>
                    <a:lnTo>
                      <a:pt x="75" y="39"/>
                    </a:lnTo>
                    <a:lnTo>
                      <a:pt x="82" y="36"/>
                    </a:lnTo>
                    <a:lnTo>
                      <a:pt x="89" y="34"/>
                    </a:lnTo>
                    <a:lnTo>
                      <a:pt x="97" y="31"/>
                    </a:lnTo>
                    <a:lnTo>
                      <a:pt x="104" y="28"/>
                    </a:lnTo>
                    <a:lnTo>
                      <a:pt x="112" y="26"/>
                    </a:lnTo>
                    <a:lnTo>
                      <a:pt x="120" y="24"/>
                    </a:lnTo>
                    <a:lnTo>
                      <a:pt x="128" y="22"/>
                    </a:lnTo>
                    <a:lnTo>
                      <a:pt x="138" y="21"/>
                    </a:lnTo>
                    <a:lnTo>
                      <a:pt x="146" y="19"/>
                    </a:lnTo>
                    <a:lnTo>
                      <a:pt x="156" y="18"/>
                    </a:lnTo>
                    <a:lnTo>
                      <a:pt x="165" y="17"/>
                    </a:lnTo>
                    <a:lnTo>
                      <a:pt x="175" y="15"/>
                    </a:lnTo>
                    <a:lnTo>
                      <a:pt x="184" y="15"/>
                    </a:lnTo>
                    <a:lnTo>
                      <a:pt x="194" y="14"/>
                    </a:lnTo>
                    <a:lnTo>
                      <a:pt x="205" y="14"/>
                    </a:lnTo>
                    <a:lnTo>
                      <a:pt x="205"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76" name="Freeform 15"/>
              <p:cNvSpPr>
                <a:spLocks/>
              </p:cNvSpPr>
              <p:nvPr/>
            </p:nvSpPr>
            <p:spPr bwMode="auto">
              <a:xfrm>
                <a:off x="888" y="1869"/>
                <a:ext cx="69" cy="63"/>
              </a:xfrm>
              <a:custGeom>
                <a:avLst/>
                <a:gdLst>
                  <a:gd name="T0" fmla="*/ 54 w 69"/>
                  <a:gd name="T1" fmla="*/ 0 h 63"/>
                  <a:gd name="T2" fmla="*/ 53 w 69"/>
                  <a:gd name="T3" fmla="*/ 10 h 63"/>
                  <a:gd name="T4" fmla="*/ 50 w 69"/>
                  <a:gd name="T5" fmla="*/ 20 h 63"/>
                  <a:gd name="T6" fmla="*/ 42 w 69"/>
                  <a:gd name="T7" fmla="*/ 34 h 63"/>
                  <a:gd name="T8" fmla="*/ 39 w 69"/>
                  <a:gd name="T9" fmla="*/ 39 h 63"/>
                  <a:gd name="T10" fmla="*/ 35 w 69"/>
                  <a:gd name="T11" fmla="*/ 44 h 63"/>
                  <a:gd name="T12" fmla="*/ 31 w 69"/>
                  <a:gd name="T13" fmla="*/ 46 h 63"/>
                  <a:gd name="T14" fmla="*/ 29 w 69"/>
                  <a:gd name="T15" fmla="*/ 48 h 63"/>
                  <a:gd name="T16" fmla="*/ 26 w 69"/>
                  <a:gd name="T17" fmla="*/ 48 h 63"/>
                  <a:gd name="T18" fmla="*/ 24 w 69"/>
                  <a:gd name="T19" fmla="*/ 48 h 63"/>
                  <a:gd name="T20" fmla="*/ 23 w 69"/>
                  <a:gd name="T21" fmla="*/ 46 h 63"/>
                  <a:gd name="T22" fmla="*/ 20 w 69"/>
                  <a:gd name="T23" fmla="*/ 45 h 63"/>
                  <a:gd name="T24" fmla="*/ 19 w 69"/>
                  <a:gd name="T25" fmla="*/ 41 h 63"/>
                  <a:gd name="T26" fmla="*/ 16 w 69"/>
                  <a:gd name="T27" fmla="*/ 37 h 63"/>
                  <a:gd name="T28" fmla="*/ 16 w 69"/>
                  <a:gd name="T29" fmla="*/ 29 h 63"/>
                  <a:gd name="T30" fmla="*/ 15 w 69"/>
                  <a:gd name="T31" fmla="*/ 21 h 63"/>
                  <a:gd name="T32" fmla="*/ 0 w 69"/>
                  <a:gd name="T33" fmla="*/ 27 h 63"/>
                  <a:gd name="T34" fmla="*/ 1 w 69"/>
                  <a:gd name="T35" fmla="*/ 35 h 63"/>
                  <a:gd name="T36" fmla="*/ 4 w 69"/>
                  <a:gd name="T37" fmla="*/ 44 h 63"/>
                  <a:gd name="T38" fmla="*/ 7 w 69"/>
                  <a:gd name="T39" fmla="*/ 51 h 63"/>
                  <a:gd name="T40" fmla="*/ 11 w 69"/>
                  <a:gd name="T41" fmla="*/ 56 h 63"/>
                  <a:gd name="T42" fmla="*/ 16 w 69"/>
                  <a:gd name="T43" fmla="*/ 60 h 63"/>
                  <a:gd name="T44" fmla="*/ 23 w 69"/>
                  <a:gd name="T45" fmla="*/ 63 h 63"/>
                  <a:gd name="T46" fmla="*/ 30 w 69"/>
                  <a:gd name="T47" fmla="*/ 63 h 63"/>
                  <a:gd name="T48" fmla="*/ 37 w 69"/>
                  <a:gd name="T49" fmla="*/ 60 h 63"/>
                  <a:gd name="T50" fmla="*/ 42 w 69"/>
                  <a:gd name="T51" fmla="*/ 56 h 63"/>
                  <a:gd name="T52" fmla="*/ 48 w 69"/>
                  <a:gd name="T53" fmla="*/ 52 h 63"/>
                  <a:gd name="T54" fmla="*/ 53 w 69"/>
                  <a:gd name="T55" fmla="*/ 45 h 63"/>
                  <a:gd name="T56" fmla="*/ 60 w 69"/>
                  <a:gd name="T57" fmla="*/ 34 h 63"/>
                  <a:gd name="T58" fmla="*/ 65 w 69"/>
                  <a:gd name="T59" fmla="*/ 20 h 63"/>
                  <a:gd name="T60" fmla="*/ 68 w 69"/>
                  <a:gd name="T61" fmla="*/ 8 h 63"/>
                  <a:gd name="T62" fmla="*/ 69 w 69"/>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
                  <a:gd name="T97" fmla="*/ 0 h 63"/>
                  <a:gd name="T98" fmla="*/ 69 w 69"/>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 h="63">
                    <a:moveTo>
                      <a:pt x="54" y="0"/>
                    </a:moveTo>
                    <a:lnTo>
                      <a:pt x="54" y="0"/>
                    </a:lnTo>
                    <a:lnTo>
                      <a:pt x="54" y="6"/>
                    </a:lnTo>
                    <a:lnTo>
                      <a:pt x="53" y="10"/>
                    </a:lnTo>
                    <a:lnTo>
                      <a:pt x="52" y="14"/>
                    </a:lnTo>
                    <a:lnTo>
                      <a:pt x="50" y="20"/>
                    </a:lnTo>
                    <a:lnTo>
                      <a:pt x="46" y="27"/>
                    </a:lnTo>
                    <a:lnTo>
                      <a:pt x="42" y="34"/>
                    </a:lnTo>
                    <a:lnTo>
                      <a:pt x="41" y="37"/>
                    </a:lnTo>
                    <a:lnTo>
                      <a:pt x="39" y="39"/>
                    </a:lnTo>
                    <a:lnTo>
                      <a:pt x="37" y="41"/>
                    </a:lnTo>
                    <a:lnTo>
                      <a:pt x="35" y="44"/>
                    </a:lnTo>
                    <a:lnTo>
                      <a:pt x="34" y="45"/>
                    </a:lnTo>
                    <a:lnTo>
                      <a:pt x="31" y="46"/>
                    </a:lnTo>
                    <a:lnTo>
                      <a:pt x="30" y="46"/>
                    </a:lnTo>
                    <a:lnTo>
                      <a:pt x="29" y="48"/>
                    </a:lnTo>
                    <a:lnTo>
                      <a:pt x="27" y="48"/>
                    </a:lnTo>
                    <a:lnTo>
                      <a:pt x="26" y="48"/>
                    </a:lnTo>
                    <a:lnTo>
                      <a:pt x="24" y="48"/>
                    </a:lnTo>
                    <a:lnTo>
                      <a:pt x="23" y="48"/>
                    </a:lnTo>
                    <a:lnTo>
                      <a:pt x="23" y="46"/>
                    </a:lnTo>
                    <a:lnTo>
                      <a:pt x="22" y="46"/>
                    </a:lnTo>
                    <a:lnTo>
                      <a:pt x="20" y="45"/>
                    </a:lnTo>
                    <a:lnTo>
                      <a:pt x="19" y="44"/>
                    </a:lnTo>
                    <a:lnTo>
                      <a:pt x="19" y="41"/>
                    </a:lnTo>
                    <a:lnTo>
                      <a:pt x="18" y="39"/>
                    </a:lnTo>
                    <a:lnTo>
                      <a:pt x="16" y="37"/>
                    </a:lnTo>
                    <a:lnTo>
                      <a:pt x="16" y="32"/>
                    </a:lnTo>
                    <a:lnTo>
                      <a:pt x="16" y="29"/>
                    </a:lnTo>
                    <a:lnTo>
                      <a:pt x="15" y="25"/>
                    </a:lnTo>
                    <a:lnTo>
                      <a:pt x="15" y="21"/>
                    </a:lnTo>
                    <a:lnTo>
                      <a:pt x="0" y="21"/>
                    </a:lnTo>
                    <a:lnTo>
                      <a:pt x="0" y="27"/>
                    </a:lnTo>
                    <a:lnTo>
                      <a:pt x="1" y="31"/>
                    </a:lnTo>
                    <a:lnTo>
                      <a:pt x="1" y="35"/>
                    </a:lnTo>
                    <a:lnTo>
                      <a:pt x="3" y="39"/>
                    </a:lnTo>
                    <a:lnTo>
                      <a:pt x="4" y="44"/>
                    </a:lnTo>
                    <a:lnTo>
                      <a:pt x="5" y="48"/>
                    </a:lnTo>
                    <a:lnTo>
                      <a:pt x="7" y="51"/>
                    </a:lnTo>
                    <a:lnTo>
                      <a:pt x="8" y="53"/>
                    </a:lnTo>
                    <a:lnTo>
                      <a:pt x="11" y="56"/>
                    </a:lnTo>
                    <a:lnTo>
                      <a:pt x="14" y="59"/>
                    </a:lnTo>
                    <a:lnTo>
                      <a:pt x="16" y="60"/>
                    </a:lnTo>
                    <a:lnTo>
                      <a:pt x="20" y="62"/>
                    </a:lnTo>
                    <a:lnTo>
                      <a:pt x="23" y="63"/>
                    </a:lnTo>
                    <a:lnTo>
                      <a:pt x="27" y="63"/>
                    </a:lnTo>
                    <a:lnTo>
                      <a:pt x="30" y="63"/>
                    </a:lnTo>
                    <a:lnTo>
                      <a:pt x="33" y="62"/>
                    </a:lnTo>
                    <a:lnTo>
                      <a:pt x="37" y="60"/>
                    </a:lnTo>
                    <a:lnTo>
                      <a:pt x="39" y="59"/>
                    </a:lnTo>
                    <a:lnTo>
                      <a:pt x="42" y="56"/>
                    </a:lnTo>
                    <a:lnTo>
                      <a:pt x="45" y="55"/>
                    </a:lnTo>
                    <a:lnTo>
                      <a:pt x="48" y="52"/>
                    </a:lnTo>
                    <a:lnTo>
                      <a:pt x="50" y="49"/>
                    </a:lnTo>
                    <a:lnTo>
                      <a:pt x="53" y="45"/>
                    </a:lnTo>
                    <a:lnTo>
                      <a:pt x="56" y="42"/>
                    </a:lnTo>
                    <a:lnTo>
                      <a:pt x="60" y="34"/>
                    </a:lnTo>
                    <a:lnTo>
                      <a:pt x="64" y="25"/>
                    </a:lnTo>
                    <a:lnTo>
                      <a:pt x="65" y="20"/>
                    </a:lnTo>
                    <a:lnTo>
                      <a:pt x="67" y="14"/>
                    </a:lnTo>
                    <a:lnTo>
                      <a:pt x="68" y="8"/>
                    </a:lnTo>
                    <a:lnTo>
                      <a:pt x="69" y="3"/>
                    </a:lnTo>
                    <a:lnTo>
                      <a:pt x="54"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77" name="Freeform 16"/>
              <p:cNvSpPr>
                <a:spLocks/>
              </p:cNvSpPr>
              <p:nvPr/>
            </p:nvSpPr>
            <p:spPr bwMode="auto">
              <a:xfrm>
                <a:off x="942" y="1704"/>
                <a:ext cx="48" cy="168"/>
              </a:xfrm>
              <a:custGeom>
                <a:avLst/>
                <a:gdLst>
                  <a:gd name="T0" fmla="*/ 48 w 48"/>
                  <a:gd name="T1" fmla="*/ 3 h 168"/>
                  <a:gd name="T2" fmla="*/ 33 w 48"/>
                  <a:gd name="T3" fmla="*/ 0 h 168"/>
                  <a:gd name="T4" fmla="*/ 0 w 48"/>
                  <a:gd name="T5" fmla="*/ 165 h 168"/>
                  <a:gd name="T6" fmla="*/ 15 w 48"/>
                  <a:gd name="T7" fmla="*/ 168 h 168"/>
                  <a:gd name="T8" fmla="*/ 48 w 48"/>
                  <a:gd name="T9" fmla="*/ 3 h 168"/>
                  <a:gd name="T10" fmla="*/ 48 w 48"/>
                  <a:gd name="T11" fmla="*/ 3 h 168"/>
                  <a:gd name="T12" fmla="*/ 0 60000 65536"/>
                  <a:gd name="T13" fmla="*/ 0 60000 65536"/>
                  <a:gd name="T14" fmla="*/ 0 60000 65536"/>
                  <a:gd name="T15" fmla="*/ 0 60000 65536"/>
                  <a:gd name="T16" fmla="*/ 0 60000 65536"/>
                  <a:gd name="T17" fmla="*/ 0 60000 65536"/>
                  <a:gd name="T18" fmla="*/ 0 w 48"/>
                  <a:gd name="T19" fmla="*/ 0 h 168"/>
                  <a:gd name="T20" fmla="*/ 48 w 48"/>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8" h="168">
                    <a:moveTo>
                      <a:pt x="48" y="3"/>
                    </a:moveTo>
                    <a:lnTo>
                      <a:pt x="33" y="0"/>
                    </a:lnTo>
                    <a:lnTo>
                      <a:pt x="0" y="165"/>
                    </a:lnTo>
                    <a:lnTo>
                      <a:pt x="15" y="168"/>
                    </a:lnTo>
                    <a:lnTo>
                      <a:pt x="48" y="3"/>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78" name="Freeform 17"/>
              <p:cNvSpPr>
                <a:spLocks/>
              </p:cNvSpPr>
              <p:nvPr/>
            </p:nvSpPr>
            <p:spPr bwMode="auto">
              <a:xfrm>
                <a:off x="975" y="1677"/>
                <a:ext cx="47" cy="47"/>
              </a:xfrm>
              <a:custGeom>
                <a:avLst/>
                <a:gdLst>
                  <a:gd name="T0" fmla="*/ 47 w 47"/>
                  <a:gd name="T1" fmla="*/ 37 h 47"/>
                  <a:gd name="T2" fmla="*/ 45 w 47"/>
                  <a:gd name="T3" fmla="*/ 34 h 47"/>
                  <a:gd name="T4" fmla="*/ 41 w 47"/>
                  <a:gd name="T5" fmla="*/ 27 h 47"/>
                  <a:gd name="T6" fmla="*/ 37 w 47"/>
                  <a:gd name="T7" fmla="*/ 17 h 47"/>
                  <a:gd name="T8" fmla="*/ 32 w 47"/>
                  <a:gd name="T9" fmla="*/ 9 h 47"/>
                  <a:gd name="T10" fmla="*/ 29 w 47"/>
                  <a:gd name="T11" fmla="*/ 5 h 47"/>
                  <a:gd name="T12" fmla="*/ 26 w 47"/>
                  <a:gd name="T13" fmla="*/ 2 h 47"/>
                  <a:gd name="T14" fmla="*/ 22 w 47"/>
                  <a:gd name="T15" fmla="*/ 0 h 47"/>
                  <a:gd name="T16" fmla="*/ 19 w 47"/>
                  <a:gd name="T17" fmla="*/ 0 h 47"/>
                  <a:gd name="T18" fmla="*/ 17 w 47"/>
                  <a:gd name="T19" fmla="*/ 0 h 47"/>
                  <a:gd name="T20" fmla="*/ 12 w 47"/>
                  <a:gd name="T21" fmla="*/ 0 h 47"/>
                  <a:gd name="T22" fmla="*/ 10 w 47"/>
                  <a:gd name="T23" fmla="*/ 3 h 47"/>
                  <a:gd name="T24" fmla="*/ 8 w 47"/>
                  <a:gd name="T25" fmla="*/ 5 h 47"/>
                  <a:gd name="T26" fmla="*/ 6 w 47"/>
                  <a:gd name="T27" fmla="*/ 7 h 47"/>
                  <a:gd name="T28" fmla="*/ 4 w 47"/>
                  <a:gd name="T29" fmla="*/ 10 h 47"/>
                  <a:gd name="T30" fmla="*/ 2 w 47"/>
                  <a:gd name="T31" fmla="*/ 17 h 47"/>
                  <a:gd name="T32" fmla="*/ 0 w 47"/>
                  <a:gd name="T33" fmla="*/ 27 h 47"/>
                  <a:gd name="T34" fmla="*/ 15 w 47"/>
                  <a:gd name="T35" fmla="*/ 30 h 47"/>
                  <a:gd name="T36" fmla="*/ 17 w 47"/>
                  <a:gd name="T37" fmla="*/ 21 h 47"/>
                  <a:gd name="T38" fmla="*/ 19 w 47"/>
                  <a:gd name="T39" fmla="*/ 16 h 47"/>
                  <a:gd name="T40" fmla="*/ 19 w 47"/>
                  <a:gd name="T41" fmla="*/ 14 h 47"/>
                  <a:gd name="T42" fmla="*/ 19 w 47"/>
                  <a:gd name="T43" fmla="*/ 14 h 47"/>
                  <a:gd name="T44" fmla="*/ 21 w 47"/>
                  <a:gd name="T45" fmla="*/ 14 h 47"/>
                  <a:gd name="T46" fmla="*/ 19 w 47"/>
                  <a:gd name="T47" fmla="*/ 14 h 47"/>
                  <a:gd name="T48" fmla="*/ 19 w 47"/>
                  <a:gd name="T49" fmla="*/ 14 h 47"/>
                  <a:gd name="T50" fmla="*/ 18 w 47"/>
                  <a:gd name="T51" fmla="*/ 14 h 47"/>
                  <a:gd name="T52" fmla="*/ 17 w 47"/>
                  <a:gd name="T53" fmla="*/ 14 h 47"/>
                  <a:gd name="T54" fmla="*/ 17 w 47"/>
                  <a:gd name="T55" fmla="*/ 14 h 47"/>
                  <a:gd name="T56" fmla="*/ 18 w 47"/>
                  <a:gd name="T57" fmla="*/ 16 h 47"/>
                  <a:gd name="T58" fmla="*/ 19 w 47"/>
                  <a:gd name="T59" fmla="*/ 17 h 47"/>
                  <a:gd name="T60" fmla="*/ 23 w 47"/>
                  <a:gd name="T61" fmla="*/ 24 h 47"/>
                  <a:gd name="T62" fmla="*/ 27 w 47"/>
                  <a:gd name="T63" fmla="*/ 33 h 47"/>
                  <a:gd name="T64" fmla="*/ 32 w 47"/>
                  <a:gd name="T65" fmla="*/ 41 h 47"/>
                  <a:gd name="T66" fmla="*/ 36 w 47"/>
                  <a:gd name="T67" fmla="*/ 47 h 47"/>
                  <a:gd name="T68" fmla="*/ 47 w 47"/>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7"/>
                  <a:gd name="T106" fmla="*/ 0 h 47"/>
                  <a:gd name="T107" fmla="*/ 47 w 47"/>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7" h="47">
                    <a:moveTo>
                      <a:pt x="47" y="37"/>
                    </a:moveTo>
                    <a:lnTo>
                      <a:pt x="45" y="34"/>
                    </a:lnTo>
                    <a:lnTo>
                      <a:pt x="41" y="27"/>
                    </a:lnTo>
                    <a:lnTo>
                      <a:pt x="37" y="17"/>
                    </a:lnTo>
                    <a:lnTo>
                      <a:pt x="32" y="9"/>
                    </a:lnTo>
                    <a:lnTo>
                      <a:pt x="29" y="5"/>
                    </a:lnTo>
                    <a:lnTo>
                      <a:pt x="26" y="2"/>
                    </a:lnTo>
                    <a:lnTo>
                      <a:pt x="22" y="0"/>
                    </a:lnTo>
                    <a:lnTo>
                      <a:pt x="19" y="0"/>
                    </a:lnTo>
                    <a:lnTo>
                      <a:pt x="17" y="0"/>
                    </a:lnTo>
                    <a:lnTo>
                      <a:pt x="12" y="0"/>
                    </a:lnTo>
                    <a:lnTo>
                      <a:pt x="10" y="3"/>
                    </a:lnTo>
                    <a:lnTo>
                      <a:pt x="8" y="5"/>
                    </a:lnTo>
                    <a:lnTo>
                      <a:pt x="6" y="7"/>
                    </a:lnTo>
                    <a:lnTo>
                      <a:pt x="4" y="10"/>
                    </a:lnTo>
                    <a:lnTo>
                      <a:pt x="2" y="17"/>
                    </a:lnTo>
                    <a:lnTo>
                      <a:pt x="0" y="27"/>
                    </a:lnTo>
                    <a:lnTo>
                      <a:pt x="15" y="30"/>
                    </a:lnTo>
                    <a:lnTo>
                      <a:pt x="17" y="21"/>
                    </a:lnTo>
                    <a:lnTo>
                      <a:pt x="19" y="16"/>
                    </a:lnTo>
                    <a:lnTo>
                      <a:pt x="19" y="14"/>
                    </a:lnTo>
                    <a:lnTo>
                      <a:pt x="21" y="14"/>
                    </a:lnTo>
                    <a:lnTo>
                      <a:pt x="19" y="14"/>
                    </a:lnTo>
                    <a:lnTo>
                      <a:pt x="18" y="14"/>
                    </a:lnTo>
                    <a:lnTo>
                      <a:pt x="17" y="14"/>
                    </a:lnTo>
                    <a:lnTo>
                      <a:pt x="18" y="16"/>
                    </a:lnTo>
                    <a:lnTo>
                      <a:pt x="19" y="17"/>
                    </a:lnTo>
                    <a:lnTo>
                      <a:pt x="23" y="24"/>
                    </a:lnTo>
                    <a:lnTo>
                      <a:pt x="27" y="33"/>
                    </a:lnTo>
                    <a:lnTo>
                      <a:pt x="32" y="41"/>
                    </a:lnTo>
                    <a:lnTo>
                      <a:pt x="36" y="47"/>
                    </a:lnTo>
                    <a:lnTo>
                      <a:pt x="47" y="3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79" name="Freeform 18"/>
              <p:cNvSpPr>
                <a:spLocks/>
              </p:cNvSpPr>
              <p:nvPr/>
            </p:nvSpPr>
            <p:spPr bwMode="auto">
              <a:xfrm>
                <a:off x="998" y="1762"/>
                <a:ext cx="63" cy="187"/>
              </a:xfrm>
              <a:custGeom>
                <a:avLst/>
                <a:gdLst>
                  <a:gd name="T0" fmla="*/ 49 w 63"/>
                  <a:gd name="T1" fmla="*/ 0 h 187"/>
                  <a:gd name="T2" fmla="*/ 49 w 63"/>
                  <a:gd name="T3" fmla="*/ 0 h 187"/>
                  <a:gd name="T4" fmla="*/ 48 w 63"/>
                  <a:gd name="T5" fmla="*/ 7 h 187"/>
                  <a:gd name="T6" fmla="*/ 47 w 63"/>
                  <a:gd name="T7" fmla="*/ 20 h 187"/>
                  <a:gd name="T8" fmla="*/ 44 w 63"/>
                  <a:gd name="T9" fmla="*/ 34 h 187"/>
                  <a:gd name="T10" fmla="*/ 43 w 63"/>
                  <a:gd name="T11" fmla="*/ 51 h 187"/>
                  <a:gd name="T12" fmla="*/ 40 w 63"/>
                  <a:gd name="T13" fmla="*/ 69 h 187"/>
                  <a:gd name="T14" fmla="*/ 37 w 63"/>
                  <a:gd name="T15" fmla="*/ 89 h 187"/>
                  <a:gd name="T16" fmla="*/ 34 w 63"/>
                  <a:gd name="T17" fmla="*/ 107 h 187"/>
                  <a:gd name="T18" fmla="*/ 30 w 63"/>
                  <a:gd name="T19" fmla="*/ 125 h 187"/>
                  <a:gd name="T20" fmla="*/ 28 w 63"/>
                  <a:gd name="T21" fmla="*/ 142 h 187"/>
                  <a:gd name="T22" fmla="*/ 25 w 63"/>
                  <a:gd name="T23" fmla="*/ 156 h 187"/>
                  <a:gd name="T24" fmla="*/ 22 w 63"/>
                  <a:gd name="T25" fmla="*/ 162 h 187"/>
                  <a:gd name="T26" fmla="*/ 21 w 63"/>
                  <a:gd name="T27" fmla="*/ 167 h 187"/>
                  <a:gd name="T28" fmla="*/ 19 w 63"/>
                  <a:gd name="T29" fmla="*/ 170 h 187"/>
                  <a:gd name="T30" fmla="*/ 18 w 63"/>
                  <a:gd name="T31" fmla="*/ 173 h 187"/>
                  <a:gd name="T32" fmla="*/ 18 w 63"/>
                  <a:gd name="T33" fmla="*/ 173 h 187"/>
                  <a:gd name="T34" fmla="*/ 18 w 63"/>
                  <a:gd name="T35" fmla="*/ 173 h 187"/>
                  <a:gd name="T36" fmla="*/ 18 w 63"/>
                  <a:gd name="T37" fmla="*/ 173 h 187"/>
                  <a:gd name="T38" fmla="*/ 19 w 63"/>
                  <a:gd name="T39" fmla="*/ 172 h 187"/>
                  <a:gd name="T40" fmla="*/ 21 w 63"/>
                  <a:gd name="T41" fmla="*/ 173 h 187"/>
                  <a:gd name="T42" fmla="*/ 22 w 63"/>
                  <a:gd name="T43" fmla="*/ 173 h 187"/>
                  <a:gd name="T44" fmla="*/ 22 w 63"/>
                  <a:gd name="T45" fmla="*/ 173 h 187"/>
                  <a:gd name="T46" fmla="*/ 22 w 63"/>
                  <a:gd name="T47" fmla="*/ 173 h 187"/>
                  <a:gd name="T48" fmla="*/ 21 w 63"/>
                  <a:gd name="T49" fmla="*/ 170 h 187"/>
                  <a:gd name="T50" fmla="*/ 19 w 63"/>
                  <a:gd name="T51" fmla="*/ 166 h 187"/>
                  <a:gd name="T52" fmla="*/ 17 w 63"/>
                  <a:gd name="T53" fmla="*/ 159 h 187"/>
                  <a:gd name="T54" fmla="*/ 15 w 63"/>
                  <a:gd name="T55" fmla="*/ 151 h 187"/>
                  <a:gd name="T56" fmla="*/ 0 w 63"/>
                  <a:gd name="T57" fmla="*/ 153 h 187"/>
                  <a:gd name="T58" fmla="*/ 3 w 63"/>
                  <a:gd name="T59" fmla="*/ 163 h 187"/>
                  <a:gd name="T60" fmla="*/ 4 w 63"/>
                  <a:gd name="T61" fmla="*/ 170 h 187"/>
                  <a:gd name="T62" fmla="*/ 7 w 63"/>
                  <a:gd name="T63" fmla="*/ 177 h 187"/>
                  <a:gd name="T64" fmla="*/ 10 w 63"/>
                  <a:gd name="T65" fmla="*/ 182 h 187"/>
                  <a:gd name="T66" fmla="*/ 11 w 63"/>
                  <a:gd name="T67" fmla="*/ 184 h 187"/>
                  <a:gd name="T68" fmla="*/ 14 w 63"/>
                  <a:gd name="T69" fmla="*/ 186 h 187"/>
                  <a:gd name="T70" fmla="*/ 17 w 63"/>
                  <a:gd name="T71" fmla="*/ 187 h 187"/>
                  <a:gd name="T72" fmla="*/ 21 w 63"/>
                  <a:gd name="T73" fmla="*/ 187 h 187"/>
                  <a:gd name="T74" fmla="*/ 24 w 63"/>
                  <a:gd name="T75" fmla="*/ 187 h 187"/>
                  <a:gd name="T76" fmla="*/ 26 w 63"/>
                  <a:gd name="T77" fmla="*/ 186 h 187"/>
                  <a:gd name="T78" fmla="*/ 28 w 63"/>
                  <a:gd name="T79" fmla="*/ 184 h 187"/>
                  <a:gd name="T80" fmla="*/ 30 w 63"/>
                  <a:gd name="T81" fmla="*/ 182 h 187"/>
                  <a:gd name="T82" fmla="*/ 32 w 63"/>
                  <a:gd name="T83" fmla="*/ 177 h 187"/>
                  <a:gd name="T84" fmla="*/ 34 w 63"/>
                  <a:gd name="T85" fmla="*/ 172 h 187"/>
                  <a:gd name="T86" fmla="*/ 36 w 63"/>
                  <a:gd name="T87" fmla="*/ 167 h 187"/>
                  <a:gd name="T88" fmla="*/ 39 w 63"/>
                  <a:gd name="T89" fmla="*/ 160 h 187"/>
                  <a:gd name="T90" fmla="*/ 43 w 63"/>
                  <a:gd name="T91" fmla="*/ 145 h 187"/>
                  <a:gd name="T92" fmla="*/ 45 w 63"/>
                  <a:gd name="T93" fmla="*/ 128 h 187"/>
                  <a:gd name="T94" fmla="*/ 49 w 63"/>
                  <a:gd name="T95" fmla="*/ 110 h 187"/>
                  <a:gd name="T96" fmla="*/ 52 w 63"/>
                  <a:gd name="T97" fmla="*/ 90 h 187"/>
                  <a:gd name="T98" fmla="*/ 55 w 63"/>
                  <a:gd name="T99" fmla="*/ 70 h 187"/>
                  <a:gd name="T100" fmla="*/ 58 w 63"/>
                  <a:gd name="T101" fmla="*/ 52 h 187"/>
                  <a:gd name="T102" fmla="*/ 59 w 63"/>
                  <a:gd name="T103" fmla="*/ 35 h 187"/>
                  <a:gd name="T104" fmla="*/ 62 w 63"/>
                  <a:gd name="T105" fmla="*/ 21 h 187"/>
                  <a:gd name="T106" fmla="*/ 63 w 63"/>
                  <a:gd name="T107" fmla="*/ 10 h 187"/>
                  <a:gd name="T108" fmla="*/ 63 w 63"/>
                  <a:gd name="T109" fmla="*/ 3 h 187"/>
                  <a:gd name="T110" fmla="*/ 63 w 63"/>
                  <a:gd name="T111" fmla="*/ 3 h 187"/>
                  <a:gd name="T112" fmla="*/ 49 w 63"/>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7"/>
                  <a:gd name="T173" fmla="*/ 63 w 63"/>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7">
                    <a:moveTo>
                      <a:pt x="49" y="0"/>
                    </a:moveTo>
                    <a:lnTo>
                      <a:pt x="49" y="0"/>
                    </a:lnTo>
                    <a:lnTo>
                      <a:pt x="48" y="7"/>
                    </a:lnTo>
                    <a:lnTo>
                      <a:pt x="47" y="20"/>
                    </a:lnTo>
                    <a:lnTo>
                      <a:pt x="44" y="34"/>
                    </a:lnTo>
                    <a:lnTo>
                      <a:pt x="43" y="51"/>
                    </a:lnTo>
                    <a:lnTo>
                      <a:pt x="40" y="69"/>
                    </a:lnTo>
                    <a:lnTo>
                      <a:pt x="37" y="89"/>
                    </a:lnTo>
                    <a:lnTo>
                      <a:pt x="34" y="107"/>
                    </a:lnTo>
                    <a:lnTo>
                      <a:pt x="30" y="125"/>
                    </a:lnTo>
                    <a:lnTo>
                      <a:pt x="28" y="142"/>
                    </a:lnTo>
                    <a:lnTo>
                      <a:pt x="25" y="156"/>
                    </a:lnTo>
                    <a:lnTo>
                      <a:pt x="22" y="162"/>
                    </a:lnTo>
                    <a:lnTo>
                      <a:pt x="21" y="167"/>
                    </a:lnTo>
                    <a:lnTo>
                      <a:pt x="19" y="170"/>
                    </a:lnTo>
                    <a:lnTo>
                      <a:pt x="18" y="173"/>
                    </a:lnTo>
                    <a:lnTo>
                      <a:pt x="19" y="172"/>
                    </a:lnTo>
                    <a:lnTo>
                      <a:pt x="21" y="173"/>
                    </a:lnTo>
                    <a:lnTo>
                      <a:pt x="22" y="173"/>
                    </a:lnTo>
                    <a:lnTo>
                      <a:pt x="21" y="170"/>
                    </a:lnTo>
                    <a:lnTo>
                      <a:pt x="19" y="166"/>
                    </a:lnTo>
                    <a:lnTo>
                      <a:pt x="17" y="159"/>
                    </a:lnTo>
                    <a:lnTo>
                      <a:pt x="15" y="151"/>
                    </a:lnTo>
                    <a:lnTo>
                      <a:pt x="0" y="153"/>
                    </a:lnTo>
                    <a:lnTo>
                      <a:pt x="3" y="163"/>
                    </a:lnTo>
                    <a:lnTo>
                      <a:pt x="4" y="170"/>
                    </a:lnTo>
                    <a:lnTo>
                      <a:pt x="7" y="177"/>
                    </a:lnTo>
                    <a:lnTo>
                      <a:pt x="10" y="182"/>
                    </a:lnTo>
                    <a:lnTo>
                      <a:pt x="11" y="184"/>
                    </a:lnTo>
                    <a:lnTo>
                      <a:pt x="14" y="186"/>
                    </a:lnTo>
                    <a:lnTo>
                      <a:pt x="17" y="187"/>
                    </a:lnTo>
                    <a:lnTo>
                      <a:pt x="21" y="187"/>
                    </a:lnTo>
                    <a:lnTo>
                      <a:pt x="24" y="187"/>
                    </a:lnTo>
                    <a:lnTo>
                      <a:pt x="26" y="186"/>
                    </a:lnTo>
                    <a:lnTo>
                      <a:pt x="28" y="184"/>
                    </a:lnTo>
                    <a:lnTo>
                      <a:pt x="30" y="182"/>
                    </a:lnTo>
                    <a:lnTo>
                      <a:pt x="32" y="177"/>
                    </a:lnTo>
                    <a:lnTo>
                      <a:pt x="34" y="172"/>
                    </a:lnTo>
                    <a:lnTo>
                      <a:pt x="36" y="167"/>
                    </a:lnTo>
                    <a:lnTo>
                      <a:pt x="39" y="160"/>
                    </a:lnTo>
                    <a:lnTo>
                      <a:pt x="43" y="145"/>
                    </a:lnTo>
                    <a:lnTo>
                      <a:pt x="45" y="128"/>
                    </a:lnTo>
                    <a:lnTo>
                      <a:pt x="49" y="110"/>
                    </a:lnTo>
                    <a:lnTo>
                      <a:pt x="52" y="90"/>
                    </a:lnTo>
                    <a:lnTo>
                      <a:pt x="55" y="70"/>
                    </a:lnTo>
                    <a:lnTo>
                      <a:pt x="58" y="52"/>
                    </a:lnTo>
                    <a:lnTo>
                      <a:pt x="59" y="35"/>
                    </a:lnTo>
                    <a:lnTo>
                      <a:pt x="62" y="21"/>
                    </a:lnTo>
                    <a:lnTo>
                      <a:pt x="63" y="10"/>
                    </a:lnTo>
                    <a:lnTo>
                      <a:pt x="63" y="3"/>
                    </a:lnTo>
                    <a:lnTo>
                      <a:pt x="49"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80" name="Freeform 19"/>
              <p:cNvSpPr>
                <a:spLocks/>
              </p:cNvSpPr>
              <p:nvPr/>
            </p:nvSpPr>
            <p:spPr bwMode="auto">
              <a:xfrm>
                <a:off x="1047" y="1682"/>
                <a:ext cx="84" cy="83"/>
              </a:xfrm>
              <a:custGeom>
                <a:avLst/>
                <a:gdLst>
                  <a:gd name="T0" fmla="*/ 84 w 84"/>
                  <a:gd name="T1" fmla="*/ 46 h 83"/>
                  <a:gd name="T2" fmla="*/ 84 w 84"/>
                  <a:gd name="T3" fmla="*/ 39 h 83"/>
                  <a:gd name="T4" fmla="*/ 84 w 84"/>
                  <a:gd name="T5" fmla="*/ 32 h 83"/>
                  <a:gd name="T6" fmla="*/ 82 w 84"/>
                  <a:gd name="T7" fmla="*/ 25 h 83"/>
                  <a:gd name="T8" fmla="*/ 81 w 84"/>
                  <a:gd name="T9" fmla="*/ 21 h 83"/>
                  <a:gd name="T10" fmla="*/ 80 w 84"/>
                  <a:gd name="T11" fmla="*/ 15 h 83"/>
                  <a:gd name="T12" fmla="*/ 77 w 84"/>
                  <a:gd name="T13" fmla="*/ 11 h 83"/>
                  <a:gd name="T14" fmla="*/ 74 w 84"/>
                  <a:gd name="T15" fmla="*/ 8 h 83"/>
                  <a:gd name="T16" fmla="*/ 71 w 84"/>
                  <a:gd name="T17" fmla="*/ 4 h 83"/>
                  <a:gd name="T18" fmla="*/ 67 w 84"/>
                  <a:gd name="T19" fmla="*/ 2 h 83"/>
                  <a:gd name="T20" fmla="*/ 63 w 84"/>
                  <a:gd name="T21" fmla="*/ 1 h 83"/>
                  <a:gd name="T22" fmla="*/ 59 w 84"/>
                  <a:gd name="T23" fmla="*/ 0 h 83"/>
                  <a:gd name="T24" fmla="*/ 55 w 84"/>
                  <a:gd name="T25" fmla="*/ 1 h 83"/>
                  <a:gd name="T26" fmla="*/ 52 w 84"/>
                  <a:gd name="T27" fmla="*/ 2 h 83"/>
                  <a:gd name="T28" fmla="*/ 48 w 84"/>
                  <a:gd name="T29" fmla="*/ 4 h 83"/>
                  <a:gd name="T30" fmla="*/ 44 w 84"/>
                  <a:gd name="T31" fmla="*/ 7 h 83"/>
                  <a:gd name="T32" fmla="*/ 41 w 84"/>
                  <a:gd name="T33" fmla="*/ 8 h 83"/>
                  <a:gd name="T34" fmla="*/ 37 w 84"/>
                  <a:gd name="T35" fmla="*/ 11 h 83"/>
                  <a:gd name="T36" fmla="*/ 35 w 84"/>
                  <a:gd name="T37" fmla="*/ 15 h 83"/>
                  <a:gd name="T38" fmla="*/ 30 w 84"/>
                  <a:gd name="T39" fmla="*/ 18 h 83"/>
                  <a:gd name="T40" fmla="*/ 28 w 84"/>
                  <a:gd name="T41" fmla="*/ 22 h 83"/>
                  <a:gd name="T42" fmla="*/ 21 w 84"/>
                  <a:gd name="T43" fmla="*/ 31 h 83"/>
                  <a:gd name="T44" fmla="*/ 15 w 84"/>
                  <a:gd name="T45" fmla="*/ 39 h 83"/>
                  <a:gd name="T46" fmla="*/ 10 w 84"/>
                  <a:gd name="T47" fmla="*/ 49 h 83"/>
                  <a:gd name="T48" fmla="*/ 6 w 84"/>
                  <a:gd name="T49" fmla="*/ 60 h 83"/>
                  <a:gd name="T50" fmla="*/ 5 w 84"/>
                  <a:gd name="T51" fmla="*/ 64 h 83"/>
                  <a:gd name="T52" fmla="*/ 2 w 84"/>
                  <a:gd name="T53" fmla="*/ 70 h 83"/>
                  <a:gd name="T54" fmla="*/ 0 w 84"/>
                  <a:gd name="T55" fmla="*/ 74 h 83"/>
                  <a:gd name="T56" fmla="*/ 0 w 84"/>
                  <a:gd name="T57" fmla="*/ 80 h 83"/>
                  <a:gd name="T58" fmla="*/ 14 w 84"/>
                  <a:gd name="T59" fmla="*/ 83 h 83"/>
                  <a:gd name="T60" fmla="*/ 15 w 84"/>
                  <a:gd name="T61" fmla="*/ 78 h 83"/>
                  <a:gd name="T62" fmla="*/ 17 w 84"/>
                  <a:gd name="T63" fmla="*/ 74 h 83"/>
                  <a:gd name="T64" fmla="*/ 18 w 84"/>
                  <a:gd name="T65" fmla="*/ 70 h 83"/>
                  <a:gd name="T66" fmla="*/ 20 w 84"/>
                  <a:gd name="T67" fmla="*/ 66 h 83"/>
                  <a:gd name="T68" fmla="*/ 24 w 84"/>
                  <a:gd name="T69" fmla="*/ 56 h 83"/>
                  <a:gd name="T70" fmla="*/ 29 w 84"/>
                  <a:gd name="T71" fmla="*/ 47 h 83"/>
                  <a:gd name="T72" fmla="*/ 33 w 84"/>
                  <a:gd name="T73" fmla="*/ 39 h 83"/>
                  <a:gd name="T74" fmla="*/ 39 w 84"/>
                  <a:gd name="T75" fmla="*/ 32 h 83"/>
                  <a:gd name="T76" fmla="*/ 41 w 84"/>
                  <a:gd name="T77" fmla="*/ 28 h 83"/>
                  <a:gd name="T78" fmla="*/ 44 w 84"/>
                  <a:gd name="T79" fmla="*/ 25 h 83"/>
                  <a:gd name="T80" fmla="*/ 47 w 84"/>
                  <a:gd name="T81" fmla="*/ 24 h 83"/>
                  <a:gd name="T82" fmla="*/ 50 w 84"/>
                  <a:gd name="T83" fmla="*/ 21 h 83"/>
                  <a:gd name="T84" fmla="*/ 52 w 84"/>
                  <a:gd name="T85" fmla="*/ 18 h 83"/>
                  <a:gd name="T86" fmla="*/ 55 w 84"/>
                  <a:gd name="T87" fmla="*/ 16 h 83"/>
                  <a:gd name="T88" fmla="*/ 58 w 84"/>
                  <a:gd name="T89" fmla="*/ 16 h 83"/>
                  <a:gd name="T90" fmla="*/ 59 w 84"/>
                  <a:gd name="T91" fmla="*/ 15 h 83"/>
                  <a:gd name="T92" fmla="*/ 60 w 84"/>
                  <a:gd name="T93" fmla="*/ 15 h 83"/>
                  <a:gd name="T94" fmla="*/ 60 w 84"/>
                  <a:gd name="T95" fmla="*/ 15 h 83"/>
                  <a:gd name="T96" fmla="*/ 62 w 84"/>
                  <a:gd name="T97" fmla="*/ 15 h 83"/>
                  <a:gd name="T98" fmla="*/ 62 w 84"/>
                  <a:gd name="T99" fmla="*/ 16 h 83"/>
                  <a:gd name="T100" fmla="*/ 63 w 84"/>
                  <a:gd name="T101" fmla="*/ 16 h 83"/>
                  <a:gd name="T102" fmla="*/ 65 w 84"/>
                  <a:gd name="T103" fmla="*/ 18 h 83"/>
                  <a:gd name="T104" fmla="*/ 66 w 84"/>
                  <a:gd name="T105" fmla="*/ 21 h 83"/>
                  <a:gd name="T106" fmla="*/ 66 w 84"/>
                  <a:gd name="T107" fmla="*/ 24 h 83"/>
                  <a:gd name="T108" fmla="*/ 67 w 84"/>
                  <a:gd name="T109" fmla="*/ 28 h 83"/>
                  <a:gd name="T110" fmla="*/ 69 w 84"/>
                  <a:gd name="T111" fmla="*/ 33 h 83"/>
                  <a:gd name="T112" fmla="*/ 69 w 84"/>
                  <a:gd name="T113" fmla="*/ 39 h 83"/>
                  <a:gd name="T114" fmla="*/ 69 w 84"/>
                  <a:gd name="T115" fmla="*/ 46 h 83"/>
                  <a:gd name="T116" fmla="*/ 84 w 84"/>
                  <a:gd name="T117" fmla="*/ 46 h 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
                  <a:gd name="T178" fmla="*/ 0 h 83"/>
                  <a:gd name="T179" fmla="*/ 84 w 84"/>
                  <a:gd name="T180" fmla="*/ 83 h 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 h="83">
                    <a:moveTo>
                      <a:pt x="84" y="46"/>
                    </a:moveTo>
                    <a:lnTo>
                      <a:pt x="84" y="39"/>
                    </a:lnTo>
                    <a:lnTo>
                      <a:pt x="84" y="32"/>
                    </a:lnTo>
                    <a:lnTo>
                      <a:pt x="82" y="25"/>
                    </a:lnTo>
                    <a:lnTo>
                      <a:pt x="81" y="21"/>
                    </a:lnTo>
                    <a:lnTo>
                      <a:pt x="80" y="15"/>
                    </a:lnTo>
                    <a:lnTo>
                      <a:pt x="77" y="11"/>
                    </a:lnTo>
                    <a:lnTo>
                      <a:pt x="74" y="8"/>
                    </a:lnTo>
                    <a:lnTo>
                      <a:pt x="71" y="4"/>
                    </a:lnTo>
                    <a:lnTo>
                      <a:pt x="67" y="2"/>
                    </a:lnTo>
                    <a:lnTo>
                      <a:pt x="63" y="1"/>
                    </a:lnTo>
                    <a:lnTo>
                      <a:pt x="59" y="0"/>
                    </a:lnTo>
                    <a:lnTo>
                      <a:pt x="55" y="1"/>
                    </a:lnTo>
                    <a:lnTo>
                      <a:pt x="52" y="2"/>
                    </a:lnTo>
                    <a:lnTo>
                      <a:pt x="48" y="4"/>
                    </a:lnTo>
                    <a:lnTo>
                      <a:pt x="44" y="7"/>
                    </a:lnTo>
                    <a:lnTo>
                      <a:pt x="41" y="8"/>
                    </a:lnTo>
                    <a:lnTo>
                      <a:pt x="37" y="11"/>
                    </a:lnTo>
                    <a:lnTo>
                      <a:pt x="35" y="15"/>
                    </a:lnTo>
                    <a:lnTo>
                      <a:pt x="30" y="18"/>
                    </a:lnTo>
                    <a:lnTo>
                      <a:pt x="28" y="22"/>
                    </a:lnTo>
                    <a:lnTo>
                      <a:pt x="21" y="31"/>
                    </a:lnTo>
                    <a:lnTo>
                      <a:pt x="15" y="39"/>
                    </a:lnTo>
                    <a:lnTo>
                      <a:pt x="10" y="49"/>
                    </a:lnTo>
                    <a:lnTo>
                      <a:pt x="6" y="60"/>
                    </a:lnTo>
                    <a:lnTo>
                      <a:pt x="5" y="64"/>
                    </a:lnTo>
                    <a:lnTo>
                      <a:pt x="2" y="70"/>
                    </a:lnTo>
                    <a:lnTo>
                      <a:pt x="0" y="74"/>
                    </a:lnTo>
                    <a:lnTo>
                      <a:pt x="0" y="80"/>
                    </a:lnTo>
                    <a:lnTo>
                      <a:pt x="14" y="83"/>
                    </a:lnTo>
                    <a:lnTo>
                      <a:pt x="15" y="78"/>
                    </a:lnTo>
                    <a:lnTo>
                      <a:pt x="17" y="74"/>
                    </a:lnTo>
                    <a:lnTo>
                      <a:pt x="18" y="70"/>
                    </a:lnTo>
                    <a:lnTo>
                      <a:pt x="20" y="66"/>
                    </a:lnTo>
                    <a:lnTo>
                      <a:pt x="24" y="56"/>
                    </a:lnTo>
                    <a:lnTo>
                      <a:pt x="29" y="47"/>
                    </a:lnTo>
                    <a:lnTo>
                      <a:pt x="33" y="39"/>
                    </a:lnTo>
                    <a:lnTo>
                      <a:pt x="39" y="32"/>
                    </a:lnTo>
                    <a:lnTo>
                      <a:pt x="41" y="28"/>
                    </a:lnTo>
                    <a:lnTo>
                      <a:pt x="44" y="25"/>
                    </a:lnTo>
                    <a:lnTo>
                      <a:pt x="47" y="24"/>
                    </a:lnTo>
                    <a:lnTo>
                      <a:pt x="50" y="21"/>
                    </a:lnTo>
                    <a:lnTo>
                      <a:pt x="52" y="18"/>
                    </a:lnTo>
                    <a:lnTo>
                      <a:pt x="55" y="16"/>
                    </a:lnTo>
                    <a:lnTo>
                      <a:pt x="58" y="16"/>
                    </a:lnTo>
                    <a:lnTo>
                      <a:pt x="59" y="15"/>
                    </a:lnTo>
                    <a:lnTo>
                      <a:pt x="60" y="15"/>
                    </a:lnTo>
                    <a:lnTo>
                      <a:pt x="62" y="15"/>
                    </a:lnTo>
                    <a:lnTo>
                      <a:pt x="62" y="16"/>
                    </a:lnTo>
                    <a:lnTo>
                      <a:pt x="63" y="16"/>
                    </a:lnTo>
                    <a:lnTo>
                      <a:pt x="65" y="18"/>
                    </a:lnTo>
                    <a:lnTo>
                      <a:pt x="66" y="21"/>
                    </a:lnTo>
                    <a:lnTo>
                      <a:pt x="66" y="24"/>
                    </a:lnTo>
                    <a:lnTo>
                      <a:pt x="67" y="28"/>
                    </a:lnTo>
                    <a:lnTo>
                      <a:pt x="69" y="33"/>
                    </a:lnTo>
                    <a:lnTo>
                      <a:pt x="69" y="39"/>
                    </a:lnTo>
                    <a:lnTo>
                      <a:pt x="69" y="46"/>
                    </a:lnTo>
                    <a:lnTo>
                      <a:pt x="84" y="46"/>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2546" name="Group 20"/>
            <p:cNvGrpSpPr>
              <a:grpSpLocks/>
            </p:cNvGrpSpPr>
            <p:nvPr/>
          </p:nvGrpSpPr>
          <p:grpSpPr bwMode="auto">
            <a:xfrm>
              <a:off x="1017" y="3200"/>
              <a:ext cx="408" cy="272"/>
              <a:chOff x="1252" y="1677"/>
              <a:chExt cx="408" cy="272"/>
            </a:xfrm>
          </p:grpSpPr>
          <p:sp>
            <p:nvSpPr>
              <p:cNvPr id="22661" name="Freeform 21"/>
              <p:cNvSpPr>
                <a:spLocks/>
              </p:cNvSpPr>
              <p:nvPr/>
            </p:nvSpPr>
            <p:spPr bwMode="auto">
              <a:xfrm>
                <a:off x="1259" y="1717"/>
                <a:ext cx="394" cy="198"/>
              </a:xfrm>
              <a:custGeom>
                <a:avLst/>
                <a:gdLst>
                  <a:gd name="T0" fmla="*/ 217 w 394"/>
                  <a:gd name="T1" fmla="*/ 1 h 198"/>
                  <a:gd name="T2" fmla="*/ 245 w 394"/>
                  <a:gd name="T3" fmla="*/ 3 h 198"/>
                  <a:gd name="T4" fmla="*/ 274 w 394"/>
                  <a:gd name="T5" fmla="*/ 8 h 198"/>
                  <a:gd name="T6" fmla="*/ 298 w 394"/>
                  <a:gd name="T7" fmla="*/ 14 h 198"/>
                  <a:gd name="T8" fmla="*/ 322 w 394"/>
                  <a:gd name="T9" fmla="*/ 22 h 198"/>
                  <a:gd name="T10" fmla="*/ 342 w 394"/>
                  <a:gd name="T11" fmla="*/ 32 h 198"/>
                  <a:gd name="T12" fmla="*/ 360 w 394"/>
                  <a:gd name="T13" fmla="*/ 43 h 198"/>
                  <a:gd name="T14" fmla="*/ 373 w 394"/>
                  <a:gd name="T15" fmla="*/ 56 h 198"/>
                  <a:gd name="T16" fmla="*/ 384 w 394"/>
                  <a:gd name="T17" fmla="*/ 70 h 198"/>
                  <a:gd name="T18" fmla="*/ 391 w 394"/>
                  <a:gd name="T19" fmla="*/ 84 h 198"/>
                  <a:gd name="T20" fmla="*/ 394 w 394"/>
                  <a:gd name="T21" fmla="*/ 100 h 198"/>
                  <a:gd name="T22" fmla="*/ 391 w 394"/>
                  <a:gd name="T23" fmla="*/ 114 h 198"/>
                  <a:gd name="T24" fmla="*/ 384 w 394"/>
                  <a:gd name="T25" fmla="*/ 128 h 198"/>
                  <a:gd name="T26" fmla="*/ 373 w 394"/>
                  <a:gd name="T27" fmla="*/ 142 h 198"/>
                  <a:gd name="T28" fmla="*/ 360 w 394"/>
                  <a:gd name="T29" fmla="*/ 155 h 198"/>
                  <a:gd name="T30" fmla="*/ 342 w 394"/>
                  <a:gd name="T31" fmla="*/ 166 h 198"/>
                  <a:gd name="T32" fmla="*/ 322 w 394"/>
                  <a:gd name="T33" fmla="*/ 176 h 198"/>
                  <a:gd name="T34" fmla="*/ 298 w 394"/>
                  <a:gd name="T35" fmla="*/ 184 h 198"/>
                  <a:gd name="T36" fmla="*/ 274 w 394"/>
                  <a:gd name="T37" fmla="*/ 191 h 198"/>
                  <a:gd name="T38" fmla="*/ 245 w 394"/>
                  <a:gd name="T39" fmla="*/ 196 h 198"/>
                  <a:gd name="T40" fmla="*/ 217 w 394"/>
                  <a:gd name="T41" fmla="*/ 198 h 198"/>
                  <a:gd name="T42" fmla="*/ 187 w 394"/>
                  <a:gd name="T43" fmla="*/ 198 h 198"/>
                  <a:gd name="T44" fmla="*/ 157 w 394"/>
                  <a:gd name="T45" fmla="*/ 197 h 198"/>
                  <a:gd name="T46" fmla="*/ 129 w 394"/>
                  <a:gd name="T47" fmla="*/ 193 h 198"/>
                  <a:gd name="T48" fmla="*/ 103 w 394"/>
                  <a:gd name="T49" fmla="*/ 187 h 198"/>
                  <a:gd name="T50" fmla="*/ 79 w 394"/>
                  <a:gd name="T51" fmla="*/ 179 h 198"/>
                  <a:gd name="T52" fmla="*/ 57 w 394"/>
                  <a:gd name="T53" fmla="*/ 169 h 198"/>
                  <a:gd name="T54" fmla="*/ 39 w 394"/>
                  <a:gd name="T55" fmla="*/ 159 h 198"/>
                  <a:gd name="T56" fmla="*/ 24 w 394"/>
                  <a:gd name="T57" fmla="*/ 146 h 198"/>
                  <a:gd name="T58" fmla="*/ 12 w 394"/>
                  <a:gd name="T59" fmla="*/ 134 h 198"/>
                  <a:gd name="T60" fmla="*/ 4 w 394"/>
                  <a:gd name="T61" fmla="*/ 119 h 198"/>
                  <a:gd name="T62" fmla="*/ 0 w 394"/>
                  <a:gd name="T63" fmla="*/ 104 h 198"/>
                  <a:gd name="T64" fmla="*/ 1 w 394"/>
                  <a:gd name="T65" fmla="*/ 89 h 198"/>
                  <a:gd name="T66" fmla="*/ 7 w 394"/>
                  <a:gd name="T67" fmla="*/ 74 h 198"/>
                  <a:gd name="T68" fmla="*/ 15 w 394"/>
                  <a:gd name="T69" fmla="*/ 60 h 198"/>
                  <a:gd name="T70" fmla="*/ 28 w 394"/>
                  <a:gd name="T71" fmla="*/ 48 h 198"/>
                  <a:gd name="T72" fmla="*/ 45 w 394"/>
                  <a:gd name="T73" fmla="*/ 36 h 198"/>
                  <a:gd name="T74" fmla="*/ 64 w 394"/>
                  <a:gd name="T75" fmla="*/ 27 h 198"/>
                  <a:gd name="T76" fmla="*/ 87 w 394"/>
                  <a:gd name="T77" fmla="*/ 17 h 198"/>
                  <a:gd name="T78" fmla="*/ 112 w 394"/>
                  <a:gd name="T79" fmla="*/ 10 h 198"/>
                  <a:gd name="T80" fmla="*/ 138 w 394"/>
                  <a:gd name="T81" fmla="*/ 4 h 198"/>
                  <a:gd name="T82" fmla="*/ 166 w 394"/>
                  <a:gd name="T83" fmla="*/ 1 h 198"/>
                  <a:gd name="T84" fmla="*/ 198 w 394"/>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4"/>
                  <a:gd name="T130" fmla="*/ 0 h 198"/>
                  <a:gd name="T131" fmla="*/ 394 w 394"/>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4" h="198">
                    <a:moveTo>
                      <a:pt x="198" y="0"/>
                    </a:moveTo>
                    <a:lnTo>
                      <a:pt x="207" y="0"/>
                    </a:lnTo>
                    <a:lnTo>
                      <a:pt x="217" y="1"/>
                    </a:lnTo>
                    <a:lnTo>
                      <a:pt x="226" y="1"/>
                    </a:lnTo>
                    <a:lnTo>
                      <a:pt x="236" y="1"/>
                    </a:lnTo>
                    <a:lnTo>
                      <a:pt x="245" y="3"/>
                    </a:lnTo>
                    <a:lnTo>
                      <a:pt x="255" y="4"/>
                    </a:lnTo>
                    <a:lnTo>
                      <a:pt x="264" y="5"/>
                    </a:lnTo>
                    <a:lnTo>
                      <a:pt x="274" y="8"/>
                    </a:lnTo>
                    <a:lnTo>
                      <a:pt x="282" y="10"/>
                    </a:lnTo>
                    <a:lnTo>
                      <a:pt x="290" y="12"/>
                    </a:lnTo>
                    <a:lnTo>
                      <a:pt x="298" y="14"/>
                    </a:lnTo>
                    <a:lnTo>
                      <a:pt x="307" y="17"/>
                    </a:lnTo>
                    <a:lnTo>
                      <a:pt x="315" y="19"/>
                    </a:lnTo>
                    <a:lnTo>
                      <a:pt x="322" y="22"/>
                    </a:lnTo>
                    <a:lnTo>
                      <a:pt x="328" y="27"/>
                    </a:lnTo>
                    <a:lnTo>
                      <a:pt x="335" y="29"/>
                    </a:lnTo>
                    <a:lnTo>
                      <a:pt x="342" y="32"/>
                    </a:lnTo>
                    <a:lnTo>
                      <a:pt x="349" y="36"/>
                    </a:lnTo>
                    <a:lnTo>
                      <a:pt x="354" y="39"/>
                    </a:lnTo>
                    <a:lnTo>
                      <a:pt x="360" y="43"/>
                    </a:lnTo>
                    <a:lnTo>
                      <a:pt x="365" y="48"/>
                    </a:lnTo>
                    <a:lnTo>
                      <a:pt x="369" y="52"/>
                    </a:lnTo>
                    <a:lnTo>
                      <a:pt x="373" y="56"/>
                    </a:lnTo>
                    <a:lnTo>
                      <a:pt x="378" y="60"/>
                    </a:lnTo>
                    <a:lnTo>
                      <a:pt x="382" y="65"/>
                    </a:lnTo>
                    <a:lnTo>
                      <a:pt x="384" y="70"/>
                    </a:lnTo>
                    <a:lnTo>
                      <a:pt x="387" y="74"/>
                    </a:lnTo>
                    <a:lnTo>
                      <a:pt x="390" y="79"/>
                    </a:lnTo>
                    <a:lnTo>
                      <a:pt x="391" y="84"/>
                    </a:lnTo>
                    <a:lnTo>
                      <a:pt x="393" y="89"/>
                    </a:lnTo>
                    <a:lnTo>
                      <a:pt x="393" y="94"/>
                    </a:lnTo>
                    <a:lnTo>
                      <a:pt x="394" y="100"/>
                    </a:lnTo>
                    <a:lnTo>
                      <a:pt x="393" y="104"/>
                    </a:lnTo>
                    <a:lnTo>
                      <a:pt x="393" y="110"/>
                    </a:lnTo>
                    <a:lnTo>
                      <a:pt x="391" y="114"/>
                    </a:lnTo>
                    <a:lnTo>
                      <a:pt x="390" y="119"/>
                    </a:lnTo>
                    <a:lnTo>
                      <a:pt x="387" y="124"/>
                    </a:lnTo>
                    <a:lnTo>
                      <a:pt x="384" y="128"/>
                    </a:lnTo>
                    <a:lnTo>
                      <a:pt x="382" y="134"/>
                    </a:lnTo>
                    <a:lnTo>
                      <a:pt x="378" y="138"/>
                    </a:lnTo>
                    <a:lnTo>
                      <a:pt x="373" y="142"/>
                    </a:lnTo>
                    <a:lnTo>
                      <a:pt x="369" y="146"/>
                    </a:lnTo>
                    <a:lnTo>
                      <a:pt x="365" y="150"/>
                    </a:lnTo>
                    <a:lnTo>
                      <a:pt x="360" y="155"/>
                    </a:lnTo>
                    <a:lnTo>
                      <a:pt x="354" y="159"/>
                    </a:lnTo>
                    <a:lnTo>
                      <a:pt x="349" y="162"/>
                    </a:lnTo>
                    <a:lnTo>
                      <a:pt x="342" y="166"/>
                    </a:lnTo>
                    <a:lnTo>
                      <a:pt x="335" y="169"/>
                    </a:lnTo>
                    <a:lnTo>
                      <a:pt x="328" y="173"/>
                    </a:lnTo>
                    <a:lnTo>
                      <a:pt x="322" y="176"/>
                    </a:lnTo>
                    <a:lnTo>
                      <a:pt x="315" y="179"/>
                    </a:lnTo>
                    <a:lnTo>
                      <a:pt x="307" y="181"/>
                    </a:lnTo>
                    <a:lnTo>
                      <a:pt x="298" y="184"/>
                    </a:lnTo>
                    <a:lnTo>
                      <a:pt x="290" y="187"/>
                    </a:lnTo>
                    <a:lnTo>
                      <a:pt x="282" y="189"/>
                    </a:lnTo>
                    <a:lnTo>
                      <a:pt x="274" y="191"/>
                    </a:lnTo>
                    <a:lnTo>
                      <a:pt x="264" y="193"/>
                    </a:lnTo>
                    <a:lnTo>
                      <a:pt x="255" y="194"/>
                    </a:lnTo>
                    <a:lnTo>
                      <a:pt x="245" y="196"/>
                    </a:lnTo>
                    <a:lnTo>
                      <a:pt x="236" y="197"/>
                    </a:lnTo>
                    <a:lnTo>
                      <a:pt x="226" y="197"/>
                    </a:lnTo>
                    <a:lnTo>
                      <a:pt x="217" y="198"/>
                    </a:lnTo>
                    <a:lnTo>
                      <a:pt x="207" y="198"/>
                    </a:lnTo>
                    <a:lnTo>
                      <a:pt x="198" y="198"/>
                    </a:lnTo>
                    <a:lnTo>
                      <a:pt x="187" y="198"/>
                    </a:lnTo>
                    <a:lnTo>
                      <a:pt x="177" y="198"/>
                    </a:lnTo>
                    <a:lnTo>
                      <a:pt x="166" y="197"/>
                    </a:lnTo>
                    <a:lnTo>
                      <a:pt x="157" y="197"/>
                    </a:lnTo>
                    <a:lnTo>
                      <a:pt x="147" y="196"/>
                    </a:lnTo>
                    <a:lnTo>
                      <a:pt x="138" y="194"/>
                    </a:lnTo>
                    <a:lnTo>
                      <a:pt x="129" y="193"/>
                    </a:lnTo>
                    <a:lnTo>
                      <a:pt x="120" y="191"/>
                    </a:lnTo>
                    <a:lnTo>
                      <a:pt x="112" y="189"/>
                    </a:lnTo>
                    <a:lnTo>
                      <a:pt x="103" y="187"/>
                    </a:lnTo>
                    <a:lnTo>
                      <a:pt x="95" y="184"/>
                    </a:lnTo>
                    <a:lnTo>
                      <a:pt x="87" y="181"/>
                    </a:lnTo>
                    <a:lnTo>
                      <a:pt x="79" y="179"/>
                    </a:lnTo>
                    <a:lnTo>
                      <a:pt x="72" y="176"/>
                    </a:lnTo>
                    <a:lnTo>
                      <a:pt x="64" y="173"/>
                    </a:lnTo>
                    <a:lnTo>
                      <a:pt x="57" y="169"/>
                    </a:lnTo>
                    <a:lnTo>
                      <a:pt x="50" y="166"/>
                    </a:lnTo>
                    <a:lnTo>
                      <a:pt x="45" y="162"/>
                    </a:lnTo>
                    <a:lnTo>
                      <a:pt x="39" y="159"/>
                    </a:lnTo>
                    <a:lnTo>
                      <a:pt x="34" y="155"/>
                    </a:lnTo>
                    <a:lnTo>
                      <a:pt x="28" y="150"/>
                    </a:lnTo>
                    <a:lnTo>
                      <a:pt x="24" y="146"/>
                    </a:lnTo>
                    <a:lnTo>
                      <a:pt x="19" y="142"/>
                    </a:lnTo>
                    <a:lnTo>
                      <a:pt x="15" y="138"/>
                    </a:lnTo>
                    <a:lnTo>
                      <a:pt x="12" y="134"/>
                    </a:lnTo>
                    <a:lnTo>
                      <a:pt x="9" y="128"/>
                    </a:lnTo>
                    <a:lnTo>
                      <a:pt x="7" y="124"/>
                    </a:lnTo>
                    <a:lnTo>
                      <a:pt x="4" y="119"/>
                    </a:lnTo>
                    <a:lnTo>
                      <a:pt x="3" y="114"/>
                    </a:lnTo>
                    <a:lnTo>
                      <a:pt x="1" y="110"/>
                    </a:lnTo>
                    <a:lnTo>
                      <a:pt x="0" y="104"/>
                    </a:lnTo>
                    <a:lnTo>
                      <a:pt x="0" y="100"/>
                    </a:lnTo>
                    <a:lnTo>
                      <a:pt x="0" y="94"/>
                    </a:lnTo>
                    <a:lnTo>
                      <a:pt x="1" y="89"/>
                    </a:lnTo>
                    <a:lnTo>
                      <a:pt x="3" y="84"/>
                    </a:lnTo>
                    <a:lnTo>
                      <a:pt x="4" y="79"/>
                    </a:lnTo>
                    <a:lnTo>
                      <a:pt x="7" y="74"/>
                    </a:lnTo>
                    <a:lnTo>
                      <a:pt x="9" y="70"/>
                    </a:lnTo>
                    <a:lnTo>
                      <a:pt x="12" y="65"/>
                    </a:lnTo>
                    <a:lnTo>
                      <a:pt x="15" y="60"/>
                    </a:lnTo>
                    <a:lnTo>
                      <a:pt x="19" y="56"/>
                    </a:lnTo>
                    <a:lnTo>
                      <a:pt x="24" y="52"/>
                    </a:lnTo>
                    <a:lnTo>
                      <a:pt x="28" y="48"/>
                    </a:lnTo>
                    <a:lnTo>
                      <a:pt x="34" y="43"/>
                    </a:lnTo>
                    <a:lnTo>
                      <a:pt x="39" y="39"/>
                    </a:lnTo>
                    <a:lnTo>
                      <a:pt x="45" y="36"/>
                    </a:lnTo>
                    <a:lnTo>
                      <a:pt x="50" y="32"/>
                    </a:lnTo>
                    <a:lnTo>
                      <a:pt x="57" y="29"/>
                    </a:lnTo>
                    <a:lnTo>
                      <a:pt x="64" y="27"/>
                    </a:lnTo>
                    <a:lnTo>
                      <a:pt x="72" y="22"/>
                    </a:lnTo>
                    <a:lnTo>
                      <a:pt x="79" y="19"/>
                    </a:lnTo>
                    <a:lnTo>
                      <a:pt x="87" y="17"/>
                    </a:lnTo>
                    <a:lnTo>
                      <a:pt x="95" y="14"/>
                    </a:lnTo>
                    <a:lnTo>
                      <a:pt x="103" y="12"/>
                    </a:lnTo>
                    <a:lnTo>
                      <a:pt x="112" y="10"/>
                    </a:lnTo>
                    <a:lnTo>
                      <a:pt x="120" y="8"/>
                    </a:lnTo>
                    <a:lnTo>
                      <a:pt x="129" y="5"/>
                    </a:lnTo>
                    <a:lnTo>
                      <a:pt x="138" y="4"/>
                    </a:lnTo>
                    <a:lnTo>
                      <a:pt x="147" y="3"/>
                    </a:lnTo>
                    <a:lnTo>
                      <a:pt x="157" y="1"/>
                    </a:lnTo>
                    <a:lnTo>
                      <a:pt x="166" y="1"/>
                    </a:lnTo>
                    <a:lnTo>
                      <a:pt x="177" y="1"/>
                    </a:lnTo>
                    <a:lnTo>
                      <a:pt x="187" y="0"/>
                    </a:lnTo>
                    <a:lnTo>
                      <a:pt x="198" y="0"/>
                    </a:lnTo>
                    <a:close/>
                  </a:path>
                </a:pathLst>
              </a:custGeom>
              <a:solidFill>
                <a:srgbClr val="FFF5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62" name="Freeform 22"/>
              <p:cNvSpPr>
                <a:spLocks/>
              </p:cNvSpPr>
              <p:nvPr/>
            </p:nvSpPr>
            <p:spPr bwMode="auto">
              <a:xfrm>
                <a:off x="1457" y="1710"/>
                <a:ext cx="203" cy="107"/>
              </a:xfrm>
              <a:custGeom>
                <a:avLst/>
                <a:gdLst>
                  <a:gd name="T0" fmla="*/ 203 w 203"/>
                  <a:gd name="T1" fmla="*/ 107 h 107"/>
                  <a:gd name="T2" fmla="*/ 201 w 203"/>
                  <a:gd name="T3" fmla="*/ 94 h 107"/>
                  <a:gd name="T4" fmla="*/ 199 w 203"/>
                  <a:gd name="T5" fmla="*/ 83 h 107"/>
                  <a:gd name="T6" fmla="*/ 193 w 203"/>
                  <a:gd name="T7" fmla="*/ 73 h 107"/>
                  <a:gd name="T8" fmla="*/ 185 w 203"/>
                  <a:gd name="T9" fmla="*/ 63 h 107"/>
                  <a:gd name="T10" fmla="*/ 177 w 203"/>
                  <a:gd name="T11" fmla="*/ 53 h 107"/>
                  <a:gd name="T12" fmla="*/ 166 w 203"/>
                  <a:gd name="T13" fmla="*/ 45 h 107"/>
                  <a:gd name="T14" fmla="*/ 155 w 203"/>
                  <a:gd name="T15" fmla="*/ 36 h 107"/>
                  <a:gd name="T16" fmla="*/ 141 w 203"/>
                  <a:gd name="T17" fmla="*/ 29 h 107"/>
                  <a:gd name="T18" fmla="*/ 126 w 203"/>
                  <a:gd name="T19" fmla="*/ 22 h 107"/>
                  <a:gd name="T20" fmla="*/ 111 w 203"/>
                  <a:gd name="T21" fmla="*/ 17 h 107"/>
                  <a:gd name="T22" fmla="*/ 94 w 203"/>
                  <a:gd name="T23" fmla="*/ 11 h 107"/>
                  <a:gd name="T24" fmla="*/ 77 w 203"/>
                  <a:gd name="T25" fmla="*/ 7 h 107"/>
                  <a:gd name="T26" fmla="*/ 58 w 203"/>
                  <a:gd name="T27" fmla="*/ 4 h 107"/>
                  <a:gd name="T28" fmla="*/ 39 w 203"/>
                  <a:gd name="T29" fmla="*/ 1 h 107"/>
                  <a:gd name="T30" fmla="*/ 19 w 203"/>
                  <a:gd name="T31" fmla="*/ 0 h 107"/>
                  <a:gd name="T32" fmla="*/ 0 w 203"/>
                  <a:gd name="T33" fmla="*/ 0 h 107"/>
                  <a:gd name="T34" fmla="*/ 8 w 203"/>
                  <a:gd name="T35" fmla="*/ 14 h 107"/>
                  <a:gd name="T36" fmla="*/ 28 w 203"/>
                  <a:gd name="T37" fmla="*/ 15 h 107"/>
                  <a:gd name="T38" fmla="*/ 47 w 203"/>
                  <a:gd name="T39" fmla="*/ 18 h 107"/>
                  <a:gd name="T40" fmla="*/ 65 w 203"/>
                  <a:gd name="T41" fmla="*/ 21 h 107"/>
                  <a:gd name="T42" fmla="*/ 81 w 203"/>
                  <a:gd name="T43" fmla="*/ 24 h 107"/>
                  <a:gd name="T44" fmla="*/ 98 w 203"/>
                  <a:gd name="T45" fmla="*/ 28 h 107"/>
                  <a:gd name="T46" fmla="*/ 114 w 203"/>
                  <a:gd name="T47" fmla="*/ 34 h 107"/>
                  <a:gd name="T48" fmla="*/ 128 w 203"/>
                  <a:gd name="T49" fmla="*/ 39 h 107"/>
                  <a:gd name="T50" fmla="*/ 140 w 203"/>
                  <a:gd name="T51" fmla="*/ 46 h 107"/>
                  <a:gd name="T52" fmla="*/ 152 w 203"/>
                  <a:gd name="T53" fmla="*/ 53 h 107"/>
                  <a:gd name="T54" fmla="*/ 162 w 203"/>
                  <a:gd name="T55" fmla="*/ 60 h 107"/>
                  <a:gd name="T56" fmla="*/ 170 w 203"/>
                  <a:gd name="T57" fmla="*/ 69 h 107"/>
                  <a:gd name="T58" fmla="*/ 177 w 203"/>
                  <a:gd name="T59" fmla="*/ 76 h 107"/>
                  <a:gd name="T60" fmla="*/ 182 w 203"/>
                  <a:gd name="T61" fmla="*/ 84 h 107"/>
                  <a:gd name="T62" fmla="*/ 186 w 203"/>
                  <a:gd name="T63" fmla="*/ 93 h 107"/>
                  <a:gd name="T64" fmla="*/ 188 w 203"/>
                  <a:gd name="T65" fmla="*/ 101 h 107"/>
                  <a:gd name="T66" fmla="*/ 188 w 203"/>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107"/>
                    </a:moveTo>
                    <a:lnTo>
                      <a:pt x="203" y="107"/>
                    </a:lnTo>
                    <a:lnTo>
                      <a:pt x="203" y="100"/>
                    </a:lnTo>
                    <a:lnTo>
                      <a:pt x="201" y="94"/>
                    </a:lnTo>
                    <a:lnTo>
                      <a:pt x="200" y="88"/>
                    </a:lnTo>
                    <a:lnTo>
                      <a:pt x="199" y="83"/>
                    </a:lnTo>
                    <a:lnTo>
                      <a:pt x="196" y="79"/>
                    </a:lnTo>
                    <a:lnTo>
                      <a:pt x="193" y="73"/>
                    </a:lnTo>
                    <a:lnTo>
                      <a:pt x="189" y="67"/>
                    </a:lnTo>
                    <a:lnTo>
                      <a:pt x="185" y="63"/>
                    </a:lnTo>
                    <a:lnTo>
                      <a:pt x="181" y="57"/>
                    </a:lnTo>
                    <a:lnTo>
                      <a:pt x="177" y="53"/>
                    </a:lnTo>
                    <a:lnTo>
                      <a:pt x="171" y="49"/>
                    </a:lnTo>
                    <a:lnTo>
                      <a:pt x="166" y="45"/>
                    </a:lnTo>
                    <a:lnTo>
                      <a:pt x="160" y="41"/>
                    </a:lnTo>
                    <a:lnTo>
                      <a:pt x="155" y="36"/>
                    </a:lnTo>
                    <a:lnTo>
                      <a:pt x="148" y="34"/>
                    </a:lnTo>
                    <a:lnTo>
                      <a:pt x="141" y="29"/>
                    </a:lnTo>
                    <a:lnTo>
                      <a:pt x="135" y="25"/>
                    </a:lnTo>
                    <a:lnTo>
                      <a:pt x="126" y="22"/>
                    </a:lnTo>
                    <a:lnTo>
                      <a:pt x="120" y="19"/>
                    </a:lnTo>
                    <a:lnTo>
                      <a:pt x="111" y="17"/>
                    </a:lnTo>
                    <a:lnTo>
                      <a:pt x="103" y="14"/>
                    </a:lnTo>
                    <a:lnTo>
                      <a:pt x="94" y="11"/>
                    </a:lnTo>
                    <a:lnTo>
                      <a:pt x="85" y="10"/>
                    </a:lnTo>
                    <a:lnTo>
                      <a:pt x="77" y="7"/>
                    </a:lnTo>
                    <a:lnTo>
                      <a:pt x="68" y="5"/>
                    </a:lnTo>
                    <a:lnTo>
                      <a:pt x="58" y="4"/>
                    </a:lnTo>
                    <a:lnTo>
                      <a:pt x="49" y="3"/>
                    </a:lnTo>
                    <a:lnTo>
                      <a:pt x="39" y="1"/>
                    </a:lnTo>
                    <a:lnTo>
                      <a:pt x="30" y="0"/>
                    </a:lnTo>
                    <a:lnTo>
                      <a:pt x="19" y="0"/>
                    </a:lnTo>
                    <a:lnTo>
                      <a:pt x="9" y="0"/>
                    </a:lnTo>
                    <a:lnTo>
                      <a:pt x="0" y="0"/>
                    </a:lnTo>
                    <a:lnTo>
                      <a:pt x="0" y="14"/>
                    </a:lnTo>
                    <a:lnTo>
                      <a:pt x="8" y="14"/>
                    </a:lnTo>
                    <a:lnTo>
                      <a:pt x="19" y="15"/>
                    </a:lnTo>
                    <a:lnTo>
                      <a:pt x="28" y="15"/>
                    </a:lnTo>
                    <a:lnTo>
                      <a:pt x="38" y="17"/>
                    </a:lnTo>
                    <a:lnTo>
                      <a:pt x="47" y="18"/>
                    </a:lnTo>
                    <a:lnTo>
                      <a:pt x="55" y="19"/>
                    </a:lnTo>
                    <a:lnTo>
                      <a:pt x="65" y="21"/>
                    </a:lnTo>
                    <a:lnTo>
                      <a:pt x="73" y="22"/>
                    </a:lnTo>
                    <a:lnTo>
                      <a:pt x="81" y="24"/>
                    </a:lnTo>
                    <a:lnTo>
                      <a:pt x="90" y="26"/>
                    </a:lnTo>
                    <a:lnTo>
                      <a:pt x="98" y="28"/>
                    </a:lnTo>
                    <a:lnTo>
                      <a:pt x="106" y="31"/>
                    </a:lnTo>
                    <a:lnTo>
                      <a:pt x="114" y="34"/>
                    </a:lnTo>
                    <a:lnTo>
                      <a:pt x="121" y="36"/>
                    </a:lnTo>
                    <a:lnTo>
                      <a:pt x="128" y="39"/>
                    </a:lnTo>
                    <a:lnTo>
                      <a:pt x="135" y="43"/>
                    </a:lnTo>
                    <a:lnTo>
                      <a:pt x="140" y="46"/>
                    </a:lnTo>
                    <a:lnTo>
                      <a:pt x="147" y="49"/>
                    </a:lnTo>
                    <a:lnTo>
                      <a:pt x="152" y="53"/>
                    </a:lnTo>
                    <a:lnTo>
                      <a:pt x="158" y="57"/>
                    </a:lnTo>
                    <a:lnTo>
                      <a:pt x="162" y="60"/>
                    </a:lnTo>
                    <a:lnTo>
                      <a:pt x="166" y="65"/>
                    </a:lnTo>
                    <a:lnTo>
                      <a:pt x="170" y="69"/>
                    </a:lnTo>
                    <a:lnTo>
                      <a:pt x="174" y="72"/>
                    </a:lnTo>
                    <a:lnTo>
                      <a:pt x="177" y="76"/>
                    </a:lnTo>
                    <a:lnTo>
                      <a:pt x="180" y="80"/>
                    </a:lnTo>
                    <a:lnTo>
                      <a:pt x="182" y="84"/>
                    </a:lnTo>
                    <a:lnTo>
                      <a:pt x="185" y="88"/>
                    </a:lnTo>
                    <a:lnTo>
                      <a:pt x="186" y="93"/>
                    </a:lnTo>
                    <a:lnTo>
                      <a:pt x="186" y="97"/>
                    </a:lnTo>
                    <a:lnTo>
                      <a:pt x="188" y="101"/>
                    </a:lnTo>
                    <a:lnTo>
                      <a:pt x="188" y="107"/>
                    </a:lnTo>
                    <a:lnTo>
                      <a:pt x="203" y="10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63" name="Freeform 23"/>
              <p:cNvSpPr>
                <a:spLocks/>
              </p:cNvSpPr>
              <p:nvPr/>
            </p:nvSpPr>
            <p:spPr bwMode="auto">
              <a:xfrm>
                <a:off x="1457" y="1817"/>
                <a:ext cx="203" cy="105"/>
              </a:xfrm>
              <a:custGeom>
                <a:avLst/>
                <a:gdLst>
                  <a:gd name="T0" fmla="*/ 0 w 203"/>
                  <a:gd name="T1" fmla="*/ 105 h 105"/>
                  <a:gd name="T2" fmla="*/ 19 w 203"/>
                  <a:gd name="T3" fmla="*/ 105 h 105"/>
                  <a:gd name="T4" fmla="*/ 39 w 203"/>
                  <a:gd name="T5" fmla="*/ 104 h 105"/>
                  <a:gd name="T6" fmla="*/ 58 w 203"/>
                  <a:gd name="T7" fmla="*/ 101 h 105"/>
                  <a:gd name="T8" fmla="*/ 77 w 203"/>
                  <a:gd name="T9" fmla="*/ 98 h 105"/>
                  <a:gd name="T10" fmla="*/ 94 w 203"/>
                  <a:gd name="T11" fmla="*/ 94 h 105"/>
                  <a:gd name="T12" fmla="*/ 111 w 203"/>
                  <a:gd name="T13" fmla="*/ 89 h 105"/>
                  <a:gd name="T14" fmla="*/ 126 w 203"/>
                  <a:gd name="T15" fmla="*/ 83 h 105"/>
                  <a:gd name="T16" fmla="*/ 141 w 203"/>
                  <a:gd name="T17" fmla="*/ 76 h 105"/>
                  <a:gd name="T18" fmla="*/ 155 w 203"/>
                  <a:gd name="T19" fmla="*/ 69 h 105"/>
                  <a:gd name="T20" fmla="*/ 166 w 203"/>
                  <a:gd name="T21" fmla="*/ 60 h 105"/>
                  <a:gd name="T22" fmla="*/ 177 w 203"/>
                  <a:gd name="T23" fmla="*/ 52 h 105"/>
                  <a:gd name="T24" fmla="*/ 185 w 203"/>
                  <a:gd name="T25" fmla="*/ 42 h 105"/>
                  <a:gd name="T26" fmla="*/ 193 w 203"/>
                  <a:gd name="T27" fmla="*/ 32 h 105"/>
                  <a:gd name="T28" fmla="*/ 199 w 203"/>
                  <a:gd name="T29" fmla="*/ 22 h 105"/>
                  <a:gd name="T30" fmla="*/ 201 w 203"/>
                  <a:gd name="T31" fmla="*/ 11 h 105"/>
                  <a:gd name="T32" fmla="*/ 203 w 203"/>
                  <a:gd name="T33" fmla="*/ 0 h 105"/>
                  <a:gd name="T34" fmla="*/ 188 w 203"/>
                  <a:gd name="T35" fmla="*/ 3 h 105"/>
                  <a:gd name="T36" fmla="*/ 186 w 203"/>
                  <a:gd name="T37" fmla="*/ 12 h 105"/>
                  <a:gd name="T38" fmla="*/ 182 w 203"/>
                  <a:gd name="T39" fmla="*/ 21 h 105"/>
                  <a:gd name="T40" fmla="*/ 177 w 203"/>
                  <a:gd name="T41" fmla="*/ 28 h 105"/>
                  <a:gd name="T42" fmla="*/ 170 w 203"/>
                  <a:gd name="T43" fmla="*/ 36 h 105"/>
                  <a:gd name="T44" fmla="*/ 162 w 203"/>
                  <a:gd name="T45" fmla="*/ 45 h 105"/>
                  <a:gd name="T46" fmla="*/ 152 w 203"/>
                  <a:gd name="T47" fmla="*/ 52 h 105"/>
                  <a:gd name="T48" fmla="*/ 140 w 203"/>
                  <a:gd name="T49" fmla="*/ 59 h 105"/>
                  <a:gd name="T50" fmla="*/ 128 w 203"/>
                  <a:gd name="T51" fmla="*/ 66 h 105"/>
                  <a:gd name="T52" fmla="*/ 114 w 203"/>
                  <a:gd name="T53" fmla="*/ 72 h 105"/>
                  <a:gd name="T54" fmla="*/ 98 w 203"/>
                  <a:gd name="T55" fmla="*/ 77 h 105"/>
                  <a:gd name="T56" fmla="*/ 81 w 203"/>
                  <a:gd name="T57" fmla="*/ 81 h 105"/>
                  <a:gd name="T58" fmla="*/ 65 w 203"/>
                  <a:gd name="T59" fmla="*/ 84 h 105"/>
                  <a:gd name="T60" fmla="*/ 47 w 203"/>
                  <a:gd name="T61" fmla="*/ 89 h 105"/>
                  <a:gd name="T62" fmla="*/ 28 w 203"/>
                  <a:gd name="T63" fmla="*/ 90 h 105"/>
                  <a:gd name="T64" fmla="*/ 8 w 203"/>
                  <a:gd name="T65" fmla="*/ 91 h 105"/>
                  <a:gd name="T66" fmla="*/ 0 w 203"/>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105"/>
                    </a:moveTo>
                    <a:lnTo>
                      <a:pt x="0" y="105"/>
                    </a:lnTo>
                    <a:lnTo>
                      <a:pt x="9" y="105"/>
                    </a:lnTo>
                    <a:lnTo>
                      <a:pt x="19" y="105"/>
                    </a:lnTo>
                    <a:lnTo>
                      <a:pt x="30" y="104"/>
                    </a:lnTo>
                    <a:lnTo>
                      <a:pt x="39" y="104"/>
                    </a:lnTo>
                    <a:lnTo>
                      <a:pt x="49" y="103"/>
                    </a:lnTo>
                    <a:lnTo>
                      <a:pt x="58" y="101"/>
                    </a:lnTo>
                    <a:lnTo>
                      <a:pt x="68" y="100"/>
                    </a:lnTo>
                    <a:lnTo>
                      <a:pt x="77" y="98"/>
                    </a:lnTo>
                    <a:lnTo>
                      <a:pt x="85" y="96"/>
                    </a:lnTo>
                    <a:lnTo>
                      <a:pt x="94" y="94"/>
                    </a:lnTo>
                    <a:lnTo>
                      <a:pt x="103" y="91"/>
                    </a:lnTo>
                    <a:lnTo>
                      <a:pt x="111" y="89"/>
                    </a:lnTo>
                    <a:lnTo>
                      <a:pt x="120" y="86"/>
                    </a:lnTo>
                    <a:lnTo>
                      <a:pt x="126" y="83"/>
                    </a:lnTo>
                    <a:lnTo>
                      <a:pt x="135" y="79"/>
                    </a:lnTo>
                    <a:lnTo>
                      <a:pt x="141" y="76"/>
                    </a:lnTo>
                    <a:lnTo>
                      <a:pt x="148" y="73"/>
                    </a:lnTo>
                    <a:lnTo>
                      <a:pt x="155" y="69"/>
                    </a:lnTo>
                    <a:lnTo>
                      <a:pt x="160" y="65"/>
                    </a:lnTo>
                    <a:lnTo>
                      <a:pt x="166" y="60"/>
                    </a:lnTo>
                    <a:lnTo>
                      <a:pt x="171" y="56"/>
                    </a:lnTo>
                    <a:lnTo>
                      <a:pt x="177" y="52"/>
                    </a:lnTo>
                    <a:lnTo>
                      <a:pt x="181" y="48"/>
                    </a:lnTo>
                    <a:lnTo>
                      <a:pt x="185" y="42"/>
                    </a:lnTo>
                    <a:lnTo>
                      <a:pt x="189" y="38"/>
                    </a:lnTo>
                    <a:lnTo>
                      <a:pt x="193" y="32"/>
                    </a:lnTo>
                    <a:lnTo>
                      <a:pt x="196" y="28"/>
                    </a:lnTo>
                    <a:lnTo>
                      <a:pt x="199" y="22"/>
                    </a:lnTo>
                    <a:lnTo>
                      <a:pt x="200" y="17"/>
                    </a:lnTo>
                    <a:lnTo>
                      <a:pt x="201" y="11"/>
                    </a:lnTo>
                    <a:lnTo>
                      <a:pt x="203" y="5"/>
                    </a:lnTo>
                    <a:lnTo>
                      <a:pt x="203" y="0"/>
                    </a:lnTo>
                    <a:lnTo>
                      <a:pt x="188" y="0"/>
                    </a:lnTo>
                    <a:lnTo>
                      <a:pt x="188" y="3"/>
                    </a:lnTo>
                    <a:lnTo>
                      <a:pt x="186" y="8"/>
                    </a:lnTo>
                    <a:lnTo>
                      <a:pt x="186" y="12"/>
                    </a:lnTo>
                    <a:lnTo>
                      <a:pt x="185" y="17"/>
                    </a:lnTo>
                    <a:lnTo>
                      <a:pt x="182" y="21"/>
                    </a:lnTo>
                    <a:lnTo>
                      <a:pt x="180" y="25"/>
                    </a:lnTo>
                    <a:lnTo>
                      <a:pt x="177" y="28"/>
                    </a:lnTo>
                    <a:lnTo>
                      <a:pt x="174" y="32"/>
                    </a:lnTo>
                    <a:lnTo>
                      <a:pt x="170" y="36"/>
                    </a:lnTo>
                    <a:lnTo>
                      <a:pt x="166" y="41"/>
                    </a:lnTo>
                    <a:lnTo>
                      <a:pt x="162" y="45"/>
                    </a:lnTo>
                    <a:lnTo>
                      <a:pt x="158" y="49"/>
                    </a:lnTo>
                    <a:lnTo>
                      <a:pt x="152" y="52"/>
                    </a:lnTo>
                    <a:lnTo>
                      <a:pt x="147" y="56"/>
                    </a:lnTo>
                    <a:lnTo>
                      <a:pt x="140" y="59"/>
                    </a:lnTo>
                    <a:lnTo>
                      <a:pt x="135" y="63"/>
                    </a:lnTo>
                    <a:lnTo>
                      <a:pt x="128" y="66"/>
                    </a:lnTo>
                    <a:lnTo>
                      <a:pt x="121" y="69"/>
                    </a:lnTo>
                    <a:lnTo>
                      <a:pt x="114" y="72"/>
                    </a:lnTo>
                    <a:lnTo>
                      <a:pt x="106" y="74"/>
                    </a:lnTo>
                    <a:lnTo>
                      <a:pt x="98" y="77"/>
                    </a:lnTo>
                    <a:lnTo>
                      <a:pt x="90" y="79"/>
                    </a:lnTo>
                    <a:lnTo>
                      <a:pt x="81" y="81"/>
                    </a:lnTo>
                    <a:lnTo>
                      <a:pt x="73" y="83"/>
                    </a:lnTo>
                    <a:lnTo>
                      <a:pt x="65" y="84"/>
                    </a:lnTo>
                    <a:lnTo>
                      <a:pt x="55" y="87"/>
                    </a:lnTo>
                    <a:lnTo>
                      <a:pt x="47" y="89"/>
                    </a:lnTo>
                    <a:lnTo>
                      <a:pt x="38" y="89"/>
                    </a:lnTo>
                    <a:lnTo>
                      <a:pt x="28" y="90"/>
                    </a:lnTo>
                    <a:lnTo>
                      <a:pt x="19" y="90"/>
                    </a:lnTo>
                    <a:lnTo>
                      <a:pt x="8" y="91"/>
                    </a:lnTo>
                    <a:lnTo>
                      <a:pt x="0" y="91"/>
                    </a:lnTo>
                    <a:lnTo>
                      <a:pt x="0" y="10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64" name="Freeform 24"/>
              <p:cNvSpPr>
                <a:spLocks/>
              </p:cNvSpPr>
              <p:nvPr/>
            </p:nvSpPr>
            <p:spPr bwMode="auto">
              <a:xfrm>
                <a:off x="1252" y="1817"/>
                <a:ext cx="205" cy="105"/>
              </a:xfrm>
              <a:custGeom>
                <a:avLst/>
                <a:gdLst>
                  <a:gd name="T0" fmla="*/ 0 w 205"/>
                  <a:gd name="T1" fmla="*/ 0 h 105"/>
                  <a:gd name="T2" fmla="*/ 0 w 205"/>
                  <a:gd name="T3" fmla="*/ 11 h 105"/>
                  <a:gd name="T4" fmla="*/ 4 w 205"/>
                  <a:gd name="T5" fmla="*/ 22 h 105"/>
                  <a:gd name="T6" fmla="*/ 10 w 205"/>
                  <a:gd name="T7" fmla="*/ 32 h 105"/>
                  <a:gd name="T8" fmla="*/ 16 w 205"/>
                  <a:gd name="T9" fmla="*/ 42 h 105"/>
                  <a:gd name="T10" fmla="*/ 26 w 205"/>
                  <a:gd name="T11" fmla="*/ 52 h 105"/>
                  <a:gd name="T12" fmla="*/ 37 w 205"/>
                  <a:gd name="T13" fmla="*/ 60 h 105"/>
                  <a:gd name="T14" fmla="*/ 48 w 205"/>
                  <a:gd name="T15" fmla="*/ 69 h 105"/>
                  <a:gd name="T16" fmla="*/ 61 w 205"/>
                  <a:gd name="T17" fmla="*/ 76 h 105"/>
                  <a:gd name="T18" fmla="*/ 75 w 205"/>
                  <a:gd name="T19" fmla="*/ 83 h 105"/>
                  <a:gd name="T20" fmla="*/ 91 w 205"/>
                  <a:gd name="T21" fmla="*/ 89 h 105"/>
                  <a:gd name="T22" fmla="*/ 108 w 205"/>
                  <a:gd name="T23" fmla="*/ 94 h 105"/>
                  <a:gd name="T24" fmla="*/ 125 w 205"/>
                  <a:gd name="T25" fmla="*/ 98 h 105"/>
                  <a:gd name="T26" fmla="*/ 145 w 205"/>
                  <a:gd name="T27" fmla="*/ 101 h 105"/>
                  <a:gd name="T28" fmla="*/ 164 w 205"/>
                  <a:gd name="T29" fmla="*/ 104 h 105"/>
                  <a:gd name="T30" fmla="*/ 183 w 205"/>
                  <a:gd name="T31" fmla="*/ 105 h 105"/>
                  <a:gd name="T32" fmla="*/ 205 w 205"/>
                  <a:gd name="T33" fmla="*/ 105 h 105"/>
                  <a:gd name="T34" fmla="*/ 194 w 205"/>
                  <a:gd name="T35" fmla="*/ 91 h 105"/>
                  <a:gd name="T36" fmla="*/ 175 w 205"/>
                  <a:gd name="T37" fmla="*/ 90 h 105"/>
                  <a:gd name="T38" fmla="*/ 155 w 205"/>
                  <a:gd name="T39" fmla="*/ 89 h 105"/>
                  <a:gd name="T40" fmla="*/ 138 w 205"/>
                  <a:gd name="T41" fmla="*/ 84 h 105"/>
                  <a:gd name="T42" fmla="*/ 120 w 205"/>
                  <a:gd name="T43" fmla="*/ 81 h 105"/>
                  <a:gd name="T44" fmla="*/ 104 w 205"/>
                  <a:gd name="T45" fmla="*/ 77 h 105"/>
                  <a:gd name="T46" fmla="*/ 89 w 205"/>
                  <a:gd name="T47" fmla="*/ 72 h 105"/>
                  <a:gd name="T48" fmla="*/ 75 w 205"/>
                  <a:gd name="T49" fmla="*/ 66 h 105"/>
                  <a:gd name="T50" fmla="*/ 61 w 205"/>
                  <a:gd name="T51" fmla="*/ 59 h 105"/>
                  <a:gd name="T52" fmla="*/ 50 w 205"/>
                  <a:gd name="T53" fmla="*/ 52 h 105"/>
                  <a:gd name="T54" fmla="*/ 40 w 205"/>
                  <a:gd name="T55" fmla="*/ 45 h 105"/>
                  <a:gd name="T56" fmla="*/ 31 w 205"/>
                  <a:gd name="T57" fmla="*/ 36 h 105"/>
                  <a:gd name="T58" fmla="*/ 25 w 205"/>
                  <a:gd name="T59" fmla="*/ 28 h 105"/>
                  <a:gd name="T60" fmla="*/ 20 w 205"/>
                  <a:gd name="T61" fmla="*/ 21 h 105"/>
                  <a:gd name="T62" fmla="*/ 16 w 205"/>
                  <a:gd name="T63" fmla="*/ 12 h 105"/>
                  <a:gd name="T64" fmla="*/ 15 w 205"/>
                  <a:gd name="T65" fmla="*/ 3 h 105"/>
                  <a:gd name="T66" fmla="*/ 15 w 205"/>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
                  <a:gd name="T103" fmla="*/ 0 h 105"/>
                  <a:gd name="T104" fmla="*/ 205 w 205"/>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 h="105">
                    <a:moveTo>
                      <a:pt x="0" y="0"/>
                    </a:moveTo>
                    <a:lnTo>
                      <a:pt x="0" y="0"/>
                    </a:lnTo>
                    <a:lnTo>
                      <a:pt x="0" y="5"/>
                    </a:lnTo>
                    <a:lnTo>
                      <a:pt x="0" y="11"/>
                    </a:lnTo>
                    <a:lnTo>
                      <a:pt x="1" y="17"/>
                    </a:lnTo>
                    <a:lnTo>
                      <a:pt x="4" y="22"/>
                    </a:lnTo>
                    <a:lnTo>
                      <a:pt x="7" y="28"/>
                    </a:lnTo>
                    <a:lnTo>
                      <a:pt x="10" y="32"/>
                    </a:lnTo>
                    <a:lnTo>
                      <a:pt x="12" y="38"/>
                    </a:lnTo>
                    <a:lnTo>
                      <a:pt x="16" y="42"/>
                    </a:lnTo>
                    <a:lnTo>
                      <a:pt x="20" y="48"/>
                    </a:lnTo>
                    <a:lnTo>
                      <a:pt x="26" y="52"/>
                    </a:lnTo>
                    <a:lnTo>
                      <a:pt x="31" y="56"/>
                    </a:lnTo>
                    <a:lnTo>
                      <a:pt x="37" y="60"/>
                    </a:lnTo>
                    <a:lnTo>
                      <a:pt x="42" y="65"/>
                    </a:lnTo>
                    <a:lnTo>
                      <a:pt x="48" y="69"/>
                    </a:lnTo>
                    <a:lnTo>
                      <a:pt x="55" y="73"/>
                    </a:lnTo>
                    <a:lnTo>
                      <a:pt x="61" y="76"/>
                    </a:lnTo>
                    <a:lnTo>
                      <a:pt x="68" y="79"/>
                    </a:lnTo>
                    <a:lnTo>
                      <a:pt x="75" y="83"/>
                    </a:lnTo>
                    <a:lnTo>
                      <a:pt x="83" y="86"/>
                    </a:lnTo>
                    <a:lnTo>
                      <a:pt x="91" y="89"/>
                    </a:lnTo>
                    <a:lnTo>
                      <a:pt x="100" y="91"/>
                    </a:lnTo>
                    <a:lnTo>
                      <a:pt x="108" y="94"/>
                    </a:lnTo>
                    <a:lnTo>
                      <a:pt x="117" y="96"/>
                    </a:lnTo>
                    <a:lnTo>
                      <a:pt x="125" y="98"/>
                    </a:lnTo>
                    <a:lnTo>
                      <a:pt x="135" y="100"/>
                    </a:lnTo>
                    <a:lnTo>
                      <a:pt x="145" y="101"/>
                    </a:lnTo>
                    <a:lnTo>
                      <a:pt x="154" y="103"/>
                    </a:lnTo>
                    <a:lnTo>
                      <a:pt x="164" y="104"/>
                    </a:lnTo>
                    <a:lnTo>
                      <a:pt x="173" y="104"/>
                    </a:lnTo>
                    <a:lnTo>
                      <a:pt x="183" y="105"/>
                    </a:lnTo>
                    <a:lnTo>
                      <a:pt x="194" y="105"/>
                    </a:lnTo>
                    <a:lnTo>
                      <a:pt x="205" y="105"/>
                    </a:lnTo>
                    <a:lnTo>
                      <a:pt x="205" y="91"/>
                    </a:lnTo>
                    <a:lnTo>
                      <a:pt x="194" y="91"/>
                    </a:lnTo>
                    <a:lnTo>
                      <a:pt x="184" y="90"/>
                    </a:lnTo>
                    <a:lnTo>
                      <a:pt x="175" y="90"/>
                    </a:lnTo>
                    <a:lnTo>
                      <a:pt x="165" y="89"/>
                    </a:lnTo>
                    <a:lnTo>
                      <a:pt x="155" y="89"/>
                    </a:lnTo>
                    <a:lnTo>
                      <a:pt x="146" y="87"/>
                    </a:lnTo>
                    <a:lnTo>
                      <a:pt x="138" y="84"/>
                    </a:lnTo>
                    <a:lnTo>
                      <a:pt x="128" y="83"/>
                    </a:lnTo>
                    <a:lnTo>
                      <a:pt x="120" y="81"/>
                    </a:lnTo>
                    <a:lnTo>
                      <a:pt x="112" y="79"/>
                    </a:lnTo>
                    <a:lnTo>
                      <a:pt x="104" y="77"/>
                    </a:lnTo>
                    <a:lnTo>
                      <a:pt x="97" y="74"/>
                    </a:lnTo>
                    <a:lnTo>
                      <a:pt x="89" y="72"/>
                    </a:lnTo>
                    <a:lnTo>
                      <a:pt x="82" y="69"/>
                    </a:lnTo>
                    <a:lnTo>
                      <a:pt x="75" y="66"/>
                    </a:lnTo>
                    <a:lnTo>
                      <a:pt x="68" y="63"/>
                    </a:lnTo>
                    <a:lnTo>
                      <a:pt x="61" y="59"/>
                    </a:lnTo>
                    <a:lnTo>
                      <a:pt x="56" y="56"/>
                    </a:lnTo>
                    <a:lnTo>
                      <a:pt x="50" y="52"/>
                    </a:lnTo>
                    <a:lnTo>
                      <a:pt x="45" y="49"/>
                    </a:lnTo>
                    <a:lnTo>
                      <a:pt x="40" y="45"/>
                    </a:lnTo>
                    <a:lnTo>
                      <a:pt x="35" y="41"/>
                    </a:lnTo>
                    <a:lnTo>
                      <a:pt x="31" y="36"/>
                    </a:lnTo>
                    <a:lnTo>
                      <a:pt x="29" y="32"/>
                    </a:lnTo>
                    <a:lnTo>
                      <a:pt x="25" y="28"/>
                    </a:lnTo>
                    <a:lnTo>
                      <a:pt x="22" y="25"/>
                    </a:lnTo>
                    <a:lnTo>
                      <a:pt x="20" y="21"/>
                    </a:lnTo>
                    <a:lnTo>
                      <a:pt x="18" y="17"/>
                    </a:lnTo>
                    <a:lnTo>
                      <a:pt x="16" y="12"/>
                    </a:lnTo>
                    <a:lnTo>
                      <a:pt x="15" y="8"/>
                    </a:lnTo>
                    <a:lnTo>
                      <a:pt x="15" y="3"/>
                    </a:lnTo>
                    <a:lnTo>
                      <a:pt x="15" y="0"/>
                    </a:lnTo>
                    <a:lnTo>
                      <a:pt x="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65" name="Freeform 25"/>
              <p:cNvSpPr>
                <a:spLocks/>
              </p:cNvSpPr>
              <p:nvPr/>
            </p:nvSpPr>
            <p:spPr bwMode="auto">
              <a:xfrm>
                <a:off x="1252" y="1710"/>
                <a:ext cx="205" cy="107"/>
              </a:xfrm>
              <a:custGeom>
                <a:avLst/>
                <a:gdLst>
                  <a:gd name="T0" fmla="*/ 205 w 205"/>
                  <a:gd name="T1" fmla="*/ 0 h 107"/>
                  <a:gd name="T2" fmla="*/ 183 w 205"/>
                  <a:gd name="T3" fmla="*/ 0 h 107"/>
                  <a:gd name="T4" fmla="*/ 164 w 205"/>
                  <a:gd name="T5" fmla="*/ 1 h 107"/>
                  <a:gd name="T6" fmla="*/ 145 w 205"/>
                  <a:gd name="T7" fmla="*/ 4 h 107"/>
                  <a:gd name="T8" fmla="*/ 125 w 205"/>
                  <a:gd name="T9" fmla="*/ 7 h 107"/>
                  <a:gd name="T10" fmla="*/ 108 w 205"/>
                  <a:gd name="T11" fmla="*/ 11 h 107"/>
                  <a:gd name="T12" fmla="*/ 91 w 205"/>
                  <a:gd name="T13" fmla="*/ 17 h 107"/>
                  <a:gd name="T14" fmla="*/ 75 w 205"/>
                  <a:gd name="T15" fmla="*/ 22 h 107"/>
                  <a:gd name="T16" fmla="*/ 61 w 205"/>
                  <a:gd name="T17" fmla="*/ 29 h 107"/>
                  <a:gd name="T18" fmla="*/ 48 w 205"/>
                  <a:gd name="T19" fmla="*/ 36 h 107"/>
                  <a:gd name="T20" fmla="*/ 37 w 205"/>
                  <a:gd name="T21" fmla="*/ 45 h 107"/>
                  <a:gd name="T22" fmla="*/ 26 w 205"/>
                  <a:gd name="T23" fmla="*/ 53 h 107"/>
                  <a:gd name="T24" fmla="*/ 16 w 205"/>
                  <a:gd name="T25" fmla="*/ 63 h 107"/>
                  <a:gd name="T26" fmla="*/ 10 w 205"/>
                  <a:gd name="T27" fmla="*/ 73 h 107"/>
                  <a:gd name="T28" fmla="*/ 4 w 205"/>
                  <a:gd name="T29" fmla="*/ 83 h 107"/>
                  <a:gd name="T30" fmla="*/ 0 w 205"/>
                  <a:gd name="T31" fmla="*/ 94 h 107"/>
                  <a:gd name="T32" fmla="*/ 0 w 205"/>
                  <a:gd name="T33" fmla="*/ 107 h 107"/>
                  <a:gd name="T34" fmla="*/ 15 w 205"/>
                  <a:gd name="T35" fmla="*/ 101 h 107"/>
                  <a:gd name="T36" fmla="*/ 16 w 205"/>
                  <a:gd name="T37" fmla="*/ 93 h 107"/>
                  <a:gd name="T38" fmla="*/ 20 w 205"/>
                  <a:gd name="T39" fmla="*/ 84 h 107"/>
                  <a:gd name="T40" fmla="*/ 25 w 205"/>
                  <a:gd name="T41" fmla="*/ 76 h 107"/>
                  <a:gd name="T42" fmla="*/ 31 w 205"/>
                  <a:gd name="T43" fmla="*/ 69 h 107"/>
                  <a:gd name="T44" fmla="*/ 40 w 205"/>
                  <a:gd name="T45" fmla="*/ 60 h 107"/>
                  <a:gd name="T46" fmla="*/ 50 w 205"/>
                  <a:gd name="T47" fmla="*/ 53 h 107"/>
                  <a:gd name="T48" fmla="*/ 61 w 205"/>
                  <a:gd name="T49" fmla="*/ 46 h 107"/>
                  <a:gd name="T50" fmla="*/ 75 w 205"/>
                  <a:gd name="T51" fmla="*/ 39 h 107"/>
                  <a:gd name="T52" fmla="*/ 89 w 205"/>
                  <a:gd name="T53" fmla="*/ 34 h 107"/>
                  <a:gd name="T54" fmla="*/ 104 w 205"/>
                  <a:gd name="T55" fmla="*/ 28 h 107"/>
                  <a:gd name="T56" fmla="*/ 120 w 205"/>
                  <a:gd name="T57" fmla="*/ 24 h 107"/>
                  <a:gd name="T58" fmla="*/ 138 w 205"/>
                  <a:gd name="T59" fmla="*/ 21 h 107"/>
                  <a:gd name="T60" fmla="*/ 155 w 205"/>
                  <a:gd name="T61" fmla="*/ 18 h 107"/>
                  <a:gd name="T62" fmla="*/ 175 w 205"/>
                  <a:gd name="T63" fmla="*/ 15 h 107"/>
                  <a:gd name="T64" fmla="*/ 194 w 205"/>
                  <a:gd name="T65" fmla="*/ 14 h 107"/>
                  <a:gd name="T66" fmla="*/ 205 w 205"/>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
                  <a:gd name="T103" fmla="*/ 0 h 107"/>
                  <a:gd name="T104" fmla="*/ 205 w 205"/>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 h="107">
                    <a:moveTo>
                      <a:pt x="205" y="0"/>
                    </a:moveTo>
                    <a:lnTo>
                      <a:pt x="205" y="0"/>
                    </a:lnTo>
                    <a:lnTo>
                      <a:pt x="194" y="0"/>
                    </a:lnTo>
                    <a:lnTo>
                      <a:pt x="183" y="0"/>
                    </a:lnTo>
                    <a:lnTo>
                      <a:pt x="173" y="0"/>
                    </a:lnTo>
                    <a:lnTo>
                      <a:pt x="164" y="1"/>
                    </a:lnTo>
                    <a:lnTo>
                      <a:pt x="154" y="3"/>
                    </a:lnTo>
                    <a:lnTo>
                      <a:pt x="145" y="4"/>
                    </a:lnTo>
                    <a:lnTo>
                      <a:pt x="135" y="5"/>
                    </a:lnTo>
                    <a:lnTo>
                      <a:pt x="125" y="7"/>
                    </a:lnTo>
                    <a:lnTo>
                      <a:pt x="117" y="10"/>
                    </a:lnTo>
                    <a:lnTo>
                      <a:pt x="108" y="11"/>
                    </a:lnTo>
                    <a:lnTo>
                      <a:pt x="100" y="14"/>
                    </a:lnTo>
                    <a:lnTo>
                      <a:pt x="91" y="17"/>
                    </a:lnTo>
                    <a:lnTo>
                      <a:pt x="83" y="19"/>
                    </a:lnTo>
                    <a:lnTo>
                      <a:pt x="75" y="22"/>
                    </a:lnTo>
                    <a:lnTo>
                      <a:pt x="68" y="25"/>
                    </a:lnTo>
                    <a:lnTo>
                      <a:pt x="61" y="29"/>
                    </a:lnTo>
                    <a:lnTo>
                      <a:pt x="55" y="34"/>
                    </a:lnTo>
                    <a:lnTo>
                      <a:pt x="48" y="36"/>
                    </a:lnTo>
                    <a:lnTo>
                      <a:pt x="42" y="41"/>
                    </a:lnTo>
                    <a:lnTo>
                      <a:pt x="37" y="45"/>
                    </a:lnTo>
                    <a:lnTo>
                      <a:pt x="31" y="49"/>
                    </a:lnTo>
                    <a:lnTo>
                      <a:pt x="26" y="53"/>
                    </a:lnTo>
                    <a:lnTo>
                      <a:pt x="20" y="57"/>
                    </a:lnTo>
                    <a:lnTo>
                      <a:pt x="16" y="63"/>
                    </a:lnTo>
                    <a:lnTo>
                      <a:pt x="12" y="67"/>
                    </a:lnTo>
                    <a:lnTo>
                      <a:pt x="10" y="73"/>
                    </a:lnTo>
                    <a:lnTo>
                      <a:pt x="7" y="79"/>
                    </a:lnTo>
                    <a:lnTo>
                      <a:pt x="4" y="83"/>
                    </a:lnTo>
                    <a:lnTo>
                      <a:pt x="1" y="88"/>
                    </a:lnTo>
                    <a:lnTo>
                      <a:pt x="0" y="94"/>
                    </a:lnTo>
                    <a:lnTo>
                      <a:pt x="0" y="100"/>
                    </a:lnTo>
                    <a:lnTo>
                      <a:pt x="0" y="107"/>
                    </a:lnTo>
                    <a:lnTo>
                      <a:pt x="15" y="107"/>
                    </a:lnTo>
                    <a:lnTo>
                      <a:pt x="15" y="101"/>
                    </a:lnTo>
                    <a:lnTo>
                      <a:pt x="15" y="97"/>
                    </a:lnTo>
                    <a:lnTo>
                      <a:pt x="16" y="93"/>
                    </a:lnTo>
                    <a:lnTo>
                      <a:pt x="18" y="88"/>
                    </a:lnTo>
                    <a:lnTo>
                      <a:pt x="20" y="84"/>
                    </a:lnTo>
                    <a:lnTo>
                      <a:pt x="22" y="80"/>
                    </a:lnTo>
                    <a:lnTo>
                      <a:pt x="25" y="76"/>
                    </a:lnTo>
                    <a:lnTo>
                      <a:pt x="29" y="72"/>
                    </a:lnTo>
                    <a:lnTo>
                      <a:pt x="31" y="69"/>
                    </a:lnTo>
                    <a:lnTo>
                      <a:pt x="35" y="65"/>
                    </a:lnTo>
                    <a:lnTo>
                      <a:pt x="40" y="60"/>
                    </a:lnTo>
                    <a:lnTo>
                      <a:pt x="45" y="57"/>
                    </a:lnTo>
                    <a:lnTo>
                      <a:pt x="50" y="53"/>
                    </a:lnTo>
                    <a:lnTo>
                      <a:pt x="56" y="49"/>
                    </a:lnTo>
                    <a:lnTo>
                      <a:pt x="61" y="46"/>
                    </a:lnTo>
                    <a:lnTo>
                      <a:pt x="68" y="43"/>
                    </a:lnTo>
                    <a:lnTo>
                      <a:pt x="75" y="39"/>
                    </a:lnTo>
                    <a:lnTo>
                      <a:pt x="82" y="36"/>
                    </a:lnTo>
                    <a:lnTo>
                      <a:pt x="89" y="34"/>
                    </a:lnTo>
                    <a:lnTo>
                      <a:pt x="97" y="31"/>
                    </a:lnTo>
                    <a:lnTo>
                      <a:pt x="104" y="28"/>
                    </a:lnTo>
                    <a:lnTo>
                      <a:pt x="112" y="26"/>
                    </a:lnTo>
                    <a:lnTo>
                      <a:pt x="120" y="24"/>
                    </a:lnTo>
                    <a:lnTo>
                      <a:pt x="128" y="22"/>
                    </a:lnTo>
                    <a:lnTo>
                      <a:pt x="138" y="21"/>
                    </a:lnTo>
                    <a:lnTo>
                      <a:pt x="146" y="19"/>
                    </a:lnTo>
                    <a:lnTo>
                      <a:pt x="155" y="18"/>
                    </a:lnTo>
                    <a:lnTo>
                      <a:pt x="165" y="17"/>
                    </a:lnTo>
                    <a:lnTo>
                      <a:pt x="175" y="15"/>
                    </a:lnTo>
                    <a:lnTo>
                      <a:pt x="184" y="15"/>
                    </a:lnTo>
                    <a:lnTo>
                      <a:pt x="194" y="14"/>
                    </a:lnTo>
                    <a:lnTo>
                      <a:pt x="205" y="14"/>
                    </a:lnTo>
                    <a:lnTo>
                      <a:pt x="205"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66" name="Freeform 26"/>
              <p:cNvSpPr>
                <a:spLocks/>
              </p:cNvSpPr>
              <p:nvPr/>
            </p:nvSpPr>
            <p:spPr bwMode="auto">
              <a:xfrm>
                <a:off x="1319" y="1869"/>
                <a:ext cx="69" cy="63"/>
              </a:xfrm>
              <a:custGeom>
                <a:avLst/>
                <a:gdLst>
                  <a:gd name="T0" fmla="*/ 54 w 69"/>
                  <a:gd name="T1" fmla="*/ 0 h 63"/>
                  <a:gd name="T2" fmla="*/ 53 w 69"/>
                  <a:gd name="T3" fmla="*/ 10 h 63"/>
                  <a:gd name="T4" fmla="*/ 50 w 69"/>
                  <a:gd name="T5" fmla="*/ 20 h 63"/>
                  <a:gd name="T6" fmla="*/ 42 w 69"/>
                  <a:gd name="T7" fmla="*/ 34 h 63"/>
                  <a:gd name="T8" fmla="*/ 39 w 69"/>
                  <a:gd name="T9" fmla="*/ 39 h 63"/>
                  <a:gd name="T10" fmla="*/ 35 w 69"/>
                  <a:gd name="T11" fmla="*/ 44 h 63"/>
                  <a:gd name="T12" fmla="*/ 31 w 69"/>
                  <a:gd name="T13" fmla="*/ 46 h 63"/>
                  <a:gd name="T14" fmla="*/ 28 w 69"/>
                  <a:gd name="T15" fmla="*/ 48 h 63"/>
                  <a:gd name="T16" fmla="*/ 26 w 69"/>
                  <a:gd name="T17" fmla="*/ 48 h 63"/>
                  <a:gd name="T18" fmla="*/ 24 w 69"/>
                  <a:gd name="T19" fmla="*/ 48 h 63"/>
                  <a:gd name="T20" fmla="*/ 23 w 69"/>
                  <a:gd name="T21" fmla="*/ 46 h 63"/>
                  <a:gd name="T22" fmla="*/ 20 w 69"/>
                  <a:gd name="T23" fmla="*/ 45 h 63"/>
                  <a:gd name="T24" fmla="*/ 19 w 69"/>
                  <a:gd name="T25" fmla="*/ 41 h 63"/>
                  <a:gd name="T26" fmla="*/ 16 w 69"/>
                  <a:gd name="T27" fmla="*/ 37 h 63"/>
                  <a:gd name="T28" fmla="*/ 16 w 69"/>
                  <a:gd name="T29" fmla="*/ 29 h 63"/>
                  <a:gd name="T30" fmla="*/ 15 w 69"/>
                  <a:gd name="T31" fmla="*/ 21 h 63"/>
                  <a:gd name="T32" fmla="*/ 0 w 69"/>
                  <a:gd name="T33" fmla="*/ 27 h 63"/>
                  <a:gd name="T34" fmla="*/ 1 w 69"/>
                  <a:gd name="T35" fmla="*/ 35 h 63"/>
                  <a:gd name="T36" fmla="*/ 4 w 69"/>
                  <a:gd name="T37" fmla="*/ 44 h 63"/>
                  <a:gd name="T38" fmla="*/ 7 w 69"/>
                  <a:gd name="T39" fmla="*/ 51 h 63"/>
                  <a:gd name="T40" fmla="*/ 11 w 69"/>
                  <a:gd name="T41" fmla="*/ 56 h 63"/>
                  <a:gd name="T42" fmla="*/ 16 w 69"/>
                  <a:gd name="T43" fmla="*/ 60 h 63"/>
                  <a:gd name="T44" fmla="*/ 23 w 69"/>
                  <a:gd name="T45" fmla="*/ 63 h 63"/>
                  <a:gd name="T46" fmla="*/ 30 w 69"/>
                  <a:gd name="T47" fmla="*/ 63 h 63"/>
                  <a:gd name="T48" fmla="*/ 37 w 69"/>
                  <a:gd name="T49" fmla="*/ 60 h 63"/>
                  <a:gd name="T50" fmla="*/ 42 w 69"/>
                  <a:gd name="T51" fmla="*/ 56 h 63"/>
                  <a:gd name="T52" fmla="*/ 48 w 69"/>
                  <a:gd name="T53" fmla="*/ 52 h 63"/>
                  <a:gd name="T54" fmla="*/ 53 w 69"/>
                  <a:gd name="T55" fmla="*/ 45 h 63"/>
                  <a:gd name="T56" fmla="*/ 60 w 69"/>
                  <a:gd name="T57" fmla="*/ 34 h 63"/>
                  <a:gd name="T58" fmla="*/ 65 w 69"/>
                  <a:gd name="T59" fmla="*/ 20 h 63"/>
                  <a:gd name="T60" fmla="*/ 68 w 69"/>
                  <a:gd name="T61" fmla="*/ 8 h 63"/>
                  <a:gd name="T62" fmla="*/ 69 w 69"/>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
                  <a:gd name="T97" fmla="*/ 0 h 63"/>
                  <a:gd name="T98" fmla="*/ 69 w 69"/>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 h="63">
                    <a:moveTo>
                      <a:pt x="54" y="0"/>
                    </a:moveTo>
                    <a:lnTo>
                      <a:pt x="54" y="0"/>
                    </a:lnTo>
                    <a:lnTo>
                      <a:pt x="54" y="6"/>
                    </a:lnTo>
                    <a:lnTo>
                      <a:pt x="53" y="10"/>
                    </a:lnTo>
                    <a:lnTo>
                      <a:pt x="52" y="14"/>
                    </a:lnTo>
                    <a:lnTo>
                      <a:pt x="50" y="20"/>
                    </a:lnTo>
                    <a:lnTo>
                      <a:pt x="46" y="27"/>
                    </a:lnTo>
                    <a:lnTo>
                      <a:pt x="42" y="34"/>
                    </a:lnTo>
                    <a:lnTo>
                      <a:pt x="41" y="37"/>
                    </a:lnTo>
                    <a:lnTo>
                      <a:pt x="39" y="39"/>
                    </a:lnTo>
                    <a:lnTo>
                      <a:pt x="37" y="41"/>
                    </a:lnTo>
                    <a:lnTo>
                      <a:pt x="35" y="44"/>
                    </a:lnTo>
                    <a:lnTo>
                      <a:pt x="34" y="45"/>
                    </a:lnTo>
                    <a:lnTo>
                      <a:pt x="31" y="46"/>
                    </a:lnTo>
                    <a:lnTo>
                      <a:pt x="30" y="46"/>
                    </a:lnTo>
                    <a:lnTo>
                      <a:pt x="28" y="48"/>
                    </a:lnTo>
                    <a:lnTo>
                      <a:pt x="27" y="48"/>
                    </a:lnTo>
                    <a:lnTo>
                      <a:pt x="26" y="48"/>
                    </a:lnTo>
                    <a:lnTo>
                      <a:pt x="24" y="48"/>
                    </a:lnTo>
                    <a:lnTo>
                      <a:pt x="23" y="48"/>
                    </a:lnTo>
                    <a:lnTo>
                      <a:pt x="23" y="46"/>
                    </a:lnTo>
                    <a:lnTo>
                      <a:pt x="22" y="46"/>
                    </a:lnTo>
                    <a:lnTo>
                      <a:pt x="20" y="45"/>
                    </a:lnTo>
                    <a:lnTo>
                      <a:pt x="19" y="44"/>
                    </a:lnTo>
                    <a:lnTo>
                      <a:pt x="19" y="41"/>
                    </a:lnTo>
                    <a:lnTo>
                      <a:pt x="18" y="39"/>
                    </a:lnTo>
                    <a:lnTo>
                      <a:pt x="16" y="37"/>
                    </a:lnTo>
                    <a:lnTo>
                      <a:pt x="16" y="32"/>
                    </a:lnTo>
                    <a:lnTo>
                      <a:pt x="16" y="29"/>
                    </a:lnTo>
                    <a:lnTo>
                      <a:pt x="15" y="25"/>
                    </a:lnTo>
                    <a:lnTo>
                      <a:pt x="15" y="21"/>
                    </a:lnTo>
                    <a:lnTo>
                      <a:pt x="0" y="21"/>
                    </a:lnTo>
                    <a:lnTo>
                      <a:pt x="0" y="27"/>
                    </a:lnTo>
                    <a:lnTo>
                      <a:pt x="1" y="31"/>
                    </a:lnTo>
                    <a:lnTo>
                      <a:pt x="1" y="35"/>
                    </a:lnTo>
                    <a:lnTo>
                      <a:pt x="3" y="39"/>
                    </a:lnTo>
                    <a:lnTo>
                      <a:pt x="4" y="44"/>
                    </a:lnTo>
                    <a:lnTo>
                      <a:pt x="5" y="48"/>
                    </a:lnTo>
                    <a:lnTo>
                      <a:pt x="7" y="51"/>
                    </a:lnTo>
                    <a:lnTo>
                      <a:pt x="8" y="53"/>
                    </a:lnTo>
                    <a:lnTo>
                      <a:pt x="11" y="56"/>
                    </a:lnTo>
                    <a:lnTo>
                      <a:pt x="13" y="59"/>
                    </a:lnTo>
                    <a:lnTo>
                      <a:pt x="16" y="60"/>
                    </a:lnTo>
                    <a:lnTo>
                      <a:pt x="20" y="62"/>
                    </a:lnTo>
                    <a:lnTo>
                      <a:pt x="23" y="63"/>
                    </a:lnTo>
                    <a:lnTo>
                      <a:pt x="27" y="63"/>
                    </a:lnTo>
                    <a:lnTo>
                      <a:pt x="30" y="63"/>
                    </a:lnTo>
                    <a:lnTo>
                      <a:pt x="33" y="62"/>
                    </a:lnTo>
                    <a:lnTo>
                      <a:pt x="37" y="60"/>
                    </a:lnTo>
                    <a:lnTo>
                      <a:pt x="39" y="59"/>
                    </a:lnTo>
                    <a:lnTo>
                      <a:pt x="42" y="56"/>
                    </a:lnTo>
                    <a:lnTo>
                      <a:pt x="45" y="55"/>
                    </a:lnTo>
                    <a:lnTo>
                      <a:pt x="48" y="52"/>
                    </a:lnTo>
                    <a:lnTo>
                      <a:pt x="50" y="49"/>
                    </a:lnTo>
                    <a:lnTo>
                      <a:pt x="53" y="45"/>
                    </a:lnTo>
                    <a:lnTo>
                      <a:pt x="56" y="42"/>
                    </a:lnTo>
                    <a:lnTo>
                      <a:pt x="60" y="34"/>
                    </a:lnTo>
                    <a:lnTo>
                      <a:pt x="64" y="25"/>
                    </a:lnTo>
                    <a:lnTo>
                      <a:pt x="65" y="20"/>
                    </a:lnTo>
                    <a:lnTo>
                      <a:pt x="67" y="14"/>
                    </a:lnTo>
                    <a:lnTo>
                      <a:pt x="68" y="8"/>
                    </a:lnTo>
                    <a:lnTo>
                      <a:pt x="69" y="3"/>
                    </a:lnTo>
                    <a:lnTo>
                      <a:pt x="54"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67" name="Freeform 27"/>
              <p:cNvSpPr>
                <a:spLocks/>
              </p:cNvSpPr>
              <p:nvPr/>
            </p:nvSpPr>
            <p:spPr bwMode="auto">
              <a:xfrm>
                <a:off x="1373" y="1704"/>
                <a:ext cx="48" cy="168"/>
              </a:xfrm>
              <a:custGeom>
                <a:avLst/>
                <a:gdLst>
                  <a:gd name="T0" fmla="*/ 48 w 48"/>
                  <a:gd name="T1" fmla="*/ 3 h 168"/>
                  <a:gd name="T2" fmla="*/ 33 w 48"/>
                  <a:gd name="T3" fmla="*/ 0 h 168"/>
                  <a:gd name="T4" fmla="*/ 0 w 48"/>
                  <a:gd name="T5" fmla="*/ 165 h 168"/>
                  <a:gd name="T6" fmla="*/ 15 w 48"/>
                  <a:gd name="T7" fmla="*/ 168 h 168"/>
                  <a:gd name="T8" fmla="*/ 48 w 48"/>
                  <a:gd name="T9" fmla="*/ 3 h 168"/>
                  <a:gd name="T10" fmla="*/ 48 w 48"/>
                  <a:gd name="T11" fmla="*/ 3 h 168"/>
                  <a:gd name="T12" fmla="*/ 0 60000 65536"/>
                  <a:gd name="T13" fmla="*/ 0 60000 65536"/>
                  <a:gd name="T14" fmla="*/ 0 60000 65536"/>
                  <a:gd name="T15" fmla="*/ 0 60000 65536"/>
                  <a:gd name="T16" fmla="*/ 0 60000 65536"/>
                  <a:gd name="T17" fmla="*/ 0 60000 65536"/>
                  <a:gd name="T18" fmla="*/ 0 w 48"/>
                  <a:gd name="T19" fmla="*/ 0 h 168"/>
                  <a:gd name="T20" fmla="*/ 48 w 48"/>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8" h="168">
                    <a:moveTo>
                      <a:pt x="48" y="3"/>
                    </a:moveTo>
                    <a:lnTo>
                      <a:pt x="33" y="0"/>
                    </a:lnTo>
                    <a:lnTo>
                      <a:pt x="0" y="165"/>
                    </a:lnTo>
                    <a:lnTo>
                      <a:pt x="15" y="168"/>
                    </a:lnTo>
                    <a:lnTo>
                      <a:pt x="48" y="3"/>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68" name="Freeform 28"/>
              <p:cNvSpPr>
                <a:spLocks/>
              </p:cNvSpPr>
              <p:nvPr/>
            </p:nvSpPr>
            <p:spPr bwMode="auto">
              <a:xfrm>
                <a:off x="1406" y="1677"/>
                <a:ext cx="46" cy="47"/>
              </a:xfrm>
              <a:custGeom>
                <a:avLst/>
                <a:gdLst>
                  <a:gd name="T0" fmla="*/ 46 w 46"/>
                  <a:gd name="T1" fmla="*/ 37 h 47"/>
                  <a:gd name="T2" fmla="*/ 45 w 46"/>
                  <a:gd name="T3" fmla="*/ 34 h 47"/>
                  <a:gd name="T4" fmla="*/ 41 w 46"/>
                  <a:gd name="T5" fmla="*/ 27 h 47"/>
                  <a:gd name="T6" fmla="*/ 37 w 46"/>
                  <a:gd name="T7" fmla="*/ 17 h 47"/>
                  <a:gd name="T8" fmla="*/ 31 w 46"/>
                  <a:gd name="T9" fmla="*/ 9 h 47"/>
                  <a:gd name="T10" fmla="*/ 29 w 46"/>
                  <a:gd name="T11" fmla="*/ 5 h 47"/>
                  <a:gd name="T12" fmla="*/ 26 w 46"/>
                  <a:gd name="T13" fmla="*/ 2 h 47"/>
                  <a:gd name="T14" fmla="*/ 22 w 46"/>
                  <a:gd name="T15" fmla="*/ 0 h 47"/>
                  <a:gd name="T16" fmla="*/ 19 w 46"/>
                  <a:gd name="T17" fmla="*/ 0 h 47"/>
                  <a:gd name="T18" fmla="*/ 16 w 46"/>
                  <a:gd name="T19" fmla="*/ 0 h 47"/>
                  <a:gd name="T20" fmla="*/ 12 w 46"/>
                  <a:gd name="T21" fmla="*/ 0 h 47"/>
                  <a:gd name="T22" fmla="*/ 10 w 46"/>
                  <a:gd name="T23" fmla="*/ 3 h 47"/>
                  <a:gd name="T24" fmla="*/ 8 w 46"/>
                  <a:gd name="T25" fmla="*/ 5 h 47"/>
                  <a:gd name="T26" fmla="*/ 6 w 46"/>
                  <a:gd name="T27" fmla="*/ 7 h 47"/>
                  <a:gd name="T28" fmla="*/ 4 w 46"/>
                  <a:gd name="T29" fmla="*/ 10 h 47"/>
                  <a:gd name="T30" fmla="*/ 1 w 46"/>
                  <a:gd name="T31" fmla="*/ 17 h 47"/>
                  <a:gd name="T32" fmla="*/ 0 w 46"/>
                  <a:gd name="T33" fmla="*/ 27 h 47"/>
                  <a:gd name="T34" fmla="*/ 15 w 46"/>
                  <a:gd name="T35" fmla="*/ 30 h 47"/>
                  <a:gd name="T36" fmla="*/ 16 w 46"/>
                  <a:gd name="T37" fmla="*/ 21 h 47"/>
                  <a:gd name="T38" fmla="*/ 19 w 46"/>
                  <a:gd name="T39" fmla="*/ 16 h 47"/>
                  <a:gd name="T40" fmla="*/ 19 w 46"/>
                  <a:gd name="T41" fmla="*/ 14 h 47"/>
                  <a:gd name="T42" fmla="*/ 19 w 46"/>
                  <a:gd name="T43" fmla="*/ 14 h 47"/>
                  <a:gd name="T44" fmla="*/ 21 w 46"/>
                  <a:gd name="T45" fmla="*/ 14 h 47"/>
                  <a:gd name="T46" fmla="*/ 19 w 46"/>
                  <a:gd name="T47" fmla="*/ 14 h 47"/>
                  <a:gd name="T48" fmla="*/ 19 w 46"/>
                  <a:gd name="T49" fmla="*/ 14 h 47"/>
                  <a:gd name="T50" fmla="*/ 18 w 46"/>
                  <a:gd name="T51" fmla="*/ 14 h 47"/>
                  <a:gd name="T52" fmla="*/ 16 w 46"/>
                  <a:gd name="T53" fmla="*/ 14 h 47"/>
                  <a:gd name="T54" fmla="*/ 16 w 46"/>
                  <a:gd name="T55" fmla="*/ 14 h 47"/>
                  <a:gd name="T56" fmla="*/ 18 w 46"/>
                  <a:gd name="T57" fmla="*/ 16 h 47"/>
                  <a:gd name="T58" fmla="*/ 19 w 46"/>
                  <a:gd name="T59" fmla="*/ 17 h 47"/>
                  <a:gd name="T60" fmla="*/ 23 w 46"/>
                  <a:gd name="T61" fmla="*/ 24 h 47"/>
                  <a:gd name="T62" fmla="*/ 27 w 46"/>
                  <a:gd name="T63" fmla="*/ 33 h 47"/>
                  <a:gd name="T64" fmla="*/ 31 w 46"/>
                  <a:gd name="T65" fmla="*/ 41 h 47"/>
                  <a:gd name="T66" fmla="*/ 36 w 46"/>
                  <a:gd name="T67" fmla="*/ 47 h 47"/>
                  <a:gd name="T68" fmla="*/ 46 w 46"/>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
                  <a:gd name="T106" fmla="*/ 0 h 47"/>
                  <a:gd name="T107" fmla="*/ 46 w 46"/>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 h="47">
                    <a:moveTo>
                      <a:pt x="46" y="37"/>
                    </a:moveTo>
                    <a:lnTo>
                      <a:pt x="45" y="34"/>
                    </a:lnTo>
                    <a:lnTo>
                      <a:pt x="41" y="27"/>
                    </a:lnTo>
                    <a:lnTo>
                      <a:pt x="37" y="17"/>
                    </a:lnTo>
                    <a:lnTo>
                      <a:pt x="31" y="9"/>
                    </a:lnTo>
                    <a:lnTo>
                      <a:pt x="29" y="5"/>
                    </a:lnTo>
                    <a:lnTo>
                      <a:pt x="26" y="2"/>
                    </a:lnTo>
                    <a:lnTo>
                      <a:pt x="22" y="0"/>
                    </a:lnTo>
                    <a:lnTo>
                      <a:pt x="19" y="0"/>
                    </a:lnTo>
                    <a:lnTo>
                      <a:pt x="16" y="0"/>
                    </a:lnTo>
                    <a:lnTo>
                      <a:pt x="12" y="0"/>
                    </a:lnTo>
                    <a:lnTo>
                      <a:pt x="10" y="3"/>
                    </a:lnTo>
                    <a:lnTo>
                      <a:pt x="8" y="5"/>
                    </a:lnTo>
                    <a:lnTo>
                      <a:pt x="6" y="7"/>
                    </a:lnTo>
                    <a:lnTo>
                      <a:pt x="4" y="10"/>
                    </a:lnTo>
                    <a:lnTo>
                      <a:pt x="1" y="17"/>
                    </a:lnTo>
                    <a:lnTo>
                      <a:pt x="0" y="27"/>
                    </a:lnTo>
                    <a:lnTo>
                      <a:pt x="15" y="30"/>
                    </a:lnTo>
                    <a:lnTo>
                      <a:pt x="16" y="21"/>
                    </a:lnTo>
                    <a:lnTo>
                      <a:pt x="19" y="16"/>
                    </a:lnTo>
                    <a:lnTo>
                      <a:pt x="19" y="14"/>
                    </a:lnTo>
                    <a:lnTo>
                      <a:pt x="21" y="14"/>
                    </a:lnTo>
                    <a:lnTo>
                      <a:pt x="19" y="14"/>
                    </a:lnTo>
                    <a:lnTo>
                      <a:pt x="18" y="14"/>
                    </a:lnTo>
                    <a:lnTo>
                      <a:pt x="16" y="14"/>
                    </a:lnTo>
                    <a:lnTo>
                      <a:pt x="18" y="16"/>
                    </a:lnTo>
                    <a:lnTo>
                      <a:pt x="19" y="17"/>
                    </a:lnTo>
                    <a:lnTo>
                      <a:pt x="23" y="24"/>
                    </a:lnTo>
                    <a:lnTo>
                      <a:pt x="27" y="33"/>
                    </a:lnTo>
                    <a:lnTo>
                      <a:pt x="31" y="41"/>
                    </a:lnTo>
                    <a:lnTo>
                      <a:pt x="36" y="47"/>
                    </a:lnTo>
                    <a:lnTo>
                      <a:pt x="46" y="3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69" name="Freeform 29"/>
              <p:cNvSpPr>
                <a:spLocks/>
              </p:cNvSpPr>
              <p:nvPr/>
            </p:nvSpPr>
            <p:spPr bwMode="auto">
              <a:xfrm>
                <a:off x="1429" y="1762"/>
                <a:ext cx="63" cy="187"/>
              </a:xfrm>
              <a:custGeom>
                <a:avLst/>
                <a:gdLst>
                  <a:gd name="T0" fmla="*/ 49 w 63"/>
                  <a:gd name="T1" fmla="*/ 0 h 187"/>
                  <a:gd name="T2" fmla="*/ 49 w 63"/>
                  <a:gd name="T3" fmla="*/ 0 h 187"/>
                  <a:gd name="T4" fmla="*/ 48 w 63"/>
                  <a:gd name="T5" fmla="*/ 7 h 187"/>
                  <a:gd name="T6" fmla="*/ 47 w 63"/>
                  <a:gd name="T7" fmla="*/ 20 h 187"/>
                  <a:gd name="T8" fmla="*/ 44 w 63"/>
                  <a:gd name="T9" fmla="*/ 34 h 187"/>
                  <a:gd name="T10" fmla="*/ 43 w 63"/>
                  <a:gd name="T11" fmla="*/ 51 h 187"/>
                  <a:gd name="T12" fmla="*/ 40 w 63"/>
                  <a:gd name="T13" fmla="*/ 69 h 187"/>
                  <a:gd name="T14" fmla="*/ 37 w 63"/>
                  <a:gd name="T15" fmla="*/ 89 h 187"/>
                  <a:gd name="T16" fmla="*/ 34 w 63"/>
                  <a:gd name="T17" fmla="*/ 107 h 187"/>
                  <a:gd name="T18" fmla="*/ 30 w 63"/>
                  <a:gd name="T19" fmla="*/ 125 h 187"/>
                  <a:gd name="T20" fmla="*/ 28 w 63"/>
                  <a:gd name="T21" fmla="*/ 142 h 187"/>
                  <a:gd name="T22" fmla="*/ 25 w 63"/>
                  <a:gd name="T23" fmla="*/ 156 h 187"/>
                  <a:gd name="T24" fmla="*/ 22 w 63"/>
                  <a:gd name="T25" fmla="*/ 162 h 187"/>
                  <a:gd name="T26" fmla="*/ 21 w 63"/>
                  <a:gd name="T27" fmla="*/ 167 h 187"/>
                  <a:gd name="T28" fmla="*/ 19 w 63"/>
                  <a:gd name="T29" fmla="*/ 170 h 187"/>
                  <a:gd name="T30" fmla="*/ 18 w 63"/>
                  <a:gd name="T31" fmla="*/ 173 h 187"/>
                  <a:gd name="T32" fmla="*/ 18 w 63"/>
                  <a:gd name="T33" fmla="*/ 173 h 187"/>
                  <a:gd name="T34" fmla="*/ 18 w 63"/>
                  <a:gd name="T35" fmla="*/ 173 h 187"/>
                  <a:gd name="T36" fmla="*/ 18 w 63"/>
                  <a:gd name="T37" fmla="*/ 173 h 187"/>
                  <a:gd name="T38" fmla="*/ 19 w 63"/>
                  <a:gd name="T39" fmla="*/ 172 h 187"/>
                  <a:gd name="T40" fmla="*/ 21 w 63"/>
                  <a:gd name="T41" fmla="*/ 173 h 187"/>
                  <a:gd name="T42" fmla="*/ 22 w 63"/>
                  <a:gd name="T43" fmla="*/ 173 h 187"/>
                  <a:gd name="T44" fmla="*/ 22 w 63"/>
                  <a:gd name="T45" fmla="*/ 173 h 187"/>
                  <a:gd name="T46" fmla="*/ 22 w 63"/>
                  <a:gd name="T47" fmla="*/ 173 h 187"/>
                  <a:gd name="T48" fmla="*/ 21 w 63"/>
                  <a:gd name="T49" fmla="*/ 170 h 187"/>
                  <a:gd name="T50" fmla="*/ 19 w 63"/>
                  <a:gd name="T51" fmla="*/ 166 h 187"/>
                  <a:gd name="T52" fmla="*/ 17 w 63"/>
                  <a:gd name="T53" fmla="*/ 159 h 187"/>
                  <a:gd name="T54" fmla="*/ 15 w 63"/>
                  <a:gd name="T55" fmla="*/ 151 h 187"/>
                  <a:gd name="T56" fmla="*/ 0 w 63"/>
                  <a:gd name="T57" fmla="*/ 153 h 187"/>
                  <a:gd name="T58" fmla="*/ 3 w 63"/>
                  <a:gd name="T59" fmla="*/ 163 h 187"/>
                  <a:gd name="T60" fmla="*/ 4 w 63"/>
                  <a:gd name="T61" fmla="*/ 170 h 187"/>
                  <a:gd name="T62" fmla="*/ 7 w 63"/>
                  <a:gd name="T63" fmla="*/ 177 h 187"/>
                  <a:gd name="T64" fmla="*/ 10 w 63"/>
                  <a:gd name="T65" fmla="*/ 182 h 187"/>
                  <a:gd name="T66" fmla="*/ 11 w 63"/>
                  <a:gd name="T67" fmla="*/ 184 h 187"/>
                  <a:gd name="T68" fmla="*/ 14 w 63"/>
                  <a:gd name="T69" fmla="*/ 186 h 187"/>
                  <a:gd name="T70" fmla="*/ 17 w 63"/>
                  <a:gd name="T71" fmla="*/ 187 h 187"/>
                  <a:gd name="T72" fmla="*/ 21 w 63"/>
                  <a:gd name="T73" fmla="*/ 187 h 187"/>
                  <a:gd name="T74" fmla="*/ 23 w 63"/>
                  <a:gd name="T75" fmla="*/ 187 h 187"/>
                  <a:gd name="T76" fmla="*/ 26 w 63"/>
                  <a:gd name="T77" fmla="*/ 186 h 187"/>
                  <a:gd name="T78" fmla="*/ 28 w 63"/>
                  <a:gd name="T79" fmla="*/ 184 h 187"/>
                  <a:gd name="T80" fmla="*/ 30 w 63"/>
                  <a:gd name="T81" fmla="*/ 182 h 187"/>
                  <a:gd name="T82" fmla="*/ 32 w 63"/>
                  <a:gd name="T83" fmla="*/ 177 h 187"/>
                  <a:gd name="T84" fmla="*/ 34 w 63"/>
                  <a:gd name="T85" fmla="*/ 172 h 187"/>
                  <a:gd name="T86" fmla="*/ 36 w 63"/>
                  <a:gd name="T87" fmla="*/ 167 h 187"/>
                  <a:gd name="T88" fmla="*/ 38 w 63"/>
                  <a:gd name="T89" fmla="*/ 160 h 187"/>
                  <a:gd name="T90" fmla="*/ 43 w 63"/>
                  <a:gd name="T91" fmla="*/ 145 h 187"/>
                  <a:gd name="T92" fmla="*/ 45 w 63"/>
                  <a:gd name="T93" fmla="*/ 128 h 187"/>
                  <a:gd name="T94" fmla="*/ 49 w 63"/>
                  <a:gd name="T95" fmla="*/ 110 h 187"/>
                  <a:gd name="T96" fmla="*/ 52 w 63"/>
                  <a:gd name="T97" fmla="*/ 90 h 187"/>
                  <a:gd name="T98" fmla="*/ 55 w 63"/>
                  <a:gd name="T99" fmla="*/ 70 h 187"/>
                  <a:gd name="T100" fmla="*/ 58 w 63"/>
                  <a:gd name="T101" fmla="*/ 52 h 187"/>
                  <a:gd name="T102" fmla="*/ 59 w 63"/>
                  <a:gd name="T103" fmla="*/ 35 h 187"/>
                  <a:gd name="T104" fmla="*/ 62 w 63"/>
                  <a:gd name="T105" fmla="*/ 21 h 187"/>
                  <a:gd name="T106" fmla="*/ 63 w 63"/>
                  <a:gd name="T107" fmla="*/ 10 h 187"/>
                  <a:gd name="T108" fmla="*/ 63 w 63"/>
                  <a:gd name="T109" fmla="*/ 3 h 187"/>
                  <a:gd name="T110" fmla="*/ 63 w 63"/>
                  <a:gd name="T111" fmla="*/ 3 h 187"/>
                  <a:gd name="T112" fmla="*/ 49 w 63"/>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7"/>
                  <a:gd name="T173" fmla="*/ 63 w 63"/>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7">
                    <a:moveTo>
                      <a:pt x="49" y="0"/>
                    </a:moveTo>
                    <a:lnTo>
                      <a:pt x="49" y="0"/>
                    </a:lnTo>
                    <a:lnTo>
                      <a:pt x="48" y="7"/>
                    </a:lnTo>
                    <a:lnTo>
                      <a:pt x="47" y="20"/>
                    </a:lnTo>
                    <a:lnTo>
                      <a:pt x="44" y="34"/>
                    </a:lnTo>
                    <a:lnTo>
                      <a:pt x="43" y="51"/>
                    </a:lnTo>
                    <a:lnTo>
                      <a:pt x="40" y="69"/>
                    </a:lnTo>
                    <a:lnTo>
                      <a:pt x="37" y="89"/>
                    </a:lnTo>
                    <a:lnTo>
                      <a:pt x="34" y="107"/>
                    </a:lnTo>
                    <a:lnTo>
                      <a:pt x="30" y="125"/>
                    </a:lnTo>
                    <a:lnTo>
                      <a:pt x="28" y="142"/>
                    </a:lnTo>
                    <a:lnTo>
                      <a:pt x="25" y="156"/>
                    </a:lnTo>
                    <a:lnTo>
                      <a:pt x="22" y="162"/>
                    </a:lnTo>
                    <a:lnTo>
                      <a:pt x="21" y="167"/>
                    </a:lnTo>
                    <a:lnTo>
                      <a:pt x="19" y="170"/>
                    </a:lnTo>
                    <a:lnTo>
                      <a:pt x="18" y="173"/>
                    </a:lnTo>
                    <a:lnTo>
                      <a:pt x="19" y="172"/>
                    </a:lnTo>
                    <a:lnTo>
                      <a:pt x="21" y="173"/>
                    </a:lnTo>
                    <a:lnTo>
                      <a:pt x="22" y="173"/>
                    </a:lnTo>
                    <a:lnTo>
                      <a:pt x="21" y="170"/>
                    </a:lnTo>
                    <a:lnTo>
                      <a:pt x="19" y="166"/>
                    </a:lnTo>
                    <a:lnTo>
                      <a:pt x="17" y="159"/>
                    </a:lnTo>
                    <a:lnTo>
                      <a:pt x="15" y="151"/>
                    </a:lnTo>
                    <a:lnTo>
                      <a:pt x="0" y="153"/>
                    </a:lnTo>
                    <a:lnTo>
                      <a:pt x="3" y="163"/>
                    </a:lnTo>
                    <a:lnTo>
                      <a:pt x="4" y="170"/>
                    </a:lnTo>
                    <a:lnTo>
                      <a:pt x="7" y="177"/>
                    </a:lnTo>
                    <a:lnTo>
                      <a:pt x="10" y="182"/>
                    </a:lnTo>
                    <a:lnTo>
                      <a:pt x="11" y="184"/>
                    </a:lnTo>
                    <a:lnTo>
                      <a:pt x="14" y="186"/>
                    </a:lnTo>
                    <a:lnTo>
                      <a:pt x="17" y="187"/>
                    </a:lnTo>
                    <a:lnTo>
                      <a:pt x="21" y="187"/>
                    </a:lnTo>
                    <a:lnTo>
                      <a:pt x="23" y="187"/>
                    </a:lnTo>
                    <a:lnTo>
                      <a:pt x="26" y="186"/>
                    </a:lnTo>
                    <a:lnTo>
                      <a:pt x="28" y="184"/>
                    </a:lnTo>
                    <a:lnTo>
                      <a:pt x="30" y="182"/>
                    </a:lnTo>
                    <a:lnTo>
                      <a:pt x="32" y="177"/>
                    </a:lnTo>
                    <a:lnTo>
                      <a:pt x="34" y="172"/>
                    </a:lnTo>
                    <a:lnTo>
                      <a:pt x="36" y="167"/>
                    </a:lnTo>
                    <a:lnTo>
                      <a:pt x="38" y="160"/>
                    </a:lnTo>
                    <a:lnTo>
                      <a:pt x="43" y="145"/>
                    </a:lnTo>
                    <a:lnTo>
                      <a:pt x="45" y="128"/>
                    </a:lnTo>
                    <a:lnTo>
                      <a:pt x="49" y="110"/>
                    </a:lnTo>
                    <a:lnTo>
                      <a:pt x="52" y="90"/>
                    </a:lnTo>
                    <a:lnTo>
                      <a:pt x="55" y="70"/>
                    </a:lnTo>
                    <a:lnTo>
                      <a:pt x="58" y="52"/>
                    </a:lnTo>
                    <a:lnTo>
                      <a:pt x="59" y="35"/>
                    </a:lnTo>
                    <a:lnTo>
                      <a:pt x="62" y="21"/>
                    </a:lnTo>
                    <a:lnTo>
                      <a:pt x="63" y="10"/>
                    </a:lnTo>
                    <a:lnTo>
                      <a:pt x="63" y="3"/>
                    </a:lnTo>
                    <a:lnTo>
                      <a:pt x="49"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70" name="Freeform 30"/>
              <p:cNvSpPr>
                <a:spLocks/>
              </p:cNvSpPr>
              <p:nvPr/>
            </p:nvSpPr>
            <p:spPr bwMode="auto">
              <a:xfrm>
                <a:off x="1478" y="1682"/>
                <a:ext cx="84" cy="83"/>
              </a:xfrm>
              <a:custGeom>
                <a:avLst/>
                <a:gdLst>
                  <a:gd name="T0" fmla="*/ 84 w 84"/>
                  <a:gd name="T1" fmla="*/ 46 h 83"/>
                  <a:gd name="T2" fmla="*/ 84 w 84"/>
                  <a:gd name="T3" fmla="*/ 39 h 83"/>
                  <a:gd name="T4" fmla="*/ 84 w 84"/>
                  <a:gd name="T5" fmla="*/ 32 h 83"/>
                  <a:gd name="T6" fmla="*/ 82 w 84"/>
                  <a:gd name="T7" fmla="*/ 25 h 83"/>
                  <a:gd name="T8" fmla="*/ 81 w 84"/>
                  <a:gd name="T9" fmla="*/ 21 h 83"/>
                  <a:gd name="T10" fmla="*/ 79 w 84"/>
                  <a:gd name="T11" fmla="*/ 15 h 83"/>
                  <a:gd name="T12" fmla="*/ 77 w 84"/>
                  <a:gd name="T13" fmla="*/ 11 h 83"/>
                  <a:gd name="T14" fmla="*/ 74 w 84"/>
                  <a:gd name="T15" fmla="*/ 8 h 83"/>
                  <a:gd name="T16" fmla="*/ 71 w 84"/>
                  <a:gd name="T17" fmla="*/ 4 h 83"/>
                  <a:gd name="T18" fmla="*/ 67 w 84"/>
                  <a:gd name="T19" fmla="*/ 2 h 83"/>
                  <a:gd name="T20" fmla="*/ 63 w 84"/>
                  <a:gd name="T21" fmla="*/ 1 h 83"/>
                  <a:gd name="T22" fmla="*/ 59 w 84"/>
                  <a:gd name="T23" fmla="*/ 0 h 83"/>
                  <a:gd name="T24" fmla="*/ 55 w 84"/>
                  <a:gd name="T25" fmla="*/ 1 h 83"/>
                  <a:gd name="T26" fmla="*/ 52 w 84"/>
                  <a:gd name="T27" fmla="*/ 2 h 83"/>
                  <a:gd name="T28" fmla="*/ 48 w 84"/>
                  <a:gd name="T29" fmla="*/ 4 h 83"/>
                  <a:gd name="T30" fmla="*/ 44 w 84"/>
                  <a:gd name="T31" fmla="*/ 7 h 83"/>
                  <a:gd name="T32" fmla="*/ 41 w 84"/>
                  <a:gd name="T33" fmla="*/ 8 h 83"/>
                  <a:gd name="T34" fmla="*/ 37 w 84"/>
                  <a:gd name="T35" fmla="*/ 11 h 83"/>
                  <a:gd name="T36" fmla="*/ 34 w 84"/>
                  <a:gd name="T37" fmla="*/ 15 h 83"/>
                  <a:gd name="T38" fmla="*/ 30 w 84"/>
                  <a:gd name="T39" fmla="*/ 18 h 83"/>
                  <a:gd name="T40" fmla="*/ 28 w 84"/>
                  <a:gd name="T41" fmla="*/ 22 h 83"/>
                  <a:gd name="T42" fmla="*/ 21 w 84"/>
                  <a:gd name="T43" fmla="*/ 31 h 83"/>
                  <a:gd name="T44" fmla="*/ 15 w 84"/>
                  <a:gd name="T45" fmla="*/ 39 h 83"/>
                  <a:gd name="T46" fmla="*/ 10 w 84"/>
                  <a:gd name="T47" fmla="*/ 49 h 83"/>
                  <a:gd name="T48" fmla="*/ 6 w 84"/>
                  <a:gd name="T49" fmla="*/ 60 h 83"/>
                  <a:gd name="T50" fmla="*/ 4 w 84"/>
                  <a:gd name="T51" fmla="*/ 64 h 83"/>
                  <a:gd name="T52" fmla="*/ 2 w 84"/>
                  <a:gd name="T53" fmla="*/ 70 h 83"/>
                  <a:gd name="T54" fmla="*/ 0 w 84"/>
                  <a:gd name="T55" fmla="*/ 74 h 83"/>
                  <a:gd name="T56" fmla="*/ 0 w 84"/>
                  <a:gd name="T57" fmla="*/ 80 h 83"/>
                  <a:gd name="T58" fmla="*/ 14 w 84"/>
                  <a:gd name="T59" fmla="*/ 83 h 83"/>
                  <a:gd name="T60" fmla="*/ 15 w 84"/>
                  <a:gd name="T61" fmla="*/ 78 h 83"/>
                  <a:gd name="T62" fmla="*/ 17 w 84"/>
                  <a:gd name="T63" fmla="*/ 74 h 83"/>
                  <a:gd name="T64" fmla="*/ 18 w 84"/>
                  <a:gd name="T65" fmla="*/ 70 h 83"/>
                  <a:gd name="T66" fmla="*/ 19 w 84"/>
                  <a:gd name="T67" fmla="*/ 66 h 83"/>
                  <a:gd name="T68" fmla="*/ 24 w 84"/>
                  <a:gd name="T69" fmla="*/ 56 h 83"/>
                  <a:gd name="T70" fmla="*/ 29 w 84"/>
                  <a:gd name="T71" fmla="*/ 47 h 83"/>
                  <a:gd name="T72" fmla="*/ 33 w 84"/>
                  <a:gd name="T73" fmla="*/ 39 h 83"/>
                  <a:gd name="T74" fmla="*/ 39 w 84"/>
                  <a:gd name="T75" fmla="*/ 32 h 83"/>
                  <a:gd name="T76" fmla="*/ 41 w 84"/>
                  <a:gd name="T77" fmla="*/ 28 h 83"/>
                  <a:gd name="T78" fmla="*/ 44 w 84"/>
                  <a:gd name="T79" fmla="*/ 25 h 83"/>
                  <a:gd name="T80" fmla="*/ 47 w 84"/>
                  <a:gd name="T81" fmla="*/ 24 h 83"/>
                  <a:gd name="T82" fmla="*/ 49 w 84"/>
                  <a:gd name="T83" fmla="*/ 21 h 83"/>
                  <a:gd name="T84" fmla="*/ 52 w 84"/>
                  <a:gd name="T85" fmla="*/ 18 h 83"/>
                  <a:gd name="T86" fmla="*/ 55 w 84"/>
                  <a:gd name="T87" fmla="*/ 16 h 83"/>
                  <a:gd name="T88" fmla="*/ 58 w 84"/>
                  <a:gd name="T89" fmla="*/ 16 h 83"/>
                  <a:gd name="T90" fmla="*/ 59 w 84"/>
                  <a:gd name="T91" fmla="*/ 15 h 83"/>
                  <a:gd name="T92" fmla="*/ 60 w 84"/>
                  <a:gd name="T93" fmla="*/ 15 h 83"/>
                  <a:gd name="T94" fmla="*/ 60 w 84"/>
                  <a:gd name="T95" fmla="*/ 15 h 83"/>
                  <a:gd name="T96" fmla="*/ 62 w 84"/>
                  <a:gd name="T97" fmla="*/ 15 h 83"/>
                  <a:gd name="T98" fmla="*/ 62 w 84"/>
                  <a:gd name="T99" fmla="*/ 16 h 83"/>
                  <a:gd name="T100" fmla="*/ 63 w 84"/>
                  <a:gd name="T101" fmla="*/ 16 h 83"/>
                  <a:gd name="T102" fmla="*/ 64 w 84"/>
                  <a:gd name="T103" fmla="*/ 18 h 83"/>
                  <a:gd name="T104" fmla="*/ 66 w 84"/>
                  <a:gd name="T105" fmla="*/ 21 h 83"/>
                  <a:gd name="T106" fmla="*/ 66 w 84"/>
                  <a:gd name="T107" fmla="*/ 24 h 83"/>
                  <a:gd name="T108" fmla="*/ 67 w 84"/>
                  <a:gd name="T109" fmla="*/ 28 h 83"/>
                  <a:gd name="T110" fmla="*/ 69 w 84"/>
                  <a:gd name="T111" fmla="*/ 33 h 83"/>
                  <a:gd name="T112" fmla="*/ 69 w 84"/>
                  <a:gd name="T113" fmla="*/ 39 h 83"/>
                  <a:gd name="T114" fmla="*/ 69 w 84"/>
                  <a:gd name="T115" fmla="*/ 46 h 83"/>
                  <a:gd name="T116" fmla="*/ 84 w 84"/>
                  <a:gd name="T117" fmla="*/ 46 h 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
                  <a:gd name="T178" fmla="*/ 0 h 83"/>
                  <a:gd name="T179" fmla="*/ 84 w 84"/>
                  <a:gd name="T180" fmla="*/ 83 h 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 h="83">
                    <a:moveTo>
                      <a:pt x="84" y="46"/>
                    </a:moveTo>
                    <a:lnTo>
                      <a:pt x="84" y="39"/>
                    </a:lnTo>
                    <a:lnTo>
                      <a:pt x="84" y="32"/>
                    </a:lnTo>
                    <a:lnTo>
                      <a:pt x="82" y="25"/>
                    </a:lnTo>
                    <a:lnTo>
                      <a:pt x="81" y="21"/>
                    </a:lnTo>
                    <a:lnTo>
                      <a:pt x="79" y="15"/>
                    </a:lnTo>
                    <a:lnTo>
                      <a:pt x="77" y="11"/>
                    </a:lnTo>
                    <a:lnTo>
                      <a:pt x="74" y="8"/>
                    </a:lnTo>
                    <a:lnTo>
                      <a:pt x="71" y="4"/>
                    </a:lnTo>
                    <a:lnTo>
                      <a:pt x="67" y="2"/>
                    </a:lnTo>
                    <a:lnTo>
                      <a:pt x="63" y="1"/>
                    </a:lnTo>
                    <a:lnTo>
                      <a:pt x="59" y="0"/>
                    </a:lnTo>
                    <a:lnTo>
                      <a:pt x="55" y="1"/>
                    </a:lnTo>
                    <a:lnTo>
                      <a:pt x="52" y="2"/>
                    </a:lnTo>
                    <a:lnTo>
                      <a:pt x="48" y="4"/>
                    </a:lnTo>
                    <a:lnTo>
                      <a:pt x="44" y="7"/>
                    </a:lnTo>
                    <a:lnTo>
                      <a:pt x="41" y="8"/>
                    </a:lnTo>
                    <a:lnTo>
                      <a:pt x="37" y="11"/>
                    </a:lnTo>
                    <a:lnTo>
                      <a:pt x="34" y="15"/>
                    </a:lnTo>
                    <a:lnTo>
                      <a:pt x="30" y="18"/>
                    </a:lnTo>
                    <a:lnTo>
                      <a:pt x="28" y="22"/>
                    </a:lnTo>
                    <a:lnTo>
                      <a:pt x="21" y="31"/>
                    </a:lnTo>
                    <a:lnTo>
                      <a:pt x="15" y="39"/>
                    </a:lnTo>
                    <a:lnTo>
                      <a:pt x="10" y="49"/>
                    </a:lnTo>
                    <a:lnTo>
                      <a:pt x="6" y="60"/>
                    </a:lnTo>
                    <a:lnTo>
                      <a:pt x="4" y="64"/>
                    </a:lnTo>
                    <a:lnTo>
                      <a:pt x="2" y="70"/>
                    </a:lnTo>
                    <a:lnTo>
                      <a:pt x="0" y="74"/>
                    </a:lnTo>
                    <a:lnTo>
                      <a:pt x="0" y="80"/>
                    </a:lnTo>
                    <a:lnTo>
                      <a:pt x="14" y="83"/>
                    </a:lnTo>
                    <a:lnTo>
                      <a:pt x="15" y="78"/>
                    </a:lnTo>
                    <a:lnTo>
                      <a:pt x="17" y="74"/>
                    </a:lnTo>
                    <a:lnTo>
                      <a:pt x="18" y="70"/>
                    </a:lnTo>
                    <a:lnTo>
                      <a:pt x="19" y="66"/>
                    </a:lnTo>
                    <a:lnTo>
                      <a:pt x="24" y="56"/>
                    </a:lnTo>
                    <a:lnTo>
                      <a:pt x="29" y="47"/>
                    </a:lnTo>
                    <a:lnTo>
                      <a:pt x="33" y="39"/>
                    </a:lnTo>
                    <a:lnTo>
                      <a:pt x="39" y="32"/>
                    </a:lnTo>
                    <a:lnTo>
                      <a:pt x="41" y="28"/>
                    </a:lnTo>
                    <a:lnTo>
                      <a:pt x="44" y="25"/>
                    </a:lnTo>
                    <a:lnTo>
                      <a:pt x="47" y="24"/>
                    </a:lnTo>
                    <a:lnTo>
                      <a:pt x="49" y="21"/>
                    </a:lnTo>
                    <a:lnTo>
                      <a:pt x="52" y="18"/>
                    </a:lnTo>
                    <a:lnTo>
                      <a:pt x="55" y="16"/>
                    </a:lnTo>
                    <a:lnTo>
                      <a:pt x="58" y="16"/>
                    </a:lnTo>
                    <a:lnTo>
                      <a:pt x="59" y="15"/>
                    </a:lnTo>
                    <a:lnTo>
                      <a:pt x="60" y="15"/>
                    </a:lnTo>
                    <a:lnTo>
                      <a:pt x="62" y="15"/>
                    </a:lnTo>
                    <a:lnTo>
                      <a:pt x="62" y="16"/>
                    </a:lnTo>
                    <a:lnTo>
                      <a:pt x="63" y="16"/>
                    </a:lnTo>
                    <a:lnTo>
                      <a:pt x="64" y="18"/>
                    </a:lnTo>
                    <a:lnTo>
                      <a:pt x="66" y="21"/>
                    </a:lnTo>
                    <a:lnTo>
                      <a:pt x="66" y="24"/>
                    </a:lnTo>
                    <a:lnTo>
                      <a:pt x="67" y="28"/>
                    </a:lnTo>
                    <a:lnTo>
                      <a:pt x="69" y="33"/>
                    </a:lnTo>
                    <a:lnTo>
                      <a:pt x="69" y="39"/>
                    </a:lnTo>
                    <a:lnTo>
                      <a:pt x="69" y="46"/>
                    </a:lnTo>
                    <a:lnTo>
                      <a:pt x="84" y="46"/>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2547" name="Group 31"/>
            <p:cNvGrpSpPr>
              <a:grpSpLocks/>
            </p:cNvGrpSpPr>
            <p:nvPr/>
          </p:nvGrpSpPr>
          <p:grpSpPr bwMode="auto">
            <a:xfrm>
              <a:off x="1449" y="3200"/>
              <a:ext cx="407" cy="272"/>
              <a:chOff x="1684" y="1677"/>
              <a:chExt cx="407" cy="272"/>
            </a:xfrm>
          </p:grpSpPr>
          <p:sp>
            <p:nvSpPr>
              <p:cNvPr id="22651" name="Freeform 32"/>
              <p:cNvSpPr>
                <a:spLocks/>
              </p:cNvSpPr>
              <p:nvPr/>
            </p:nvSpPr>
            <p:spPr bwMode="auto">
              <a:xfrm>
                <a:off x="1691" y="1717"/>
                <a:ext cx="393" cy="198"/>
              </a:xfrm>
              <a:custGeom>
                <a:avLst/>
                <a:gdLst>
                  <a:gd name="T0" fmla="*/ 217 w 393"/>
                  <a:gd name="T1" fmla="*/ 1 h 198"/>
                  <a:gd name="T2" fmla="*/ 245 w 393"/>
                  <a:gd name="T3" fmla="*/ 3 h 198"/>
                  <a:gd name="T4" fmla="*/ 273 w 393"/>
                  <a:gd name="T5" fmla="*/ 8 h 198"/>
                  <a:gd name="T6" fmla="*/ 297 w 393"/>
                  <a:gd name="T7" fmla="*/ 14 h 198"/>
                  <a:gd name="T8" fmla="*/ 320 w 393"/>
                  <a:gd name="T9" fmla="*/ 22 h 198"/>
                  <a:gd name="T10" fmla="*/ 341 w 393"/>
                  <a:gd name="T11" fmla="*/ 32 h 198"/>
                  <a:gd name="T12" fmla="*/ 359 w 393"/>
                  <a:gd name="T13" fmla="*/ 43 h 198"/>
                  <a:gd name="T14" fmla="*/ 374 w 393"/>
                  <a:gd name="T15" fmla="*/ 56 h 198"/>
                  <a:gd name="T16" fmla="*/ 383 w 393"/>
                  <a:gd name="T17" fmla="*/ 70 h 198"/>
                  <a:gd name="T18" fmla="*/ 390 w 393"/>
                  <a:gd name="T19" fmla="*/ 84 h 198"/>
                  <a:gd name="T20" fmla="*/ 393 w 393"/>
                  <a:gd name="T21" fmla="*/ 100 h 198"/>
                  <a:gd name="T22" fmla="*/ 390 w 393"/>
                  <a:gd name="T23" fmla="*/ 114 h 198"/>
                  <a:gd name="T24" fmla="*/ 383 w 393"/>
                  <a:gd name="T25" fmla="*/ 128 h 198"/>
                  <a:gd name="T26" fmla="*/ 374 w 393"/>
                  <a:gd name="T27" fmla="*/ 142 h 198"/>
                  <a:gd name="T28" fmla="*/ 359 w 393"/>
                  <a:gd name="T29" fmla="*/ 155 h 198"/>
                  <a:gd name="T30" fmla="*/ 341 w 393"/>
                  <a:gd name="T31" fmla="*/ 166 h 198"/>
                  <a:gd name="T32" fmla="*/ 320 w 393"/>
                  <a:gd name="T33" fmla="*/ 176 h 198"/>
                  <a:gd name="T34" fmla="*/ 297 w 393"/>
                  <a:gd name="T35" fmla="*/ 184 h 198"/>
                  <a:gd name="T36" fmla="*/ 273 w 393"/>
                  <a:gd name="T37" fmla="*/ 191 h 198"/>
                  <a:gd name="T38" fmla="*/ 245 w 393"/>
                  <a:gd name="T39" fmla="*/ 196 h 198"/>
                  <a:gd name="T40" fmla="*/ 217 w 393"/>
                  <a:gd name="T41" fmla="*/ 198 h 198"/>
                  <a:gd name="T42" fmla="*/ 185 w 393"/>
                  <a:gd name="T43" fmla="*/ 198 h 198"/>
                  <a:gd name="T44" fmla="*/ 157 w 393"/>
                  <a:gd name="T45" fmla="*/ 197 h 198"/>
                  <a:gd name="T46" fmla="*/ 128 w 393"/>
                  <a:gd name="T47" fmla="*/ 193 h 198"/>
                  <a:gd name="T48" fmla="*/ 102 w 393"/>
                  <a:gd name="T49" fmla="*/ 187 h 198"/>
                  <a:gd name="T50" fmla="*/ 79 w 393"/>
                  <a:gd name="T51" fmla="*/ 179 h 198"/>
                  <a:gd name="T52" fmla="*/ 57 w 393"/>
                  <a:gd name="T53" fmla="*/ 169 h 198"/>
                  <a:gd name="T54" fmla="*/ 40 w 393"/>
                  <a:gd name="T55" fmla="*/ 159 h 198"/>
                  <a:gd name="T56" fmla="*/ 23 w 393"/>
                  <a:gd name="T57" fmla="*/ 146 h 198"/>
                  <a:gd name="T58" fmla="*/ 12 w 393"/>
                  <a:gd name="T59" fmla="*/ 134 h 198"/>
                  <a:gd name="T60" fmla="*/ 4 w 393"/>
                  <a:gd name="T61" fmla="*/ 119 h 198"/>
                  <a:gd name="T62" fmla="*/ 0 w 393"/>
                  <a:gd name="T63" fmla="*/ 104 h 198"/>
                  <a:gd name="T64" fmla="*/ 1 w 393"/>
                  <a:gd name="T65" fmla="*/ 89 h 198"/>
                  <a:gd name="T66" fmla="*/ 7 w 393"/>
                  <a:gd name="T67" fmla="*/ 74 h 198"/>
                  <a:gd name="T68" fmla="*/ 15 w 393"/>
                  <a:gd name="T69" fmla="*/ 60 h 198"/>
                  <a:gd name="T70" fmla="*/ 29 w 393"/>
                  <a:gd name="T71" fmla="*/ 48 h 198"/>
                  <a:gd name="T72" fmla="*/ 45 w 393"/>
                  <a:gd name="T73" fmla="*/ 36 h 198"/>
                  <a:gd name="T74" fmla="*/ 64 w 393"/>
                  <a:gd name="T75" fmla="*/ 27 h 198"/>
                  <a:gd name="T76" fmla="*/ 86 w 393"/>
                  <a:gd name="T77" fmla="*/ 17 h 198"/>
                  <a:gd name="T78" fmla="*/ 112 w 393"/>
                  <a:gd name="T79" fmla="*/ 10 h 198"/>
                  <a:gd name="T80" fmla="*/ 138 w 393"/>
                  <a:gd name="T81" fmla="*/ 4 h 198"/>
                  <a:gd name="T82" fmla="*/ 166 w 393"/>
                  <a:gd name="T83" fmla="*/ 1 h 198"/>
                  <a:gd name="T84" fmla="*/ 196 w 393"/>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3"/>
                  <a:gd name="T130" fmla="*/ 0 h 198"/>
                  <a:gd name="T131" fmla="*/ 393 w 393"/>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3" h="198">
                    <a:moveTo>
                      <a:pt x="196" y="0"/>
                    </a:moveTo>
                    <a:lnTo>
                      <a:pt x="206" y="0"/>
                    </a:lnTo>
                    <a:lnTo>
                      <a:pt x="217" y="1"/>
                    </a:lnTo>
                    <a:lnTo>
                      <a:pt x="226" y="1"/>
                    </a:lnTo>
                    <a:lnTo>
                      <a:pt x="236" y="1"/>
                    </a:lnTo>
                    <a:lnTo>
                      <a:pt x="245" y="3"/>
                    </a:lnTo>
                    <a:lnTo>
                      <a:pt x="255" y="4"/>
                    </a:lnTo>
                    <a:lnTo>
                      <a:pt x="263" y="5"/>
                    </a:lnTo>
                    <a:lnTo>
                      <a:pt x="273" y="8"/>
                    </a:lnTo>
                    <a:lnTo>
                      <a:pt x="281" y="10"/>
                    </a:lnTo>
                    <a:lnTo>
                      <a:pt x="289" y="12"/>
                    </a:lnTo>
                    <a:lnTo>
                      <a:pt x="297" y="14"/>
                    </a:lnTo>
                    <a:lnTo>
                      <a:pt x="305" y="17"/>
                    </a:lnTo>
                    <a:lnTo>
                      <a:pt x="314" y="19"/>
                    </a:lnTo>
                    <a:lnTo>
                      <a:pt x="320" y="22"/>
                    </a:lnTo>
                    <a:lnTo>
                      <a:pt x="327" y="27"/>
                    </a:lnTo>
                    <a:lnTo>
                      <a:pt x="334" y="29"/>
                    </a:lnTo>
                    <a:lnTo>
                      <a:pt x="341" y="32"/>
                    </a:lnTo>
                    <a:lnTo>
                      <a:pt x="348" y="36"/>
                    </a:lnTo>
                    <a:lnTo>
                      <a:pt x="353" y="39"/>
                    </a:lnTo>
                    <a:lnTo>
                      <a:pt x="359" y="43"/>
                    </a:lnTo>
                    <a:lnTo>
                      <a:pt x="364" y="48"/>
                    </a:lnTo>
                    <a:lnTo>
                      <a:pt x="368" y="52"/>
                    </a:lnTo>
                    <a:lnTo>
                      <a:pt x="374" y="56"/>
                    </a:lnTo>
                    <a:lnTo>
                      <a:pt x="376" y="60"/>
                    </a:lnTo>
                    <a:lnTo>
                      <a:pt x="380" y="65"/>
                    </a:lnTo>
                    <a:lnTo>
                      <a:pt x="383" y="70"/>
                    </a:lnTo>
                    <a:lnTo>
                      <a:pt x="386" y="74"/>
                    </a:lnTo>
                    <a:lnTo>
                      <a:pt x="389" y="79"/>
                    </a:lnTo>
                    <a:lnTo>
                      <a:pt x="390" y="84"/>
                    </a:lnTo>
                    <a:lnTo>
                      <a:pt x="391" y="89"/>
                    </a:lnTo>
                    <a:lnTo>
                      <a:pt x="391" y="94"/>
                    </a:lnTo>
                    <a:lnTo>
                      <a:pt x="393" y="100"/>
                    </a:lnTo>
                    <a:lnTo>
                      <a:pt x="391" y="104"/>
                    </a:lnTo>
                    <a:lnTo>
                      <a:pt x="391" y="110"/>
                    </a:lnTo>
                    <a:lnTo>
                      <a:pt x="390" y="114"/>
                    </a:lnTo>
                    <a:lnTo>
                      <a:pt x="389" y="119"/>
                    </a:lnTo>
                    <a:lnTo>
                      <a:pt x="386" y="124"/>
                    </a:lnTo>
                    <a:lnTo>
                      <a:pt x="383" y="128"/>
                    </a:lnTo>
                    <a:lnTo>
                      <a:pt x="380" y="134"/>
                    </a:lnTo>
                    <a:lnTo>
                      <a:pt x="376" y="138"/>
                    </a:lnTo>
                    <a:lnTo>
                      <a:pt x="374" y="142"/>
                    </a:lnTo>
                    <a:lnTo>
                      <a:pt x="368" y="146"/>
                    </a:lnTo>
                    <a:lnTo>
                      <a:pt x="364" y="150"/>
                    </a:lnTo>
                    <a:lnTo>
                      <a:pt x="359" y="155"/>
                    </a:lnTo>
                    <a:lnTo>
                      <a:pt x="353" y="159"/>
                    </a:lnTo>
                    <a:lnTo>
                      <a:pt x="348" y="162"/>
                    </a:lnTo>
                    <a:lnTo>
                      <a:pt x="341" y="166"/>
                    </a:lnTo>
                    <a:lnTo>
                      <a:pt x="334" y="169"/>
                    </a:lnTo>
                    <a:lnTo>
                      <a:pt x="327" y="173"/>
                    </a:lnTo>
                    <a:lnTo>
                      <a:pt x="320" y="176"/>
                    </a:lnTo>
                    <a:lnTo>
                      <a:pt x="314" y="179"/>
                    </a:lnTo>
                    <a:lnTo>
                      <a:pt x="305" y="181"/>
                    </a:lnTo>
                    <a:lnTo>
                      <a:pt x="297" y="184"/>
                    </a:lnTo>
                    <a:lnTo>
                      <a:pt x="289" y="187"/>
                    </a:lnTo>
                    <a:lnTo>
                      <a:pt x="281" y="189"/>
                    </a:lnTo>
                    <a:lnTo>
                      <a:pt x="273" y="191"/>
                    </a:lnTo>
                    <a:lnTo>
                      <a:pt x="263" y="193"/>
                    </a:lnTo>
                    <a:lnTo>
                      <a:pt x="255" y="194"/>
                    </a:lnTo>
                    <a:lnTo>
                      <a:pt x="245" y="196"/>
                    </a:lnTo>
                    <a:lnTo>
                      <a:pt x="236" y="197"/>
                    </a:lnTo>
                    <a:lnTo>
                      <a:pt x="226" y="197"/>
                    </a:lnTo>
                    <a:lnTo>
                      <a:pt x="217" y="198"/>
                    </a:lnTo>
                    <a:lnTo>
                      <a:pt x="206" y="198"/>
                    </a:lnTo>
                    <a:lnTo>
                      <a:pt x="196" y="198"/>
                    </a:lnTo>
                    <a:lnTo>
                      <a:pt x="185" y="198"/>
                    </a:lnTo>
                    <a:lnTo>
                      <a:pt x="176" y="198"/>
                    </a:lnTo>
                    <a:lnTo>
                      <a:pt x="166" y="197"/>
                    </a:lnTo>
                    <a:lnTo>
                      <a:pt x="157" y="197"/>
                    </a:lnTo>
                    <a:lnTo>
                      <a:pt x="147" y="196"/>
                    </a:lnTo>
                    <a:lnTo>
                      <a:pt x="138" y="194"/>
                    </a:lnTo>
                    <a:lnTo>
                      <a:pt x="128" y="193"/>
                    </a:lnTo>
                    <a:lnTo>
                      <a:pt x="120" y="191"/>
                    </a:lnTo>
                    <a:lnTo>
                      <a:pt x="112" y="189"/>
                    </a:lnTo>
                    <a:lnTo>
                      <a:pt x="102" y="187"/>
                    </a:lnTo>
                    <a:lnTo>
                      <a:pt x="94" y="184"/>
                    </a:lnTo>
                    <a:lnTo>
                      <a:pt x="86" y="181"/>
                    </a:lnTo>
                    <a:lnTo>
                      <a:pt x="79" y="179"/>
                    </a:lnTo>
                    <a:lnTo>
                      <a:pt x="71" y="176"/>
                    </a:lnTo>
                    <a:lnTo>
                      <a:pt x="64" y="173"/>
                    </a:lnTo>
                    <a:lnTo>
                      <a:pt x="57" y="169"/>
                    </a:lnTo>
                    <a:lnTo>
                      <a:pt x="50" y="166"/>
                    </a:lnTo>
                    <a:lnTo>
                      <a:pt x="45" y="162"/>
                    </a:lnTo>
                    <a:lnTo>
                      <a:pt x="40" y="159"/>
                    </a:lnTo>
                    <a:lnTo>
                      <a:pt x="34" y="155"/>
                    </a:lnTo>
                    <a:lnTo>
                      <a:pt x="29" y="150"/>
                    </a:lnTo>
                    <a:lnTo>
                      <a:pt x="23" y="146"/>
                    </a:lnTo>
                    <a:lnTo>
                      <a:pt x="19" y="142"/>
                    </a:lnTo>
                    <a:lnTo>
                      <a:pt x="15" y="138"/>
                    </a:lnTo>
                    <a:lnTo>
                      <a:pt x="12" y="134"/>
                    </a:lnTo>
                    <a:lnTo>
                      <a:pt x="10" y="128"/>
                    </a:lnTo>
                    <a:lnTo>
                      <a:pt x="7" y="124"/>
                    </a:lnTo>
                    <a:lnTo>
                      <a:pt x="4" y="119"/>
                    </a:lnTo>
                    <a:lnTo>
                      <a:pt x="3" y="114"/>
                    </a:lnTo>
                    <a:lnTo>
                      <a:pt x="1" y="110"/>
                    </a:lnTo>
                    <a:lnTo>
                      <a:pt x="0" y="104"/>
                    </a:lnTo>
                    <a:lnTo>
                      <a:pt x="0" y="100"/>
                    </a:lnTo>
                    <a:lnTo>
                      <a:pt x="0" y="94"/>
                    </a:lnTo>
                    <a:lnTo>
                      <a:pt x="1" y="89"/>
                    </a:lnTo>
                    <a:lnTo>
                      <a:pt x="3" y="84"/>
                    </a:lnTo>
                    <a:lnTo>
                      <a:pt x="4" y="79"/>
                    </a:lnTo>
                    <a:lnTo>
                      <a:pt x="7" y="74"/>
                    </a:lnTo>
                    <a:lnTo>
                      <a:pt x="10" y="70"/>
                    </a:lnTo>
                    <a:lnTo>
                      <a:pt x="12" y="65"/>
                    </a:lnTo>
                    <a:lnTo>
                      <a:pt x="15" y="60"/>
                    </a:lnTo>
                    <a:lnTo>
                      <a:pt x="19" y="56"/>
                    </a:lnTo>
                    <a:lnTo>
                      <a:pt x="23" y="52"/>
                    </a:lnTo>
                    <a:lnTo>
                      <a:pt x="29" y="48"/>
                    </a:lnTo>
                    <a:lnTo>
                      <a:pt x="34" y="43"/>
                    </a:lnTo>
                    <a:lnTo>
                      <a:pt x="40" y="39"/>
                    </a:lnTo>
                    <a:lnTo>
                      <a:pt x="45" y="36"/>
                    </a:lnTo>
                    <a:lnTo>
                      <a:pt x="50" y="32"/>
                    </a:lnTo>
                    <a:lnTo>
                      <a:pt x="57" y="29"/>
                    </a:lnTo>
                    <a:lnTo>
                      <a:pt x="64" y="27"/>
                    </a:lnTo>
                    <a:lnTo>
                      <a:pt x="71" y="22"/>
                    </a:lnTo>
                    <a:lnTo>
                      <a:pt x="79" y="19"/>
                    </a:lnTo>
                    <a:lnTo>
                      <a:pt x="86" y="17"/>
                    </a:lnTo>
                    <a:lnTo>
                      <a:pt x="94" y="14"/>
                    </a:lnTo>
                    <a:lnTo>
                      <a:pt x="102" y="12"/>
                    </a:lnTo>
                    <a:lnTo>
                      <a:pt x="112" y="10"/>
                    </a:lnTo>
                    <a:lnTo>
                      <a:pt x="120" y="8"/>
                    </a:lnTo>
                    <a:lnTo>
                      <a:pt x="128" y="5"/>
                    </a:lnTo>
                    <a:lnTo>
                      <a:pt x="138" y="4"/>
                    </a:lnTo>
                    <a:lnTo>
                      <a:pt x="147" y="3"/>
                    </a:lnTo>
                    <a:lnTo>
                      <a:pt x="157" y="1"/>
                    </a:lnTo>
                    <a:lnTo>
                      <a:pt x="166" y="1"/>
                    </a:lnTo>
                    <a:lnTo>
                      <a:pt x="176" y="1"/>
                    </a:lnTo>
                    <a:lnTo>
                      <a:pt x="185" y="0"/>
                    </a:lnTo>
                    <a:lnTo>
                      <a:pt x="196" y="0"/>
                    </a:lnTo>
                    <a:close/>
                  </a:path>
                </a:pathLst>
              </a:custGeom>
              <a:solidFill>
                <a:srgbClr val="FFF5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52" name="Freeform 33"/>
              <p:cNvSpPr>
                <a:spLocks/>
              </p:cNvSpPr>
              <p:nvPr/>
            </p:nvSpPr>
            <p:spPr bwMode="auto">
              <a:xfrm>
                <a:off x="1887" y="1710"/>
                <a:ext cx="204" cy="107"/>
              </a:xfrm>
              <a:custGeom>
                <a:avLst/>
                <a:gdLst>
                  <a:gd name="T0" fmla="*/ 204 w 204"/>
                  <a:gd name="T1" fmla="*/ 107 h 107"/>
                  <a:gd name="T2" fmla="*/ 202 w 204"/>
                  <a:gd name="T3" fmla="*/ 94 h 107"/>
                  <a:gd name="T4" fmla="*/ 199 w 204"/>
                  <a:gd name="T5" fmla="*/ 83 h 107"/>
                  <a:gd name="T6" fmla="*/ 194 w 204"/>
                  <a:gd name="T7" fmla="*/ 73 h 107"/>
                  <a:gd name="T8" fmla="*/ 186 w 204"/>
                  <a:gd name="T9" fmla="*/ 63 h 107"/>
                  <a:gd name="T10" fmla="*/ 178 w 204"/>
                  <a:gd name="T11" fmla="*/ 53 h 107"/>
                  <a:gd name="T12" fmla="*/ 167 w 204"/>
                  <a:gd name="T13" fmla="*/ 45 h 107"/>
                  <a:gd name="T14" fmla="*/ 156 w 204"/>
                  <a:gd name="T15" fmla="*/ 36 h 107"/>
                  <a:gd name="T16" fmla="*/ 142 w 204"/>
                  <a:gd name="T17" fmla="*/ 29 h 107"/>
                  <a:gd name="T18" fmla="*/ 129 w 204"/>
                  <a:gd name="T19" fmla="*/ 22 h 107"/>
                  <a:gd name="T20" fmla="*/ 112 w 204"/>
                  <a:gd name="T21" fmla="*/ 17 h 107"/>
                  <a:gd name="T22" fmla="*/ 96 w 204"/>
                  <a:gd name="T23" fmla="*/ 11 h 107"/>
                  <a:gd name="T24" fmla="*/ 78 w 204"/>
                  <a:gd name="T25" fmla="*/ 7 h 107"/>
                  <a:gd name="T26" fmla="*/ 59 w 204"/>
                  <a:gd name="T27" fmla="*/ 4 h 107"/>
                  <a:gd name="T28" fmla="*/ 40 w 204"/>
                  <a:gd name="T29" fmla="*/ 1 h 107"/>
                  <a:gd name="T30" fmla="*/ 21 w 204"/>
                  <a:gd name="T31" fmla="*/ 0 h 107"/>
                  <a:gd name="T32" fmla="*/ 0 w 204"/>
                  <a:gd name="T33" fmla="*/ 0 h 107"/>
                  <a:gd name="T34" fmla="*/ 10 w 204"/>
                  <a:gd name="T35" fmla="*/ 14 h 107"/>
                  <a:gd name="T36" fmla="*/ 29 w 204"/>
                  <a:gd name="T37" fmla="*/ 15 h 107"/>
                  <a:gd name="T38" fmla="*/ 48 w 204"/>
                  <a:gd name="T39" fmla="*/ 18 h 107"/>
                  <a:gd name="T40" fmla="*/ 66 w 204"/>
                  <a:gd name="T41" fmla="*/ 21 h 107"/>
                  <a:gd name="T42" fmla="*/ 84 w 204"/>
                  <a:gd name="T43" fmla="*/ 24 h 107"/>
                  <a:gd name="T44" fmla="*/ 100 w 204"/>
                  <a:gd name="T45" fmla="*/ 28 h 107"/>
                  <a:gd name="T46" fmla="*/ 115 w 204"/>
                  <a:gd name="T47" fmla="*/ 34 h 107"/>
                  <a:gd name="T48" fmla="*/ 129 w 204"/>
                  <a:gd name="T49" fmla="*/ 39 h 107"/>
                  <a:gd name="T50" fmla="*/ 141 w 204"/>
                  <a:gd name="T51" fmla="*/ 46 h 107"/>
                  <a:gd name="T52" fmla="*/ 153 w 204"/>
                  <a:gd name="T53" fmla="*/ 53 h 107"/>
                  <a:gd name="T54" fmla="*/ 163 w 204"/>
                  <a:gd name="T55" fmla="*/ 60 h 107"/>
                  <a:gd name="T56" fmla="*/ 172 w 204"/>
                  <a:gd name="T57" fmla="*/ 69 h 107"/>
                  <a:gd name="T58" fmla="*/ 179 w 204"/>
                  <a:gd name="T59" fmla="*/ 76 h 107"/>
                  <a:gd name="T60" fmla="*/ 183 w 204"/>
                  <a:gd name="T61" fmla="*/ 84 h 107"/>
                  <a:gd name="T62" fmla="*/ 187 w 204"/>
                  <a:gd name="T63" fmla="*/ 93 h 107"/>
                  <a:gd name="T64" fmla="*/ 189 w 204"/>
                  <a:gd name="T65" fmla="*/ 101 h 107"/>
                  <a:gd name="T66" fmla="*/ 189 w 204"/>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7"/>
                  <a:gd name="T104" fmla="*/ 204 w 204"/>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7">
                    <a:moveTo>
                      <a:pt x="204" y="107"/>
                    </a:moveTo>
                    <a:lnTo>
                      <a:pt x="204" y="107"/>
                    </a:lnTo>
                    <a:lnTo>
                      <a:pt x="204" y="100"/>
                    </a:lnTo>
                    <a:lnTo>
                      <a:pt x="202" y="94"/>
                    </a:lnTo>
                    <a:lnTo>
                      <a:pt x="201" y="88"/>
                    </a:lnTo>
                    <a:lnTo>
                      <a:pt x="199" y="83"/>
                    </a:lnTo>
                    <a:lnTo>
                      <a:pt x="197" y="79"/>
                    </a:lnTo>
                    <a:lnTo>
                      <a:pt x="194" y="73"/>
                    </a:lnTo>
                    <a:lnTo>
                      <a:pt x="190" y="67"/>
                    </a:lnTo>
                    <a:lnTo>
                      <a:pt x="186" y="63"/>
                    </a:lnTo>
                    <a:lnTo>
                      <a:pt x="182" y="57"/>
                    </a:lnTo>
                    <a:lnTo>
                      <a:pt x="178" y="53"/>
                    </a:lnTo>
                    <a:lnTo>
                      <a:pt x="172" y="49"/>
                    </a:lnTo>
                    <a:lnTo>
                      <a:pt x="167" y="45"/>
                    </a:lnTo>
                    <a:lnTo>
                      <a:pt x="161" y="41"/>
                    </a:lnTo>
                    <a:lnTo>
                      <a:pt x="156" y="36"/>
                    </a:lnTo>
                    <a:lnTo>
                      <a:pt x="149" y="34"/>
                    </a:lnTo>
                    <a:lnTo>
                      <a:pt x="142" y="29"/>
                    </a:lnTo>
                    <a:lnTo>
                      <a:pt x="135" y="25"/>
                    </a:lnTo>
                    <a:lnTo>
                      <a:pt x="129" y="22"/>
                    </a:lnTo>
                    <a:lnTo>
                      <a:pt x="120" y="19"/>
                    </a:lnTo>
                    <a:lnTo>
                      <a:pt x="112" y="17"/>
                    </a:lnTo>
                    <a:lnTo>
                      <a:pt x="104" y="14"/>
                    </a:lnTo>
                    <a:lnTo>
                      <a:pt x="96" y="11"/>
                    </a:lnTo>
                    <a:lnTo>
                      <a:pt x="86" y="10"/>
                    </a:lnTo>
                    <a:lnTo>
                      <a:pt x="78" y="7"/>
                    </a:lnTo>
                    <a:lnTo>
                      <a:pt x="69" y="5"/>
                    </a:lnTo>
                    <a:lnTo>
                      <a:pt x="59" y="4"/>
                    </a:lnTo>
                    <a:lnTo>
                      <a:pt x="49" y="3"/>
                    </a:lnTo>
                    <a:lnTo>
                      <a:pt x="40" y="1"/>
                    </a:lnTo>
                    <a:lnTo>
                      <a:pt x="30" y="0"/>
                    </a:lnTo>
                    <a:lnTo>
                      <a:pt x="21" y="0"/>
                    </a:lnTo>
                    <a:lnTo>
                      <a:pt x="10" y="0"/>
                    </a:lnTo>
                    <a:lnTo>
                      <a:pt x="0" y="0"/>
                    </a:lnTo>
                    <a:lnTo>
                      <a:pt x="0" y="14"/>
                    </a:lnTo>
                    <a:lnTo>
                      <a:pt x="10" y="14"/>
                    </a:lnTo>
                    <a:lnTo>
                      <a:pt x="19" y="15"/>
                    </a:lnTo>
                    <a:lnTo>
                      <a:pt x="29" y="15"/>
                    </a:lnTo>
                    <a:lnTo>
                      <a:pt x="39" y="17"/>
                    </a:lnTo>
                    <a:lnTo>
                      <a:pt x="48" y="18"/>
                    </a:lnTo>
                    <a:lnTo>
                      <a:pt x="58" y="19"/>
                    </a:lnTo>
                    <a:lnTo>
                      <a:pt x="66" y="21"/>
                    </a:lnTo>
                    <a:lnTo>
                      <a:pt x="75" y="22"/>
                    </a:lnTo>
                    <a:lnTo>
                      <a:pt x="84" y="24"/>
                    </a:lnTo>
                    <a:lnTo>
                      <a:pt x="92" y="26"/>
                    </a:lnTo>
                    <a:lnTo>
                      <a:pt x="100" y="28"/>
                    </a:lnTo>
                    <a:lnTo>
                      <a:pt x="107" y="31"/>
                    </a:lnTo>
                    <a:lnTo>
                      <a:pt x="115" y="34"/>
                    </a:lnTo>
                    <a:lnTo>
                      <a:pt x="122" y="36"/>
                    </a:lnTo>
                    <a:lnTo>
                      <a:pt x="129" y="39"/>
                    </a:lnTo>
                    <a:lnTo>
                      <a:pt x="135" y="43"/>
                    </a:lnTo>
                    <a:lnTo>
                      <a:pt x="141" y="46"/>
                    </a:lnTo>
                    <a:lnTo>
                      <a:pt x="148" y="49"/>
                    </a:lnTo>
                    <a:lnTo>
                      <a:pt x="153" y="53"/>
                    </a:lnTo>
                    <a:lnTo>
                      <a:pt x="159" y="57"/>
                    </a:lnTo>
                    <a:lnTo>
                      <a:pt x="163" y="60"/>
                    </a:lnTo>
                    <a:lnTo>
                      <a:pt x="168" y="65"/>
                    </a:lnTo>
                    <a:lnTo>
                      <a:pt x="172" y="69"/>
                    </a:lnTo>
                    <a:lnTo>
                      <a:pt x="175" y="72"/>
                    </a:lnTo>
                    <a:lnTo>
                      <a:pt x="179" y="76"/>
                    </a:lnTo>
                    <a:lnTo>
                      <a:pt x="180" y="80"/>
                    </a:lnTo>
                    <a:lnTo>
                      <a:pt x="183" y="84"/>
                    </a:lnTo>
                    <a:lnTo>
                      <a:pt x="186" y="88"/>
                    </a:lnTo>
                    <a:lnTo>
                      <a:pt x="187" y="93"/>
                    </a:lnTo>
                    <a:lnTo>
                      <a:pt x="187" y="97"/>
                    </a:lnTo>
                    <a:lnTo>
                      <a:pt x="189" y="101"/>
                    </a:lnTo>
                    <a:lnTo>
                      <a:pt x="189" y="107"/>
                    </a:lnTo>
                    <a:lnTo>
                      <a:pt x="204" y="10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53" name="Freeform 34"/>
              <p:cNvSpPr>
                <a:spLocks/>
              </p:cNvSpPr>
              <p:nvPr/>
            </p:nvSpPr>
            <p:spPr bwMode="auto">
              <a:xfrm>
                <a:off x="1887" y="1817"/>
                <a:ext cx="204" cy="105"/>
              </a:xfrm>
              <a:custGeom>
                <a:avLst/>
                <a:gdLst>
                  <a:gd name="T0" fmla="*/ 0 w 204"/>
                  <a:gd name="T1" fmla="*/ 105 h 105"/>
                  <a:gd name="T2" fmla="*/ 21 w 204"/>
                  <a:gd name="T3" fmla="*/ 105 h 105"/>
                  <a:gd name="T4" fmla="*/ 40 w 204"/>
                  <a:gd name="T5" fmla="*/ 104 h 105"/>
                  <a:gd name="T6" fmla="*/ 59 w 204"/>
                  <a:gd name="T7" fmla="*/ 101 h 105"/>
                  <a:gd name="T8" fmla="*/ 78 w 204"/>
                  <a:gd name="T9" fmla="*/ 98 h 105"/>
                  <a:gd name="T10" fmla="*/ 96 w 204"/>
                  <a:gd name="T11" fmla="*/ 94 h 105"/>
                  <a:gd name="T12" fmla="*/ 112 w 204"/>
                  <a:gd name="T13" fmla="*/ 89 h 105"/>
                  <a:gd name="T14" fmla="*/ 129 w 204"/>
                  <a:gd name="T15" fmla="*/ 83 h 105"/>
                  <a:gd name="T16" fmla="*/ 142 w 204"/>
                  <a:gd name="T17" fmla="*/ 76 h 105"/>
                  <a:gd name="T18" fmla="*/ 156 w 204"/>
                  <a:gd name="T19" fmla="*/ 69 h 105"/>
                  <a:gd name="T20" fmla="*/ 167 w 204"/>
                  <a:gd name="T21" fmla="*/ 60 h 105"/>
                  <a:gd name="T22" fmla="*/ 178 w 204"/>
                  <a:gd name="T23" fmla="*/ 52 h 105"/>
                  <a:gd name="T24" fmla="*/ 186 w 204"/>
                  <a:gd name="T25" fmla="*/ 42 h 105"/>
                  <a:gd name="T26" fmla="*/ 194 w 204"/>
                  <a:gd name="T27" fmla="*/ 32 h 105"/>
                  <a:gd name="T28" fmla="*/ 199 w 204"/>
                  <a:gd name="T29" fmla="*/ 22 h 105"/>
                  <a:gd name="T30" fmla="*/ 202 w 204"/>
                  <a:gd name="T31" fmla="*/ 11 h 105"/>
                  <a:gd name="T32" fmla="*/ 204 w 204"/>
                  <a:gd name="T33" fmla="*/ 0 h 105"/>
                  <a:gd name="T34" fmla="*/ 189 w 204"/>
                  <a:gd name="T35" fmla="*/ 3 h 105"/>
                  <a:gd name="T36" fmla="*/ 187 w 204"/>
                  <a:gd name="T37" fmla="*/ 12 h 105"/>
                  <a:gd name="T38" fmla="*/ 183 w 204"/>
                  <a:gd name="T39" fmla="*/ 21 h 105"/>
                  <a:gd name="T40" fmla="*/ 179 w 204"/>
                  <a:gd name="T41" fmla="*/ 28 h 105"/>
                  <a:gd name="T42" fmla="*/ 172 w 204"/>
                  <a:gd name="T43" fmla="*/ 36 h 105"/>
                  <a:gd name="T44" fmla="*/ 163 w 204"/>
                  <a:gd name="T45" fmla="*/ 45 h 105"/>
                  <a:gd name="T46" fmla="*/ 153 w 204"/>
                  <a:gd name="T47" fmla="*/ 52 h 105"/>
                  <a:gd name="T48" fmla="*/ 141 w 204"/>
                  <a:gd name="T49" fmla="*/ 59 h 105"/>
                  <a:gd name="T50" fmla="*/ 129 w 204"/>
                  <a:gd name="T51" fmla="*/ 66 h 105"/>
                  <a:gd name="T52" fmla="*/ 115 w 204"/>
                  <a:gd name="T53" fmla="*/ 72 h 105"/>
                  <a:gd name="T54" fmla="*/ 100 w 204"/>
                  <a:gd name="T55" fmla="*/ 77 h 105"/>
                  <a:gd name="T56" fmla="*/ 84 w 204"/>
                  <a:gd name="T57" fmla="*/ 81 h 105"/>
                  <a:gd name="T58" fmla="*/ 66 w 204"/>
                  <a:gd name="T59" fmla="*/ 84 h 105"/>
                  <a:gd name="T60" fmla="*/ 48 w 204"/>
                  <a:gd name="T61" fmla="*/ 89 h 105"/>
                  <a:gd name="T62" fmla="*/ 29 w 204"/>
                  <a:gd name="T63" fmla="*/ 90 h 105"/>
                  <a:gd name="T64" fmla="*/ 10 w 204"/>
                  <a:gd name="T65" fmla="*/ 91 h 105"/>
                  <a:gd name="T66" fmla="*/ 0 w 204"/>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5"/>
                  <a:gd name="T104" fmla="*/ 204 w 204"/>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5">
                    <a:moveTo>
                      <a:pt x="0" y="105"/>
                    </a:moveTo>
                    <a:lnTo>
                      <a:pt x="0" y="105"/>
                    </a:lnTo>
                    <a:lnTo>
                      <a:pt x="10" y="105"/>
                    </a:lnTo>
                    <a:lnTo>
                      <a:pt x="21" y="105"/>
                    </a:lnTo>
                    <a:lnTo>
                      <a:pt x="30" y="104"/>
                    </a:lnTo>
                    <a:lnTo>
                      <a:pt x="40" y="104"/>
                    </a:lnTo>
                    <a:lnTo>
                      <a:pt x="49" y="103"/>
                    </a:lnTo>
                    <a:lnTo>
                      <a:pt x="59" y="101"/>
                    </a:lnTo>
                    <a:lnTo>
                      <a:pt x="69" y="100"/>
                    </a:lnTo>
                    <a:lnTo>
                      <a:pt x="78" y="98"/>
                    </a:lnTo>
                    <a:lnTo>
                      <a:pt x="86" y="96"/>
                    </a:lnTo>
                    <a:lnTo>
                      <a:pt x="96" y="94"/>
                    </a:lnTo>
                    <a:lnTo>
                      <a:pt x="104" y="91"/>
                    </a:lnTo>
                    <a:lnTo>
                      <a:pt x="112" y="89"/>
                    </a:lnTo>
                    <a:lnTo>
                      <a:pt x="120" y="86"/>
                    </a:lnTo>
                    <a:lnTo>
                      <a:pt x="129" y="83"/>
                    </a:lnTo>
                    <a:lnTo>
                      <a:pt x="135" y="79"/>
                    </a:lnTo>
                    <a:lnTo>
                      <a:pt x="142" y="76"/>
                    </a:lnTo>
                    <a:lnTo>
                      <a:pt x="149" y="73"/>
                    </a:lnTo>
                    <a:lnTo>
                      <a:pt x="156" y="69"/>
                    </a:lnTo>
                    <a:lnTo>
                      <a:pt x="161" y="65"/>
                    </a:lnTo>
                    <a:lnTo>
                      <a:pt x="167" y="60"/>
                    </a:lnTo>
                    <a:lnTo>
                      <a:pt x="172" y="56"/>
                    </a:lnTo>
                    <a:lnTo>
                      <a:pt x="178" y="52"/>
                    </a:lnTo>
                    <a:lnTo>
                      <a:pt x="182" y="48"/>
                    </a:lnTo>
                    <a:lnTo>
                      <a:pt x="186" y="42"/>
                    </a:lnTo>
                    <a:lnTo>
                      <a:pt x="190" y="38"/>
                    </a:lnTo>
                    <a:lnTo>
                      <a:pt x="194" y="32"/>
                    </a:lnTo>
                    <a:lnTo>
                      <a:pt x="197" y="28"/>
                    </a:lnTo>
                    <a:lnTo>
                      <a:pt x="199" y="22"/>
                    </a:lnTo>
                    <a:lnTo>
                      <a:pt x="201" y="17"/>
                    </a:lnTo>
                    <a:lnTo>
                      <a:pt x="202" y="11"/>
                    </a:lnTo>
                    <a:lnTo>
                      <a:pt x="204" y="5"/>
                    </a:lnTo>
                    <a:lnTo>
                      <a:pt x="204" y="0"/>
                    </a:lnTo>
                    <a:lnTo>
                      <a:pt x="189" y="0"/>
                    </a:lnTo>
                    <a:lnTo>
                      <a:pt x="189" y="3"/>
                    </a:lnTo>
                    <a:lnTo>
                      <a:pt x="187" y="8"/>
                    </a:lnTo>
                    <a:lnTo>
                      <a:pt x="187" y="12"/>
                    </a:lnTo>
                    <a:lnTo>
                      <a:pt x="186" y="17"/>
                    </a:lnTo>
                    <a:lnTo>
                      <a:pt x="183" y="21"/>
                    </a:lnTo>
                    <a:lnTo>
                      <a:pt x="180" y="25"/>
                    </a:lnTo>
                    <a:lnTo>
                      <a:pt x="179" y="28"/>
                    </a:lnTo>
                    <a:lnTo>
                      <a:pt x="175" y="32"/>
                    </a:lnTo>
                    <a:lnTo>
                      <a:pt x="172" y="36"/>
                    </a:lnTo>
                    <a:lnTo>
                      <a:pt x="168" y="41"/>
                    </a:lnTo>
                    <a:lnTo>
                      <a:pt x="163" y="45"/>
                    </a:lnTo>
                    <a:lnTo>
                      <a:pt x="159" y="49"/>
                    </a:lnTo>
                    <a:lnTo>
                      <a:pt x="153" y="52"/>
                    </a:lnTo>
                    <a:lnTo>
                      <a:pt x="148" y="56"/>
                    </a:lnTo>
                    <a:lnTo>
                      <a:pt x="141" y="59"/>
                    </a:lnTo>
                    <a:lnTo>
                      <a:pt x="135" y="63"/>
                    </a:lnTo>
                    <a:lnTo>
                      <a:pt x="129" y="66"/>
                    </a:lnTo>
                    <a:lnTo>
                      <a:pt x="122" y="69"/>
                    </a:lnTo>
                    <a:lnTo>
                      <a:pt x="115" y="72"/>
                    </a:lnTo>
                    <a:lnTo>
                      <a:pt x="107" y="74"/>
                    </a:lnTo>
                    <a:lnTo>
                      <a:pt x="100" y="77"/>
                    </a:lnTo>
                    <a:lnTo>
                      <a:pt x="92" y="79"/>
                    </a:lnTo>
                    <a:lnTo>
                      <a:pt x="84" y="81"/>
                    </a:lnTo>
                    <a:lnTo>
                      <a:pt x="75" y="83"/>
                    </a:lnTo>
                    <a:lnTo>
                      <a:pt x="66" y="84"/>
                    </a:lnTo>
                    <a:lnTo>
                      <a:pt x="58" y="87"/>
                    </a:lnTo>
                    <a:lnTo>
                      <a:pt x="48" y="89"/>
                    </a:lnTo>
                    <a:lnTo>
                      <a:pt x="39" y="89"/>
                    </a:lnTo>
                    <a:lnTo>
                      <a:pt x="29" y="90"/>
                    </a:lnTo>
                    <a:lnTo>
                      <a:pt x="19" y="90"/>
                    </a:lnTo>
                    <a:lnTo>
                      <a:pt x="10" y="91"/>
                    </a:lnTo>
                    <a:lnTo>
                      <a:pt x="0" y="91"/>
                    </a:lnTo>
                    <a:lnTo>
                      <a:pt x="0" y="10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54" name="Freeform 35"/>
              <p:cNvSpPr>
                <a:spLocks/>
              </p:cNvSpPr>
              <p:nvPr/>
            </p:nvSpPr>
            <p:spPr bwMode="auto">
              <a:xfrm>
                <a:off x="1684" y="1817"/>
                <a:ext cx="203" cy="105"/>
              </a:xfrm>
              <a:custGeom>
                <a:avLst/>
                <a:gdLst>
                  <a:gd name="T0" fmla="*/ 0 w 203"/>
                  <a:gd name="T1" fmla="*/ 0 h 105"/>
                  <a:gd name="T2" fmla="*/ 0 w 203"/>
                  <a:gd name="T3" fmla="*/ 11 h 105"/>
                  <a:gd name="T4" fmla="*/ 4 w 203"/>
                  <a:gd name="T5" fmla="*/ 22 h 105"/>
                  <a:gd name="T6" fmla="*/ 10 w 203"/>
                  <a:gd name="T7" fmla="*/ 32 h 105"/>
                  <a:gd name="T8" fmla="*/ 17 w 203"/>
                  <a:gd name="T9" fmla="*/ 42 h 105"/>
                  <a:gd name="T10" fmla="*/ 26 w 203"/>
                  <a:gd name="T11" fmla="*/ 52 h 105"/>
                  <a:gd name="T12" fmla="*/ 36 w 203"/>
                  <a:gd name="T13" fmla="*/ 60 h 105"/>
                  <a:gd name="T14" fmla="*/ 48 w 203"/>
                  <a:gd name="T15" fmla="*/ 69 h 105"/>
                  <a:gd name="T16" fmla="*/ 62 w 203"/>
                  <a:gd name="T17" fmla="*/ 76 h 105"/>
                  <a:gd name="T18" fmla="*/ 75 w 203"/>
                  <a:gd name="T19" fmla="*/ 83 h 105"/>
                  <a:gd name="T20" fmla="*/ 92 w 203"/>
                  <a:gd name="T21" fmla="*/ 89 h 105"/>
                  <a:gd name="T22" fmla="*/ 108 w 203"/>
                  <a:gd name="T23" fmla="*/ 94 h 105"/>
                  <a:gd name="T24" fmla="*/ 126 w 203"/>
                  <a:gd name="T25" fmla="*/ 98 h 105"/>
                  <a:gd name="T26" fmla="*/ 143 w 203"/>
                  <a:gd name="T27" fmla="*/ 101 h 105"/>
                  <a:gd name="T28" fmla="*/ 162 w 203"/>
                  <a:gd name="T29" fmla="*/ 104 h 105"/>
                  <a:gd name="T30" fmla="*/ 183 w 203"/>
                  <a:gd name="T31" fmla="*/ 105 h 105"/>
                  <a:gd name="T32" fmla="*/ 203 w 203"/>
                  <a:gd name="T33" fmla="*/ 105 h 105"/>
                  <a:gd name="T34" fmla="*/ 194 w 203"/>
                  <a:gd name="T35" fmla="*/ 91 h 105"/>
                  <a:gd name="T36" fmla="*/ 175 w 203"/>
                  <a:gd name="T37" fmla="*/ 90 h 105"/>
                  <a:gd name="T38" fmla="*/ 156 w 203"/>
                  <a:gd name="T39" fmla="*/ 89 h 105"/>
                  <a:gd name="T40" fmla="*/ 137 w 203"/>
                  <a:gd name="T41" fmla="*/ 84 h 105"/>
                  <a:gd name="T42" fmla="*/ 120 w 203"/>
                  <a:gd name="T43" fmla="*/ 81 h 105"/>
                  <a:gd name="T44" fmla="*/ 104 w 203"/>
                  <a:gd name="T45" fmla="*/ 77 h 105"/>
                  <a:gd name="T46" fmla="*/ 89 w 203"/>
                  <a:gd name="T47" fmla="*/ 72 h 105"/>
                  <a:gd name="T48" fmla="*/ 75 w 203"/>
                  <a:gd name="T49" fmla="*/ 66 h 105"/>
                  <a:gd name="T50" fmla="*/ 62 w 203"/>
                  <a:gd name="T51" fmla="*/ 59 h 105"/>
                  <a:gd name="T52" fmla="*/ 51 w 203"/>
                  <a:gd name="T53" fmla="*/ 52 h 105"/>
                  <a:gd name="T54" fmla="*/ 40 w 203"/>
                  <a:gd name="T55" fmla="*/ 45 h 105"/>
                  <a:gd name="T56" fmla="*/ 32 w 203"/>
                  <a:gd name="T57" fmla="*/ 36 h 105"/>
                  <a:gd name="T58" fmla="*/ 25 w 203"/>
                  <a:gd name="T59" fmla="*/ 28 h 105"/>
                  <a:gd name="T60" fmla="*/ 21 w 203"/>
                  <a:gd name="T61" fmla="*/ 21 h 105"/>
                  <a:gd name="T62" fmla="*/ 17 w 203"/>
                  <a:gd name="T63" fmla="*/ 12 h 105"/>
                  <a:gd name="T64" fmla="*/ 15 w 203"/>
                  <a:gd name="T65" fmla="*/ 3 h 105"/>
                  <a:gd name="T66" fmla="*/ 15 w 203"/>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0"/>
                    </a:moveTo>
                    <a:lnTo>
                      <a:pt x="0" y="0"/>
                    </a:lnTo>
                    <a:lnTo>
                      <a:pt x="0" y="5"/>
                    </a:lnTo>
                    <a:lnTo>
                      <a:pt x="0" y="11"/>
                    </a:lnTo>
                    <a:lnTo>
                      <a:pt x="2" y="17"/>
                    </a:lnTo>
                    <a:lnTo>
                      <a:pt x="4" y="22"/>
                    </a:lnTo>
                    <a:lnTo>
                      <a:pt x="7" y="28"/>
                    </a:lnTo>
                    <a:lnTo>
                      <a:pt x="10" y="32"/>
                    </a:lnTo>
                    <a:lnTo>
                      <a:pt x="12" y="38"/>
                    </a:lnTo>
                    <a:lnTo>
                      <a:pt x="17" y="42"/>
                    </a:lnTo>
                    <a:lnTo>
                      <a:pt x="21" y="48"/>
                    </a:lnTo>
                    <a:lnTo>
                      <a:pt x="26" y="52"/>
                    </a:lnTo>
                    <a:lnTo>
                      <a:pt x="30" y="56"/>
                    </a:lnTo>
                    <a:lnTo>
                      <a:pt x="36" y="60"/>
                    </a:lnTo>
                    <a:lnTo>
                      <a:pt x="42" y="65"/>
                    </a:lnTo>
                    <a:lnTo>
                      <a:pt x="48" y="69"/>
                    </a:lnTo>
                    <a:lnTo>
                      <a:pt x="55" y="73"/>
                    </a:lnTo>
                    <a:lnTo>
                      <a:pt x="62" y="76"/>
                    </a:lnTo>
                    <a:lnTo>
                      <a:pt x="68" y="79"/>
                    </a:lnTo>
                    <a:lnTo>
                      <a:pt x="75" y="83"/>
                    </a:lnTo>
                    <a:lnTo>
                      <a:pt x="83" y="86"/>
                    </a:lnTo>
                    <a:lnTo>
                      <a:pt x="92" y="89"/>
                    </a:lnTo>
                    <a:lnTo>
                      <a:pt x="100" y="91"/>
                    </a:lnTo>
                    <a:lnTo>
                      <a:pt x="108" y="94"/>
                    </a:lnTo>
                    <a:lnTo>
                      <a:pt x="116" y="96"/>
                    </a:lnTo>
                    <a:lnTo>
                      <a:pt x="126" y="98"/>
                    </a:lnTo>
                    <a:lnTo>
                      <a:pt x="134" y="100"/>
                    </a:lnTo>
                    <a:lnTo>
                      <a:pt x="143" y="101"/>
                    </a:lnTo>
                    <a:lnTo>
                      <a:pt x="153" y="103"/>
                    </a:lnTo>
                    <a:lnTo>
                      <a:pt x="162" y="104"/>
                    </a:lnTo>
                    <a:lnTo>
                      <a:pt x="173" y="104"/>
                    </a:lnTo>
                    <a:lnTo>
                      <a:pt x="183" y="105"/>
                    </a:lnTo>
                    <a:lnTo>
                      <a:pt x="192" y="105"/>
                    </a:lnTo>
                    <a:lnTo>
                      <a:pt x="203" y="105"/>
                    </a:lnTo>
                    <a:lnTo>
                      <a:pt x="203" y="91"/>
                    </a:lnTo>
                    <a:lnTo>
                      <a:pt x="194" y="91"/>
                    </a:lnTo>
                    <a:lnTo>
                      <a:pt x="183" y="90"/>
                    </a:lnTo>
                    <a:lnTo>
                      <a:pt x="175" y="90"/>
                    </a:lnTo>
                    <a:lnTo>
                      <a:pt x="165" y="89"/>
                    </a:lnTo>
                    <a:lnTo>
                      <a:pt x="156" y="89"/>
                    </a:lnTo>
                    <a:lnTo>
                      <a:pt x="146" y="87"/>
                    </a:lnTo>
                    <a:lnTo>
                      <a:pt x="137" y="84"/>
                    </a:lnTo>
                    <a:lnTo>
                      <a:pt x="128" y="83"/>
                    </a:lnTo>
                    <a:lnTo>
                      <a:pt x="120" y="81"/>
                    </a:lnTo>
                    <a:lnTo>
                      <a:pt x="112" y="79"/>
                    </a:lnTo>
                    <a:lnTo>
                      <a:pt x="104" y="77"/>
                    </a:lnTo>
                    <a:lnTo>
                      <a:pt x="96" y="74"/>
                    </a:lnTo>
                    <a:lnTo>
                      <a:pt x="89" y="72"/>
                    </a:lnTo>
                    <a:lnTo>
                      <a:pt x="81" y="69"/>
                    </a:lnTo>
                    <a:lnTo>
                      <a:pt x="75" y="66"/>
                    </a:lnTo>
                    <a:lnTo>
                      <a:pt x="68" y="63"/>
                    </a:lnTo>
                    <a:lnTo>
                      <a:pt x="62" y="59"/>
                    </a:lnTo>
                    <a:lnTo>
                      <a:pt x="56" y="56"/>
                    </a:lnTo>
                    <a:lnTo>
                      <a:pt x="51" y="52"/>
                    </a:lnTo>
                    <a:lnTo>
                      <a:pt x="45" y="49"/>
                    </a:lnTo>
                    <a:lnTo>
                      <a:pt x="40" y="45"/>
                    </a:lnTo>
                    <a:lnTo>
                      <a:pt x="36" y="41"/>
                    </a:lnTo>
                    <a:lnTo>
                      <a:pt x="32" y="36"/>
                    </a:lnTo>
                    <a:lnTo>
                      <a:pt x="27" y="32"/>
                    </a:lnTo>
                    <a:lnTo>
                      <a:pt x="25" y="28"/>
                    </a:lnTo>
                    <a:lnTo>
                      <a:pt x="22" y="25"/>
                    </a:lnTo>
                    <a:lnTo>
                      <a:pt x="21" y="21"/>
                    </a:lnTo>
                    <a:lnTo>
                      <a:pt x="18" y="17"/>
                    </a:lnTo>
                    <a:lnTo>
                      <a:pt x="17" y="12"/>
                    </a:lnTo>
                    <a:lnTo>
                      <a:pt x="15" y="8"/>
                    </a:lnTo>
                    <a:lnTo>
                      <a:pt x="15" y="3"/>
                    </a:lnTo>
                    <a:lnTo>
                      <a:pt x="15" y="0"/>
                    </a:lnTo>
                    <a:lnTo>
                      <a:pt x="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55" name="Freeform 36"/>
              <p:cNvSpPr>
                <a:spLocks/>
              </p:cNvSpPr>
              <p:nvPr/>
            </p:nvSpPr>
            <p:spPr bwMode="auto">
              <a:xfrm>
                <a:off x="1684" y="1710"/>
                <a:ext cx="203" cy="107"/>
              </a:xfrm>
              <a:custGeom>
                <a:avLst/>
                <a:gdLst>
                  <a:gd name="T0" fmla="*/ 203 w 203"/>
                  <a:gd name="T1" fmla="*/ 0 h 107"/>
                  <a:gd name="T2" fmla="*/ 183 w 203"/>
                  <a:gd name="T3" fmla="*/ 0 h 107"/>
                  <a:gd name="T4" fmla="*/ 162 w 203"/>
                  <a:gd name="T5" fmla="*/ 1 h 107"/>
                  <a:gd name="T6" fmla="*/ 143 w 203"/>
                  <a:gd name="T7" fmla="*/ 4 h 107"/>
                  <a:gd name="T8" fmla="*/ 126 w 203"/>
                  <a:gd name="T9" fmla="*/ 7 h 107"/>
                  <a:gd name="T10" fmla="*/ 108 w 203"/>
                  <a:gd name="T11" fmla="*/ 11 h 107"/>
                  <a:gd name="T12" fmla="*/ 92 w 203"/>
                  <a:gd name="T13" fmla="*/ 17 h 107"/>
                  <a:gd name="T14" fmla="*/ 75 w 203"/>
                  <a:gd name="T15" fmla="*/ 22 h 107"/>
                  <a:gd name="T16" fmla="*/ 62 w 203"/>
                  <a:gd name="T17" fmla="*/ 29 h 107"/>
                  <a:gd name="T18" fmla="*/ 48 w 203"/>
                  <a:gd name="T19" fmla="*/ 36 h 107"/>
                  <a:gd name="T20" fmla="*/ 36 w 203"/>
                  <a:gd name="T21" fmla="*/ 45 h 107"/>
                  <a:gd name="T22" fmla="*/ 26 w 203"/>
                  <a:gd name="T23" fmla="*/ 53 h 107"/>
                  <a:gd name="T24" fmla="*/ 17 w 203"/>
                  <a:gd name="T25" fmla="*/ 63 h 107"/>
                  <a:gd name="T26" fmla="*/ 10 w 203"/>
                  <a:gd name="T27" fmla="*/ 73 h 107"/>
                  <a:gd name="T28" fmla="*/ 4 w 203"/>
                  <a:gd name="T29" fmla="*/ 83 h 107"/>
                  <a:gd name="T30" fmla="*/ 0 w 203"/>
                  <a:gd name="T31" fmla="*/ 94 h 107"/>
                  <a:gd name="T32" fmla="*/ 0 w 203"/>
                  <a:gd name="T33" fmla="*/ 107 h 107"/>
                  <a:gd name="T34" fmla="*/ 15 w 203"/>
                  <a:gd name="T35" fmla="*/ 101 h 107"/>
                  <a:gd name="T36" fmla="*/ 17 w 203"/>
                  <a:gd name="T37" fmla="*/ 93 h 107"/>
                  <a:gd name="T38" fmla="*/ 21 w 203"/>
                  <a:gd name="T39" fmla="*/ 84 h 107"/>
                  <a:gd name="T40" fmla="*/ 25 w 203"/>
                  <a:gd name="T41" fmla="*/ 76 h 107"/>
                  <a:gd name="T42" fmla="*/ 32 w 203"/>
                  <a:gd name="T43" fmla="*/ 69 h 107"/>
                  <a:gd name="T44" fmla="*/ 40 w 203"/>
                  <a:gd name="T45" fmla="*/ 60 h 107"/>
                  <a:gd name="T46" fmla="*/ 51 w 203"/>
                  <a:gd name="T47" fmla="*/ 53 h 107"/>
                  <a:gd name="T48" fmla="*/ 62 w 203"/>
                  <a:gd name="T49" fmla="*/ 46 h 107"/>
                  <a:gd name="T50" fmla="*/ 75 w 203"/>
                  <a:gd name="T51" fmla="*/ 39 h 107"/>
                  <a:gd name="T52" fmla="*/ 89 w 203"/>
                  <a:gd name="T53" fmla="*/ 34 h 107"/>
                  <a:gd name="T54" fmla="*/ 104 w 203"/>
                  <a:gd name="T55" fmla="*/ 28 h 107"/>
                  <a:gd name="T56" fmla="*/ 120 w 203"/>
                  <a:gd name="T57" fmla="*/ 24 h 107"/>
                  <a:gd name="T58" fmla="*/ 137 w 203"/>
                  <a:gd name="T59" fmla="*/ 21 h 107"/>
                  <a:gd name="T60" fmla="*/ 156 w 203"/>
                  <a:gd name="T61" fmla="*/ 18 h 107"/>
                  <a:gd name="T62" fmla="*/ 175 w 203"/>
                  <a:gd name="T63" fmla="*/ 15 h 107"/>
                  <a:gd name="T64" fmla="*/ 194 w 203"/>
                  <a:gd name="T65" fmla="*/ 14 h 107"/>
                  <a:gd name="T66" fmla="*/ 203 w 203"/>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0"/>
                    </a:moveTo>
                    <a:lnTo>
                      <a:pt x="203" y="0"/>
                    </a:lnTo>
                    <a:lnTo>
                      <a:pt x="192" y="0"/>
                    </a:lnTo>
                    <a:lnTo>
                      <a:pt x="183" y="0"/>
                    </a:lnTo>
                    <a:lnTo>
                      <a:pt x="173" y="0"/>
                    </a:lnTo>
                    <a:lnTo>
                      <a:pt x="162" y="1"/>
                    </a:lnTo>
                    <a:lnTo>
                      <a:pt x="153" y="3"/>
                    </a:lnTo>
                    <a:lnTo>
                      <a:pt x="143" y="4"/>
                    </a:lnTo>
                    <a:lnTo>
                      <a:pt x="134" y="5"/>
                    </a:lnTo>
                    <a:lnTo>
                      <a:pt x="126" y="7"/>
                    </a:lnTo>
                    <a:lnTo>
                      <a:pt x="116" y="10"/>
                    </a:lnTo>
                    <a:lnTo>
                      <a:pt x="108" y="11"/>
                    </a:lnTo>
                    <a:lnTo>
                      <a:pt x="100" y="14"/>
                    </a:lnTo>
                    <a:lnTo>
                      <a:pt x="92" y="17"/>
                    </a:lnTo>
                    <a:lnTo>
                      <a:pt x="83" y="19"/>
                    </a:lnTo>
                    <a:lnTo>
                      <a:pt x="75" y="22"/>
                    </a:lnTo>
                    <a:lnTo>
                      <a:pt x="68" y="25"/>
                    </a:lnTo>
                    <a:lnTo>
                      <a:pt x="62" y="29"/>
                    </a:lnTo>
                    <a:lnTo>
                      <a:pt x="55" y="34"/>
                    </a:lnTo>
                    <a:lnTo>
                      <a:pt x="48" y="36"/>
                    </a:lnTo>
                    <a:lnTo>
                      <a:pt x="42" y="41"/>
                    </a:lnTo>
                    <a:lnTo>
                      <a:pt x="36" y="45"/>
                    </a:lnTo>
                    <a:lnTo>
                      <a:pt x="30" y="49"/>
                    </a:lnTo>
                    <a:lnTo>
                      <a:pt x="26" y="53"/>
                    </a:lnTo>
                    <a:lnTo>
                      <a:pt x="21" y="57"/>
                    </a:lnTo>
                    <a:lnTo>
                      <a:pt x="17" y="63"/>
                    </a:lnTo>
                    <a:lnTo>
                      <a:pt x="12" y="67"/>
                    </a:lnTo>
                    <a:lnTo>
                      <a:pt x="10" y="73"/>
                    </a:lnTo>
                    <a:lnTo>
                      <a:pt x="7" y="79"/>
                    </a:lnTo>
                    <a:lnTo>
                      <a:pt x="4" y="83"/>
                    </a:lnTo>
                    <a:lnTo>
                      <a:pt x="2" y="88"/>
                    </a:lnTo>
                    <a:lnTo>
                      <a:pt x="0" y="94"/>
                    </a:lnTo>
                    <a:lnTo>
                      <a:pt x="0" y="100"/>
                    </a:lnTo>
                    <a:lnTo>
                      <a:pt x="0" y="107"/>
                    </a:lnTo>
                    <a:lnTo>
                      <a:pt x="15" y="107"/>
                    </a:lnTo>
                    <a:lnTo>
                      <a:pt x="15" y="101"/>
                    </a:lnTo>
                    <a:lnTo>
                      <a:pt x="15" y="97"/>
                    </a:lnTo>
                    <a:lnTo>
                      <a:pt x="17" y="93"/>
                    </a:lnTo>
                    <a:lnTo>
                      <a:pt x="18" y="88"/>
                    </a:lnTo>
                    <a:lnTo>
                      <a:pt x="21" y="84"/>
                    </a:lnTo>
                    <a:lnTo>
                      <a:pt x="22" y="80"/>
                    </a:lnTo>
                    <a:lnTo>
                      <a:pt x="25" y="76"/>
                    </a:lnTo>
                    <a:lnTo>
                      <a:pt x="27" y="72"/>
                    </a:lnTo>
                    <a:lnTo>
                      <a:pt x="32" y="69"/>
                    </a:lnTo>
                    <a:lnTo>
                      <a:pt x="36" y="65"/>
                    </a:lnTo>
                    <a:lnTo>
                      <a:pt x="40" y="60"/>
                    </a:lnTo>
                    <a:lnTo>
                      <a:pt x="45" y="57"/>
                    </a:lnTo>
                    <a:lnTo>
                      <a:pt x="51" y="53"/>
                    </a:lnTo>
                    <a:lnTo>
                      <a:pt x="56" y="49"/>
                    </a:lnTo>
                    <a:lnTo>
                      <a:pt x="62" y="46"/>
                    </a:lnTo>
                    <a:lnTo>
                      <a:pt x="68" y="43"/>
                    </a:lnTo>
                    <a:lnTo>
                      <a:pt x="75" y="39"/>
                    </a:lnTo>
                    <a:lnTo>
                      <a:pt x="81" y="36"/>
                    </a:lnTo>
                    <a:lnTo>
                      <a:pt x="89" y="34"/>
                    </a:lnTo>
                    <a:lnTo>
                      <a:pt x="96" y="31"/>
                    </a:lnTo>
                    <a:lnTo>
                      <a:pt x="104" y="28"/>
                    </a:lnTo>
                    <a:lnTo>
                      <a:pt x="112" y="26"/>
                    </a:lnTo>
                    <a:lnTo>
                      <a:pt x="120" y="24"/>
                    </a:lnTo>
                    <a:lnTo>
                      <a:pt x="128" y="22"/>
                    </a:lnTo>
                    <a:lnTo>
                      <a:pt x="137" y="21"/>
                    </a:lnTo>
                    <a:lnTo>
                      <a:pt x="146" y="19"/>
                    </a:lnTo>
                    <a:lnTo>
                      <a:pt x="156" y="18"/>
                    </a:lnTo>
                    <a:lnTo>
                      <a:pt x="165" y="17"/>
                    </a:lnTo>
                    <a:lnTo>
                      <a:pt x="175" y="15"/>
                    </a:lnTo>
                    <a:lnTo>
                      <a:pt x="183" y="15"/>
                    </a:lnTo>
                    <a:lnTo>
                      <a:pt x="194" y="14"/>
                    </a:lnTo>
                    <a:lnTo>
                      <a:pt x="203" y="14"/>
                    </a:lnTo>
                    <a:lnTo>
                      <a:pt x="203"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56" name="Freeform 37"/>
              <p:cNvSpPr>
                <a:spLocks/>
              </p:cNvSpPr>
              <p:nvPr/>
            </p:nvSpPr>
            <p:spPr bwMode="auto">
              <a:xfrm>
                <a:off x="1751" y="1869"/>
                <a:ext cx="70" cy="63"/>
              </a:xfrm>
              <a:custGeom>
                <a:avLst/>
                <a:gdLst>
                  <a:gd name="T0" fmla="*/ 55 w 70"/>
                  <a:gd name="T1" fmla="*/ 0 h 63"/>
                  <a:gd name="T2" fmla="*/ 53 w 70"/>
                  <a:gd name="T3" fmla="*/ 10 h 63"/>
                  <a:gd name="T4" fmla="*/ 49 w 70"/>
                  <a:gd name="T5" fmla="*/ 20 h 63"/>
                  <a:gd name="T6" fmla="*/ 42 w 70"/>
                  <a:gd name="T7" fmla="*/ 34 h 63"/>
                  <a:gd name="T8" fmla="*/ 38 w 70"/>
                  <a:gd name="T9" fmla="*/ 39 h 63"/>
                  <a:gd name="T10" fmla="*/ 35 w 70"/>
                  <a:gd name="T11" fmla="*/ 44 h 63"/>
                  <a:gd name="T12" fmla="*/ 31 w 70"/>
                  <a:gd name="T13" fmla="*/ 46 h 63"/>
                  <a:gd name="T14" fmla="*/ 29 w 70"/>
                  <a:gd name="T15" fmla="*/ 48 h 63"/>
                  <a:gd name="T16" fmla="*/ 26 w 70"/>
                  <a:gd name="T17" fmla="*/ 48 h 63"/>
                  <a:gd name="T18" fmla="*/ 23 w 70"/>
                  <a:gd name="T19" fmla="*/ 48 h 63"/>
                  <a:gd name="T20" fmla="*/ 22 w 70"/>
                  <a:gd name="T21" fmla="*/ 46 h 63"/>
                  <a:gd name="T22" fmla="*/ 20 w 70"/>
                  <a:gd name="T23" fmla="*/ 45 h 63"/>
                  <a:gd name="T24" fmla="*/ 18 w 70"/>
                  <a:gd name="T25" fmla="*/ 41 h 63"/>
                  <a:gd name="T26" fmla="*/ 16 w 70"/>
                  <a:gd name="T27" fmla="*/ 37 h 63"/>
                  <a:gd name="T28" fmla="*/ 15 w 70"/>
                  <a:gd name="T29" fmla="*/ 29 h 63"/>
                  <a:gd name="T30" fmla="*/ 15 w 70"/>
                  <a:gd name="T31" fmla="*/ 21 h 63"/>
                  <a:gd name="T32" fmla="*/ 0 w 70"/>
                  <a:gd name="T33" fmla="*/ 27 h 63"/>
                  <a:gd name="T34" fmla="*/ 1 w 70"/>
                  <a:gd name="T35" fmla="*/ 35 h 63"/>
                  <a:gd name="T36" fmla="*/ 4 w 70"/>
                  <a:gd name="T37" fmla="*/ 44 h 63"/>
                  <a:gd name="T38" fmla="*/ 7 w 70"/>
                  <a:gd name="T39" fmla="*/ 51 h 63"/>
                  <a:gd name="T40" fmla="*/ 11 w 70"/>
                  <a:gd name="T41" fmla="*/ 56 h 63"/>
                  <a:gd name="T42" fmla="*/ 16 w 70"/>
                  <a:gd name="T43" fmla="*/ 60 h 63"/>
                  <a:gd name="T44" fmla="*/ 23 w 70"/>
                  <a:gd name="T45" fmla="*/ 63 h 63"/>
                  <a:gd name="T46" fmla="*/ 30 w 70"/>
                  <a:gd name="T47" fmla="*/ 63 h 63"/>
                  <a:gd name="T48" fmla="*/ 35 w 70"/>
                  <a:gd name="T49" fmla="*/ 60 h 63"/>
                  <a:gd name="T50" fmla="*/ 42 w 70"/>
                  <a:gd name="T51" fmla="*/ 56 h 63"/>
                  <a:gd name="T52" fmla="*/ 48 w 70"/>
                  <a:gd name="T53" fmla="*/ 52 h 63"/>
                  <a:gd name="T54" fmla="*/ 53 w 70"/>
                  <a:gd name="T55" fmla="*/ 45 h 63"/>
                  <a:gd name="T56" fmla="*/ 60 w 70"/>
                  <a:gd name="T57" fmla="*/ 34 h 63"/>
                  <a:gd name="T58" fmla="*/ 65 w 70"/>
                  <a:gd name="T59" fmla="*/ 20 h 63"/>
                  <a:gd name="T60" fmla="*/ 68 w 70"/>
                  <a:gd name="T61" fmla="*/ 8 h 63"/>
                  <a:gd name="T62" fmla="*/ 70 w 70"/>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63"/>
                  <a:gd name="T98" fmla="*/ 70 w 70"/>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63">
                    <a:moveTo>
                      <a:pt x="55" y="0"/>
                    </a:moveTo>
                    <a:lnTo>
                      <a:pt x="55" y="0"/>
                    </a:lnTo>
                    <a:lnTo>
                      <a:pt x="55" y="6"/>
                    </a:lnTo>
                    <a:lnTo>
                      <a:pt x="53" y="10"/>
                    </a:lnTo>
                    <a:lnTo>
                      <a:pt x="52" y="14"/>
                    </a:lnTo>
                    <a:lnTo>
                      <a:pt x="49" y="20"/>
                    </a:lnTo>
                    <a:lnTo>
                      <a:pt x="46" y="27"/>
                    </a:lnTo>
                    <a:lnTo>
                      <a:pt x="42" y="34"/>
                    </a:lnTo>
                    <a:lnTo>
                      <a:pt x="41" y="37"/>
                    </a:lnTo>
                    <a:lnTo>
                      <a:pt x="38" y="39"/>
                    </a:lnTo>
                    <a:lnTo>
                      <a:pt x="37" y="41"/>
                    </a:lnTo>
                    <a:lnTo>
                      <a:pt x="35" y="44"/>
                    </a:lnTo>
                    <a:lnTo>
                      <a:pt x="33" y="45"/>
                    </a:lnTo>
                    <a:lnTo>
                      <a:pt x="31" y="46"/>
                    </a:lnTo>
                    <a:lnTo>
                      <a:pt x="30" y="46"/>
                    </a:lnTo>
                    <a:lnTo>
                      <a:pt x="29" y="48"/>
                    </a:lnTo>
                    <a:lnTo>
                      <a:pt x="27" y="48"/>
                    </a:lnTo>
                    <a:lnTo>
                      <a:pt x="26" y="48"/>
                    </a:lnTo>
                    <a:lnTo>
                      <a:pt x="25" y="48"/>
                    </a:lnTo>
                    <a:lnTo>
                      <a:pt x="23" y="48"/>
                    </a:lnTo>
                    <a:lnTo>
                      <a:pt x="22" y="46"/>
                    </a:lnTo>
                    <a:lnTo>
                      <a:pt x="20" y="45"/>
                    </a:lnTo>
                    <a:lnTo>
                      <a:pt x="19" y="44"/>
                    </a:lnTo>
                    <a:lnTo>
                      <a:pt x="18" y="41"/>
                    </a:lnTo>
                    <a:lnTo>
                      <a:pt x="18" y="39"/>
                    </a:lnTo>
                    <a:lnTo>
                      <a:pt x="16" y="37"/>
                    </a:lnTo>
                    <a:lnTo>
                      <a:pt x="16" y="32"/>
                    </a:lnTo>
                    <a:lnTo>
                      <a:pt x="15" y="29"/>
                    </a:lnTo>
                    <a:lnTo>
                      <a:pt x="15" y="25"/>
                    </a:lnTo>
                    <a:lnTo>
                      <a:pt x="15" y="21"/>
                    </a:lnTo>
                    <a:lnTo>
                      <a:pt x="0" y="21"/>
                    </a:lnTo>
                    <a:lnTo>
                      <a:pt x="0" y="27"/>
                    </a:lnTo>
                    <a:lnTo>
                      <a:pt x="1" y="31"/>
                    </a:lnTo>
                    <a:lnTo>
                      <a:pt x="1" y="35"/>
                    </a:lnTo>
                    <a:lnTo>
                      <a:pt x="3" y="39"/>
                    </a:lnTo>
                    <a:lnTo>
                      <a:pt x="4" y="44"/>
                    </a:lnTo>
                    <a:lnTo>
                      <a:pt x="5" y="48"/>
                    </a:lnTo>
                    <a:lnTo>
                      <a:pt x="7" y="51"/>
                    </a:lnTo>
                    <a:lnTo>
                      <a:pt x="8" y="53"/>
                    </a:lnTo>
                    <a:lnTo>
                      <a:pt x="11" y="56"/>
                    </a:lnTo>
                    <a:lnTo>
                      <a:pt x="14" y="59"/>
                    </a:lnTo>
                    <a:lnTo>
                      <a:pt x="16" y="60"/>
                    </a:lnTo>
                    <a:lnTo>
                      <a:pt x="19" y="62"/>
                    </a:lnTo>
                    <a:lnTo>
                      <a:pt x="23" y="63"/>
                    </a:lnTo>
                    <a:lnTo>
                      <a:pt x="26" y="63"/>
                    </a:lnTo>
                    <a:lnTo>
                      <a:pt x="30" y="63"/>
                    </a:lnTo>
                    <a:lnTo>
                      <a:pt x="33" y="62"/>
                    </a:lnTo>
                    <a:lnTo>
                      <a:pt x="35" y="60"/>
                    </a:lnTo>
                    <a:lnTo>
                      <a:pt x="40" y="59"/>
                    </a:lnTo>
                    <a:lnTo>
                      <a:pt x="42" y="56"/>
                    </a:lnTo>
                    <a:lnTo>
                      <a:pt x="45" y="55"/>
                    </a:lnTo>
                    <a:lnTo>
                      <a:pt x="48" y="52"/>
                    </a:lnTo>
                    <a:lnTo>
                      <a:pt x="50" y="49"/>
                    </a:lnTo>
                    <a:lnTo>
                      <a:pt x="53" y="45"/>
                    </a:lnTo>
                    <a:lnTo>
                      <a:pt x="56" y="42"/>
                    </a:lnTo>
                    <a:lnTo>
                      <a:pt x="60" y="34"/>
                    </a:lnTo>
                    <a:lnTo>
                      <a:pt x="63" y="25"/>
                    </a:lnTo>
                    <a:lnTo>
                      <a:pt x="65" y="20"/>
                    </a:lnTo>
                    <a:lnTo>
                      <a:pt x="67" y="14"/>
                    </a:lnTo>
                    <a:lnTo>
                      <a:pt x="68" y="8"/>
                    </a:lnTo>
                    <a:lnTo>
                      <a:pt x="70" y="3"/>
                    </a:lnTo>
                    <a:lnTo>
                      <a:pt x="55"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57" name="Freeform 38"/>
              <p:cNvSpPr>
                <a:spLocks/>
              </p:cNvSpPr>
              <p:nvPr/>
            </p:nvSpPr>
            <p:spPr bwMode="auto">
              <a:xfrm>
                <a:off x="1806" y="1704"/>
                <a:ext cx="46" cy="168"/>
              </a:xfrm>
              <a:custGeom>
                <a:avLst/>
                <a:gdLst>
                  <a:gd name="T0" fmla="*/ 46 w 46"/>
                  <a:gd name="T1" fmla="*/ 3 h 168"/>
                  <a:gd name="T2" fmla="*/ 32 w 46"/>
                  <a:gd name="T3" fmla="*/ 0 h 168"/>
                  <a:gd name="T4" fmla="*/ 0 w 46"/>
                  <a:gd name="T5" fmla="*/ 165 h 168"/>
                  <a:gd name="T6" fmla="*/ 15 w 46"/>
                  <a:gd name="T7" fmla="*/ 168 h 168"/>
                  <a:gd name="T8" fmla="*/ 46 w 46"/>
                  <a:gd name="T9" fmla="*/ 3 h 168"/>
                  <a:gd name="T10" fmla="*/ 46 w 46"/>
                  <a:gd name="T11" fmla="*/ 3 h 168"/>
                  <a:gd name="T12" fmla="*/ 0 60000 65536"/>
                  <a:gd name="T13" fmla="*/ 0 60000 65536"/>
                  <a:gd name="T14" fmla="*/ 0 60000 65536"/>
                  <a:gd name="T15" fmla="*/ 0 60000 65536"/>
                  <a:gd name="T16" fmla="*/ 0 60000 65536"/>
                  <a:gd name="T17" fmla="*/ 0 60000 65536"/>
                  <a:gd name="T18" fmla="*/ 0 w 46"/>
                  <a:gd name="T19" fmla="*/ 0 h 168"/>
                  <a:gd name="T20" fmla="*/ 46 w 46"/>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6" h="168">
                    <a:moveTo>
                      <a:pt x="46" y="3"/>
                    </a:moveTo>
                    <a:lnTo>
                      <a:pt x="32" y="0"/>
                    </a:lnTo>
                    <a:lnTo>
                      <a:pt x="0" y="165"/>
                    </a:lnTo>
                    <a:lnTo>
                      <a:pt x="15" y="168"/>
                    </a:lnTo>
                    <a:lnTo>
                      <a:pt x="46" y="3"/>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58" name="Freeform 39"/>
              <p:cNvSpPr>
                <a:spLocks/>
              </p:cNvSpPr>
              <p:nvPr/>
            </p:nvSpPr>
            <p:spPr bwMode="auto">
              <a:xfrm>
                <a:off x="1838" y="1677"/>
                <a:ext cx="45" cy="47"/>
              </a:xfrm>
              <a:custGeom>
                <a:avLst/>
                <a:gdLst>
                  <a:gd name="T0" fmla="*/ 45 w 45"/>
                  <a:gd name="T1" fmla="*/ 37 h 47"/>
                  <a:gd name="T2" fmla="*/ 44 w 45"/>
                  <a:gd name="T3" fmla="*/ 34 h 47"/>
                  <a:gd name="T4" fmla="*/ 40 w 45"/>
                  <a:gd name="T5" fmla="*/ 27 h 47"/>
                  <a:gd name="T6" fmla="*/ 36 w 45"/>
                  <a:gd name="T7" fmla="*/ 17 h 47"/>
                  <a:gd name="T8" fmla="*/ 32 w 45"/>
                  <a:gd name="T9" fmla="*/ 9 h 47"/>
                  <a:gd name="T10" fmla="*/ 28 w 45"/>
                  <a:gd name="T11" fmla="*/ 5 h 47"/>
                  <a:gd name="T12" fmla="*/ 25 w 45"/>
                  <a:gd name="T13" fmla="*/ 2 h 47"/>
                  <a:gd name="T14" fmla="*/ 22 w 45"/>
                  <a:gd name="T15" fmla="*/ 0 h 47"/>
                  <a:gd name="T16" fmla="*/ 19 w 45"/>
                  <a:gd name="T17" fmla="*/ 0 h 47"/>
                  <a:gd name="T18" fmla="*/ 15 w 45"/>
                  <a:gd name="T19" fmla="*/ 0 h 47"/>
                  <a:gd name="T20" fmla="*/ 13 w 45"/>
                  <a:gd name="T21" fmla="*/ 0 h 47"/>
                  <a:gd name="T22" fmla="*/ 10 w 45"/>
                  <a:gd name="T23" fmla="*/ 3 h 47"/>
                  <a:gd name="T24" fmla="*/ 7 w 45"/>
                  <a:gd name="T25" fmla="*/ 5 h 47"/>
                  <a:gd name="T26" fmla="*/ 6 w 45"/>
                  <a:gd name="T27" fmla="*/ 7 h 47"/>
                  <a:gd name="T28" fmla="*/ 4 w 45"/>
                  <a:gd name="T29" fmla="*/ 10 h 47"/>
                  <a:gd name="T30" fmla="*/ 2 w 45"/>
                  <a:gd name="T31" fmla="*/ 17 h 47"/>
                  <a:gd name="T32" fmla="*/ 0 w 45"/>
                  <a:gd name="T33" fmla="*/ 27 h 47"/>
                  <a:gd name="T34" fmla="*/ 14 w 45"/>
                  <a:gd name="T35" fmla="*/ 30 h 47"/>
                  <a:gd name="T36" fmla="*/ 17 w 45"/>
                  <a:gd name="T37" fmla="*/ 21 h 47"/>
                  <a:gd name="T38" fmla="*/ 18 w 45"/>
                  <a:gd name="T39" fmla="*/ 16 h 47"/>
                  <a:gd name="T40" fmla="*/ 19 w 45"/>
                  <a:gd name="T41" fmla="*/ 14 h 47"/>
                  <a:gd name="T42" fmla="*/ 19 w 45"/>
                  <a:gd name="T43" fmla="*/ 14 h 47"/>
                  <a:gd name="T44" fmla="*/ 19 w 45"/>
                  <a:gd name="T45" fmla="*/ 14 h 47"/>
                  <a:gd name="T46" fmla="*/ 19 w 45"/>
                  <a:gd name="T47" fmla="*/ 14 h 47"/>
                  <a:gd name="T48" fmla="*/ 18 w 45"/>
                  <a:gd name="T49" fmla="*/ 14 h 47"/>
                  <a:gd name="T50" fmla="*/ 17 w 45"/>
                  <a:gd name="T51" fmla="*/ 14 h 47"/>
                  <a:gd name="T52" fmla="*/ 17 w 45"/>
                  <a:gd name="T53" fmla="*/ 14 h 47"/>
                  <a:gd name="T54" fmla="*/ 15 w 45"/>
                  <a:gd name="T55" fmla="*/ 14 h 47"/>
                  <a:gd name="T56" fmla="*/ 17 w 45"/>
                  <a:gd name="T57" fmla="*/ 16 h 47"/>
                  <a:gd name="T58" fmla="*/ 19 w 45"/>
                  <a:gd name="T59" fmla="*/ 17 h 47"/>
                  <a:gd name="T60" fmla="*/ 23 w 45"/>
                  <a:gd name="T61" fmla="*/ 24 h 47"/>
                  <a:gd name="T62" fmla="*/ 26 w 45"/>
                  <a:gd name="T63" fmla="*/ 33 h 47"/>
                  <a:gd name="T64" fmla="*/ 30 w 45"/>
                  <a:gd name="T65" fmla="*/ 41 h 47"/>
                  <a:gd name="T66" fmla="*/ 34 w 45"/>
                  <a:gd name="T67" fmla="*/ 47 h 47"/>
                  <a:gd name="T68" fmla="*/ 45 w 45"/>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5"/>
                  <a:gd name="T106" fmla="*/ 0 h 47"/>
                  <a:gd name="T107" fmla="*/ 45 w 45"/>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5" h="47">
                    <a:moveTo>
                      <a:pt x="45" y="37"/>
                    </a:moveTo>
                    <a:lnTo>
                      <a:pt x="44" y="34"/>
                    </a:lnTo>
                    <a:lnTo>
                      <a:pt x="40" y="27"/>
                    </a:lnTo>
                    <a:lnTo>
                      <a:pt x="36" y="17"/>
                    </a:lnTo>
                    <a:lnTo>
                      <a:pt x="32" y="9"/>
                    </a:lnTo>
                    <a:lnTo>
                      <a:pt x="28" y="5"/>
                    </a:lnTo>
                    <a:lnTo>
                      <a:pt x="25" y="2"/>
                    </a:lnTo>
                    <a:lnTo>
                      <a:pt x="22" y="0"/>
                    </a:lnTo>
                    <a:lnTo>
                      <a:pt x="19" y="0"/>
                    </a:lnTo>
                    <a:lnTo>
                      <a:pt x="15" y="0"/>
                    </a:lnTo>
                    <a:lnTo>
                      <a:pt x="13" y="0"/>
                    </a:lnTo>
                    <a:lnTo>
                      <a:pt x="10" y="3"/>
                    </a:lnTo>
                    <a:lnTo>
                      <a:pt x="7" y="5"/>
                    </a:lnTo>
                    <a:lnTo>
                      <a:pt x="6" y="7"/>
                    </a:lnTo>
                    <a:lnTo>
                      <a:pt x="4" y="10"/>
                    </a:lnTo>
                    <a:lnTo>
                      <a:pt x="2" y="17"/>
                    </a:lnTo>
                    <a:lnTo>
                      <a:pt x="0" y="27"/>
                    </a:lnTo>
                    <a:lnTo>
                      <a:pt x="14" y="30"/>
                    </a:lnTo>
                    <a:lnTo>
                      <a:pt x="17" y="21"/>
                    </a:lnTo>
                    <a:lnTo>
                      <a:pt x="18" y="16"/>
                    </a:lnTo>
                    <a:lnTo>
                      <a:pt x="19" y="14"/>
                    </a:lnTo>
                    <a:lnTo>
                      <a:pt x="18" y="14"/>
                    </a:lnTo>
                    <a:lnTo>
                      <a:pt x="17" y="14"/>
                    </a:lnTo>
                    <a:lnTo>
                      <a:pt x="15" y="14"/>
                    </a:lnTo>
                    <a:lnTo>
                      <a:pt x="17" y="16"/>
                    </a:lnTo>
                    <a:lnTo>
                      <a:pt x="19" y="17"/>
                    </a:lnTo>
                    <a:lnTo>
                      <a:pt x="23" y="24"/>
                    </a:lnTo>
                    <a:lnTo>
                      <a:pt x="26" y="33"/>
                    </a:lnTo>
                    <a:lnTo>
                      <a:pt x="30" y="41"/>
                    </a:lnTo>
                    <a:lnTo>
                      <a:pt x="34" y="47"/>
                    </a:lnTo>
                    <a:lnTo>
                      <a:pt x="45" y="3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59" name="Freeform 40"/>
              <p:cNvSpPr>
                <a:spLocks/>
              </p:cNvSpPr>
              <p:nvPr/>
            </p:nvSpPr>
            <p:spPr bwMode="auto">
              <a:xfrm>
                <a:off x="1861" y="1762"/>
                <a:ext cx="63" cy="187"/>
              </a:xfrm>
              <a:custGeom>
                <a:avLst/>
                <a:gdLst>
                  <a:gd name="T0" fmla="*/ 48 w 63"/>
                  <a:gd name="T1" fmla="*/ 0 h 187"/>
                  <a:gd name="T2" fmla="*/ 48 w 63"/>
                  <a:gd name="T3" fmla="*/ 0 h 187"/>
                  <a:gd name="T4" fmla="*/ 47 w 63"/>
                  <a:gd name="T5" fmla="*/ 7 h 187"/>
                  <a:gd name="T6" fmla="*/ 45 w 63"/>
                  <a:gd name="T7" fmla="*/ 20 h 187"/>
                  <a:gd name="T8" fmla="*/ 44 w 63"/>
                  <a:gd name="T9" fmla="*/ 34 h 187"/>
                  <a:gd name="T10" fmla="*/ 41 w 63"/>
                  <a:gd name="T11" fmla="*/ 51 h 187"/>
                  <a:gd name="T12" fmla="*/ 40 w 63"/>
                  <a:gd name="T13" fmla="*/ 69 h 187"/>
                  <a:gd name="T14" fmla="*/ 36 w 63"/>
                  <a:gd name="T15" fmla="*/ 89 h 187"/>
                  <a:gd name="T16" fmla="*/ 33 w 63"/>
                  <a:gd name="T17" fmla="*/ 107 h 187"/>
                  <a:gd name="T18" fmla="*/ 30 w 63"/>
                  <a:gd name="T19" fmla="*/ 125 h 187"/>
                  <a:gd name="T20" fmla="*/ 26 w 63"/>
                  <a:gd name="T21" fmla="*/ 142 h 187"/>
                  <a:gd name="T22" fmla="*/ 24 w 63"/>
                  <a:gd name="T23" fmla="*/ 156 h 187"/>
                  <a:gd name="T24" fmla="*/ 22 w 63"/>
                  <a:gd name="T25" fmla="*/ 162 h 187"/>
                  <a:gd name="T26" fmla="*/ 20 w 63"/>
                  <a:gd name="T27" fmla="*/ 167 h 187"/>
                  <a:gd name="T28" fmla="*/ 18 w 63"/>
                  <a:gd name="T29" fmla="*/ 170 h 187"/>
                  <a:gd name="T30" fmla="*/ 17 w 63"/>
                  <a:gd name="T31" fmla="*/ 173 h 187"/>
                  <a:gd name="T32" fmla="*/ 17 w 63"/>
                  <a:gd name="T33" fmla="*/ 173 h 187"/>
                  <a:gd name="T34" fmla="*/ 17 w 63"/>
                  <a:gd name="T35" fmla="*/ 173 h 187"/>
                  <a:gd name="T36" fmla="*/ 18 w 63"/>
                  <a:gd name="T37" fmla="*/ 173 h 187"/>
                  <a:gd name="T38" fmla="*/ 20 w 63"/>
                  <a:gd name="T39" fmla="*/ 172 h 187"/>
                  <a:gd name="T40" fmla="*/ 21 w 63"/>
                  <a:gd name="T41" fmla="*/ 173 h 187"/>
                  <a:gd name="T42" fmla="*/ 21 w 63"/>
                  <a:gd name="T43" fmla="*/ 173 h 187"/>
                  <a:gd name="T44" fmla="*/ 22 w 63"/>
                  <a:gd name="T45" fmla="*/ 173 h 187"/>
                  <a:gd name="T46" fmla="*/ 22 w 63"/>
                  <a:gd name="T47" fmla="*/ 173 h 187"/>
                  <a:gd name="T48" fmla="*/ 20 w 63"/>
                  <a:gd name="T49" fmla="*/ 170 h 187"/>
                  <a:gd name="T50" fmla="*/ 18 w 63"/>
                  <a:gd name="T51" fmla="*/ 166 h 187"/>
                  <a:gd name="T52" fmla="*/ 17 w 63"/>
                  <a:gd name="T53" fmla="*/ 159 h 187"/>
                  <a:gd name="T54" fmla="*/ 14 w 63"/>
                  <a:gd name="T55" fmla="*/ 151 h 187"/>
                  <a:gd name="T56" fmla="*/ 0 w 63"/>
                  <a:gd name="T57" fmla="*/ 153 h 187"/>
                  <a:gd name="T58" fmla="*/ 2 w 63"/>
                  <a:gd name="T59" fmla="*/ 163 h 187"/>
                  <a:gd name="T60" fmla="*/ 5 w 63"/>
                  <a:gd name="T61" fmla="*/ 170 h 187"/>
                  <a:gd name="T62" fmla="*/ 6 w 63"/>
                  <a:gd name="T63" fmla="*/ 177 h 187"/>
                  <a:gd name="T64" fmla="*/ 9 w 63"/>
                  <a:gd name="T65" fmla="*/ 182 h 187"/>
                  <a:gd name="T66" fmla="*/ 11 w 63"/>
                  <a:gd name="T67" fmla="*/ 184 h 187"/>
                  <a:gd name="T68" fmla="*/ 13 w 63"/>
                  <a:gd name="T69" fmla="*/ 186 h 187"/>
                  <a:gd name="T70" fmla="*/ 15 w 63"/>
                  <a:gd name="T71" fmla="*/ 187 h 187"/>
                  <a:gd name="T72" fmla="*/ 20 w 63"/>
                  <a:gd name="T73" fmla="*/ 187 h 187"/>
                  <a:gd name="T74" fmla="*/ 22 w 63"/>
                  <a:gd name="T75" fmla="*/ 187 h 187"/>
                  <a:gd name="T76" fmla="*/ 25 w 63"/>
                  <a:gd name="T77" fmla="*/ 186 h 187"/>
                  <a:gd name="T78" fmla="*/ 28 w 63"/>
                  <a:gd name="T79" fmla="*/ 184 h 187"/>
                  <a:gd name="T80" fmla="*/ 29 w 63"/>
                  <a:gd name="T81" fmla="*/ 182 h 187"/>
                  <a:gd name="T82" fmla="*/ 32 w 63"/>
                  <a:gd name="T83" fmla="*/ 177 h 187"/>
                  <a:gd name="T84" fmla="*/ 35 w 63"/>
                  <a:gd name="T85" fmla="*/ 172 h 187"/>
                  <a:gd name="T86" fmla="*/ 36 w 63"/>
                  <a:gd name="T87" fmla="*/ 167 h 187"/>
                  <a:gd name="T88" fmla="*/ 39 w 63"/>
                  <a:gd name="T89" fmla="*/ 160 h 187"/>
                  <a:gd name="T90" fmla="*/ 41 w 63"/>
                  <a:gd name="T91" fmla="*/ 145 h 187"/>
                  <a:gd name="T92" fmla="*/ 45 w 63"/>
                  <a:gd name="T93" fmla="*/ 128 h 187"/>
                  <a:gd name="T94" fmla="*/ 48 w 63"/>
                  <a:gd name="T95" fmla="*/ 110 h 187"/>
                  <a:gd name="T96" fmla="*/ 51 w 63"/>
                  <a:gd name="T97" fmla="*/ 90 h 187"/>
                  <a:gd name="T98" fmla="*/ 54 w 63"/>
                  <a:gd name="T99" fmla="*/ 70 h 187"/>
                  <a:gd name="T100" fmla="*/ 56 w 63"/>
                  <a:gd name="T101" fmla="*/ 52 h 187"/>
                  <a:gd name="T102" fmla="*/ 59 w 63"/>
                  <a:gd name="T103" fmla="*/ 35 h 187"/>
                  <a:gd name="T104" fmla="*/ 60 w 63"/>
                  <a:gd name="T105" fmla="*/ 21 h 187"/>
                  <a:gd name="T106" fmla="*/ 62 w 63"/>
                  <a:gd name="T107" fmla="*/ 10 h 187"/>
                  <a:gd name="T108" fmla="*/ 63 w 63"/>
                  <a:gd name="T109" fmla="*/ 3 h 187"/>
                  <a:gd name="T110" fmla="*/ 63 w 63"/>
                  <a:gd name="T111" fmla="*/ 3 h 187"/>
                  <a:gd name="T112" fmla="*/ 48 w 63"/>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7"/>
                  <a:gd name="T173" fmla="*/ 63 w 63"/>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7">
                    <a:moveTo>
                      <a:pt x="48" y="0"/>
                    </a:moveTo>
                    <a:lnTo>
                      <a:pt x="48" y="0"/>
                    </a:lnTo>
                    <a:lnTo>
                      <a:pt x="47" y="7"/>
                    </a:lnTo>
                    <a:lnTo>
                      <a:pt x="45" y="20"/>
                    </a:lnTo>
                    <a:lnTo>
                      <a:pt x="44" y="34"/>
                    </a:lnTo>
                    <a:lnTo>
                      <a:pt x="41" y="51"/>
                    </a:lnTo>
                    <a:lnTo>
                      <a:pt x="40" y="69"/>
                    </a:lnTo>
                    <a:lnTo>
                      <a:pt x="36" y="89"/>
                    </a:lnTo>
                    <a:lnTo>
                      <a:pt x="33" y="107"/>
                    </a:lnTo>
                    <a:lnTo>
                      <a:pt x="30" y="125"/>
                    </a:lnTo>
                    <a:lnTo>
                      <a:pt x="26" y="142"/>
                    </a:lnTo>
                    <a:lnTo>
                      <a:pt x="24" y="156"/>
                    </a:lnTo>
                    <a:lnTo>
                      <a:pt x="22" y="162"/>
                    </a:lnTo>
                    <a:lnTo>
                      <a:pt x="20" y="167"/>
                    </a:lnTo>
                    <a:lnTo>
                      <a:pt x="18" y="170"/>
                    </a:lnTo>
                    <a:lnTo>
                      <a:pt x="17" y="173"/>
                    </a:lnTo>
                    <a:lnTo>
                      <a:pt x="18" y="173"/>
                    </a:lnTo>
                    <a:lnTo>
                      <a:pt x="20" y="172"/>
                    </a:lnTo>
                    <a:lnTo>
                      <a:pt x="21" y="173"/>
                    </a:lnTo>
                    <a:lnTo>
                      <a:pt x="22" y="173"/>
                    </a:lnTo>
                    <a:lnTo>
                      <a:pt x="20" y="170"/>
                    </a:lnTo>
                    <a:lnTo>
                      <a:pt x="18" y="166"/>
                    </a:lnTo>
                    <a:lnTo>
                      <a:pt x="17" y="159"/>
                    </a:lnTo>
                    <a:lnTo>
                      <a:pt x="14" y="151"/>
                    </a:lnTo>
                    <a:lnTo>
                      <a:pt x="0" y="153"/>
                    </a:lnTo>
                    <a:lnTo>
                      <a:pt x="2" y="163"/>
                    </a:lnTo>
                    <a:lnTo>
                      <a:pt x="5" y="170"/>
                    </a:lnTo>
                    <a:lnTo>
                      <a:pt x="6" y="177"/>
                    </a:lnTo>
                    <a:lnTo>
                      <a:pt x="9" y="182"/>
                    </a:lnTo>
                    <a:lnTo>
                      <a:pt x="11" y="184"/>
                    </a:lnTo>
                    <a:lnTo>
                      <a:pt x="13" y="186"/>
                    </a:lnTo>
                    <a:lnTo>
                      <a:pt x="15" y="187"/>
                    </a:lnTo>
                    <a:lnTo>
                      <a:pt x="20" y="187"/>
                    </a:lnTo>
                    <a:lnTo>
                      <a:pt x="22" y="187"/>
                    </a:lnTo>
                    <a:lnTo>
                      <a:pt x="25" y="186"/>
                    </a:lnTo>
                    <a:lnTo>
                      <a:pt x="28" y="184"/>
                    </a:lnTo>
                    <a:lnTo>
                      <a:pt x="29" y="182"/>
                    </a:lnTo>
                    <a:lnTo>
                      <a:pt x="32" y="177"/>
                    </a:lnTo>
                    <a:lnTo>
                      <a:pt x="35" y="172"/>
                    </a:lnTo>
                    <a:lnTo>
                      <a:pt x="36" y="167"/>
                    </a:lnTo>
                    <a:lnTo>
                      <a:pt x="39" y="160"/>
                    </a:lnTo>
                    <a:lnTo>
                      <a:pt x="41" y="145"/>
                    </a:lnTo>
                    <a:lnTo>
                      <a:pt x="45" y="128"/>
                    </a:lnTo>
                    <a:lnTo>
                      <a:pt x="48" y="110"/>
                    </a:lnTo>
                    <a:lnTo>
                      <a:pt x="51" y="90"/>
                    </a:lnTo>
                    <a:lnTo>
                      <a:pt x="54" y="70"/>
                    </a:lnTo>
                    <a:lnTo>
                      <a:pt x="56" y="52"/>
                    </a:lnTo>
                    <a:lnTo>
                      <a:pt x="59" y="35"/>
                    </a:lnTo>
                    <a:lnTo>
                      <a:pt x="60" y="21"/>
                    </a:lnTo>
                    <a:lnTo>
                      <a:pt x="62" y="10"/>
                    </a:lnTo>
                    <a:lnTo>
                      <a:pt x="63" y="3"/>
                    </a:lnTo>
                    <a:lnTo>
                      <a:pt x="48"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60" name="Freeform 41"/>
              <p:cNvSpPr>
                <a:spLocks/>
              </p:cNvSpPr>
              <p:nvPr/>
            </p:nvSpPr>
            <p:spPr bwMode="auto">
              <a:xfrm>
                <a:off x="1909" y="1682"/>
                <a:ext cx="85" cy="83"/>
              </a:xfrm>
              <a:custGeom>
                <a:avLst/>
                <a:gdLst>
                  <a:gd name="T0" fmla="*/ 85 w 85"/>
                  <a:gd name="T1" fmla="*/ 46 h 83"/>
                  <a:gd name="T2" fmla="*/ 83 w 85"/>
                  <a:gd name="T3" fmla="*/ 39 h 83"/>
                  <a:gd name="T4" fmla="*/ 83 w 85"/>
                  <a:gd name="T5" fmla="*/ 32 h 83"/>
                  <a:gd name="T6" fmla="*/ 82 w 85"/>
                  <a:gd name="T7" fmla="*/ 25 h 83"/>
                  <a:gd name="T8" fmla="*/ 81 w 85"/>
                  <a:gd name="T9" fmla="*/ 21 h 83"/>
                  <a:gd name="T10" fmla="*/ 79 w 85"/>
                  <a:gd name="T11" fmla="*/ 15 h 83"/>
                  <a:gd name="T12" fmla="*/ 78 w 85"/>
                  <a:gd name="T13" fmla="*/ 11 h 83"/>
                  <a:gd name="T14" fmla="*/ 75 w 85"/>
                  <a:gd name="T15" fmla="*/ 8 h 83"/>
                  <a:gd name="T16" fmla="*/ 71 w 85"/>
                  <a:gd name="T17" fmla="*/ 4 h 83"/>
                  <a:gd name="T18" fmla="*/ 68 w 85"/>
                  <a:gd name="T19" fmla="*/ 2 h 83"/>
                  <a:gd name="T20" fmla="*/ 64 w 85"/>
                  <a:gd name="T21" fmla="*/ 1 h 83"/>
                  <a:gd name="T22" fmla="*/ 59 w 85"/>
                  <a:gd name="T23" fmla="*/ 0 h 83"/>
                  <a:gd name="T24" fmla="*/ 56 w 85"/>
                  <a:gd name="T25" fmla="*/ 1 h 83"/>
                  <a:gd name="T26" fmla="*/ 52 w 85"/>
                  <a:gd name="T27" fmla="*/ 2 h 83"/>
                  <a:gd name="T28" fmla="*/ 48 w 85"/>
                  <a:gd name="T29" fmla="*/ 4 h 83"/>
                  <a:gd name="T30" fmla="*/ 44 w 85"/>
                  <a:gd name="T31" fmla="*/ 7 h 83"/>
                  <a:gd name="T32" fmla="*/ 41 w 85"/>
                  <a:gd name="T33" fmla="*/ 8 h 83"/>
                  <a:gd name="T34" fmla="*/ 37 w 85"/>
                  <a:gd name="T35" fmla="*/ 11 h 83"/>
                  <a:gd name="T36" fmla="*/ 34 w 85"/>
                  <a:gd name="T37" fmla="*/ 15 h 83"/>
                  <a:gd name="T38" fmla="*/ 30 w 85"/>
                  <a:gd name="T39" fmla="*/ 18 h 83"/>
                  <a:gd name="T40" fmla="*/ 27 w 85"/>
                  <a:gd name="T41" fmla="*/ 22 h 83"/>
                  <a:gd name="T42" fmla="*/ 21 w 85"/>
                  <a:gd name="T43" fmla="*/ 31 h 83"/>
                  <a:gd name="T44" fmla="*/ 15 w 85"/>
                  <a:gd name="T45" fmla="*/ 39 h 83"/>
                  <a:gd name="T46" fmla="*/ 11 w 85"/>
                  <a:gd name="T47" fmla="*/ 49 h 83"/>
                  <a:gd name="T48" fmla="*/ 6 w 85"/>
                  <a:gd name="T49" fmla="*/ 60 h 83"/>
                  <a:gd name="T50" fmla="*/ 4 w 85"/>
                  <a:gd name="T51" fmla="*/ 64 h 83"/>
                  <a:gd name="T52" fmla="*/ 3 w 85"/>
                  <a:gd name="T53" fmla="*/ 70 h 83"/>
                  <a:gd name="T54" fmla="*/ 2 w 85"/>
                  <a:gd name="T55" fmla="*/ 74 h 83"/>
                  <a:gd name="T56" fmla="*/ 0 w 85"/>
                  <a:gd name="T57" fmla="*/ 80 h 83"/>
                  <a:gd name="T58" fmla="*/ 15 w 85"/>
                  <a:gd name="T59" fmla="*/ 83 h 83"/>
                  <a:gd name="T60" fmla="*/ 17 w 85"/>
                  <a:gd name="T61" fmla="*/ 78 h 83"/>
                  <a:gd name="T62" fmla="*/ 17 w 85"/>
                  <a:gd name="T63" fmla="*/ 74 h 83"/>
                  <a:gd name="T64" fmla="*/ 18 w 85"/>
                  <a:gd name="T65" fmla="*/ 70 h 83"/>
                  <a:gd name="T66" fmla="*/ 21 w 85"/>
                  <a:gd name="T67" fmla="*/ 66 h 83"/>
                  <a:gd name="T68" fmla="*/ 25 w 85"/>
                  <a:gd name="T69" fmla="*/ 56 h 83"/>
                  <a:gd name="T70" fmla="*/ 29 w 85"/>
                  <a:gd name="T71" fmla="*/ 47 h 83"/>
                  <a:gd name="T72" fmla="*/ 34 w 85"/>
                  <a:gd name="T73" fmla="*/ 39 h 83"/>
                  <a:gd name="T74" fmla="*/ 40 w 85"/>
                  <a:gd name="T75" fmla="*/ 32 h 83"/>
                  <a:gd name="T76" fmla="*/ 42 w 85"/>
                  <a:gd name="T77" fmla="*/ 28 h 83"/>
                  <a:gd name="T78" fmla="*/ 45 w 85"/>
                  <a:gd name="T79" fmla="*/ 25 h 83"/>
                  <a:gd name="T80" fmla="*/ 48 w 85"/>
                  <a:gd name="T81" fmla="*/ 24 h 83"/>
                  <a:gd name="T82" fmla="*/ 51 w 85"/>
                  <a:gd name="T83" fmla="*/ 21 h 83"/>
                  <a:gd name="T84" fmla="*/ 53 w 85"/>
                  <a:gd name="T85" fmla="*/ 18 h 83"/>
                  <a:gd name="T86" fmla="*/ 55 w 85"/>
                  <a:gd name="T87" fmla="*/ 16 h 83"/>
                  <a:gd name="T88" fmla="*/ 57 w 85"/>
                  <a:gd name="T89" fmla="*/ 16 h 83"/>
                  <a:gd name="T90" fmla="*/ 59 w 85"/>
                  <a:gd name="T91" fmla="*/ 15 h 83"/>
                  <a:gd name="T92" fmla="*/ 60 w 85"/>
                  <a:gd name="T93" fmla="*/ 15 h 83"/>
                  <a:gd name="T94" fmla="*/ 62 w 85"/>
                  <a:gd name="T95" fmla="*/ 15 h 83"/>
                  <a:gd name="T96" fmla="*/ 62 w 85"/>
                  <a:gd name="T97" fmla="*/ 15 h 83"/>
                  <a:gd name="T98" fmla="*/ 63 w 85"/>
                  <a:gd name="T99" fmla="*/ 16 h 83"/>
                  <a:gd name="T100" fmla="*/ 63 w 85"/>
                  <a:gd name="T101" fmla="*/ 16 h 83"/>
                  <a:gd name="T102" fmla="*/ 64 w 85"/>
                  <a:gd name="T103" fmla="*/ 18 h 83"/>
                  <a:gd name="T104" fmla="*/ 66 w 85"/>
                  <a:gd name="T105" fmla="*/ 21 h 83"/>
                  <a:gd name="T106" fmla="*/ 67 w 85"/>
                  <a:gd name="T107" fmla="*/ 24 h 83"/>
                  <a:gd name="T108" fmla="*/ 67 w 85"/>
                  <a:gd name="T109" fmla="*/ 28 h 83"/>
                  <a:gd name="T110" fmla="*/ 68 w 85"/>
                  <a:gd name="T111" fmla="*/ 33 h 83"/>
                  <a:gd name="T112" fmla="*/ 68 w 85"/>
                  <a:gd name="T113" fmla="*/ 39 h 83"/>
                  <a:gd name="T114" fmla="*/ 68 w 85"/>
                  <a:gd name="T115" fmla="*/ 46 h 83"/>
                  <a:gd name="T116" fmla="*/ 85 w 85"/>
                  <a:gd name="T117" fmla="*/ 46 h 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5"/>
                  <a:gd name="T178" fmla="*/ 0 h 83"/>
                  <a:gd name="T179" fmla="*/ 85 w 85"/>
                  <a:gd name="T180" fmla="*/ 83 h 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5" h="83">
                    <a:moveTo>
                      <a:pt x="85" y="46"/>
                    </a:moveTo>
                    <a:lnTo>
                      <a:pt x="83" y="39"/>
                    </a:lnTo>
                    <a:lnTo>
                      <a:pt x="83" y="32"/>
                    </a:lnTo>
                    <a:lnTo>
                      <a:pt x="82" y="25"/>
                    </a:lnTo>
                    <a:lnTo>
                      <a:pt x="81" y="21"/>
                    </a:lnTo>
                    <a:lnTo>
                      <a:pt x="79" y="15"/>
                    </a:lnTo>
                    <a:lnTo>
                      <a:pt x="78" y="11"/>
                    </a:lnTo>
                    <a:lnTo>
                      <a:pt x="75" y="8"/>
                    </a:lnTo>
                    <a:lnTo>
                      <a:pt x="71" y="4"/>
                    </a:lnTo>
                    <a:lnTo>
                      <a:pt x="68" y="2"/>
                    </a:lnTo>
                    <a:lnTo>
                      <a:pt x="64" y="1"/>
                    </a:lnTo>
                    <a:lnTo>
                      <a:pt x="59" y="0"/>
                    </a:lnTo>
                    <a:lnTo>
                      <a:pt x="56" y="1"/>
                    </a:lnTo>
                    <a:lnTo>
                      <a:pt x="52" y="2"/>
                    </a:lnTo>
                    <a:lnTo>
                      <a:pt x="48" y="4"/>
                    </a:lnTo>
                    <a:lnTo>
                      <a:pt x="44" y="7"/>
                    </a:lnTo>
                    <a:lnTo>
                      <a:pt x="41" y="8"/>
                    </a:lnTo>
                    <a:lnTo>
                      <a:pt x="37" y="11"/>
                    </a:lnTo>
                    <a:lnTo>
                      <a:pt x="34" y="15"/>
                    </a:lnTo>
                    <a:lnTo>
                      <a:pt x="30" y="18"/>
                    </a:lnTo>
                    <a:lnTo>
                      <a:pt x="27" y="22"/>
                    </a:lnTo>
                    <a:lnTo>
                      <a:pt x="21" y="31"/>
                    </a:lnTo>
                    <a:lnTo>
                      <a:pt x="15" y="39"/>
                    </a:lnTo>
                    <a:lnTo>
                      <a:pt x="11" y="49"/>
                    </a:lnTo>
                    <a:lnTo>
                      <a:pt x="6" y="60"/>
                    </a:lnTo>
                    <a:lnTo>
                      <a:pt x="4" y="64"/>
                    </a:lnTo>
                    <a:lnTo>
                      <a:pt x="3" y="70"/>
                    </a:lnTo>
                    <a:lnTo>
                      <a:pt x="2" y="74"/>
                    </a:lnTo>
                    <a:lnTo>
                      <a:pt x="0" y="80"/>
                    </a:lnTo>
                    <a:lnTo>
                      <a:pt x="15" y="83"/>
                    </a:lnTo>
                    <a:lnTo>
                      <a:pt x="17" y="78"/>
                    </a:lnTo>
                    <a:lnTo>
                      <a:pt x="17" y="74"/>
                    </a:lnTo>
                    <a:lnTo>
                      <a:pt x="18" y="70"/>
                    </a:lnTo>
                    <a:lnTo>
                      <a:pt x="21" y="66"/>
                    </a:lnTo>
                    <a:lnTo>
                      <a:pt x="25" y="56"/>
                    </a:lnTo>
                    <a:lnTo>
                      <a:pt x="29" y="47"/>
                    </a:lnTo>
                    <a:lnTo>
                      <a:pt x="34" y="39"/>
                    </a:lnTo>
                    <a:lnTo>
                      <a:pt x="40" y="32"/>
                    </a:lnTo>
                    <a:lnTo>
                      <a:pt x="42" y="28"/>
                    </a:lnTo>
                    <a:lnTo>
                      <a:pt x="45" y="25"/>
                    </a:lnTo>
                    <a:lnTo>
                      <a:pt x="48" y="24"/>
                    </a:lnTo>
                    <a:lnTo>
                      <a:pt x="51" y="21"/>
                    </a:lnTo>
                    <a:lnTo>
                      <a:pt x="53" y="18"/>
                    </a:lnTo>
                    <a:lnTo>
                      <a:pt x="55" y="16"/>
                    </a:lnTo>
                    <a:lnTo>
                      <a:pt x="57" y="16"/>
                    </a:lnTo>
                    <a:lnTo>
                      <a:pt x="59" y="15"/>
                    </a:lnTo>
                    <a:lnTo>
                      <a:pt x="60" y="15"/>
                    </a:lnTo>
                    <a:lnTo>
                      <a:pt x="62" y="15"/>
                    </a:lnTo>
                    <a:lnTo>
                      <a:pt x="63" y="16"/>
                    </a:lnTo>
                    <a:lnTo>
                      <a:pt x="64" y="18"/>
                    </a:lnTo>
                    <a:lnTo>
                      <a:pt x="66" y="21"/>
                    </a:lnTo>
                    <a:lnTo>
                      <a:pt x="67" y="24"/>
                    </a:lnTo>
                    <a:lnTo>
                      <a:pt x="67" y="28"/>
                    </a:lnTo>
                    <a:lnTo>
                      <a:pt x="68" y="33"/>
                    </a:lnTo>
                    <a:lnTo>
                      <a:pt x="68" y="39"/>
                    </a:lnTo>
                    <a:lnTo>
                      <a:pt x="68" y="46"/>
                    </a:lnTo>
                    <a:lnTo>
                      <a:pt x="85" y="46"/>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2548" name="Group 42"/>
            <p:cNvGrpSpPr>
              <a:grpSpLocks/>
            </p:cNvGrpSpPr>
            <p:nvPr/>
          </p:nvGrpSpPr>
          <p:grpSpPr bwMode="auto">
            <a:xfrm>
              <a:off x="1898" y="3196"/>
              <a:ext cx="407" cy="272"/>
              <a:chOff x="2133" y="1673"/>
              <a:chExt cx="407" cy="272"/>
            </a:xfrm>
          </p:grpSpPr>
          <p:sp>
            <p:nvSpPr>
              <p:cNvPr id="22641" name="Freeform 43"/>
              <p:cNvSpPr>
                <a:spLocks/>
              </p:cNvSpPr>
              <p:nvPr/>
            </p:nvSpPr>
            <p:spPr bwMode="auto">
              <a:xfrm>
                <a:off x="2140" y="1713"/>
                <a:ext cx="394" cy="198"/>
              </a:xfrm>
              <a:custGeom>
                <a:avLst/>
                <a:gdLst>
                  <a:gd name="T0" fmla="*/ 216 w 394"/>
                  <a:gd name="T1" fmla="*/ 1 h 198"/>
                  <a:gd name="T2" fmla="*/ 245 w 394"/>
                  <a:gd name="T3" fmla="*/ 2 h 198"/>
                  <a:gd name="T4" fmla="*/ 274 w 394"/>
                  <a:gd name="T5" fmla="*/ 8 h 198"/>
                  <a:gd name="T6" fmla="*/ 298 w 394"/>
                  <a:gd name="T7" fmla="*/ 14 h 198"/>
                  <a:gd name="T8" fmla="*/ 321 w 394"/>
                  <a:gd name="T9" fmla="*/ 22 h 198"/>
                  <a:gd name="T10" fmla="*/ 342 w 394"/>
                  <a:gd name="T11" fmla="*/ 32 h 198"/>
                  <a:gd name="T12" fmla="*/ 360 w 394"/>
                  <a:gd name="T13" fmla="*/ 43 h 198"/>
                  <a:gd name="T14" fmla="*/ 373 w 394"/>
                  <a:gd name="T15" fmla="*/ 56 h 198"/>
                  <a:gd name="T16" fmla="*/ 384 w 394"/>
                  <a:gd name="T17" fmla="*/ 70 h 198"/>
                  <a:gd name="T18" fmla="*/ 391 w 394"/>
                  <a:gd name="T19" fmla="*/ 84 h 198"/>
                  <a:gd name="T20" fmla="*/ 394 w 394"/>
                  <a:gd name="T21" fmla="*/ 100 h 198"/>
                  <a:gd name="T22" fmla="*/ 391 w 394"/>
                  <a:gd name="T23" fmla="*/ 114 h 198"/>
                  <a:gd name="T24" fmla="*/ 384 w 394"/>
                  <a:gd name="T25" fmla="*/ 128 h 198"/>
                  <a:gd name="T26" fmla="*/ 373 w 394"/>
                  <a:gd name="T27" fmla="*/ 142 h 198"/>
                  <a:gd name="T28" fmla="*/ 360 w 394"/>
                  <a:gd name="T29" fmla="*/ 154 h 198"/>
                  <a:gd name="T30" fmla="*/ 342 w 394"/>
                  <a:gd name="T31" fmla="*/ 166 h 198"/>
                  <a:gd name="T32" fmla="*/ 321 w 394"/>
                  <a:gd name="T33" fmla="*/ 176 h 198"/>
                  <a:gd name="T34" fmla="*/ 298 w 394"/>
                  <a:gd name="T35" fmla="*/ 184 h 198"/>
                  <a:gd name="T36" fmla="*/ 274 w 394"/>
                  <a:gd name="T37" fmla="*/ 191 h 198"/>
                  <a:gd name="T38" fmla="*/ 245 w 394"/>
                  <a:gd name="T39" fmla="*/ 195 h 198"/>
                  <a:gd name="T40" fmla="*/ 216 w 394"/>
                  <a:gd name="T41" fmla="*/ 198 h 198"/>
                  <a:gd name="T42" fmla="*/ 186 w 394"/>
                  <a:gd name="T43" fmla="*/ 198 h 198"/>
                  <a:gd name="T44" fmla="*/ 156 w 394"/>
                  <a:gd name="T45" fmla="*/ 197 h 198"/>
                  <a:gd name="T46" fmla="*/ 129 w 394"/>
                  <a:gd name="T47" fmla="*/ 193 h 198"/>
                  <a:gd name="T48" fmla="*/ 103 w 394"/>
                  <a:gd name="T49" fmla="*/ 187 h 198"/>
                  <a:gd name="T50" fmla="*/ 79 w 394"/>
                  <a:gd name="T51" fmla="*/ 178 h 198"/>
                  <a:gd name="T52" fmla="*/ 57 w 394"/>
                  <a:gd name="T53" fmla="*/ 169 h 198"/>
                  <a:gd name="T54" fmla="*/ 39 w 394"/>
                  <a:gd name="T55" fmla="*/ 159 h 198"/>
                  <a:gd name="T56" fmla="*/ 24 w 394"/>
                  <a:gd name="T57" fmla="*/ 146 h 198"/>
                  <a:gd name="T58" fmla="*/ 12 w 394"/>
                  <a:gd name="T59" fmla="*/ 133 h 198"/>
                  <a:gd name="T60" fmla="*/ 4 w 394"/>
                  <a:gd name="T61" fmla="*/ 119 h 198"/>
                  <a:gd name="T62" fmla="*/ 0 w 394"/>
                  <a:gd name="T63" fmla="*/ 104 h 198"/>
                  <a:gd name="T64" fmla="*/ 1 w 394"/>
                  <a:gd name="T65" fmla="*/ 88 h 198"/>
                  <a:gd name="T66" fmla="*/ 6 w 394"/>
                  <a:gd name="T67" fmla="*/ 74 h 198"/>
                  <a:gd name="T68" fmla="*/ 15 w 394"/>
                  <a:gd name="T69" fmla="*/ 60 h 198"/>
                  <a:gd name="T70" fmla="*/ 28 w 394"/>
                  <a:gd name="T71" fmla="*/ 47 h 198"/>
                  <a:gd name="T72" fmla="*/ 45 w 394"/>
                  <a:gd name="T73" fmla="*/ 36 h 198"/>
                  <a:gd name="T74" fmla="*/ 64 w 394"/>
                  <a:gd name="T75" fmla="*/ 26 h 198"/>
                  <a:gd name="T76" fmla="*/ 87 w 394"/>
                  <a:gd name="T77" fmla="*/ 16 h 198"/>
                  <a:gd name="T78" fmla="*/ 111 w 394"/>
                  <a:gd name="T79" fmla="*/ 9 h 198"/>
                  <a:gd name="T80" fmla="*/ 137 w 394"/>
                  <a:gd name="T81" fmla="*/ 4 h 198"/>
                  <a:gd name="T82" fmla="*/ 166 w 394"/>
                  <a:gd name="T83" fmla="*/ 1 h 198"/>
                  <a:gd name="T84" fmla="*/ 197 w 394"/>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4"/>
                  <a:gd name="T130" fmla="*/ 0 h 198"/>
                  <a:gd name="T131" fmla="*/ 394 w 394"/>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4" h="198">
                    <a:moveTo>
                      <a:pt x="197" y="0"/>
                    </a:moveTo>
                    <a:lnTo>
                      <a:pt x="207" y="0"/>
                    </a:lnTo>
                    <a:lnTo>
                      <a:pt x="216" y="1"/>
                    </a:lnTo>
                    <a:lnTo>
                      <a:pt x="226" y="1"/>
                    </a:lnTo>
                    <a:lnTo>
                      <a:pt x="236" y="1"/>
                    </a:lnTo>
                    <a:lnTo>
                      <a:pt x="245" y="2"/>
                    </a:lnTo>
                    <a:lnTo>
                      <a:pt x="255" y="4"/>
                    </a:lnTo>
                    <a:lnTo>
                      <a:pt x="264" y="5"/>
                    </a:lnTo>
                    <a:lnTo>
                      <a:pt x="274" y="8"/>
                    </a:lnTo>
                    <a:lnTo>
                      <a:pt x="282" y="9"/>
                    </a:lnTo>
                    <a:lnTo>
                      <a:pt x="290" y="12"/>
                    </a:lnTo>
                    <a:lnTo>
                      <a:pt x="298" y="14"/>
                    </a:lnTo>
                    <a:lnTo>
                      <a:pt x="306" y="16"/>
                    </a:lnTo>
                    <a:lnTo>
                      <a:pt x="315" y="19"/>
                    </a:lnTo>
                    <a:lnTo>
                      <a:pt x="321" y="22"/>
                    </a:lnTo>
                    <a:lnTo>
                      <a:pt x="328" y="26"/>
                    </a:lnTo>
                    <a:lnTo>
                      <a:pt x="335" y="29"/>
                    </a:lnTo>
                    <a:lnTo>
                      <a:pt x="342" y="32"/>
                    </a:lnTo>
                    <a:lnTo>
                      <a:pt x="349" y="36"/>
                    </a:lnTo>
                    <a:lnTo>
                      <a:pt x="354" y="39"/>
                    </a:lnTo>
                    <a:lnTo>
                      <a:pt x="360" y="43"/>
                    </a:lnTo>
                    <a:lnTo>
                      <a:pt x="365" y="47"/>
                    </a:lnTo>
                    <a:lnTo>
                      <a:pt x="369" y="52"/>
                    </a:lnTo>
                    <a:lnTo>
                      <a:pt x="373" y="56"/>
                    </a:lnTo>
                    <a:lnTo>
                      <a:pt x="377" y="60"/>
                    </a:lnTo>
                    <a:lnTo>
                      <a:pt x="381" y="64"/>
                    </a:lnTo>
                    <a:lnTo>
                      <a:pt x="384" y="70"/>
                    </a:lnTo>
                    <a:lnTo>
                      <a:pt x="387" y="74"/>
                    </a:lnTo>
                    <a:lnTo>
                      <a:pt x="390" y="78"/>
                    </a:lnTo>
                    <a:lnTo>
                      <a:pt x="391" y="84"/>
                    </a:lnTo>
                    <a:lnTo>
                      <a:pt x="392" y="88"/>
                    </a:lnTo>
                    <a:lnTo>
                      <a:pt x="392" y="94"/>
                    </a:lnTo>
                    <a:lnTo>
                      <a:pt x="394" y="100"/>
                    </a:lnTo>
                    <a:lnTo>
                      <a:pt x="392" y="104"/>
                    </a:lnTo>
                    <a:lnTo>
                      <a:pt x="392" y="109"/>
                    </a:lnTo>
                    <a:lnTo>
                      <a:pt x="391" y="114"/>
                    </a:lnTo>
                    <a:lnTo>
                      <a:pt x="390" y="119"/>
                    </a:lnTo>
                    <a:lnTo>
                      <a:pt x="387" y="123"/>
                    </a:lnTo>
                    <a:lnTo>
                      <a:pt x="384" y="128"/>
                    </a:lnTo>
                    <a:lnTo>
                      <a:pt x="381" y="133"/>
                    </a:lnTo>
                    <a:lnTo>
                      <a:pt x="377" y="138"/>
                    </a:lnTo>
                    <a:lnTo>
                      <a:pt x="373" y="142"/>
                    </a:lnTo>
                    <a:lnTo>
                      <a:pt x="369" y="146"/>
                    </a:lnTo>
                    <a:lnTo>
                      <a:pt x="365" y="150"/>
                    </a:lnTo>
                    <a:lnTo>
                      <a:pt x="360" y="154"/>
                    </a:lnTo>
                    <a:lnTo>
                      <a:pt x="354" y="159"/>
                    </a:lnTo>
                    <a:lnTo>
                      <a:pt x="349" y="162"/>
                    </a:lnTo>
                    <a:lnTo>
                      <a:pt x="342" y="166"/>
                    </a:lnTo>
                    <a:lnTo>
                      <a:pt x="335" y="169"/>
                    </a:lnTo>
                    <a:lnTo>
                      <a:pt x="328" y="173"/>
                    </a:lnTo>
                    <a:lnTo>
                      <a:pt x="321" y="176"/>
                    </a:lnTo>
                    <a:lnTo>
                      <a:pt x="315" y="178"/>
                    </a:lnTo>
                    <a:lnTo>
                      <a:pt x="306" y="181"/>
                    </a:lnTo>
                    <a:lnTo>
                      <a:pt x="298" y="184"/>
                    </a:lnTo>
                    <a:lnTo>
                      <a:pt x="290" y="187"/>
                    </a:lnTo>
                    <a:lnTo>
                      <a:pt x="282" y="188"/>
                    </a:lnTo>
                    <a:lnTo>
                      <a:pt x="274" y="191"/>
                    </a:lnTo>
                    <a:lnTo>
                      <a:pt x="264" y="193"/>
                    </a:lnTo>
                    <a:lnTo>
                      <a:pt x="255" y="194"/>
                    </a:lnTo>
                    <a:lnTo>
                      <a:pt x="245" y="195"/>
                    </a:lnTo>
                    <a:lnTo>
                      <a:pt x="236" y="197"/>
                    </a:lnTo>
                    <a:lnTo>
                      <a:pt x="226" y="197"/>
                    </a:lnTo>
                    <a:lnTo>
                      <a:pt x="216" y="198"/>
                    </a:lnTo>
                    <a:lnTo>
                      <a:pt x="207" y="198"/>
                    </a:lnTo>
                    <a:lnTo>
                      <a:pt x="197" y="198"/>
                    </a:lnTo>
                    <a:lnTo>
                      <a:pt x="186" y="198"/>
                    </a:lnTo>
                    <a:lnTo>
                      <a:pt x="177" y="198"/>
                    </a:lnTo>
                    <a:lnTo>
                      <a:pt x="166" y="197"/>
                    </a:lnTo>
                    <a:lnTo>
                      <a:pt x="156" y="197"/>
                    </a:lnTo>
                    <a:lnTo>
                      <a:pt x="147" y="195"/>
                    </a:lnTo>
                    <a:lnTo>
                      <a:pt x="137" y="194"/>
                    </a:lnTo>
                    <a:lnTo>
                      <a:pt x="129" y="193"/>
                    </a:lnTo>
                    <a:lnTo>
                      <a:pt x="120" y="191"/>
                    </a:lnTo>
                    <a:lnTo>
                      <a:pt x="111" y="188"/>
                    </a:lnTo>
                    <a:lnTo>
                      <a:pt x="103" y="187"/>
                    </a:lnTo>
                    <a:lnTo>
                      <a:pt x="95" y="184"/>
                    </a:lnTo>
                    <a:lnTo>
                      <a:pt x="87" y="181"/>
                    </a:lnTo>
                    <a:lnTo>
                      <a:pt x="79" y="178"/>
                    </a:lnTo>
                    <a:lnTo>
                      <a:pt x="72" y="176"/>
                    </a:lnTo>
                    <a:lnTo>
                      <a:pt x="64" y="173"/>
                    </a:lnTo>
                    <a:lnTo>
                      <a:pt x="57" y="169"/>
                    </a:lnTo>
                    <a:lnTo>
                      <a:pt x="50" y="166"/>
                    </a:lnTo>
                    <a:lnTo>
                      <a:pt x="45" y="162"/>
                    </a:lnTo>
                    <a:lnTo>
                      <a:pt x="39" y="159"/>
                    </a:lnTo>
                    <a:lnTo>
                      <a:pt x="34" y="154"/>
                    </a:lnTo>
                    <a:lnTo>
                      <a:pt x="28" y="150"/>
                    </a:lnTo>
                    <a:lnTo>
                      <a:pt x="24" y="146"/>
                    </a:lnTo>
                    <a:lnTo>
                      <a:pt x="19" y="142"/>
                    </a:lnTo>
                    <a:lnTo>
                      <a:pt x="15" y="138"/>
                    </a:lnTo>
                    <a:lnTo>
                      <a:pt x="12" y="133"/>
                    </a:lnTo>
                    <a:lnTo>
                      <a:pt x="9" y="128"/>
                    </a:lnTo>
                    <a:lnTo>
                      <a:pt x="6" y="123"/>
                    </a:lnTo>
                    <a:lnTo>
                      <a:pt x="4" y="119"/>
                    </a:lnTo>
                    <a:lnTo>
                      <a:pt x="2" y="114"/>
                    </a:lnTo>
                    <a:lnTo>
                      <a:pt x="1" y="109"/>
                    </a:lnTo>
                    <a:lnTo>
                      <a:pt x="0" y="104"/>
                    </a:lnTo>
                    <a:lnTo>
                      <a:pt x="0" y="100"/>
                    </a:lnTo>
                    <a:lnTo>
                      <a:pt x="0" y="94"/>
                    </a:lnTo>
                    <a:lnTo>
                      <a:pt x="1" y="88"/>
                    </a:lnTo>
                    <a:lnTo>
                      <a:pt x="2" y="84"/>
                    </a:lnTo>
                    <a:lnTo>
                      <a:pt x="4" y="78"/>
                    </a:lnTo>
                    <a:lnTo>
                      <a:pt x="6" y="74"/>
                    </a:lnTo>
                    <a:lnTo>
                      <a:pt x="9" y="70"/>
                    </a:lnTo>
                    <a:lnTo>
                      <a:pt x="12" y="64"/>
                    </a:lnTo>
                    <a:lnTo>
                      <a:pt x="15" y="60"/>
                    </a:lnTo>
                    <a:lnTo>
                      <a:pt x="19" y="56"/>
                    </a:lnTo>
                    <a:lnTo>
                      <a:pt x="24" y="52"/>
                    </a:lnTo>
                    <a:lnTo>
                      <a:pt x="28" y="47"/>
                    </a:lnTo>
                    <a:lnTo>
                      <a:pt x="34" y="43"/>
                    </a:lnTo>
                    <a:lnTo>
                      <a:pt x="39" y="39"/>
                    </a:lnTo>
                    <a:lnTo>
                      <a:pt x="45" y="36"/>
                    </a:lnTo>
                    <a:lnTo>
                      <a:pt x="50" y="32"/>
                    </a:lnTo>
                    <a:lnTo>
                      <a:pt x="57" y="29"/>
                    </a:lnTo>
                    <a:lnTo>
                      <a:pt x="64" y="26"/>
                    </a:lnTo>
                    <a:lnTo>
                      <a:pt x="72" y="22"/>
                    </a:lnTo>
                    <a:lnTo>
                      <a:pt x="79" y="19"/>
                    </a:lnTo>
                    <a:lnTo>
                      <a:pt x="87" y="16"/>
                    </a:lnTo>
                    <a:lnTo>
                      <a:pt x="95" y="14"/>
                    </a:lnTo>
                    <a:lnTo>
                      <a:pt x="103" y="12"/>
                    </a:lnTo>
                    <a:lnTo>
                      <a:pt x="111" y="9"/>
                    </a:lnTo>
                    <a:lnTo>
                      <a:pt x="120" y="8"/>
                    </a:lnTo>
                    <a:lnTo>
                      <a:pt x="129" y="5"/>
                    </a:lnTo>
                    <a:lnTo>
                      <a:pt x="137" y="4"/>
                    </a:lnTo>
                    <a:lnTo>
                      <a:pt x="147" y="2"/>
                    </a:lnTo>
                    <a:lnTo>
                      <a:pt x="156" y="1"/>
                    </a:lnTo>
                    <a:lnTo>
                      <a:pt x="166" y="1"/>
                    </a:lnTo>
                    <a:lnTo>
                      <a:pt x="177" y="1"/>
                    </a:lnTo>
                    <a:lnTo>
                      <a:pt x="186" y="0"/>
                    </a:lnTo>
                    <a:lnTo>
                      <a:pt x="197" y="0"/>
                    </a:lnTo>
                    <a:close/>
                  </a:path>
                </a:pathLst>
              </a:custGeom>
              <a:solidFill>
                <a:srgbClr val="FFF5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42" name="Freeform 44"/>
              <p:cNvSpPr>
                <a:spLocks/>
              </p:cNvSpPr>
              <p:nvPr/>
            </p:nvSpPr>
            <p:spPr bwMode="auto">
              <a:xfrm>
                <a:off x="2337" y="1706"/>
                <a:ext cx="203" cy="107"/>
              </a:xfrm>
              <a:custGeom>
                <a:avLst/>
                <a:gdLst>
                  <a:gd name="T0" fmla="*/ 203 w 203"/>
                  <a:gd name="T1" fmla="*/ 107 h 107"/>
                  <a:gd name="T2" fmla="*/ 202 w 203"/>
                  <a:gd name="T3" fmla="*/ 94 h 107"/>
                  <a:gd name="T4" fmla="*/ 199 w 203"/>
                  <a:gd name="T5" fmla="*/ 83 h 107"/>
                  <a:gd name="T6" fmla="*/ 194 w 203"/>
                  <a:gd name="T7" fmla="*/ 73 h 107"/>
                  <a:gd name="T8" fmla="*/ 186 w 203"/>
                  <a:gd name="T9" fmla="*/ 63 h 107"/>
                  <a:gd name="T10" fmla="*/ 178 w 203"/>
                  <a:gd name="T11" fmla="*/ 53 h 107"/>
                  <a:gd name="T12" fmla="*/ 167 w 203"/>
                  <a:gd name="T13" fmla="*/ 45 h 107"/>
                  <a:gd name="T14" fmla="*/ 156 w 203"/>
                  <a:gd name="T15" fmla="*/ 36 h 107"/>
                  <a:gd name="T16" fmla="*/ 142 w 203"/>
                  <a:gd name="T17" fmla="*/ 29 h 107"/>
                  <a:gd name="T18" fmla="*/ 127 w 203"/>
                  <a:gd name="T19" fmla="*/ 22 h 107"/>
                  <a:gd name="T20" fmla="*/ 112 w 203"/>
                  <a:gd name="T21" fmla="*/ 16 h 107"/>
                  <a:gd name="T22" fmla="*/ 94 w 203"/>
                  <a:gd name="T23" fmla="*/ 11 h 107"/>
                  <a:gd name="T24" fmla="*/ 78 w 203"/>
                  <a:gd name="T25" fmla="*/ 7 h 107"/>
                  <a:gd name="T26" fmla="*/ 59 w 203"/>
                  <a:gd name="T27" fmla="*/ 4 h 107"/>
                  <a:gd name="T28" fmla="*/ 40 w 203"/>
                  <a:gd name="T29" fmla="*/ 1 h 107"/>
                  <a:gd name="T30" fmla="*/ 19 w 203"/>
                  <a:gd name="T31" fmla="*/ 0 h 107"/>
                  <a:gd name="T32" fmla="*/ 0 w 203"/>
                  <a:gd name="T33" fmla="*/ 0 h 107"/>
                  <a:gd name="T34" fmla="*/ 9 w 203"/>
                  <a:gd name="T35" fmla="*/ 14 h 107"/>
                  <a:gd name="T36" fmla="*/ 29 w 203"/>
                  <a:gd name="T37" fmla="*/ 15 h 107"/>
                  <a:gd name="T38" fmla="*/ 48 w 203"/>
                  <a:gd name="T39" fmla="*/ 18 h 107"/>
                  <a:gd name="T40" fmla="*/ 66 w 203"/>
                  <a:gd name="T41" fmla="*/ 21 h 107"/>
                  <a:gd name="T42" fmla="*/ 82 w 203"/>
                  <a:gd name="T43" fmla="*/ 23 h 107"/>
                  <a:gd name="T44" fmla="*/ 99 w 203"/>
                  <a:gd name="T45" fmla="*/ 28 h 107"/>
                  <a:gd name="T46" fmla="*/ 115 w 203"/>
                  <a:gd name="T47" fmla="*/ 33 h 107"/>
                  <a:gd name="T48" fmla="*/ 129 w 203"/>
                  <a:gd name="T49" fmla="*/ 39 h 107"/>
                  <a:gd name="T50" fmla="*/ 141 w 203"/>
                  <a:gd name="T51" fmla="*/ 46 h 107"/>
                  <a:gd name="T52" fmla="*/ 153 w 203"/>
                  <a:gd name="T53" fmla="*/ 53 h 107"/>
                  <a:gd name="T54" fmla="*/ 163 w 203"/>
                  <a:gd name="T55" fmla="*/ 60 h 107"/>
                  <a:gd name="T56" fmla="*/ 171 w 203"/>
                  <a:gd name="T57" fmla="*/ 69 h 107"/>
                  <a:gd name="T58" fmla="*/ 178 w 203"/>
                  <a:gd name="T59" fmla="*/ 76 h 107"/>
                  <a:gd name="T60" fmla="*/ 183 w 203"/>
                  <a:gd name="T61" fmla="*/ 84 h 107"/>
                  <a:gd name="T62" fmla="*/ 187 w 203"/>
                  <a:gd name="T63" fmla="*/ 92 h 107"/>
                  <a:gd name="T64" fmla="*/ 188 w 203"/>
                  <a:gd name="T65" fmla="*/ 101 h 107"/>
                  <a:gd name="T66" fmla="*/ 188 w 203"/>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107"/>
                    </a:moveTo>
                    <a:lnTo>
                      <a:pt x="203" y="107"/>
                    </a:lnTo>
                    <a:lnTo>
                      <a:pt x="203" y="100"/>
                    </a:lnTo>
                    <a:lnTo>
                      <a:pt x="202" y="94"/>
                    </a:lnTo>
                    <a:lnTo>
                      <a:pt x="201" y="88"/>
                    </a:lnTo>
                    <a:lnTo>
                      <a:pt x="199" y="83"/>
                    </a:lnTo>
                    <a:lnTo>
                      <a:pt x="197" y="78"/>
                    </a:lnTo>
                    <a:lnTo>
                      <a:pt x="194" y="73"/>
                    </a:lnTo>
                    <a:lnTo>
                      <a:pt x="190" y="67"/>
                    </a:lnTo>
                    <a:lnTo>
                      <a:pt x="186" y="63"/>
                    </a:lnTo>
                    <a:lnTo>
                      <a:pt x="182" y="57"/>
                    </a:lnTo>
                    <a:lnTo>
                      <a:pt x="178" y="53"/>
                    </a:lnTo>
                    <a:lnTo>
                      <a:pt x="172" y="49"/>
                    </a:lnTo>
                    <a:lnTo>
                      <a:pt x="167" y="45"/>
                    </a:lnTo>
                    <a:lnTo>
                      <a:pt x="161" y="40"/>
                    </a:lnTo>
                    <a:lnTo>
                      <a:pt x="156" y="36"/>
                    </a:lnTo>
                    <a:lnTo>
                      <a:pt x="149" y="33"/>
                    </a:lnTo>
                    <a:lnTo>
                      <a:pt x="142" y="29"/>
                    </a:lnTo>
                    <a:lnTo>
                      <a:pt x="135" y="25"/>
                    </a:lnTo>
                    <a:lnTo>
                      <a:pt x="127" y="22"/>
                    </a:lnTo>
                    <a:lnTo>
                      <a:pt x="120" y="19"/>
                    </a:lnTo>
                    <a:lnTo>
                      <a:pt x="112" y="16"/>
                    </a:lnTo>
                    <a:lnTo>
                      <a:pt x="104" y="14"/>
                    </a:lnTo>
                    <a:lnTo>
                      <a:pt x="94" y="11"/>
                    </a:lnTo>
                    <a:lnTo>
                      <a:pt x="86" y="9"/>
                    </a:lnTo>
                    <a:lnTo>
                      <a:pt x="78" y="7"/>
                    </a:lnTo>
                    <a:lnTo>
                      <a:pt x="69" y="5"/>
                    </a:lnTo>
                    <a:lnTo>
                      <a:pt x="59" y="4"/>
                    </a:lnTo>
                    <a:lnTo>
                      <a:pt x="49" y="2"/>
                    </a:lnTo>
                    <a:lnTo>
                      <a:pt x="40" y="1"/>
                    </a:lnTo>
                    <a:lnTo>
                      <a:pt x="30" y="0"/>
                    </a:lnTo>
                    <a:lnTo>
                      <a:pt x="19" y="0"/>
                    </a:lnTo>
                    <a:lnTo>
                      <a:pt x="10" y="0"/>
                    </a:lnTo>
                    <a:lnTo>
                      <a:pt x="0" y="0"/>
                    </a:lnTo>
                    <a:lnTo>
                      <a:pt x="0" y="14"/>
                    </a:lnTo>
                    <a:lnTo>
                      <a:pt x="9" y="14"/>
                    </a:lnTo>
                    <a:lnTo>
                      <a:pt x="19" y="15"/>
                    </a:lnTo>
                    <a:lnTo>
                      <a:pt x="29" y="15"/>
                    </a:lnTo>
                    <a:lnTo>
                      <a:pt x="39" y="16"/>
                    </a:lnTo>
                    <a:lnTo>
                      <a:pt x="48" y="18"/>
                    </a:lnTo>
                    <a:lnTo>
                      <a:pt x="56" y="19"/>
                    </a:lnTo>
                    <a:lnTo>
                      <a:pt x="66" y="21"/>
                    </a:lnTo>
                    <a:lnTo>
                      <a:pt x="74" y="22"/>
                    </a:lnTo>
                    <a:lnTo>
                      <a:pt x="82" y="23"/>
                    </a:lnTo>
                    <a:lnTo>
                      <a:pt x="90" y="26"/>
                    </a:lnTo>
                    <a:lnTo>
                      <a:pt x="99" y="28"/>
                    </a:lnTo>
                    <a:lnTo>
                      <a:pt x="107" y="30"/>
                    </a:lnTo>
                    <a:lnTo>
                      <a:pt x="115" y="33"/>
                    </a:lnTo>
                    <a:lnTo>
                      <a:pt x="122" y="36"/>
                    </a:lnTo>
                    <a:lnTo>
                      <a:pt x="129" y="39"/>
                    </a:lnTo>
                    <a:lnTo>
                      <a:pt x="135" y="43"/>
                    </a:lnTo>
                    <a:lnTo>
                      <a:pt x="141" y="46"/>
                    </a:lnTo>
                    <a:lnTo>
                      <a:pt x="148" y="49"/>
                    </a:lnTo>
                    <a:lnTo>
                      <a:pt x="153" y="53"/>
                    </a:lnTo>
                    <a:lnTo>
                      <a:pt x="158" y="57"/>
                    </a:lnTo>
                    <a:lnTo>
                      <a:pt x="163" y="60"/>
                    </a:lnTo>
                    <a:lnTo>
                      <a:pt x="167" y="64"/>
                    </a:lnTo>
                    <a:lnTo>
                      <a:pt x="171" y="69"/>
                    </a:lnTo>
                    <a:lnTo>
                      <a:pt x="175" y="71"/>
                    </a:lnTo>
                    <a:lnTo>
                      <a:pt x="178" y="76"/>
                    </a:lnTo>
                    <a:lnTo>
                      <a:pt x="180" y="80"/>
                    </a:lnTo>
                    <a:lnTo>
                      <a:pt x="183" y="84"/>
                    </a:lnTo>
                    <a:lnTo>
                      <a:pt x="186" y="88"/>
                    </a:lnTo>
                    <a:lnTo>
                      <a:pt x="187" y="92"/>
                    </a:lnTo>
                    <a:lnTo>
                      <a:pt x="187" y="97"/>
                    </a:lnTo>
                    <a:lnTo>
                      <a:pt x="188" y="101"/>
                    </a:lnTo>
                    <a:lnTo>
                      <a:pt x="188" y="107"/>
                    </a:lnTo>
                    <a:lnTo>
                      <a:pt x="203" y="10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43" name="Freeform 45"/>
              <p:cNvSpPr>
                <a:spLocks/>
              </p:cNvSpPr>
              <p:nvPr/>
            </p:nvSpPr>
            <p:spPr bwMode="auto">
              <a:xfrm>
                <a:off x="2337" y="1813"/>
                <a:ext cx="203" cy="105"/>
              </a:xfrm>
              <a:custGeom>
                <a:avLst/>
                <a:gdLst>
                  <a:gd name="T0" fmla="*/ 0 w 203"/>
                  <a:gd name="T1" fmla="*/ 105 h 105"/>
                  <a:gd name="T2" fmla="*/ 19 w 203"/>
                  <a:gd name="T3" fmla="*/ 105 h 105"/>
                  <a:gd name="T4" fmla="*/ 40 w 203"/>
                  <a:gd name="T5" fmla="*/ 104 h 105"/>
                  <a:gd name="T6" fmla="*/ 59 w 203"/>
                  <a:gd name="T7" fmla="*/ 101 h 105"/>
                  <a:gd name="T8" fmla="*/ 78 w 203"/>
                  <a:gd name="T9" fmla="*/ 98 h 105"/>
                  <a:gd name="T10" fmla="*/ 94 w 203"/>
                  <a:gd name="T11" fmla="*/ 94 h 105"/>
                  <a:gd name="T12" fmla="*/ 112 w 203"/>
                  <a:gd name="T13" fmla="*/ 88 h 105"/>
                  <a:gd name="T14" fmla="*/ 127 w 203"/>
                  <a:gd name="T15" fmla="*/ 83 h 105"/>
                  <a:gd name="T16" fmla="*/ 142 w 203"/>
                  <a:gd name="T17" fmla="*/ 76 h 105"/>
                  <a:gd name="T18" fmla="*/ 156 w 203"/>
                  <a:gd name="T19" fmla="*/ 69 h 105"/>
                  <a:gd name="T20" fmla="*/ 167 w 203"/>
                  <a:gd name="T21" fmla="*/ 60 h 105"/>
                  <a:gd name="T22" fmla="*/ 178 w 203"/>
                  <a:gd name="T23" fmla="*/ 52 h 105"/>
                  <a:gd name="T24" fmla="*/ 186 w 203"/>
                  <a:gd name="T25" fmla="*/ 42 h 105"/>
                  <a:gd name="T26" fmla="*/ 194 w 203"/>
                  <a:gd name="T27" fmla="*/ 32 h 105"/>
                  <a:gd name="T28" fmla="*/ 199 w 203"/>
                  <a:gd name="T29" fmla="*/ 22 h 105"/>
                  <a:gd name="T30" fmla="*/ 202 w 203"/>
                  <a:gd name="T31" fmla="*/ 11 h 105"/>
                  <a:gd name="T32" fmla="*/ 203 w 203"/>
                  <a:gd name="T33" fmla="*/ 0 h 105"/>
                  <a:gd name="T34" fmla="*/ 188 w 203"/>
                  <a:gd name="T35" fmla="*/ 2 h 105"/>
                  <a:gd name="T36" fmla="*/ 187 w 203"/>
                  <a:gd name="T37" fmla="*/ 12 h 105"/>
                  <a:gd name="T38" fmla="*/ 183 w 203"/>
                  <a:gd name="T39" fmla="*/ 21 h 105"/>
                  <a:gd name="T40" fmla="*/ 178 w 203"/>
                  <a:gd name="T41" fmla="*/ 28 h 105"/>
                  <a:gd name="T42" fmla="*/ 171 w 203"/>
                  <a:gd name="T43" fmla="*/ 36 h 105"/>
                  <a:gd name="T44" fmla="*/ 163 w 203"/>
                  <a:gd name="T45" fmla="*/ 45 h 105"/>
                  <a:gd name="T46" fmla="*/ 153 w 203"/>
                  <a:gd name="T47" fmla="*/ 52 h 105"/>
                  <a:gd name="T48" fmla="*/ 141 w 203"/>
                  <a:gd name="T49" fmla="*/ 59 h 105"/>
                  <a:gd name="T50" fmla="*/ 129 w 203"/>
                  <a:gd name="T51" fmla="*/ 66 h 105"/>
                  <a:gd name="T52" fmla="*/ 115 w 203"/>
                  <a:gd name="T53" fmla="*/ 71 h 105"/>
                  <a:gd name="T54" fmla="*/ 99 w 203"/>
                  <a:gd name="T55" fmla="*/ 77 h 105"/>
                  <a:gd name="T56" fmla="*/ 82 w 203"/>
                  <a:gd name="T57" fmla="*/ 81 h 105"/>
                  <a:gd name="T58" fmla="*/ 66 w 203"/>
                  <a:gd name="T59" fmla="*/ 84 h 105"/>
                  <a:gd name="T60" fmla="*/ 48 w 203"/>
                  <a:gd name="T61" fmla="*/ 88 h 105"/>
                  <a:gd name="T62" fmla="*/ 29 w 203"/>
                  <a:gd name="T63" fmla="*/ 90 h 105"/>
                  <a:gd name="T64" fmla="*/ 9 w 203"/>
                  <a:gd name="T65" fmla="*/ 91 h 105"/>
                  <a:gd name="T66" fmla="*/ 0 w 203"/>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105"/>
                    </a:moveTo>
                    <a:lnTo>
                      <a:pt x="0" y="105"/>
                    </a:lnTo>
                    <a:lnTo>
                      <a:pt x="10" y="105"/>
                    </a:lnTo>
                    <a:lnTo>
                      <a:pt x="19" y="105"/>
                    </a:lnTo>
                    <a:lnTo>
                      <a:pt x="30" y="104"/>
                    </a:lnTo>
                    <a:lnTo>
                      <a:pt x="40" y="104"/>
                    </a:lnTo>
                    <a:lnTo>
                      <a:pt x="49" y="102"/>
                    </a:lnTo>
                    <a:lnTo>
                      <a:pt x="59" y="101"/>
                    </a:lnTo>
                    <a:lnTo>
                      <a:pt x="69" y="100"/>
                    </a:lnTo>
                    <a:lnTo>
                      <a:pt x="78" y="98"/>
                    </a:lnTo>
                    <a:lnTo>
                      <a:pt x="86" y="95"/>
                    </a:lnTo>
                    <a:lnTo>
                      <a:pt x="94" y="94"/>
                    </a:lnTo>
                    <a:lnTo>
                      <a:pt x="104" y="91"/>
                    </a:lnTo>
                    <a:lnTo>
                      <a:pt x="112" y="88"/>
                    </a:lnTo>
                    <a:lnTo>
                      <a:pt x="120" y="85"/>
                    </a:lnTo>
                    <a:lnTo>
                      <a:pt x="127" y="83"/>
                    </a:lnTo>
                    <a:lnTo>
                      <a:pt x="135" y="78"/>
                    </a:lnTo>
                    <a:lnTo>
                      <a:pt x="142" y="76"/>
                    </a:lnTo>
                    <a:lnTo>
                      <a:pt x="149" y="73"/>
                    </a:lnTo>
                    <a:lnTo>
                      <a:pt x="156" y="69"/>
                    </a:lnTo>
                    <a:lnTo>
                      <a:pt x="161" y="64"/>
                    </a:lnTo>
                    <a:lnTo>
                      <a:pt x="167" y="60"/>
                    </a:lnTo>
                    <a:lnTo>
                      <a:pt x="172" y="56"/>
                    </a:lnTo>
                    <a:lnTo>
                      <a:pt x="178" y="52"/>
                    </a:lnTo>
                    <a:lnTo>
                      <a:pt x="182" y="47"/>
                    </a:lnTo>
                    <a:lnTo>
                      <a:pt x="186" y="42"/>
                    </a:lnTo>
                    <a:lnTo>
                      <a:pt x="190" y="38"/>
                    </a:lnTo>
                    <a:lnTo>
                      <a:pt x="194" y="32"/>
                    </a:lnTo>
                    <a:lnTo>
                      <a:pt x="197" y="28"/>
                    </a:lnTo>
                    <a:lnTo>
                      <a:pt x="199" y="22"/>
                    </a:lnTo>
                    <a:lnTo>
                      <a:pt x="201" y="16"/>
                    </a:lnTo>
                    <a:lnTo>
                      <a:pt x="202" y="11"/>
                    </a:lnTo>
                    <a:lnTo>
                      <a:pt x="203" y="5"/>
                    </a:lnTo>
                    <a:lnTo>
                      <a:pt x="203" y="0"/>
                    </a:lnTo>
                    <a:lnTo>
                      <a:pt x="188" y="0"/>
                    </a:lnTo>
                    <a:lnTo>
                      <a:pt x="188" y="2"/>
                    </a:lnTo>
                    <a:lnTo>
                      <a:pt x="187" y="8"/>
                    </a:lnTo>
                    <a:lnTo>
                      <a:pt x="187" y="12"/>
                    </a:lnTo>
                    <a:lnTo>
                      <a:pt x="186" y="16"/>
                    </a:lnTo>
                    <a:lnTo>
                      <a:pt x="183" y="21"/>
                    </a:lnTo>
                    <a:lnTo>
                      <a:pt x="180" y="25"/>
                    </a:lnTo>
                    <a:lnTo>
                      <a:pt x="178" y="28"/>
                    </a:lnTo>
                    <a:lnTo>
                      <a:pt x="175" y="32"/>
                    </a:lnTo>
                    <a:lnTo>
                      <a:pt x="171" y="36"/>
                    </a:lnTo>
                    <a:lnTo>
                      <a:pt x="167" y="40"/>
                    </a:lnTo>
                    <a:lnTo>
                      <a:pt x="163" y="45"/>
                    </a:lnTo>
                    <a:lnTo>
                      <a:pt x="158" y="49"/>
                    </a:lnTo>
                    <a:lnTo>
                      <a:pt x="153" y="52"/>
                    </a:lnTo>
                    <a:lnTo>
                      <a:pt x="148" y="56"/>
                    </a:lnTo>
                    <a:lnTo>
                      <a:pt x="141" y="59"/>
                    </a:lnTo>
                    <a:lnTo>
                      <a:pt x="135" y="63"/>
                    </a:lnTo>
                    <a:lnTo>
                      <a:pt x="129" y="66"/>
                    </a:lnTo>
                    <a:lnTo>
                      <a:pt x="122" y="69"/>
                    </a:lnTo>
                    <a:lnTo>
                      <a:pt x="115" y="71"/>
                    </a:lnTo>
                    <a:lnTo>
                      <a:pt x="107" y="74"/>
                    </a:lnTo>
                    <a:lnTo>
                      <a:pt x="99" y="77"/>
                    </a:lnTo>
                    <a:lnTo>
                      <a:pt x="90" y="78"/>
                    </a:lnTo>
                    <a:lnTo>
                      <a:pt x="82" y="81"/>
                    </a:lnTo>
                    <a:lnTo>
                      <a:pt x="74" y="83"/>
                    </a:lnTo>
                    <a:lnTo>
                      <a:pt x="66" y="84"/>
                    </a:lnTo>
                    <a:lnTo>
                      <a:pt x="56" y="87"/>
                    </a:lnTo>
                    <a:lnTo>
                      <a:pt x="48" y="88"/>
                    </a:lnTo>
                    <a:lnTo>
                      <a:pt x="39" y="88"/>
                    </a:lnTo>
                    <a:lnTo>
                      <a:pt x="29" y="90"/>
                    </a:lnTo>
                    <a:lnTo>
                      <a:pt x="19" y="90"/>
                    </a:lnTo>
                    <a:lnTo>
                      <a:pt x="9" y="91"/>
                    </a:lnTo>
                    <a:lnTo>
                      <a:pt x="0" y="91"/>
                    </a:lnTo>
                    <a:lnTo>
                      <a:pt x="0" y="10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44" name="Freeform 46"/>
              <p:cNvSpPr>
                <a:spLocks/>
              </p:cNvSpPr>
              <p:nvPr/>
            </p:nvSpPr>
            <p:spPr bwMode="auto">
              <a:xfrm>
                <a:off x="2133" y="1813"/>
                <a:ext cx="204" cy="105"/>
              </a:xfrm>
              <a:custGeom>
                <a:avLst/>
                <a:gdLst>
                  <a:gd name="T0" fmla="*/ 0 w 204"/>
                  <a:gd name="T1" fmla="*/ 0 h 105"/>
                  <a:gd name="T2" fmla="*/ 0 w 204"/>
                  <a:gd name="T3" fmla="*/ 11 h 105"/>
                  <a:gd name="T4" fmla="*/ 4 w 204"/>
                  <a:gd name="T5" fmla="*/ 22 h 105"/>
                  <a:gd name="T6" fmla="*/ 9 w 204"/>
                  <a:gd name="T7" fmla="*/ 32 h 105"/>
                  <a:gd name="T8" fmla="*/ 16 w 204"/>
                  <a:gd name="T9" fmla="*/ 42 h 105"/>
                  <a:gd name="T10" fmla="*/ 26 w 204"/>
                  <a:gd name="T11" fmla="*/ 52 h 105"/>
                  <a:gd name="T12" fmla="*/ 37 w 204"/>
                  <a:gd name="T13" fmla="*/ 60 h 105"/>
                  <a:gd name="T14" fmla="*/ 48 w 204"/>
                  <a:gd name="T15" fmla="*/ 69 h 105"/>
                  <a:gd name="T16" fmla="*/ 61 w 204"/>
                  <a:gd name="T17" fmla="*/ 76 h 105"/>
                  <a:gd name="T18" fmla="*/ 75 w 204"/>
                  <a:gd name="T19" fmla="*/ 83 h 105"/>
                  <a:gd name="T20" fmla="*/ 91 w 204"/>
                  <a:gd name="T21" fmla="*/ 88 h 105"/>
                  <a:gd name="T22" fmla="*/ 108 w 204"/>
                  <a:gd name="T23" fmla="*/ 94 h 105"/>
                  <a:gd name="T24" fmla="*/ 125 w 204"/>
                  <a:gd name="T25" fmla="*/ 98 h 105"/>
                  <a:gd name="T26" fmla="*/ 144 w 204"/>
                  <a:gd name="T27" fmla="*/ 101 h 105"/>
                  <a:gd name="T28" fmla="*/ 163 w 204"/>
                  <a:gd name="T29" fmla="*/ 104 h 105"/>
                  <a:gd name="T30" fmla="*/ 183 w 204"/>
                  <a:gd name="T31" fmla="*/ 105 h 105"/>
                  <a:gd name="T32" fmla="*/ 204 w 204"/>
                  <a:gd name="T33" fmla="*/ 105 h 105"/>
                  <a:gd name="T34" fmla="*/ 193 w 204"/>
                  <a:gd name="T35" fmla="*/ 91 h 105"/>
                  <a:gd name="T36" fmla="*/ 174 w 204"/>
                  <a:gd name="T37" fmla="*/ 90 h 105"/>
                  <a:gd name="T38" fmla="*/ 155 w 204"/>
                  <a:gd name="T39" fmla="*/ 88 h 105"/>
                  <a:gd name="T40" fmla="*/ 138 w 204"/>
                  <a:gd name="T41" fmla="*/ 84 h 105"/>
                  <a:gd name="T42" fmla="*/ 120 w 204"/>
                  <a:gd name="T43" fmla="*/ 81 h 105"/>
                  <a:gd name="T44" fmla="*/ 103 w 204"/>
                  <a:gd name="T45" fmla="*/ 77 h 105"/>
                  <a:gd name="T46" fmla="*/ 88 w 204"/>
                  <a:gd name="T47" fmla="*/ 71 h 105"/>
                  <a:gd name="T48" fmla="*/ 75 w 204"/>
                  <a:gd name="T49" fmla="*/ 66 h 105"/>
                  <a:gd name="T50" fmla="*/ 61 w 204"/>
                  <a:gd name="T51" fmla="*/ 59 h 105"/>
                  <a:gd name="T52" fmla="*/ 50 w 204"/>
                  <a:gd name="T53" fmla="*/ 52 h 105"/>
                  <a:gd name="T54" fmla="*/ 39 w 204"/>
                  <a:gd name="T55" fmla="*/ 45 h 105"/>
                  <a:gd name="T56" fmla="*/ 31 w 204"/>
                  <a:gd name="T57" fmla="*/ 36 h 105"/>
                  <a:gd name="T58" fmla="*/ 24 w 204"/>
                  <a:gd name="T59" fmla="*/ 28 h 105"/>
                  <a:gd name="T60" fmla="*/ 20 w 204"/>
                  <a:gd name="T61" fmla="*/ 21 h 105"/>
                  <a:gd name="T62" fmla="*/ 16 w 204"/>
                  <a:gd name="T63" fmla="*/ 12 h 105"/>
                  <a:gd name="T64" fmla="*/ 15 w 204"/>
                  <a:gd name="T65" fmla="*/ 2 h 105"/>
                  <a:gd name="T66" fmla="*/ 15 w 204"/>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5"/>
                  <a:gd name="T104" fmla="*/ 204 w 204"/>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5">
                    <a:moveTo>
                      <a:pt x="0" y="0"/>
                    </a:moveTo>
                    <a:lnTo>
                      <a:pt x="0" y="0"/>
                    </a:lnTo>
                    <a:lnTo>
                      <a:pt x="0" y="5"/>
                    </a:lnTo>
                    <a:lnTo>
                      <a:pt x="0" y="11"/>
                    </a:lnTo>
                    <a:lnTo>
                      <a:pt x="1" y="16"/>
                    </a:lnTo>
                    <a:lnTo>
                      <a:pt x="4" y="22"/>
                    </a:lnTo>
                    <a:lnTo>
                      <a:pt x="7" y="28"/>
                    </a:lnTo>
                    <a:lnTo>
                      <a:pt x="9" y="32"/>
                    </a:lnTo>
                    <a:lnTo>
                      <a:pt x="12" y="38"/>
                    </a:lnTo>
                    <a:lnTo>
                      <a:pt x="16" y="42"/>
                    </a:lnTo>
                    <a:lnTo>
                      <a:pt x="20" y="47"/>
                    </a:lnTo>
                    <a:lnTo>
                      <a:pt x="26" y="52"/>
                    </a:lnTo>
                    <a:lnTo>
                      <a:pt x="31" y="56"/>
                    </a:lnTo>
                    <a:lnTo>
                      <a:pt x="37" y="60"/>
                    </a:lnTo>
                    <a:lnTo>
                      <a:pt x="42" y="64"/>
                    </a:lnTo>
                    <a:lnTo>
                      <a:pt x="48" y="69"/>
                    </a:lnTo>
                    <a:lnTo>
                      <a:pt x="54" y="73"/>
                    </a:lnTo>
                    <a:lnTo>
                      <a:pt x="61" y="76"/>
                    </a:lnTo>
                    <a:lnTo>
                      <a:pt x="68" y="78"/>
                    </a:lnTo>
                    <a:lnTo>
                      <a:pt x="75" y="83"/>
                    </a:lnTo>
                    <a:lnTo>
                      <a:pt x="83" y="85"/>
                    </a:lnTo>
                    <a:lnTo>
                      <a:pt x="91" y="88"/>
                    </a:lnTo>
                    <a:lnTo>
                      <a:pt x="99" y="91"/>
                    </a:lnTo>
                    <a:lnTo>
                      <a:pt x="108" y="94"/>
                    </a:lnTo>
                    <a:lnTo>
                      <a:pt x="117" y="95"/>
                    </a:lnTo>
                    <a:lnTo>
                      <a:pt x="125" y="98"/>
                    </a:lnTo>
                    <a:lnTo>
                      <a:pt x="135" y="100"/>
                    </a:lnTo>
                    <a:lnTo>
                      <a:pt x="144" y="101"/>
                    </a:lnTo>
                    <a:lnTo>
                      <a:pt x="154" y="102"/>
                    </a:lnTo>
                    <a:lnTo>
                      <a:pt x="163" y="104"/>
                    </a:lnTo>
                    <a:lnTo>
                      <a:pt x="173" y="104"/>
                    </a:lnTo>
                    <a:lnTo>
                      <a:pt x="183" y="105"/>
                    </a:lnTo>
                    <a:lnTo>
                      <a:pt x="193" y="105"/>
                    </a:lnTo>
                    <a:lnTo>
                      <a:pt x="204" y="105"/>
                    </a:lnTo>
                    <a:lnTo>
                      <a:pt x="204" y="91"/>
                    </a:lnTo>
                    <a:lnTo>
                      <a:pt x="193" y="91"/>
                    </a:lnTo>
                    <a:lnTo>
                      <a:pt x="184" y="90"/>
                    </a:lnTo>
                    <a:lnTo>
                      <a:pt x="174" y="90"/>
                    </a:lnTo>
                    <a:lnTo>
                      <a:pt x="165" y="88"/>
                    </a:lnTo>
                    <a:lnTo>
                      <a:pt x="155" y="88"/>
                    </a:lnTo>
                    <a:lnTo>
                      <a:pt x="146" y="87"/>
                    </a:lnTo>
                    <a:lnTo>
                      <a:pt x="138" y="84"/>
                    </a:lnTo>
                    <a:lnTo>
                      <a:pt x="128" y="83"/>
                    </a:lnTo>
                    <a:lnTo>
                      <a:pt x="120" y="81"/>
                    </a:lnTo>
                    <a:lnTo>
                      <a:pt x="112" y="78"/>
                    </a:lnTo>
                    <a:lnTo>
                      <a:pt x="103" y="77"/>
                    </a:lnTo>
                    <a:lnTo>
                      <a:pt x="97" y="74"/>
                    </a:lnTo>
                    <a:lnTo>
                      <a:pt x="88" y="71"/>
                    </a:lnTo>
                    <a:lnTo>
                      <a:pt x="82" y="69"/>
                    </a:lnTo>
                    <a:lnTo>
                      <a:pt x="75" y="66"/>
                    </a:lnTo>
                    <a:lnTo>
                      <a:pt x="68" y="63"/>
                    </a:lnTo>
                    <a:lnTo>
                      <a:pt x="61" y="59"/>
                    </a:lnTo>
                    <a:lnTo>
                      <a:pt x="56" y="56"/>
                    </a:lnTo>
                    <a:lnTo>
                      <a:pt x="50" y="52"/>
                    </a:lnTo>
                    <a:lnTo>
                      <a:pt x="45" y="49"/>
                    </a:lnTo>
                    <a:lnTo>
                      <a:pt x="39" y="45"/>
                    </a:lnTo>
                    <a:lnTo>
                      <a:pt x="35" y="40"/>
                    </a:lnTo>
                    <a:lnTo>
                      <a:pt x="31" y="36"/>
                    </a:lnTo>
                    <a:lnTo>
                      <a:pt x="28" y="32"/>
                    </a:lnTo>
                    <a:lnTo>
                      <a:pt x="24" y="28"/>
                    </a:lnTo>
                    <a:lnTo>
                      <a:pt x="22" y="25"/>
                    </a:lnTo>
                    <a:lnTo>
                      <a:pt x="20" y="21"/>
                    </a:lnTo>
                    <a:lnTo>
                      <a:pt x="18" y="16"/>
                    </a:lnTo>
                    <a:lnTo>
                      <a:pt x="16" y="12"/>
                    </a:lnTo>
                    <a:lnTo>
                      <a:pt x="15" y="8"/>
                    </a:lnTo>
                    <a:lnTo>
                      <a:pt x="15" y="2"/>
                    </a:lnTo>
                    <a:lnTo>
                      <a:pt x="15" y="0"/>
                    </a:lnTo>
                    <a:lnTo>
                      <a:pt x="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45" name="Freeform 47"/>
              <p:cNvSpPr>
                <a:spLocks/>
              </p:cNvSpPr>
              <p:nvPr/>
            </p:nvSpPr>
            <p:spPr bwMode="auto">
              <a:xfrm>
                <a:off x="2133" y="1706"/>
                <a:ext cx="204" cy="107"/>
              </a:xfrm>
              <a:custGeom>
                <a:avLst/>
                <a:gdLst>
                  <a:gd name="T0" fmla="*/ 204 w 204"/>
                  <a:gd name="T1" fmla="*/ 0 h 107"/>
                  <a:gd name="T2" fmla="*/ 183 w 204"/>
                  <a:gd name="T3" fmla="*/ 0 h 107"/>
                  <a:gd name="T4" fmla="*/ 163 w 204"/>
                  <a:gd name="T5" fmla="*/ 1 h 107"/>
                  <a:gd name="T6" fmla="*/ 144 w 204"/>
                  <a:gd name="T7" fmla="*/ 4 h 107"/>
                  <a:gd name="T8" fmla="*/ 125 w 204"/>
                  <a:gd name="T9" fmla="*/ 7 h 107"/>
                  <a:gd name="T10" fmla="*/ 108 w 204"/>
                  <a:gd name="T11" fmla="*/ 11 h 107"/>
                  <a:gd name="T12" fmla="*/ 91 w 204"/>
                  <a:gd name="T13" fmla="*/ 16 h 107"/>
                  <a:gd name="T14" fmla="*/ 75 w 204"/>
                  <a:gd name="T15" fmla="*/ 22 h 107"/>
                  <a:gd name="T16" fmla="*/ 61 w 204"/>
                  <a:gd name="T17" fmla="*/ 29 h 107"/>
                  <a:gd name="T18" fmla="*/ 48 w 204"/>
                  <a:gd name="T19" fmla="*/ 36 h 107"/>
                  <a:gd name="T20" fmla="*/ 37 w 204"/>
                  <a:gd name="T21" fmla="*/ 45 h 107"/>
                  <a:gd name="T22" fmla="*/ 26 w 204"/>
                  <a:gd name="T23" fmla="*/ 53 h 107"/>
                  <a:gd name="T24" fmla="*/ 16 w 204"/>
                  <a:gd name="T25" fmla="*/ 63 h 107"/>
                  <a:gd name="T26" fmla="*/ 9 w 204"/>
                  <a:gd name="T27" fmla="*/ 73 h 107"/>
                  <a:gd name="T28" fmla="*/ 4 w 204"/>
                  <a:gd name="T29" fmla="*/ 83 h 107"/>
                  <a:gd name="T30" fmla="*/ 0 w 204"/>
                  <a:gd name="T31" fmla="*/ 94 h 107"/>
                  <a:gd name="T32" fmla="*/ 0 w 204"/>
                  <a:gd name="T33" fmla="*/ 107 h 107"/>
                  <a:gd name="T34" fmla="*/ 15 w 204"/>
                  <a:gd name="T35" fmla="*/ 101 h 107"/>
                  <a:gd name="T36" fmla="*/ 16 w 204"/>
                  <a:gd name="T37" fmla="*/ 92 h 107"/>
                  <a:gd name="T38" fmla="*/ 20 w 204"/>
                  <a:gd name="T39" fmla="*/ 84 h 107"/>
                  <a:gd name="T40" fmla="*/ 24 w 204"/>
                  <a:gd name="T41" fmla="*/ 76 h 107"/>
                  <a:gd name="T42" fmla="*/ 31 w 204"/>
                  <a:gd name="T43" fmla="*/ 69 h 107"/>
                  <a:gd name="T44" fmla="*/ 39 w 204"/>
                  <a:gd name="T45" fmla="*/ 60 h 107"/>
                  <a:gd name="T46" fmla="*/ 50 w 204"/>
                  <a:gd name="T47" fmla="*/ 53 h 107"/>
                  <a:gd name="T48" fmla="*/ 61 w 204"/>
                  <a:gd name="T49" fmla="*/ 46 h 107"/>
                  <a:gd name="T50" fmla="*/ 75 w 204"/>
                  <a:gd name="T51" fmla="*/ 39 h 107"/>
                  <a:gd name="T52" fmla="*/ 88 w 204"/>
                  <a:gd name="T53" fmla="*/ 33 h 107"/>
                  <a:gd name="T54" fmla="*/ 103 w 204"/>
                  <a:gd name="T55" fmla="*/ 28 h 107"/>
                  <a:gd name="T56" fmla="*/ 120 w 204"/>
                  <a:gd name="T57" fmla="*/ 23 h 107"/>
                  <a:gd name="T58" fmla="*/ 138 w 204"/>
                  <a:gd name="T59" fmla="*/ 21 h 107"/>
                  <a:gd name="T60" fmla="*/ 155 w 204"/>
                  <a:gd name="T61" fmla="*/ 18 h 107"/>
                  <a:gd name="T62" fmla="*/ 174 w 204"/>
                  <a:gd name="T63" fmla="*/ 15 h 107"/>
                  <a:gd name="T64" fmla="*/ 193 w 204"/>
                  <a:gd name="T65" fmla="*/ 14 h 107"/>
                  <a:gd name="T66" fmla="*/ 204 w 204"/>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7"/>
                  <a:gd name="T104" fmla="*/ 204 w 204"/>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7">
                    <a:moveTo>
                      <a:pt x="204" y="0"/>
                    </a:moveTo>
                    <a:lnTo>
                      <a:pt x="204" y="0"/>
                    </a:lnTo>
                    <a:lnTo>
                      <a:pt x="193" y="0"/>
                    </a:lnTo>
                    <a:lnTo>
                      <a:pt x="183" y="0"/>
                    </a:lnTo>
                    <a:lnTo>
                      <a:pt x="173" y="0"/>
                    </a:lnTo>
                    <a:lnTo>
                      <a:pt x="163" y="1"/>
                    </a:lnTo>
                    <a:lnTo>
                      <a:pt x="154" y="2"/>
                    </a:lnTo>
                    <a:lnTo>
                      <a:pt x="144" y="4"/>
                    </a:lnTo>
                    <a:lnTo>
                      <a:pt x="135" y="5"/>
                    </a:lnTo>
                    <a:lnTo>
                      <a:pt x="125" y="7"/>
                    </a:lnTo>
                    <a:lnTo>
                      <a:pt x="117" y="9"/>
                    </a:lnTo>
                    <a:lnTo>
                      <a:pt x="108" y="11"/>
                    </a:lnTo>
                    <a:lnTo>
                      <a:pt x="99" y="14"/>
                    </a:lnTo>
                    <a:lnTo>
                      <a:pt x="91" y="16"/>
                    </a:lnTo>
                    <a:lnTo>
                      <a:pt x="83" y="19"/>
                    </a:lnTo>
                    <a:lnTo>
                      <a:pt x="75" y="22"/>
                    </a:lnTo>
                    <a:lnTo>
                      <a:pt x="68" y="25"/>
                    </a:lnTo>
                    <a:lnTo>
                      <a:pt x="61" y="29"/>
                    </a:lnTo>
                    <a:lnTo>
                      <a:pt x="54" y="33"/>
                    </a:lnTo>
                    <a:lnTo>
                      <a:pt x="48" y="36"/>
                    </a:lnTo>
                    <a:lnTo>
                      <a:pt x="42" y="40"/>
                    </a:lnTo>
                    <a:lnTo>
                      <a:pt x="37" y="45"/>
                    </a:lnTo>
                    <a:lnTo>
                      <a:pt x="31" y="49"/>
                    </a:lnTo>
                    <a:lnTo>
                      <a:pt x="26" y="53"/>
                    </a:lnTo>
                    <a:lnTo>
                      <a:pt x="20" y="57"/>
                    </a:lnTo>
                    <a:lnTo>
                      <a:pt x="16" y="63"/>
                    </a:lnTo>
                    <a:lnTo>
                      <a:pt x="12" y="67"/>
                    </a:lnTo>
                    <a:lnTo>
                      <a:pt x="9" y="73"/>
                    </a:lnTo>
                    <a:lnTo>
                      <a:pt x="7" y="78"/>
                    </a:lnTo>
                    <a:lnTo>
                      <a:pt x="4" y="83"/>
                    </a:lnTo>
                    <a:lnTo>
                      <a:pt x="1" y="88"/>
                    </a:lnTo>
                    <a:lnTo>
                      <a:pt x="0" y="94"/>
                    </a:lnTo>
                    <a:lnTo>
                      <a:pt x="0" y="100"/>
                    </a:lnTo>
                    <a:lnTo>
                      <a:pt x="0" y="107"/>
                    </a:lnTo>
                    <a:lnTo>
                      <a:pt x="15" y="107"/>
                    </a:lnTo>
                    <a:lnTo>
                      <a:pt x="15" y="101"/>
                    </a:lnTo>
                    <a:lnTo>
                      <a:pt x="15" y="97"/>
                    </a:lnTo>
                    <a:lnTo>
                      <a:pt x="16" y="92"/>
                    </a:lnTo>
                    <a:lnTo>
                      <a:pt x="18" y="88"/>
                    </a:lnTo>
                    <a:lnTo>
                      <a:pt x="20" y="84"/>
                    </a:lnTo>
                    <a:lnTo>
                      <a:pt x="22" y="80"/>
                    </a:lnTo>
                    <a:lnTo>
                      <a:pt x="24" y="76"/>
                    </a:lnTo>
                    <a:lnTo>
                      <a:pt x="28" y="71"/>
                    </a:lnTo>
                    <a:lnTo>
                      <a:pt x="31" y="69"/>
                    </a:lnTo>
                    <a:lnTo>
                      <a:pt x="35" y="64"/>
                    </a:lnTo>
                    <a:lnTo>
                      <a:pt x="39" y="60"/>
                    </a:lnTo>
                    <a:lnTo>
                      <a:pt x="45" y="57"/>
                    </a:lnTo>
                    <a:lnTo>
                      <a:pt x="50" y="53"/>
                    </a:lnTo>
                    <a:lnTo>
                      <a:pt x="56" y="49"/>
                    </a:lnTo>
                    <a:lnTo>
                      <a:pt x="61" y="46"/>
                    </a:lnTo>
                    <a:lnTo>
                      <a:pt x="68" y="43"/>
                    </a:lnTo>
                    <a:lnTo>
                      <a:pt x="75" y="39"/>
                    </a:lnTo>
                    <a:lnTo>
                      <a:pt x="82" y="36"/>
                    </a:lnTo>
                    <a:lnTo>
                      <a:pt x="88" y="33"/>
                    </a:lnTo>
                    <a:lnTo>
                      <a:pt x="97" y="30"/>
                    </a:lnTo>
                    <a:lnTo>
                      <a:pt x="103" y="28"/>
                    </a:lnTo>
                    <a:lnTo>
                      <a:pt x="112" y="26"/>
                    </a:lnTo>
                    <a:lnTo>
                      <a:pt x="120" y="23"/>
                    </a:lnTo>
                    <a:lnTo>
                      <a:pt x="128" y="22"/>
                    </a:lnTo>
                    <a:lnTo>
                      <a:pt x="138" y="21"/>
                    </a:lnTo>
                    <a:lnTo>
                      <a:pt x="146" y="19"/>
                    </a:lnTo>
                    <a:lnTo>
                      <a:pt x="155" y="18"/>
                    </a:lnTo>
                    <a:lnTo>
                      <a:pt x="165" y="16"/>
                    </a:lnTo>
                    <a:lnTo>
                      <a:pt x="174" y="15"/>
                    </a:lnTo>
                    <a:lnTo>
                      <a:pt x="184" y="15"/>
                    </a:lnTo>
                    <a:lnTo>
                      <a:pt x="193" y="14"/>
                    </a:lnTo>
                    <a:lnTo>
                      <a:pt x="204" y="14"/>
                    </a:lnTo>
                    <a:lnTo>
                      <a:pt x="204"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46" name="Freeform 48"/>
              <p:cNvSpPr>
                <a:spLocks/>
              </p:cNvSpPr>
              <p:nvPr/>
            </p:nvSpPr>
            <p:spPr bwMode="auto">
              <a:xfrm>
                <a:off x="2200" y="1865"/>
                <a:ext cx="69" cy="63"/>
              </a:xfrm>
              <a:custGeom>
                <a:avLst/>
                <a:gdLst>
                  <a:gd name="T0" fmla="*/ 54 w 69"/>
                  <a:gd name="T1" fmla="*/ 0 h 63"/>
                  <a:gd name="T2" fmla="*/ 53 w 69"/>
                  <a:gd name="T3" fmla="*/ 10 h 63"/>
                  <a:gd name="T4" fmla="*/ 50 w 69"/>
                  <a:gd name="T5" fmla="*/ 19 h 63"/>
                  <a:gd name="T6" fmla="*/ 42 w 69"/>
                  <a:gd name="T7" fmla="*/ 33 h 63"/>
                  <a:gd name="T8" fmla="*/ 39 w 69"/>
                  <a:gd name="T9" fmla="*/ 39 h 63"/>
                  <a:gd name="T10" fmla="*/ 35 w 69"/>
                  <a:gd name="T11" fmla="*/ 43 h 63"/>
                  <a:gd name="T12" fmla="*/ 31 w 69"/>
                  <a:gd name="T13" fmla="*/ 46 h 63"/>
                  <a:gd name="T14" fmla="*/ 28 w 69"/>
                  <a:gd name="T15" fmla="*/ 48 h 63"/>
                  <a:gd name="T16" fmla="*/ 26 w 69"/>
                  <a:gd name="T17" fmla="*/ 48 h 63"/>
                  <a:gd name="T18" fmla="*/ 24 w 69"/>
                  <a:gd name="T19" fmla="*/ 48 h 63"/>
                  <a:gd name="T20" fmla="*/ 23 w 69"/>
                  <a:gd name="T21" fmla="*/ 46 h 63"/>
                  <a:gd name="T22" fmla="*/ 20 w 69"/>
                  <a:gd name="T23" fmla="*/ 45 h 63"/>
                  <a:gd name="T24" fmla="*/ 19 w 69"/>
                  <a:gd name="T25" fmla="*/ 41 h 63"/>
                  <a:gd name="T26" fmla="*/ 16 w 69"/>
                  <a:gd name="T27" fmla="*/ 36 h 63"/>
                  <a:gd name="T28" fmla="*/ 16 w 69"/>
                  <a:gd name="T29" fmla="*/ 29 h 63"/>
                  <a:gd name="T30" fmla="*/ 15 w 69"/>
                  <a:gd name="T31" fmla="*/ 21 h 63"/>
                  <a:gd name="T32" fmla="*/ 0 w 69"/>
                  <a:gd name="T33" fmla="*/ 26 h 63"/>
                  <a:gd name="T34" fmla="*/ 1 w 69"/>
                  <a:gd name="T35" fmla="*/ 35 h 63"/>
                  <a:gd name="T36" fmla="*/ 4 w 69"/>
                  <a:gd name="T37" fmla="*/ 43 h 63"/>
                  <a:gd name="T38" fmla="*/ 6 w 69"/>
                  <a:gd name="T39" fmla="*/ 50 h 63"/>
                  <a:gd name="T40" fmla="*/ 11 w 69"/>
                  <a:gd name="T41" fmla="*/ 56 h 63"/>
                  <a:gd name="T42" fmla="*/ 16 w 69"/>
                  <a:gd name="T43" fmla="*/ 60 h 63"/>
                  <a:gd name="T44" fmla="*/ 23 w 69"/>
                  <a:gd name="T45" fmla="*/ 63 h 63"/>
                  <a:gd name="T46" fmla="*/ 30 w 69"/>
                  <a:gd name="T47" fmla="*/ 63 h 63"/>
                  <a:gd name="T48" fmla="*/ 36 w 69"/>
                  <a:gd name="T49" fmla="*/ 60 h 63"/>
                  <a:gd name="T50" fmla="*/ 42 w 69"/>
                  <a:gd name="T51" fmla="*/ 56 h 63"/>
                  <a:gd name="T52" fmla="*/ 47 w 69"/>
                  <a:gd name="T53" fmla="*/ 52 h 63"/>
                  <a:gd name="T54" fmla="*/ 53 w 69"/>
                  <a:gd name="T55" fmla="*/ 45 h 63"/>
                  <a:gd name="T56" fmla="*/ 60 w 69"/>
                  <a:gd name="T57" fmla="*/ 33 h 63"/>
                  <a:gd name="T58" fmla="*/ 65 w 69"/>
                  <a:gd name="T59" fmla="*/ 19 h 63"/>
                  <a:gd name="T60" fmla="*/ 68 w 69"/>
                  <a:gd name="T61" fmla="*/ 8 h 63"/>
                  <a:gd name="T62" fmla="*/ 69 w 69"/>
                  <a:gd name="T63" fmla="*/ 2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
                  <a:gd name="T97" fmla="*/ 0 h 63"/>
                  <a:gd name="T98" fmla="*/ 69 w 69"/>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 h="63">
                    <a:moveTo>
                      <a:pt x="54" y="0"/>
                    </a:moveTo>
                    <a:lnTo>
                      <a:pt x="54" y="0"/>
                    </a:lnTo>
                    <a:lnTo>
                      <a:pt x="54" y="5"/>
                    </a:lnTo>
                    <a:lnTo>
                      <a:pt x="53" y="10"/>
                    </a:lnTo>
                    <a:lnTo>
                      <a:pt x="51" y="14"/>
                    </a:lnTo>
                    <a:lnTo>
                      <a:pt x="50" y="19"/>
                    </a:lnTo>
                    <a:lnTo>
                      <a:pt x="46" y="26"/>
                    </a:lnTo>
                    <a:lnTo>
                      <a:pt x="42" y="33"/>
                    </a:lnTo>
                    <a:lnTo>
                      <a:pt x="41" y="36"/>
                    </a:lnTo>
                    <a:lnTo>
                      <a:pt x="39" y="39"/>
                    </a:lnTo>
                    <a:lnTo>
                      <a:pt x="36" y="41"/>
                    </a:lnTo>
                    <a:lnTo>
                      <a:pt x="35" y="43"/>
                    </a:lnTo>
                    <a:lnTo>
                      <a:pt x="34" y="45"/>
                    </a:lnTo>
                    <a:lnTo>
                      <a:pt x="31" y="46"/>
                    </a:lnTo>
                    <a:lnTo>
                      <a:pt x="30" y="46"/>
                    </a:lnTo>
                    <a:lnTo>
                      <a:pt x="28" y="48"/>
                    </a:lnTo>
                    <a:lnTo>
                      <a:pt x="27" y="48"/>
                    </a:lnTo>
                    <a:lnTo>
                      <a:pt x="26" y="48"/>
                    </a:lnTo>
                    <a:lnTo>
                      <a:pt x="24" y="48"/>
                    </a:lnTo>
                    <a:lnTo>
                      <a:pt x="23" y="48"/>
                    </a:lnTo>
                    <a:lnTo>
                      <a:pt x="23" y="46"/>
                    </a:lnTo>
                    <a:lnTo>
                      <a:pt x="21" y="46"/>
                    </a:lnTo>
                    <a:lnTo>
                      <a:pt x="20" y="45"/>
                    </a:lnTo>
                    <a:lnTo>
                      <a:pt x="19" y="43"/>
                    </a:lnTo>
                    <a:lnTo>
                      <a:pt x="19" y="41"/>
                    </a:lnTo>
                    <a:lnTo>
                      <a:pt x="17" y="39"/>
                    </a:lnTo>
                    <a:lnTo>
                      <a:pt x="16" y="36"/>
                    </a:lnTo>
                    <a:lnTo>
                      <a:pt x="16" y="32"/>
                    </a:lnTo>
                    <a:lnTo>
                      <a:pt x="16" y="29"/>
                    </a:lnTo>
                    <a:lnTo>
                      <a:pt x="15" y="25"/>
                    </a:lnTo>
                    <a:lnTo>
                      <a:pt x="15" y="21"/>
                    </a:lnTo>
                    <a:lnTo>
                      <a:pt x="0" y="21"/>
                    </a:lnTo>
                    <a:lnTo>
                      <a:pt x="0" y="26"/>
                    </a:lnTo>
                    <a:lnTo>
                      <a:pt x="1" y="31"/>
                    </a:lnTo>
                    <a:lnTo>
                      <a:pt x="1" y="35"/>
                    </a:lnTo>
                    <a:lnTo>
                      <a:pt x="2" y="39"/>
                    </a:lnTo>
                    <a:lnTo>
                      <a:pt x="4" y="43"/>
                    </a:lnTo>
                    <a:lnTo>
                      <a:pt x="5" y="48"/>
                    </a:lnTo>
                    <a:lnTo>
                      <a:pt x="6" y="50"/>
                    </a:lnTo>
                    <a:lnTo>
                      <a:pt x="8" y="53"/>
                    </a:lnTo>
                    <a:lnTo>
                      <a:pt x="11" y="56"/>
                    </a:lnTo>
                    <a:lnTo>
                      <a:pt x="13" y="59"/>
                    </a:lnTo>
                    <a:lnTo>
                      <a:pt x="16" y="60"/>
                    </a:lnTo>
                    <a:lnTo>
                      <a:pt x="20" y="62"/>
                    </a:lnTo>
                    <a:lnTo>
                      <a:pt x="23" y="63"/>
                    </a:lnTo>
                    <a:lnTo>
                      <a:pt x="27" y="63"/>
                    </a:lnTo>
                    <a:lnTo>
                      <a:pt x="30" y="63"/>
                    </a:lnTo>
                    <a:lnTo>
                      <a:pt x="32" y="62"/>
                    </a:lnTo>
                    <a:lnTo>
                      <a:pt x="36" y="60"/>
                    </a:lnTo>
                    <a:lnTo>
                      <a:pt x="39" y="59"/>
                    </a:lnTo>
                    <a:lnTo>
                      <a:pt x="42" y="56"/>
                    </a:lnTo>
                    <a:lnTo>
                      <a:pt x="45" y="55"/>
                    </a:lnTo>
                    <a:lnTo>
                      <a:pt x="47" y="52"/>
                    </a:lnTo>
                    <a:lnTo>
                      <a:pt x="50" y="49"/>
                    </a:lnTo>
                    <a:lnTo>
                      <a:pt x="53" y="45"/>
                    </a:lnTo>
                    <a:lnTo>
                      <a:pt x="56" y="42"/>
                    </a:lnTo>
                    <a:lnTo>
                      <a:pt x="60" y="33"/>
                    </a:lnTo>
                    <a:lnTo>
                      <a:pt x="64" y="25"/>
                    </a:lnTo>
                    <a:lnTo>
                      <a:pt x="65" y="19"/>
                    </a:lnTo>
                    <a:lnTo>
                      <a:pt x="66" y="14"/>
                    </a:lnTo>
                    <a:lnTo>
                      <a:pt x="68" y="8"/>
                    </a:lnTo>
                    <a:lnTo>
                      <a:pt x="69" y="2"/>
                    </a:lnTo>
                    <a:lnTo>
                      <a:pt x="54"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47" name="Freeform 49"/>
              <p:cNvSpPr>
                <a:spLocks/>
              </p:cNvSpPr>
              <p:nvPr/>
            </p:nvSpPr>
            <p:spPr bwMode="auto">
              <a:xfrm>
                <a:off x="2254" y="1700"/>
                <a:ext cx="48" cy="167"/>
              </a:xfrm>
              <a:custGeom>
                <a:avLst/>
                <a:gdLst>
                  <a:gd name="T0" fmla="*/ 48 w 48"/>
                  <a:gd name="T1" fmla="*/ 3 h 167"/>
                  <a:gd name="T2" fmla="*/ 33 w 48"/>
                  <a:gd name="T3" fmla="*/ 0 h 167"/>
                  <a:gd name="T4" fmla="*/ 0 w 48"/>
                  <a:gd name="T5" fmla="*/ 165 h 167"/>
                  <a:gd name="T6" fmla="*/ 15 w 48"/>
                  <a:gd name="T7" fmla="*/ 167 h 167"/>
                  <a:gd name="T8" fmla="*/ 48 w 48"/>
                  <a:gd name="T9" fmla="*/ 3 h 167"/>
                  <a:gd name="T10" fmla="*/ 48 w 48"/>
                  <a:gd name="T11" fmla="*/ 3 h 167"/>
                  <a:gd name="T12" fmla="*/ 0 60000 65536"/>
                  <a:gd name="T13" fmla="*/ 0 60000 65536"/>
                  <a:gd name="T14" fmla="*/ 0 60000 65536"/>
                  <a:gd name="T15" fmla="*/ 0 60000 65536"/>
                  <a:gd name="T16" fmla="*/ 0 60000 65536"/>
                  <a:gd name="T17" fmla="*/ 0 60000 65536"/>
                  <a:gd name="T18" fmla="*/ 0 w 48"/>
                  <a:gd name="T19" fmla="*/ 0 h 167"/>
                  <a:gd name="T20" fmla="*/ 48 w 48"/>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48" h="167">
                    <a:moveTo>
                      <a:pt x="48" y="3"/>
                    </a:moveTo>
                    <a:lnTo>
                      <a:pt x="33" y="0"/>
                    </a:lnTo>
                    <a:lnTo>
                      <a:pt x="0" y="165"/>
                    </a:lnTo>
                    <a:lnTo>
                      <a:pt x="15" y="167"/>
                    </a:lnTo>
                    <a:lnTo>
                      <a:pt x="48" y="3"/>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48" name="Freeform 50"/>
              <p:cNvSpPr>
                <a:spLocks/>
              </p:cNvSpPr>
              <p:nvPr/>
            </p:nvSpPr>
            <p:spPr bwMode="auto">
              <a:xfrm>
                <a:off x="2287" y="1673"/>
                <a:ext cx="46" cy="47"/>
              </a:xfrm>
              <a:custGeom>
                <a:avLst/>
                <a:gdLst>
                  <a:gd name="T0" fmla="*/ 46 w 46"/>
                  <a:gd name="T1" fmla="*/ 37 h 47"/>
                  <a:gd name="T2" fmla="*/ 45 w 46"/>
                  <a:gd name="T3" fmla="*/ 34 h 47"/>
                  <a:gd name="T4" fmla="*/ 41 w 46"/>
                  <a:gd name="T5" fmla="*/ 27 h 47"/>
                  <a:gd name="T6" fmla="*/ 37 w 46"/>
                  <a:gd name="T7" fmla="*/ 17 h 47"/>
                  <a:gd name="T8" fmla="*/ 31 w 46"/>
                  <a:gd name="T9" fmla="*/ 9 h 47"/>
                  <a:gd name="T10" fmla="*/ 29 w 46"/>
                  <a:gd name="T11" fmla="*/ 4 h 47"/>
                  <a:gd name="T12" fmla="*/ 26 w 46"/>
                  <a:gd name="T13" fmla="*/ 2 h 47"/>
                  <a:gd name="T14" fmla="*/ 22 w 46"/>
                  <a:gd name="T15" fmla="*/ 0 h 47"/>
                  <a:gd name="T16" fmla="*/ 19 w 46"/>
                  <a:gd name="T17" fmla="*/ 0 h 47"/>
                  <a:gd name="T18" fmla="*/ 16 w 46"/>
                  <a:gd name="T19" fmla="*/ 0 h 47"/>
                  <a:gd name="T20" fmla="*/ 12 w 46"/>
                  <a:gd name="T21" fmla="*/ 0 h 47"/>
                  <a:gd name="T22" fmla="*/ 9 w 46"/>
                  <a:gd name="T23" fmla="*/ 3 h 47"/>
                  <a:gd name="T24" fmla="*/ 8 w 46"/>
                  <a:gd name="T25" fmla="*/ 4 h 47"/>
                  <a:gd name="T26" fmla="*/ 5 w 46"/>
                  <a:gd name="T27" fmla="*/ 7 h 47"/>
                  <a:gd name="T28" fmla="*/ 4 w 46"/>
                  <a:gd name="T29" fmla="*/ 10 h 47"/>
                  <a:gd name="T30" fmla="*/ 1 w 46"/>
                  <a:gd name="T31" fmla="*/ 17 h 47"/>
                  <a:gd name="T32" fmla="*/ 0 w 46"/>
                  <a:gd name="T33" fmla="*/ 27 h 47"/>
                  <a:gd name="T34" fmla="*/ 15 w 46"/>
                  <a:gd name="T35" fmla="*/ 30 h 47"/>
                  <a:gd name="T36" fmla="*/ 16 w 46"/>
                  <a:gd name="T37" fmla="*/ 21 h 47"/>
                  <a:gd name="T38" fmla="*/ 19 w 46"/>
                  <a:gd name="T39" fmla="*/ 16 h 47"/>
                  <a:gd name="T40" fmla="*/ 19 w 46"/>
                  <a:gd name="T41" fmla="*/ 14 h 47"/>
                  <a:gd name="T42" fmla="*/ 19 w 46"/>
                  <a:gd name="T43" fmla="*/ 14 h 47"/>
                  <a:gd name="T44" fmla="*/ 20 w 46"/>
                  <a:gd name="T45" fmla="*/ 14 h 47"/>
                  <a:gd name="T46" fmla="*/ 19 w 46"/>
                  <a:gd name="T47" fmla="*/ 14 h 47"/>
                  <a:gd name="T48" fmla="*/ 19 w 46"/>
                  <a:gd name="T49" fmla="*/ 14 h 47"/>
                  <a:gd name="T50" fmla="*/ 18 w 46"/>
                  <a:gd name="T51" fmla="*/ 14 h 47"/>
                  <a:gd name="T52" fmla="*/ 16 w 46"/>
                  <a:gd name="T53" fmla="*/ 14 h 47"/>
                  <a:gd name="T54" fmla="*/ 16 w 46"/>
                  <a:gd name="T55" fmla="*/ 14 h 47"/>
                  <a:gd name="T56" fmla="*/ 18 w 46"/>
                  <a:gd name="T57" fmla="*/ 16 h 47"/>
                  <a:gd name="T58" fmla="*/ 19 w 46"/>
                  <a:gd name="T59" fmla="*/ 17 h 47"/>
                  <a:gd name="T60" fmla="*/ 23 w 46"/>
                  <a:gd name="T61" fmla="*/ 24 h 47"/>
                  <a:gd name="T62" fmla="*/ 27 w 46"/>
                  <a:gd name="T63" fmla="*/ 33 h 47"/>
                  <a:gd name="T64" fmla="*/ 31 w 46"/>
                  <a:gd name="T65" fmla="*/ 41 h 47"/>
                  <a:gd name="T66" fmla="*/ 35 w 46"/>
                  <a:gd name="T67" fmla="*/ 47 h 47"/>
                  <a:gd name="T68" fmla="*/ 46 w 46"/>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
                  <a:gd name="T106" fmla="*/ 0 h 47"/>
                  <a:gd name="T107" fmla="*/ 46 w 46"/>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 h="47">
                    <a:moveTo>
                      <a:pt x="46" y="37"/>
                    </a:moveTo>
                    <a:lnTo>
                      <a:pt x="45" y="34"/>
                    </a:lnTo>
                    <a:lnTo>
                      <a:pt x="41" y="27"/>
                    </a:lnTo>
                    <a:lnTo>
                      <a:pt x="37" y="17"/>
                    </a:lnTo>
                    <a:lnTo>
                      <a:pt x="31" y="9"/>
                    </a:lnTo>
                    <a:lnTo>
                      <a:pt x="29" y="4"/>
                    </a:lnTo>
                    <a:lnTo>
                      <a:pt x="26" y="2"/>
                    </a:lnTo>
                    <a:lnTo>
                      <a:pt x="22" y="0"/>
                    </a:lnTo>
                    <a:lnTo>
                      <a:pt x="19" y="0"/>
                    </a:lnTo>
                    <a:lnTo>
                      <a:pt x="16" y="0"/>
                    </a:lnTo>
                    <a:lnTo>
                      <a:pt x="12" y="0"/>
                    </a:lnTo>
                    <a:lnTo>
                      <a:pt x="9" y="3"/>
                    </a:lnTo>
                    <a:lnTo>
                      <a:pt x="8" y="4"/>
                    </a:lnTo>
                    <a:lnTo>
                      <a:pt x="5" y="7"/>
                    </a:lnTo>
                    <a:lnTo>
                      <a:pt x="4" y="10"/>
                    </a:lnTo>
                    <a:lnTo>
                      <a:pt x="1" y="17"/>
                    </a:lnTo>
                    <a:lnTo>
                      <a:pt x="0" y="27"/>
                    </a:lnTo>
                    <a:lnTo>
                      <a:pt x="15" y="30"/>
                    </a:lnTo>
                    <a:lnTo>
                      <a:pt x="16" y="21"/>
                    </a:lnTo>
                    <a:lnTo>
                      <a:pt x="19" y="16"/>
                    </a:lnTo>
                    <a:lnTo>
                      <a:pt x="19" y="14"/>
                    </a:lnTo>
                    <a:lnTo>
                      <a:pt x="20" y="14"/>
                    </a:lnTo>
                    <a:lnTo>
                      <a:pt x="19" y="14"/>
                    </a:lnTo>
                    <a:lnTo>
                      <a:pt x="18" y="14"/>
                    </a:lnTo>
                    <a:lnTo>
                      <a:pt x="16" y="14"/>
                    </a:lnTo>
                    <a:lnTo>
                      <a:pt x="18" y="16"/>
                    </a:lnTo>
                    <a:lnTo>
                      <a:pt x="19" y="17"/>
                    </a:lnTo>
                    <a:lnTo>
                      <a:pt x="23" y="24"/>
                    </a:lnTo>
                    <a:lnTo>
                      <a:pt x="27" y="33"/>
                    </a:lnTo>
                    <a:lnTo>
                      <a:pt x="31" y="41"/>
                    </a:lnTo>
                    <a:lnTo>
                      <a:pt x="35" y="47"/>
                    </a:lnTo>
                    <a:lnTo>
                      <a:pt x="46" y="3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49" name="Freeform 51"/>
              <p:cNvSpPr>
                <a:spLocks/>
              </p:cNvSpPr>
              <p:nvPr/>
            </p:nvSpPr>
            <p:spPr bwMode="auto">
              <a:xfrm>
                <a:off x="2310" y="1758"/>
                <a:ext cx="63" cy="187"/>
              </a:xfrm>
              <a:custGeom>
                <a:avLst/>
                <a:gdLst>
                  <a:gd name="T0" fmla="*/ 49 w 63"/>
                  <a:gd name="T1" fmla="*/ 0 h 187"/>
                  <a:gd name="T2" fmla="*/ 49 w 63"/>
                  <a:gd name="T3" fmla="*/ 0 h 187"/>
                  <a:gd name="T4" fmla="*/ 48 w 63"/>
                  <a:gd name="T5" fmla="*/ 7 h 187"/>
                  <a:gd name="T6" fmla="*/ 46 w 63"/>
                  <a:gd name="T7" fmla="*/ 19 h 187"/>
                  <a:gd name="T8" fmla="*/ 44 w 63"/>
                  <a:gd name="T9" fmla="*/ 33 h 187"/>
                  <a:gd name="T10" fmla="*/ 42 w 63"/>
                  <a:gd name="T11" fmla="*/ 50 h 187"/>
                  <a:gd name="T12" fmla="*/ 40 w 63"/>
                  <a:gd name="T13" fmla="*/ 69 h 187"/>
                  <a:gd name="T14" fmla="*/ 37 w 63"/>
                  <a:gd name="T15" fmla="*/ 88 h 187"/>
                  <a:gd name="T16" fmla="*/ 34 w 63"/>
                  <a:gd name="T17" fmla="*/ 107 h 187"/>
                  <a:gd name="T18" fmla="*/ 30 w 63"/>
                  <a:gd name="T19" fmla="*/ 125 h 187"/>
                  <a:gd name="T20" fmla="*/ 27 w 63"/>
                  <a:gd name="T21" fmla="*/ 142 h 187"/>
                  <a:gd name="T22" fmla="*/ 25 w 63"/>
                  <a:gd name="T23" fmla="*/ 156 h 187"/>
                  <a:gd name="T24" fmla="*/ 22 w 63"/>
                  <a:gd name="T25" fmla="*/ 162 h 187"/>
                  <a:gd name="T26" fmla="*/ 21 w 63"/>
                  <a:gd name="T27" fmla="*/ 167 h 187"/>
                  <a:gd name="T28" fmla="*/ 19 w 63"/>
                  <a:gd name="T29" fmla="*/ 170 h 187"/>
                  <a:gd name="T30" fmla="*/ 18 w 63"/>
                  <a:gd name="T31" fmla="*/ 173 h 187"/>
                  <a:gd name="T32" fmla="*/ 18 w 63"/>
                  <a:gd name="T33" fmla="*/ 173 h 187"/>
                  <a:gd name="T34" fmla="*/ 18 w 63"/>
                  <a:gd name="T35" fmla="*/ 173 h 187"/>
                  <a:gd name="T36" fmla="*/ 18 w 63"/>
                  <a:gd name="T37" fmla="*/ 173 h 187"/>
                  <a:gd name="T38" fmla="*/ 19 w 63"/>
                  <a:gd name="T39" fmla="*/ 171 h 187"/>
                  <a:gd name="T40" fmla="*/ 21 w 63"/>
                  <a:gd name="T41" fmla="*/ 173 h 187"/>
                  <a:gd name="T42" fmla="*/ 22 w 63"/>
                  <a:gd name="T43" fmla="*/ 173 h 187"/>
                  <a:gd name="T44" fmla="*/ 22 w 63"/>
                  <a:gd name="T45" fmla="*/ 173 h 187"/>
                  <a:gd name="T46" fmla="*/ 22 w 63"/>
                  <a:gd name="T47" fmla="*/ 173 h 187"/>
                  <a:gd name="T48" fmla="*/ 21 w 63"/>
                  <a:gd name="T49" fmla="*/ 170 h 187"/>
                  <a:gd name="T50" fmla="*/ 19 w 63"/>
                  <a:gd name="T51" fmla="*/ 166 h 187"/>
                  <a:gd name="T52" fmla="*/ 16 w 63"/>
                  <a:gd name="T53" fmla="*/ 159 h 187"/>
                  <a:gd name="T54" fmla="*/ 15 w 63"/>
                  <a:gd name="T55" fmla="*/ 150 h 187"/>
                  <a:gd name="T56" fmla="*/ 0 w 63"/>
                  <a:gd name="T57" fmla="*/ 153 h 187"/>
                  <a:gd name="T58" fmla="*/ 3 w 63"/>
                  <a:gd name="T59" fmla="*/ 163 h 187"/>
                  <a:gd name="T60" fmla="*/ 4 w 63"/>
                  <a:gd name="T61" fmla="*/ 170 h 187"/>
                  <a:gd name="T62" fmla="*/ 7 w 63"/>
                  <a:gd name="T63" fmla="*/ 177 h 187"/>
                  <a:gd name="T64" fmla="*/ 10 w 63"/>
                  <a:gd name="T65" fmla="*/ 181 h 187"/>
                  <a:gd name="T66" fmla="*/ 11 w 63"/>
                  <a:gd name="T67" fmla="*/ 184 h 187"/>
                  <a:gd name="T68" fmla="*/ 14 w 63"/>
                  <a:gd name="T69" fmla="*/ 186 h 187"/>
                  <a:gd name="T70" fmla="*/ 16 w 63"/>
                  <a:gd name="T71" fmla="*/ 187 h 187"/>
                  <a:gd name="T72" fmla="*/ 21 w 63"/>
                  <a:gd name="T73" fmla="*/ 187 h 187"/>
                  <a:gd name="T74" fmla="*/ 23 w 63"/>
                  <a:gd name="T75" fmla="*/ 187 h 187"/>
                  <a:gd name="T76" fmla="*/ 26 w 63"/>
                  <a:gd name="T77" fmla="*/ 186 h 187"/>
                  <a:gd name="T78" fmla="*/ 27 w 63"/>
                  <a:gd name="T79" fmla="*/ 184 h 187"/>
                  <a:gd name="T80" fmla="*/ 30 w 63"/>
                  <a:gd name="T81" fmla="*/ 181 h 187"/>
                  <a:gd name="T82" fmla="*/ 31 w 63"/>
                  <a:gd name="T83" fmla="*/ 177 h 187"/>
                  <a:gd name="T84" fmla="*/ 34 w 63"/>
                  <a:gd name="T85" fmla="*/ 171 h 187"/>
                  <a:gd name="T86" fmla="*/ 36 w 63"/>
                  <a:gd name="T87" fmla="*/ 167 h 187"/>
                  <a:gd name="T88" fmla="*/ 38 w 63"/>
                  <a:gd name="T89" fmla="*/ 160 h 187"/>
                  <a:gd name="T90" fmla="*/ 42 w 63"/>
                  <a:gd name="T91" fmla="*/ 145 h 187"/>
                  <a:gd name="T92" fmla="*/ 45 w 63"/>
                  <a:gd name="T93" fmla="*/ 128 h 187"/>
                  <a:gd name="T94" fmla="*/ 49 w 63"/>
                  <a:gd name="T95" fmla="*/ 109 h 187"/>
                  <a:gd name="T96" fmla="*/ 52 w 63"/>
                  <a:gd name="T97" fmla="*/ 90 h 187"/>
                  <a:gd name="T98" fmla="*/ 55 w 63"/>
                  <a:gd name="T99" fmla="*/ 70 h 187"/>
                  <a:gd name="T100" fmla="*/ 57 w 63"/>
                  <a:gd name="T101" fmla="*/ 52 h 187"/>
                  <a:gd name="T102" fmla="*/ 59 w 63"/>
                  <a:gd name="T103" fmla="*/ 35 h 187"/>
                  <a:gd name="T104" fmla="*/ 61 w 63"/>
                  <a:gd name="T105" fmla="*/ 21 h 187"/>
                  <a:gd name="T106" fmla="*/ 63 w 63"/>
                  <a:gd name="T107" fmla="*/ 9 h 187"/>
                  <a:gd name="T108" fmla="*/ 63 w 63"/>
                  <a:gd name="T109" fmla="*/ 2 h 187"/>
                  <a:gd name="T110" fmla="*/ 63 w 63"/>
                  <a:gd name="T111" fmla="*/ 2 h 187"/>
                  <a:gd name="T112" fmla="*/ 49 w 63"/>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7"/>
                  <a:gd name="T173" fmla="*/ 63 w 63"/>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7">
                    <a:moveTo>
                      <a:pt x="49" y="0"/>
                    </a:moveTo>
                    <a:lnTo>
                      <a:pt x="49" y="0"/>
                    </a:lnTo>
                    <a:lnTo>
                      <a:pt x="48" y="7"/>
                    </a:lnTo>
                    <a:lnTo>
                      <a:pt x="46" y="19"/>
                    </a:lnTo>
                    <a:lnTo>
                      <a:pt x="44" y="33"/>
                    </a:lnTo>
                    <a:lnTo>
                      <a:pt x="42" y="50"/>
                    </a:lnTo>
                    <a:lnTo>
                      <a:pt x="40" y="69"/>
                    </a:lnTo>
                    <a:lnTo>
                      <a:pt x="37" y="88"/>
                    </a:lnTo>
                    <a:lnTo>
                      <a:pt x="34" y="107"/>
                    </a:lnTo>
                    <a:lnTo>
                      <a:pt x="30" y="125"/>
                    </a:lnTo>
                    <a:lnTo>
                      <a:pt x="27" y="142"/>
                    </a:lnTo>
                    <a:lnTo>
                      <a:pt x="25" y="156"/>
                    </a:lnTo>
                    <a:lnTo>
                      <a:pt x="22" y="162"/>
                    </a:lnTo>
                    <a:lnTo>
                      <a:pt x="21" y="167"/>
                    </a:lnTo>
                    <a:lnTo>
                      <a:pt x="19" y="170"/>
                    </a:lnTo>
                    <a:lnTo>
                      <a:pt x="18" y="173"/>
                    </a:lnTo>
                    <a:lnTo>
                      <a:pt x="19" y="171"/>
                    </a:lnTo>
                    <a:lnTo>
                      <a:pt x="21" y="173"/>
                    </a:lnTo>
                    <a:lnTo>
                      <a:pt x="22" y="173"/>
                    </a:lnTo>
                    <a:lnTo>
                      <a:pt x="21" y="170"/>
                    </a:lnTo>
                    <a:lnTo>
                      <a:pt x="19" y="166"/>
                    </a:lnTo>
                    <a:lnTo>
                      <a:pt x="16" y="159"/>
                    </a:lnTo>
                    <a:lnTo>
                      <a:pt x="15" y="150"/>
                    </a:lnTo>
                    <a:lnTo>
                      <a:pt x="0" y="153"/>
                    </a:lnTo>
                    <a:lnTo>
                      <a:pt x="3" y="163"/>
                    </a:lnTo>
                    <a:lnTo>
                      <a:pt x="4" y="170"/>
                    </a:lnTo>
                    <a:lnTo>
                      <a:pt x="7" y="177"/>
                    </a:lnTo>
                    <a:lnTo>
                      <a:pt x="10" y="181"/>
                    </a:lnTo>
                    <a:lnTo>
                      <a:pt x="11" y="184"/>
                    </a:lnTo>
                    <a:lnTo>
                      <a:pt x="14" y="186"/>
                    </a:lnTo>
                    <a:lnTo>
                      <a:pt x="16" y="187"/>
                    </a:lnTo>
                    <a:lnTo>
                      <a:pt x="21" y="187"/>
                    </a:lnTo>
                    <a:lnTo>
                      <a:pt x="23" y="187"/>
                    </a:lnTo>
                    <a:lnTo>
                      <a:pt x="26" y="186"/>
                    </a:lnTo>
                    <a:lnTo>
                      <a:pt x="27" y="184"/>
                    </a:lnTo>
                    <a:lnTo>
                      <a:pt x="30" y="181"/>
                    </a:lnTo>
                    <a:lnTo>
                      <a:pt x="31" y="177"/>
                    </a:lnTo>
                    <a:lnTo>
                      <a:pt x="34" y="171"/>
                    </a:lnTo>
                    <a:lnTo>
                      <a:pt x="36" y="167"/>
                    </a:lnTo>
                    <a:lnTo>
                      <a:pt x="38" y="160"/>
                    </a:lnTo>
                    <a:lnTo>
                      <a:pt x="42" y="145"/>
                    </a:lnTo>
                    <a:lnTo>
                      <a:pt x="45" y="128"/>
                    </a:lnTo>
                    <a:lnTo>
                      <a:pt x="49" y="109"/>
                    </a:lnTo>
                    <a:lnTo>
                      <a:pt x="52" y="90"/>
                    </a:lnTo>
                    <a:lnTo>
                      <a:pt x="55" y="70"/>
                    </a:lnTo>
                    <a:lnTo>
                      <a:pt x="57" y="52"/>
                    </a:lnTo>
                    <a:lnTo>
                      <a:pt x="59" y="35"/>
                    </a:lnTo>
                    <a:lnTo>
                      <a:pt x="61" y="21"/>
                    </a:lnTo>
                    <a:lnTo>
                      <a:pt x="63" y="9"/>
                    </a:lnTo>
                    <a:lnTo>
                      <a:pt x="63" y="2"/>
                    </a:lnTo>
                    <a:lnTo>
                      <a:pt x="49"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50" name="Freeform 52"/>
              <p:cNvSpPr>
                <a:spLocks/>
              </p:cNvSpPr>
              <p:nvPr/>
            </p:nvSpPr>
            <p:spPr bwMode="auto">
              <a:xfrm>
                <a:off x="2359" y="1677"/>
                <a:ext cx="83" cy="83"/>
              </a:xfrm>
              <a:custGeom>
                <a:avLst/>
                <a:gdLst>
                  <a:gd name="T0" fmla="*/ 83 w 83"/>
                  <a:gd name="T1" fmla="*/ 47 h 83"/>
                  <a:gd name="T2" fmla="*/ 83 w 83"/>
                  <a:gd name="T3" fmla="*/ 40 h 83"/>
                  <a:gd name="T4" fmla="*/ 83 w 83"/>
                  <a:gd name="T5" fmla="*/ 33 h 83"/>
                  <a:gd name="T6" fmla="*/ 82 w 83"/>
                  <a:gd name="T7" fmla="*/ 26 h 83"/>
                  <a:gd name="T8" fmla="*/ 81 w 83"/>
                  <a:gd name="T9" fmla="*/ 21 h 83"/>
                  <a:gd name="T10" fmla="*/ 79 w 83"/>
                  <a:gd name="T11" fmla="*/ 16 h 83"/>
                  <a:gd name="T12" fmla="*/ 77 w 83"/>
                  <a:gd name="T13" fmla="*/ 12 h 83"/>
                  <a:gd name="T14" fmla="*/ 74 w 83"/>
                  <a:gd name="T15" fmla="*/ 9 h 83"/>
                  <a:gd name="T16" fmla="*/ 71 w 83"/>
                  <a:gd name="T17" fmla="*/ 5 h 83"/>
                  <a:gd name="T18" fmla="*/ 67 w 83"/>
                  <a:gd name="T19" fmla="*/ 3 h 83"/>
                  <a:gd name="T20" fmla="*/ 63 w 83"/>
                  <a:gd name="T21" fmla="*/ 2 h 83"/>
                  <a:gd name="T22" fmla="*/ 59 w 83"/>
                  <a:gd name="T23" fmla="*/ 0 h 83"/>
                  <a:gd name="T24" fmla="*/ 55 w 83"/>
                  <a:gd name="T25" fmla="*/ 2 h 83"/>
                  <a:gd name="T26" fmla="*/ 52 w 83"/>
                  <a:gd name="T27" fmla="*/ 3 h 83"/>
                  <a:gd name="T28" fmla="*/ 48 w 83"/>
                  <a:gd name="T29" fmla="*/ 5 h 83"/>
                  <a:gd name="T30" fmla="*/ 44 w 83"/>
                  <a:gd name="T31" fmla="*/ 7 h 83"/>
                  <a:gd name="T32" fmla="*/ 41 w 83"/>
                  <a:gd name="T33" fmla="*/ 9 h 83"/>
                  <a:gd name="T34" fmla="*/ 37 w 83"/>
                  <a:gd name="T35" fmla="*/ 12 h 83"/>
                  <a:gd name="T36" fmla="*/ 34 w 83"/>
                  <a:gd name="T37" fmla="*/ 16 h 83"/>
                  <a:gd name="T38" fmla="*/ 30 w 83"/>
                  <a:gd name="T39" fmla="*/ 19 h 83"/>
                  <a:gd name="T40" fmla="*/ 27 w 83"/>
                  <a:gd name="T41" fmla="*/ 23 h 83"/>
                  <a:gd name="T42" fmla="*/ 21 w 83"/>
                  <a:gd name="T43" fmla="*/ 31 h 83"/>
                  <a:gd name="T44" fmla="*/ 15 w 83"/>
                  <a:gd name="T45" fmla="*/ 40 h 83"/>
                  <a:gd name="T46" fmla="*/ 10 w 83"/>
                  <a:gd name="T47" fmla="*/ 50 h 83"/>
                  <a:gd name="T48" fmla="*/ 6 w 83"/>
                  <a:gd name="T49" fmla="*/ 61 h 83"/>
                  <a:gd name="T50" fmla="*/ 4 w 83"/>
                  <a:gd name="T51" fmla="*/ 65 h 83"/>
                  <a:gd name="T52" fmla="*/ 2 w 83"/>
                  <a:gd name="T53" fmla="*/ 71 h 83"/>
                  <a:gd name="T54" fmla="*/ 0 w 83"/>
                  <a:gd name="T55" fmla="*/ 75 h 83"/>
                  <a:gd name="T56" fmla="*/ 0 w 83"/>
                  <a:gd name="T57" fmla="*/ 81 h 83"/>
                  <a:gd name="T58" fmla="*/ 14 w 83"/>
                  <a:gd name="T59" fmla="*/ 83 h 83"/>
                  <a:gd name="T60" fmla="*/ 15 w 83"/>
                  <a:gd name="T61" fmla="*/ 79 h 83"/>
                  <a:gd name="T62" fmla="*/ 17 w 83"/>
                  <a:gd name="T63" fmla="*/ 75 h 83"/>
                  <a:gd name="T64" fmla="*/ 18 w 83"/>
                  <a:gd name="T65" fmla="*/ 71 h 83"/>
                  <a:gd name="T66" fmla="*/ 19 w 83"/>
                  <a:gd name="T67" fmla="*/ 67 h 83"/>
                  <a:gd name="T68" fmla="*/ 23 w 83"/>
                  <a:gd name="T69" fmla="*/ 57 h 83"/>
                  <a:gd name="T70" fmla="*/ 29 w 83"/>
                  <a:gd name="T71" fmla="*/ 48 h 83"/>
                  <a:gd name="T72" fmla="*/ 33 w 83"/>
                  <a:gd name="T73" fmla="*/ 40 h 83"/>
                  <a:gd name="T74" fmla="*/ 38 w 83"/>
                  <a:gd name="T75" fmla="*/ 33 h 83"/>
                  <a:gd name="T76" fmla="*/ 41 w 83"/>
                  <a:gd name="T77" fmla="*/ 29 h 83"/>
                  <a:gd name="T78" fmla="*/ 44 w 83"/>
                  <a:gd name="T79" fmla="*/ 26 h 83"/>
                  <a:gd name="T80" fmla="*/ 47 w 83"/>
                  <a:gd name="T81" fmla="*/ 24 h 83"/>
                  <a:gd name="T82" fmla="*/ 49 w 83"/>
                  <a:gd name="T83" fmla="*/ 21 h 83"/>
                  <a:gd name="T84" fmla="*/ 52 w 83"/>
                  <a:gd name="T85" fmla="*/ 19 h 83"/>
                  <a:gd name="T86" fmla="*/ 55 w 83"/>
                  <a:gd name="T87" fmla="*/ 17 h 83"/>
                  <a:gd name="T88" fmla="*/ 57 w 83"/>
                  <a:gd name="T89" fmla="*/ 17 h 83"/>
                  <a:gd name="T90" fmla="*/ 59 w 83"/>
                  <a:gd name="T91" fmla="*/ 16 h 83"/>
                  <a:gd name="T92" fmla="*/ 60 w 83"/>
                  <a:gd name="T93" fmla="*/ 16 h 83"/>
                  <a:gd name="T94" fmla="*/ 60 w 83"/>
                  <a:gd name="T95" fmla="*/ 16 h 83"/>
                  <a:gd name="T96" fmla="*/ 62 w 83"/>
                  <a:gd name="T97" fmla="*/ 16 h 83"/>
                  <a:gd name="T98" fmla="*/ 62 w 83"/>
                  <a:gd name="T99" fmla="*/ 17 h 83"/>
                  <a:gd name="T100" fmla="*/ 63 w 83"/>
                  <a:gd name="T101" fmla="*/ 17 h 83"/>
                  <a:gd name="T102" fmla="*/ 64 w 83"/>
                  <a:gd name="T103" fmla="*/ 19 h 83"/>
                  <a:gd name="T104" fmla="*/ 66 w 83"/>
                  <a:gd name="T105" fmla="*/ 21 h 83"/>
                  <a:gd name="T106" fmla="*/ 66 w 83"/>
                  <a:gd name="T107" fmla="*/ 24 h 83"/>
                  <a:gd name="T108" fmla="*/ 67 w 83"/>
                  <a:gd name="T109" fmla="*/ 29 h 83"/>
                  <a:gd name="T110" fmla="*/ 68 w 83"/>
                  <a:gd name="T111" fmla="*/ 34 h 83"/>
                  <a:gd name="T112" fmla="*/ 68 w 83"/>
                  <a:gd name="T113" fmla="*/ 40 h 83"/>
                  <a:gd name="T114" fmla="*/ 68 w 83"/>
                  <a:gd name="T115" fmla="*/ 47 h 83"/>
                  <a:gd name="T116" fmla="*/ 83 w 83"/>
                  <a:gd name="T117" fmla="*/ 47 h 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3"/>
                  <a:gd name="T178" fmla="*/ 0 h 83"/>
                  <a:gd name="T179" fmla="*/ 83 w 83"/>
                  <a:gd name="T180" fmla="*/ 83 h 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3" h="83">
                    <a:moveTo>
                      <a:pt x="83" y="47"/>
                    </a:moveTo>
                    <a:lnTo>
                      <a:pt x="83" y="40"/>
                    </a:lnTo>
                    <a:lnTo>
                      <a:pt x="83" y="33"/>
                    </a:lnTo>
                    <a:lnTo>
                      <a:pt x="82" y="26"/>
                    </a:lnTo>
                    <a:lnTo>
                      <a:pt x="81" y="21"/>
                    </a:lnTo>
                    <a:lnTo>
                      <a:pt x="79" y="16"/>
                    </a:lnTo>
                    <a:lnTo>
                      <a:pt x="77" y="12"/>
                    </a:lnTo>
                    <a:lnTo>
                      <a:pt x="74" y="9"/>
                    </a:lnTo>
                    <a:lnTo>
                      <a:pt x="71" y="5"/>
                    </a:lnTo>
                    <a:lnTo>
                      <a:pt x="67" y="3"/>
                    </a:lnTo>
                    <a:lnTo>
                      <a:pt x="63" y="2"/>
                    </a:lnTo>
                    <a:lnTo>
                      <a:pt x="59" y="0"/>
                    </a:lnTo>
                    <a:lnTo>
                      <a:pt x="55" y="2"/>
                    </a:lnTo>
                    <a:lnTo>
                      <a:pt x="52" y="3"/>
                    </a:lnTo>
                    <a:lnTo>
                      <a:pt x="48" y="5"/>
                    </a:lnTo>
                    <a:lnTo>
                      <a:pt x="44" y="7"/>
                    </a:lnTo>
                    <a:lnTo>
                      <a:pt x="41" y="9"/>
                    </a:lnTo>
                    <a:lnTo>
                      <a:pt x="37" y="12"/>
                    </a:lnTo>
                    <a:lnTo>
                      <a:pt x="34" y="16"/>
                    </a:lnTo>
                    <a:lnTo>
                      <a:pt x="30" y="19"/>
                    </a:lnTo>
                    <a:lnTo>
                      <a:pt x="27" y="23"/>
                    </a:lnTo>
                    <a:lnTo>
                      <a:pt x="21" y="31"/>
                    </a:lnTo>
                    <a:lnTo>
                      <a:pt x="15" y="40"/>
                    </a:lnTo>
                    <a:lnTo>
                      <a:pt x="10" y="50"/>
                    </a:lnTo>
                    <a:lnTo>
                      <a:pt x="6" y="61"/>
                    </a:lnTo>
                    <a:lnTo>
                      <a:pt x="4" y="65"/>
                    </a:lnTo>
                    <a:lnTo>
                      <a:pt x="2" y="71"/>
                    </a:lnTo>
                    <a:lnTo>
                      <a:pt x="0" y="75"/>
                    </a:lnTo>
                    <a:lnTo>
                      <a:pt x="0" y="81"/>
                    </a:lnTo>
                    <a:lnTo>
                      <a:pt x="14" y="83"/>
                    </a:lnTo>
                    <a:lnTo>
                      <a:pt x="15" y="79"/>
                    </a:lnTo>
                    <a:lnTo>
                      <a:pt x="17" y="75"/>
                    </a:lnTo>
                    <a:lnTo>
                      <a:pt x="18" y="71"/>
                    </a:lnTo>
                    <a:lnTo>
                      <a:pt x="19" y="67"/>
                    </a:lnTo>
                    <a:lnTo>
                      <a:pt x="23" y="57"/>
                    </a:lnTo>
                    <a:lnTo>
                      <a:pt x="29" y="48"/>
                    </a:lnTo>
                    <a:lnTo>
                      <a:pt x="33" y="40"/>
                    </a:lnTo>
                    <a:lnTo>
                      <a:pt x="38" y="33"/>
                    </a:lnTo>
                    <a:lnTo>
                      <a:pt x="41" y="29"/>
                    </a:lnTo>
                    <a:lnTo>
                      <a:pt x="44" y="26"/>
                    </a:lnTo>
                    <a:lnTo>
                      <a:pt x="47" y="24"/>
                    </a:lnTo>
                    <a:lnTo>
                      <a:pt x="49" y="21"/>
                    </a:lnTo>
                    <a:lnTo>
                      <a:pt x="52" y="19"/>
                    </a:lnTo>
                    <a:lnTo>
                      <a:pt x="55" y="17"/>
                    </a:lnTo>
                    <a:lnTo>
                      <a:pt x="57" y="17"/>
                    </a:lnTo>
                    <a:lnTo>
                      <a:pt x="59" y="16"/>
                    </a:lnTo>
                    <a:lnTo>
                      <a:pt x="60" y="16"/>
                    </a:lnTo>
                    <a:lnTo>
                      <a:pt x="62" y="16"/>
                    </a:lnTo>
                    <a:lnTo>
                      <a:pt x="62" y="17"/>
                    </a:lnTo>
                    <a:lnTo>
                      <a:pt x="63" y="17"/>
                    </a:lnTo>
                    <a:lnTo>
                      <a:pt x="64" y="19"/>
                    </a:lnTo>
                    <a:lnTo>
                      <a:pt x="66" y="21"/>
                    </a:lnTo>
                    <a:lnTo>
                      <a:pt x="66" y="24"/>
                    </a:lnTo>
                    <a:lnTo>
                      <a:pt x="67" y="29"/>
                    </a:lnTo>
                    <a:lnTo>
                      <a:pt x="68" y="34"/>
                    </a:lnTo>
                    <a:lnTo>
                      <a:pt x="68" y="40"/>
                    </a:lnTo>
                    <a:lnTo>
                      <a:pt x="68" y="47"/>
                    </a:lnTo>
                    <a:lnTo>
                      <a:pt x="83" y="4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2549" name="Group 53"/>
            <p:cNvGrpSpPr>
              <a:grpSpLocks/>
            </p:cNvGrpSpPr>
            <p:nvPr/>
          </p:nvGrpSpPr>
          <p:grpSpPr bwMode="auto">
            <a:xfrm>
              <a:off x="390" y="3343"/>
              <a:ext cx="407" cy="270"/>
              <a:chOff x="625" y="1820"/>
              <a:chExt cx="407" cy="270"/>
            </a:xfrm>
          </p:grpSpPr>
          <p:sp>
            <p:nvSpPr>
              <p:cNvPr id="22631" name="Freeform 54"/>
              <p:cNvSpPr>
                <a:spLocks/>
              </p:cNvSpPr>
              <p:nvPr/>
            </p:nvSpPr>
            <p:spPr bwMode="auto">
              <a:xfrm>
                <a:off x="632" y="1859"/>
                <a:ext cx="394" cy="197"/>
              </a:xfrm>
              <a:custGeom>
                <a:avLst/>
                <a:gdLst>
                  <a:gd name="T0" fmla="*/ 216 w 394"/>
                  <a:gd name="T1" fmla="*/ 0 h 197"/>
                  <a:gd name="T2" fmla="*/ 245 w 394"/>
                  <a:gd name="T3" fmla="*/ 3 h 197"/>
                  <a:gd name="T4" fmla="*/ 274 w 394"/>
                  <a:gd name="T5" fmla="*/ 7 h 197"/>
                  <a:gd name="T6" fmla="*/ 298 w 394"/>
                  <a:gd name="T7" fmla="*/ 14 h 197"/>
                  <a:gd name="T8" fmla="*/ 321 w 394"/>
                  <a:gd name="T9" fmla="*/ 23 h 197"/>
                  <a:gd name="T10" fmla="*/ 342 w 394"/>
                  <a:gd name="T11" fmla="*/ 32 h 197"/>
                  <a:gd name="T12" fmla="*/ 360 w 394"/>
                  <a:gd name="T13" fmla="*/ 44 h 197"/>
                  <a:gd name="T14" fmla="*/ 373 w 394"/>
                  <a:gd name="T15" fmla="*/ 56 h 197"/>
                  <a:gd name="T16" fmla="*/ 384 w 394"/>
                  <a:gd name="T17" fmla="*/ 69 h 197"/>
                  <a:gd name="T18" fmla="*/ 391 w 394"/>
                  <a:gd name="T19" fmla="*/ 83 h 197"/>
                  <a:gd name="T20" fmla="*/ 394 w 394"/>
                  <a:gd name="T21" fmla="*/ 99 h 197"/>
                  <a:gd name="T22" fmla="*/ 391 w 394"/>
                  <a:gd name="T23" fmla="*/ 114 h 197"/>
                  <a:gd name="T24" fmla="*/ 384 w 394"/>
                  <a:gd name="T25" fmla="*/ 128 h 197"/>
                  <a:gd name="T26" fmla="*/ 373 w 394"/>
                  <a:gd name="T27" fmla="*/ 141 h 197"/>
                  <a:gd name="T28" fmla="*/ 360 w 394"/>
                  <a:gd name="T29" fmla="*/ 154 h 197"/>
                  <a:gd name="T30" fmla="*/ 342 w 394"/>
                  <a:gd name="T31" fmla="*/ 165 h 197"/>
                  <a:gd name="T32" fmla="*/ 321 w 394"/>
                  <a:gd name="T33" fmla="*/ 175 h 197"/>
                  <a:gd name="T34" fmla="*/ 298 w 394"/>
                  <a:gd name="T35" fmla="*/ 183 h 197"/>
                  <a:gd name="T36" fmla="*/ 274 w 394"/>
                  <a:gd name="T37" fmla="*/ 190 h 197"/>
                  <a:gd name="T38" fmla="*/ 245 w 394"/>
                  <a:gd name="T39" fmla="*/ 194 h 197"/>
                  <a:gd name="T40" fmla="*/ 216 w 394"/>
                  <a:gd name="T41" fmla="*/ 197 h 197"/>
                  <a:gd name="T42" fmla="*/ 186 w 394"/>
                  <a:gd name="T43" fmla="*/ 197 h 197"/>
                  <a:gd name="T44" fmla="*/ 156 w 394"/>
                  <a:gd name="T45" fmla="*/ 196 h 197"/>
                  <a:gd name="T46" fmla="*/ 129 w 394"/>
                  <a:gd name="T47" fmla="*/ 192 h 197"/>
                  <a:gd name="T48" fmla="*/ 103 w 394"/>
                  <a:gd name="T49" fmla="*/ 186 h 197"/>
                  <a:gd name="T50" fmla="*/ 79 w 394"/>
                  <a:gd name="T51" fmla="*/ 177 h 197"/>
                  <a:gd name="T52" fmla="*/ 57 w 394"/>
                  <a:gd name="T53" fmla="*/ 169 h 197"/>
                  <a:gd name="T54" fmla="*/ 39 w 394"/>
                  <a:gd name="T55" fmla="*/ 158 h 197"/>
                  <a:gd name="T56" fmla="*/ 24 w 394"/>
                  <a:gd name="T57" fmla="*/ 145 h 197"/>
                  <a:gd name="T58" fmla="*/ 12 w 394"/>
                  <a:gd name="T59" fmla="*/ 132 h 197"/>
                  <a:gd name="T60" fmla="*/ 4 w 394"/>
                  <a:gd name="T61" fmla="*/ 118 h 197"/>
                  <a:gd name="T62" fmla="*/ 0 w 394"/>
                  <a:gd name="T63" fmla="*/ 104 h 197"/>
                  <a:gd name="T64" fmla="*/ 1 w 394"/>
                  <a:gd name="T65" fmla="*/ 89 h 197"/>
                  <a:gd name="T66" fmla="*/ 6 w 394"/>
                  <a:gd name="T67" fmla="*/ 73 h 197"/>
                  <a:gd name="T68" fmla="*/ 15 w 394"/>
                  <a:gd name="T69" fmla="*/ 61 h 197"/>
                  <a:gd name="T70" fmla="*/ 28 w 394"/>
                  <a:gd name="T71" fmla="*/ 48 h 197"/>
                  <a:gd name="T72" fmla="*/ 45 w 394"/>
                  <a:gd name="T73" fmla="*/ 35 h 197"/>
                  <a:gd name="T74" fmla="*/ 64 w 394"/>
                  <a:gd name="T75" fmla="*/ 25 h 197"/>
                  <a:gd name="T76" fmla="*/ 87 w 394"/>
                  <a:gd name="T77" fmla="*/ 17 h 197"/>
                  <a:gd name="T78" fmla="*/ 111 w 394"/>
                  <a:gd name="T79" fmla="*/ 10 h 197"/>
                  <a:gd name="T80" fmla="*/ 137 w 394"/>
                  <a:gd name="T81" fmla="*/ 4 h 197"/>
                  <a:gd name="T82" fmla="*/ 166 w 394"/>
                  <a:gd name="T83" fmla="*/ 1 h 197"/>
                  <a:gd name="T84" fmla="*/ 197 w 394"/>
                  <a:gd name="T85" fmla="*/ 0 h 1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4"/>
                  <a:gd name="T130" fmla="*/ 0 h 197"/>
                  <a:gd name="T131" fmla="*/ 394 w 394"/>
                  <a:gd name="T132" fmla="*/ 197 h 19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4" h="197">
                    <a:moveTo>
                      <a:pt x="197" y="0"/>
                    </a:moveTo>
                    <a:lnTo>
                      <a:pt x="207" y="0"/>
                    </a:lnTo>
                    <a:lnTo>
                      <a:pt x="216" y="0"/>
                    </a:lnTo>
                    <a:lnTo>
                      <a:pt x="226" y="1"/>
                    </a:lnTo>
                    <a:lnTo>
                      <a:pt x="235" y="1"/>
                    </a:lnTo>
                    <a:lnTo>
                      <a:pt x="245" y="3"/>
                    </a:lnTo>
                    <a:lnTo>
                      <a:pt x="255" y="4"/>
                    </a:lnTo>
                    <a:lnTo>
                      <a:pt x="264" y="6"/>
                    </a:lnTo>
                    <a:lnTo>
                      <a:pt x="274" y="7"/>
                    </a:lnTo>
                    <a:lnTo>
                      <a:pt x="282" y="10"/>
                    </a:lnTo>
                    <a:lnTo>
                      <a:pt x="290" y="11"/>
                    </a:lnTo>
                    <a:lnTo>
                      <a:pt x="298" y="14"/>
                    </a:lnTo>
                    <a:lnTo>
                      <a:pt x="306" y="17"/>
                    </a:lnTo>
                    <a:lnTo>
                      <a:pt x="315" y="20"/>
                    </a:lnTo>
                    <a:lnTo>
                      <a:pt x="321" y="23"/>
                    </a:lnTo>
                    <a:lnTo>
                      <a:pt x="328" y="25"/>
                    </a:lnTo>
                    <a:lnTo>
                      <a:pt x="335" y="30"/>
                    </a:lnTo>
                    <a:lnTo>
                      <a:pt x="342" y="32"/>
                    </a:lnTo>
                    <a:lnTo>
                      <a:pt x="349" y="35"/>
                    </a:lnTo>
                    <a:lnTo>
                      <a:pt x="354" y="39"/>
                    </a:lnTo>
                    <a:lnTo>
                      <a:pt x="360" y="44"/>
                    </a:lnTo>
                    <a:lnTo>
                      <a:pt x="365" y="48"/>
                    </a:lnTo>
                    <a:lnTo>
                      <a:pt x="369" y="52"/>
                    </a:lnTo>
                    <a:lnTo>
                      <a:pt x="373" y="56"/>
                    </a:lnTo>
                    <a:lnTo>
                      <a:pt x="377" y="61"/>
                    </a:lnTo>
                    <a:lnTo>
                      <a:pt x="381" y="65"/>
                    </a:lnTo>
                    <a:lnTo>
                      <a:pt x="384" y="69"/>
                    </a:lnTo>
                    <a:lnTo>
                      <a:pt x="387" y="73"/>
                    </a:lnTo>
                    <a:lnTo>
                      <a:pt x="390" y="79"/>
                    </a:lnTo>
                    <a:lnTo>
                      <a:pt x="391" y="83"/>
                    </a:lnTo>
                    <a:lnTo>
                      <a:pt x="392" y="89"/>
                    </a:lnTo>
                    <a:lnTo>
                      <a:pt x="392" y="94"/>
                    </a:lnTo>
                    <a:lnTo>
                      <a:pt x="394" y="99"/>
                    </a:lnTo>
                    <a:lnTo>
                      <a:pt x="392" y="104"/>
                    </a:lnTo>
                    <a:lnTo>
                      <a:pt x="392" y="108"/>
                    </a:lnTo>
                    <a:lnTo>
                      <a:pt x="391" y="114"/>
                    </a:lnTo>
                    <a:lnTo>
                      <a:pt x="390" y="118"/>
                    </a:lnTo>
                    <a:lnTo>
                      <a:pt x="387" y="123"/>
                    </a:lnTo>
                    <a:lnTo>
                      <a:pt x="384" y="128"/>
                    </a:lnTo>
                    <a:lnTo>
                      <a:pt x="381" y="132"/>
                    </a:lnTo>
                    <a:lnTo>
                      <a:pt x="377" y="137"/>
                    </a:lnTo>
                    <a:lnTo>
                      <a:pt x="373" y="141"/>
                    </a:lnTo>
                    <a:lnTo>
                      <a:pt x="369" y="145"/>
                    </a:lnTo>
                    <a:lnTo>
                      <a:pt x="365" y="149"/>
                    </a:lnTo>
                    <a:lnTo>
                      <a:pt x="360" y="154"/>
                    </a:lnTo>
                    <a:lnTo>
                      <a:pt x="354" y="158"/>
                    </a:lnTo>
                    <a:lnTo>
                      <a:pt x="349" y="162"/>
                    </a:lnTo>
                    <a:lnTo>
                      <a:pt x="342" y="165"/>
                    </a:lnTo>
                    <a:lnTo>
                      <a:pt x="335" y="169"/>
                    </a:lnTo>
                    <a:lnTo>
                      <a:pt x="328" y="172"/>
                    </a:lnTo>
                    <a:lnTo>
                      <a:pt x="321" y="175"/>
                    </a:lnTo>
                    <a:lnTo>
                      <a:pt x="315" y="177"/>
                    </a:lnTo>
                    <a:lnTo>
                      <a:pt x="306" y="180"/>
                    </a:lnTo>
                    <a:lnTo>
                      <a:pt x="298" y="183"/>
                    </a:lnTo>
                    <a:lnTo>
                      <a:pt x="290" y="186"/>
                    </a:lnTo>
                    <a:lnTo>
                      <a:pt x="282" y="187"/>
                    </a:lnTo>
                    <a:lnTo>
                      <a:pt x="274" y="190"/>
                    </a:lnTo>
                    <a:lnTo>
                      <a:pt x="264" y="192"/>
                    </a:lnTo>
                    <a:lnTo>
                      <a:pt x="255" y="193"/>
                    </a:lnTo>
                    <a:lnTo>
                      <a:pt x="245" y="194"/>
                    </a:lnTo>
                    <a:lnTo>
                      <a:pt x="235" y="196"/>
                    </a:lnTo>
                    <a:lnTo>
                      <a:pt x="226" y="196"/>
                    </a:lnTo>
                    <a:lnTo>
                      <a:pt x="216" y="197"/>
                    </a:lnTo>
                    <a:lnTo>
                      <a:pt x="207" y="197"/>
                    </a:lnTo>
                    <a:lnTo>
                      <a:pt x="197" y="197"/>
                    </a:lnTo>
                    <a:lnTo>
                      <a:pt x="186" y="197"/>
                    </a:lnTo>
                    <a:lnTo>
                      <a:pt x="177" y="197"/>
                    </a:lnTo>
                    <a:lnTo>
                      <a:pt x="166" y="196"/>
                    </a:lnTo>
                    <a:lnTo>
                      <a:pt x="156" y="196"/>
                    </a:lnTo>
                    <a:lnTo>
                      <a:pt x="147" y="194"/>
                    </a:lnTo>
                    <a:lnTo>
                      <a:pt x="137" y="193"/>
                    </a:lnTo>
                    <a:lnTo>
                      <a:pt x="129" y="192"/>
                    </a:lnTo>
                    <a:lnTo>
                      <a:pt x="120" y="190"/>
                    </a:lnTo>
                    <a:lnTo>
                      <a:pt x="111" y="187"/>
                    </a:lnTo>
                    <a:lnTo>
                      <a:pt x="103" y="186"/>
                    </a:lnTo>
                    <a:lnTo>
                      <a:pt x="95" y="183"/>
                    </a:lnTo>
                    <a:lnTo>
                      <a:pt x="87" y="180"/>
                    </a:lnTo>
                    <a:lnTo>
                      <a:pt x="79" y="177"/>
                    </a:lnTo>
                    <a:lnTo>
                      <a:pt x="72" y="175"/>
                    </a:lnTo>
                    <a:lnTo>
                      <a:pt x="64" y="172"/>
                    </a:lnTo>
                    <a:lnTo>
                      <a:pt x="57" y="169"/>
                    </a:lnTo>
                    <a:lnTo>
                      <a:pt x="50" y="165"/>
                    </a:lnTo>
                    <a:lnTo>
                      <a:pt x="45" y="162"/>
                    </a:lnTo>
                    <a:lnTo>
                      <a:pt x="39" y="158"/>
                    </a:lnTo>
                    <a:lnTo>
                      <a:pt x="34" y="154"/>
                    </a:lnTo>
                    <a:lnTo>
                      <a:pt x="28" y="149"/>
                    </a:lnTo>
                    <a:lnTo>
                      <a:pt x="24" y="145"/>
                    </a:lnTo>
                    <a:lnTo>
                      <a:pt x="19" y="141"/>
                    </a:lnTo>
                    <a:lnTo>
                      <a:pt x="15" y="137"/>
                    </a:lnTo>
                    <a:lnTo>
                      <a:pt x="12" y="132"/>
                    </a:lnTo>
                    <a:lnTo>
                      <a:pt x="9" y="128"/>
                    </a:lnTo>
                    <a:lnTo>
                      <a:pt x="6" y="123"/>
                    </a:lnTo>
                    <a:lnTo>
                      <a:pt x="4" y="118"/>
                    </a:lnTo>
                    <a:lnTo>
                      <a:pt x="2" y="114"/>
                    </a:lnTo>
                    <a:lnTo>
                      <a:pt x="1" y="108"/>
                    </a:lnTo>
                    <a:lnTo>
                      <a:pt x="0" y="104"/>
                    </a:lnTo>
                    <a:lnTo>
                      <a:pt x="0" y="99"/>
                    </a:lnTo>
                    <a:lnTo>
                      <a:pt x="0" y="94"/>
                    </a:lnTo>
                    <a:lnTo>
                      <a:pt x="1" y="89"/>
                    </a:lnTo>
                    <a:lnTo>
                      <a:pt x="2" y="83"/>
                    </a:lnTo>
                    <a:lnTo>
                      <a:pt x="4" y="79"/>
                    </a:lnTo>
                    <a:lnTo>
                      <a:pt x="6" y="73"/>
                    </a:lnTo>
                    <a:lnTo>
                      <a:pt x="9" y="69"/>
                    </a:lnTo>
                    <a:lnTo>
                      <a:pt x="12" y="65"/>
                    </a:lnTo>
                    <a:lnTo>
                      <a:pt x="15" y="61"/>
                    </a:lnTo>
                    <a:lnTo>
                      <a:pt x="19" y="56"/>
                    </a:lnTo>
                    <a:lnTo>
                      <a:pt x="24" y="52"/>
                    </a:lnTo>
                    <a:lnTo>
                      <a:pt x="28" y="48"/>
                    </a:lnTo>
                    <a:lnTo>
                      <a:pt x="34" y="44"/>
                    </a:lnTo>
                    <a:lnTo>
                      <a:pt x="39" y="39"/>
                    </a:lnTo>
                    <a:lnTo>
                      <a:pt x="45" y="35"/>
                    </a:lnTo>
                    <a:lnTo>
                      <a:pt x="50" y="32"/>
                    </a:lnTo>
                    <a:lnTo>
                      <a:pt x="57" y="30"/>
                    </a:lnTo>
                    <a:lnTo>
                      <a:pt x="64" y="25"/>
                    </a:lnTo>
                    <a:lnTo>
                      <a:pt x="72" y="23"/>
                    </a:lnTo>
                    <a:lnTo>
                      <a:pt x="79" y="20"/>
                    </a:lnTo>
                    <a:lnTo>
                      <a:pt x="87" y="17"/>
                    </a:lnTo>
                    <a:lnTo>
                      <a:pt x="95" y="14"/>
                    </a:lnTo>
                    <a:lnTo>
                      <a:pt x="103" y="11"/>
                    </a:lnTo>
                    <a:lnTo>
                      <a:pt x="111" y="10"/>
                    </a:lnTo>
                    <a:lnTo>
                      <a:pt x="120" y="7"/>
                    </a:lnTo>
                    <a:lnTo>
                      <a:pt x="129" y="6"/>
                    </a:lnTo>
                    <a:lnTo>
                      <a:pt x="137" y="4"/>
                    </a:lnTo>
                    <a:lnTo>
                      <a:pt x="147" y="3"/>
                    </a:lnTo>
                    <a:lnTo>
                      <a:pt x="156" y="1"/>
                    </a:lnTo>
                    <a:lnTo>
                      <a:pt x="166" y="1"/>
                    </a:lnTo>
                    <a:lnTo>
                      <a:pt x="177" y="0"/>
                    </a:lnTo>
                    <a:lnTo>
                      <a:pt x="186" y="0"/>
                    </a:lnTo>
                    <a:lnTo>
                      <a:pt x="197" y="0"/>
                    </a:lnTo>
                    <a:close/>
                  </a:path>
                </a:pathLst>
              </a:custGeom>
              <a:solidFill>
                <a:srgbClr val="FFF5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32" name="Freeform 55"/>
              <p:cNvSpPr>
                <a:spLocks/>
              </p:cNvSpPr>
              <p:nvPr/>
            </p:nvSpPr>
            <p:spPr bwMode="auto">
              <a:xfrm>
                <a:off x="829" y="1852"/>
                <a:ext cx="203" cy="106"/>
              </a:xfrm>
              <a:custGeom>
                <a:avLst/>
                <a:gdLst>
                  <a:gd name="T0" fmla="*/ 203 w 203"/>
                  <a:gd name="T1" fmla="*/ 106 h 106"/>
                  <a:gd name="T2" fmla="*/ 202 w 203"/>
                  <a:gd name="T3" fmla="*/ 94 h 106"/>
                  <a:gd name="T4" fmla="*/ 199 w 203"/>
                  <a:gd name="T5" fmla="*/ 83 h 106"/>
                  <a:gd name="T6" fmla="*/ 194 w 203"/>
                  <a:gd name="T7" fmla="*/ 72 h 106"/>
                  <a:gd name="T8" fmla="*/ 186 w 203"/>
                  <a:gd name="T9" fmla="*/ 62 h 106"/>
                  <a:gd name="T10" fmla="*/ 178 w 203"/>
                  <a:gd name="T11" fmla="*/ 54 h 106"/>
                  <a:gd name="T12" fmla="*/ 167 w 203"/>
                  <a:gd name="T13" fmla="*/ 45 h 106"/>
                  <a:gd name="T14" fmla="*/ 156 w 203"/>
                  <a:gd name="T15" fmla="*/ 37 h 106"/>
                  <a:gd name="T16" fmla="*/ 142 w 203"/>
                  <a:gd name="T17" fmla="*/ 30 h 106"/>
                  <a:gd name="T18" fmla="*/ 127 w 203"/>
                  <a:gd name="T19" fmla="*/ 23 h 106"/>
                  <a:gd name="T20" fmla="*/ 112 w 203"/>
                  <a:gd name="T21" fmla="*/ 17 h 106"/>
                  <a:gd name="T22" fmla="*/ 94 w 203"/>
                  <a:gd name="T23" fmla="*/ 11 h 106"/>
                  <a:gd name="T24" fmla="*/ 78 w 203"/>
                  <a:gd name="T25" fmla="*/ 7 h 106"/>
                  <a:gd name="T26" fmla="*/ 59 w 203"/>
                  <a:gd name="T27" fmla="*/ 4 h 106"/>
                  <a:gd name="T28" fmla="*/ 40 w 203"/>
                  <a:gd name="T29" fmla="*/ 1 h 106"/>
                  <a:gd name="T30" fmla="*/ 19 w 203"/>
                  <a:gd name="T31" fmla="*/ 0 h 106"/>
                  <a:gd name="T32" fmla="*/ 0 w 203"/>
                  <a:gd name="T33" fmla="*/ 0 h 106"/>
                  <a:gd name="T34" fmla="*/ 8 w 203"/>
                  <a:gd name="T35" fmla="*/ 14 h 106"/>
                  <a:gd name="T36" fmla="*/ 29 w 203"/>
                  <a:gd name="T37" fmla="*/ 15 h 106"/>
                  <a:gd name="T38" fmla="*/ 48 w 203"/>
                  <a:gd name="T39" fmla="*/ 17 h 106"/>
                  <a:gd name="T40" fmla="*/ 66 w 203"/>
                  <a:gd name="T41" fmla="*/ 20 h 106"/>
                  <a:gd name="T42" fmla="*/ 82 w 203"/>
                  <a:gd name="T43" fmla="*/ 24 h 106"/>
                  <a:gd name="T44" fmla="*/ 98 w 203"/>
                  <a:gd name="T45" fmla="*/ 28 h 106"/>
                  <a:gd name="T46" fmla="*/ 115 w 203"/>
                  <a:gd name="T47" fmla="*/ 34 h 106"/>
                  <a:gd name="T48" fmla="*/ 128 w 203"/>
                  <a:gd name="T49" fmla="*/ 39 h 106"/>
                  <a:gd name="T50" fmla="*/ 141 w 203"/>
                  <a:gd name="T51" fmla="*/ 46 h 106"/>
                  <a:gd name="T52" fmla="*/ 153 w 203"/>
                  <a:gd name="T53" fmla="*/ 54 h 106"/>
                  <a:gd name="T54" fmla="*/ 163 w 203"/>
                  <a:gd name="T55" fmla="*/ 61 h 106"/>
                  <a:gd name="T56" fmla="*/ 171 w 203"/>
                  <a:gd name="T57" fmla="*/ 68 h 106"/>
                  <a:gd name="T58" fmla="*/ 178 w 203"/>
                  <a:gd name="T59" fmla="*/ 76 h 106"/>
                  <a:gd name="T60" fmla="*/ 183 w 203"/>
                  <a:gd name="T61" fmla="*/ 84 h 106"/>
                  <a:gd name="T62" fmla="*/ 187 w 203"/>
                  <a:gd name="T63" fmla="*/ 93 h 106"/>
                  <a:gd name="T64" fmla="*/ 188 w 203"/>
                  <a:gd name="T65" fmla="*/ 101 h 106"/>
                  <a:gd name="T66" fmla="*/ 188 w 203"/>
                  <a:gd name="T67" fmla="*/ 106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6"/>
                  <a:gd name="T104" fmla="*/ 203 w 203"/>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6">
                    <a:moveTo>
                      <a:pt x="203" y="106"/>
                    </a:moveTo>
                    <a:lnTo>
                      <a:pt x="203" y="106"/>
                    </a:lnTo>
                    <a:lnTo>
                      <a:pt x="203" y="100"/>
                    </a:lnTo>
                    <a:lnTo>
                      <a:pt x="202" y="94"/>
                    </a:lnTo>
                    <a:lnTo>
                      <a:pt x="201" y="89"/>
                    </a:lnTo>
                    <a:lnTo>
                      <a:pt x="199" y="83"/>
                    </a:lnTo>
                    <a:lnTo>
                      <a:pt x="197" y="77"/>
                    </a:lnTo>
                    <a:lnTo>
                      <a:pt x="194" y="72"/>
                    </a:lnTo>
                    <a:lnTo>
                      <a:pt x="190" y="68"/>
                    </a:lnTo>
                    <a:lnTo>
                      <a:pt x="186" y="62"/>
                    </a:lnTo>
                    <a:lnTo>
                      <a:pt x="182" y="58"/>
                    </a:lnTo>
                    <a:lnTo>
                      <a:pt x="178" y="54"/>
                    </a:lnTo>
                    <a:lnTo>
                      <a:pt x="172" y="48"/>
                    </a:lnTo>
                    <a:lnTo>
                      <a:pt x="167" y="45"/>
                    </a:lnTo>
                    <a:lnTo>
                      <a:pt x="161" y="41"/>
                    </a:lnTo>
                    <a:lnTo>
                      <a:pt x="156" y="37"/>
                    </a:lnTo>
                    <a:lnTo>
                      <a:pt x="149" y="32"/>
                    </a:lnTo>
                    <a:lnTo>
                      <a:pt x="142" y="30"/>
                    </a:lnTo>
                    <a:lnTo>
                      <a:pt x="135" y="25"/>
                    </a:lnTo>
                    <a:lnTo>
                      <a:pt x="127" y="23"/>
                    </a:lnTo>
                    <a:lnTo>
                      <a:pt x="120" y="20"/>
                    </a:lnTo>
                    <a:lnTo>
                      <a:pt x="112" y="17"/>
                    </a:lnTo>
                    <a:lnTo>
                      <a:pt x="104" y="14"/>
                    </a:lnTo>
                    <a:lnTo>
                      <a:pt x="94" y="11"/>
                    </a:lnTo>
                    <a:lnTo>
                      <a:pt x="86" y="10"/>
                    </a:lnTo>
                    <a:lnTo>
                      <a:pt x="78" y="7"/>
                    </a:lnTo>
                    <a:lnTo>
                      <a:pt x="68" y="6"/>
                    </a:lnTo>
                    <a:lnTo>
                      <a:pt x="59" y="4"/>
                    </a:lnTo>
                    <a:lnTo>
                      <a:pt x="49" y="3"/>
                    </a:lnTo>
                    <a:lnTo>
                      <a:pt x="40" y="1"/>
                    </a:lnTo>
                    <a:lnTo>
                      <a:pt x="30" y="0"/>
                    </a:lnTo>
                    <a:lnTo>
                      <a:pt x="19" y="0"/>
                    </a:lnTo>
                    <a:lnTo>
                      <a:pt x="10" y="0"/>
                    </a:lnTo>
                    <a:lnTo>
                      <a:pt x="0" y="0"/>
                    </a:lnTo>
                    <a:lnTo>
                      <a:pt x="0" y="14"/>
                    </a:lnTo>
                    <a:lnTo>
                      <a:pt x="8" y="14"/>
                    </a:lnTo>
                    <a:lnTo>
                      <a:pt x="19" y="14"/>
                    </a:lnTo>
                    <a:lnTo>
                      <a:pt x="29" y="15"/>
                    </a:lnTo>
                    <a:lnTo>
                      <a:pt x="38" y="15"/>
                    </a:lnTo>
                    <a:lnTo>
                      <a:pt x="48" y="17"/>
                    </a:lnTo>
                    <a:lnTo>
                      <a:pt x="56" y="18"/>
                    </a:lnTo>
                    <a:lnTo>
                      <a:pt x="66" y="20"/>
                    </a:lnTo>
                    <a:lnTo>
                      <a:pt x="74" y="23"/>
                    </a:lnTo>
                    <a:lnTo>
                      <a:pt x="82" y="24"/>
                    </a:lnTo>
                    <a:lnTo>
                      <a:pt x="90" y="25"/>
                    </a:lnTo>
                    <a:lnTo>
                      <a:pt x="98" y="28"/>
                    </a:lnTo>
                    <a:lnTo>
                      <a:pt x="107" y="31"/>
                    </a:lnTo>
                    <a:lnTo>
                      <a:pt x="115" y="34"/>
                    </a:lnTo>
                    <a:lnTo>
                      <a:pt x="122" y="37"/>
                    </a:lnTo>
                    <a:lnTo>
                      <a:pt x="128" y="39"/>
                    </a:lnTo>
                    <a:lnTo>
                      <a:pt x="135" y="42"/>
                    </a:lnTo>
                    <a:lnTo>
                      <a:pt x="141" y="46"/>
                    </a:lnTo>
                    <a:lnTo>
                      <a:pt x="148" y="49"/>
                    </a:lnTo>
                    <a:lnTo>
                      <a:pt x="153" y="54"/>
                    </a:lnTo>
                    <a:lnTo>
                      <a:pt x="158" y="56"/>
                    </a:lnTo>
                    <a:lnTo>
                      <a:pt x="163" y="61"/>
                    </a:lnTo>
                    <a:lnTo>
                      <a:pt x="167" y="65"/>
                    </a:lnTo>
                    <a:lnTo>
                      <a:pt x="171" y="68"/>
                    </a:lnTo>
                    <a:lnTo>
                      <a:pt x="175" y="72"/>
                    </a:lnTo>
                    <a:lnTo>
                      <a:pt x="178" y="76"/>
                    </a:lnTo>
                    <a:lnTo>
                      <a:pt x="180" y="80"/>
                    </a:lnTo>
                    <a:lnTo>
                      <a:pt x="183" y="84"/>
                    </a:lnTo>
                    <a:lnTo>
                      <a:pt x="186" y="89"/>
                    </a:lnTo>
                    <a:lnTo>
                      <a:pt x="187" y="93"/>
                    </a:lnTo>
                    <a:lnTo>
                      <a:pt x="187" y="97"/>
                    </a:lnTo>
                    <a:lnTo>
                      <a:pt x="188" y="101"/>
                    </a:lnTo>
                    <a:lnTo>
                      <a:pt x="188" y="106"/>
                    </a:lnTo>
                    <a:lnTo>
                      <a:pt x="203" y="106"/>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33" name="Freeform 56"/>
              <p:cNvSpPr>
                <a:spLocks/>
              </p:cNvSpPr>
              <p:nvPr/>
            </p:nvSpPr>
            <p:spPr bwMode="auto">
              <a:xfrm>
                <a:off x="829" y="1958"/>
                <a:ext cx="203" cy="107"/>
              </a:xfrm>
              <a:custGeom>
                <a:avLst/>
                <a:gdLst>
                  <a:gd name="T0" fmla="*/ 0 w 203"/>
                  <a:gd name="T1" fmla="*/ 107 h 107"/>
                  <a:gd name="T2" fmla="*/ 19 w 203"/>
                  <a:gd name="T3" fmla="*/ 105 h 107"/>
                  <a:gd name="T4" fmla="*/ 40 w 203"/>
                  <a:gd name="T5" fmla="*/ 104 h 107"/>
                  <a:gd name="T6" fmla="*/ 59 w 203"/>
                  <a:gd name="T7" fmla="*/ 101 h 107"/>
                  <a:gd name="T8" fmla="*/ 78 w 203"/>
                  <a:gd name="T9" fmla="*/ 98 h 107"/>
                  <a:gd name="T10" fmla="*/ 94 w 203"/>
                  <a:gd name="T11" fmla="*/ 94 h 107"/>
                  <a:gd name="T12" fmla="*/ 112 w 203"/>
                  <a:gd name="T13" fmla="*/ 88 h 107"/>
                  <a:gd name="T14" fmla="*/ 127 w 203"/>
                  <a:gd name="T15" fmla="*/ 83 h 107"/>
                  <a:gd name="T16" fmla="*/ 142 w 203"/>
                  <a:gd name="T17" fmla="*/ 76 h 107"/>
                  <a:gd name="T18" fmla="*/ 156 w 203"/>
                  <a:gd name="T19" fmla="*/ 69 h 107"/>
                  <a:gd name="T20" fmla="*/ 167 w 203"/>
                  <a:gd name="T21" fmla="*/ 62 h 107"/>
                  <a:gd name="T22" fmla="*/ 178 w 203"/>
                  <a:gd name="T23" fmla="*/ 52 h 107"/>
                  <a:gd name="T24" fmla="*/ 186 w 203"/>
                  <a:gd name="T25" fmla="*/ 43 h 107"/>
                  <a:gd name="T26" fmla="*/ 194 w 203"/>
                  <a:gd name="T27" fmla="*/ 33 h 107"/>
                  <a:gd name="T28" fmla="*/ 199 w 203"/>
                  <a:gd name="T29" fmla="*/ 22 h 107"/>
                  <a:gd name="T30" fmla="*/ 202 w 203"/>
                  <a:gd name="T31" fmla="*/ 11 h 107"/>
                  <a:gd name="T32" fmla="*/ 203 w 203"/>
                  <a:gd name="T33" fmla="*/ 0 h 107"/>
                  <a:gd name="T34" fmla="*/ 188 w 203"/>
                  <a:gd name="T35" fmla="*/ 4 h 107"/>
                  <a:gd name="T36" fmla="*/ 187 w 203"/>
                  <a:gd name="T37" fmla="*/ 12 h 107"/>
                  <a:gd name="T38" fmla="*/ 183 w 203"/>
                  <a:gd name="T39" fmla="*/ 21 h 107"/>
                  <a:gd name="T40" fmla="*/ 178 w 203"/>
                  <a:gd name="T41" fmla="*/ 29 h 107"/>
                  <a:gd name="T42" fmla="*/ 171 w 203"/>
                  <a:gd name="T43" fmla="*/ 38 h 107"/>
                  <a:gd name="T44" fmla="*/ 163 w 203"/>
                  <a:gd name="T45" fmla="*/ 45 h 107"/>
                  <a:gd name="T46" fmla="*/ 153 w 203"/>
                  <a:gd name="T47" fmla="*/ 52 h 107"/>
                  <a:gd name="T48" fmla="*/ 141 w 203"/>
                  <a:gd name="T49" fmla="*/ 60 h 107"/>
                  <a:gd name="T50" fmla="*/ 128 w 203"/>
                  <a:gd name="T51" fmla="*/ 66 h 107"/>
                  <a:gd name="T52" fmla="*/ 115 w 203"/>
                  <a:gd name="T53" fmla="*/ 71 h 107"/>
                  <a:gd name="T54" fmla="*/ 98 w 203"/>
                  <a:gd name="T55" fmla="*/ 77 h 107"/>
                  <a:gd name="T56" fmla="*/ 82 w 203"/>
                  <a:gd name="T57" fmla="*/ 81 h 107"/>
                  <a:gd name="T58" fmla="*/ 66 w 203"/>
                  <a:gd name="T59" fmla="*/ 86 h 107"/>
                  <a:gd name="T60" fmla="*/ 48 w 203"/>
                  <a:gd name="T61" fmla="*/ 88 h 107"/>
                  <a:gd name="T62" fmla="*/ 29 w 203"/>
                  <a:gd name="T63" fmla="*/ 90 h 107"/>
                  <a:gd name="T64" fmla="*/ 8 w 203"/>
                  <a:gd name="T65" fmla="*/ 91 h 107"/>
                  <a:gd name="T66" fmla="*/ 0 w 203"/>
                  <a:gd name="T67" fmla="*/ 91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0" y="107"/>
                    </a:moveTo>
                    <a:lnTo>
                      <a:pt x="0" y="107"/>
                    </a:lnTo>
                    <a:lnTo>
                      <a:pt x="10" y="105"/>
                    </a:lnTo>
                    <a:lnTo>
                      <a:pt x="19" y="105"/>
                    </a:lnTo>
                    <a:lnTo>
                      <a:pt x="30" y="105"/>
                    </a:lnTo>
                    <a:lnTo>
                      <a:pt x="40" y="104"/>
                    </a:lnTo>
                    <a:lnTo>
                      <a:pt x="49" y="102"/>
                    </a:lnTo>
                    <a:lnTo>
                      <a:pt x="59" y="101"/>
                    </a:lnTo>
                    <a:lnTo>
                      <a:pt x="68" y="100"/>
                    </a:lnTo>
                    <a:lnTo>
                      <a:pt x="78" y="98"/>
                    </a:lnTo>
                    <a:lnTo>
                      <a:pt x="86" y="97"/>
                    </a:lnTo>
                    <a:lnTo>
                      <a:pt x="94" y="94"/>
                    </a:lnTo>
                    <a:lnTo>
                      <a:pt x="104" y="91"/>
                    </a:lnTo>
                    <a:lnTo>
                      <a:pt x="112" y="88"/>
                    </a:lnTo>
                    <a:lnTo>
                      <a:pt x="120" y="86"/>
                    </a:lnTo>
                    <a:lnTo>
                      <a:pt x="127" y="83"/>
                    </a:lnTo>
                    <a:lnTo>
                      <a:pt x="135" y="80"/>
                    </a:lnTo>
                    <a:lnTo>
                      <a:pt x="142" y="76"/>
                    </a:lnTo>
                    <a:lnTo>
                      <a:pt x="149" y="73"/>
                    </a:lnTo>
                    <a:lnTo>
                      <a:pt x="156" y="69"/>
                    </a:lnTo>
                    <a:lnTo>
                      <a:pt x="161" y="64"/>
                    </a:lnTo>
                    <a:lnTo>
                      <a:pt x="167" y="62"/>
                    </a:lnTo>
                    <a:lnTo>
                      <a:pt x="172" y="56"/>
                    </a:lnTo>
                    <a:lnTo>
                      <a:pt x="178" y="52"/>
                    </a:lnTo>
                    <a:lnTo>
                      <a:pt x="182" y="47"/>
                    </a:lnTo>
                    <a:lnTo>
                      <a:pt x="186" y="43"/>
                    </a:lnTo>
                    <a:lnTo>
                      <a:pt x="190" y="38"/>
                    </a:lnTo>
                    <a:lnTo>
                      <a:pt x="194" y="33"/>
                    </a:lnTo>
                    <a:lnTo>
                      <a:pt x="197" y="28"/>
                    </a:lnTo>
                    <a:lnTo>
                      <a:pt x="199" y="22"/>
                    </a:lnTo>
                    <a:lnTo>
                      <a:pt x="201" y="17"/>
                    </a:lnTo>
                    <a:lnTo>
                      <a:pt x="202" y="11"/>
                    </a:lnTo>
                    <a:lnTo>
                      <a:pt x="203" y="5"/>
                    </a:lnTo>
                    <a:lnTo>
                      <a:pt x="203" y="0"/>
                    </a:lnTo>
                    <a:lnTo>
                      <a:pt x="188" y="0"/>
                    </a:lnTo>
                    <a:lnTo>
                      <a:pt x="188" y="4"/>
                    </a:lnTo>
                    <a:lnTo>
                      <a:pt x="187" y="8"/>
                    </a:lnTo>
                    <a:lnTo>
                      <a:pt x="187" y="12"/>
                    </a:lnTo>
                    <a:lnTo>
                      <a:pt x="186" y="17"/>
                    </a:lnTo>
                    <a:lnTo>
                      <a:pt x="183" y="21"/>
                    </a:lnTo>
                    <a:lnTo>
                      <a:pt x="180" y="25"/>
                    </a:lnTo>
                    <a:lnTo>
                      <a:pt x="178" y="29"/>
                    </a:lnTo>
                    <a:lnTo>
                      <a:pt x="175" y="33"/>
                    </a:lnTo>
                    <a:lnTo>
                      <a:pt x="171" y="38"/>
                    </a:lnTo>
                    <a:lnTo>
                      <a:pt x="167" y="40"/>
                    </a:lnTo>
                    <a:lnTo>
                      <a:pt x="163" y="45"/>
                    </a:lnTo>
                    <a:lnTo>
                      <a:pt x="158" y="49"/>
                    </a:lnTo>
                    <a:lnTo>
                      <a:pt x="153" y="52"/>
                    </a:lnTo>
                    <a:lnTo>
                      <a:pt x="148" y="56"/>
                    </a:lnTo>
                    <a:lnTo>
                      <a:pt x="141" y="60"/>
                    </a:lnTo>
                    <a:lnTo>
                      <a:pt x="135" y="63"/>
                    </a:lnTo>
                    <a:lnTo>
                      <a:pt x="128" y="66"/>
                    </a:lnTo>
                    <a:lnTo>
                      <a:pt x="122" y="69"/>
                    </a:lnTo>
                    <a:lnTo>
                      <a:pt x="115" y="71"/>
                    </a:lnTo>
                    <a:lnTo>
                      <a:pt x="107" y="74"/>
                    </a:lnTo>
                    <a:lnTo>
                      <a:pt x="98" y="77"/>
                    </a:lnTo>
                    <a:lnTo>
                      <a:pt x="90" y="80"/>
                    </a:lnTo>
                    <a:lnTo>
                      <a:pt x="82" y="81"/>
                    </a:lnTo>
                    <a:lnTo>
                      <a:pt x="74" y="84"/>
                    </a:lnTo>
                    <a:lnTo>
                      <a:pt x="66" y="86"/>
                    </a:lnTo>
                    <a:lnTo>
                      <a:pt x="56" y="87"/>
                    </a:lnTo>
                    <a:lnTo>
                      <a:pt x="48" y="88"/>
                    </a:lnTo>
                    <a:lnTo>
                      <a:pt x="38" y="88"/>
                    </a:lnTo>
                    <a:lnTo>
                      <a:pt x="29" y="90"/>
                    </a:lnTo>
                    <a:lnTo>
                      <a:pt x="19" y="90"/>
                    </a:lnTo>
                    <a:lnTo>
                      <a:pt x="8" y="91"/>
                    </a:lnTo>
                    <a:lnTo>
                      <a:pt x="0" y="91"/>
                    </a:lnTo>
                    <a:lnTo>
                      <a:pt x="0" y="10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34" name="Freeform 57"/>
              <p:cNvSpPr>
                <a:spLocks/>
              </p:cNvSpPr>
              <p:nvPr/>
            </p:nvSpPr>
            <p:spPr bwMode="auto">
              <a:xfrm>
                <a:off x="625" y="1958"/>
                <a:ext cx="204" cy="107"/>
              </a:xfrm>
              <a:custGeom>
                <a:avLst/>
                <a:gdLst>
                  <a:gd name="T0" fmla="*/ 0 w 204"/>
                  <a:gd name="T1" fmla="*/ 0 h 107"/>
                  <a:gd name="T2" fmla="*/ 0 w 204"/>
                  <a:gd name="T3" fmla="*/ 11 h 107"/>
                  <a:gd name="T4" fmla="*/ 4 w 204"/>
                  <a:gd name="T5" fmla="*/ 22 h 107"/>
                  <a:gd name="T6" fmla="*/ 9 w 204"/>
                  <a:gd name="T7" fmla="*/ 33 h 107"/>
                  <a:gd name="T8" fmla="*/ 16 w 204"/>
                  <a:gd name="T9" fmla="*/ 43 h 107"/>
                  <a:gd name="T10" fmla="*/ 26 w 204"/>
                  <a:gd name="T11" fmla="*/ 52 h 107"/>
                  <a:gd name="T12" fmla="*/ 37 w 204"/>
                  <a:gd name="T13" fmla="*/ 62 h 107"/>
                  <a:gd name="T14" fmla="*/ 48 w 204"/>
                  <a:gd name="T15" fmla="*/ 69 h 107"/>
                  <a:gd name="T16" fmla="*/ 61 w 204"/>
                  <a:gd name="T17" fmla="*/ 76 h 107"/>
                  <a:gd name="T18" fmla="*/ 75 w 204"/>
                  <a:gd name="T19" fmla="*/ 83 h 107"/>
                  <a:gd name="T20" fmla="*/ 91 w 204"/>
                  <a:gd name="T21" fmla="*/ 88 h 107"/>
                  <a:gd name="T22" fmla="*/ 108 w 204"/>
                  <a:gd name="T23" fmla="*/ 94 h 107"/>
                  <a:gd name="T24" fmla="*/ 125 w 204"/>
                  <a:gd name="T25" fmla="*/ 98 h 107"/>
                  <a:gd name="T26" fmla="*/ 144 w 204"/>
                  <a:gd name="T27" fmla="*/ 101 h 107"/>
                  <a:gd name="T28" fmla="*/ 163 w 204"/>
                  <a:gd name="T29" fmla="*/ 104 h 107"/>
                  <a:gd name="T30" fmla="*/ 183 w 204"/>
                  <a:gd name="T31" fmla="*/ 105 h 107"/>
                  <a:gd name="T32" fmla="*/ 204 w 204"/>
                  <a:gd name="T33" fmla="*/ 107 h 107"/>
                  <a:gd name="T34" fmla="*/ 193 w 204"/>
                  <a:gd name="T35" fmla="*/ 91 h 107"/>
                  <a:gd name="T36" fmla="*/ 174 w 204"/>
                  <a:gd name="T37" fmla="*/ 90 h 107"/>
                  <a:gd name="T38" fmla="*/ 155 w 204"/>
                  <a:gd name="T39" fmla="*/ 88 h 107"/>
                  <a:gd name="T40" fmla="*/ 138 w 204"/>
                  <a:gd name="T41" fmla="*/ 86 h 107"/>
                  <a:gd name="T42" fmla="*/ 120 w 204"/>
                  <a:gd name="T43" fmla="*/ 81 h 107"/>
                  <a:gd name="T44" fmla="*/ 103 w 204"/>
                  <a:gd name="T45" fmla="*/ 77 h 107"/>
                  <a:gd name="T46" fmla="*/ 88 w 204"/>
                  <a:gd name="T47" fmla="*/ 71 h 107"/>
                  <a:gd name="T48" fmla="*/ 75 w 204"/>
                  <a:gd name="T49" fmla="*/ 66 h 107"/>
                  <a:gd name="T50" fmla="*/ 61 w 204"/>
                  <a:gd name="T51" fmla="*/ 60 h 107"/>
                  <a:gd name="T52" fmla="*/ 50 w 204"/>
                  <a:gd name="T53" fmla="*/ 52 h 107"/>
                  <a:gd name="T54" fmla="*/ 39 w 204"/>
                  <a:gd name="T55" fmla="*/ 45 h 107"/>
                  <a:gd name="T56" fmla="*/ 31 w 204"/>
                  <a:gd name="T57" fmla="*/ 38 h 107"/>
                  <a:gd name="T58" fmla="*/ 24 w 204"/>
                  <a:gd name="T59" fmla="*/ 29 h 107"/>
                  <a:gd name="T60" fmla="*/ 20 w 204"/>
                  <a:gd name="T61" fmla="*/ 21 h 107"/>
                  <a:gd name="T62" fmla="*/ 16 w 204"/>
                  <a:gd name="T63" fmla="*/ 12 h 107"/>
                  <a:gd name="T64" fmla="*/ 15 w 204"/>
                  <a:gd name="T65" fmla="*/ 4 h 107"/>
                  <a:gd name="T66" fmla="*/ 15 w 204"/>
                  <a:gd name="T67" fmla="*/ 0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7"/>
                  <a:gd name="T104" fmla="*/ 204 w 204"/>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7">
                    <a:moveTo>
                      <a:pt x="0" y="0"/>
                    </a:moveTo>
                    <a:lnTo>
                      <a:pt x="0" y="0"/>
                    </a:lnTo>
                    <a:lnTo>
                      <a:pt x="0" y="5"/>
                    </a:lnTo>
                    <a:lnTo>
                      <a:pt x="0" y="11"/>
                    </a:lnTo>
                    <a:lnTo>
                      <a:pt x="1" y="17"/>
                    </a:lnTo>
                    <a:lnTo>
                      <a:pt x="4" y="22"/>
                    </a:lnTo>
                    <a:lnTo>
                      <a:pt x="7" y="28"/>
                    </a:lnTo>
                    <a:lnTo>
                      <a:pt x="9" y="33"/>
                    </a:lnTo>
                    <a:lnTo>
                      <a:pt x="12" y="38"/>
                    </a:lnTo>
                    <a:lnTo>
                      <a:pt x="16" y="43"/>
                    </a:lnTo>
                    <a:lnTo>
                      <a:pt x="20" y="47"/>
                    </a:lnTo>
                    <a:lnTo>
                      <a:pt x="26" y="52"/>
                    </a:lnTo>
                    <a:lnTo>
                      <a:pt x="31" y="56"/>
                    </a:lnTo>
                    <a:lnTo>
                      <a:pt x="37" y="62"/>
                    </a:lnTo>
                    <a:lnTo>
                      <a:pt x="42" y="64"/>
                    </a:lnTo>
                    <a:lnTo>
                      <a:pt x="48" y="69"/>
                    </a:lnTo>
                    <a:lnTo>
                      <a:pt x="54" y="73"/>
                    </a:lnTo>
                    <a:lnTo>
                      <a:pt x="61" y="76"/>
                    </a:lnTo>
                    <a:lnTo>
                      <a:pt x="68" y="80"/>
                    </a:lnTo>
                    <a:lnTo>
                      <a:pt x="75" y="83"/>
                    </a:lnTo>
                    <a:lnTo>
                      <a:pt x="83" y="86"/>
                    </a:lnTo>
                    <a:lnTo>
                      <a:pt x="91" y="88"/>
                    </a:lnTo>
                    <a:lnTo>
                      <a:pt x="99" y="91"/>
                    </a:lnTo>
                    <a:lnTo>
                      <a:pt x="108" y="94"/>
                    </a:lnTo>
                    <a:lnTo>
                      <a:pt x="117" y="97"/>
                    </a:lnTo>
                    <a:lnTo>
                      <a:pt x="125" y="98"/>
                    </a:lnTo>
                    <a:lnTo>
                      <a:pt x="135" y="100"/>
                    </a:lnTo>
                    <a:lnTo>
                      <a:pt x="144" y="101"/>
                    </a:lnTo>
                    <a:lnTo>
                      <a:pt x="154" y="102"/>
                    </a:lnTo>
                    <a:lnTo>
                      <a:pt x="163" y="104"/>
                    </a:lnTo>
                    <a:lnTo>
                      <a:pt x="173" y="105"/>
                    </a:lnTo>
                    <a:lnTo>
                      <a:pt x="183" y="105"/>
                    </a:lnTo>
                    <a:lnTo>
                      <a:pt x="193" y="105"/>
                    </a:lnTo>
                    <a:lnTo>
                      <a:pt x="204" y="107"/>
                    </a:lnTo>
                    <a:lnTo>
                      <a:pt x="204" y="91"/>
                    </a:lnTo>
                    <a:lnTo>
                      <a:pt x="193" y="91"/>
                    </a:lnTo>
                    <a:lnTo>
                      <a:pt x="184" y="90"/>
                    </a:lnTo>
                    <a:lnTo>
                      <a:pt x="174" y="90"/>
                    </a:lnTo>
                    <a:lnTo>
                      <a:pt x="165" y="88"/>
                    </a:lnTo>
                    <a:lnTo>
                      <a:pt x="155" y="88"/>
                    </a:lnTo>
                    <a:lnTo>
                      <a:pt x="146" y="87"/>
                    </a:lnTo>
                    <a:lnTo>
                      <a:pt x="138" y="86"/>
                    </a:lnTo>
                    <a:lnTo>
                      <a:pt x="128" y="84"/>
                    </a:lnTo>
                    <a:lnTo>
                      <a:pt x="120" y="81"/>
                    </a:lnTo>
                    <a:lnTo>
                      <a:pt x="112" y="80"/>
                    </a:lnTo>
                    <a:lnTo>
                      <a:pt x="103" y="77"/>
                    </a:lnTo>
                    <a:lnTo>
                      <a:pt x="97" y="74"/>
                    </a:lnTo>
                    <a:lnTo>
                      <a:pt x="88" y="71"/>
                    </a:lnTo>
                    <a:lnTo>
                      <a:pt x="82" y="69"/>
                    </a:lnTo>
                    <a:lnTo>
                      <a:pt x="75" y="66"/>
                    </a:lnTo>
                    <a:lnTo>
                      <a:pt x="68" y="63"/>
                    </a:lnTo>
                    <a:lnTo>
                      <a:pt x="61" y="60"/>
                    </a:lnTo>
                    <a:lnTo>
                      <a:pt x="56" y="56"/>
                    </a:lnTo>
                    <a:lnTo>
                      <a:pt x="50" y="52"/>
                    </a:lnTo>
                    <a:lnTo>
                      <a:pt x="45" y="49"/>
                    </a:lnTo>
                    <a:lnTo>
                      <a:pt x="39" y="45"/>
                    </a:lnTo>
                    <a:lnTo>
                      <a:pt x="35" y="40"/>
                    </a:lnTo>
                    <a:lnTo>
                      <a:pt x="31" y="38"/>
                    </a:lnTo>
                    <a:lnTo>
                      <a:pt x="28" y="33"/>
                    </a:lnTo>
                    <a:lnTo>
                      <a:pt x="24" y="29"/>
                    </a:lnTo>
                    <a:lnTo>
                      <a:pt x="22" y="25"/>
                    </a:lnTo>
                    <a:lnTo>
                      <a:pt x="20" y="21"/>
                    </a:lnTo>
                    <a:lnTo>
                      <a:pt x="18" y="17"/>
                    </a:lnTo>
                    <a:lnTo>
                      <a:pt x="16" y="12"/>
                    </a:lnTo>
                    <a:lnTo>
                      <a:pt x="15" y="8"/>
                    </a:lnTo>
                    <a:lnTo>
                      <a:pt x="15" y="4"/>
                    </a:lnTo>
                    <a:lnTo>
                      <a:pt x="15" y="0"/>
                    </a:lnTo>
                    <a:lnTo>
                      <a:pt x="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35" name="Freeform 58"/>
              <p:cNvSpPr>
                <a:spLocks/>
              </p:cNvSpPr>
              <p:nvPr/>
            </p:nvSpPr>
            <p:spPr bwMode="auto">
              <a:xfrm>
                <a:off x="625" y="1852"/>
                <a:ext cx="204" cy="106"/>
              </a:xfrm>
              <a:custGeom>
                <a:avLst/>
                <a:gdLst>
                  <a:gd name="T0" fmla="*/ 204 w 204"/>
                  <a:gd name="T1" fmla="*/ 0 h 106"/>
                  <a:gd name="T2" fmla="*/ 183 w 204"/>
                  <a:gd name="T3" fmla="*/ 0 h 106"/>
                  <a:gd name="T4" fmla="*/ 163 w 204"/>
                  <a:gd name="T5" fmla="*/ 1 h 106"/>
                  <a:gd name="T6" fmla="*/ 144 w 204"/>
                  <a:gd name="T7" fmla="*/ 4 h 106"/>
                  <a:gd name="T8" fmla="*/ 125 w 204"/>
                  <a:gd name="T9" fmla="*/ 7 h 106"/>
                  <a:gd name="T10" fmla="*/ 108 w 204"/>
                  <a:gd name="T11" fmla="*/ 11 h 106"/>
                  <a:gd name="T12" fmla="*/ 91 w 204"/>
                  <a:gd name="T13" fmla="*/ 17 h 106"/>
                  <a:gd name="T14" fmla="*/ 75 w 204"/>
                  <a:gd name="T15" fmla="*/ 23 h 106"/>
                  <a:gd name="T16" fmla="*/ 61 w 204"/>
                  <a:gd name="T17" fmla="*/ 30 h 106"/>
                  <a:gd name="T18" fmla="*/ 48 w 204"/>
                  <a:gd name="T19" fmla="*/ 37 h 106"/>
                  <a:gd name="T20" fmla="*/ 37 w 204"/>
                  <a:gd name="T21" fmla="*/ 45 h 106"/>
                  <a:gd name="T22" fmla="*/ 26 w 204"/>
                  <a:gd name="T23" fmla="*/ 54 h 106"/>
                  <a:gd name="T24" fmla="*/ 16 w 204"/>
                  <a:gd name="T25" fmla="*/ 62 h 106"/>
                  <a:gd name="T26" fmla="*/ 9 w 204"/>
                  <a:gd name="T27" fmla="*/ 72 h 106"/>
                  <a:gd name="T28" fmla="*/ 4 w 204"/>
                  <a:gd name="T29" fmla="*/ 83 h 106"/>
                  <a:gd name="T30" fmla="*/ 0 w 204"/>
                  <a:gd name="T31" fmla="*/ 94 h 106"/>
                  <a:gd name="T32" fmla="*/ 0 w 204"/>
                  <a:gd name="T33" fmla="*/ 106 h 106"/>
                  <a:gd name="T34" fmla="*/ 15 w 204"/>
                  <a:gd name="T35" fmla="*/ 101 h 106"/>
                  <a:gd name="T36" fmla="*/ 16 w 204"/>
                  <a:gd name="T37" fmla="*/ 93 h 106"/>
                  <a:gd name="T38" fmla="*/ 20 w 204"/>
                  <a:gd name="T39" fmla="*/ 84 h 106"/>
                  <a:gd name="T40" fmla="*/ 24 w 204"/>
                  <a:gd name="T41" fmla="*/ 76 h 106"/>
                  <a:gd name="T42" fmla="*/ 31 w 204"/>
                  <a:gd name="T43" fmla="*/ 68 h 106"/>
                  <a:gd name="T44" fmla="*/ 39 w 204"/>
                  <a:gd name="T45" fmla="*/ 61 h 106"/>
                  <a:gd name="T46" fmla="*/ 50 w 204"/>
                  <a:gd name="T47" fmla="*/ 54 h 106"/>
                  <a:gd name="T48" fmla="*/ 61 w 204"/>
                  <a:gd name="T49" fmla="*/ 46 h 106"/>
                  <a:gd name="T50" fmla="*/ 75 w 204"/>
                  <a:gd name="T51" fmla="*/ 39 h 106"/>
                  <a:gd name="T52" fmla="*/ 88 w 204"/>
                  <a:gd name="T53" fmla="*/ 34 h 106"/>
                  <a:gd name="T54" fmla="*/ 103 w 204"/>
                  <a:gd name="T55" fmla="*/ 28 h 106"/>
                  <a:gd name="T56" fmla="*/ 120 w 204"/>
                  <a:gd name="T57" fmla="*/ 24 h 106"/>
                  <a:gd name="T58" fmla="*/ 138 w 204"/>
                  <a:gd name="T59" fmla="*/ 20 h 106"/>
                  <a:gd name="T60" fmla="*/ 155 w 204"/>
                  <a:gd name="T61" fmla="*/ 17 h 106"/>
                  <a:gd name="T62" fmla="*/ 174 w 204"/>
                  <a:gd name="T63" fmla="*/ 15 h 106"/>
                  <a:gd name="T64" fmla="*/ 193 w 204"/>
                  <a:gd name="T65" fmla="*/ 14 h 106"/>
                  <a:gd name="T66" fmla="*/ 204 w 204"/>
                  <a:gd name="T67" fmla="*/ 14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6"/>
                  <a:gd name="T104" fmla="*/ 204 w 204"/>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6">
                    <a:moveTo>
                      <a:pt x="204" y="0"/>
                    </a:moveTo>
                    <a:lnTo>
                      <a:pt x="204" y="0"/>
                    </a:lnTo>
                    <a:lnTo>
                      <a:pt x="193" y="0"/>
                    </a:lnTo>
                    <a:lnTo>
                      <a:pt x="183" y="0"/>
                    </a:lnTo>
                    <a:lnTo>
                      <a:pt x="173" y="0"/>
                    </a:lnTo>
                    <a:lnTo>
                      <a:pt x="163" y="1"/>
                    </a:lnTo>
                    <a:lnTo>
                      <a:pt x="154" y="3"/>
                    </a:lnTo>
                    <a:lnTo>
                      <a:pt x="144" y="4"/>
                    </a:lnTo>
                    <a:lnTo>
                      <a:pt x="135" y="6"/>
                    </a:lnTo>
                    <a:lnTo>
                      <a:pt x="125" y="7"/>
                    </a:lnTo>
                    <a:lnTo>
                      <a:pt x="117" y="10"/>
                    </a:lnTo>
                    <a:lnTo>
                      <a:pt x="108" y="11"/>
                    </a:lnTo>
                    <a:lnTo>
                      <a:pt x="99" y="14"/>
                    </a:lnTo>
                    <a:lnTo>
                      <a:pt x="91" y="17"/>
                    </a:lnTo>
                    <a:lnTo>
                      <a:pt x="83" y="20"/>
                    </a:lnTo>
                    <a:lnTo>
                      <a:pt x="75" y="23"/>
                    </a:lnTo>
                    <a:lnTo>
                      <a:pt x="68" y="25"/>
                    </a:lnTo>
                    <a:lnTo>
                      <a:pt x="61" y="30"/>
                    </a:lnTo>
                    <a:lnTo>
                      <a:pt x="54" y="32"/>
                    </a:lnTo>
                    <a:lnTo>
                      <a:pt x="48" y="37"/>
                    </a:lnTo>
                    <a:lnTo>
                      <a:pt x="42" y="41"/>
                    </a:lnTo>
                    <a:lnTo>
                      <a:pt x="37" y="45"/>
                    </a:lnTo>
                    <a:lnTo>
                      <a:pt x="31" y="48"/>
                    </a:lnTo>
                    <a:lnTo>
                      <a:pt x="26" y="54"/>
                    </a:lnTo>
                    <a:lnTo>
                      <a:pt x="20" y="58"/>
                    </a:lnTo>
                    <a:lnTo>
                      <a:pt x="16" y="62"/>
                    </a:lnTo>
                    <a:lnTo>
                      <a:pt x="12" y="68"/>
                    </a:lnTo>
                    <a:lnTo>
                      <a:pt x="9" y="72"/>
                    </a:lnTo>
                    <a:lnTo>
                      <a:pt x="7" y="77"/>
                    </a:lnTo>
                    <a:lnTo>
                      <a:pt x="4" y="83"/>
                    </a:lnTo>
                    <a:lnTo>
                      <a:pt x="1" y="89"/>
                    </a:lnTo>
                    <a:lnTo>
                      <a:pt x="0" y="94"/>
                    </a:lnTo>
                    <a:lnTo>
                      <a:pt x="0" y="100"/>
                    </a:lnTo>
                    <a:lnTo>
                      <a:pt x="0" y="106"/>
                    </a:lnTo>
                    <a:lnTo>
                      <a:pt x="15" y="106"/>
                    </a:lnTo>
                    <a:lnTo>
                      <a:pt x="15" y="101"/>
                    </a:lnTo>
                    <a:lnTo>
                      <a:pt x="15" y="97"/>
                    </a:lnTo>
                    <a:lnTo>
                      <a:pt x="16" y="93"/>
                    </a:lnTo>
                    <a:lnTo>
                      <a:pt x="18" y="89"/>
                    </a:lnTo>
                    <a:lnTo>
                      <a:pt x="20" y="84"/>
                    </a:lnTo>
                    <a:lnTo>
                      <a:pt x="22" y="80"/>
                    </a:lnTo>
                    <a:lnTo>
                      <a:pt x="24" y="76"/>
                    </a:lnTo>
                    <a:lnTo>
                      <a:pt x="28" y="72"/>
                    </a:lnTo>
                    <a:lnTo>
                      <a:pt x="31" y="68"/>
                    </a:lnTo>
                    <a:lnTo>
                      <a:pt x="35" y="65"/>
                    </a:lnTo>
                    <a:lnTo>
                      <a:pt x="39" y="61"/>
                    </a:lnTo>
                    <a:lnTo>
                      <a:pt x="45" y="56"/>
                    </a:lnTo>
                    <a:lnTo>
                      <a:pt x="50" y="54"/>
                    </a:lnTo>
                    <a:lnTo>
                      <a:pt x="56" y="49"/>
                    </a:lnTo>
                    <a:lnTo>
                      <a:pt x="61" y="46"/>
                    </a:lnTo>
                    <a:lnTo>
                      <a:pt x="68" y="42"/>
                    </a:lnTo>
                    <a:lnTo>
                      <a:pt x="75" y="39"/>
                    </a:lnTo>
                    <a:lnTo>
                      <a:pt x="82" y="37"/>
                    </a:lnTo>
                    <a:lnTo>
                      <a:pt x="88" y="34"/>
                    </a:lnTo>
                    <a:lnTo>
                      <a:pt x="97" y="31"/>
                    </a:lnTo>
                    <a:lnTo>
                      <a:pt x="103" y="28"/>
                    </a:lnTo>
                    <a:lnTo>
                      <a:pt x="112" y="25"/>
                    </a:lnTo>
                    <a:lnTo>
                      <a:pt x="120" y="24"/>
                    </a:lnTo>
                    <a:lnTo>
                      <a:pt x="128" y="23"/>
                    </a:lnTo>
                    <a:lnTo>
                      <a:pt x="138" y="20"/>
                    </a:lnTo>
                    <a:lnTo>
                      <a:pt x="146" y="18"/>
                    </a:lnTo>
                    <a:lnTo>
                      <a:pt x="155" y="17"/>
                    </a:lnTo>
                    <a:lnTo>
                      <a:pt x="165" y="15"/>
                    </a:lnTo>
                    <a:lnTo>
                      <a:pt x="174" y="15"/>
                    </a:lnTo>
                    <a:lnTo>
                      <a:pt x="184" y="14"/>
                    </a:lnTo>
                    <a:lnTo>
                      <a:pt x="193" y="14"/>
                    </a:lnTo>
                    <a:lnTo>
                      <a:pt x="204" y="14"/>
                    </a:lnTo>
                    <a:lnTo>
                      <a:pt x="204"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36" name="Freeform 59"/>
              <p:cNvSpPr>
                <a:spLocks/>
              </p:cNvSpPr>
              <p:nvPr/>
            </p:nvSpPr>
            <p:spPr bwMode="auto">
              <a:xfrm>
                <a:off x="692" y="2010"/>
                <a:ext cx="69" cy="63"/>
              </a:xfrm>
              <a:custGeom>
                <a:avLst/>
                <a:gdLst>
                  <a:gd name="T0" fmla="*/ 54 w 69"/>
                  <a:gd name="T1" fmla="*/ 0 h 63"/>
                  <a:gd name="T2" fmla="*/ 53 w 69"/>
                  <a:gd name="T3" fmla="*/ 11 h 63"/>
                  <a:gd name="T4" fmla="*/ 50 w 69"/>
                  <a:gd name="T5" fmla="*/ 19 h 63"/>
                  <a:gd name="T6" fmla="*/ 42 w 69"/>
                  <a:gd name="T7" fmla="*/ 34 h 63"/>
                  <a:gd name="T8" fmla="*/ 39 w 69"/>
                  <a:gd name="T9" fmla="*/ 39 h 63"/>
                  <a:gd name="T10" fmla="*/ 35 w 69"/>
                  <a:gd name="T11" fmla="*/ 43 h 63"/>
                  <a:gd name="T12" fmla="*/ 31 w 69"/>
                  <a:gd name="T13" fmla="*/ 46 h 63"/>
                  <a:gd name="T14" fmla="*/ 28 w 69"/>
                  <a:gd name="T15" fmla="*/ 48 h 63"/>
                  <a:gd name="T16" fmla="*/ 26 w 69"/>
                  <a:gd name="T17" fmla="*/ 48 h 63"/>
                  <a:gd name="T18" fmla="*/ 24 w 69"/>
                  <a:gd name="T19" fmla="*/ 48 h 63"/>
                  <a:gd name="T20" fmla="*/ 23 w 69"/>
                  <a:gd name="T21" fmla="*/ 46 h 63"/>
                  <a:gd name="T22" fmla="*/ 20 w 69"/>
                  <a:gd name="T23" fmla="*/ 45 h 63"/>
                  <a:gd name="T24" fmla="*/ 19 w 69"/>
                  <a:gd name="T25" fmla="*/ 42 h 63"/>
                  <a:gd name="T26" fmla="*/ 16 w 69"/>
                  <a:gd name="T27" fmla="*/ 36 h 63"/>
                  <a:gd name="T28" fmla="*/ 16 w 69"/>
                  <a:gd name="T29" fmla="*/ 29 h 63"/>
                  <a:gd name="T30" fmla="*/ 15 w 69"/>
                  <a:gd name="T31" fmla="*/ 21 h 63"/>
                  <a:gd name="T32" fmla="*/ 0 w 69"/>
                  <a:gd name="T33" fmla="*/ 26 h 63"/>
                  <a:gd name="T34" fmla="*/ 1 w 69"/>
                  <a:gd name="T35" fmla="*/ 35 h 63"/>
                  <a:gd name="T36" fmla="*/ 4 w 69"/>
                  <a:gd name="T37" fmla="*/ 43 h 63"/>
                  <a:gd name="T38" fmla="*/ 6 w 69"/>
                  <a:gd name="T39" fmla="*/ 50 h 63"/>
                  <a:gd name="T40" fmla="*/ 11 w 69"/>
                  <a:gd name="T41" fmla="*/ 56 h 63"/>
                  <a:gd name="T42" fmla="*/ 16 w 69"/>
                  <a:gd name="T43" fmla="*/ 60 h 63"/>
                  <a:gd name="T44" fmla="*/ 23 w 69"/>
                  <a:gd name="T45" fmla="*/ 63 h 63"/>
                  <a:gd name="T46" fmla="*/ 30 w 69"/>
                  <a:gd name="T47" fmla="*/ 63 h 63"/>
                  <a:gd name="T48" fmla="*/ 36 w 69"/>
                  <a:gd name="T49" fmla="*/ 60 h 63"/>
                  <a:gd name="T50" fmla="*/ 42 w 69"/>
                  <a:gd name="T51" fmla="*/ 56 h 63"/>
                  <a:gd name="T52" fmla="*/ 47 w 69"/>
                  <a:gd name="T53" fmla="*/ 52 h 63"/>
                  <a:gd name="T54" fmla="*/ 53 w 69"/>
                  <a:gd name="T55" fmla="*/ 45 h 63"/>
                  <a:gd name="T56" fmla="*/ 60 w 69"/>
                  <a:gd name="T57" fmla="*/ 34 h 63"/>
                  <a:gd name="T58" fmla="*/ 65 w 69"/>
                  <a:gd name="T59" fmla="*/ 19 h 63"/>
                  <a:gd name="T60" fmla="*/ 68 w 69"/>
                  <a:gd name="T61" fmla="*/ 8 h 63"/>
                  <a:gd name="T62" fmla="*/ 69 w 69"/>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
                  <a:gd name="T97" fmla="*/ 0 h 63"/>
                  <a:gd name="T98" fmla="*/ 69 w 69"/>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 h="63">
                    <a:moveTo>
                      <a:pt x="54" y="0"/>
                    </a:moveTo>
                    <a:lnTo>
                      <a:pt x="54" y="0"/>
                    </a:lnTo>
                    <a:lnTo>
                      <a:pt x="54" y="5"/>
                    </a:lnTo>
                    <a:lnTo>
                      <a:pt x="53" y="11"/>
                    </a:lnTo>
                    <a:lnTo>
                      <a:pt x="51" y="15"/>
                    </a:lnTo>
                    <a:lnTo>
                      <a:pt x="50" y="19"/>
                    </a:lnTo>
                    <a:lnTo>
                      <a:pt x="46" y="28"/>
                    </a:lnTo>
                    <a:lnTo>
                      <a:pt x="42" y="34"/>
                    </a:lnTo>
                    <a:lnTo>
                      <a:pt x="41" y="36"/>
                    </a:lnTo>
                    <a:lnTo>
                      <a:pt x="39" y="39"/>
                    </a:lnTo>
                    <a:lnTo>
                      <a:pt x="36" y="42"/>
                    </a:lnTo>
                    <a:lnTo>
                      <a:pt x="35" y="43"/>
                    </a:lnTo>
                    <a:lnTo>
                      <a:pt x="34" y="45"/>
                    </a:lnTo>
                    <a:lnTo>
                      <a:pt x="31" y="46"/>
                    </a:lnTo>
                    <a:lnTo>
                      <a:pt x="30" y="46"/>
                    </a:lnTo>
                    <a:lnTo>
                      <a:pt x="28" y="48"/>
                    </a:lnTo>
                    <a:lnTo>
                      <a:pt x="27" y="48"/>
                    </a:lnTo>
                    <a:lnTo>
                      <a:pt x="26" y="48"/>
                    </a:lnTo>
                    <a:lnTo>
                      <a:pt x="24" y="48"/>
                    </a:lnTo>
                    <a:lnTo>
                      <a:pt x="23" y="48"/>
                    </a:lnTo>
                    <a:lnTo>
                      <a:pt x="23" y="46"/>
                    </a:lnTo>
                    <a:lnTo>
                      <a:pt x="21" y="46"/>
                    </a:lnTo>
                    <a:lnTo>
                      <a:pt x="20" y="45"/>
                    </a:lnTo>
                    <a:lnTo>
                      <a:pt x="19" y="43"/>
                    </a:lnTo>
                    <a:lnTo>
                      <a:pt x="19" y="42"/>
                    </a:lnTo>
                    <a:lnTo>
                      <a:pt x="17" y="39"/>
                    </a:lnTo>
                    <a:lnTo>
                      <a:pt x="16" y="36"/>
                    </a:lnTo>
                    <a:lnTo>
                      <a:pt x="16" y="34"/>
                    </a:lnTo>
                    <a:lnTo>
                      <a:pt x="16" y="29"/>
                    </a:lnTo>
                    <a:lnTo>
                      <a:pt x="15" y="25"/>
                    </a:lnTo>
                    <a:lnTo>
                      <a:pt x="15" y="21"/>
                    </a:lnTo>
                    <a:lnTo>
                      <a:pt x="0" y="21"/>
                    </a:lnTo>
                    <a:lnTo>
                      <a:pt x="0" y="26"/>
                    </a:lnTo>
                    <a:lnTo>
                      <a:pt x="1" y="31"/>
                    </a:lnTo>
                    <a:lnTo>
                      <a:pt x="1" y="35"/>
                    </a:lnTo>
                    <a:lnTo>
                      <a:pt x="2" y="39"/>
                    </a:lnTo>
                    <a:lnTo>
                      <a:pt x="4" y="43"/>
                    </a:lnTo>
                    <a:lnTo>
                      <a:pt x="5" y="48"/>
                    </a:lnTo>
                    <a:lnTo>
                      <a:pt x="6" y="50"/>
                    </a:lnTo>
                    <a:lnTo>
                      <a:pt x="8" y="55"/>
                    </a:lnTo>
                    <a:lnTo>
                      <a:pt x="11" y="56"/>
                    </a:lnTo>
                    <a:lnTo>
                      <a:pt x="13" y="59"/>
                    </a:lnTo>
                    <a:lnTo>
                      <a:pt x="16" y="60"/>
                    </a:lnTo>
                    <a:lnTo>
                      <a:pt x="20" y="62"/>
                    </a:lnTo>
                    <a:lnTo>
                      <a:pt x="23" y="63"/>
                    </a:lnTo>
                    <a:lnTo>
                      <a:pt x="27" y="63"/>
                    </a:lnTo>
                    <a:lnTo>
                      <a:pt x="30" y="63"/>
                    </a:lnTo>
                    <a:lnTo>
                      <a:pt x="32" y="62"/>
                    </a:lnTo>
                    <a:lnTo>
                      <a:pt x="36" y="60"/>
                    </a:lnTo>
                    <a:lnTo>
                      <a:pt x="39" y="59"/>
                    </a:lnTo>
                    <a:lnTo>
                      <a:pt x="42" y="56"/>
                    </a:lnTo>
                    <a:lnTo>
                      <a:pt x="45" y="55"/>
                    </a:lnTo>
                    <a:lnTo>
                      <a:pt x="47" y="52"/>
                    </a:lnTo>
                    <a:lnTo>
                      <a:pt x="50" y="49"/>
                    </a:lnTo>
                    <a:lnTo>
                      <a:pt x="53" y="45"/>
                    </a:lnTo>
                    <a:lnTo>
                      <a:pt x="56" y="42"/>
                    </a:lnTo>
                    <a:lnTo>
                      <a:pt x="60" y="34"/>
                    </a:lnTo>
                    <a:lnTo>
                      <a:pt x="64" y="25"/>
                    </a:lnTo>
                    <a:lnTo>
                      <a:pt x="65" y="19"/>
                    </a:lnTo>
                    <a:lnTo>
                      <a:pt x="66" y="14"/>
                    </a:lnTo>
                    <a:lnTo>
                      <a:pt x="68" y="8"/>
                    </a:lnTo>
                    <a:lnTo>
                      <a:pt x="69" y="3"/>
                    </a:lnTo>
                    <a:lnTo>
                      <a:pt x="54"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37" name="Freeform 60"/>
              <p:cNvSpPr>
                <a:spLocks/>
              </p:cNvSpPr>
              <p:nvPr/>
            </p:nvSpPr>
            <p:spPr bwMode="auto">
              <a:xfrm>
                <a:off x="746" y="1846"/>
                <a:ext cx="48" cy="167"/>
              </a:xfrm>
              <a:custGeom>
                <a:avLst/>
                <a:gdLst>
                  <a:gd name="T0" fmla="*/ 48 w 48"/>
                  <a:gd name="T1" fmla="*/ 3 h 167"/>
                  <a:gd name="T2" fmla="*/ 33 w 48"/>
                  <a:gd name="T3" fmla="*/ 0 h 167"/>
                  <a:gd name="T4" fmla="*/ 0 w 48"/>
                  <a:gd name="T5" fmla="*/ 164 h 167"/>
                  <a:gd name="T6" fmla="*/ 15 w 48"/>
                  <a:gd name="T7" fmla="*/ 167 h 167"/>
                  <a:gd name="T8" fmla="*/ 48 w 48"/>
                  <a:gd name="T9" fmla="*/ 3 h 167"/>
                  <a:gd name="T10" fmla="*/ 48 w 48"/>
                  <a:gd name="T11" fmla="*/ 3 h 167"/>
                  <a:gd name="T12" fmla="*/ 0 60000 65536"/>
                  <a:gd name="T13" fmla="*/ 0 60000 65536"/>
                  <a:gd name="T14" fmla="*/ 0 60000 65536"/>
                  <a:gd name="T15" fmla="*/ 0 60000 65536"/>
                  <a:gd name="T16" fmla="*/ 0 60000 65536"/>
                  <a:gd name="T17" fmla="*/ 0 60000 65536"/>
                  <a:gd name="T18" fmla="*/ 0 w 48"/>
                  <a:gd name="T19" fmla="*/ 0 h 167"/>
                  <a:gd name="T20" fmla="*/ 48 w 48"/>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48" h="167">
                    <a:moveTo>
                      <a:pt x="48" y="3"/>
                    </a:moveTo>
                    <a:lnTo>
                      <a:pt x="33" y="0"/>
                    </a:lnTo>
                    <a:lnTo>
                      <a:pt x="0" y="164"/>
                    </a:lnTo>
                    <a:lnTo>
                      <a:pt x="15" y="167"/>
                    </a:lnTo>
                    <a:lnTo>
                      <a:pt x="48" y="3"/>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38" name="Freeform 61"/>
              <p:cNvSpPr>
                <a:spLocks/>
              </p:cNvSpPr>
              <p:nvPr/>
            </p:nvSpPr>
            <p:spPr bwMode="auto">
              <a:xfrm>
                <a:off x="779" y="1820"/>
                <a:ext cx="46" cy="46"/>
              </a:xfrm>
              <a:custGeom>
                <a:avLst/>
                <a:gdLst>
                  <a:gd name="T0" fmla="*/ 46 w 46"/>
                  <a:gd name="T1" fmla="*/ 35 h 46"/>
                  <a:gd name="T2" fmla="*/ 45 w 46"/>
                  <a:gd name="T3" fmla="*/ 33 h 46"/>
                  <a:gd name="T4" fmla="*/ 41 w 46"/>
                  <a:gd name="T5" fmla="*/ 26 h 46"/>
                  <a:gd name="T6" fmla="*/ 37 w 46"/>
                  <a:gd name="T7" fmla="*/ 16 h 46"/>
                  <a:gd name="T8" fmla="*/ 31 w 46"/>
                  <a:gd name="T9" fmla="*/ 8 h 46"/>
                  <a:gd name="T10" fmla="*/ 29 w 46"/>
                  <a:gd name="T11" fmla="*/ 4 h 46"/>
                  <a:gd name="T12" fmla="*/ 26 w 46"/>
                  <a:gd name="T13" fmla="*/ 1 h 46"/>
                  <a:gd name="T14" fmla="*/ 22 w 46"/>
                  <a:gd name="T15" fmla="*/ 0 h 46"/>
                  <a:gd name="T16" fmla="*/ 19 w 46"/>
                  <a:gd name="T17" fmla="*/ 0 h 46"/>
                  <a:gd name="T18" fmla="*/ 16 w 46"/>
                  <a:gd name="T19" fmla="*/ 0 h 46"/>
                  <a:gd name="T20" fmla="*/ 12 w 46"/>
                  <a:gd name="T21" fmla="*/ 0 h 46"/>
                  <a:gd name="T22" fmla="*/ 9 w 46"/>
                  <a:gd name="T23" fmla="*/ 2 h 46"/>
                  <a:gd name="T24" fmla="*/ 8 w 46"/>
                  <a:gd name="T25" fmla="*/ 4 h 46"/>
                  <a:gd name="T26" fmla="*/ 5 w 46"/>
                  <a:gd name="T27" fmla="*/ 7 h 46"/>
                  <a:gd name="T28" fmla="*/ 4 w 46"/>
                  <a:gd name="T29" fmla="*/ 9 h 46"/>
                  <a:gd name="T30" fmla="*/ 1 w 46"/>
                  <a:gd name="T31" fmla="*/ 16 h 46"/>
                  <a:gd name="T32" fmla="*/ 0 w 46"/>
                  <a:gd name="T33" fmla="*/ 26 h 46"/>
                  <a:gd name="T34" fmla="*/ 15 w 46"/>
                  <a:gd name="T35" fmla="*/ 29 h 46"/>
                  <a:gd name="T36" fmla="*/ 16 w 46"/>
                  <a:gd name="T37" fmla="*/ 21 h 46"/>
                  <a:gd name="T38" fmla="*/ 19 w 46"/>
                  <a:gd name="T39" fmla="*/ 15 h 46"/>
                  <a:gd name="T40" fmla="*/ 19 w 46"/>
                  <a:gd name="T41" fmla="*/ 14 h 46"/>
                  <a:gd name="T42" fmla="*/ 19 w 46"/>
                  <a:gd name="T43" fmla="*/ 14 h 46"/>
                  <a:gd name="T44" fmla="*/ 20 w 46"/>
                  <a:gd name="T45" fmla="*/ 14 h 46"/>
                  <a:gd name="T46" fmla="*/ 19 w 46"/>
                  <a:gd name="T47" fmla="*/ 14 h 46"/>
                  <a:gd name="T48" fmla="*/ 19 w 46"/>
                  <a:gd name="T49" fmla="*/ 14 h 46"/>
                  <a:gd name="T50" fmla="*/ 18 w 46"/>
                  <a:gd name="T51" fmla="*/ 14 h 46"/>
                  <a:gd name="T52" fmla="*/ 16 w 46"/>
                  <a:gd name="T53" fmla="*/ 14 h 46"/>
                  <a:gd name="T54" fmla="*/ 16 w 46"/>
                  <a:gd name="T55" fmla="*/ 14 h 46"/>
                  <a:gd name="T56" fmla="*/ 18 w 46"/>
                  <a:gd name="T57" fmla="*/ 14 h 46"/>
                  <a:gd name="T58" fmla="*/ 19 w 46"/>
                  <a:gd name="T59" fmla="*/ 16 h 46"/>
                  <a:gd name="T60" fmla="*/ 23 w 46"/>
                  <a:gd name="T61" fmla="*/ 24 h 46"/>
                  <a:gd name="T62" fmla="*/ 27 w 46"/>
                  <a:gd name="T63" fmla="*/ 32 h 46"/>
                  <a:gd name="T64" fmla="*/ 31 w 46"/>
                  <a:gd name="T65" fmla="*/ 40 h 46"/>
                  <a:gd name="T66" fmla="*/ 35 w 46"/>
                  <a:gd name="T67" fmla="*/ 46 h 46"/>
                  <a:gd name="T68" fmla="*/ 46 w 46"/>
                  <a:gd name="T69" fmla="*/ 35 h 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
                  <a:gd name="T106" fmla="*/ 0 h 46"/>
                  <a:gd name="T107" fmla="*/ 46 w 46"/>
                  <a:gd name="T108" fmla="*/ 46 h 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 h="46">
                    <a:moveTo>
                      <a:pt x="46" y="35"/>
                    </a:moveTo>
                    <a:lnTo>
                      <a:pt x="45" y="33"/>
                    </a:lnTo>
                    <a:lnTo>
                      <a:pt x="41" y="26"/>
                    </a:lnTo>
                    <a:lnTo>
                      <a:pt x="37" y="16"/>
                    </a:lnTo>
                    <a:lnTo>
                      <a:pt x="31" y="8"/>
                    </a:lnTo>
                    <a:lnTo>
                      <a:pt x="29" y="4"/>
                    </a:lnTo>
                    <a:lnTo>
                      <a:pt x="26" y="1"/>
                    </a:lnTo>
                    <a:lnTo>
                      <a:pt x="22" y="0"/>
                    </a:lnTo>
                    <a:lnTo>
                      <a:pt x="19" y="0"/>
                    </a:lnTo>
                    <a:lnTo>
                      <a:pt x="16" y="0"/>
                    </a:lnTo>
                    <a:lnTo>
                      <a:pt x="12" y="0"/>
                    </a:lnTo>
                    <a:lnTo>
                      <a:pt x="9" y="2"/>
                    </a:lnTo>
                    <a:lnTo>
                      <a:pt x="8" y="4"/>
                    </a:lnTo>
                    <a:lnTo>
                      <a:pt x="5" y="7"/>
                    </a:lnTo>
                    <a:lnTo>
                      <a:pt x="4" y="9"/>
                    </a:lnTo>
                    <a:lnTo>
                      <a:pt x="1" y="16"/>
                    </a:lnTo>
                    <a:lnTo>
                      <a:pt x="0" y="26"/>
                    </a:lnTo>
                    <a:lnTo>
                      <a:pt x="15" y="29"/>
                    </a:lnTo>
                    <a:lnTo>
                      <a:pt x="16" y="21"/>
                    </a:lnTo>
                    <a:lnTo>
                      <a:pt x="19" y="15"/>
                    </a:lnTo>
                    <a:lnTo>
                      <a:pt x="19" y="14"/>
                    </a:lnTo>
                    <a:lnTo>
                      <a:pt x="20" y="14"/>
                    </a:lnTo>
                    <a:lnTo>
                      <a:pt x="19" y="14"/>
                    </a:lnTo>
                    <a:lnTo>
                      <a:pt x="18" y="14"/>
                    </a:lnTo>
                    <a:lnTo>
                      <a:pt x="16" y="14"/>
                    </a:lnTo>
                    <a:lnTo>
                      <a:pt x="18" y="14"/>
                    </a:lnTo>
                    <a:lnTo>
                      <a:pt x="19" y="16"/>
                    </a:lnTo>
                    <a:lnTo>
                      <a:pt x="23" y="24"/>
                    </a:lnTo>
                    <a:lnTo>
                      <a:pt x="27" y="32"/>
                    </a:lnTo>
                    <a:lnTo>
                      <a:pt x="31" y="40"/>
                    </a:lnTo>
                    <a:lnTo>
                      <a:pt x="35" y="46"/>
                    </a:lnTo>
                    <a:lnTo>
                      <a:pt x="46" y="3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39" name="Freeform 62"/>
              <p:cNvSpPr>
                <a:spLocks/>
              </p:cNvSpPr>
              <p:nvPr/>
            </p:nvSpPr>
            <p:spPr bwMode="auto">
              <a:xfrm>
                <a:off x="802" y="1904"/>
                <a:ext cx="63" cy="186"/>
              </a:xfrm>
              <a:custGeom>
                <a:avLst/>
                <a:gdLst>
                  <a:gd name="T0" fmla="*/ 49 w 63"/>
                  <a:gd name="T1" fmla="*/ 0 h 186"/>
                  <a:gd name="T2" fmla="*/ 49 w 63"/>
                  <a:gd name="T3" fmla="*/ 0 h 186"/>
                  <a:gd name="T4" fmla="*/ 48 w 63"/>
                  <a:gd name="T5" fmla="*/ 7 h 186"/>
                  <a:gd name="T6" fmla="*/ 46 w 63"/>
                  <a:gd name="T7" fmla="*/ 18 h 186"/>
                  <a:gd name="T8" fmla="*/ 44 w 63"/>
                  <a:gd name="T9" fmla="*/ 32 h 186"/>
                  <a:gd name="T10" fmla="*/ 42 w 63"/>
                  <a:gd name="T11" fmla="*/ 51 h 186"/>
                  <a:gd name="T12" fmla="*/ 40 w 63"/>
                  <a:gd name="T13" fmla="*/ 68 h 186"/>
                  <a:gd name="T14" fmla="*/ 37 w 63"/>
                  <a:gd name="T15" fmla="*/ 87 h 186"/>
                  <a:gd name="T16" fmla="*/ 34 w 63"/>
                  <a:gd name="T17" fmla="*/ 106 h 186"/>
                  <a:gd name="T18" fmla="*/ 30 w 63"/>
                  <a:gd name="T19" fmla="*/ 124 h 186"/>
                  <a:gd name="T20" fmla="*/ 27 w 63"/>
                  <a:gd name="T21" fmla="*/ 141 h 186"/>
                  <a:gd name="T22" fmla="*/ 25 w 63"/>
                  <a:gd name="T23" fmla="*/ 155 h 186"/>
                  <a:gd name="T24" fmla="*/ 22 w 63"/>
                  <a:gd name="T25" fmla="*/ 161 h 186"/>
                  <a:gd name="T26" fmla="*/ 21 w 63"/>
                  <a:gd name="T27" fmla="*/ 166 h 186"/>
                  <a:gd name="T28" fmla="*/ 19 w 63"/>
                  <a:gd name="T29" fmla="*/ 169 h 186"/>
                  <a:gd name="T30" fmla="*/ 18 w 63"/>
                  <a:gd name="T31" fmla="*/ 172 h 186"/>
                  <a:gd name="T32" fmla="*/ 18 w 63"/>
                  <a:gd name="T33" fmla="*/ 172 h 186"/>
                  <a:gd name="T34" fmla="*/ 18 w 63"/>
                  <a:gd name="T35" fmla="*/ 172 h 186"/>
                  <a:gd name="T36" fmla="*/ 18 w 63"/>
                  <a:gd name="T37" fmla="*/ 172 h 186"/>
                  <a:gd name="T38" fmla="*/ 19 w 63"/>
                  <a:gd name="T39" fmla="*/ 172 h 186"/>
                  <a:gd name="T40" fmla="*/ 21 w 63"/>
                  <a:gd name="T41" fmla="*/ 172 h 186"/>
                  <a:gd name="T42" fmla="*/ 22 w 63"/>
                  <a:gd name="T43" fmla="*/ 172 h 186"/>
                  <a:gd name="T44" fmla="*/ 22 w 63"/>
                  <a:gd name="T45" fmla="*/ 172 h 186"/>
                  <a:gd name="T46" fmla="*/ 22 w 63"/>
                  <a:gd name="T47" fmla="*/ 172 h 186"/>
                  <a:gd name="T48" fmla="*/ 21 w 63"/>
                  <a:gd name="T49" fmla="*/ 169 h 186"/>
                  <a:gd name="T50" fmla="*/ 19 w 63"/>
                  <a:gd name="T51" fmla="*/ 165 h 186"/>
                  <a:gd name="T52" fmla="*/ 16 w 63"/>
                  <a:gd name="T53" fmla="*/ 158 h 186"/>
                  <a:gd name="T54" fmla="*/ 15 w 63"/>
                  <a:gd name="T55" fmla="*/ 149 h 186"/>
                  <a:gd name="T56" fmla="*/ 0 w 63"/>
                  <a:gd name="T57" fmla="*/ 152 h 186"/>
                  <a:gd name="T58" fmla="*/ 3 w 63"/>
                  <a:gd name="T59" fmla="*/ 162 h 186"/>
                  <a:gd name="T60" fmla="*/ 4 w 63"/>
                  <a:gd name="T61" fmla="*/ 169 h 186"/>
                  <a:gd name="T62" fmla="*/ 7 w 63"/>
                  <a:gd name="T63" fmla="*/ 176 h 186"/>
                  <a:gd name="T64" fmla="*/ 10 w 63"/>
                  <a:gd name="T65" fmla="*/ 180 h 186"/>
                  <a:gd name="T66" fmla="*/ 11 w 63"/>
                  <a:gd name="T67" fmla="*/ 183 h 186"/>
                  <a:gd name="T68" fmla="*/ 14 w 63"/>
                  <a:gd name="T69" fmla="*/ 185 h 186"/>
                  <a:gd name="T70" fmla="*/ 16 w 63"/>
                  <a:gd name="T71" fmla="*/ 186 h 186"/>
                  <a:gd name="T72" fmla="*/ 21 w 63"/>
                  <a:gd name="T73" fmla="*/ 186 h 186"/>
                  <a:gd name="T74" fmla="*/ 23 w 63"/>
                  <a:gd name="T75" fmla="*/ 186 h 186"/>
                  <a:gd name="T76" fmla="*/ 26 w 63"/>
                  <a:gd name="T77" fmla="*/ 185 h 186"/>
                  <a:gd name="T78" fmla="*/ 27 w 63"/>
                  <a:gd name="T79" fmla="*/ 183 h 186"/>
                  <a:gd name="T80" fmla="*/ 30 w 63"/>
                  <a:gd name="T81" fmla="*/ 180 h 186"/>
                  <a:gd name="T82" fmla="*/ 31 w 63"/>
                  <a:gd name="T83" fmla="*/ 176 h 186"/>
                  <a:gd name="T84" fmla="*/ 34 w 63"/>
                  <a:gd name="T85" fmla="*/ 172 h 186"/>
                  <a:gd name="T86" fmla="*/ 35 w 63"/>
                  <a:gd name="T87" fmla="*/ 166 h 186"/>
                  <a:gd name="T88" fmla="*/ 38 w 63"/>
                  <a:gd name="T89" fmla="*/ 159 h 186"/>
                  <a:gd name="T90" fmla="*/ 42 w 63"/>
                  <a:gd name="T91" fmla="*/ 144 h 186"/>
                  <a:gd name="T92" fmla="*/ 45 w 63"/>
                  <a:gd name="T93" fmla="*/ 127 h 186"/>
                  <a:gd name="T94" fmla="*/ 49 w 63"/>
                  <a:gd name="T95" fmla="*/ 109 h 186"/>
                  <a:gd name="T96" fmla="*/ 52 w 63"/>
                  <a:gd name="T97" fmla="*/ 89 h 186"/>
                  <a:gd name="T98" fmla="*/ 55 w 63"/>
                  <a:gd name="T99" fmla="*/ 71 h 186"/>
                  <a:gd name="T100" fmla="*/ 57 w 63"/>
                  <a:gd name="T101" fmla="*/ 52 h 186"/>
                  <a:gd name="T102" fmla="*/ 59 w 63"/>
                  <a:gd name="T103" fmla="*/ 35 h 186"/>
                  <a:gd name="T104" fmla="*/ 61 w 63"/>
                  <a:gd name="T105" fmla="*/ 21 h 186"/>
                  <a:gd name="T106" fmla="*/ 63 w 63"/>
                  <a:gd name="T107" fmla="*/ 10 h 186"/>
                  <a:gd name="T108" fmla="*/ 63 w 63"/>
                  <a:gd name="T109" fmla="*/ 3 h 186"/>
                  <a:gd name="T110" fmla="*/ 63 w 63"/>
                  <a:gd name="T111" fmla="*/ 3 h 186"/>
                  <a:gd name="T112" fmla="*/ 49 w 63"/>
                  <a:gd name="T113" fmla="*/ 0 h 1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6"/>
                  <a:gd name="T173" fmla="*/ 63 w 63"/>
                  <a:gd name="T174" fmla="*/ 186 h 1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6">
                    <a:moveTo>
                      <a:pt x="49" y="0"/>
                    </a:moveTo>
                    <a:lnTo>
                      <a:pt x="49" y="0"/>
                    </a:lnTo>
                    <a:lnTo>
                      <a:pt x="48" y="7"/>
                    </a:lnTo>
                    <a:lnTo>
                      <a:pt x="46" y="18"/>
                    </a:lnTo>
                    <a:lnTo>
                      <a:pt x="44" y="32"/>
                    </a:lnTo>
                    <a:lnTo>
                      <a:pt x="42" y="51"/>
                    </a:lnTo>
                    <a:lnTo>
                      <a:pt x="40" y="68"/>
                    </a:lnTo>
                    <a:lnTo>
                      <a:pt x="37" y="87"/>
                    </a:lnTo>
                    <a:lnTo>
                      <a:pt x="34" y="106"/>
                    </a:lnTo>
                    <a:lnTo>
                      <a:pt x="30" y="124"/>
                    </a:lnTo>
                    <a:lnTo>
                      <a:pt x="27" y="141"/>
                    </a:lnTo>
                    <a:lnTo>
                      <a:pt x="25" y="155"/>
                    </a:lnTo>
                    <a:lnTo>
                      <a:pt x="22" y="161"/>
                    </a:lnTo>
                    <a:lnTo>
                      <a:pt x="21" y="166"/>
                    </a:lnTo>
                    <a:lnTo>
                      <a:pt x="19" y="169"/>
                    </a:lnTo>
                    <a:lnTo>
                      <a:pt x="18" y="172"/>
                    </a:lnTo>
                    <a:lnTo>
                      <a:pt x="19" y="172"/>
                    </a:lnTo>
                    <a:lnTo>
                      <a:pt x="21" y="172"/>
                    </a:lnTo>
                    <a:lnTo>
                      <a:pt x="22" y="172"/>
                    </a:lnTo>
                    <a:lnTo>
                      <a:pt x="21" y="169"/>
                    </a:lnTo>
                    <a:lnTo>
                      <a:pt x="19" y="165"/>
                    </a:lnTo>
                    <a:lnTo>
                      <a:pt x="16" y="158"/>
                    </a:lnTo>
                    <a:lnTo>
                      <a:pt x="15" y="149"/>
                    </a:lnTo>
                    <a:lnTo>
                      <a:pt x="0" y="152"/>
                    </a:lnTo>
                    <a:lnTo>
                      <a:pt x="3" y="162"/>
                    </a:lnTo>
                    <a:lnTo>
                      <a:pt x="4" y="169"/>
                    </a:lnTo>
                    <a:lnTo>
                      <a:pt x="7" y="176"/>
                    </a:lnTo>
                    <a:lnTo>
                      <a:pt x="10" y="180"/>
                    </a:lnTo>
                    <a:lnTo>
                      <a:pt x="11" y="183"/>
                    </a:lnTo>
                    <a:lnTo>
                      <a:pt x="14" y="185"/>
                    </a:lnTo>
                    <a:lnTo>
                      <a:pt x="16" y="186"/>
                    </a:lnTo>
                    <a:lnTo>
                      <a:pt x="21" y="186"/>
                    </a:lnTo>
                    <a:lnTo>
                      <a:pt x="23" y="186"/>
                    </a:lnTo>
                    <a:lnTo>
                      <a:pt x="26" y="185"/>
                    </a:lnTo>
                    <a:lnTo>
                      <a:pt x="27" y="183"/>
                    </a:lnTo>
                    <a:lnTo>
                      <a:pt x="30" y="180"/>
                    </a:lnTo>
                    <a:lnTo>
                      <a:pt x="31" y="176"/>
                    </a:lnTo>
                    <a:lnTo>
                      <a:pt x="34" y="172"/>
                    </a:lnTo>
                    <a:lnTo>
                      <a:pt x="35" y="166"/>
                    </a:lnTo>
                    <a:lnTo>
                      <a:pt x="38" y="159"/>
                    </a:lnTo>
                    <a:lnTo>
                      <a:pt x="42" y="144"/>
                    </a:lnTo>
                    <a:lnTo>
                      <a:pt x="45" y="127"/>
                    </a:lnTo>
                    <a:lnTo>
                      <a:pt x="49" y="109"/>
                    </a:lnTo>
                    <a:lnTo>
                      <a:pt x="52" y="89"/>
                    </a:lnTo>
                    <a:lnTo>
                      <a:pt x="55" y="71"/>
                    </a:lnTo>
                    <a:lnTo>
                      <a:pt x="57" y="52"/>
                    </a:lnTo>
                    <a:lnTo>
                      <a:pt x="59" y="35"/>
                    </a:lnTo>
                    <a:lnTo>
                      <a:pt x="61" y="21"/>
                    </a:lnTo>
                    <a:lnTo>
                      <a:pt x="63" y="10"/>
                    </a:lnTo>
                    <a:lnTo>
                      <a:pt x="63" y="3"/>
                    </a:lnTo>
                    <a:lnTo>
                      <a:pt x="49"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40" name="Freeform 63"/>
              <p:cNvSpPr>
                <a:spLocks/>
              </p:cNvSpPr>
              <p:nvPr/>
            </p:nvSpPr>
            <p:spPr bwMode="auto">
              <a:xfrm>
                <a:off x="851" y="1824"/>
                <a:ext cx="83" cy="83"/>
              </a:xfrm>
              <a:custGeom>
                <a:avLst/>
                <a:gdLst>
                  <a:gd name="T0" fmla="*/ 83 w 83"/>
                  <a:gd name="T1" fmla="*/ 46 h 83"/>
                  <a:gd name="T2" fmla="*/ 83 w 83"/>
                  <a:gd name="T3" fmla="*/ 39 h 83"/>
                  <a:gd name="T4" fmla="*/ 83 w 83"/>
                  <a:gd name="T5" fmla="*/ 32 h 83"/>
                  <a:gd name="T6" fmla="*/ 82 w 83"/>
                  <a:gd name="T7" fmla="*/ 25 h 83"/>
                  <a:gd name="T8" fmla="*/ 81 w 83"/>
                  <a:gd name="T9" fmla="*/ 21 h 83"/>
                  <a:gd name="T10" fmla="*/ 79 w 83"/>
                  <a:gd name="T11" fmla="*/ 15 h 83"/>
                  <a:gd name="T12" fmla="*/ 76 w 83"/>
                  <a:gd name="T13" fmla="*/ 11 h 83"/>
                  <a:gd name="T14" fmla="*/ 74 w 83"/>
                  <a:gd name="T15" fmla="*/ 8 h 83"/>
                  <a:gd name="T16" fmla="*/ 71 w 83"/>
                  <a:gd name="T17" fmla="*/ 4 h 83"/>
                  <a:gd name="T18" fmla="*/ 67 w 83"/>
                  <a:gd name="T19" fmla="*/ 3 h 83"/>
                  <a:gd name="T20" fmla="*/ 63 w 83"/>
                  <a:gd name="T21" fmla="*/ 1 h 83"/>
                  <a:gd name="T22" fmla="*/ 59 w 83"/>
                  <a:gd name="T23" fmla="*/ 0 h 83"/>
                  <a:gd name="T24" fmla="*/ 55 w 83"/>
                  <a:gd name="T25" fmla="*/ 1 h 83"/>
                  <a:gd name="T26" fmla="*/ 52 w 83"/>
                  <a:gd name="T27" fmla="*/ 3 h 83"/>
                  <a:gd name="T28" fmla="*/ 48 w 83"/>
                  <a:gd name="T29" fmla="*/ 4 h 83"/>
                  <a:gd name="T30" fmla="*/ 44 w 83"/>
                  <a:gd name="T31" fmla="*/ 7 h 83"/>
                  <a:gd name="T32" fmla="*/ 41 w 83"/>
                  <a:gd name="T33" fmla="*/ 8 h 83"/>
                  <a:gd name="T34" fmla="*/ 37 w 83"/>
                  <a:gd name="T35" fmla="*/ 11 h 83"/>
                  <a:gd name="T36" fmla="*/ 34 w 83"/>
                  <a:gd name="T37" fmla="*/ 15 h 83"/>
                  <a:gd name="T38" fmla="*/ 30 w 83"/>
                  <a:gd name="T39" fmla="*/ 18 h 83"/>
                  <a:gd name="T40" fmla="*/ 27 w 83"/>
                  <a:gd name="T41" fmla="*/ 22 h 83"/>
                  <a:gd name="T42" fmla="*/ 21 w 83"/>
                  <a:gd name="T43" fmla="*/ 31 h 83"/>
                  <a:gd name="T44" fmla="*/ 15 w 83"/>
                  <a:gd name="T45" fmla="*/ 39 h 83"/>
                  <a:gd name="T46" fmla="*/ 10 w 83"/>
                  <a:gd name="T47" fmla="*/ 49 h 83"/>
                  <a:gd name="T48" fmla="*/ 6 w 83"/>
                  <a:gd name="T49" fmla="*/ 59 h 83"/>
                  <a:gd name="T50" fmla="*/ 4 w 83"/>
                  <a:gd name="T51" fmla="*/ 65 h 83"/>
                  <a:gd name="T52" fmla="*/ 1 w 83"/>
                  <a:gd name="T53" fmla="*/ 70 h 83"/>
                  <a:gd name="T54" fmla="*/ 0 w 83"/>
                  <a:gd name="T55" fmla="*/ 74 h 83"/>
                  <a:gd name="T56" fmla="*/ 0 w 83"/>
                  <a:gd name="T57" fmla="*/ 80 h 83"/>
                  <a:gd name="T58" fmla="*/ 14 w 83"/>
                  <a:gd name="T59" fmla="*/ 83 h 83"/>
                  <a:gd name="T60" fmla="*/ 15 w 83"/>
                  <a:gd name="T61" fmla="*/ 79 h 83"/>
                  <a:gd name="T62" fmla="*/ 16 w 83"/>
                  <a:gd name="T63" fmla="*/ 74 h 83"/>
                  <a:gd name="T64" fmla="*/ 18 w 83"/>
                  <a:gd name="T65" fmla="*/ 69 h 83"/>
                  <a:gd name="T66" fmla="*/ 19 w 83"/>
                  <a:gd name="T67" fmla="*/ 65 h 83"/>
                  <a:gd name="T68" fmla="*/ 23 w 83"/>
                  <a:gd name="T69" fmla="*/ 56 h 83"/>
                  <a:gd name="T70" fmla="*/ 29 w 83"/>
                  <a:gd name="T71" fmla="*/ 48 h 83"/>
                  <a:gd name="T72" fmla="*/ 33 w 83"/>
                  <a:gd name="T73" fmla="*/ 39 h 83"/>
                  <a:gd name="T74" fmla="*/ 38 w 83"/>
                  <a:gd name="T75" fmla="*/ 31 h 83"/>
                  <a:gd name="T76" fmla="*/ 41 w 83"/>
                  <a:gd name="T77" fmla="*/ 28 h 83"/>
                  <a:gd name="T78" fmla="*/ 44 w 83"/>
                  <a:gd name="T79" fmla="*/ 25 h 83"/>
                  <a:gd name="T80" fmla="*/ 46 w 83"/>
                  <a:gd name="T81" fmla="*/ 22 h 83"/>
                  <a:gd name="T82" fmla="*/ 49 w 83"/>
                  <a:gd name="T83" fmla="*/ 21 h 83"/>
                  <a:gd name="T84" fmla="*/ 52 w 83"/>
                  <a:gd name="T85" fmla="*/ 18 h 83"/>
                  <a:gd name="T86" fmla="*/ 55 w 83"/>
                  <a:gd name="T87" fmla="*/ 17 h 83"/>
                  <a:gd name="T88" fmla="*/ 57 w 83"/>
                  <a:gd name="T89" fmla="*/ 17 h 83"/>
                  <a:gd name="T90" fmla="*/ 59 w 83"/>
                  <a:gd name="T91" fmla="*/ 15 h 83"/>
                  <a:gd name="T92" fmla="*/ 60 w 83"/>
                  <a:gd name="T93" fmla="*/ 15 h 83"/>
                  <a:gd name="T94" fmla="*/ 60 w 83"/>
                  <a:gd name="T95" fmla="*/ 15 h 83"/>
                  <a:gd name="T96" fmla="*/ 61 w 83"/>
                  <a:gd name="T97" fmla="*/ 15 h 83"/>
                  <a:gd name="T98" fmla="*/ 61 w 83"/>
                  <a:gd name="T99" fmla="*/ 17 h 83"/>
                  <a:gd name="T100" fmla="*/ 63 w 83"/>
                  <a:gd name="T101" fmla="*/ 17 h 83"/>
                  <a:gd name="T102" fmla="*/ 64 w 83"/>
                  <a:gd name="T103" fmla="*/ 18 h 83"/>
                  <a:gd name="T104" fmla="*/ 66 w 83"/>
                  <a:gd name="T105" fmla="*/ 21 h 83"/>
                  <a:gd name="T106" fmla="*/ 66 w 83"/>
                  <a:gd name="T107" fmla="*/ 24 h 83"/>
                  <a:gd name="T108" fmla="*/ 67 w 83"/>
                  <a:gd name="T109" fmla="*/ 28 h 83"/>
                  <a:gd name="T110" fmla="*/ 68 w 83"/>
                  <a:gd name="T111" fmla="*/ 34 h 83"/>
                  <a:gd name="T112" fmla="*/ 68 w 83"/>
                  <a:gd name="T113" fmla="*/ 39 h 83"/>
                  <a:gd name="T114" fmla="*/ 68 w 83"/>
                  <a:gd name="T115" fmla="*/ 46 h 83"/>
                  <a:gd name="T116" fmla="*/ 83 w 83"/>
                  <a:gd name="T117" fmla="*/ 46 h 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3"/>
                  <a:gd name="T178" fmla="*/ 0 h 83"/>
                  <a:gd name="T179" fmla="*/ 83 w 83"/>
                  <a:gd name="T180" fmla="*/ 83 h 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3" h="83">
                    <a:moveTo>
                      <a:pt x="83" y="46"/>
                    </a:moveTo>
                    <a:lnTo>
                      <a:pt x="83" y="39"/>
                    </a:lnTo>
                    <a:lnTo>
                      <a:pt x="83" y="32"/>
                    </a:lnTo>
                    <a:lnTo>
                      <a:pt x="82" y="25"/>
                    </a:lnTo>
                    <a:lnTo>
                      <a:pt x="81" y="21"/>
                    </a:lnTo>
                    <a:lnTo>
                      <a:pt x="79" y="15"/>
                    </a:lnTo>
                    <a:lnTo>
                      <a:pt x="76" y="11"/>
                    </a:lnTo>
                    <a:lnTo>
                      <a:pt x="74" y="8"/>
                    </a:lnTo>
                    <a:lnTo>
                      <a:pt x="71" y="4"/>
                    </a:lnTo>
                    <a:lnTo>
                      <a:pt x="67" y="3"/>
                    </a:lnTo>
                    <a:lnTo>
                      <a:pt x="63" y="1"/>
                    </a:lnTo>
                    <a:lnTo>
                      <a:pt x="59" y="0"/>
                    </a:lnTo>
                    <a:lnTo>
                      <a:pt x="55" y="1"/>
                    </a:lnTo>
                    <a:lnTo>
                      <a:pt x="52" y="3"/>
                    </a:lnTo>
                    <a:lnTo>
                      <a:pt x="48" y="4"/>
                    </a:lnTo>
                    <a:lnTo>
                      <a:pt x="44" y="7"/>
                    </a:lnTo>
                    <a:lnTo>
                      <a:pt x="41" y="8"/>
                    </a:lnTo>
                    <a:lnTo>
                      <a:pt x="37" y="11"/>
                    </a:lnTo>
                    <a:lnTo>
                      <a:pt x="34" y="15"/>
                    </a:lnTo>
                    <a:lnTo>
                      <a:pt x="30" y="18"/>
                    </a:lnTo>
                    <a:lnTo>
                      <a:pt x="27" y="22"/>
                    </a:lnTo>
                    <a:lnTo>
                      <a:pt x="21" y="31"/>
                    </a:lnTo>
                    <a:lnTo>
                      <a:pt x="15" y="39"/>
                    </a:lnTo>
                    <a:lnTo>
                      <a:pt x="10" y="49"/>
                    </a:lnTo>
                    <a:lnTo>
                      <a:pt x="6" y="59"/>
                    </a:lnTo>
                    <a:lnTo>
                      <a:pt x="4" y="65"/>
                    </a:lnTo>
                    <a:lnTo>
                      <a:pt x="1" y="70"/>
                    </a:lnTo>
                    <a:lnTo>
                      <a:pt x="0" y="74"/>
                    </a:lnTo>
                    <a:lnTo>
                      <a:pt x="0" y="80"/>
                    </a:lnTo>
                    <a:lnTo>
                      <a:pt x="14" y="83"/>
                    </a:lnTo>
                    <a:lnTo>
                      <a:pt x="15" y="79"/>
                    </a:lnTo>
                    <a:lnTo>
                      <a:pt x="16" y="74"/>
                    </a:lnTo>
                    <a:lnTo>
                      <a:pt x="18" y="69"/>
                    </a:lnTo>
                    <a:lnTo>
                      <a:pt x="19" y="65"/>
                    </a:lnTo>
                    <a:lnTo>
                      <a:pt x="23" y="56"/>
                    </a:lnTo>
                    <a:lnTo>
                      <a:pt x="29" y="48"/>
                    </a:lnTo>
                    <a:lnTo>
                      <a:pt x="33" y="39"/>
                    </a:lnTo>
                    <a:lnTo>
                      <a:pt x="38" y="31"/>
                    </a:lnTo>
                    <a:lnTo>
                      <a:pt x="41" y="28"/>
                    </a:lnTo>
                    <a:lnTo>
                      <a:pt x="44" y="25"/>
                    </a:lnTo>
                    <a:lnTo>
                      <a:pt x="46" y="22"/>
                    </a:lnTo>
                    <a:lnTo>
                      <a:pt x="49" y="21"/>
                    </a:lnTo>
                    <a:lnTo>
                      <a:pt x="52" y="18"/>
                    </a:lnTo>
                    <a:lnTo>
                      <a:pt x="55" y="17"/>
                    </a:lnTo>
                    <a:lnTo>
                      <a:pt x="57" y="17"/>
                    </a:lnTo>
                    <a:lnTo>
                      <a:pt x="59" y="15"/>
                    </a:lnTo>
                    <a:lnTo>
                      <a:pt x="60" y="15"/>
                    </a:lnTo>
                    <a:lnTo>
                      <a:pt x="61" y="15"/>
                    </a:lnTo>
                    <a:lnTo>
                      <a:pt x="61" y="17"/>
                    </a:lnTo>
                    <a:lnTo>
                      <a:pt x="63" y="17"/>
                    </a:lnTo>
                    <a:lnTo>
                      <a:pt x="64" y="18"/>
                    </a:lnTo>
                    <a:lnTo>
                      <a:pt x="66" y="21"/>
                    </a:lnTo>
                    <a:lnTo>
                      <a:pt x="66" y="24"/>
                    </a:lnTo>
                    <a:lnTo>
                      <a:pt x="67" y="28"/>
                    </a:lnTo>
                    <a:lnTo>
                      <a:pt x="68" y="34"/>
                    </a:lnTo>
                    <a:lnTo>
                      <a:pt x="68" y="39"/>
                    </a:lnTo>
                    <a:lnTo>
                      <a:pt x="68" y="46"/>
                    </a:lnTo>
                    <a:lnTo>
                      <a:pt x="83" y="46"/>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2550" name="Group 64"/>
            <p:cNvGrpSpPr>
              <a:grpSpLocks/>
            </p:cNvGrpSpPr>
            <p:nvPr/>
          </p:nvGrpSpPr>
          <p:grpSpPr bwMode="auto">
            <a:xfrm>
              <a:off x="821" y="3348"/>
              <a:ext cx="407" cy="272"/>
              <a:chOff x="1056" y="1825"/>
              <a:chExt cx="407" cy="272"/>
            </a:xfrm>
          </p:grpSpPr>
          <p:sp>
            <p:nvSpPr>
              <p:cNvPr id="22621" name="Freeform 65"/>
              <p:cNvSpPr>
                <a:spLocks/>
              </p:cNvSpPr>
              <p:nvPr/>
            </p:nvSpPr>
            <p:spPr bwMode="auto">
              <a:xfrm>
                <a:off x="1062" y="1865"/>
                <a:ext cx="395" cy="198"/>
              </a:xfrm>
              <a:custGeom>
                <a:avLst/>
                <a:gdLst>
                  <a:gd name="T0" fmla="*/ 217 w 395"/>
                  <a:gd name="T1" fmla="*/ 1 h 198"/>
                  <a:gd name="T2" fmla="*/ 246 w 395"/>
                  <a:gd name="T3" fmla="*/ 2 h 198"/>
                  <a:gd name="T4" fmla="*/ 275 w 395"/>
                  <a:gd name="T5" fmla="*/ 8 h 198"/>
                  <a:gd name="T6" fmla="*/ 299 w 395"/>
                  <a:gd name="T7" fmla="*/ 14 h 198"/>
                  <a:gd name="T8" fmla="*/ 322 w 395"/>
                  <a:gd name="T9" fmla="*/ 22 h 198"/>
                  <a:gd name="T10" fmla="*/ 343 w 395"/>
                  <a:gd name="T11" fmla="*/ 32 h 198"/>
                  <a:gd name="T12" fmla="*/ 360 w 395"/>
                  <a:gd name="T13" fmla="*/ 43 h 198"/>
                  <a:gd name="T14" fmla="*/ 374 w 395"/>
                  <a:gd name="T15" fmla="*/ 56 h 198"/>
                  <a:gd name="T16" fmla="*/ 385 w 395"/>
                  <a:gd name="T17" fmla="*/ 70 h 198"/>
                  <a:gd name="T18" fmla="*/ 392 w 395"/>
                  <a:gd name="T19" fmla="*/ 84 h 198"/>
                  <a:gd name="T20" fmla="*/ 395 w 395"/>
                  <a:gd name="T21" fmla="*/ 100 h 198"/>
                  <a:gd name="T22" fmla="*/ 392 w 395"/>
                  <a:gd name="T23" fmla="*/ 114 h 198"/>
                  <a:gd name="T24" fmla="*/ 385 w 395"/>
                  <a:gd name="T25" fmla="*/ 128 h 198"/>
                  <a:gd name="T26" fmla="*/ 374 w 395"/>
                  <a:gd name="T27" fmla="*/ 142 h 198"/>
                  <a:gd name="T28" fmla="*/ 360 w 395"/>
                  <a:gd name="T29" fmla="*/ 155 h 198"/>
                  <a:gd name="T30" fmla="*/ 343 w 395"/>
                  <a:gd name="T31" fmla="*/ 166 h 198"/>
                  <a:gd name="T32" fmla="*/ 322 w 395"/>
                  <a:gd name="T33" fmla="*/ 176 h 198"/>
                  <a:gd name="T34" fmla="*/ 299 w 395"/>
                  <a:gd name="T35" fmla="*/ 184 h 198"/>
                  <a:gd name="T36" fmla="*/ 275 w 395"/>
                  <a:gd name="T37" fmla="*/ 191 h 198"/>
                  <a:gd name="T38" fmla="*/ 246 w 395"/>
                  <a:gd name="T39" fmla="*/ 195 h 198"/>
                  <a:gd name="T40" fmla="*/ 217 w 395"/>
                  <a:gd name="T41" fmla="*/ 198 h 198"/>
                  <a:gd name="T42" fmla="*/ 187 w 395"/>
                  <a:gd name="T43" fmla="*/ 198 h 198"/>
                  <a:gd name="T44" fmla="*/ 157 w 395"/>
                  <a:gd name="T45" fmla="*/ 197 h 198"/>
                  <a:gd name="T46" fmla="*/ 130 w 395"/>
                  <a:gd name="T47" fmla="*/ 193 h 198"/>
                  <a:gd name="T48" fmla="*/ 104 w 395"/>
                  <a:gd name="T49" fmla="*/ 187 h 198"/>
                  <a:gd name="T50" fmla="*/ 80 w 395"/>
                  <a:gd name="T51" fmla="*/ 179 h 198"/>
                  <a:gd name="T52" fmla="*/ 58 w 395"/>
                  <a:gd name="T53" fmla="*/ 169 h 198"/>
                  <a:gd name="T54" fmla="*/ 40 w 395"/>
                  <a:gd name="T55" fmla="*/ 159 h 198"/>
                  <a:gd name="T56" fmla="*/ 25 w 395"/>
                  <a:gd name="T57" fmla="*/ 146 h 198"/>
                  <a:gd name="T58" fmla="*/ 13 w 395"/>
                  <a:gd name="T59" fmla="*/ 133 h 198"/>
                  <a:gd name="T60" fmla="*/ 5 w 395"/>
                  <a:gd name="T61" fmla="*/ 119 h 198"/>
                  <a:gd name="T62" fmla="*/ 0 w 395"/>
                  <a:gd name="T63" fmla="*/ 104 h 198"/>
                  <a:gd name="T64" fmla="*/ 2 w 395"/>
                  <a:gd name="T65" fmla="*/ 88 h 198"/>
                  <a:gd name="T66" fmla="*/ 7 w 395"/>
                  <a:gd name="T67" fmla="*/ 74 h 198"/>
                  <a:gd name="T68" fmla="*/ 15 w 395"/>
                  <a:gd name="T69" fmla="*/ 60 h 198"/>
                  <a:gd name="T70" fmla="*/ 29 w 395"/>
                  <a:gd name="T71" fmla="*/ 48 h 198"/>
                  <a:gd name="T72" fmla="*/ 45 w 395"/>
                  <a:gd name="T73" fmla="*/ 36 h 198"/>
                  <a:gd name="T74" fmla="*/ 65 w 395"/>
                  <a:gd name="T75" fmla="*/ 26 h 198"/>
                  <a:gd name="T76" fmla="*/ 88 w 395"/>
                  <a:gd name="T77" fmla="*/ 17 h 198"/>
                  <a:gd name="T78" fmla="*/ 112 w 395"/>
                  <a:gd name="T79" fmla="*/ 10 h 198"/>
                  <a:gd name="T80" fmla="*/ 138 w 395"/>
                  <a:gd name="T81" fmla="*/ 4 h 198"/>
                  <a:gd name="T82" fmla="*/ 167 w 395"/>
                  <a:gd name="T83" fmla="*/ 1 h 198"/>
                  <a:gd name="T84" fmla="*/ 198 w 395"/>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5"/>
                  <a:gd name="T130" fmla="*/ 0 h 198"/>
                  <a:gd name="T131" fmla="*/ 395 w 395"/>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5" h="198">
                    <a:moveTo>
                      <a:pt x="198" y="0"/>
                    </a:moveTo>
                    <a:lnTo>
                      <a:pt x="208" y="0"/>
                    </a:lnTo>
                    <a:lnTo>
                      <a:pt x="217" y="1"/>
                    </a:lnTo>
                    <a:lnTo>
                      <a:pt x="227" y="1"/>
                    </a:lnTo>
                    <a:lnTo>
                      <a:pt x="236" y="1"/>
                    </a:lnTo>
                    <a:lnTo>
                      <a:pt x="246" y="2"/>
                    </a:lnTo>
                    <a:lnTo>
                      <a:pt x="255" y="4"/>
                    </a:lnTo>
                    <a:lnTo>
                      <a:pt x="265" y="5"/>
                    </a:lnTo>
                    <a:lnTo>
                      <a:pt x="275" y="8"/>
                    </a:lnTo>
                    <a:lnTo>
                      <a:pt x="283" y="10"/>
                    </a:lnTo>
                    <a:lnTo>
                      <a:pt x="291" y="12"/>
                    </a:lnTo>
                    <a:lnTo>
                      <a:pt x="299" y="14"/>
                    </a:lnTo>
                    <a:lnTo>
                      <a:pt x="307" y="17"/>
                    </a:lnTo>
                    <a:lnTo>
                      <a:pt x="315" y="19"/>
                    </a:lnTo>
                    <a:lnTo>
                      <a:pt x="322" y="22"/>
                    </a:lnTo>
                    <a:lnTo>
                      <a:pt x="329" y="26"/>
                    </a:lnTo>
                    <a:lnTo>
                      <a:pt x="336" y="29"/>
                    </a:lnTo>
                    <a:lnTo>
                      <a:pt x="343" y="32"/>
                    </a:lnTo>
                    <a:lnTo>
                      <a:pt x="350" y="36"/>
                    </a:lnTo>
                    <a:lnTo>
                      <a:pt x="355" y="39"/>
                    </a:lnTo>
                    <a:lnTo>
                      <a:pt x="360" y="43"/>
                    </a:lnTo>
                    <a:lnTo>
                      <a:pt x="366" y="48"/>
                    </a:lnTo>
                    <a:lnTo>
                      <a:pt x="370" y="52"/>
                    </a:lnTo>
                    <a:lnTo>
                      <a:pt x="374" y="56"/>
                    </a:lnTo>
                    <a:lnTo>
                      <a:pt x="378" y="60"/>
                    </a:lnTo>
                    <a:lnTo>
                      <a:pt x="382" y="64"/>
                    </a:lnTo>
                    <a:lnTo>
                      <a:pt x="385" y="70"/>
                    </a:lnTo>
                    <a:lnTo>
                      <a:pt x="388" y="74"/>
                    </a:lnTo>
                    <a:lnTo>
                      <a:pt x="390" y="79"/>
                    </a:lnTo>
                    <a:lnTo>
                      <a:pt x="392" y="84"/>
                    </a:lnTo>
                    <a:lnTo>
                      <a:pt x="393" y="88"/>
                    </a:lnTo>
                    <a:lnTo>
                      <a:pt x="393" y="94"/>
                    </a:lnTo>
                    <a:lnTo>
                      <a:pt x="395" y="100"/>
                    </a:lnTo>
                    <a:lnTo>
                      <a:pt x="393" y="104"/>
                    </a:lnTo>
                    <a:lnTo>
                      <a:pt x="393" y="110"/>
                    </a:lnTo>
                    <a:lnTo>
                      <a:pt x="392" y="114"/>
                    </a:lnTo>
                    <a:lnTo>
                      <a:pt x="390" y="119"/>
                    </a:lnTo>
                    <a:lnTo>
                      <a:pt x="388" y="124"/>
                    </a:lnTo>
                    <a:lnTo>
                      <a:pt x="385" y="128"/>
                    </a:lnTo>
                    <a:lnTo>
                      <a:pt x="382" y="133"/>
                    </a:lnTo>
                    <a:lnTo>
                      <a:pt x="378" y="138"/>
                    </a:lnTo>
                    <a:lnTo>
                      <a:pt x="374" y="142"/>
                    </a:lnTo>
                    <a:lnTo>
                      <a:pt x="370" y="146"/>
                    </a:lnTo>
                    <a:lnTo>
                      <a:pt x="366" y="150"/>
                    </a:lnTo>
                    <a:lnTo>
                      <a:pt x="360" y="155"/>
                    </a:lnTo>
                    <a:lnTo>
                      <a:pt x="355" y="159"/>
                    </a:lnTo>
                    <a:lnTo>
                      <a:pt x="350" y="162"/>
                    </a:lnTo>
                    <a:lnTo>
                      <a:pt x="343" y="166"/>
                    </a:lnTo>
                    <a:lnTo>
                      <a:pt x="336" y="169"/>
                    </a:lnTo>
                    <a:lnTo>
                      <a:pt x="329" y="173"/>
                    </a:lnTo>
                    <a:lnTo>
                      <a:pt x="322" y="176"/>
                    </a:lnTo>
                    <a:lnTo>
                      <a:pt x="315" y="179"/>
                    </a:lnTo>
                    <a:lnTo>
                      <a:pt x="307" y="181"/>
                    </a:lnTo>
                    <a:lnTo>
                      <a:pt x="299" y="184"/>
                    </a:lnTo>
                    <a:lnTo>
                      <a:pt x="291" y="187"/>
                    </a:lnTo>
                    <a:lnTo>
                      <a:pt x="283" y="188"/>
                    </a:lnTo>
                    <a:lnTo>
                      <a:pt x="275" y="191"/>
                    </a:lnTo>
                    <a:lnTo>
                      <a:pt x="265" y="193"/>
                    </a:lnTo>
                    <a:lnTo>
                      <a:pt x="255" y="194"/>
                    </a:lnTo>
                    <a:lnTo>
                      <a:pt x="246" y="195"/>
                    </a:lnTo>
                    <a:lnTo>
                      <a:pt x="236" y="197"/>
                    </a:lnTo>
                    <a:lnTo>
                      <a:pt x="227" y="197"/>
                    </a:lnTo>
                    <a:lnTo>
                      <a:pt x="217" y="198"/>
                    </a:lnTo>
                    <a:lnTo>
                      <a:pt x="208" y="198"/>
                    </a:lnTo>
                    <a:lnTo>
                      <a:pt x="198" y="198"/>
                    </a:lnTo>
                    <a:lnTo>
                      <a:pt x="187" y="198"/>
                    </a:lnTo>
                    <a:lnTo>
                      <a:pt x="178" y="198"/>
                    </a:lnTo>
                    <a:lnTo>
                      <a:pt x="167" y="197"/>
                    </a:lnTo>
                    <a:lnTo>
                      <a:pt x="157" y="197"/>
                    </a:lnTo>
                    <a:lnTo>
                      <a:pt x="148" y="195"/>
                    </a:lnTo>
                    <a:lnTo>
                      <a:pt x="138" y="194"/>
                    </a:lnTo>
                    <a:lnTo>
                      <a:pt x="130" y="193"/>
                    </a:lnTo>
                    <a:lnTo>
                      <a:pt x="120" y="191"/>
                    </a:lnTo>
                    <a:lnTo>
                      <a:pt x="112" y="188"/>
                    </a:lnTo>
                    <a:lnTo>
                      <a:pt x="104" y="187"/>
                    </a:lnTo>
                    <a:lnTo>
                      <a:pt x="96" y="184"/>
                    </a:lnTo>
                    <a:lnTo>
                      <a:pt x="88" y="181"/>
                    </a:lnTo>
                    <a:lnTo>
                      <a:pt x="80" y="179"/>
                    </a:lnTo>
                    <a:lnTo>
                      <a:pt x="73" y="176"/>
                    </a:lnTo>
                    <a:lnTo>
                      <a:pt x="65" y="173"/>
                    </a:lnTo>
                    <a:lnTo>
                      <a:pt x="58" y="169"/>
                    </a:lnTo>
                    <a:lnTo>
                      <a:pt x="51" y="166"/>
                    </a:lnTo>
                    <a:lnTo>
                      <a:pt x="45" y="162"/>
                    </a:lnTo>
                    <a:lnTo>
                      <a:pt x="40" y="159"/>
                    </a:lnTo>
                    <a:lnTo>
                      <a:pt x="35" y="155"/>
                    </a:lnTo>
                    <a:lnTo>
                      <a:pt x="29" y="150"/>
                    </a:lnTo>
                    <a:lnTo>
                      <a:pt x="25" y="146"/>
                    </a:lnTo>
                    <a:lnTo>
                      <a:pt x="20" y="142"/>
                    </a:lnTo>
                    <a:lnTo>
                      <a:pt x="15" y="138"/>
                    </a:lnTo>
                    <a:lnTo>
                      <a:pt x="13" y="133"/>
                    </a:lnTo>
                    <a:lnTo>
                      <a:pt x="10" y="128"/>
                    </a:lnTo>
                    <a:lnTo>
                      <a:pt x="7" y="124"/>
                    </a:lnTo>
                    <a:lnTo>
                      <a:pt x="5" y="119"/>
                    </a:lnTo>
                    <a:lnTo>
                      <a:pt x="3" y="114"/>
                    </a:lnTo>
                    <a:lnTo>
                      <a:pt x="2" y="110"/>
                    </a:lnTo>
                    <a:lnTo>
                      <a:pt x="0" y="104"/>
                    </a:lnTo>
                    <a:lnTo>
                      <a:pt x="0" y="100"/>
                    </a:lnTo>
                    <a:lnTo>
                      <a:pt x="0" y="94"/>
                    </a:lnTo>
                    <a:lnTo>
                      <a:pt x="2" y="88"/>
                    </a:lnTo>
                    <a:lnTo>
                      <a:pt x="3" y="84"/>
                    </a:lnTo>
                    <a:lnTo>
                      <a:pt x="5" y="79"/>
                    </a:lnTo>
                    <a:lnTo>
                      <a:pt x="7" y="74"/>
                    </a:lnTo>
                    <a:lnTo>
                      <a:pt x="10" y="70"/>
                    </a:lnTo>
                    <a:lnTo>
                      <a:pt x="13" y="64"/>
                    </a:lnTo>
                    <a:lnTo>
                      <a:pt x="15" y="60"/>
                    </a:lnTo>
                    <a:lnTo>
                      <a:pt x="20" y="56"/>
                    </a:lnTo>
                    <a:lnTo>
                      <a:pt x="25" y="52"/>
                    </a:lnTo>
                    <a:lnTo>
                      <a:pt x="29" y="48"/>
                    </a:lnTo>
                    <a:lnTo>
                      <a:pt x="35" y="43"/>
                    </a:lnTo>
                    <a:lnTo>
                      <a:pt x="40" y="39"/>
                    </a:lnTo>
                    <a:lnTo>
                      <a:pt x="45" y="36"/>
                    </a:lnTo>
                    <a:lnTo>
                      <a:pt x="51" y="32"/>
                    </a:lnTo>
                    <a:lnTo>
                      <a:pt x="58" y="29"/>
                    </a:lnTo>
                    <a:lnTo>
                      <a:pt x="65" y="26"/>
                    </a:lnTo>
                    <a:lnTo>
                      <a:pt x="73" y="22"/>
                    </a:lnTo>
                    <a:lnTo>
                      <a:pt x="80" y="19"/>
                    </a:lnTo>
                    <a:lnTo>
                      <a:pt x="88" y="17"/>
                    </a:lnTo>
                    <a:lnTo>
                      <a:pt x="96" y="14"/>
                    </a:lnTo>
                    <a:lnTo>
                      <a:pt x="104" y="12"/>
                    </a:lnTo>
                    <a:lnTo>
                      <a:pt x="112" y="10"/>
                    </a:lnTo>
                    <a:lnTo>
                      <a:pt x="120" y="8"/>
                    </a:lnTo>
                    <a:lnTo>
                      <a:pt x="130" y="5"/>
                    </a:lnTo>
                    <a:lnTo>
                      <a:pt x="138" y="4"/>
                    </a:lnTo>
                    <a:lnTo>
                      <a:pt x="148" y="2"/>
                    </a:lnTo>
                    <a:lnTo>
                      <a:pt x="157" y="1"/>
                    </a:lnTo>
                    <a:lnTo>
                      <a:pt x="167" y="1"/>
                    </a:lnTo>
                    <a:lnTo>
                      <a:pt x="178" y="1"/>
                    </a:lnTo>
                    <a:lnTo>
                      <a:pt x="187" y="0"/>
                    </a:lnTo>
                    <a:lnTo>
                      <a:pt x="198" y="0"/>
                    </a:lnTo>
                    <a:close/>
                  </a:path>
                </a:pathLst>
              </a:custGeom>
              <a:solidFill>
                <a:srgbClr val="FFF5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22" name="Freeform 66"/>
              <p:cNvSpPr>
                <a:spLocks/>
              </p:cNvSpPr>
              <p:nvPr/>
            </p:nvSpPr>
            <p:spPr bwMode="auto">
              <a:xfrm>
                <a:off x="1260" y="1858"/>
                <a:ext cx="203" cy="107"/>
              </a:xfrm>
              <a:custGeom>
                <a:avLst/>
                <a:gdLst>
                  <a:gd name="T0" fmla="*/ 203 w 203"/>
                  <a:gd name="T1" fmla="*/ 107 h 107"/>
                  <a:gd name="T2" fmla="*/ 202 w 203"/>
                  <a:gd name="T3" fmla="*/ 94 h 107"/>
                  <a:gd name="T4" fmla="*/ 199 w 203"/>
                  <a:gd name="T5" fmla="*/ 83 h 107"/>
                  <a:gd name="T6" fmla="*/ 194 w 203"/>
                  <a:gd name="T7" fmla="*/ 73 h 107"/>
                  <a:gd name="T8" fmla="*/ 186 w 203"/>
                  <a:gd name="T9" fmla="*/ 63 h 107"/>
                  <a:gd name="T10" fmla="*/ 177 w 203"/>
                  <a:gd name="T11" fmla="*/ 53 h 107"/>
                  <a:gd name="T12" fmla="*/ 167 w 203"/>
                  <a:gd name="T13" fmla="*/ 45 h 107"/>
                  <a:gd name="T14" fmla="*/ 156 w 203"/>
                  <a:gd name="T15" fmla="*/ 36 h 107"/>
                  <a:gd name="T16" fmla="*/ 142 w 203"/>
                  <a:gd name="T17" fmla="*/ 29 h 107"/>
                  <a:gd name="T18" fmla="*/ 127 w 203"/>
                  <a:gd name="T19" fmla="*/ 22 h 107"/>
                  <a:gd name="T20" fmla="*/ 112 w 203"/>
                  <a:gd name="T21" fmla="*/ 17 h 107"/>
                  <a:gd name="T22" fmla="*/ 94 w 203"/>
                  <a:gd name="T23" fmla="*/ 11 h 107"/>
                  <a:gd name="T24" fmla="*/ 78 w 203"/>
                  <a:gd name="T25" fmla="*/ 7 h 107"/>
                  <a:gd name="T26" fmla="*/ 59 w 203"/>
                  <a:gd name="T27" fmla="*/ 4 h 107"/>
                  <a:gd name="T28" fmla="*/ 40 w 203"/>
                  <a:gd name="T29" fmla="*/ 1 h 107"/>
                  <a:gd name="T30" fmla="*/ 19 w 203"/>
                  <a:gd name="T31" fmla="*/ 0 h 107"/>
                  <a:gd name="T32" fmla="*/ 0 w 203"/>
                  <a:gd name="T33" fmla="*/ 0 h 107"/>
                  <a:gd name="T34" fmla="*/ 8 w 203"/>
                  <a:gd name="T35" fmla="*/ 14 h 107"/>
                  <a:gd name="T36" fmla="*/ 29 w 203"/>
                  <a:gd name="T37" fmla="*/ 15 h 107"/>
                  <a:gd name="T38" fmla="*/ 48 w 203"/>
                  <a:gd name="T39" fmla="*/ 18 h 107"/>
                  <a:gd name="T40" fmla="*/ 66 w 203"/>
                  <a:gd name="T41" fmla="*/ 21 h 107"/>
                  <a:gd name="T42" fmla="*/ 82 w 203"/>
                  <a:gd name="T43" fmla="*/ 24 h 107"/>
                  <a:gd name="T44" fmla="*/ 98 w 203"/>
                  <a:gd name="T45" fmla="*/ 28 h 107"/>
                  <a:gd name="T46" fmla="*/ 115 w 203"/>
                  <a:gd name="T47" fmla="*/ 33 h 107"/>
                  <a:gd name="T48" fmla="*/ 128 w 203"/>
                  <a:gd name="T49" fmla="*/ 39 h 107"/>
                  <a:gd name="T50" fmla="*/ 141 w 203"/>
                  <a:gd name="T51" fmla="*/ 46 h 107"/>
                  <a:gd name="T52" fmla="*/ 153 w 203"/>
                  <a:gd name="T53" fmla="*/ 53 h 107"/>
                  <a:gd name="T54" fmla="*/ 162 w 203"/>
                  <a:gd name="T55" fmla="*/ 60 h 107"/>
                  <a:gd name="T56" fmla="*/ 171 w 203"/>
                  <a:gd name="T57" fmla="*/ 69 h 107"/>
                  <a:gd name="T58" fmla="*/ 177 w 203"/>
                  <a:gd name="T59" fmla="*/ 76 h 107"/>
                  <a:gd name="T60" fmla="*/ 183 w 203"/>
                  <a:gd name="T61" fmla="*/ 84 h 107"/>
                  <a:gd name="T62" fmla="*/ 187 w 203"/>
                  <a:gd name="T63" fmla="*/ 93 h 107"/>
                  <a:gd name="T64" fmla="*/ 188 w 203"/>
                  <a:gd name="T65" fmla="*/ 101 h 107"/>
                  <a:gd name="T66" fmla="*/ 188 w 203"/>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107"/>
                    </a:moveTo>
                    <a:lnTo>
                      <a:pt x="203" y="107"/>
                    </a:lnTo>
                    <a:lnTo>
                      <a:pt x="203" y="100"/>
                    </a:lnTo>
                    <a:lnTo>
                      <a:pt x="202" y="94"/>
                    </a:lnTo>
                    <a:lnTo>
                      <a:pt x="201" y="88"/>
                    </a:lnTo>
                    <a:lnTo>
                      <a:pt x="199" y="83"/>
                    </a:lnTo>
                    <a:lnTo>
                      <a:pt x="197" y="78"/>
                    </a:lnTo>
                    <a:lnTo>
                      <a:pt x="194" y="73"/>
                    </a:lnTo>
                    <a:lnTo>
                      <a:pt x="190" y="67"/>
                    </a:lnTo>
                    <a:lnTo>
                      <a:pt x="186" y="63"/>
                    </a:lnTo>
                    <a:lnTo>
                      <a:pt x="182" y="57"/>
                    </a:lnTo>
                    <a:lnTo>
                      <a:pt x="177" y="53"/>
                    </a:lnTo>
                    <a:lnTo>
                      <a:pt x="172" y="49"/>
                    </a:lnTo>
                    <a:lnTo>
                      <a:pt x="167" y="45"/>
                    </a:lnTo>
                    <a:lnTo>
                      <a:pt x="161" y="40"/>
                    </a:lnTo>
                    <a:lnTo>
                      <a:pt x="156" y="36"/>
                    </a:lnTo>
                    <a:lnTo>
                      <a:pt x="149" y="33"/>
                    </a:lnTo>
                    <a:lnTo>
                      <a:pt x="142" y="29"/>
                    </a:lnTo>
                    <a:lnTo>
                      <a:pt x="135" y="25"/>
                    </a:lnTo>
                    <a:lnTo>
                      <a:pt x="127" y="22"/>
                    </a:lnTo>
                    <a:lnTo>
                      <a:pt x="120" y="19"/>
                    </a:lnTo>
                    <a:lnTo>
                      <a:pt x="112" y="17"/>
                    </a:lnTo>
                    <a:lnTo>
                      <a:pt x="104" y="14"/>
                    </a:lnTo>
                    <a:lnTo>
                      <a:pt x="94" y="11"/>
                    </a:lnTo>
                    <a:lnTo>
                      <a:pt x="86" y="9"/>
                    </a:lnTo>
                    <a:lnTo>
                      <a:pt x="78" y="7"/>
                    </a:lnTo>
                    <a:lnTo>
                      <a:pt x="68" y="5"/>
                    </a:lnTo>
                    <a:lnTo>
                      <a:pt x="59" y="4"/>
                    </a:lnTo>
                    <a:lnTo>
                      <a:pt x="49" y="2"/>
                    </a:lnTo>
                    <a:lnTo>
                      <a:pt x="40" y="1"/>
                    </a:lnTo>
                    <a:lnTo>
                      <a:pt x="30" y="0"/>
                    </a:lnTo>
                    <a:lnTo>
                      <a:pt x="19" y="0"/>
                    </a:lnTo>
                    <a:lnTo>
                      <a:pt x="10" y="0"/>
                    </a:lnTo>
                    <a:lnTo>
                      <a:pt x="0" y="0"/>
                    </a:lnTo>
                    <a:lnTo>
                      <a:pt x="0" y="14"/>
                    </a:lnTo>
                    <a:lnTo>
                      <a:pt x="8" y="14"/>
                    </a:lnTo>
                    <a:lnTo>
                      <a:pt x="19" y="15"/>
                    </a:lnTo>
                    <a:lnTo>
                      <a:pt x="29" y="15"/>
                    </a:lnTo>
                    <a:lnTo>
                      <a:pt x="38" y="17"/>
                    </a:lnTo>
                    <a:lnTo>
                      <a:pt x="48" y="18"/>
                    </a:lnTo>
                    <a:lnTo>
                      <a:pt x="56" y="19"/>
                    </a:lnTo>
                    <a:lnTo>
                      <a:pt x="66" y="21"/>
                    </a:lnTo>
                    <a:lnTo>
                      <a:pt x="74" y="22"/>
                    </a:lnTo>
                    <a:lnTo>
                      <a:pt x="82" y="24"/>
                    </a:lnTo>
                    <a:lnTo>
                      <a:pt x="90" y="26"/>
                    </a:lnTo>
                    <a:lnTo>
                      <a:pt x="98" y="28"/>
                    </a:lnTo>
                    <a:lnTo>
                      <a:pt x="107" y="31"/>
                    </a:lnTo>
                    <a:lnTo>
                      <a:pt x="115" y="33"/>
                    </a:lnTo>
                    <a:lnTo>
                      <a:pt x="122" y="36"/>
                    </a:lnTo>
                    <a:lnTo>
                      <a:pt x="128" y="39"/>
                    </a:lnTo>
                    <a:lnTo>
                      <a:pt x="135" y="43"/>
                    </a:lnTo>
                    <a:lnTo>
                      <a:pt x="141" y="46"/>
                    </a:lnTo>
                    <a:lnTo>
                      <a:pt x="147" y="49"/>
                    </a:lnTo>
                    <a:lnTo>
                      <a:pt x="153" y="53"/>
                    </a:lnTo>
                    <a:lnTo>
                      <a:pt x="158" y="57"/>
                    </a:lnTo>
                    <a:lnTo>
                      <a:pt x="162" y="60"/>
                    </a:lnTo>
                    <a:lnTo>
                      <a:pt x="167" y="64"/>
                    </a:lnTo>
                    <a:lnTo>
                      <a:pt x="171" y="69"/>
                    </a:lnTo>
                    <a:lnTo>
                      <a:pt x="175" y="71"/>
                    </a:lnTo>
                    <a:lnTo>
                      <a:pt x="177" y="76"/>
                    </a:lnTo>
                    <a:lnTo>
                      <a:pt x="180" y="80"/>
                    </a:lnTo>
                    <a:lnTo>
                      <a:pt x="183" y="84"/>
                    </a:lnTo>
                    <a:lnTo>
                      <a:pt x="186" y="88"/>
                    </a:lnTo>
                    <a:lnTo>
                      <a:pt x="187" y="93"/>
                    </a:lnTo>
                    <a:lnTo>
                      <a:pt x="187" y="97"/>
                    </a:lnTo>
                    <a:lnTo>
                      <a:pt x="188" y="101"/>
                    </a:lnTo>
                    <a:lnTo>
                      <a:pt x="188" y="107"/>
                    </a:lnTo>
                    <a:lnTo>
                      <a:pt x="203" y="10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23" name="Freeform 67"/>
              <p:cNvSpPr>
                <a:spLocks/>
              </p:cNvSpPr>
              <p:nvPr/>
            </p:nvSpPr>
            <p:spPr bwMode="auto">
              <a:xfrm>
                <a:off x="1260" y="1965"/>
                <a:ext cx="203" cy="105"/>
              </a:xfrm>
              <a:custGeom>
                <a:avLst/>
                <a:gdLst>
                  <a:gd name="T0" fmla="*/ 0 w 203"/>
                  <a:gd name="T1" fmla="*/ 105 h 105"/>
                  <a:gd name="T2" fmla="*/ 19 w 203"/>
                  <a:gd name="T3" fmla="*/ 105 h 105"/>
                  <a:gd name="T4" fmla="*/ 40 w 203"/>
                  <a:gd name="T5" fmla="*/ 104 h 105"/>
                  <a:gd name="T6" fmla="*/ 59 w 203"/>
                  <a:gd name="T7" fmla="*/ 101 h 105"/>
                  <a:gd name="T8" fmla="*/ 78 w 203"/>
                  <a:gd name="T9" fmla="*/ 98 h 105"/>
                  <a:gd name="T10" fmla="*/ 94 w 203"/>
                  <a:gd name="T11" fmla="*/ 94 h 105"/>
                  <a:gd name="T12" fmla="*/ 112 w 203"/>
                  <a:gd name="T13" fmla="*/ 88 h 105"/>
                  <a:gd name="T14" fmla="*/ 127 w 203"/>
                  <a:gd name="T15" fmla="*/ 83 h 105"/>
                  <a:gd name="T16" fmla="*/ 142 w 203"/>
                  <a:gd name="T17" fmla="*/ 76 h 105"/>
                  <a:gd name="T18" fmla="*/ 156 w 203"/>
                  <a:gd name="T19" fmla="*/ 69 h 105"/>
                  <a:gd name="T20" fmla="*/ 167 w 203"/>
                  <a:gd name="T21" fmla="*/ 60 h 105"/>
                  <a:gd name="T22" fmla="*/ 177 w 203"/>
                  <a:gd name="T23" fmla="*/ 52 h 105"/>
                  <a:gd name="T24" fmla="*/ 186 w 203"/>
                  <a:gd name="T25" fmla="*/ 42 h 105"/>
                  <a:gd name="T26" fmla="*/ 194 w 203"/>
                  <a:gd name="T27" fmla="*/ 32 h 105"/>
                  <a:gd name="T28" fmla="*/ 199 w 203"/>
                  <a:gd name="T29" fmla="*/ 22 h 105"/>
                  <a:gd name="T30" fmla="*/ 202 w 203"/>
                  <a:gd name="T31" fmla="*/ 11 h 105"/>
                  <a:gd name="T32" fmla="*/ 203 w 203"/>
                  <a:gd name="T33" fmla="*/ 0 h 105"/>
                  <a:gd name="T34" fmla="*/ 188 w 203"/>
                  <a:gd name="T35" fmla="*/ 2 h 105"/>
                  <a:gd name="T36" fmla="*/ 187 w 203"/>
                  <a:gd name="T37" fmla="*/ 12 h 105"/>
                  <a:gd name="T38" fmla="*/ 183 w 203"/>
                  <a:gd name="T39" fmla="*/ 21 h 105"/>
                  <a:gd name="T40" fmla="*/ 177 w 203"/>
                  <a:gd name="T41" fmla="*/ 28 h 105"/>
                  <a:gd name="T42" fmla="*/ 171 w 203"/>
                  <a:gd name="T43" fmla="*/ 36 h 105"/>
                  <a:gd name="T44" fmla="*/ 162 w 203"/>
                  <a:gd name="T45" fmla="*/ 45 h 105"/>
                  <a:gd name="T46" fmla="*/ 153 w 203"/>
                  <a:gd name="T47" fmla="*/ 52 h 105"/>
                  <a:gd name="T48" fmla="*/ 141 w 203"/>
                  <a:gd name="T49" fmla="*/ 59 h 105"/>
                  <a:gd name="T50" fmla="*/ 128 w 203"/>
                  <a:gd name="T51" fmla="*/ 66 h 105"/>
                  <a:gd name="T52" fmla="*/ 115 w 203"/>
                  <a:gd name="T53" fmla="*/ 71 h 105"/>
                  <a:gd name="T54" fmla="*/ 98 w 203"/>
                  <a:gd name="T55" fmla="*/ 77 h 105"/>
                  <a:gd name="T56" fmla="*/ 82 w 203"/>
                  <a:gd name="T57" fmla="*/ 81 h 105"/>
                  <a:gd name="T58" fmla="*/ 66 w 203"/>
                  <a:gd name="T59" fmla="*/ 84 h 105"/>
                  <a:gd name="T60" fmla="*/ 48 w 203"/>
                  <a:gd name="T61" fmla="*/ 88 h 105"/>
                  <a:gd name="T62" fmla="*/ 29 w 203"/>
                  <a:gd name="T63" fmla="*/ 90 h 105"/>
                  <a:gd name="T64" fmla="*/ 8 w 203"/>
                  <a:gd name="T65" fmla="*/ 91 h 105"/>
                  <a:gd name="T66" fmla="*/ 0 w 203"/>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105"/>
                    </a:moveTo>
                    <a:lnTo>
                      <a:pt x="0" y="105"/>
                    </a:lnTo>
                    <a:lnTo>
                      <a:pt x="10" y="105"/>
                    </a:lnTo>
                    <a:lnTo>
                      <a:pt x="19" y="105"/>
                    </a:lnTo>
                    <a:lnTo>
                      <a:pt x="30" y="104"/>
                    </a:lnTo>
                    <a:lnTo>
                      <a:pt x="40" y="104"/>
                    </a:lnTo>
                    <a:lnTo>
                      <a:pt x="49" y="102"/>
                    </a:lnTo>
                    <a:lnTo>
                      <a:pt x="59" y="101"/>
                    </a:lnTo>
                    <a:lnTo>
                      <a:pt x="68" y="100"/>
                    </a:lnTo>
                    <a:lnTo>
                      <a:pt x="78" y="98"/>
                    </a:lnTo>
                    <a:lnTo>
                      <a:pt x="86" y="95"/>
                    </a:lnTo>
                    <a:lnTo>
                      <a:pt x="94" y="94"/>
                    </a:lnTo>
                    <a:lnTo>
                      <a:pt x="104" y="91"/>
                    </a:lnTo>
                    <a:lnTo>
                      <a:pt x="112" y="88"/>
                    </a:lnTo>
                    <a:lnTo>
                      <a:pt x="120" y="86"/>
                    </a:lnTo>
                    <a:lnTo>
                      <a:pt x="127" y="83"/>
                    </a:lnTo>
                    <a:lnTo>
                      <a:pt x="135" y="79"/>
                    </a:lnTo>
                    <a:lnTo>
                      <a:pt x="142" y="76"/>
                    </a:lnTo>
                    <a:lnTo>
                      <a:pt x="149" y="73"/>
                    </a:lnTo>
                    <a:lnTo>
                      <a:pt x="156" y="69"/>
                    </a:lnTo>
                    <a:lnTo>
                      <a:pt x="161" y="64"/>
                    </a:lnTo>
                    <a:lnTo>
                      <a:pt x="167" y="60"/>
                    </a:lnTo>
                    <a:lnTo>
                      <a:pt x="172" y="56"/>
                    </a:lnTo>
                    <a:lnTo>
                      <a:pt x="177" y="52"/>
                    </a:lnTo>
                    <a:lnTo>
                      <a:pt x="182" y="48"/>
                    </a:lnTo>
                    <a:lnTo>
                      <a:pt x="186" y="42"/>
                    </a:lnTo>
                    <a:lnTo>
                      <a:pt x="190" y="38"/>
                    </a:lnTo>
                    <a:lnTo>
                      <a:pt x="194" y="32"/>
                    </a:lnTo>
                    <a:lnTo>
                      <a:pt x="197" y="28"/>
                    </a:lnTo>
                    <a:lnTo>
                      <a:pt x="199" y="22"/>
                    </a:lnTo>
                    <a:lnTo>
                      <a:pt x="201" y="17"/>
                    </a:lnTo>
                    <a:lnTo>
                      <a:pt x="202" y="11"/>
                    </a:lnTo>
                    <a:lnTo>
                      <a:pt x="203" y="5"/>
                    </a:lnTo>
                    <a:lnTo>
                      <a:pt x="203" y="0"/>
                    </a:lnTo>
                    <a:lnTo>
                      <a:pt x="188" y="0"/>
                    </a:lnTo>
                    <a:lnTo>
                      <a:pt x="188" y="2"/>
                    </a:lnTo>
                    <a:lnTo>
                      <a:pt x="187" y="8"/>
                    </a:lnTo>
                    <a:lnTo>
                      <a:pt x="187" y="12"/>
                    </a:lnTo>
                    <a:lnTo>
                      <a:pt x="186" y="17"/>
                    </a:lnTo>
                    <a:lnTo>
                      <a:pt x="183" y="21"/>
                    </a:lnTo>
                    <a:lnTo>
                      <a:pt x="180" y="25"/>
                    </a:lnTo>
                    <a:lnTo>
                      <a:pt x="177" y="28"/>
                    </a:lnTo>
                    <a:lnTo>
                      <a:pt x="175" y="32"/>
                    </a:lnTo>
                    <a:lnTo>
                      <a:pt x="171" y="36"/>
                    </a:lnTo>
                    <a:lnTo>
                      <a:pt x="167" y="40"/>
                    </a:lnTo>
                    <a:lnTo>
                      <a:pt x="162" y="45"/>
                    </a:lnTo>
                    <a:lnTo>
                      <a:pt x="158" y="49"/>
                    </a:lnTo>
                    <a:lnTo>
                      <a:pt x="153" y="52"/>
                    </a:lnTo>
                    <a:lnTo>
                      <a:pt x="147" y="56"/>
                    </a:lnTo>
                    <a:lnTo>
                      <a:pt x="141" y="59"/>
                    </a:lnTo>
                    <a:lnTo>
                      <a:pt x="135" y="63"/>
                    </a:lnTo>
                    <a:lnTo>
                      <a:pt x="128" y="66"/>
                    </a:lnTo>
                    <a:lnTo>
                      <a:pt x="122" y="69"/>
                    </a:lnTo>
                    <a:lnTo>
                      <a:pt x="115" y="71"/>
                    </a:lnTo>
                    <a:lnTo>
                      <a:pt x="107" y="74"/>
                    </a:lnTo>
                    <a:lnTo>
                      <a:pt x="98" y="77"/>
                    </a:lnTo>
                    <a:lnTo>
                      <a:pt x="90" y="79"/>
                    </a:lnTo>
                    <a:lnTo>
                      <a:pt x="82" y="81"/>
                    </a:lnTo>
                    <a:lnTo>
                      <a:pt x="74" y="83"/>
                    </a:lnTo>
                    <a:lnTo>
                      <a:pt x="66" y="84"/>
                    </a:lnTo>
                    <a:lnTo>
                      <a:pt x="56" y="87"/>
                    </a:lnTo>
                    <a:lnTo>
                      <a:pt x="48" y="88"/>
                    </a:lnTo>
                    <a:lnTo>
                      <a:pt x="38" y="88"/>
                    </a:lnTo>
                    <a:lnTo>
                      <a:pt x="29" y="90"/>
                    </a:lnTo>
                    <a:lnTo>
                      <a:pt x="19" y="90"/>
                    </a:lnTo>
                    <a:lnTo>
                      <a:pt x="8" y="91"/>
                    </a:lnTo>
                    <a:lnTo>
                      <a:pt x="0" y="91"/>
                    </a:lnTo>
                    <a:lnTo>
                      <a:pt x="0" y="10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24" name="Freeform 68"/>
              <p:cNvSpPr>
                <a:spLocks/>
              </p:cNvSpPr>
              <p:nvPr/>
            </p:nvSpPr>
            <p:spPr bwMode="auto">
              <a:xfrm>
                <a:off x="1056" y="1965"/>
                <a:ext cx="204" cy="105"/>
              </a:xfrm>
              <a:custGeom>
                <a:avLst/>
                <a:gdLst>
                  <a:gd name="T0" fmla="*/ 0 w 204"/>
                  <a:gd name="T1" fmla="*/ 0 h 105"/>
                  <a:gd name="T2" fmla="*/ 0 w 204"/>
                  <a:gd name="T3" fmla="*/ 11 h 105"/>
                  <a:gd name="T4" fmla="*/ 4 w 204"/>
                  <a:gd name="T5" fmla="*/ 22 h 105"/>
                  <a:gd name="T6" fmla="*/ 9 w 204"/>
                  <a:gd name="T7" fmla="*/ 32 h 105"/>
                  <a:gd name="T8" fmla="*/ 16 w 204"/>
                  <a:gd name="T9" fmla="*/ 42 h 105"/>
                  <a:gd name="T10" fmla="*/ 26 w 204"/>
                  <a:gd name="T11" fmla="*/ 52 h 105"/>
                  <a:gd name="T12" fmla="*/ 36 w 204"/>
                  <a:gd name="T13" fmla="*/ 60 h 105"/>
                  <a:gd name="T14" fmla="*/ 47 w 204"/>
                  <a:gd name="T15" fmla="*/ 69 h 105"/>
                  <a:gd name="T16" fmla="*/ 61 w 204"/>
                  <a:gd name="T17" fmla="*/ 76 h 105"/>
                  <a:gd name="T18" fmla="*/ 75 w 204"/>
                  <a:gd name="T19" fmla="*/ 83 h 105"/>
                  <a:gd name="T20" fmla="*/ 91 w 204"/>
                  <a:gd name="T21" fmla="*/ 88 h 105"/>
                  <a:gd name="T22" fmla="*/ 107 w 204"/>
                  <a:gd name="T23" fmla="*/ 94 h 105"/>
                  <a:gd name="T24" fmla="*/ 125 w 204"/>
                  <a:gd name="T25" fmla="*/ 98 h 105"/>
                  <a:gd name="T26" fmla="*/ 144 w 204"/>
                  <a:gd name="T27" fmla="*/ 101 h 105"/>
                  <a:gd name="T28" fmla="*/ 163 w 204"/>
                  <a:gd name="T29" fmla="*/ 104 h 105"/>
                  <a:gd name="T30" fmla="*/ 182 w 204"/>
                  <a:gd name="T31" fmla="*/ 105 h 105"/>
                  <a:gd name="T32" fmla="*/ 204 w 204"/>
                  <a:gd name="T33" fmla="*/ 105 h 105"/>
                  <a:gd name="T34" fmla="*/ 193 w 204"/>
                  <a:gd name="T35" fmla="*/ 91 h 105"/>
                  <a:gd name="T36" fmla="*/ 174 w 204"/>
                  <a:gd name="T37" fmla="*/ 90 h 105"/>
                  <a:gd name="T38" fmla="*/ 155 w 204"/>
                  <a:gd name="T39" fmla="*/ 88 h 105"/>
                  <a:gd name="T40" fmla="*/ 137 w 204"/>
                  <a:gd name="T41" fmla="*/ 84 h 105"/>
                  <a:gd name="T42" fmla="*/ 120 w 204"/>
                  <a:gd name="T43" fmla="*/ 81 h 105"/>
                  <a:gd name="T44" fmla="*/ 103 w 204"/>
                  <a:gd name="T45" fmla="*/ 77 h 105"/>
                  <a:gd name="T46" fmla="*/ 88 w 204"/>
                  <a:gd name="T47" fmla="*/ 71 h 105"/>
                  <a:gd name="T48" fmla="*/ 75 w 204"/>
                  <a:gd name="T49" fmla="*/ 66 h 105"/>
                  <a:gd name="T50" fmla="*/ 61 w 204"/>
                  <a:gd name="T51" fmla="*/ 59 h 105"/>
                  <a:gd name="T52" fmla="*/ 50 w 204"/>
                  <a:gd name="T53" fmla="*/ 52 h 105"/>
                  <a:gd name="T54" fmla="*/ 39 w 204"/>
                  <a:gd name="T55" fmla="*/ 45 h 105"/>
                  <a:gd name="T56" fmla="*/ 31 w 204"/>
                  <a:gd name="T57" fmla="*/ 36 h 105"/>
                  <a:gd name="T58" fmla="*/ 24 w 204"/>
                  <a:gd name="T59" fmla="*/ 28 h 105"/>
                  <a:gd name="T60" fmla="*/ 20 w 204"/>
                  <a:gd name="T61" fmla="*/ 21 h 105"/>
                  <a:gd name="T62" fmla="*/ 16 w 204"/>
                  <a:gd name="T63" fmla="*/ 12 h 105"/>
                  <a:gd name="T64" fmla="*/ 15 w 204"/>
                  <a:gd name="T65" fmla="*/ 2 h 105"/>
                  <a:gd name="T66" fmla="*/ 15 w 204"/>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5"/>
                  <a:gd name="T104" fmla="*/ 204 w 204"/>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5">
                    <a:moveTo>
                      <a:pt x="0" y="0"/>
                    </a:moveTo>
                    <a:lnTo>
                      <a:pt x="0" y="0"/>
                    </a:lnTo>
                    <a:lnTo>
                      <a:pt x="0" y="5"/>
                    </a:lnTo>
                    <a:lnTo>
                      <a:pt x="0" y="11"/>
                    </a:lnTo>
                    <a:lnTo>
                      <a:pt x="1" y="17"/>
                    </a:lnTo>
                    <a:lnTo>
                      <a:pt x="4" y="22"/>
                    </a:lnTo>
                    <a:lnTo>
                      <a:pt x="6" y="28"/>
                    </a:lnTo>
                    <a:lnTo>
                      <a:pt x="9" y="32"/>
                    </a:lnTo>
                    <a:lnTo>
                      <a:pt x="12" y="38"/>
                    </a:lnTo>
                    <a:lnTo>
                      <a:pt x="16" y="42"/>
                    </a:lnTo>
                    <a:lnTo>
                      <a:pt x="20" y="48"/>
                    </a:lnTo>
                    <a:lnTo>
                      <a:pt x="26" y="52"/>
                    </a:lnTo>
                    <a:lnTo>
                      <a:pt x="31" y="56"/>
                    </a:lnTo>
                    <a:lnTo>
                      <a:pt x="36" y="60"/>
                    </a:lnTo>
                    <a:lnTo>
                      <a:pt x="42" y="64"/>
                    </a:lnTo>
                    <a:lnTo>
                      <a:pt x="47" y="69"/>
                    </a:lnTo>
                    <a:lnTo>
                      <a:pt x="54" y="73"/>
                    </a:lnTo>
                    <a:lnTo>
                      <a:pt x="61" y="76"/>
                    </a:lnTo>
                    <a:lnTo>
                      <a:pt x="68" y="79"/>
                    </a:lnTo>
                    <a:lnTo>
                      <a:pt x="75" y="83"/>
                    </a:lnTo>
                    <a:lnTo>
                      <a:pt x="83" y="86"/>
                    </a:lnTo>
                    <a:lnTo>
                      <a:pt x="91" y="88"/>
                    </a:lnTo>
                    <a:lnTo>
                      <a:pt x="99" y="91"/>
                    </a:lnTo>
                    <a:lnTo>
                      <a:pt x="107" y="94"/>
                    </a:lnTo>
                    <a:lnTo>
                      <a:pt x="117" y="95"/>
                    </a:lnTo>
                    <a:lnTo>
                      <a:pt x="125" y="98"/>
                    </a:lnTo>
                    <a:lnTo>
                      <a:pt x="135" y="100"/>
                    </a:lnTo>
                    <a:lnTo>
                      <a:pt x="144" y="101"/>
                    </a:lnTo>
                    <a:lnTo>
                      <a:pt x="154" y="102"/>
                    </a:lnTo>
                    <a:lnTo>
                      <a:pt x="163" y="104"/>
                    </a:lnTo>
                    <a:lnTo>
                      <a:pt x="173" y="104"/>
                    </a:lnTo>
                    <a:lnTo>
                      <a:pt x="182" y="105"/>
                    </a:lnTo>
                    <a:lnTo>
                      <a:pt x="193" y="105"/>
                    </a:lnTo>
                    <a:lnTo>
                      <a:pt x="204" y="105"/>
                    </a:lnTo>
                    <a:lnTo>
                      <a:pt x="204" y="91"/>
                    </a:lnTo>
                    <a:lnTo>
                      <a:pt x="193" y="91"/>
                    </a:lnTo>
                    <a:lnTo>
                      <a:pt x="184" y="90"/>
                    </a:lnTo>
                    <a:lnTo>
                      <a:pt x="174" y="90"/>
                    </a:lnTo>
                    <a:lnTo>
                      <a:pt x="165" y="88"/>
                    </a:lnTo>
                    <a:lnTo>
                      <a:pt x="155" y="88"/>
                    </a:lnTo>
                    <a:lnTo>
                      <a:pt x="146" y="87"/>
                    </a:lnTo>
                    <a:lnTo>
                      <a:pt x="137" y="84"/>
                    </a:lnTo>
                    <a:lnTo>
                      <a:pt x="128" y="83"/>
                    </a:lnTo>
                    <a:lnTo>
                      <a:pt x="120" y="81"/>
                    </a:lnTo>
                    <a:lnTo>
                      <a:pt x="111" y="79"/>
                    </a:lnTo>
                    <a:lnTo>
                      <a:pt x="103" y="77"/>
                    </a:lnTo>
                    <a:lnTo>
                      <a:pt x="96" y="74"/>
                    </a:lnTo>
                    <a:lnTo>
                      <a:pt x="88" y="71"/>
                    </a:lnTo>
                    <a:lnTo>
                      <a:pt x="81" y="69"/>
                    </a:lnTo>
                    <a:lnTo>
                      <a:pt x="75" y="66"/>
                    </a:lnTo>
                    <a:lnTo>
                      <a:pt x="68" y="63"/>
                    </a:lnTo>
                    <a:lnTo>
                      <a:pt x="61" y="59"/>
                    </a:lnTo>
                    <a:lnTo>
                      <a:pt x="56" y="56"/>
                    </a:lnTo>
                    <a:lnTo>
                      <a:pt x="50" y="52"/>
                    </a:lnTo>
                    <a:lnTo>
                      <a:pt x="45" y="49"/>
                    </a:lnTo>
                    <a:lnTo>
                      <a:pt x="39" y="45"/>
                    </a:lnTo>
                    <a:lnTo>
                      <a:pt x="35" y="40"/>
                    </a:lnTo>
                    <a:lnTo>
                      <a:pt x="31" y="36"/>
                    </a:lnTo>
                    <a:lnTo>
                      <a:pt x="28" y="32"/>
                    </a:lnTo>
                    <a:lnTo>
                      <a:pt x="24" y="28"/>
                    </a:lnTo>
                    <a:lnTo>
                      <a:pt x="21" y="25"/>
                    </a:lnTo>
                    <a:lnTo>
                      <a:pt x="20" y="21"/>
                    </a:lnTo>
                    <a:lnTo>
                      <a:pt x="17" y="17"/>
                    </a:lnTo>
                    <a:lnTo>
                      <a:pt x="16" y="12"/>
                    </a:lnTo>
                    <a:lnTo>
                      <a:pt x="15" y="8"/>
                    </a:lnTo>
                    <a:lnTo>
                      <a:pt x="15" y="2"/>
                    </a:lnTo>
                    <a:lnTo>
                      <a:pt x="15" y="0"/>
                    </a:lnTo>
                    <a:lnTo>
                      <a:pt x="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25" name="Freeform 69"/>
              <p:cNvSpPr>
                <a:spLocks/>
              </p:cNvSpPr>
              <p:nvPr/>
            </p:nvSpPr>
            <p:spPr bwMode="auto">
              <a:xfrm>
                <a:off x="1056" y="1858"/>
                <a:ext cx="204" cy="107"/>
              </a:xfrm>
              <a:custGeom>
                <a:avLst/>
                <a:gdLst>
                  <a:gd name="T0" fmla="*/ 204 w 204"/>
                  <a:gd name="T1" fmla="*/ 0 h 107"/>
                  <a:gd name="T2" fmla="*/ 182 w 204"/>
                  <a:gd name="T3" fmla="*/ 0 h 107"/>
                  <a:gd name="T4" fmla="*/ 163 w 204"/>
                  <a:gd name="T5" fmla="*/ 1 h 107"/>
                  <a:gd name="T6" fmla="*/ 144 w 204"/>
                  <a:gd name="T7" fmla="*/ 4 h 107"/>
                  <a:gd name="T8" fmla="*/ 125 w 204"/>
                  <a:gd name="T9" fmla="*/ 7 h 107"/>
                  <a:gd name="T10" fmla="*/ 107 w 204"/>
                  <a:gd name="T11" fmla="*/ 11 h 107"/>
                  <a:gd name="T12" fmla="*/ 91 w 204"/>
                  <a:gd name="T13" fmla="*/ 17 h 107"/>
                  <a:gd name="T14" fmla="*/ 75 w 204"/>
                  <a:gd name="T15" fmla="*/ 22 h 107"/>
                  <a:gd name="T16" fmla="*/ 61 w 204"/>
                  <a:gd name="T17" fmla="*/ 29 h 107"/>
                  <a:gd name="T18" fmla="*/ 47 w 204"/>
                  <a:gd name="T19" fmla="*/ 36 h 107"/>
                  <a:gd name="T20" fmla="*/ 36 w 204"/>
                  <a:gd name="T21" fmla="*/ 45 h 107"/>
                  <a:gd name="T22" fmla="*/ 26 w 204"/>
                  <a:gd name="T23" fmla="*/ 53 h 107"/>
                  <a:gd name="T24" fmla="*/ 16 w 204"/>
                  <a:gd name="T25" fmla="*/ 63 h 107"/>
                  <a:gd name="T26" fmla="*/ 9 w 204"/>
                  <a:gd name="T27" fmla="*/ 73 h 107"/>
                  <a:gd name="T28" fmla="*/ 4 w 204"/>
                  <a:gd name="T29" fmla="*/ 83 h 107"/>
                  <a:gd name="T30" fmla="*/ 0 w 204"/>
                  <a:gd name="T31" fmla="*/ 94 h 107"/>
                  <a:gd name="T32" fmla="*/ 0 w 204"/>
                  <a:gd name="T33" fmla="*/ 107 h 107"/>
                  <a:gd name="T34" fmla="*/ 15 w 204"/>
                  <a:gd name="T35" fmla="*/ 101 h 107"/>
                  <a:gd name="T36" fmla="*/ 16 w 204"/>
                  <a:gd name="T37" fmla="*/ 93 h 107"/>
                  <a:gd name="T38" fmla="*/ 20 w 204"/>
                  <a:gd name="T39" fmla="*/ 84 h 107"/>
                  <a:gd name="T40" fmla="*/ 24 w 204"/>
                  <a:gd name="T41" fmla="*/ 76 h 107"/>
                  <a:gd name="T42" fmla="*/ 31 w 204"/>
                  <a:gd name="T43" fmla="*/ 69 h 107"/>
                  <a:gd name="T44" fmla="*/ 39 w 204"/>
                  <a:gd name="T45" fmla="*/ 60 h 107"/>
                  <a:gd name="T46" fmla="*/ 50 w 204"/>
                  <a:gd name="T47" fmla="*/ 53 h 107"/>
                  <a:gd name="T48" fmla="*/ 61 w 204"/>
                  <a:gd name="T49" fmla="*/ 46 h 107"/>
                  <a:gd name="T50" fmla="*/ 75 w 204"/>
                  <a:gd name="T51" fmla="*/ 39 h 107"/>
                  <a:gd name="T52" fmla="*/ 88 w 204"/>
                  <a:gd name="T53" fmla="*/ 33 h 107"/>
                  <a:gd name="T54" fmla="*/ 103 w 204"/>
                  <a:gd name="T55" fmla="*/ 28 h 107"/>
                  <a:gd name="T56" fmla="*/ 120 w 204"/>
                  <a:gd name="T57" fmla="*/ 24 h 107"/>
                  <a:gd name="T58" fmla="*/ 137 w 204"/>
                  <a:gd name="T59" fmla="*/ 21 h 107"/>
                  <a:gd name="T60" fmla="*/ 155 w 204"/>
                  <a:gd name="T61" fmla="*/ 18 h 107"/>
                  <a:gd name="T62" fmla="*/ 174 w 204"/>
                  <a:gd name="T63" fmla="*/ 15 h 107"/>
                  <a:gd name="T64" fmla="*/ 193 w 204"/>
                  <a:gd name="T65" fmla="*/ 14 h 107"/>
                  <a:gd name="T66" fmla="*/ 204 w 204"/>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7"/>
                  <a:gd name="T104" fmla="*/ 204 w 204"/>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7">
                    <a:moveTo>
                      <a:pt x="204" y="0"/>
                    </a:moveTo>
                    <a:lnTo>
                      <a:pt x="204" y="0"/>
                    </a:lnTo>
                    <a:lnTo>
                      <a:pt x="193" y="0"/>
                    </a:lnTo>
                    <a:lnTo>
                      <a:pt x="182" y="0"/>
                    </a:lnTo>
                    <a:lnTo>
                      <a:pt x="173" y="0"/>
                    </a:lnTo>
                    <a:lnTo>
                      <a:pt x="163" y="1"/>
                    </a:lnTo>
                    <a:lnTo>
                      <a:pt x="154" y="2"/>
                    </a:lnTo>
                    <a:lnTo>
                      <a:pt x="144" y="4"/>
                    </a:lnTo>
                    <a:lnTo>
                      <a:pt x="135" y="5"/>
                    </a:lnTo>
                    <a:lnTo>
                      <a:pt x="125" y="7"/>
                    </a:lnTo>
                    <a:lnTo>
                      <a:pt x="117" y="9"/>
                    </a:lnTo>
                    <a:lnTo>
                      <a:pt x="107" y="11"/>
                    </a:lnTo>
                    <a:lnTo>
                      <a:pt x="99" y="14"/>
                    </a:lnTo>
                    <a:lnTo>
                      <a:pt x="91" y="17"/>
                    </a:lnTo>
                    <a:lnTo>
                      <a:pt x="83" y="19"/>
                    </a:lnTo>
                    <a:lnTo>
                      <a:pt x="75" y="22"/>
                    </a:lnTo>
                    <a:lnTo>
                      <a:pt x="68" y="25"/>
                    </a:lnTo>
                    <a:lnTo>
                      <a:pt x="61" y="29"/>
                    </a:lnTo>
                    <a:lnTo>
                      <a:pt x="54" y="33"/>
                    </a:lnTo>
                    <a:lnTo>
                      <a:pt x="47" y="36"/>
                    </a:lnTo>
                    <a:lnTo>
                      <a:pt x="42" y="40"/>
                    </a:lnTo>
                    <a:lnTo>
                      <a:pt x="36" y="45"/>
                    </a:lnTo>
                    <a:lnTo>
                      <a:pt x="31" y="49"/>
                    </a:lnTo>
                    <a:lnTo>
                      <a:pt x="26" y="53"/>
                    </a:lnTo>
                    <a:lnTo>
                      <a:pt x="20" y="57"/>
                    </a:lnTo>
                    <a:lnTo>
                      <a:pt x="16" y="63"/>
                    </a:lnTo>
                    <a:lnTo>
                      <a:pt x="12" y="67"/>
                    </a:lnTo>
                    <a:lnTo>
                      <a:pt x="9" y="73"/>
                    </a:lnTo>
                    <a:lnTo>
                      <a:pt x="6" y="78"/>
                    </a:lnTo>
                    <a:lnTo>
                      <a:pt x="4" y="83"/>
                    </a:lnTo>
                    <a:lnTo>
                      <a:pt x="1" y="88"/>
                    </a:lnTo>
                    <a:lnTo>
                      <a:pt x="0" y="94"/>
                    </a:lnTo>
                    <a:lnTo>
                      <a:pt x="0" y="100"/>
                    </a:lnTo>
                    <a:lnTo>
                      <a:pt x="0" y="107"/>
                    </a:lnTo>
                    <a:lnTo>
                      <a:pt x="15" y="107"/>
                    </a:lnTo>
                    <a:lnTo>
                      <a:pt x="15" y="101"/>
                    </a:lnTo>
                    <a:lnTo>
                      <a:pt x="15" y="97"/>
                    </a:lnTo>
                    <a:lnTo>
                      <a:pt x="16" y="93"/>
                    </a:lnTo>
                    <a:lnTo>
                      <a:pt x="17" y="88"/>
                    </a:lnTo>
                    <a:lnTo>
                      <a:pt x="20" y="84"/>
                    </a:lnTo>
                    <a:lnTo>
                      <a:pt x="21" y="80"/>
                    </a:lnTo>
                    <a:lnTo>
                      <a:pt x="24" y="76"/>
                    </a:lnTo>
                    <a:lnTo>
                      <a:pt x="28" y="71"/>
                    </a:lnTo>
                    <a:lnTo>
                      <a:pt x="31" y="69"/>
                    </a:lnTo>
                    <a:lnTo>
                      <a:pt x="35" y="64"/>
                    </a:lnTo>
                    <a:lnTo>
                      <a:pt x="39" y="60"/>
                    </a:lnTo>
                    <a:lnTo>
                      <a:pt x="45" y="57"/>
                    </a:lnTo>
                    <a:lnTo>
                      <a:pt x="50" y="53"/>
                    </a:lnTo>
                    <a:lnTo>
                      <a:pt x="56" y="49"/>
                    </a:lnTo>
                    <a:lnTo>
                      <a:pt x="61" y="46"/>
                    </a:lnTo>
                    <a:lnTo>
                      <a:pt x="68" y="43"/>
                    </a:lnTo>
                    <a:lnTo>
                      <a:pt x="75" y="39"/>
                    </a:lnTo>
                    <a:lnTo>
                      <a:pt x="81" y="36"/>
                    </a:lnTo>
                    <a:lnTo>
                      <a:pt x="88" y="33"/>
                    </a:lnTo>
                    <a:lnTo>
                      <a:pt x="96" y="31"/>
                    </a:lnTo>
                    <a:lnTo>
                      <a:pt x="103" y="28"/>
                    </a:lnTo>
                    <a:lnTo>
                      <a:pt x="111" y="26"/>
                    </a:lnTo>
                    <a:lnTo>
                      <a:pt x="120" y="24"/>
                    </a:lnTo>
                    <a:lnTo>
                      <a:pt x="128" y="22"/>
                    </a:lnTo>
                    <a:lnTo>
                      <a:pt x="137" y="21"/>
                    </a:lnTo>
                    <a:lnTo>
                      <a:pt x="146" y="19"/>
                    </a:lnTo>
                    <a:lnTo>
                      <a:pt x="155" y="18"/>
                    </a:lnTo>
                    <a:lnTo>
                      <a:pt x="165" y="17"/>
                    </a:lnTo>
                    <a:lnTo>
                      <a:pt x="174" y="15"/>
                    </a:lnTo>
                    <a:lnTo>
                      <a:pt x="184" y="15"/>
                    </a:lnTo>
                    <a:lnTo>
                      <a:pt x="193" y="14"/>
                    </a:lnTo>
                    <a:lnTo>
                      <a:pt x="204" y="14"/>
                    </a:lnTo>
                    <a:lnTo>
                      <a:pt x="204"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26" name="Freeform 70"/>
              <p:cNvSpPr>
                <a:spLocks/>
              </p:cNvSpPr>
              <p:nvPr/>
            </p:nvSpPr>
            <p:spPr bwMode="auto">
              <a:xfrm>
                <a:off x="1122" y="2017"/>
                <a:ext cx="70" cy="63"/>
              </a:xfrm>
              <a:custGeom>
                <a:avLst/>
                <a:gdLst>
                  <a:gd name="T0" fmla="*/ 55 w 70"/>
                  <a:gd name="T1" fmla="*/ 0 h 63"/>
                  <a:gd name="T2" fmla="*/ 54 w 70"/>
                  <a:gd name="T3" fmla="*/ 10 h 63"/>
                  <a:gd name="T4" fmla="*/ 51 w 70"/>
                  <a:gd name="T5" fmla="*/ 19 h 63"/>
                  <a:gd name="T6" fmla="*/ 43 w 70"/>
                  <a:gd name="T7" fmla="*/ 34 h 63"/>
                  <a:gd name="T8" fmla="*/ 40 w 70"/>
                  <a:gd name="T9" fmla="*/ 39 h 63"/>
                  <a:gd name="T10" fmla="*/ 36 w 70"/>
                  <a:gd name="T11" fmla="*/ 43 h 63"/>
                  <a:gd name="T12" fmla="*/ 32 w 70"/>
                  <a:gd name="T13" fmla="*/ 46 h 63"/>
                  <a:gd name="T14" fmla="*/ 29 w 70"/>
                  <a:gd name="T15" fmla="*/ 48 h 63"/>
                  <a:gd name="T16" fmla="*/ 26 w 70"/>
                  <a:gd name="T17" fmla="*/ 48 h 63"/>
                  <a:gd name="T18" fmla="*/ 25 w 70"/>
                  <a:gd name="T19" fmla="*/ 48 h 63"/>
                  <a:gd name="T20" fmla="*/ 24 w 70"/>
                  <a:gd name="T21" fmla="*/ 46 h 63"/>
                  <a:gd name="T22" fmla="*/ 21 w 70"/>
                  <a:gd name="T23" fmla="*/ 45 h 63"/>
                  <a:gd name="T24" fmla="*/ 20 w 70"/>
                  <a:gd name="T25" fmla="*/ 41 h 63"/>
                  <a:gd name="T26" fmla="*/ 17 w 70"/>
                  <a:gd name="T27" fmla="*/ 36 h 63"/>
                  <a:gd name="T28" fmla="*/ 17 w 70"/>
                  <a:gd name="T29" fmla="*/ 29 h 63"/>
                  <a:gd name="T30" fmla="*/ 15 w 70"/>
                  <a:gd name="T31" fmla="*/ 21 h 63"/>
                  <a:gd name="T32" fmla="*/ 0 w 70"/>
                  <a:gd name="T33" fmla="*/ 27 h 63"/>
                  <a:gd name="T34" fmla="*/ 2 w 70"/>
                  <a:gd name="T35" fmla="*/ 35 h 63"/>
                  <a:gd name="T36" fmla="*/ 5 w 70"/>
                  <a:gd name="T37" fmla="*/ 43 h 63"/>
                  <a:gd name="T38" fmla="*/ 7 w 70"/>
                  <a:gd name="T39" fmla="*/ 50 h 63"/>
                  <a:gd name="T40" fmla="*/ 11 w 70"/>
                  <a:gd name="T41" fmla="*/ 56 h 63"/>
                  <a:gd name="T42" fmla="*/ 17 w 70"/>
                  <a:gd name="T43" fmla="*/ 60 h 63"/>
                  <a:gd name="T44" fmla="*/ 24 w 70"/>
                  <a:gd name="T45" fmla="*/ 63 h 63"/>
                  <a:gd name="T46" fmla="*/ 30 w 70"/>
                  <a:gd name="T47" fmla="*/ 63 h 63"/>
                  <a:gd name="T48" fmla="*/ 37 w 70"/>
                  <a:gd name="T49" fmla="*/ 60 h 63"/>
                  <a:gd name="T50" fmla="*/ 43 w 70"/>
                  <a:gd name="T51" fmla="*/ 56 h 63"/>
                  <a:gd name="T52" fmla="*/ 48 w 70"/>
                  <a:gd name="T53" fmla="*/ 52 h 63"/>
                  <a:gd name="T54" fmla="*/ 54 w 70"/>
                  <a:gd name="T55" fmla="*/ 45 h 63"/>
                  <a:gd name="T56" fmla="*/ 60 w 70"/>
                  <a:gd name="T57" fmla="*/ 34 h 63"/>
                  <a:gd name="T58" fmla="*/ 66 w 70"/>
                  <a:gd name="T59" fmla="*/ 19 h 63"/>
                  <a:gd name="T60" fmla="*/ 69 w 70"/>
                  <a:gd name="T61" fmla="*/ 8 h 63"/>
                  <a:gd name="T62" fmla="*/ 70 w 70"/>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63"/>
                  <a:gd name="T98" fmla="*/ 70 w 70"/>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63">
                    <a:moveTo>
                      <a:pt x="55" y="0"/>
                    </a:moveTo>
                    <a:lnTo>
                      <a:pt x="55" y="0"/>
                    </a:lnTo>
                    <a:lnTo>
                      <a:pt x="55" y="5"/>
                    </a:lnTo>
                    <a:lnTo>
                      <a:pt x="54" y="10"/>
                    </a:lnTo>
                    <a:lnTo>
                      <a:pt x="52" y="14"/>
                    </a:lnTo>
                    <a:lnTo>
                      <a:pt x="51" y="19"/>
                    </a:lnTo>
                    <a:lnTo>
                      <a:pt x="47" y="27"/>
                    </a:lnTo>
                    <a:lnTo>
                      <a:pt x="43" y="34"/>
                    </a:lnTo>
                    <a:lnTo>
                      <a:pt x="41" y="36"/>
                    </a:lnTo>
                    <a:lnTo>
                      <a:pt x="40" y="39"/>
                    </a:lnTo>
                    <a:lnTo>
                      <a:pt x="37" y="41"/>
                    </a:lnTo>
                    <a:lnTo>
                      <a:pt x="36" y="43"/>
                    </a:lnTo>
                    <a:lnTo>
                      <a:pt x="35" y="45"/>
                    </a:lnTo>
                    <a:lnTo>
                      <a:pt x="32" y="46"/>
                    </a:lnTo>
                    <a:lnTo>
                      <a:pt x="30" y="46"/>
                    </a:lnTo>
                    <a:lnTo>
                      <a:pt x="29" y="48"/>
                    </a:lnTo>
                    <a:lnTo>
                      <a:pt x="28" y="48"/>
                    </a:lnTo>
                    <a:lnTo>
                      <a:pt x="26" y="48"/>
                    </a:lnTo>
                    <a:lnTo>
                      <a:pt x="25" y="48"/>
                    </a:lnTo>
                    <a:lnTo>
                      <a:pt x="24" y="48"/>
                    </a:lnTo>
                    <a:lnTo>
                      <a:pt x="24" y="46"/>
                    </a:lnTo>
                    <a:lnTo>
                      <a:pt x="22" y="46"/>
                    </a:lnTo>
                    <a:lnTo>
                      <a:pt x="21" y="45"/>
                    </a:lnTo>
                    <a:lnTo>
                      <a:pt x="20" y="43"/>
                    </a:lnTo>
                    <a:lnTo>
                      <a:pt x="20" y="41"/>
                    </a:lnTo>
                    <a:lnTo>
                      <a:pt x="18" y="39"/>
                    </a:lnTo>
                    <a:lnTo>
                      <a:pt x="17" y="36"/>
                    </a:lnTo>
                    <a:lnTo>
                      <a:pt x="17" y="32"/>
                    </a:lnTo>
                    <a:lnTo>
                      <a:pt x="17" y="29"/>
                    </a:lnTo>
                    <a:lnTo>
                      <a:pt x="15" y="25"/>
                    </a:lnTo>
                    <a:lnTo>
                      <a:pt x="15" y="21"/>
                    </a:lnTo>
                    <a:lnTo>
                      <a:pt x="0" y="21"/>
                    </a:lnTo>
                    <a:lnTo>
                      <a:pt x="0" y="27"/>
                    </a:lnTo>
                    <a:lnTo>
                      <a:pt x="2" y="31"/>
                    </a:lnTo>
                    <a:lnTo>
                      <a:pt x="2" y="35"/>
                    </a:lnTo>
                    <a:lnTo>
                      <a:pt x="3" y="39"/>
                    </a:lnTo>
                    <a:lnTo>
                      <a:pt x="5" y="43"/>
                    </a:lnTo>
                    <a:lnTo>
                      <a:pt x="6" y="48"/>
                    </a:lnTo>
                    <a:lnTo>
                      <a:pt x="7" y="50"/>
                    </a:lnTo>
                    <a:lnTo>
                      <a:pt x="9" y="53"/>
                    </a:lnTo>
                    <a:lnTo>
                      <a:pt x="11" y="56"/>
                    </a:lnTo>
                    <a:lnTo>
                      <a:pt x="14" y="59"/>
                    </a:lnTo>
                    <a:lnTo>
                      <a:pt x="17" y="60"/>
                    </a:lnTo>
                    <a:lnTo>
                      <a:pt x="21" y="62"/>
                    </a:lnTo>
                    <a:lnTo>
                      <a:pt x="24" y="63"/>
                    </a:lnTo>
                    <a:lnTo>
                      <a:pt x="28" y="63"/>
                    </a:lnTo>
                    <a:lnTo>
                      <a:pt x="30" y="63"/>
                    </a:lnTo>
                    <a:lnTo>
                      <a:pt x="33" y="62"/>
                    </a:lnTo>
                    <a:lnTo>
                      <a:pt x="37" y="60"/>
                    </a:lnTo>
                    <a:lnTo>
                      <a:pt x="40" y="59"/>
                    </a:lnTo>
                    <a:lnTo>
                      <a:pt x="43" y="56"/>
                    </a:lnTo>
                    <a:lnTo>
                      <a:pt x="45" y="55"/>
                    </a:lnTo>
                    <a:lnTo>
                      <a:pt x="48" y="52"/>
                    </a:lnTo>
                    <a:lnTo>
                      <a:pt x="51" y="49"/>
                    </a:lnTo>
                    <a:lnTo>
                      <a:pt x="54" y="45"/>
                    </a:lnTo>
                    <a:lnTo>
                      <a:pt x="56" y="42"/>
                    </a:lnTo>
                    <a:lnTo>
                      <a:pt x="60" y="34"/>
                    </a:lnTo>
                    <a:lnTo>
                      <a:pt x="65" y="25"/>
                    </a:lnTo>
                    <a:lnTo>
                      <a:pt x="66" y="19"/>
                    </a:lnTo>
                    <a:lnTo>
                      <a:pt x="67" y="14"/>
                    </a:lnTo>
                    <a:lnTo>
                      <a:pt x="69" y="8"/>
                    </a:lnTo>
                    <a:lnTo>
                      <a:pt x="70" y="3"/>
                    </a:lnTo>
                    <a:lnTo>
                      <a:pt x="55"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27" name="Freeform 71"/>
              <p:cNvSpPr>
                <a:spLocks/>
              </p:cNvSpPr>
              <p:nvPr/>
            </p:nvSpPr>
            <p:spPr bwMode="auto">
              <a:xfrm>
                <a:off x="1177" y="1852"/>
                <a:ext cx="48" cy="168"/>
              </a:xfrm>
              <a:custGeom>
                <a:avLst/>
                <a:gdLst>
                  <a:gd name="T0" fmla="*/ 48 w 48"/>
                  <a:gd name="T1" fmla="*/ 3 h 168"/>
                  <a:gd name="T2" fmla="*/ 33 w 48"/>
                  <a:gd name="T3" fmla="*/ 0 h 168"/>
                  <a:gd name="T4" fmla="*/ 0 w 48"/>
                  <a:gd name="T5" fmla="*/ 165 h 168"/>
                  <a:gd name="T6" fmla="*/ 15 w 48"/>
                  <a:gd name="T7" fmla="*/ 168 h 168"/>
                  <a:gd name="T8" fmla="*/ 48 w 48"/>
                  <a:gd name="T9" fmla="*/ 3 h 168"/>
                  <a:gd name="T10" fmla="*/ 48 w 48"/>
                  <a:gd name="T11" fmla="*/ 3 h 168"/>
                  <a:gd name="T12" fmla="*/ 0 60000 65536"/>
                  <a:gd name="T13" fmla="*/ 0 60000 65536"/>
                  <a:gd name="T14" fmla="*/ 0 60000 65536"/>
                  <a:gd name="T15" fmla="*/ 0 60000 65536"/>
                  <a:gd name="T16" fmla="*/ 0 60000 65536"/>
                  <a:gd name="T17" fmla="*/ 0 60000 65536"/>
                  <a:gd name="T18" fmla="*/ 0 w 48"/>
                  <a:gd name="T19" fmla="*/ 0 h 168"/>
                  <a:gd name="T20" fmla="*/ 48 w 48"/>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8" h="168">
                    <a:moveTo>
                      <a:pt x="48" y="3"/>
                    </a:moveTo>
                    <a:lnTo>
                      <a:pt x="33" y="0"/>
                    </a:lnTo>
                    <a:lnTo>
                      <a:pt x="0" y="165"/>
                    </a:lnTo>
                    <a:lnTo>
                      <a:pt x="15" y="168"/>
                    </a:lnTo>
                    <a:lnTo>
                      <a:pt x="48" y="3"/>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28" name="Freeform 72"/>
              <p:cNvSpPr>
                <a:spLocks/>
              </p:cNvSpPr>
              <p:nvPr/>
            </p:nvSpPr>
            <p:spPr bwMode="auto">
              <a:xfrm>
                <a:off x="1210" y="1825"/>
                <a:ext cx="46" cy="47"/>
              </a:xfrm>
              <a:custGeom>
                <a:avLst/>
                <a:gdLst>
                  <a:gd name="T0" fmla="*/ 46 w 46"/>
                  <a:gd name="T1" fmla="*/ 37 h 47"/>
                  <a:gd name="T2" fmla="*/ 45 w 46"/>
                  <a:gd name="T3" fmla="*/ 34 h 47"/>
                  <a:gd name="T4" fmla="*/ 41 w 46"/>
                  <a:gd name="T5" fmla="*/ 27 h 47"/>
                  <a:gd name="T6" fmla="*/ 37 w 46"/>
                  <a:gd name="T7" fmla="*/ 17 h 47"/>
                  <a:gd name="T8" fmla="*/ 31 w 46"/>
                  <a:gd name="T9" fmla="*/ 9 h 47"/>
                  <a:gd name="T10" fmla="*/ 28 w 46"/>
                  <a:gd name="T11" fmla="*/ 4 h 47"/>
                  <a:gd name="T12" fmla="*/ 26 w 46"/>
                  <a:gd name="T13" fmla="*/ 2 h 47"/>
                  <a:gd name="T14" fmla="*/ 22 w 46"/>
                  <a:gd name="T15" fmla="*/ 0 h 47"/>
                  <a:gd name="T16" fmla="*/ 19 w 46"/>
                  <a:gd name="T17" fmla="*/ 0 h 47"/>
                  <a:gd name="T18" fmla="*/ 16 w 46"/>
                  <a:gd name="T19" fmla="*/ 0 h 47"/>
                  <a:gd name="T20" fmla="*/ 12 w 46"/>
                  <a:gd name="T21" fmla="*/ 0 h 47"/>
                  <a:gd name="T22" fmla="*/ 9 w 46"/>
                  <a:gd name="T23" fmla="*/ 3 h 47"/>
                  <a:gd name="T24" fmla="*/ 8 w 46"/>
                  <a:gd name="T25" fmla="*/ 4 h 47"/>
                  <a:gd name="T26" fmla="*/ 5 w 46"/>
                  <a:gd name="T27" fmla="*/ 7 h 47"/>
                  <a:gd name="T28" fmla="*/ 4 w 46"/>
                  <a:gd name="T29" fmla="*/ 10 h 47"/>
                  <a:gd name="T30" fmla="*/ 1 w 46"/>
                  <a:gd name="T31" fmla="*/ 17 h 47"/>
                  <a:gd name="T32" fmla="*/ 0 w 46"/>
                  <a:gd name="T33" fmla="*/ 27 h 47"/>
                  <a:gd name="T34" fmla="*/ 15 w 46"/>
                  <a:gd name="T35" fmla="*/ 30 h 47"/>
                  <a:gd name="T36" fmla="*/ 16 w 46"/>
                  <a:gd name="T37" fmla="*/ 21 h 47"/>
                  <a:gd name="T38" fmla="*/ 19 w 46"/>
                  <a:gd name="T39" fmla="*/ 16 h 47"/>
                  <a:gd name="T40" fmla="*/ 19 w 46"/>
                  <a:gd name="T41" fmla="*/ 14 h 47"/>
                  <a:gd name="T42" fmla="*/ 19 w 46"/>
                  <a:gd name="T43" fmla="*/ 14 h 47"/>
                  <a:gd name="T44" fmla="*/ 20 w 46"/>
                  <a:gd name="T45" fmla="*/ 14 h 47"/>
                  <a:gd name="T46" fmla="*/ 19 w 46"/>
                  <a:gd name="T47" fmla="*/ 14 h 47"/>
                  <a:gd name="T48" fmla="*/ 19 w 46"/>
                  <a:gd name="T49" fmla="*/ 14 h 47"/>
                  <a:gd name="T50" fmla="*/ 17 w 46"/>
                  <a:gd name="T51" fmla="*/ 14 h 47"/>
                  <a:gd name="T52" fmla="*/ 16 w 46"/>
                  <a:gd name="T53" fmla="*/ 14 h 47"/>
                  <a:gd name="T54" fmla="*/ 16 w 46"/>
                  <a:gd name="T55" fmla="*/ 14 h 47"/>
                  <a:gd name="T56" fmla="*/ 17 w 46"/>
                  <a:gd name="T57" fmla="*/ 16 h 47"/>
                  <a:gd name="T58" fmla="*/ 19 w 46"/>
                  <a:gd name="T59" fmla="*/ 17 h 47"/>
                  <a:gd name="T60" fmla="*/ 23 w 46"/>
                  <a:gd name="T61" fmla="*/ 24 h 47"/>
                  <a:gd name="T62" fmla="*/ 27 w 46"/>
                  <a:gd name="T63" fmla="*/ 33 h 47"/>
                  <a:gd name="T64" fmla="*/ 31 w 46"/>
                  <a:gd name="T65" fmla="*/ 41 h 47"/>
                  <a:gd name="T66" fmla="*/ 35 w 46"/>
                  <a:gd name="T67" fmla="*/ 47 h 47"/>
                  <a:gd name="T68" fmla="*/ 46 w 46"/>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
                  <a:gd name="T106" fmla="*/ 0 h 47"/>
                  <a:gd name="T107" fmla="*/ 46 w 46"/>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 h="47">
                    <a:moveTo>
                      <a:pt x="46" y="37"/>
                    </a:moveTo>
                    <a:lnTo>
                      <a:pt x="45" y="34"/>
                    </a:lnTo>
                    <a:lnTo>
                      <a:pt x="41" y="27"/>
                    </a:lnTo>
                    <a:lnTo>
                      <a:pt x="37" y="17"/>
                    </a:lnTo>
                    <a:lnTo>
                      <a:pt x="31" y="9"/>
                    </a:lnTo>
                    <a:lnTo>
                      <a:pt x="28" y="4"/>
                    </a:lnTo>
                    <a:lnTo>
                      <a:pt x="26" y="2"/>
                    </a:lnTo>
                    <a:lnTo>
                      <a:pt x="22" y="0"/>
                    </a:lnTo>
                    <a:lnTo>
                      <a:pt x="19" y="0"/>
                    </a:lnTo>
                    <a:lnTo>
                      <a:pt x="16" y="0"/>
                    </a:lnTo>
                    <a:lnTo>
                      <a:pt x="12" y="0"/>
                    </a:lnTo>
                    <a:lnTo>
                      <a:pt x="9" y="3"/>
                    </a:lnTo>
                    <a:lnTo>
                      <a:pt x="8" y="4"/>
                    </a:lnTo>
                    <a:lnTo>
                      <a:pt x="5" y="7"/>
                    </a:lnTo>
                    <a:lnTo>
                      <a:pt x="4" y="10"/>
                    </a:lnTo>
                    <a:lnTo>
                      <a:pt x="1" y="17"/>
                    </a:lnTo>
                    <a:lnTo>
                      <a:pt x="0" y="27"/>
                    </a:lnTo>
                    <a:lnTo>
                      <a:pt x="15" y="30"/>
                    </a:lnTo>
                    <a:lnTo>
                      <a:pt x="16" y="21"/>
                    </a:lnTo>
                    <a:lnTo>
                      <a:pt x="19" y="16"/>
                    </a:lnTo>
                    <a:lnTo>
                      <a:pt x="19" y="14"/>
                    </a:lnTo>
                    <a:lnTo>
                      <a:pt x="20" y="14"/>
                    </a:lnTo>
                    <a:lnTo>
                      <a:pt x="19" y="14"/>
                    </a:lnTo>
                    <a:lnTo>
                      <a:pt x="17" y="14"/>
                    </a:lnTo>
                    <a:lnTo>
                      <a:pt x="16" y="14"/>
                    </a:lnTo>
                    <a:lnTo>
                      <a:pt x="17" y="16"/>
                    </a:lnTo>
                    <a:lnTo>
                      <a:pt x="19" y="17"/>
                    </a:lnTo>
                    <a:lnTo>
                      <a:pt x="23" y="24"/>
                    </a:lnTo>
                    <a:lnTo>
                      <a:pt x="27" y="33"/>
                    </a:lnTo>
                    <a:lnTo>
                      <a:pt x="31" y="41"/>
                    </a:lnTo>
                    <a:lnTo>
                      <a:pt x="35" y="47"/>
                    </a:lnTo>
                    <a:lnTo>
                      <a:pt x="46" y="3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29" name="Freeform 73"/>
              <p:cNvSpPr>
                <a:spLocks/>
              </p:cNvSpPr>
              <p:nvPr/>
            </p:nvSpPr>
            <p:spPr bwMode="auto">
              <a:xfrm>
                <a:off x="1233" y="1910"/>
                <a:ext cx="63" cy="187"/>
              </a:xfrm>
              <a:custGeom>
                <a:avLst/>
                <a:gdLst>
                  <a:gd name="T0" fmla="*/ 49 w 63"/>
                  <a:gd name="T1" fmla="*/ 0 h 187"/>
                  <a:gd name="T2" fmla="*/ 49 w 63"/>
                  <a:gd name="T3" fmla="*/ 0 h 187"/>
                  <a:gd name="T4" fmla="*/ 48 w 63"/>
                  <a:gd name="T5" fmla="*/ 7 h 187"/>
                  <a:gd name="T6" fmla="*/ 46 w 63"/>
                  <a:gd name="T7" fmla="*/ 19 h 187"/>
                  <a:gd name="T8" fmla="*/ 44 w 63"/>
                  <a:gd name="T9" fmla="*/ 34 h 187"/>
                  <a:gd name="T10" fmla="*/ 42 w 63"/>
                  <a:gd name="T11" fmla="*/ 50 h 187"/>
                  <a:gd name="T12" fmla="*/ 39 w 63"/>
                  <a:gd name="T13" fmla="*/ 69 h 187"/>
                  <a:gd name="T14" fmla="*/ 37 w 63"/>
                  <a:gd name="T15" fmla="*/ 88 h 187"/>
                  <a:gd name="T16" fmla="*/ 34 w 63"/>
                  <a:gd name="T17" fmla="*/ 107 h 187"/>
                  <a:gd name="T18" fmla="*/ 30 w 63"/>
                  <a:gd name="T19" fmla="*/ 125 h 187"/>
                  <a:gd name="T20" fmla="*/ 27 w 63"/>
                  <a:gd name="T21" fmla="*/ 142 h 187"/>
                  <a:gd name="T22" fmla="*/ 24 w 63"/>
                  <a:gd name="T23" fmla="*/ 156 h 187"/>
                  <a:gd name="T24" fmla="*/ 22 w 63"/>
                  <a:gd name="T25" fmla="*/ 162 h 187"/>
                  <a:gd name="T26" fmla="*/ 20 w 63"/>
                  <a:gd name="T27" fmla="*/ 167 h 187"/>
                  <a:gd name="T28" fmla="*/ 19 w 63"/>
                  <a:gd name="T29" fmla="*/ 170 h 187"/>
                  <a:gd name="T30" fmla="*/ 18 w 63"/>
                  <a:gd name="T31" fmla="*/ 173 h 187"/>
                  <a:gd name="T32" fmla="*/ 18 w 63"/>
                  <a:gd name="T33" fmla="*/ 173 h 187"/>
                  <a:gd name="T34" fmla="*/ 18 w 63"/>
                  <a:gd name="T35" fmla="*/ 173 h 187"/>
                  <a:gd name="T36" fmla="*/ 18 w 63"/>
                  <a:gd name="T37" fmla="*/ 173 h 187"/>
                  <a:gd name="T38" fmla="*/ 19 w 63"/>
                  <a:gd name="T39" fmla="*/ 172 h 187"/>
                  <a:gd name="T40" fmla="*/ 20 w 63"/>
                  <a:gd name="T41" fmla="*/ 173 h 187"/>
                  <a:gd name="T42" fmla="*/ 22 w 63"/>
                  <a:gd name="T43" fmla="*/ 173 h 187"/>
                  <a:gd name="T44" fmla="*/ 22 w 63"/>
                  <a:gd name="T45" fmla="*/ 173 h 187"/>
                  <a:gd name="T46" fmla="*/ 22 w 63"/>
                  <a:gd name="T47" fmla="*/ 173 h 187"/>
                  <a:gd name="T48" fmla="*/ 20 w 63"/>
                  <a:gd name="T49" fmla="*/ 170 h 187"/>
                  <a:gd name="T50" fmla="*/ 19 w 63"/>
                  <a:gd name="T51" fmla="*/ 166 h 187"/>
                  <a:gd name="T52" fmla="*/ 16 w 63"/>
                  <a:gd name="T53" fmla="*/ 159 h 187"/>
                  <a:gd name="T54" fmla="*/ 15 w 63"/>
                  <a:gd name="T55" fmla="*/ 150 h 187"/>
                  <a:gd name="T56" fmla="*/ 0 w 63"/>
                  <a:gd name="T57" fmla="*/ 153 h 187"/>
                  <a:gd name="T58" fmla="*/ 3 w 63"/>
                  <a:gd name="T59" fmla="*/ 163 h 187"/>
                  <a:gd name="T60" fmla="*/ 4 w 63"/>
                  <a:gd name="T61" fmla="*/ 170 h 187"/>
                  <a:gd name="T62" fmla="*/ 7 w 63"/>
                  <a:gd name="T63" fmla="*/ 177 h 187"/>
                  <a:gd name="T64" fmla="*/ 9 w 63"/>
                  <a:gd name="T65" fmla="*/ 181 h 187"/>
                  <a:gd name="T66" fmla="*/ 11 w 63"/>
                  <a:gd name="T67" fmla="*/ 184 h 187"/>
                  <a:gd name="T68" fmla="*/ 14 w 63"/>
                  <a:gd name="T69" fmla="*/ 186 h 187"/>
                  <a:gd name="T70" fmla="*/ 16 w 63"/>
                  <a:gd name="T71" fmla="*/ 187 h 187"/>
                  <a:gd name="T72" fmla="*/ 20 w 63"/>
                  <a:gd name="T73" fmla="*/ 187 h 187"/>
                  <a:gd name="T74" fmla="*/ 23 w 63"/>
                  <a:gd name="T75" fmla="*/ 187 h 187"/>
                  <a:gd name="T76" fmla="*/ 26 w 63"/>
                  <a:gd name="T77" fmla="*/ 186 h 187"/>
                  <a:gd name="T78" fmla="*/ 27 w 63"/>
                  <a:gd name="T79" fmla="*/ 184 h 187"/>
                  <a:gd name="T80" fmla="*/ 30 w 63"/>
                  <a:gd name="T81" fmla="*/ 181 h 187"/>
                  <a:gd name="T82" fmla="*/ 31 w 63"/>
                  <a:gd name="T83" fmla="*/ 177 h 187"/>
                  <a:gd name="T84" fmla="*/ 34 w 63"/>
                  <a:gd name="T85" fmla="*/ 172 h 187"/>
                  <a:gd name="T86" fmla="*/ 35 w 63"/>
                  <a:gd name="T87" fmla="*/ 167 h 187"/>
                  <a:gd name="T88" fmla="*/ 38 w 63"/>
                  <a:gd name="T89" fmla="*/ 160 h 187"/>
                  <a:gd name="T90" fmla="*/ 42 w 63"/>
                  <a:gd name="T91" fmla="*/ 145 h 187"/>
                  <a:gd name="T92" fmla="*/ 45 w 63"/>
                  <a:gd name="T93" fmla="*/ 128 h 187"/>
                  <a:gd name="T94" fmla="*/ 49 w 63"/>
                  <a:gd name="T95" fmla="*/ 110 h 187"/>
                  <a:gd name="T96" fmla="*/ 52 w 63"/>
                  <a:gd name="T97" fmla="*/ 90 h 187"/>
                  <a:gd name="T98" fmla="*/ 54 w 63"/>
                  <a:gd name="T99" fmla="*/ 70 h 187"/>
                  <a:gd name="T100" fmla="*/ 57 w 63"/>
                  <a:gd name="T101" fmla="*/ 52 h 187"/>
                  <a:gd name="T102" fmla="*/ 59 w 63"/>
                  <a:gd name="T103" fmla="*/ 35 h 187"/>
                  <a:gd name="T104" fmla="*/ 61 w 63"/>
                  <a:gd name="T105" fmla="*/ 21 h 187"/>
                  <a:gd name="T106" fmla="*/ 63 w 63"/>
                  <a:gd name="T107" fmla="*/ 10 h 187"/>
                  <a:gd name="T108" fmla="*/ 63 w 63"/>
                  <a:gd name="T109" fmla="*/ 3 h 187"/>
                  <a:gd name="T110" fmla="*/ 63 w 63"/>
                  <a:gd name="T111" fmla="*/ 3 h 187"/>
                  <a:gd name="T112" fmla="*/ 49 w 63"/>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7"/>
                  <a:gd name="T173" fmla="*/ 63 w 63"/>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7">
                    <a:moveTo>
                      <a:pt x="49" y="0"/>
                    </a:moveTo>
                    <a:lnTo>
                      <a:pt x="49" y="0"/>
                    </a:lnTo>
                    <a:lnTo>
                      <a:pt x="48" y="7"/>
                    </a:lnTo>
                    <a:lnTo>
                      <a:pt x="46" y="19"/>
                    </a:lnTo>
                    <a:lnTo>
                      <a:pt x="44" y="34"/>
                    </a:lnTo>
                    <a:lnTo>
                      <a:pt x="42" y="50"/>
                    </a:lnTo>
                    <a:lnTo>
                      <a:pt x="39" y="69"/>
                    </a:lnTo>
                    <a:lnTo>
                      <a:pt x="37" y="88"/>
                    </a:lnTo>
                    <a:lnTo>
                      <a:pt x="34" y="107"/>
                    </a:lnTo>
                    <a:lnTo>
                      <a:pt x="30" y="125"/>
                    </a:lnTo>
                    <a:lnTo>
                      <a:pt x="27" y="142"/>
                    </a:lnTo>
                    <a:lnTo>
                      <a:pt x="24" y="156"/>
                    </a:lnTo>
                    <a:lnTo>
                      <a:pt x="22" y="162"/>
                    </a:lnTo>
                    <a:lnTo>
                      <a:pt x="20" y="167"/>
                    </a:lnTo>
                    <a:lnTo>
                      <a:pt x="19" y="170"/>
                    </a:lnTo>
                    <a:lnTo>
                      <a:pt x="18" y="173"/>
                    </a:lnTo>
                    <a:lnTo>
                      <a:pt x="19" y="172"/>
                    </a:lnTo>
                    <a:lnTo>
                      <a:pt x="20" y="173"/>
                    </a:lnTo>
                    <a:lnTo>
                      <a:pt x="22" y="173"/>
                    </a:lnTo>
                    <a:lnTo>
                      <a:pt x="20" y="170"/>
                    </a:lnTo>
                    <a:lnTo>
                      <a:pt x="19" y="166"/>
                    </a:lnTo>
                    <a:lnTo>
                      <a:pt x="16" y="159"/>
                    </a:lnTo>
                    <a:lnTo>
                      <a:pt x="15" y="150"/>
                    </a:lnTo>
                    <a:lnTo>
                      <a:pt x="0" y="153"/>
                    </a:lnTo>
                    <a:lnTo>
                      <a:pt x="3" y="163"/>
                    </a:lnTo>
                    <a:lnTo>
                      <a:pt x="4" y="170"/>
                    </a:lnTo>
                    <a:lnTo>
                      <a:pt x="7" y="177"/>
                    </a:lnTo>
                    <a:lnTo>
                      <a:pt x="9" y="181"/>
                    </a:lnTo>
                    <a:lnTo>
                      <a:pt x="11" y="184"/>
                    </a:lnTo>
                    <a:lnTo>
                      <a:pt x="14" y="186"/>
                    </a:lnTo>
                    <a:lnTo>
                      <a:pt x="16" y="187"/>
                    </a:lnTo>
                    <a:lnTo>
                      <a:pt x="20" y="187"/>
                    </a:lnTo>
                    <a:lnTo>
                      <a:pt x="23" y="187"/>
                    </a:lnTo>
                    <a:lnTo>
                      <a:pt x="26" y="186"/>
                    </a:lnTo>
                    <a:lnTo>
                      <a:pt x="27" y="184"/>
                    </a:lnTo>
                    <a:lnTo>
                      <a:pt x="30" y="181"/>
                    </a:lnTo>
                    <a:lnTo>
                      <a:pt x="31" y="177"/>
                    </a:lnTo>
                    <a:lnTo>
                      <a:pt x="34" y="172"/>
                    </a:lnTo>
                    <a:lnTo>
                      <a:pt x="35" y="167"/>
                    </a:lnTo>
                    <a:lnTo>
                      <a:pt x="38" y="160"/>
                    </a:lnTo>
                    <a:lnTo>
                      <a:pt x="42" y="145"/>
                    </a:lnTo>
                    <a:lnTo>
                      <a:pt x="45" y="128"/>
                    </a:lnTo>
                    <a:lnTo>
                      <a:pt x="49" y="110"/>
                    </a:lnTo>
                    <a:lnTo>
                      <a:pt x="52" y="90"/>
                    </a:lnTo>
                    <a:lnTo>
                      <a:pt x="54" y="70"/>
                    </a:lnTo>
                    <a:lnTo>
                      <a:pt x="57" y="52"/>
                    </a:lnTo>
                    <a:lnTo>
                      <a:pt x="59" y="35"/>
                    </a:lnTo>
                    <a:lnTo>
                      <a:pt x="61" y="21"/>
                    </a:lnTo>
                    <a:lnTo>
                      <a:pt x="63" y="10"/>
                    </a:lnTo>
                    <a:lnTo>
                      <a:pt x="63" y="3"/>
                    </a:lnTo>
                    <a:lnTo>
                      <a:pt x="49"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30" name="Freeform 74"/>
              <p:cNvSpPr>
                <a:spLocks/>
              </p:cNvSpPr>
              <p:nvPr/>
            </p:nvSpPr>
            <p:spPr bwMode="auto">
              <a:xfrm>
                <a:off x="1282" y="1829"/>
                <a:ext cx="83" cy="84"/>
              </a:xfrm>
              <a:custGeom>
                <a:avLst/>
                <a:gdLst>
                  <a:gd name="T0" fmla="*/ 83 w 83"/>
                  <a:gd name="T1" fmla="*/ 47 h 84"/>
                  <a:gd name="T2" fmla="*/ 83 w 83"/>
                  <a:gd name="T3" fmla="*/ 40 h 84"/>
                  <a:gd name="T4" fmla="*/ 83 w 83"/>
                  <a:gd name="T5" fmla="*/ 33 h 84"/>
                  <a:gd name="T6" fmla="*/ 82 w 83"/>
                  <a:gd name="T7" fmla="*/ 26 h 84"/>
                  <a:gd name="T8" fmla="*/ 80 w 83"/>
                  <a:gd name="T9" fmla="*/ 22 h 84"/>
                  <a:gd name="T10" fmla="*/ 79 w 83"/>
                  <a:gd name="T11" fmla="*/ 16 h 84"/>
                  <a:gd name="T12" fmla="*/ 76 w 83"/>
                  <a:gd name="T13" fmla="*/ 12 h 84"/>
                  <a:gd name="T14" fmla="*/ 74 w 83"/>
                  <a:gd name="T15" fmla="*/ 9 h 84"/>
                  <a:gd name="T16" fmla="*/ 71 w 83"/>
                  <a:gd name="T17" fmla="*/ 5 h 84"/>
                  <a:gd name="T18" fmla="*/ 67 w 83"/>
                  <a:gd name="T19" fmla="*/ 3 h 84"/>
                  <a:gd name="T20" fmla="*/ 63 w 83"/>
                  <a:gd name="T21" fmla="*/ 2 h 84"/>
                  <a:gd name="T22" fmla="*/ 59 w 83"/>
                  <a:gd name="T23" fmla="*/ 0 h 84"/>
                  <a:gd name="T24" fmla="*/ 55 w 83"/>
                  <a:gd name="T25" fmla="*/ 2 h 84"/>
                  <a:gd name="T26" fmla="*/ 52 w 83"/>
                  <a:gd name="T27" fmla="*/ 3 h 84"/>
                  <a:gd name="T28" fmla="*/ 48 w 83"/>
                  <a:gd name="T29" fmla="*/ 5 h 84"/>
                  <a:gd name="T30" fmla="*/ 44 w 83"/>
                  <a:gd name="T31" fmla="*/ 7 h 84"/>
                  <a:gd name="T32" fmla="*/ 41 w 83"/>
                  <a:gd name="T33" fmla="*/ 9 h 84"/>
                  <a:gd name="T34" fmla="*/ 37 w 83"/>
                  <a:gd name="T35" fmla="*/ 12 h 84"/>
                  <a:gd name="T36" fmla="*/ 34 w 83"/>
                  <a:gd name="T37" fmla="*/ 16 h 84"/>
                  <a:gd name="T38" fmla="*/ 30 w 83"/>
                  <a:gd name="T39" fmla="*/ 19 h 84"/>
                  <a:gd name="T40" fmla="*/ 27 w 83"/>
                  <a:gd name="T41" fmla="*/ 23 h 84"/>
                  <a:gd name="T42" fmla="*/ 20 w 83"/>
                  <a:gd name="T43" fmla="*/ 31 h 84"/>
                  <a:gd name="T44" fmla="*/ 15 w 83"/>
                  <a:gd name="T45" fmla="*/ 40 h 84"/>
                  <a:gd name="T46" fmla="*/ 10 w 83"/>
                  <a:gd name="T47" fmla="*/ 50 h 84"/>
                  <a:gd name="T48" fmla="*/ 5 w 83"/>
                  <a:gd name="T49" fmla="*/ 61 h 84"/>
                  <a:gd name="T50" fmla="*/ 4 w 83"/>
                  <a:gd name="T51" fmla="*/ 65 h 84"/>
                  <a:gd name="T52" fmla="*/ 1 w 83"/>
                  <a:gd name="T53" fmla="*/ 71 h 84"/>
                  <a:gd name="T54" fmla="*/ 0 w 83"/>
                  <a:gd name="T55" fmla="*/ 75 h 84"/>
                  <a:gd name="T56" fmla="*/ 0 w 83"/>
                  <a:gd name="T57" fmla="*/ 81 h 84"/>
                  <a:gd name="T58" fmla="*/ 14 w 83"/>
                  <a:gd name="T59" fmla="*/ 84 h 84"/>
                  <a:gd name="T60" fmla="*/ 15 w 83"/>
                  <a:gd name="T61" fmla="*/ 79 h 84"/>
                  <a:gd name="T62" fmla="*/ 16 w 83"/>
                  <a:gd name="T63" fmla="*/ 75 h 84"/>
                  <a:gd name="T64" fmla="*/ 18 w 83"/>
                  <a:gd name="T65" fmla="*/ 71 h 84"/>
                  <a:gd name="T66" fmla="*/ 19 w 83"/>
                  <a:gd name="T67" fmla="*/ 67 h 84"/>
                  <a:gd name="T68" fmla="*/ 23 w 83"/>
                  <a:gd name="T69" fmla="*/ 57 h 84"/>
                  <a:gd name="T70" fmla="*/ 29 w 83"/>
                  <a:gd name="T71" fmla="*/ 48 h 84"/>
                  <a:gd name="T72" fmla="*/ 33 w 83"/>
                  <a:gd name="T73" fmla="*/ 40 h 84"/>
                  <a:gd name="T74" fmla="*/ 38 w 83"/>
                  <a:gd name="T75" fmla="*/ 33 h 84"/>
                  <a:gd name="T76" fmla="*/ 41 w 83"/>
                  <a:gd name="T77" fmla="*/ 29 h 84"/>
                  <a:gd name="T78" fmla="*/ 44 w 83"/>
                  <a:gd name="T79" fmla="*/ 26 h 84"/>
                  <a:gd name="T80" fmla="*/ 46 w 83"/>
                  <a:gd name="T81" fmla="*/ 24 h 84"/>
                  <a:gd name="T82" fmla="*/ 49 w 83"/>
                  <a:gd name="T83" fmla="*/ 22 h 84"/>
                  <a:gd name="T84" fmla="*/ 52 w 83"/>
                  <a:gd name="T85" fmla="*/ 19 h 84"/>
                  <a:gd name="T86" fmla="*/ 55 w 83"/>
                  <a:gd name="T87" fmla="*/ 17 h 84"/>
                  <a:gd name="T88" fmla="*/ 57 w 83"/>
                  <a:gd name="T89" fmla="*/ 17 h 84"/>
                  <a:gd name="T90" fmla="*/ 59 w 83"/>
                  <a:gd name="T91" fmla="*/ 16 h 84"/>
                  <a:gd name="T92" fmla="*/ 60 w 83"/>
                  <a:gd name="T93" fmla="*/ 16 h 84"/>
                  <a:gd name="T94" fmla="*/ 60 w 83"/>
                  <a:gd name="T95" fmla="*/ 16 h 84"/>
                  <a:gd name="T96" fmla="*/ 61 w 83"/>
                  <a:gd name="T97" fmla="*/ 16 h 84"/>
                  <a:gd name="T98" fmla="*/ 61 w 83"/>
                  <a:gd name="T99" fmla="*/ 17 h 84"/>
                  <a:gd name="T100" fmla="*/ 63 w 83"/>
                  <a:gd name="T101" fmla="*/ 17 h 84"/>
                  <a:gd name="T102" fmla="*/ 64 w 83"/>
                  <a:gd name="T103" fmla="*/ 19 h 84"/>
                  <a:gd name="T104" fmla="*/ 65 w 83"/>
                  <a:gd name="T105" fmla="*/ 22 h 84"/>
                  <a:gd name="T106" fmla="*/ 65 w 83"/>
                  <a:gd name="T107" fmla="*/ 24 h 84"/>
                  <a:gd name="T108" fmla="*/ 67 w 83"/>
                  <a:gd name="T109" fmla="*/ 29 h 84"/>
                  <a:gd name="T110" fmla="*/ 68 w 83"/>
                  <a:gd name="T111" fmla="*/ 34 h 84"/>
                  <a:gd name="T112" fmla="*/ 68 w 83"/>
                  <a:gd name="T113" fmla="*/ 40 h 84"/>
                  <a:gd name="T114" fmla="*/ 68 w 83"/>
                  <a:gd name="T115" fmla="*/ 47 h 84"/>
                  <a:gd name="T116" fmla="*/ 83 w 83"/>
                  <a:gd name="T117" fmla="*/ 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3"/>
                  <a:gd name="T178" fmla="*/ 0 h 84"/>
                  <a:gd name="T179" fmla="*/ 83 w 83"/>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3" h="84">
                    <a:moveTo>
                      <a:pt x="83" y="47"/>
                    </a:moveTo>
                    <a:lnTo>
                      <a:pt x="83" y="40"/>
                    </a:lnTo>
                    <a:lnTo>
                      <a:pt x="83" y="33"/>
                    </a:lnTo>
                    <a:lnTo>
                      <a:pt x="82" y="26"/>
                    </a:lnTo>
                    <a:lnTo>
                      <a:pt x="80" y="22"/>
                    </a:lnTo>
                    <a:lnTo>
                      <a:pt x="79" y="16"/>
                    </a:lnTo>
                    <a:lnTo>
                      <a:pt x="76" y="12"/>
                    </a:lnTo>
                    <a:lnTo>
                      <a:pt x="74" y="9"/>
                    </a:lnTo>
                    <a:lnTo>
                      <a:pt x="71" y="5"/>
                    </a:lnTo>
                    <a:lnTo>
                      <a:pt x="67" y="3"/>
                    </a:lnTo>
                    <a:lnTo>
                      <a:pt x="63" y="2"/>
                    </a:lnTo>
                    <a:lnTo>
                      <a:pt x="59" y="0"/>
                    </a:lnTo>
                    <a:lnTo>
                      <a:pt x="55" y="2"/>
                    </a:lnTo>
                    <a:lnTo>
                      <a:pt x="52" y="3"/>
                    </a:lnTo>
                    <a:lnTo>
                      <a:pt x="48" y="5"/>
                    </a:lnTo>
                    <a:lnTo>
                      <a:pt x="44" y="7"/>
                    </a:lnTo>
                    <a:lnTo>
                      <a:pt x="41" y="9"/>
                    </a:lnTo>
                    <a:lnTo>
                      <a:pt x="37" y="12"/>
                    </a:lnTo>
                    <a:lnTo>
                      <a:pt x="34" y="16"/>
                    </a:lnTo>
                    <a:lnTo>
                      <a:pt x="30" y="19"/>
                    </a:lnTo>
                    <a:lnTo>
                      <a:pt x="27" y="23"/>
                    </a:lnTo>
                    <a:lnTo>
                      <a:pt x="20" y="31"/>
                    </a:lnTo>
                    <a:lnTo>
                      <a:pt x="15" y="40"/>
                    </a:lnTo>
                    <a:lnTo>
                      <a:pt x="10" y="50"/>
                    </a:lnTo>
                    <a:lnTo>
                      <a:pt x="5" y="61"/>
                    </a:lnTo>
                    <a:lnTo>
                      <a:pt x="4" y="65"/>
                    </a:lnTo>
                    <a:lnTo>
                      <a:pt x="1" y="71"/>
                    </a:lnTo>
                    <a:lnTo>
                      <a:pt x="0" y="75"/>
                    </a:lnTo>
                    <a:lnTo>
                      <a:pt x="0" y="81"/>
                    </a:lnTo>
                    <a:lnTo>
                      <a:pt x="14" y="84"/>
                    </a:lnTo>
                    <a:lnTo>
                      <a:pt x="15" y="79"/>
                    </a:lnTo>
                    <a:lnTo>
                      <a:pt x="16" y="75"/>
                    </a:lnTo>
                    <a:lnTo>
                      <a:pt x="18" y="71"/>
                    </a:lnTo>
                    <a:lnTo>
                      <a:pt x="19" y="67"/>
                    </a:lnTo>
                    <a:lnTo>
                      <a:pt x="23" y="57"/>
                    </a:lnTo>
                    <a:lnTo>
                      <a:pt x="29" y="48"/>
                    </a:lnTo>
                    <a:lnTo>
                      <a:pt x="33" y="40"/>
                    </a:lnTo>
                    <a:lnTo>
                      <a:pt x="38" y="33"/>
                    </a:lnTo>
                    <a:lnTo>
                      <a:pt x="41" y="29"/>
                    </a:lnTo>
                    <a:lnTo>
                      <a:pt x="44" y="26"/>
                    </a:lnTo>
                    <a:lnTo>
                      <a:pt x="46" y="24"/>
                    </a:lnTo>
                    <a:lnTo>
                      <a:pt x="49" y="22"/>
                    </a:lnTo>
                    <a:lnTo>
                      <a:pt x="52" y="19"/>
                    </a:lnTo>
                    <a:lnTo>
                      <a:pt x="55" y="17"/>
                    </a:lnTo>
                    <a:lnTo>
                      <a:pt x="57" y="17"/>
                    </a:lnTo>
                    <a:lnTo>
                      <a:pt x="59" y="16"/>
                    </a:lnTo>
                    <a:lnTo>
                      <a:pt x="60" y="16"/>
                    </a:lnTo>
                    <a:lnTo>
                      <a:pt x="61" y="16"/>
                    </a:lnTo>
                    <a:lnTo>
                      <a:pt x="61" y="17"/>
                    </a:lnTo>
                    <a:lnTo>
                      <a:pt x="63" y="17"/>
                    </a:lnTo>
                    <a:lnTo>
                      <a:pt x="64" y="19"/>
                    </a:lnTo>
                    <a:lnTo>
                      <a:pt x="65" y="22"/>
                    </a:lnTo>
                    <a:lnTo>
                      <a:pt x="65" y="24"/>
                    </a:lnTo>
                    <a:lnTo>
                      <a:pt x="67" y="29"/>
                    </a:lnTo>
                    <a:lnTo>
                      <a:pt x="68" y="34"/>
                    </a:lnTo>
                    <a:lnTo>
                      <a:pt x="68" y="40"/>
                    </a:lnTo>
                    <a:lnTo>
                      <a:pt x="68" y="47"/>
                    </a:lnTo>
                    <a:lnTo>
                      <a:pt x="83" y="4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2551" name="Group 75"/>
            <p:cNvGrpSpPr>
              <a:grpSpLocks/>
            </p:cNvGrpSpPr>
            <p:nvPr/>
          </p:nvGrpSpPr>
          <p:grpSpPr bwMode="auto">
            <a:xfrm>
              <a:off x="1252" y="3348"/>
              <a:ext cx="407" cy="272"/>
              <a:chOff x="1487" y="1825"/>
              <a:chExt cx="407" cy="272"/>
            </a:xfrm>
          </p:grpSpPr>
          <p:sp>
            <p:nvSpPr>
              <p:cNvPr id="22611" name="Freeform 76"/>
              <p:cNvSpPr>
                <a:spLocks/>
              </p:cNvSpPr>
              <p:nvPr/>
            </p:nvSpPr>
            <p:spPr bwMode="auto">
              <a:xfrm>
                <a:off x="1493" y="1865"/>
                <a:ext cx="394" cy="198"/>
              </a:xfrm>
              <a:custGeom>
                <a:avLst/>
                <a:gdLst>
                  <a:gd name="T0" fmla="*/ 217 w 394"/>
                  <a:gd name="T1" fmla="*/ 1 h 198"/>
                  <a:gd name="T2" fmla="*/ 246 w 394"/>
                  <a:gd name="T3" fmla="*/ 2 h 198"/>
                  <a:gd name="T4" fmla="*/ 274 w 394"/>
                  <a:gd name="T5" fmla="*/ 8 h 198"/>
                  <a:gd name="T6" fmla="*/ 299 w 394"/>
                  <a:gd name="T7" fmla="*/ 14 h 198"/>
                  <a:gd name="T8" fmla="*/ 322 w 394"/>
                  <a:gd name="T9" fmla="*/ 22 h 198"/>
                  <a:gd name="T10" fmla="*/ 343 w 394"/>
                  <a:gd name="T11" fmla="*/ 32 h 198"/>
                  <a:gd name="T12" fmla="*/ 360 w 394"/>
                  <a:gd name="T13" fmla="*/ 43 h 198"/>
                  <a:gd name="T14" fmla="*/ 374 w 394"/>
                  <a:gd name="T15" fmla="*/ 56 h 198"/>
                  <a:gd name="T16" fmla="*/ 385 w 394"/>
                  <a:gd name="T17" fmla="*/ 70 h 198"/>
                  <a:gd name="T18" fmla="*/ 392 w 394"/>
                  <a:gd name="T19" fmla="*/ 84 h 198"/>
                  <a:gd name="T20" fmla="*/ 394 w 394"/>
                  <a:gd name="T21" fmla="*/ 100 h 198"/>
                  <a:gd name="T22" fmla="*/ 392 w 394"/>
                  <a:gd name="T23" fmla="*/ 114 h 198"/>
                  <a:gd name="T24" fmla="*/ 385 w 394"/>
                  <a:gd name="T25" fmla="*/ 128 h 198"/>
                  <a:gd name="T26" fmla="*/ 374 w 394"/>
                  <a:gd name="T27" fmla="*/ 142 h 198"/>
                  <a:gd name="T28" fmla="*/ 360 w 394"/>
                  <a:gd name="T29" fmla="*/ 155 h 198"/>
                  <a:gd name="T30" fmla="*/ 343 w 394"/>
                  <a:gd name="T31" fmla="*/ 166 h 198"/>
                  <a:gd name="T32" fmla="*/ 322 w 394"/>
                  <a:gd name="T33" fmla="*/ 176 h 198"/>
                  <a:gd name="T34" fmla="*/ 299 w 394"/>
                  <a:gd name="T35" fmla="*/ 184 h 198"/>
                  <a:gd name="T36" fmla="*/ 274 w 394"/>
                  <a:gd name="T37" fmla="*/ 191 h 198"/>
                  <a:gd name="T38" fmla="*/ 246 w 394"/>
                  <a:gd name="T39" fmla="*/ 195 h 198"/>
                  <a:gd name="T40" fmla="*/ 217 w 394"/>
                  <a:gd name="T41" fmla="*/ 198 h 198"/>
                  <a:gd name="T42" fmla="*/ 187 w 394"/>
                  <a:gd name="T43" fmla="*/ 198 h 198"/>
                  <a:gd name="T44" fmla="*/ 157 w 394"/>
                  <a:gd name="T45" fmla="*/ 197 h 198"/>
                  <a:gd name="T46" fmla="*/ 130 w 394"/>
                  <a:gd name="T47" fmla="*/ 193 h 198"/>
                  <a:gd name="T48" fmla="*/ 104 w 394"/>
                  <a:gd name="T49" fmla="*/ 187 h 198"/>
                  <a:gd name="T50" fmla="*/ 79 w 394"/>
                  <a:gd name="T51" fmla="*/ 179 h 198"/>
                  <a:gd name="T52" fmla="*/ 58 w 394"/>
                  <a:gd name="T53" fmla="*/ 169 h 198"/>
                  <a:gd name="T54" fmla="*/ 40 w 394"/>
                  <a:gd name="T55" fmla="*/ 159 h 198"/>
                  <a:gd name="T56" fmla="*/ 25 w 394"/>
                  <a:gd name="T57" fmla="*/ 146 h 198"/>
                  <a:gd name="T58" fmla="*/ 13 w 394"/>
                  <a:gd name="T59" fmla="*/ 133 h 198"/>
                  <a:gd name="T60" fmla="*/ 4 w 394"/>
                  <a:gd name="T61" fmla="*/ 119 h 198"/>
                  <a:gd name="T62" fmla="*/ 0 w 394"/>
                  <a:gd name="T63" fmla="*/ 104 h 198"/>
                  <a:gd name="T64" fmla="*/ 2 w 394"/>
                  <a:gd name="T65" fmla="*/ 88 h 198"/>
                  <a:gd name="T66" fmla="*/ 7 w 394"/>
                  <a:gd name="T67" fmla="*/ 74 h 198"/>
                  <a:gd name="T68" fmla="*/ 15 w 394"/>
                  <a:gd name="T69" fmla="*/ 60 h 198"/>
                  <a:gd name="T70" fmla="*/ 29 w 394"/>
                  <a:gd name="T71" fmla="*/ 48 h 198"/>
                  <a:gd name="T72" fmla="*/ 45 w 394"/>
                  <a:gd name="T73" fmla="*/ 36 h 198"/>
                  <a:gd name="T74" fmla="*/ 64 w 394"/>
                  <a:gd name="T75" fmla="*/ 26 h 198"/>
                  <a:gd name="T76" fmla="*/ 88 w 394"/>
                  <a:gd name="T77" fmla="*/ 17 h 198"/>
                  <a:gd name="T78" fmla="*/ 112 w 394"/>
                  <a:gd name="T79" fmla="*/ 10 h 198"/>
                  <a:gd name="T80" fmla="*/ 138 w 394"/>
                  <a:gd name="T81" fmla="*/ 4 h 198"/>
                  <a:gd name="T82" fmla="*/ 167 w 394"/>
                  <a:gd name="T83" fmla="*/ 1 h 198"/>
                  <a:gd name="T84" fmla="*/ 198 w 394"/>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4"/>
                  <a:gd name="T130" fmla="*/ 0 h 198"/>
                  <a:gd name="T131" fmla="*/ 394 w 394"/>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4" h="198">
                    <a:moveTo>
                      <a:pt x="198" y="0"/>
                    </a:moveTo>
                    <a:lnTo>
                      <a:pt x="208" y="0"/>
                    </a:lnTo>
                    <a:lnTo>
                      <a:pt x="217" y="1"/>
                    </a:lnTo>
                    <a:lnTo>
                      <a:pt x="227" y="1"/>
                    </a:lnTo>
                    <a:lnTo>
                      <a:pt x="236" y="1"/>
                    </a:lnTo>
                    <a:lnTo>
                      <a:pt x="246" y="2"/>
                    </a:lnTo>
                    <a:lnTo>
                      <a:pt x="255" y="4"/>
                    </a:lnTo>
                    <a:lnTo>
                      <a:pt x="265" y="5"/>
                    </a:lnTo>
                    <a:lnTo>
                      <a:pt x="274" y="8"/>
                    </a:lnTo>
                    <a:lnTo>
                      <a:pt x="283" y="10"/>
                    </a:lnTo>
                    <a:lnTo>
                      <a:pt x="291" y="12"/>
                    </a:lnTo>
                    <a:lnTo>
                      <a:pt x="299" y="14"/>
                    </a:lnTo>
                    <a:lnTo>
                      <a:pt x="307" y="17"/>
                    </a:lnTo>
                    <a:lnTo>
                      <a:pt x="315" y="19"/>
                    </a:lnTo>
                    <a:lnTo>
                      <a:pt x="322" y="22"/>
                    </a:lnTo>
                    <a:lnTo>
                      <a:pt x="329" y="26"/>
                    </a:lnTo>
                    <a:lnTo>
                      <a:pt x="336" y="29"/>
                    </a:lnTo>
                    <a:lnTo>
                      <a:pt x="343" y="32"/>
                    </a:lnTo>
                    <a:lnTo>
                      <a:pt x="349" y="36"/>
                    </a:lnTo>
                    <a:lnTo>
                      <a:pt x="355" y="39"/>
                    </a:lnTo>
                    <a:lnTo>
                      <a:pt x="360" y="43"/>
                    </a:lnTo>
                    <a:lnTo>
                      <a:pt x="366" y="48"/>
                    </a:lnTo>
                    <a:lnTo>
                      <a:pt x="370" y="52"/>
                    </a:lnTo>
                    <a:lnTo>
                      <a:pt x="374" y="56"/>
                    </a:lnTo>
                    <a:lnTo>
                      <a:pt x="378" y="60"/>
                    </a:lnTo>
                    <a:lnTo>
                      <a:pt x="382" y="64"/>
                    </a:lnTo>
                    <a:lnTo>
                      <a:pt x="385" y="70"/>
                    </a:lnTo>
                    <a:lnTo>
                      <a:pt x="388" y="74"/>
                    </a:lnTo>
                    <a:lnTo>
                      <a:pt x="390" y="79"/>
                    </a:lnTo>
                    <a:lnTo>
                      <a:pt x="392" y="84"/>
                    </a:lnTo>
                    <a:lnTo>
                      <a:pt x="393" y="88"/>
                    </a:lnTo>
                    <a:lnTo>
                      <a:pt x="393" y="94"/>
                    </a:lnTo>
                    <a:lnTo>
                      <a:pt x="394" y="100"/>
                    </a:lnTo>
                    <a:lnTo>
                      <a:pt x="393" y="104"/>
                    </a:lnTo>
                    <a:lnTo>
                      <a:pt x="393" y="110"/>
                    </a:lnTo>
                    <a:lnTo>
                      <a:pt x="392" y="114"/>
                    </a:lnTo>
                    <a:lnTo>
                      <a:pt x="390" y="119"/>
                    </a:lnTo>
                    <a:lnTo>
                      <a:pt x="388" y="124"/>
                    </a:lnTo>
                    <a:lnTo>
                      <a:pt x="385" y="128"/>
                    </a:lnTo>
                    <a:lnTo>
                      <a:pt x="382" y="133"/>
                    </a:lnTo>
                    <a:lnTo>
                      <a:pt x="378" y="138"/>
                    </a:lnTo>
                    <a:lnTo>
                      <a:pt x="374" y="142"/>
                    </a:lnTo>
                    <a:lnTo>
                      <a:pt x="370" y="146"/>
                    </a:lnTo>
                    <a:lnTo>
                      <a:pt x="366" y="150"/>
                    </a:lnTo>
                    <a:lnTo>
                      <a:pt x="360" y="155"/>
                    </a:lnTo>
                    <a:lnTo>
                      <a:pt x="355" y="159"/>
                    </a:lnTo>
                    <a:lnTo>
                      <a:pt x="349" y="162"/>
                    </a:lnTo>
                    <a:lnTo>
                      <a:pt x="343" y="166"/>
                    </a:lnTo>
                    <a:lnTo>
                      <a:pt x="336" y="169"/>
                    </a:lnTo>
                    <a:lnTo>
                      <a:pt x="329" y="173"/>
                    </a:lnTo>
                    <a:lnTo>
                      <a:pt x="322" y="176"/>
                    </a:lnTo>
                    <a:lnTo>
                      <a:pt x="315" y="179"/>
                    </a:lnTo>
                    <a:lnTo>
                      <a:pt x="307" y="181"/>
                    </a:lnTo>
                    <a:lnTo>
                      <a:pt x="299" y="184"/>
                    </a:lnTo>
                    <a:lnTo>
                      <a:pt x="291" y="187"/>
                    </a:lnTo>
                    <a:lnTo>
                      <a:pt x="283" y="188"/>
                    </a:lnTo>
                    <a:lnTo>
                      <a:pt x="274" y="191"/>
                    </a:lnTo>
                    <a:lnTo>
                      <a:pt x="265" y="193"/>
                    </a:lnTo>
                    <a:lnTo>
                      <a:pt x="255" y="194"/>
                    </a:lnTo>
                    <a:lnTo>
                      <a:pt x="246" y="195"/>
                    </a:lnTo>
                    <a:lnTo>
                      <a:pt x="236" y="197"/>
                    </a:lnTo>
                    <a:lnTo>
                      <a:pt x="227" y="197"/>
                    </a:lnTo>
                    <a:lnTo>
                      <a:pt x="217" y="198"/>
                    </a:lnTo>
                    <a:lnTo>
                      <a:pt x="208" y="198"/>
                    </a:lnTo>
                    <a:lnTo>
                      <a:pt x="198" y="198"/>
                    </a:lnTo>
                    <a:lnTo>
                      <a:pt x="187" y="198"/>
                    </a:lnTo>
                    <a:lnTo>
                      <a:pt x="178" y="198"/>
                    </a:lnTo>
                    <a:lnTo>
                      <a:pt x="167" y="197"/>
                    </a:lnTo>
                    <a:lnTo>
                      <a:pt x="157" y="197"/>
                    </a:lnTo>
                    <a:lnTo>
                      <a:pt x="148" y="195"/>
                    </a:lnTo>
                    <a:lnTo>
                      <a:pt x="138" y="194"/>
                    </a:lnTo>
                    <a:lnTo>
                      <a:pt x="130" y="193"/>
                    </a:lnTo>
                    <a:lnTo>
                      <a:pt x="120" y="191"/>
                    </a:lnTo>
                    <a:lnTo>
                      <a:pt x="112" y="188"/>
                    </a:lnTo>
                    <a:lnTo>
                      <a:pt x="104" y="187"/>
                    </a:lnTo>
                    <a:lnTo>
                      <a:pt x="96" y="184"/>
                    </a:lnTo>
                    <a:lnTo>
                      <a:pt x="88" y="181"/>
                    </a:lnTo>
                    <a:lnTo>
                      <a:pt x="79" y="179"/>
                    </a:lnTo>
                    <a:lnTo>
                      <a:pt x="73" y="176"/>
                    </a:lnTo>
                    <a:lnTo>
                      <a:pt x="64" y="173"/>
                    </a:lnTo>
                    <a:lnTo>
                      <a:pt x="58" y="169"/>
                    </a:lnTo>
                    <a:lnTo>
                      <a:pt x="51" y="166"/>
                    </a:lnTo>
                    <a:lnTo>
                      <a:pt x="45" y="162"/>
                    </a:lnTo>
                    <a:lnTo>
                      <a:pt x="40" y="159"/>
                    </a:lnTo>
                    <a:lnTo>
                      <a:pt x="34" y="155"/>
                    </a:lnTo>
                    <a:lnTo>
                      <a:pt x="29" y="150"/>
                    </a:lnTo>
                    <a:lnTo>
                      <a:pt x="25" y="146"/>
                    </a:lnTo>
                    <a:lnTo>
                      <a:pt x="19" y="142"/>
                    </a:lnTo>
                    <a:lnTo>
                      <a:pt x="15" y="138"/>
                    </a:lnTo>
                    <a:lnTo>
                      <a:pt x="13" y="133"/>
                    </a:lnTo>
                    <a:lnTo>
                      <a:pt x="10" y="128"/>
                    </a:lnTo>
                    <a:lnTo>
                      <a:pt x="7" y="124"/>
                    </a:lnTo>
                    <a:lnTo>
                      <a:pt x="4" y="119"/>
                    </a:lnTo>
                    <a:lnTo>
                      <a:pt x="3" y="114"/>
                    </a:lnTo>
                    <a:lnTo>
                      <a:pt x="2" y="110"/>
                    </a:lnTo>
                    <a:lnTo>
                      <a:pt x="0" y="104"/>
                    </a:lnTo>
                    <a:lnTo>
                      <a:pt x="0" y="100"/>
                    </a:lnTo>
                    <a:lnTo>
                      <a:pt x="0" y="94"/>
                    </a:lnTo>
                    <a:lnTo>
                      <a:pt x="2" y="88"/>
                    </a:lnTo>
                    <a:lnTo>
                      <a:pt x="3" y="84"/>
                    </a:lnTo>
                    <a:lnTo>
                      <a:pt x="4" y="79"/>
                    </a:lnTo>
                    <a:lnTo>
                      <a:pt x="7" y="74"/>
                    </a:lnTo>
                    <a:lnTo>
                      <a:pt x="10" y="70"/>
                    </a:lnTo>
                    <a:lnTo>
                      <a:pt x="13" y="64"/>
                    </a:lnTo>
                    <a:lnTo>
                      <a:pt x="15" y="60"/>
                    </a:lnTo>
                    <a:lnTo>
                      <a:pt x="19" y="56"/>
                    </a:lnTo>
                    <a:lnTo>
                      <a:pt x="25" y="52"/>
                    </a:lnTo>
                    <a:lnTo>
                      <a:pt x="29" y="48"/>
                    </a:lnTo>
                    <a:lnTo>
                      <a:pt x="34" y="43"/>
                    </a:lnTo>
                    <a:lnTo>
                      <a:pt x="40" y="39"/>
                    </a:lnTo>
                    <a:lnTo>
                      <a:pt x="45" y="36"/>
                    </a:lnTo>
                    <a:lnTo>
                      <a:pt x="51" y="32"/>
                    </a:lnTo>
                    <a:lnTo>
                      <a:pt x="58" y="29"/>
                    </a:lnTo>
                    <a:lnTo>
                      <a:pt x="64" y="26"/>
                    </a:lnTo>
                    <a:lnTo>
                      <a:pt x="73" y="22"/>
                    </a:lnTo>
                    <a:lnTo>
                      <a:pt x="79" y="19"/>
                    </a:lnTo>
                    <a:lnTo>
                      <a:pt x="88" y="17"/>
                    </a:lnTo>
                    <a:lnTo>
                      <a:pt x="96" y="14"/>
                    </a:lnTo>
                    <a:lnTo>
                      <a:pt x="104" y="12"/>
                    </a:lnTo>
                    <a:lnTo>
                      <a:pt x="112" y="10"/>
                    </a:lnTo>
                    <a:lnTo>
                      <a:pt x="120" y="8"/>
                    </a:lnTo>
                    <a:lnTo>
                      <a:pt x="130" y="5"/>
                    </a:lnTo>
                    <a:lnTo>
                      <a:pt x="138" y="4"/>
                    </a:lnTo>
                    <a:lnTo>
                      <a:pt x="148" y="2"/>
                    </a:lnTo>
                    <a:lnTo>
                      <a:pt x="157" y="1"/>
                    </a:lnTo>
                    <a:lnTo>
                      <a:pt x="167" y="1"/>
                    </a:lnTo>
                    <a:lnTo>
                      <a:pt x="178" y="1"/>
                    </a:lnTo>
                    <a:lnTo>
                      <a:pt x="187" y="0"/>
                    </a:lnTo>
                    <a:lnTo>
                      <a:pt x="198" y="0"/>
                    </a:lnTo>
                    <a:close/>
                  </a:path>
                </a:pathLst>
              </a:custGeom>
              <a:solidFill>
                <a:srgbClr val="FFF5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12" name="Freeform 77"/>
              <p:cNvSpPr>
                <a:spLocks/>
              </p:cNvSpPr>
              <p:nvPr/>
            </p:nvSpPr>
            <p:spPr bwMode="auto">
              <a:xfrm>
                <a:off x="1691" y="1858"/>
                <a:ext cx="203" cy="107"/>
              </a:xfrm>
              <a:custGeom>
                <a:avLst/>
                <a:gdLst>
                  <a:gd name="T0" fmla="*/ 203 w 203"/>
                  <a:gd name="T1" fmla="*/ 107 h 107"/>
                  <a:gd name="T2" fmla="*/ 202 w 203"/>
                  <a:gd name="T3" fmla="*/ 94 h 107"/>
                  <a:gd name="T4" fmla="*/ 199 w 203"/>
                  <a:gd name="T5" fmla="*/ 83 h 107"/>
                  <a:gd name="T6" fmla="*/ 194 w 203"/>
                  <a:gd name="T7" fmla="*/ 73 h 107"/>
                  <a:gd name="T8" fmla="*/ 185 w 203"/>
                  <a:gd name="T9" fmla="*/ 63 h 107"/>
                  <a:gd name="T10" fmla="*/ 177 w 203"/>
                  <a:gd name="T11" fmla="*/ 53 h 107"/>
                  <a:gd name="T12" fmla="*/ 166 w 203"/>
                  <a:gd name="T13" fmla="*/ 45 h 107"/>
                  <a:gd name="T14" fmla="*/ 155 w 203"/>
                  <a:gd name="T15" fmla="*/ 36 h 107"/>
                  <a:gd name="T16" fmla="*/ 142 w 203"/>
                  <a:gd name="T17" fmla="*/ 29 h 107"/>
                  <a:gd name="T18" fmla="*/ 127 w 203"/>
                  <a:gd name="T19" fmla="*/ 22 h 107"/>
                  <a:gd name="T20" fmla="*/ 112 w 203"/>
                  <a:gd name="T21" fmla="*/ 17 h 107"/>
                  <a:gd name="T22" fmla="*/ 94 w 203"/>
                  <a:gd name="T23" fmla="*/ 11 h 107"/>
                  <a:gd name="T24" fmla="*/ 78 w 203"/>
                  <a:gd name="T25" fmla="*/ 7 h 107"/>
                  <a:gd name="T26" fmla="*/ 59 w 203"/>
                  <a:gd name="T27" fmla="*/ 4 h 107"/>
                  <a:gd name="T28" fmla="*/ 40 w 203"/>
                  <a:gd name="T29" fmla="*/ 1 h 107"/>
                  <a:gd name="T30" fmla="*/ 19 w 203"/>
                  <a:gd name="T31" fmla="*/ 0 h 107"/>
                  <a:gd name="T32" fmla="*/ 0 w 203"/>
                  <a:gd name="T33" fmla="*/ 0 h 107"/>
                  <a:gd name="T34" fmla="*/ 8 w 203"/>
                  <a:gd name="T35" fmla="*/ 14 h 107"/>
                  <a:gd name="T36" fmla="*/ 29 w 203"/>
                  <a:gd name="T37" fmla="*/ 15 h 107"/>
                  <a:gd name="T38" fmla="*/ 48 w 203"/>
                  <a:gd name="T39" fmla="*/ 18 h 107"/>
                  <a:gd name="T40" fmla="*/ 65 w 203"/>
                  <a:gd name="T41" fmla="*/ 21 h 107"/>
                  <a:gd name="T42" fmla="*/ 82 w 203"/>
                  <a:gd name="T43" fmla="*/ 24 h 107"/>
                  <a:gd name="T44" fmla="*/ 98 w 203"/>
                  <a:gd name="T45" fmla="*/ 28 h 107"/>
                  <a:gd name="T46" fmla="*/ 115 w 203"/>
                  <a:gd name="T47" fmla="*/ 33 h 107"/>
                  <a:gd name="T48" fmla="*/ 128 w 203"/>
                  <a:gd name="T49" fmla="*/ 39 h 107"/>
                  <a:gd name="T50" fmla="*/ 140 w 203"/>
                  <a:gd name="T51" fmla="*/ 46 h 107"/>
                  <a:gd name="T52" fmla="*/ 153 w 203"/>
                  <a:gd name="T53" fmla="*/ 53 h 107"/>
                  <a:gd name="T54" fmla="*/ 162 w 203"/>
                  <a:gd name="T55" fmla="*/ 60 h 107"/>
                  <a:gd name="T56" fmla="*/ 170 w 203"/>
                  <a:gd name="T57" fmla="*/ 69 h 107"/>
                  <a:gd name="T58" fmla="*/ 177 w 203"/>
                  <a:gd name="T59" fmla="*/ 76 h 107"/>
                  <a:gd name="T60" fmla="*/ 183 w 203"/>
                  <a:gd name="T61" fmla="*/ 84 h 107"/>
                  <a:gd name="T62" fmla="*/ 187 w 203"/>
                  <a:gd name="T63" fmla="*/ 93 h 107"/>
                  <a:gd name="T64" fmla="*/ 188 w 203"/>
                  <a:gd name="T65" fmla="*/ 101 h 107"/>
                  <a:gd name="T66" fmla="*/ 188 w 203"/>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107"/>
                    </a:moveTo>
                    <a:lnTo>
                      <a:pt x="203" y="107"/>
                    </a:lnTo>
                    <a:lnTo>
                      <a:pt x="203" y="100"/>
                    </a:lnTo>
                    <a:lnTo>
                      <a:pt x="202" y="94"/>
                    </a:lnTo>
                    <a:lnTo>
                      <a:pt x="200" y="88"/>
                    </a:lnTo>
                    <a:lnTo>
                      <a:pt x="199" y="83"/>
                    </a:lnTo>
                    <a:lnTo>
                      <a:pt x="196" y="78"/>
                    </a:lnTo>
                    <a:lnTo>
                      <a:pt x="194" y="73"/>
                    </a:lnTo>
                    <a:lnTo>
                      <a:pt x="190" y="67"/>
                    </a:lnTo>
                    <a:lnTo>
                      <a:pt x="185" y="63"/>
                    </a:lnTo>
                    <a:lnTo>
                      <a:pt x="181" y="57"/>
                    </a:lnTo>
                    <a:lnTo>
                      <a:pt x="177" y="53"/>
                    </a:lnTo>
                    <a:lnTo>
                      <a:pt x="172" y="49"/>
                    </a:lnTo>
                    <a:lnTo>
                      <a:pt x="166" y="45"/>
                    </a:lnTo>
                    <a:lnTo>
                      <a:pt x="161" y="40"/>
                    </a:lnTo>
                    <a:lnTo>
                      <a:pt x="155" y="36"/>
                    </a:lnTo>
                    <a:lnTo>
                      <a:pt x="149" y="33"/>
                    </a:lnTo>
                    <a:lnTo>
                      <a:pt x="142" y="29"/>
                    </a:lnTo>
                    <a:lnTo>
                      <a:pt x="135" y="25"/>
                    </a:lnTo>
                    <a:lnTo>
                      <a:pt x="127" y="22"/>
                    </a:lnTo>
                    <a:lnTo>
                      <a:pt x="120" y="19"/>
                    </a:lnTo>
                    <a:lnTo>
                      <a:pt x="112" y="17"/>
                    </a:lnTo>
                    <a:lnTo>
                      <a:pt x="104" y="14"/>
                    </a:lnTo>
                    <a:lnTo>
                      <a:pt x="94" y="11"/>
                    </a:lnTo>
                    <a:lnTo>
                      <a:pt x="86" y="9"/>
                    </a:lnTo>
                    <a:lnTo>
                      <a:pt x="78" y="7"/>
                    </a:lnTo>
                    <a:lnTo>
                      <a:pt x="68" y="5"/>
                    </a:lnTo>
                    <a:lnTo>
                      <a:pt x="59" y="4"/>
                    </a:lnTo>
                    <a:lnTo>
                      <a:pt x="49" y="2"/>
                    </a:lnTo>
                    <a:lnTo>
                      <a:pt x="40" y="1"/>
                    </a:lnTo>
                    <a:lnTo>
                      <a:pt x="30" y="0"/>
                    </a:lnTo>
                    <a:lnTo>
                      <a:pt x="19" y="0"/>
                    </a:lnTo>
                    <a:lnTo>
                      <a:pt x="10" y="0"/>
                    </a:lnTo>
                    <a:lnTo>
                      <a:pt x="0" y="0"/>
                    </a:lnTo>
                    <a:lnTo>
                      <a:pt x="0" y="14"/>
                    </a:lnTo>
                    <a:lnTo>
                      <a:pt x="8" y="14"/>
                    </a:lnTo>
                    <a:lnTo>
                      <a:pt x="19" y="15"/>
                    </a:lnTo>
                    <a:lnTo>
                      <a:pt x="29" y="15"/>
                    </a:lnTo>
                    <a:lnTo>
                      <a:pt x="38" y="17"/>
                    </a:lnTo>
                    <a:lnTo>
                      <a:pt x="48" y="18"/>
                    </a:lnTo>
                    <a:lnTo>
                      <a:pt x="56" y="19"/>
                    </a:lnTo>
                    <a:lnTo>
                      <a:pt x="65" y="21"/>
                    </a:lnTo>
                    <a:lnTo>
                      <a:pt x="74" y="22"/>
                    </a:lnTo>
                    <a:lnTo>
                      <a:pt x="82" y="24"/>
                    </a:lnTo>
                    <a:lnTo>
                      <a:pt x="90" y="26"/>
                    </a:lnTo>
                    <a:lnTo>
                      <a:pt x="98" y="28"/>
                    </a:lnTo>
                    <a:lnTo>
                      <a:pt x="106" y="31"/>
                    </a:lnTo>
                    <a:lnTo>
                      <a:pt x="115" y="33"/>
                    </a:lnTo>
                    <a:lnTo>
                      <a:pt x="121" y="36"/>
                    </a:lnTo>
                    <a:lnTo>
                      <a:pt x="128" y="39"/>
                    </a:lnTo>
                    <a:lnTo>
                      <a:pt x="135" y="43"/>
                    </a:lnTo>
                    <a:lnTo>
                      <a:pt x="140" y="46"/>
                    </a:lnTo>
                    <a:lnTo>
                      <a:pt x="147" y="49"/>
                    </a:lnTo>
                    <a:lnTo>
                      <a:pt x="153" y="53"/>
                    </a:lnTo>
                    <a:lnTo>
                      <a:pt x="158" y="57"/>
                    </a:lnTo>
                    <a:lnTo>
                      <a:pt x="162" y="60"/>
                    </a:lnTo>
                    <a:lnTo>
                      <a:pt x="166" y="64"/>
                    </a:lnTo>
                    <a:lnTo>
                      <a:pt x="170" y="69"/>
                    </a:lnTo>
                    <a:lnTo>
                      <a:pt x="175" y="71"/>
                    </a:lnTo>
                    <a:lnTo>
                      <a:pt x="177" y="76"/>
                    </a:lnTo>
                    <a:lnTo>
                      <a:pt x="180" y="80"/>
                    </a:lnTo>
                    <a:lnTo>
                      <a:pt x="183" y="84"/>
                    </a:lnTo>
                    <a:lnTo>
                      <a:pt x="185" y="88"/>
                    </a:lnTo>
                    <a:lnTo>
                      <a:pt x="187" y="93"/>
                    </a:lnTo>
                    <a:lnTo>
                      <a:pt x="187" y="97"/>
                    </a:lnTo>
                    <a:lnTo>
                      <a:pt x="188" y="101"/>
                    </a:lnTo>
                    <a:lnTo>
                      <a:pt x="188" y="107"/>
                    </a:lnTo>
                    <a:lnTo>
                      <a:pt x="203" y="10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13" name="Freeform 78"/>
              <p:cNvSpPr>
                <a:spLocks/>
              </p:cNvSpPr>
              <p:nvPr/>
            </p:nvSpPr>
            <p:spPr bwMode="auto">
              <a:xfrm>
                <a:off x="1691" y="1965"/>
                <a:ext cx="203" cy="105"/>
              </a:xfrm>
              <a:custGeom>
                <a:avLst/>
                <a:gdLst>
                  <a:gd name="T0" fmla="*/ 0 w 203"/>
                  <a:gd name="T1" fmla="*/ 105 h 105"/>
                  <a:gd name="T2" fmla="*/ 19 w 203"/>
                  <a:gd name="T3" fmla="*/ 105 h 105"/>
                  <a:gd name="T4" fmla="*/ 40 w 203"/>
                  <a:gd name="T5" fmla="*/ 104 h 105"/>
                  <a:gd name="T6" fmla="*/ 59 w 203"/>
                  <a:gd name="T7" fmla="*/ 101 h 105"/>
                  <a:gd name="T8" fmla="*/ 78 w 203"/>
                  <a:gd name="T9" fmla="*/ 98 h 105"/>
                  <a:gd name="T10" fmla="*/ 94 w 203"/>
                  <a:gd name="T11" fmla="*/ 94 h 105"/>
                  <a:gd name="T12" fmla="*/ 112 w 203"/>
                  <a:gd name="T13" fmla="*/ 88 h 105"/>
                  <a:gd name="T14" fmla="*/ 127 w 203"/>
                  <a:gd name="T15" fmla="*/ 83 h 105"/>
                  <a:gd name="T16" fmla="*/ 142 w 203"/>
                  <a:gd name="T17" fmla="*/ 76 h 105"/>
                  <a:gd name="T18" fmla="*/ 155 w 203"/>
                  <a:gd name="T19" fmla="*/ 69 h 105"/>
                  <a:gd name="T20" fmla="*/ 166 w 203"/>
                  <a:gd name="T21" fmla="*/ 60 h 105"/>
                  <a:gd name="T22" fmla="*/ 177 w 203"/>
                  <a:gd name="T23" fmla="*/ 52 h 105"/>
                  <a:gd name="T24" fmla="*/ 185 w 203"/>
                  <a:gd name="T25" fmla="*/ 42 h 105"/>
                  <a:gd name="T26" fmla="*/ 194 w 203"/>
                  <a:gd name="T27" fmla="*/ 32 h 105"/>
                  <a:gd name="T28" fmla="*/ 199 w 203"/>
                  <a:gd name="T29" fmla="*/ 22 h 105"/>
                  <a:gd name="T30" fmla="*/ 202 w 203"/>
                  <a:gd name="T31" fmla="*/ 11 h 105"/>
                  <a:gd name="T32" fmla="*/ 203 w 203"/>
                  <a:gd name="T33" fmla="*/ 0 h 105"/>
                  <a:gd name="T34" fmla="*/ 188 w 203"/>
                  <a:gd name="T35" fmla="*/ 2 h 105"/>
                  <a:gd name="T36" fmla="*/ 187 w 203"/>
                  <a:gd name="T37" fmla="*/ 12 h 105"/>
                  <a:gd name="T38" fmla="*/ 183 w 203"/>
                  <a:gd name="T39" fmla="*/ 21 h 105"/>
                  <a:gd name="T40" fmla="*/ 177 w 203"/>
                  <a:gd name="T41" fmla="*/ 28 h 105"/>
                  <a:gd name="T42" fmla="*/ 170 w 203"/>
                  <a:gd name="T43" fmla="*/ 36 h 105"/>
                  <a:gd name="T44" fmla="*/ 162 w 203"/>
                  <a:gd name="T45" fmla="*/ 45 h 105"/>
                  <a:gd name="T46" fmla="*/ 153 w 203"/>
                  <a:gd name="T47" fmla="*/ 52 h 105"/>
                  <a:gd name="T48" fmla="*/ 140 w 203"/>
                  <a:gd name="T49" fmla="*/ 59 h 105"/>
                  <a:gd name="T50" fmla="*/ 128 w 203"/>
                  <a:gd name="T51" fmla="*/ 66 h 105"/>
                  <a:gd name="T52" fmla="*/ 115 w 203"/>
                  <a:gd name="T53" fmla="*/ 71 h 105"/>
                  <a:gd name="T54" fmla="*/ 98 w 203"/>
                  <a:gd name="T55" fmla="*/ 77 h 105"/>
                  <a:gd name="T56" fmla="*/ 82 w 203"/>
                  <a:gd name="T57" fmla="*/ 81 h 105"/>
                  <a:gd name="T58" fmla="*/ 65 w 203"/>
                  <a:gd name="T59" fmla="*/ 84 h 105"/>
                  <a:gd name="T60" fmla="*/ 48 w 203"/>
                  <a:gd name="T61" fmla="*/ 88 h 105"/>
                  <a:gd name="T62" fmla="*/ 29 w 203"/>
                  <a:gd name="T63" fmla="*/ 90 h 105"/>
                  <a:gd name="T64" fmla="*/ 8 w 203"/>
                  <a:gd name="T65" fmla="*/ 91 h 105"/>
                  <a:gd name="T66" fmla="*/ 0 w 203"/>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105"/>
                    </a:moveTo>
                    <a:lnTo>
                      <a:pt x="0" y="105"/>
                    </a:lnTo>
                    <a:lnTo>
                      <a:pt x="10" y="105"/>
                    </a:lnTo>
                    <a:lnTo>
                      <a:pt x="19" y="105"/>
                    </a:lnTo>
                    <a:lnTo>
                      <a:pt x="30" y="104"/>
                    </a:lnTo>
                    <a:lnTo>
                      <a:pt x="40" y="104"/>
                    </a:lnTo>
                    <a:lnTo>
                      <a:pt x="49" y="102"/>
                    </a:lnTo>
                    <a:lnTo>
                      <a:pt x="59" y="101"/>
                    </a:lnTo>
                    <a:lnTo>
                      <a:pt x="68" y="100"/>
                    </a:lnTo>
                    <a:lnTo>
                      <a:pt x="78" y="98"/>
                    </a:lnTo>
                    <a:lnTo>
                      <a:pt x="86" y="95"/>
                    </a:lnTo>
                    <a:lnTo>
                      <a:pt x="94" y="94"/>
                    </a:lnTo>
                    <a:lnTo>
                      <a:pt x="104" y="91"/>
                    </a:lnTo>
                    <a:lnTo>
                      <a:pt x="112" y="88"/>
                    </a:lnTo>
                    <a:lnTo>
                      <a:pt x="120" y="86"/>
                    </a:lnTo>
                    <a:lnTo>
                      <a:pt x="127" y="83"/>
                    </a:lnTo>
                    <a:lnTo>
                      <a:pt x="135" y="79"/>
                    </a:lnTo>
                    <a:lnTo>
                      <a:pt x="142" y="76"/>
                    </a:lnTo>
                    <a:lnTo>
                      <a:pt x="149" y="73"/>
                    </a:lnTo>
                    <a:lnTo>
                      <a:pt x="155" y="69"/>
                    </a:lnTo>
                    <a:lnTo>
                      <a:pt x="161" y="64"/>
                    </a:lnTo>
                    <a:lnTo>
                      <a:pt x="166" y="60"/>
                    </a:lnTo>
                    <a:lnTo>
                      <a:pt x="172" y="56"/>
                    </a:lnTo>
                    <a:lnTo>
                      <a:pt x="177" y="52"/>
                    </a:lnTo>
                    <a:lnTo>
                      <a:pt x="181" y="48"/>
                    </a:lnTo>
                    <a:lnTo>
                      <a:pt x="185" y="42"/>
                    </a:lnTo>
                    <a:lnTo>
                      <a:pt x="190" y="38"/>
                    </a:lnTo>
                    <a:lnTo>
                      <a:pt x="194" y="32"/>
                    </a:lnTo>
                    <a:lnTo>
                      <a:pt x="196" y="28"/>
                    </a:lnTo>
                    <a:lnTo>
                      <a:pt x="199" y="22"/>
                    </a:lnTo>
                    <a:lnTo>
                      <a:pt x="200" y="17"/>
                    </a:lnTo>
                    <a:lnTo>
                      <a:pt x="202" y="11"/>
                    </a:lnTo>
                    <a:lnTo>
                      <a:pt x="203" y="5"/>
                    </a:lnTo>
                    <a:lnTo>
                      <a:pt x="203" y="0"/>
                    </a:lnTo>
                    <a:lnTo>
                      <a:pt x="188" y="0"/>
                    </a:lnTo>
                    <a:lnTo>
                      <a:pt x="188" y="2"/>
                    </a:lnTo>
                    <a:lnTo>
                      <a:pt x="187" y="8"/>
                    </a:lnTo>
                    <a:lnTo>
                      <a:pt x="187" y="12"/>
                    </a:lnTo>
                    <a:lnTo>
                      <a:pt x="185" y="17"/>
                    </a:lnTo>
                    <a:lnTo>
                      <a:pt x="183" y="21"/>
                    </a:lnTo>
                    <a:lnTo>
                      <a:pt x="180" y="25"/>
                    </a:lnTo>
                    <a:lnTo>
                      <a:pt x="177" y="28"/>
                    </a:lnTo>
                    <a:lnTo>
                      <a:pt x="175" y="32"/>
                    </a:lnTo>
                    <a:lnTo>
                      <a:pt x="170" y="36"/>
                    </a:lnTo>
                    <a:lnTo>
                      <a:pt x="166" y="40"/>
                    </a:lnTo>
                    <a:lnTo>
                      <a:pt x="162" y="45"/>
                    </a:lnTo>
                    <a:lnTo>
                      <a:pt x="158" y="49"/>
                    </a:lnTo>
                    <a:lnTo>
                      <a:pt x="153" y="52"/>
                    </a:lnTo>
                    <a:lnTo>
                      <a:pt x="147" y="56"/>
                    </a:lnTo>
                    <a:lnTo>
                      <a:pt x="140" y="59"/>
                    </a:lnTo>
                    <a:lnTo>
                      <a:pt x="135" y="63"/>
                    </a:lnTo>
                    <a:lnTo>
                      <a:pt x="128" y="66"/>
                    </a:lnTo>
                    <a:lnTo>
                      <a:pt x="121" y="69"/>
                    </a:lnTo>
                    <a:lnTo>
                      <a:pt x="115" y="71"/>
                    </a:lnTo>
                    <a:lnTo>
                      <a:pt x="106" y="74"/>
                    </a:lnTo>
                    <a:lnTo>
                      <a:pt x="98" y="77"/>
                    </a:lnTo>
                    <a:lnTo>
                      <a:pt x="90" y="79"/>
                    </a:lnTo>
                    <a:lnTo>
                      <a:pt x="82" y="81"/>
                    </a:lnTo>
                    <a:lnTo>
                      <a:pt x="74" y="83"/>
                    </a:lnTo>
                    <a:lnTo>
                      <a:pt x="65" y="84"/>
                    </a:lnTo>
                    <a:lnTo>
                      <a:pt x="56" y="87"/>
                    </a:lnTo>
                    <a:lnTo>
                      <a:pt x="48" y="88"/>
                    </a:lnTo>
                    <a:lnTo>
                      <a:pt x="38" y="88"/>
                    </a:lnTo>
                    <a:lnTo>
                      <a:pt x="29" y="90"/>
                    </a:lnTo>
                    <a:lnTo>
                      <a:pt x="19" y="90"/>
                    </a:lnTo>
                    <a:lnTo>
                      <a:pt x="8" y="91"/>
                    </a:lnTo>
                    <a:lnTo>
                      <a:pt x="0" y="91"/>
                    </a:lnTo>
                    <a:lnTo>
                      <a:pt x="0" y="10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14" name="Freeform 79"/>
              <p:cNvSpPr>
                <a:spLocks/>
              </p:cNvSpPr>
              <p:nvPr/>
            </p:nvSpPr>
            <p:spPr bwMode="auto">
              <a:xfrm>
                <a:off x="1487" y="1965"/>
                <a:ext cx="204" cy="105"/>
              </a:xfrm>
              <a:custGeom>
                <a:avLst/>
                <a:gdLst>
                  <a:gd name="T0" fmla="*/ 0 w 204"/>
                  <a:gd name="T1" fmla="*/ 0 h 105"/>
                  <a:gd name="T2" fmla="*/ 0 w 204"/>
                  <a:gd name="T3" fmla="*/ 11 h 105"/>
                  <a:gd name="T4" fmla="*/ 4 w 204"/>
                  <a:gd name="T5" fmla="*/ 22 h 105"/>
                  <a:gd name="T6" fmla="*/ 9 w 204"/>
                  <a:gd name="T7" fmla="*/ 32 h 105"/>
                  <a:gd name="T8" fmla="*/ 16 w 204"/>
                  <a:gd name="T9" fmla="*/ 42 h 105"/>
                  <a:gd name="T10" fmla="*/ 25 w 204"/>
                  <a:gd name="T11" fmla="*/ 52 h 105"/>
                  <a:gd name="T12" fmla="*/ 36 w 204"/>
                  <a:gd name="T13" fmla="*/ 60 h 105"/>
                  <a:gd name="T14" fmla="*/ 47 w 204"/>
                  <a:gd name="T15" fmla="*/ 69 h 105"/>
                  <a:gd name="T16" fmla="*/ 61 w 204"/>
                  <a:gd name="T17" fmla="*/ 76 h 105"/>
                  <a:gd name="T18" fmla="*/ 75 w 204"/>
                  <a:gd name="T19" fmla="*/ 83 h 105"/>
                  <a:gd name="T20" fmla="*/ 91 w 204"/>
                  <a:gd name="T21" fmla="*/ 88 h 105"/>
                  <a:gd name="T22" fmla="*/ 107 w 204"/>
                  <a:gd name="T23" fmla="*/ 94 h 105"/>
                  <a:gd name="T24" fmla="*/ 125 w 204"/>
                  <a:gd name="T25" fmla="*/ 98 h 105"/>
                  <a:gd name="T26" fmla="*/ 144 w 204"/>
                  <a:gd name="T27" fmla="*/ 101 h 105"/>
                  <a:gd name="T28" fmla="*/ 163 w 204"/>
                  <a:gd name="T29" fmla="*/ 104 h 105"/>
                  <a:gd name="T30" fmla="*/ 182 w 204"/>
                  <a:gd name="T31" fmla="*/ 105 h 105"/>
                  <a:gd name="T32" fmla="*/ 204 w 204"/>
                  <a:gd name="T33" fmla="*/ 105 h 105"/>
                  <a:gd name="T34" fmla="*/ 193 w 204"/>
                  <a:gd name="T35" fmla="*/ 91 h 105"/>
                  <a:gd name="T36" fmla="*/ 174 w 204"/>
                  <a:gd name="T37" fmla="*/ 90 h 105"/>
                  <a:gd name="T38" fmla="*/ 155 w 204"/>
                  <a:gd name="T39" fmla="*/ 88 h 105"/>
                  <a:gd name="T40" fmla="*/ 137 w 204"/>
                  <a:gd name="T41" fmla="*/ 84 h 105"/>
                  <a:gd name="T42" fmla="*/ 120 w 204"/>
                  <a:gd name="T43" fmla="*/ 81 h 105"/>
                  <a:gd name="T44" fmla="*/ 103 w 204"/>
                  <a:gd name="T45" fmla="*/ 77 h 105"/>
                  <a:gd name="T46" fmla="*/ 88 w 204"/>
                  <a:gd name="T47" fmla="*/ 71 h 105"/>
                  <a:gd name="T48" fmla="*/ 75 w 204"/>
                  <a:gd name="T49" fmla="*/ 66 h 105"/>
                  <a:gd name="T50" fmla="*/ 61 w 204"/>
                  <a:gd name="T51" fmla="*/ 59 h 105"/>
                  <a:gd name="T52" fmla="*/ 50 w 204"/>
                  <a:gd name="T53" fmla="*/ 52 h 105"/>
                  <a:gd name="T54" fmla="*/ 39 w 204"/>
                  <a:gd name="T55" fmla="*/ 45 h 105"/>
                  <a:gd name="T56" fmla="*/ 31 w 204"/>
                  <a:gd name="T57" fmla="*/ 36 h 105"/>
                  <a:gd name="T58" fmla="*/ 24 w 204"/>
                  <a:gd name="T59" fmla="*/ 28 h 105"/>
                  <a:gd name="T60" fmla="*/ 20 w 204"/>
                  <a:gd name="T61" fmla="*/ 21 h 105"/>
                  <a:gd name="T62" fmla="*/ 16 w 204"/>
                  <a:gd name="T63" fmla="*/ 12 h 105"/>
                  <a:gd name="T64" fmla="*/ 15 w 204"/>
                  <a:gd name="T65" fmla="*/ 2 h 105"/>
                  <a:gd name="T66" fmla="*/ 15 w 204"/>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5"/>
                  <a:gd name="T104" fmla="*/ 204 w 204"/>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5">
                    <a:moveTo>
                      <a:pt x="0" y="0"/>
                    </a:moveTo>
                    <a:lnTo>
                      <a:pt x="0" y="0"/>
                    </a:lnTo>
                    <a:lnTo>
                      <a:pt x="0" y="5"/>
                    </a:lnTo>
                    <a:lnTo>
                      <a:pt x="0" y="11"/>
                    </a:lnTo>
                    <a:lnTo>
                      <a:pt x="1" y="17"/>
                    </a:lnTo>
                    <a:lnTo>
                      <a:pt x="4" y="22"/>
                    </a:lnTo>
                    <a:lnTo>
                      <a:pt x="6" y="28"/>
                    </a:lnTo>
                    <a:lnTo>
                      <a:pt x="9" y="32"/>
                    </a:lnTo>
                    <a:lnTo>
                      <a:pt x="12" y="38"/>
                    </a:lnTo>
                    <a:lnTo>
                      <a:pt x="16" y="42"/>
                    </a:lnTo>
                    <a:lnTo>
                      <a:pt x="20" y="48"/>
                    </a:lnTo>
                    <a:lnTo>
                      <a:pt x="25" y="52"/>
                    </a:lnTo>
                    <a:lnTo>
                      <a:pt x="31" y="56"/>
                    </a:lnTo>
                    <a:lnTo>
                      <a:pt x="36" y="60"/>
                    </a:lnTo>
                    <a:lnTo>
                      <a:pt x="42" y="64"/>
                    </a:lnTo>
                    <a:lnTo>
                      <a:pt x="47" y="69"/>
                    </a:lnTo>
                    <a:lnTo>
                      <a:pt x="54" y="73"/>
                    </a:lnTo>
                    <a:lnTo>
                      <a:pt x="61" y="76"/>
                    </a:lnTo>
                    <a:lnTo>
                      <a:pt x="68" y="79"/>
                    </a:lnTo>
                    <a:lnTo>
                      <a:pt x="75" y="83"/>
                    </a:lnTo>
                    <a:lnTo>
                      <a:pt x="83" y="86"/>
                    </a:lnTo>
                    <a:lnTo>
                      <a:pt x="91" y="88"/>
                    </a:lnTo>
                    <a:lnTo>
                      <a:pt x="99" y="91"/>
                    </a:lnTo>
                    <a:lnTo>
                      <a:pt x="107" y="94"/>
                    </a:lnTo>
                    <a:lnTo>
                      <a:pt x="117" y="95"/>
                    </a:lnTo>
                    <a:lnTo>
                      <a:pt x="125" y="98"/>
                    </a:lnTo>
                    <a:lnTo>
                      <a:pt x="135" y="100"/>
                    </a:lnTo>
                    <a:lnTo>
                      <a:pt x="144" y="101"/>
                    </a:lnTo>
                    <a:lnTo>
                      <a:pt x="154" y="102"/>
                    </a:lnTo>
                    <a:lnTo>
                      <a:pt x="163" y="104"/>
                    </a:lnTo>
                    <a:lnTo>
                      <a:pt x="173" y="104"/>
                    </a:lnTo>
                    <a:lnTo>
                      <a:pt x="182" y="105"/>
                    </a:lnTo>
                    <a:lnTo>
                      <a:pt x="193" y="105"/>
                    </a:lnTo>
                    <a:lnTo>
                      <a:pt x="204" y="105"/>
                    </a:lnTo>
                    <a:lnTo>
                      <a:pt x="204" y="91"/>
                    </a:lnTo>
                    <a:lnTo>
                      <a:pt x="193" y="91"/>
                    </a:lnTo>
                    <a:lnTo>
                      <a:pt x="184" y="90"/>
                    </a:lnTo>
                    <a:lnTo>
                      <a:pt x="174" y="90"/>
                    </a:lnTo>
                    <a:lnTo>
                      <a:pt x="165" y="88"/>
                    </a:lnTo>
                    <a:lnTo>
                      <a:pt x="155" y="88"/>
                    </a:lnTo>
                    <a:lnTo>
                      <a:pt x="145" y="87"/>
                    </a:lnTo>
                    <a:lnTo>
                      <a:pt x="137" y="84"/>
                    </a:lnTo>
                    <a:lnTo>
                      <a:pt x="128" y="83"/>
                    </a:lnTo>
                    <a:lnTo>
                      <a:pt x="120" y="81"/>
                    </a:lnTo>
                    <a:lnTo>
                      <a:pt x="111" y="79"/>
                    </a:lnTo>
                    <a:lnTo>
                      <a:pt x="103" y="77"/>
                    </a:lnTo>
                    <a:lnTo>
                      <a:pt x="96" y="74"/>
                    </a:lnTo>
                    <a:lnTo>
                      <a:pt x="88" y="71"/>
                    </a:lnTo>
                    <a:lnTo>
                      <a:pt x="81" y="69"/>
                    </a:lnTo>
                    <a:lnTo>
                      <a:pt x="75" y="66"/>
                    </a:lnTo>
                    <a:lnTo>
                      <a:pt x="68" y="63"/>
                    </a:lnTo>
                    <a:lnTo>
                      <a:pt x="61" y="59"/>
                    </a:lnTo>
                    <a:lnTo>
                      <a:pt x="55" y="56"/>
                    </a:lnTo>
                    <a:lnTo>
                      <a:pt x="50" y="52"/>
                    </a:lnTo>
                    <a:lnTo>
                      <a:pt x="45" y="49"/>
                    </a:lnTo>
                    <a:lnTo>
                      <a:pt x="39" y="45"/>
                    </a:lnTo>
                    <a:lnTo>
                      <a:pt x="35" y="40"/>
                    </a:lnTo>
                    <a:lnTo>
                      <a:pt x="31" y="36"/>
                    </a:lnTo>
                    <a:lnTo>
                      <a:pt x="28" y="32"/>
                    </a:lnTo>
                    <a:lnTo>
                      <a:pt x="24" y="28"/>
                    </a:lnTo>
                    <a:lnTo>
                      <a:pt x="21" y="25"/>
                    </a:lnTo>
                    <a:lnTo>
                      <a:pt x="20" y="21"/>
                    </a:lnTo>
                    <a:lnTo>
                      <a:pt x="17" y="17"/>
                    </a:lnTo>
                    <a:lnTo>
                      <a:pt x="16" y="12"/>
                    </a:lnTo>
                    <a:lnTo>
                      <a:pt x="15" y="8"/>
                    </a:lnTo>
                    <a:lnTo>
                      <a:pt x="15" y="2"/>
                    </a:lnTo>
                    <a:lnTo>
                      <a:pt x="15" y="0"/>
                    </a:lnTo>
                    <a:lnTo>
                      <a:pt x="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15" name="Freeform 80"/>
              <p:cNvSpPr>
                <a:spLocks/>
              </p:cNvSpPr>
              <p:nvPr/>
            </p:nvSpPr>
            <p:spPr bwMode="auto">
              <a:xfrm>
                <a:off x="1487" y="1858"/>
                <a:ext cx="204" cy="107"/>
              </a:xfrm>
              <a:custGeom>
                <a:avLst/>
                <a:gdLst>
                  <a:gd name="T0" fmla="*/ 204 w 204"/>
                  <a:gd name="T1" fmla="*/ 0 h 107"/>
                  <a:gd name="T2" fmla="*/ 182 w 204"/>
                  <a:gd name="T3" fmla="*/ 0 h 107"/>
                  <a:gd name="T4" fmla="*/ 163 w 204"/>
                  <a:gd name="T5" fmla="*/ 1 h 107"/>
                  <a:gd name="T6" fmla="*/ 144 w 204"/>
                  <a:gd name="T7" fmla="*/ 4 h 107"/>
                  <a:gd name="T8" fmla="*/ 125 w 204"/>
                  <a:gd name="T9" fmla="*/ 7 h 107"/>
                  <a:gd name="T10" fmla="*/ 107 w 204"/>
                  <a:gd name="T11" fmla="*/ 11 h 107"/>
                  <a:gd name="T12" fmla="*/ 91 w 204"/>
                  <a:gd name="T13" fmla="*/ 17 h 107"/>
                  <a:gd name="T14" fmla="*/ 75 w 204"/>
                  <a:gd name="T15" fmla="*/ 22 h 107"/>
                  <a:gd name="T16" fmla="*/ 61 w 204"/>
                  <a:gd name="T17" fmla="*/ 29 h 107"/>
                  <a:gd name="T18" fmla="*/ 47 w 204"/>
                  <a:gd name="T19" fmla="*/ 36 h 107"/>
                  <a:gd name="T20" fmla="*/ 36 w 204"/>
                  <a:gd name="T21" fmla="*/ 45 h 107"/>
                  <a:gd name="T22" fmla="*/ 25 w 204"/>
                  <a:gd name="T23" fmla="*/ 53 h 107"/>
                  <a:gd name="T24" fmla="*/ 16 w 204"/>
                  <a:gd name="T25" fmla="*/ 63 h 107"/>
                  <a:gd name="T26" fmla="*/ 9 w 204"/>
                  <a:gd name="T27" fmla="*/ 73 h 107"/>
                  <a:gd name="T28" fmla="*/ 4 w 204"/>
                  <a:gd name="T29" fmla="*/ 83 h 107"/>
                  <a:gd name="T30" fmla="*/ 0 w 204"/>
                  <a:gd name="T31" fmla="*/ 94 h 107"/>
                  <a:gd name="T32" fmla="*/ 0 w 204"/>
                  <a:gd name="T33" fmla="*/ 107 h 107"/>
                  <a:gd name="T34" fmla="*/ 15 w 204"/>
                  <a:gd name="T35" fmla="*/ 101 h 107"/>
                  <a:gd name="T36" fmla="*/ 16 w 204"/>
                  <a:gd name="T37" fmla="*/ 93 h 107"/>
                  <a:gd name="T38" fmla="*/ 20 w 204"/>
                  <a:gd name="T39" fmla="*/ 84 h 107"/>
                  <a:gd name="T40" fmla="*/ 24 w 204"/>
                  <a:gd name="T41" fmla="*/ 76 h 107"/>
                  <a:gd name="T42" fmla="*/ 31 w 204"/>
                  <a:gd name="T43" fmla="*/ 69 h 107"/>
                  <a:gd name="T44" fmla="*/ 39 w 204"/>
                  <a:gd name="T45" fmla="*/ 60 h 107"/>
                  <a:gd name="T46" fmla="*/ 50 w 204"/>
                  <a:gd name="T47" fmla="*/ 53 h 107"/>
                  <a:gd name="T48" fmla="*/ 61 w 204"/>
                  <a:gd name="T49" fmla="*/ 46 h 107"/>
                  <a:gd name="T50" fmla="*/ 75 w 204"/>
                  <a:gd name="T51" fmla="*/ 39 h 107"/>
                  <a:gd name="T52" fmla="*/ 88 w 204"/>
                  <a:gd name="T53" fmla="*/ 33 h 107"/>
                  <a:gd name="T54" fmla="*/ 103 w 204"/>
                  <a:gd name="T55" fmla="*/ 28 h 107"/>
                  <a:gd name="T56" fmla="*/ 120 w 204"/>
                  <a:gd name="T57" fmla="*/ 24 h 107"/>
                  <a:gd name="T58" fmla="*/ 137 w 204"/>
                  <a:gd name="T59" fmla="*/ 21 h 107"/>
                  <a:gd name="T60" fmla="*/ 155 w 204"/>
                  <a:gd name="T61" fmla="*/ 18 h 107"/>
                  <a:gd name="T62" fmla="*/ 174 w 204"/>
                  <a:gd name="T63" fmla="*/ 15 h 107"/>
                  <a:gd name="T64" fmla="*/ 193 w 204"/>
                  <a:gd name="T65" fmla="*/ 14 h 107"/>
                  <a:gd name="T66" fmla="*/ 204 w 204"/>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7"/>
                  <a:gd name="T104" fmla="*/ 204 w 204"/>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7">
                    <a:moveTo>
                      <a:pt x="204" y="0"/>
                    </a:moveTo>
                    <a:lnTo>
                      <a:pt x="204" y="0"/>
                    </a:lnTo>
                    <a:lnTo>
                      <a:pt x="193" y="0"/>
                    </a:lnTo>
                    <a:lnTo>
                      <a:pt x="182" y="0"/>
                    </a:lnTo>
                    <a:lnTo>
                      <a:pt x="173" y="0"/>
                    </a:lnTo>
                    <a:lnTo>
                      <a:pt x="163" y="1"/>
                    </a:lnTo>
                    <a:lnTo>
                      <a:pt x="154" y="2"/>
                    </a:lnTo>
                    <a:lnTo>
                      <a:pt x="144" y="4"/>
                    </a:lnTo>
                    <a:lnTo>
                      <a:pt x="135" y="5"/>
                    </a:lnTo>
                    <a:lnTo>
                      <a:pt x="125" y="7"/>
                    </a:lnTo>
                    <a:lnTo>
                      <a:pt x="117" y="9"/>
                    </a:lnTo>
                    <a:lnTo>
                      <a:pt x="107" y="11"/>
                    </a:lnTo>
                    <a:lnTo>
                      <a:pt x="99" y="14"/>
                    </a:lnTo>
                    <a:lnTo>
                      <a:pt x="91" y="17"/>
                    </a:lnTo>
                    <a:lnTo>
                      <a:pt x="83" y="19"/>
                    </a:lnTo>
                    <a:lnTo>
                      <a:pt x="75" y="22"/>
                    </a:lnTo>
                    <a:lnTo>
                      <a:pt x="68" y="25"/>
                    </a:lnTo>
                    <a:lnTo>
                      <a:pt x="61" y="29"/>
                    </a:lnTo>
                    <a:lnTo>
                      <a:pt x="54" y="33"/>
                    </a:lnTo>
                    <a:lnTo>
                      <a:pt x="47" y="36"/>
                    </a:lnTo>
                    <a:lnTo>
                      <a:pt x="42" y="40"/>
                    </a:lnTo>
                    <a:lnTo>
                      <a:pt x="36" y="45"/>
                    </a:lnTo>
                    <a:lnTo>
                      <a:pt x="31" y="49"/>
                    </a:lnTo>
                    <a:lnTo>
                      <a:pt x="25" y="53"/>
                    </a:lnTo>
                    <a:lnTo>
                      <a:pt x="20" y="57"/>
                    </a:lnTo>
                    <a:lnTo>
                      <a:pt x="16" y="63"/>
                    </a:lnTo>
                    <a:lnTo>
                      <a:pt x="12" y="67"/>
                    </a:lnTo>
                    <a:lnTo>
                      <a:pt x="9" y="73"/>
                    </a:lnTo>
                    <a:lnTo>
                      <a:pt x="6" y="78"/>
                    </a:lnTo>
                    <a:lnTo>
                      <a:pt x="4" y="83"/>
                    </a:lnTo>
                    <a:lnTo>
                      <a:pt x="1" y="88"/>
                    </a:lnTo>
                    <a:lnTo>
                      <a:pt x="0" y="94"/>
                    </a:lnTo>
                    <a:lnTo>
                      <a:pt x="0" y="100"/>
                    </a:lnTo>
                    <a:lnTo>
                      <a:pt x="0" y="107"/>
                    </a:lnTo>
                    <a:lnTo>
                      <a:pt x="15" y="107"/>
                    </a:lnTo>
                    <a:lnTo>
                      <a:pt x="15" y="101"/>
                    </a:lnTo>
                    <a:lnTo>
                      <a:pt x="15" y="97"/>
                    </a:lnTo>
                    <a:lnTo>
                      <a:pt x="16" y="93"/>
                    </a:lnTo>
                    <a:lnTo>
                      <a:pt x="17" y="88"/>
                    </a:lnTo>
                    <a:lnTo>
                      <a:pt x="20" y="84"/>
                    </a:lnTo>
                    <a:lnTo>
                      <a:pt x="21" y="80"/>
                    </a:lnTo>
                    <a:lnTo>
                      <a:pt x="24" y="76"/>
                    </a:lnTo>
                    <a:lnTo>
                      <a:pt x="28" y="71"/>
                    </a:lnTo>
                    <a:lnTo>
                      <a:pt x="31" y="69"/>
                    </a:lnTo>
                    <a:lnTo>
                      <a:pt x="35" y="64"/>
                    </a:lnTo>
                    <a:lnTo>
                      <a:pt x="39" y="60"/>
                    </a:lnTo>
                    <a:lnTo>
                      <a:pt x="45" y="57"/>
                    </a:lnTo>
                    <a:lnTo>
                      <a:pt x="50" y="53"/>
                    </a:lnTo>
                    <a:lnTo>
                      <a:pt x="55" y="49"/>
                    </a:lnTo>
                    <a:lnTo>
                      <a:pt x="61" y="46"/>
                    </a:lnTo>
                    <a:lnTo>
                      <a:pt x="68" y="43"/>
                    </a:lnTo>
                    <a:lnTo>
                      <a:pt x="75" y="39"/>
                    </a:lnTo>
                    <a:lnTo>
                      <a:pt x="81" y="36"/>
                    </a:lnTo>
                    <a:lnTo>
                      <a:pt x="88" y="33"/>
                    </a:lnTo>
                    <a:lnTo>
                      <a:pt x="96" y="31"/>
                    </a:lnTo>
                    <a:lnTo>
                      <a:pt x="103" y="28"/>
                    </a:lnTo>
                    <a:lnTo>
                      <a:pt x="111" y="26"/>
                    </a:lnTo>
                    <a:lnTo>
                      <a:pt x="120" y="24"/>
                    </a:lnTo>
                    <a:lnTo>
                      <a:pt x="128" y="22"/>
                    </a:lnTo>
                    <a:lnTo>
                      <a:pt x="137" y="21"/>
                    </a:lnTo>
                    <a:lnTo>
                      <a:pt x="145" y="19"/>
                    </a:lnTo>
                    <a:lnTo>
                      <a:pt x="155" y="18"/>
                    </a:lnTo>
                    <a:lnTo>
                      <a:pt x="165" y="17"/>
                    </a:lnTo>
                    <a:lnTo>
                      <a:pt x="174" y="15"/>
                    </a:lnTo>
                    <a:lnTo>
                      <a:pt x="184" y="15"/>
                    </a:lnTo>
                    <a:lnTo>
                      <a:pt x="193" y="14"/>
                    </a:lnTo>
                    <a:lnTo>
                      <a:pt x="204" y="14"/>
                    </a:lnTo>
                    <a:lnTo>
                      <a:pt x="204"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16" name="Freeform 81"/>
              <p:cNvSpPr>
                <a:spLocks/>
              </p:cNvSpPr>
              <p:nvPr/>
            </p:nvSpPr>
            <p:spPr bwMode="auto">
              <a:xfrm>
                <a:off x="1553" y="2017"/>
                <a:ext cx="70" cy="63"/>
              </a:xfrm>
              <a:custGeom>
                <a:avLst/>
                <a:gdLst>
                  <a:gd name="T0" fmla="*/ 55 w 70"/>
                  <a:gd name="T1" fmla="*/ 0 h 63"/>
                  <a:gd name="T2" fmla="*/ 54 w 70"/>
                  <a:gd name="T3" fmla="*/ 10 h 63"/>
                  <a:gd name="T4" fmla="*/ 51 w 70"/>
                  <a:gd name="T5" fmla="*/ 19 h 63"/>
                  <a:gd name="T6" fmla="*/ 43 w 70"/>
                  <a:gd name="T7" fmla="*/ 34 h 63"/>
                  <a:gd name="T8" fmla="*/ 40 w 70"/>
                  <a:gd name="T9" fmla="*/ 39 h 63"/>
                  <a:gd name="T10" fmla="*/ 36 w 70"/>
                  <a:gd name="T11" fmla="*/ 43 h 63"/>
                  <a:gd name="T12" fmla="*/ 32 w 70"/>
                  <a:gd name="T13" fmla="*/ 46 h 63"/>
                  <a:gd name="T14" fmla="*/ 29 w 70"/>
                  <a:gd name="T15" fmla="*/ 48 h 63"/>
                  <a:gd name="T16" fmla="*/ 26 w 70"/>
                  <a:gd name="T17" fmla="*/ 48 h 63"/>
                  <a:gd name="T18" fmla="*/ 25 w 70"/>
                  <a:gd name="T19" fmla="*/ 48 h 63"/>
                  <a:gd name="T20" fmla="*/ 24 w 70"/>
                  <a:gd name="T21" fmla="*/ 46 h 63"/>
                  <a:gd name="T22" fmla="*/ 21 w 70"/>
                  <a:gd name="T23" fmla="*/ 45 h 63"/>
                  <a:gd name="T24" fmla="*/ 19 w 70"/>
                  <a:gd name="T25" fmla="*/ 41 h 63"/>
                  <a:gd name="T26" fmla="*/ 17 w 70"/>
                  <a:gd name="T27" fmla="*/ 36 h 63"/>
                  <a:gd name="T28" fmla="*/ 17 w 70"/>
                  <a:gd name="T29" fmla="*/ 29 h 63"/>
                  <a:gd name="T30" fmla="*/ 15 w 70"/>
                  <a:gd name="T31" fmla="*/ 21 h 63"/>
                  <a:gd name="T32" fmla="*/ 0 w 70"/>
                  <a:gd name="T33" fmla="*/ 27 h 63"/>
                  <a:gd name="T34" fmla="*/ 2 w 70"/>
                  <a:gd name="T35" fmla="*/ 35 h 63"/>
                  <a:gd name="T36" fmla="*/ 4 w 70"/>
                  <a:gd name="T37" fmla="*/ 43 h 63"/>
                  <a:gd name="T38" fmla="*/ 7 w 70"/>
                  <a:gd name="T39" fmla="*/ 50 h 63"/>
                  <a:gd name="T40" fmla="*/ 11 w 70"/>
                  <a:gd name="T41" fmla="*/ 56 h 63"/>
                  <a:gd name="T42" fmla="*/ 17 w 70"/>
                  <a:gd name="T43" fmla="*/ 60 h 63"/>
                  <a:gd name="T44" fmla="*/ 24 w 70"/>
                  <a:gd name="T45" fmla="*/ 63 h 63"/>
                  <a:gd name="T46" fmla="*/ 30 w 70"/>
                  <a:gd name="T47" fmla="*/ 63 h 63"/>
                  <a:gd name="T48" fmla="*/ 37 w 70"/>
                  <a:gd name="T49" fmla="*/ 60 h 63"/>
                  <a:gd name="T50" fmla="*/ 43 w 70"/>
                  <a:gd name="T51" fmla="*/ 56 h 63"/>
                  <a:gd name="T52" fmla="*/ 48 w 70"/>
                  <a:gd name="T53" fmla="*/ 52 h 63"/>
                  <a:gd name="T54" fmla="*/ 54 w 70"/>
                  <a:gd name="T55" fmla="*/ 45 h 63"/>
                  <a:gd name="T56" fmla="*/ 60 w 70"/>
                  <a:gd name="T57" fmla="*/ 34 h 63"/>
                  <a:gd name="T58" fmla="*/ 66 w 70"/>
                  <a:gd name="T59" fmla="*/ 19 h 63"/>
                  <a:gd name="T60" fmla="*/ 69 w 70"/>
                  <a:gd name="T61" fmla="*/ 8 h 63"/>
                  <a:gd name="T62" fmla="*/ 70 w 70"/>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63"/>
                  <a:gd name="T98" fmla="*/ 70 w 70"/>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63">
                    <a:moveTo>
                      <a:pt x="55" y="0"/>
                    </a:moveTo>
                    <a:lnTo>
                      <a:pt x="55" y="0"/>
                    </a:lnTo>
                    <a:lnTo>
                      <a:pt x="55" y="5"/>
                    </a:lnTo>
                    <a:lnTo>
                      <a:pt x="54" y="10"/>
                    </a:lnTo>
                    <a:lnTo>
                      <a:pt x="52" y="14"/>
                    </a:lnTo>
                    <a:lnTo>
                      <a:pt x="51" y="19"/>
                    </a:lnTo>
                    <a:lnTo>
                      <a:pt x="47" y="27"/>
                    </a:lnTo>
                    <a:lnTo>
                      <a:pt x="43" y="34"/>
                    </a:lnTo>
                    <a:lnTo>
                      <a:pt x="41" y="36"/>
                    </a:lnTo>
                    <a:lnTo>
                      <a:pt x="40" y="39"/>
                    </a:lnTo>
                    <a:lnTo>
                      <a:pt x="37" y="41"/>
                    </a:lnTo>
                    <a:lnTo>
                      <a:pt x="36" y="43"/>
                    </a:lnTo>
                    <a:lnTo>
                      <a:pt x="34" y="45"/>
                    </a:lnTo>
                    <a:lnTo>
                      <a:pt x="32" y="46"/>
                    </a:lnTo>
                    <a:lnTo>
                      <a:pt x="30" y="46"/>
                    </a:lnTo>
                    <a:lnTo>
                      <a:pt x="29" y="48"/>
                    </a:lnTo>
                    <a:lnTo>
                      <a:pt x="28" y="48"/>
                    </a:lnTo>
                    <a:lnTo>
                      <a:pt x="26" y="48"/>
                    </a:lnTo>
                    <a:lnTo>
                      <a:pt x="25" y="48"/>
                    </a:lnTo>
                    <a:lnTo>
                      <a:pt x="24" y="48"/>
                    </a:lnTo>
                    <a:lnTo>
                      <a:pt x="24" y="46"/>
                    </a:lnTo>
                    <a:lnTo>
                      <a:pt x="22" y="46"/>
                    </a:lnTo>
                    <a:lnTo>
                      <a:pt x="21" y="45"/>
                    </a:lnTo>
                    <a:lnTo>
                      <a:pt x="19" y="43"/>
                    </a:lnTo>
                    <a:lnTo>
                      <a:pt x="19" y="41"/>
                    </a:lnTo>
                    <a:lnTo>
                      <a:pt x="18" y="39"/>
                    </a:lnTo>
                    <a:lnTo>
                      <a:pt x="17" y="36"/>
                    </a:lnTo>
                    <a:lnTo>
                      <a:pt x="17" y="32"/>
                    </a:lnTo>
                    <a:lnTo>
                      <a:pt x="17" y="29"/>
                    </a:lnTo>
                    <a:lnTo>
                      <a:pt x="15" y="25"/>
                    </a:lnTo>
                    <a:lnTo>
                      <a:pt x="15" y="21"/>
                    </a:lnTo>
                    <a:lnTo>
                      <a:pt x="0" y="21"/>
                    </a:lnTo>
                    <a:lnTo>
                      <a:pt x="0" y="27"/>
                    </a:lnTo>
                    <a:lnTo>
                      <a:pt x="2" y="31"/>
                    </a:lnTo>
                    <a:lnTo>
                      <a:pt x="2" y="35"/>
                    </a:lnTo>
                    <a:lnTo>
                      <a:pt x="3" y="39"/>
                    </a:lnTo>
                    <a:lnTo>
                      <a:pt x="4" y="43"/>
                    </a:lnTo>
                    <a:lnTo>
                      <a:pt x="6" y="48"/>
                    </a:lnTo>
                    <a:lnTo>
                      <a:pt x="7" y="50"/>
                    </a:lnTo>
                    <a:lnTo>
                      <a:pt x="9" y="53"/>
                    </a:lnTo>
                    <a:lnTo>
                      <a:pt x="11" y="56"/>
                    </a:lnTo>
                    <a:lnTo>
                      <a:pt x="14" y="59"/>
                    </a:lnTo>
                    <a:lnTo>
                      <a:pt x="17" y="60"/>
                    </a:lnTo>
                    <a:lnTo>
                      <a:pt x="21" y="62"/>
                    </a:lnTo>
                    <a:lnTo>
                      <a:pt x="24" y="63"/>
                    </a:lnTo>
                    <a:lnTo>
                      <a:pt x="28" y="63"/>
                    </a:lnTo>
                    <a:lnTo>
                      <a:pt x="30" y="63"/>
                    </a:lnTo>
                    <a:lnTo>
                      <a:pt x="33" y="62"/>
                    </a:lnTo>
                    <a:lnTo>
                      <a:pt x="37" y="60"/>
                    </a:lnTo>
                    <a:lnTo>
                      <a:pt x="40" y="59"/>
                    </a:lnTo>
                    <a:lnTo>
                      <a:pt x="43" y="56"/>
                    </a:lnTo>
                    <a:lnTo>
                      <a:pt x="45" y="55"/>
                    </a:lnTo>
                    <a:lnTo>
                      <a:pt x="48" y="52"/>
                    </a:lnTo>
                    <a:lnTo>
                      <a:pt x="51" y="49"/>
                    </a:lnTo>
                    <a:lnTo>
                      <a:pt x="54" y="45"/>
                    </a:lnTo>
                    <a:lnTo>
                      <a:pt x="56" y="42"/>
                    </a:lnTo>
                    <a:lnTo>
                      <a:pt x="60" y="34"/>
                    </a:lnTo>
                    <a:lnTo>
                      <a:pt x="64" y="25"/>
                    </a:lnTo>
                    <a:lnTo>
                      <a:pt x="66" y="19"/>
                    </a:lnTo>
                    <a:lnTo>
                      <a:pt x="67" y="14"/>
                    </a:lnTo>
                    <a:lnTo>
                      <a:pt x="69" y="8"/>
                    </a:lnTo>
                    <a:lnTo>
                      <a:pt x="70" y="3"/>
                    </a:lnTo>
                    <a:lnTo>
                      <a:pt x="55"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17" name="Freeform 82"/>
              <p:cNvSpPr>
                <a:spLocks/>
              </p:cNvSpPr>
              <p:nvPr/>
            </p:nvSpPr>
            <p:spPr bwMode="auto">
              <a:xfrm>
                <a:off x="1608" y="1852"/>
                <a:ext cx="48" cy="168"/>
              </a:xfrm>
              <a:custGeom>
                <a:avLst/>
                <a:gdLst>
                  <a:gd name="T0" fmla="*/ 48 w 48"/>
                  <a:gd name="T1" fmla="*/ 3 h 168"/>
                  <a:gd name="T2" fmla="*/ 33 w 48"/>
                  <a:gd name="T3" fmla="*/ 0 h 168"/>
                  <a:gd name="T4" fmla="*/ 0 w 48"/>
                  <a:gd name="T5" fmla="*/ 165 h 168"/>
                  <a:gd name="T6" fmla="*/ 15 w 48"/>
                  <a:gd name="T7" fmla="*/ 168 h 168"/>
                  <a:gd name="T8" fmla="*/ 48 w 48"/>
                  <a:gd name="T9" fmla="*/ 3 h 168"/>
                  <a:gd name="T10" fmla="*/ 48 w 48"/>
                  <a:gd name="T11" fmla="*/ 3 h 168"/>
                  <a:gd name="T12" fmla="*/ 0 60000 65536"/>
                  <a:gd name="T13" fmla="*/ 0 60000 65536"/>
                  <a:gd name="T14" fmla="*/ 0 60000 65536"/>
                  <a:gd name="T15" fmla="*/ 0 60000 65536"/>
                  <a:gd name="T16" fmla="*/ 0 60000 65536"/>
                  <a:gd name="T17" fmla="*/ 0 60000 65536"/>
                  <a:gd name="T18" fmla="*/ 0 w 48"/>
                  <a:gd name="T19" fmla="*/ 0 h 168"/>
                  <a:gd name="T20" fmla="*/ 48 w 48"/>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8" h="168">
                    <a:moveTo>
                      <a:pt x="48" y="3"/>
                    </a:moveTo>
                    <a:lnTo>
                      <a:pt x="33" y="0"/>
                    </a:lnTo>
                    <a:lnTo>
                      <a:pt x="0" y="165"/>
                    </a:lnTo>
                    <a:lnTo>
                      <a:pt x="15" y="168"/>
                    </a:lnTo>
                    <a:lnTo>
                      <a:pt x="48" y="3"/>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18" name="Freeform 83"/>
              <p:cNvSpPr>
                <a:spLocks/>
              </p:cNvSpPr>
              <p:nvPr/>
            </p:nvSpPr>
            <p:spPr bwMode="auto">
              <a:xfrm>
                <a:off x="1641" y="1825"/>
                <a:ext cx="46" cy="47"/>
              </a:xfrm>
              <a:custGeom>
                <a:avLst/>
                <a:gdLst>
                  <a:gd name="T0" fmla="*/ 46 w 46"/>
                  <a:gd name="T1" fmla="*/ 37 h 47"/>
                  <a:gd name="T2" fmla="*/ 45 w 46"/>
                  <a:gd name="T3" fmla="*/ 34 h 47"/>
                  <a:gd name="T4" fmla="*/ 40 w 46"/>
                  <a:gd name="T5" fmla="*/ 27 h 47"/>
                  <a:gd name="T6" fmla="*/ 36 w 46"/>
                  <a:gd name="T7" fmla="*/ 17 h 47"/>
                  <a:gd name="T8" fmla="*/ 31 w 46"/>
                  <a:gd name="T9" fmla="*/ 9 h 47"/>
                  <a:gd name="T10" fmla="*/ 28 w 46"/>
                  <a:gd name="T11" fmla="*/ 4 h 47"/>
                  <a:gd name="T12" fmla="*/ 25 w 46"/>
                  <a:gd name="T13" fmla="*/ 2 h 47"/>
                  <a:gd name="T14" fmla="*/ 21 w 46"/>
                  <a:gd name="T15" fmla="*/ 0 h 47"/>
                  <a:gd name="T16" fmla="*/ 19 w 46"/>
                  <a:gd name="T17" fmla="*/ 0 h 47"/>
                  <a:gd name="T18" fmla="*/ 16 w 46"/>
                  <a:gd name="T19" fmla="*/ 0 h 47"/>
                  <a:gd name="T20" fmla="*/ 12 w 46"/>
                  <a:gd name="T21" fmla="*/ 0 h 47"/>
                  <a:gd name="T22" fmla="*/ 9 w 46"/>
                  <a:gd name="T23" fmla="*/ 3 h 47"/>
                  <a:gd name="T24" fmla="*/ 8 w 46"/>
                  <a:gd name="T25" fmla="*/ 4 h 47"/>
                  <a:gd name="T26" fmla="*/ 5 w 46"/>
                  <a:gd name="T27" fmla="*/ 7 h 47"/>
                  <a:gd name="T28" fmla="*/ 4 w 46"/>
                  <a:gd name="T29" fmla="*/ 10 h 47"/>
                  <a:gd name="T30" fmla="*/ 1 w 46"/>
                  <a:gd name="T31" fmla="*/ 17 h 47"/>
                  <a:gd name="T32" fmla="*/ 0 w 46"/>
                  <a:gd name="T33" fmla="*/ 27 h 47"/>
                  <a:gd name="T34" fmla="*/ 15 w 46"/>
                  <a:gd name="T35" fmla="*/ 30 h 47"/>
                  <a:gd name="T36" fmla="*/ 16 w 46"/>
                  <a:gd name="T37" fmla="*/ 21 h 47"/>
                  <a:gd name="T38" fmla="*/ 19 w 46"/>
                  <a:gd name="T39" fmla="*/ 16 h 47"/>
                  <a:gd name="T40" fmla="*/ 19 w 46"/>
                  <a:gd name="T41" fmla="*/ 14 h 47"/>
                  <a:gd name="T42" fmla="*/ 19 w 46"/>
                  <a:gd name="T43" fmla="*/ 14 h 47"/>
                  <a:gd name="T44" fmla="*/ 20 w 46"/>
                  <a:gd name="T45" fmla="*/ 14 h 47"/>
                  <a:gd name="T46" fmla="*/ 19 w 46"/>
                  <a:gd name="T47" fmla="*/ 14 h 47"/>
                  <a:gd name="T48" fmla="*/ 19 w 46"/>
                  <a:gd name="T49" fmla="*/ 14 h 47"/>
                  <a:gd name="T50" fmla="*/ 17 w 46"/>
                  <a:gd name="T51" fmla="*/ 14 h 47"/>
                  <a:gd name="T52" fmla="*/ 16 w 46"/>
                  <a:gd name="T53" fmla="*/ 14 h 47"/>
                  <a:gd name="T54" fmla="*/ 16 w 46"/>
                  <a:gd name="T55" fmla="*/ 14 h 47"/>
                  <a:gd name="T56" fmla="*/ 17 w 46"/>
                  <a:gd name="T57" fmla="*/ 16 h 47"/>
                  <a:gd name="T58" fmla="*/ 19 w 46"/>
                  <a:gd name="T59" fmla="*/ 17 h 47"/>
                  <a:gd name="T60" fmla="*/ 23 w 46"/>
                  <a:gd name="T61" fmla="*/ 24 h 47"/>
                  <a:gd name="T62" fmla="*/ 27 w 46"/>
                  <a:gd name="T63" fmla="*/ 33 h 47"/>
                  <a:gd name="T64" fmla="*/ 31 w 46"/>
                  <a:gd name="T65" fmla="*/ 41 h 47"/>
                  <a:gd name="T66" fmla="*/ 35 w 46"/>
                  <a:gd name="T67" fmla="*/ 47 h 47"/>
                  <a:gd name="T68" fmla="*/ 46 w 46"/>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
                  <a:gd name="T106" fmla="*/ 0 h 47"/>
                  <a:gd name="T107" fmla="*/ 46 w 46"/>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 h="47">
                    <a:moveTo>
                      <a:pt x="46" y="37"/>
                    </a:moveTo>
                    <a:lnTo>
                      <a:pt x="45" y="34"/>
                    </a:lnTo>
                    <a:lnTo>
                      <a:pt x="40" y="27"/>
                    </a:lnTo>
                    <a:lnTo>
                      <a:pt x="36" y="17"/>
                    </a:lnTo>
                    <a:lnTo>
                      <a:pt x="31" y="9"/>
                    </a:lnTo>
                    <a:lnTo>
                      <a:pt x="28" y="4"/>
                    </a:lnTo>
                    <a:lnTo>
                      <a:pt x="25" y="2"/>
                    </a:lnTo>
                    <a:lnTo>
                      <a:pt x="21" y="0"/>
                    </a:lnTo>
                    <a:lnTo>
                      <a:pt x="19" y="0"/>
                    </a:lnTo>
                    <a:lnTo>
                      <a:pt x="16" y="0"/>
                    </a:lnTo>
                    <a:lnTo>
                      <a:pt x="12" y="0"/>
                    </a:lnTo>
                    <a:lnTo>
                      <a:pt x="9" y="3"/>
                    </a:lnTo>
                    <a:lnTo>
                      <a:pt x="8" y="4"/>
                    </a:lnTo>
                    <a:lnTo>
                      <a:pt x="5" y="7"/>
                    </a:lnTo>
                    <a:lnTo>
                      <a:pt x="4" y="10"/>
                    </a:lnTo>
                    <a:lnTo>
                      <a:pt x="1" y="17"/>
                    </a:lnTo>
                    <a:lnTo>
                      <a:pt x="0" y="27"/>
                    </a:lnTo>
                    <a:lnTo>
                      <a:pt x="15" y="30"/>
                    </a:lnTo>
                    <a:lnTo>
                      <a:pt x="16" y="21"/>
                    </a:lnTo>
                    <a:lnTo>
                      <a:pt x="19" y="16"/>
                    </a:lnTo>
                    <a:lnTo>
                      <a:pt x="19" y="14"/>
                    </a:lnTo>
                    <a:lnTo>
                      <a:pt x="20" y="14"/>
                    </a:lnTo>
                    <a:lnTo>
                      <a:pt x="19" y="14"/>
                    </a:lnTo>
                    <a:lnTo>
                      <a:pt x="17" y="14"/>
                    </a:lnTo>
                    <a:lnTo>
                      <a:pt x="16" y="14"/>
                    </a:lnTo>
                    <a:lnTo>
                      <a:pt x="17" y="16"/>
                    </a:lnTo>
                    <a:lnTo>
                      <a:pt x="19" y="17"/>
                    </a:lnTo>
                    <a:lnTo>
                      <a:pt x="23" y="24"/>
                    </a:lnTo>
                    <a:lnTo>
                      <a:pt x="27" y="33"/>
                    </a:lnTo>
                    <a:lnTo>
                      <a:pt x="31" y="41"/>
                    </a:lnTo>
                    <a:lnTo>
                      <a:pt x="35" y="47"/>
                    </a:lnTo>
                    <a:lnTo>
                      <a:pt x="46" y="3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19" name="Freeform 84"/>
              <p:cNvSpPr>
                <a:spLocks/>
              </p:cNvSpPr>
              <p:nvPr/>
            </p:nvSpPr>
            <p:spPr bwMode="auto">
              <a:xfrm>
                <a:off x="1664" y="1910"/>
                <a:ext cx="62" cy="187"/>
              </a:xfrm>
              <a:custGeom>
                <a:avLst/>
                <a:gdLst>
                  <a:gd name="T0" fmla="*/ 49 w 62"/>
                  <a:gd name="T1" fmla="*/ 0 h 187"/>
                  <a:gd name="T2" fmla="*/ 49 w 62"/>
                  <a:gd name="T3" fmla="*/ 0 h 187"/>
                  <a:gd name="T4" fmla="*/ 47 w 62"/>
                  <a:gd name="T5" fmla="*/ 7 h 187"/>
                  <a:gd name="T6" fmla="*/ 46 w 62"/>
                  <a:gd name="T7" fmla="*/ 19 h 187"/>
                  <a:gd name="T8" fmla="*/ 43 w 62"/>
                  <a:gd name="T9" fmla="*/ 34 h 187"/>
                  <a:gd name="T10" fmla="*/ 42 w 62"/>
                  <a:gd name="T11" fmla="*/ 50 h 187"/>
                  <a:gd name="T12" fmla="*/ 39 w 62"/>
                  <a:gd name="T13" fmla="*/ 69 h 187"/>
                  <a:gd name="T14" fmla="*/ 37 w 62"/>
                  <a:gd name="T15" fmla="*/ 88 h 187"/>
                  <a:gd name="T16" fmla="*/ 34 w 62"/>
                  <a:gd name="T17" fmla="*/ 107 h 187"/>
                  <a:gd name="T18" fmla="*/ 30 w 62"/>
                  <a:gd name="T19" fmla="*/ 125 h 187"/>
                  <a:gd name="T20" fmla="*/ 27 w 62"/>
                  <a:gd name="T21" fmla="*/ 142 h 187"/>
                  <a:gd name="T22" fmla="*/ 24 w 62"/>
                  <a:gd name="T23" fmla="*/ 156 h 187"/>
                  <a:gd name="T24" fmla="*/ 22 w 62"/>
                  <a:gd name="T25" fmla="*/ 162 h 187"/>
                  <a:gd name="T26" fmla="*/ 20 w 62"/>
                  <a:gd name="T27" fmla="*/ 167 h 187"/>
                  <a:gd name="T28" fmla="*/ 19 w 62"/>
                  <a:gd name="T29" fmla="*/ 170 h 187"/>
                  <a:gd name="T30" fmla="*/ 17 w 62"/>
                  <a:gd name="T31" fmla="*/ 173 h 187"/>
                  <a:gd name="T32" fmla="*/ 17 w 62"/>
                  <a:gd name="T33" fmla="*/ 173 h 187"/>
                  <a:gd name="T34" fmla="*/ 17 w 62"/>
                  <a:gd name="T35" fmla="*/ 173 h 187"/>
                  <a:gd name="T36" fmla="*/ 17 w 62"/>
                  <a:gd name="T37" fmla="*/ 173 h 187"/>
                  <a:gd name="T38" fmla="*/ 19 w 62"/>
                  <a:gd name="T39" fmla="*/ 172 h 187"/>
                  <a:gd name="T40" fmla="*/ 20 w 62"/>
                  <a:gd name="T41" fmla="*/ 173 h 187"/>
                  <a:gd name="T42" fmla="*/ 22 w 62"/>
                  <a:gd name="T43" fmla="*/ 173 h 187"/>
                  <a:gd name="T44" fmla="*/ 22 w 62"/>
                  <a:gd name="T45" fmla="*/ 173 h 187"/>
                  <a:gd name="T46" fmla="*/ 22 w 62"/>
                  <a:gd name="T47" fmla="*/ 173 h 187"/>
                  <a:gd name="T48" fmla="*/ 20 w 62"/>
                  <a:gd name="T49" fmla="*/ 170 h 187"/>
                  <a:gd name="T50" fmla="*/ 19 w 62"/>
                  <a:gd name="T51" fmla="*/ 166 h 187"/>
                  <a:gd name="T52" fmla="*/ 16 w 62"/>
                  <a:gd name="T53" fmla="*/ 159 h 187"/>
                  <a:gd name="T54" fmla="*/ 15 w 62"/>
                  <a:gd name="T55" fmla="*/ 150 h 187"/>
                  <a:gd name="T56" fmla="*/ 0 w 62"/>
                  <a:gd name="T57" fmla="*/ 153 h 187"/>
                  <a:gd name="T58" fmla="*/ 2 w 62"/>
                  <a:gd name="T59" fmla="*/ 163 h 187"/>
                  <a:gd name="T60" fmla="*/ 4 w 62"/>
                  <a:gd name="T61" fmla="*/ 170 h 187"/>
                  <a:gd name="T62" fmla="*/ 7 w 62"/>
                  <a:gd name="T63" fmla="*/ 177 h 187"/>
                  <a:gd name="T64" fmla="*/ 9 w 62"/>
                  <a:gd name="T65" fmla="*/ 181 h 187"/>
                  <a:gd name="T66" fmla="*/ 11 w 62"/>
                  <a:gd name="T67" fmla="*/ 184 h 187"/>
                  <a:gd name="T68" fmla="*/ 13 w 62"/>
                  <a:gd name="T69" fmla="*/ 186 h 187"/>
                  <a:gd name="T70" fmla="*/ 16 w 62"/>
                  <a:gd name="T71" fmla="*/ 187 h 187"/>
                  <a:gd name="T72" fmla="*/ 20 w 62"/>
                  <a:gd name="T73" fmla="*/ 187 h 187"/>
                  <a:gd name="T74" fmla="*/ 23 w 62"/>
                  <a:gd name="T75" fmla="*/ 187 h 187"/>
                  <a:gd name="T76" fmla="*/ 26 w 62"/>
                  <a:gd name="T77" fmla="*/ 186 h 187"/>
                  <a:gd name="T78" fmla="*/ 27 w 62"/>
                  <a:gd name="T79" fmla="*/ 184 h 187"/>
                  <a:gd name="T80" fmla="*/ 30 w 62"/>
                  <a:gd name="T81" fmla="*/ 181 h 187"/>
                  <a:gd name="T82" fmla="*/ 31 w 62"/>
                  <a:gd name="T83" fmla="*/ 177 h 187"/>
                  <a:gd name="T84" fmla="*/ 34 w 62"/>
                  <a:gd name="T85" fmla="*/ 172 h 187"/>
                  <a:gd name="T86" fmla="*/ 35 w 62"/>
                  <a:gd name="T87" fmla="*/ 167 h 187"/>
                  <a:gd name="T88" fmla="*/ 38 w 62"/>
                  <a:gd name="T89" fmla="*/ 160 h 187"/>
                  <a:gd name="T90" fmla="*/ 42 w 62"/>
                  <a:gd name="T91" fmla="*/ 145 h 187"/>
                  <a:gd name="T92" fmla="*/ 45 w 62"/>
                  <a:gd name="T93" fmla="*/ 128 h 187"/>
                  <a:gd name="T94" fmla="*/ 49 w 62"/>
                  <a:gd name="T95" fmla="*/ 110 h 187"/>
                  <a:gd name="T96" fmla="*/ 52 w 62"/>
                  <a:gd name="T97" fmla="*/ 90 h 187"/>
                  <a:gd name="T98" fmla="*/ 54 w 62"/>
                  <a:gd name="T99" fmla="*/ 70 h 187"/>
                  <a:gd name="T100" fmla="*/ 57 w 62"/>
                  <a:gd name="T101" fmla="*/ 52 h 187"/>
                  <a:gd name="T102" fmla="*/ 58 w 62"/>
                  <a:gd name="T103" fmla="*/ 35 h 187"/>
                  <a:gd name="T104" fmla="*/ 61 w 62"/>
                  <a:gd name="T105" fmla="*/ 21 h 187"/>
                  <a:gd name="T106" fmla="*/ 62 w 62"/>
                  <a:gd name="T107" fmla="*/ 10 h 187"/>
                  <a:gd name="T108" fmla="*/ 62 w 62"/>
                  <a:gd name="T109" fmla="*/ 3 h 187"/>
                  <a:gd name="T110" fmla="*/ 62 w 62"/>
                  <a:gd name="T111" fmla="*/ 3 h 187"/>
                  <a:gd name="T112" fmla="*/ 49 w 62"/>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
                  <a:gd name="T172" fmla="*/ 0 h 187"/>
                  <a:gd name="T173" fmla="*/ 62 w 62"/>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 h="187">
                    <a:moveTo>
                      <a:pt x="49" y="0"/>
                    </a:moveTo>
                    <a:lnTo>
                      <a:pt x="49" y="0"/>
                    </a:lnTo>
                    <a:lnTo>
                      <a:pt x="47" y="7"/>
                    </a:lnTo>
                    <a:lnTo>
                      <a:pt x="46" y="19"/>
                    </a:lnTo>
                    <a:lnTo>
                      <a:pt x="43" y="34"/>
                    </a:lnTo>
                    <a:lnTo>
                      <a:pt x="42" y="50"/>
                    </a:lnTo>
                    <a:lnTo>
                      <a:pt x="39" y="69"/>
                    </a:lnTo>
                    <a:lnTo>
                      <a:pt x="37" y="88"/>
                    </a:lnTo>
                    <a:lnTo>
                      <a:pt x="34" y="107"/>
                    </a:lnTo>
                    <a:lnTo>
                      <a:pt x="30" y="125"/>
                    </a:lnTo>
                    <a:lnTo>
                      <a:pt x="27" y="142"/>
                    </a:lnTo>
                    <a:lnTo>
                      <a:pt x="24" y="156"/>
                    </a:lnTo>
                    <a:lnTo>
                      <a:pt x="22" y="162"/>
                    </a:lnTo>
                    <a:lnTo>
                      <a:pt x="20" y="167"/>
                    </a:lnTo>
                    <a:lnTo>
                      <a:pt x="19" y="170"/>
                    </a:lnTo>
                    <a:lnTo>
                      <a:pt x="17" y="173"/>
                    </a:lnTo>
                    <a:lnTo>
                      <a:pt x="19" y="172"/>
                    </a:lnTo>
                    <a:lnTo>
                      <a:pt x="20" y="173"/>
                    </a:lnTo>
                    <a:lnTo>
                      <a:pt x="22" y="173"/>
                    </a:lnTo>
                    <a:lnTo>
                      <a:pt x="20" y="170"/>
                    </a:lnTo>
                    <a:lnTo>
                      <a:pt x="19" y="166"/>
                    </a:lnTo>
                    <a:lnTo>
                      <a:pt x="16" y="159"/>
                    </a:lnTo>
                    <a:lnTo>
                      <a:pt x="15" y="150"/>
                    </a:lnTo>
                    <a:lnTo>
                      <a:pt x="0" y="153"/>
                    </a:lnTo>
                    <a:lnTo>
                      <a:pt x="2" y="163"/>
                    </a:lnTo>
                    <a:lnTo>
                      <a:pt x="4" y="170"/>
                    </a:lnTo>
                    <a:lnTo>
                      <a:pt x="7" y="177"/>
                    </a:lnTo>
                    <a:lnTo>
                      <a:pt x="9" y="181"/>
                    </a:lnTo>
                    <a:lnTo>
                      <a:pt x="11" y="184"/>
                    </a:lnTo>
                    <a:lnTo>
                      <a:pt x="13" y="186"/>
                    </a:lnTo>
                    <a:lnTo>
                      <a:pt x="16" y="187"/>
                    </a:lnTo>
                    <a:lnTo>
                      <a:pt x="20" y="187"/>
                    </a:lnTo>
                    <a:lnTo>
                      <a:pt x="23" y="187"/>
                    </a:lnTo>
                    <a:lnTo>
                      <a:pt x="26" y="186"/>
                    </a:lnTo>
                    <a:lnTo>
                      <a:pt x="27" y="184"/>
                    </a:lnTo>
                    <a:lnTo>
                      <a:pt x="30" y="181"/>
                    </a:lnTo>
                    <a:lnTo>
                      <a:pt x="31" y="177"/>
                    </a:lnTo>
                    <a:lnTo>
                      <a:pt x="34" y="172"/>
                    </a:lnTo>
                    <a:lnTo>
                      <a:pt x="35" y="167"/>
                    </a:lnTo>
                    <a:lnTo>
                      <a:pt x="38" y="160"/>
                    </a:lnTo>
                    <a:lnTo>
                      <a:pt x="42" y="145"/>
                    </a:lnTo>
                    <a:lnTo>
                      <a:pt x="45" y="128"/>
                    </a:lnTo>
                    <a:lnTo>
                      <a:pt x="49" y="110"/>
                    </a:lnTo>
                    <a:lnTo>
                      <a:pt x="52" y="90"/>
                    </a:lnTo>
                    <a:lnTo>
                      <a:pt x="54" y="70"/>
                    </a:lnTo>
                    <a:lnTo>
                      <a:pt x="57" y="52"/>
                    </a:lnTo>
                    <a:lnTo>
                      <a:pt x="58" y="35"/>
                    </a:lnTo>
                    <a:lnTo>
                      <a:pt x="61" y="21"/>
                    </a:lnTo>
                    <a:lnTo>
                      <a:pt x="62" y="10"/>
                    </a:lnTo>
                    <a:lnTo>
                      <a:pt x="62" y="3"/>
                    </a:lnTo>
                    <a:lnTo>
                      <a:pt x="49"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20" name="Freeform 85"/>
              <p:cNvSpPr>
                <a:spLocks/>
              </p:cNvSpPr>
              <p:nvPr/>
            </p:nvSpPr>
            <p:spPr bwMode="auto">
              <a:xfrm>
                <a:off x="1713" y="1829"/>
                <a:ext cx="83" cy="84"/>
              </a:xfrm>
              <a:custGeom>
                <a:avLst/>
                <a:gdLst>
                  <a:gd name="T0" fmla="*/ 83 w 83"/>
                  <a:gd name="T1" fmla="*/ 47 h 84"/>
                  <a:gd name="T2" fmla="*/ 83 w 83"/>
                  <a:gd name="T3" fmla="*/ 40 h 84"/>
                  <a:gd name="T4" fmla="*/ 83 w 83"/>
                  <a:gd name="T5" fmla="*/ 33 h 84"/>
                  <a:gd name="T6" fmla="*/ 82 w 83"/>
                  <a:gd name="T7" fmla="*/ 26 h 84"/>
                  <a:gd name="T8" fmla="*/ 80 w 83"/>
                  <a:gd name="T9" fmla="*/ 22 h 84"/>
                  <a:gd name="T10" fmla="*/ 79 w 83"/>
                  <a:gd name="T11" fmla="*/ 16 h 84"/>
                  <a:gd name="T12" fmla="*/ 76 w 83"/>
                  <a:gd name="T13" fmla="*/ 12 h 84"/>
                  <a:gd name="T14" fmla="*/ 73 w 83"/>
                  <a:gd name="T15" fmla="*/ 9 h 84"/>
                  <a:gd name="T16" fmla="*/ 71 w 83"/>
                  <a:gd name="T17" fmla="*/ 5 h 84"/>
                  <a:gd name="T18" fmla="*/ 67 w 83"/>
                  <a:gd name="T19" fmla="*/ 3 h 84"/>
                  <a:gd name="T20" fmla="*/ 63 w 83"/>
                  <a:gd name="T21" fmla="*/ 2 h 84"/>
                  <a:gd name="T22" fmla="*/ 58 w 83"/>
                  <a:gd name="T23" fmla="*/ 0 h 84"/>
                  <a:gd name="T24" fmla="*/ 54 w 83"/>
                  <a:gd name="T25" fmla="*/ 2 h 84"/>
                  <a:gd name="T26" fmla="*/ 52 w 83"/>
                  <a:gd name="T27" fmla="*/ 3 h 84"/>
                  <a:gd name="T28" fmla="*/ 48 w 83"/>
                  <a:gd name="T29" fmla="*/ 5 h 84"/>
                  <a:gd name="T30" fmla="*/ 43 w 83"/>
                  <a:gd name="T31" fmla="*/ 7 h 84"/>
                  <a:gd name="T32" fmla="*/ 41 w 83"/>
                  <a:gd name="T33" fmla="*/ 9 h 84"/>
                  <a:gd name="T34" fmla="*/ 37 w 83"/>
                  <a:gd name="T35" fmla="*/ 12 h 84"/>
                  <a:gd name="T36" fmla="*/ 34 w 83"/>
                  <a:gd name="T37" fmla="*/ 16 h 84"/>
                  <a:gd name="T38" fmla="*/ 30 w 83"/>
                  <a:gd name="T39" fmla="*/ 19 h 84"/>
                  <a:gd name="T40" fmla="*/ 27 w 83"/>
                  <a:gd name="T41" fmla="*/ 23 h 84"/>
                  <a:gd name="T42" fmla="*/ 20 w 83"/>
                  <a:gd name="T43" fmla="*/ 31 h 84"/>
                  <a:gd name="T44" fmla="*/ 15 w 83"/>
                  <a:gd name="T45" fmla="*/ 40 h 84"/>
                  <a:gd name="T46" fmla="*/ 9 w 83"/>
                  <a:gd name="T47" fmla="*/ 50 h 84"/>
                  <a:gd name="T48" fmla="*/ 5 w 83"/>
                  <a:gd name="T49" fmla="*/ 61 h 84"/>
                  <a:gd name="T50" fmla="*/ 4 w 83"/>
                  <a:gd name="T51" fmla="*/ 65 h 84"/>
                  <a:gd name="T52" fmla="*/ 1 w 83"/>
                  <a:gd name="T53" fmla="*/ 71 h 84"/>
                  <a:gd name="T54" fmla="*/ 0 w 83"/>
                  <a:gd name="T55" fmla="*/ 75 h 84"/>
                  <a:gd name="T56" fmla="*/ 0 w 83"/>
                  <a:gd name="T57" fmla="*/ 81 h 84"/>
                  <a:gd name="T58" fmla="*/ 13 w 83"/>
                  <a:gd name="T59" fmla="*/ 84 h 84"/>
                  <a:gd name="T60" fmla="*/ 15 w 83"/>
                  <a:gd name="T61" fmla="*/ 79 h 84"/>
                  <a:gd name="T62" fmla="*/ 16 w 83"/>
                  <a:gd name="T63" fmla="*/ 75 h 84"/>
                  <a:gd name="T64" fmla="*/ 18 w 83"/>
                  <a:gd name="T65" fmla="*/ 71 h 84"/>
                  <a:gd name="T66" fmla="*/ 19 w 83"/>
                  <a:gd name="T67" fmla="*/ 67 h 84"/>
                  <a:gd name="T68" fmla="*/ 23 w 83"/>
                  <a:gd name="T69" fmla="*/ 57 h 84"/>
                  <a:gd name="T70" fmla="*/ 28 w 83"/>
                  <a:gd name="T71" fmla="*/ 48 h 84"/>
                  <a:gd name="T72" fmla="*/ 33 w 83"/>
                  <a:gd name="T73" fmla="*/ 40 h 84"/>
                  <a:gd name="T74" fmla="*/ 38 w 83"/>
                  <a:gd name="T75" fmla="*/ 33 h 84"/>
                  <a:gd name="T76" fmla="*/ 41 w 83"/>
                  <a:gd name="T77" fmla="*/ 29 h 84"/>
                  <a:gd name="T78" fmla="*/ 43 w 83"/>
                  <a:gd name="T79" fmla="*/ 26 h 84"/>
                  <a:gd name="T80" fmla="*/ 46 w 83"/>
                  <a:gd name="T81" fmla="*/ 24 h 84"/>
                  <a:gd name="T82" fmla="*/ 49 w 83"/>
                  <a:gd name="T83" fmla="*/ 22 h 84"/>
                  <a:gd name="T84" fmla="*/ 52 w 83"/>
                  <a:gd name="T85" fmla="*/ 19 h 84"/>
                  <a:gd name="T86" fmla="*/ 54 w 83"/>
                  <a:gd name="T87" fmla="*/ 17 h 84"/>
                  <a:gd name="T88" fmla="*/ 57 w 83"/>
                  <a:gd name="T89" fmla="*/ 17 h 84"/>
                  <a:gd name="T90" fmla="*/ 58 w 83"/>
                  <a:gd name="T91" fmla="*/ 16 h 84"/>
                  <a:gd name="T92" fmla="*/ 60 w 83"/>
                  <a:gd name="T93" fmla="*/ 16 h 84"/>
                  <a:gd name="T94" fmla="*/ 60 w 83"/>
                  <a:gd name="T95" fmla="*/ 16 h 84"/>
                  <a:gd name="T96" fmla="*/ 61 w 83"/>
                  <a:gd name="T97" fmla="*/ 16 h 84"/>
                  <a:gd name="T98" fmla="*/ 61 w 83"/>
                  <a:gd name="T99" fmla="*/ 17 h 84"/>
                  <a:gd name="T100" fmla="*/ 63 w 83"/>
                  <a:gd name="T101" fmla="*/ 17 h 84"/>
                  <a:gd name="T102" fmla="*/ 64 w 83"/>
                  <a:gd name="T103" fmla="*/ 19 h 84"/>
                  <a:gd name="T104" fmla="*/ 65 w 83"/>
                  <a:gd name="T105" fmla="*/ 22 h 84"/>
                  <a:gd name="T106" fmla="*/ 65 w 83"/>
                  <a:gd name="T107" fmla="*/ 24 h 84"/>
                  <a:gd name="T108" fmla="*/ 67 w 83"/>
                  <a:gd name="T109" fmla="*/ 29 h 84"/>
                  <a:gd name="T110" fmla="*/ 68 w 83"/>
                  <a:gd name="T111" fmla="*/ 34 h 84"/>
                  <a:gd name="T112" fmla="*/ 68 w 83"/>
                  <a:gd name="T113" fmla="*/ 40 h 84"/>
                  <a:gd name="T114" fmla="*/ 68 w 83"/>
                  <a:gd name="T115" fmla="*/ 47 h 84"/>
                  <a:gd name="T116" fmla="*/ 83 w 83"/>
                  <a:gd name="T117" fmla="*/ 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3"/>
                  <a:gd name="T178" fmla="*/ 0 h 84"/>
                  <a:gd name="T179" fmla="*/ 83 w 83"/>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3" h="84">
                    <a:moveTo>
                      <a:pt x="83" y="47"/>
                    </a:moveTo>
                    <a:lnTo>
                      <a:pt x="83" y="40"/>
                    </a:lnTo>
                    <a:lnTo>
                      <a:pt x="83" y="33"/>
                    </a:lnTo>
                    <a:lnTo>
                      <a:pt x="82" y="26"/>
                    </a:lnTo>
                    <a:lnTo>
                      <a:pt x="80" y="22"/>
                    </a:lnTo>
                    <a:lnTo>
                      <a:pt x="79" y="16"/>
                    </a:lnTo>
                    <a:lnTo>
                      <a:pt x="76" y="12"/>
                    </a:lnTo>
                    <a:lnTo>
                      <a:pt x="73" y="9"/>
                    </a:lnTo>
                    <a:lnTo>
                      <a:pt x="71" y="5"/>
                    </a:lnTo>
                    <a:lnTo>
                      <a:pt x="67" y="3"/>
                    </a:lnTo>
                    <a:lnTo>
                      <a:pt x="63" y="2"/>
                    </a:lnTo>
                    <a:lnTo>
                      <a:pt x="58" y="0"/>
                    </a:lnTo>
                    <a:lnTo>
                      <a:pt x="54" y="2"/>
                    </a:lnTo>
                    <a:lnTo>
                      <a:pt x="52" y="3"/>
                    </a:lnTo>
                    <a:lnTo>
                      <a:pt x="48" y="5"/>
                    </a:lnTo>
                    <a:lnTo>
                      <a:pt x="43" y="7"/>
                    </a:lnTo>
                    <a:lnTo>
                      <a:pt x="41" y="9"/>
                    </a:lnTo>
                    <a:lnTo>
                      <a:pt x="37" y="12"/>
                    </a:lnTo>
                    <a:lnTo>
                      <a:pt x="34" y="16"/>
                    </a:lnTo>
                    <a:lnTo>
                      <a:pt x="30" y="19"/>
                    </a:lnTo>
                    <a:lnTo>
                      <a:pt x="27" y="23"/>
                    </a:lnTo>
                    <a:lnTo>
                      <a:pt x="20" y="31"/>
                    </a:lnTo>
                    <a:lnTo>
                      <a:pt x="15" y="40"/>
                    </a:lnTo>
                    <a:lnTo>
                      <a:pt x="9" y="50"/>
                    </a:lnTo>
                    <a:lnTo>
                      <a:pt x="5" y="61"/>
                    </a:lnTo>
                    <a:lnTo>
                      <a:pt x="4" y="65"/>
                    </a:lnTo>
                    <a:lnTo>
                      <a:pt x="1" y="71"/>
                    </a:lnTo>
                    <a:lnTo>
                      <a:pt x="0" y="75"/>
                    </a:lnTo>
                    <a:lnTo>
                      <a:pt x="0" y="81"/>
                    </a:lnTo>
                    <a:lnTo>
                      <a:pt x="13" y="84"/>
                    </a:lnTo>
                    <a:lnTo>
                      <a:pt x="15" y="79"/>
                    </a:lnTo>
                    <a:lnTo>
                      <a:pt x="16" y="75"/>
                    </a:lnTo>
                    <a:lnTo>
                      <a:pt x="18" y="71"/>
                    </a:lnTo>
                    <a:lnTo>
                      <a:pt x="19" y="67"/>
                    </a:lnTo>
                    <a:lnTo>
                      <a:pt x="23" y="57"/>
                    </a:lnTo>
                    <a:lnTo>
                      <a:pt x="28" y="48"/>
                    </a:lnTo>
                    <a:lnTo>
                      <a:pt x="33" y="40"/>
                    </a:lnTo>
                    <a:lnTo>
                      <a:pt x="38" y="33"/>
                    </a:lnTo>
                    <a:lnTo>
                      <a:pt x="41" y="29"/>
                    </a:lnTo>
                    <a:lnTo>
                      <a:pt x="43" y="26"/>
                    </a:lnTo>
                    <a:lnTo>
                      <a:pt x="46" y="24"/>
                    </a:lnTo>
                    <a:lnTo>
                      <a:pt x="49" y="22"/>
                    </a:lnTo>
                    <a:lnTo>
                      <a:pt x="52" y="19"/>
                    </a:lnTo>
                    <a:lnTo>
                      <a:pt x="54" y="17"/>
                    </a:lnTo>
                    <a:lnTo>
                      <a:pt x="57" y="17"/>
                    </a:lnTo>
                    <a:lnTo>
                      <a:pt x="58" y="16"/>
                    </a:lnTo>
                    <a:lnTo>
                      <a:pt x="60" y="16"/>
                    </a:lnTo>
                    <a:lnTo>
                      <a:pt x="61" y="16"/>
                    </a:lnTo>
                    <a:lnTo>
                      <a:pt x="61" y="17"/>
                    </a:lnTo>
                    <a:lnTo>
                      <a:pt x="63" y="17"/>
                    </a:lnTo>
                    <a:lnTo>
                      <a:pt x="64" y="19"/>
                    </a:lnTo>
                    <a:lnTo>
                      <a:pt x="65" y="22"/>
                    </a:lnTo>
                    <a:lnTo>
                      <a:pt x="65" y="24"/>
                    </a:lnTo>
                    <a:lnTo>
                      <a:pt x="67" y="29"/>
                    </a:lnTo>
                    <a:lnTo>
                      <a:pt x="68" y="34"/>
                    </a:lnTo>
                    <a:lnTo>
                      <a:pt x="68" y="40"/>
                    </a:lnTo>
                    <a:lnTo>
                      <a:pt x="68" y="47"/>
                    </a:lnTo>
                    <a:lnTo>
                      <a:pt x="83" y="4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2552" name="Group 86"/>
            <p:cNvGrpSpPr>
              <a:grpSpLocks/>
            </p:cNvGrpSpPr>
            <p:nvPr/>
          </p:nvGrpSpPr>
          <p:grpSpPr bwMode="auto">
            <a:xfrm>
              <a:off x="1684" y="3348"/>
              <a:ext cx="406" cy="272"/>
              <a:chOff x="1919" y="1825"/>
              <a:chExt cx="406" cy="272"/>
            </a:xfrm>
          </p:grpSpPr>
          <p:sp>
            <p:nvSpPr>
              <p:cNvPr id="22601" name="Freeform 87"/>
              <p:cNvSpPr>
                <a:spLocks/>
              </p:cNvSpPr>
              <p:nvPr/>
            </p:nvSpPr>
            <p:spPr bwMode="auto">
              <a:xfrm>
                <a:off x="1926" y="1865"/>
                <a:ext cx="392" cy="198"/>
              </a:xfrm>
              <a:custGeom>
                <a:avLst/>
                <a:gdLst>
                  <a:gd name="T0" fmla="*/ 216 w 392"/>
                  <a:gd name="T1" fmla="*/ 1 h 198"/>
                  <a:gd name="T2" fmla="*/ 245 w 392"/>
                  <a:gd name="T3" fmla="*/ 2 h 198"/>
                  <a:gd name="T4" fmla="*/ 272 w 392"/>
                  <a:gd name="T5" fmla="*/ 8 h 198"/>
                  <a:gd name="T6" fmla="*/ 297 w 392"/>
                  <a:gd name="T7" fmla="*/ 14 h 198"/>
                  <a:gd name="T8" fmla="*/ 320 w 392"/>
                  <a:gd name="T9" fmla="*/ 22 h 198"/>
                  <a:gd name="T10" fmla="*/ 340 w 392"/>
                  <a:gd name="T11" fmla="*/ 32 h 198"/>
                  <a:gd name="T12" fmla="*/ 358 w 392"/>
                  <a:gd name="T13" fmla="*/ 43 h 198"/>
                  <a:gd name="T14" fmla="*/ 373 w 392"/>
                  <a:gd name="T15" fmla="*/ 56 h 198"/>
                  <a:gd name="T16" fmla="*/ 383 w 392"/>
                  <a:gd name="T17" fmla="*/ 70 h 198"/>
                  <a:gd name="T18" fmla="*/ 390 w 392"/>
                  <a:gd name="T19" fmla="*/ 84 h 198"/>
                  <a:gd name="T20" fmla="*/ 392 w 392"/>
                  <a:gd name="T21" fmla="*/ 100 h 198"/>
                  <a:gd name="T22" fmla="*/ 390 w 392"/>
                  <a:gd name="T23" fmla="*/ 114 h 198"/>
                  <a:gd name="T24" fmla="*/ 383 w 392"/>
                  <a:gd name="T25" fmla="*/ 128 h 198"/>
                  <a:gd name="T26" fmla="*/ 373 w 392"/>
                  <a:gd name="T27" fmla="*/ 142 h 198"/>
                  <a:gd name="T28" fmla="*/ 358 w 392"/>
                  <a:gd name="T29" fmla="*/ 155 h 198"/>
                  <a:gd name="T30" fmla="*/ 340 w 392"/>
                  <a:gd name="T31" fmla="*/ 166 h 198"/>
                  <a:gd name="T32" fmla="*/ 320 w 392"/>
                  <a:gd name="T33" fmla="*/ 176 h 198"/>
                  <a:gd name="T34" fmla="*/ 297 w 392"/>
                  <a:gd name="T35" fmla="*/ 184 h 198"/>
                  <a:gd name="T36" fmla="*/ 272 w 392"/>
                  <a:gd name="T37" fmla="*/ 191 h 198"/>
                  <a:gd name="T38" fmla="*/ 245 w 392"/>
                  <a:gd name="T39" fmla="*/ 195 h 198"/>
                  <a:gd name="T40" fmla="*/ 216 w 392"/>
                  <a:gd name="T41" fmla="*/ 198 h 198"/>
                  <a:gd name="T42" fmla="*/ 185 w 392"/>
                  <a:gd name="T43" fmla="*/ 198 h 198"/>
                  <a:gd name="T44" fmla="*/ 156 w 392"/>
                  <a:gd name="T45" fmla="*/ 197 h 198"/>
                  <a:gd name="T46" fmla="*/ 128 w 392"/>
                  <a:gd name="T47" fmla="*/ 193 h 198"/>
                  <a:gd name="T48" fmla="*/ 102 w 392"/>
                  <a:gd name="T49" fmla="*/ 187 h 198"/>
                  <a:gd name="T50" fmla="*/ 79 w 392"/>
                  <a:gd name="T51" fmla="*/ 179 h 198"/>
                  <a:gd name="T52" fmla="*/ 57 w 392"/>
                  <a:gd name="T53" fmla="*/ 169 h 198"/>
                  <a:gd name="T54" fmla="*/ 39 w 392"/>
                  <a:gd name="T55" fmla="*/ 159 h 198"/>
                  <a:gd name="T56" fmla="*/ 23 w 392"/>
                  <a:gd name="T57" fmla="*/ 146 h 198"/>
                  <a:gd name="T58" fmla="*/ 12 w 392"/>
                  <a:gd name="T59" fmla="*/ 133 h 198"/>
                  <a:gd name="T60" fmla="*/ 4 w 392"/>
                  <a:gd name="T61" fmla="*/ 119 h 198"/>
                  <a:gd name="T62" fmla="*/ 0 w 392"/>
                  <a:gd name="T63" fmla="*/ 104 h 198"/>
                  <a:gd name="T64" fmla="*/ 1 w 392"/>
                  <a:gd name="T65" fmla="*/ 88 h 198"/>
                  <a:gd name="T66" fmla="*/ 6 w 392"/>
                  <a:gd name="T67" fmla="*/ 74 h 198"/>
                  <a:gd name="T68" fmla="*/ 15 w 392"/>
                  <a:gd name="T69" fmla="*/ 60 h 198"/>
                  <a:gd name="T70" fmla="*/ 28 w 392"/>
                  <a:gd name="T71" fmla="*/ 48 h 198"/>
                  <a:gd name="T72" fmla="*/ 45 w 392"/>
                  <a:gd name="T73" fmla="*/ 36 h 198"/>
                  <a:gd name="T74" fmla="*/ 64 w 392"/>
                  <a:gd name="T75" fmla="*/ 26 h 198"/>
                  <a:gd name="T76" fmla="*/ 85 w 392"/>
                  <a:gd name="T77" fmla="*/ 17 h 198"/>
                  <a:gd name="T78" fmla="*/ 111 w 392"/>
                  <a:gd name="T79" fmla="*/ 10 h 198"/>
                  <a:gd name="T80" fmla="*/ 137 w 392"/>
                  <a:gd name="T81" fmla="*/ 4 h 198"/>
                  <a:gd name="T82" fmla="*/ 166 w 392"/>
                  <a:gd name="T83" fmla="*/ 1 h 198"/>
                  <a:gd name="T84" fmla="*/ 196 w 392"/>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2"/>
                  <a:gd name="T130" fmla="*/ 0 h 198"/>
                  <a:gd name="T131" fmla="*/ 392 w 39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2" h="198">
                    <a:moveTo>
                      <a:pt x="196" y="0"/>
                    </a:moveTo>
                    <a:lnTo>
                      <a:pt x="205" y="0"/>
                    </a:lnTo>
                    <a:lnTo>
                      <a:pt x="216" y="1"/>
                    </a:lnTo>
                    <a:lnTo>
                      <a:pt x="226" y="1"/>
                    </a:lnTo>
                    <a:lnTo>
                      <a:pt x="235" y="1"/>
                    </a:lnTo>
                    <a:lnTo>
                      <a:pt x="245" y="2"/>
                    </a:lnTo>
                    <a:lnTo>
                      <a:pt x="255" y="4"/>
                    </a:lnTo>
                    <a:lnTo>
                      <a:pt x="263" y="5"/>
                    </a:lnTo>
                    <a:lnTo>
                      <a:pt x="272" y="8"/>
                    </a:lnTo>
                    <a:lnTo>
                      <a:pt x="280" y="10"/>
                    </a:lnTo>
                    <a:lnTo>
                      <a:pt x="289" y="12"/>
                    </a:lnTo>
                    <a:lnTo>
                      <a:pt x="297" y="14"/>
                    </a:lnTo>
                    <a:lnTo>
                      <a:pt x="305" y="17"/>
                    </a:lnTo>
                    <a:lnTo>
                      <a:pt x="313" y="19"/>
                    </a:lnTo>
                    <a:lnTo>
                      <a:pt x="320" y="22"/>
                    </a:lnTo>
                    <a:lnTo>
                      <a:pt x="327" y="26"/>
                    </a:lnTo>
                    <a:lnTo>
                      <a:pt x="334" y="29"/>
                    </a:lnTo>
                    <a:lnTo>
                      <a:pt x="340" y="32"/>
                    </a:lnTo>
                    <a:lnTo>
                      <a:pt x="347" y="36"/>
                    </a:lnTo>
                    <a:lnTo>
                      <a:pt x="353" y="39"/>
                    </a:lnTo>
                    <a:lnTo>
                      <a:pt x="358" y="43"/>
                    </a:lnTo>
                    <a:lnTo>
                      <a:pt x="364" y="48"/>
                    </a:lnTo>
                    <a:lnTo>
                      <a:pt x="368" y="52"/>
                    </a:lnTo>
                    <a:lnTo>
                      <a:pt x="373" y="56"/>
                    </a:lnTo>
                    <a:lnTo>
                      <a:pt x="376" y="60"/>
                    </a:lnTo>
                    <a:lnTo>
                      <a:pt x="380" y="64"/>
                    </a:lnTo>
                    <a:lnTo>
                      <a:pt x="383" y="70"/>
                    </a:lnTo>
                    <a:lnTo>
                      <a:pt x="385" y="74"/>
                    </a:lnTo>
                    <a:lnTo>
                      <a:pt x="388" y="79"/>
                    </a:lnTo>
                    <a:lnTo>
                      <a:pt x="390" y="84"/>
                    </a:lnTo>
                    <a:lnTo>
                      <a:pt x="391" y="88"/>
                    </a:lnTo>
                    <a:lnTo>
                      <a:pt x="391" y="94"/>
                    </a:lnTo>
                    <a:lnTo>
                      <a:pt x="392" y="100"/>
                    </a:lnTo>
                    <a:lnTo>
                      <a:pt x="391" y="104"/>
                    </a:lnTo>
                    <a:lnTo>
                      <a:pt x="391" y="110"/>
                    </a:lnTo>
                    <a:lnTo>
                      <a:pt x="390" y="114"/>
                    </a:lnTo>
                    <a:lnTo>
                      <a:pt x="388" y="119"/>
                    </a:lnTo>
                    <a:lnTo>
                      <a:pt x="385" y="124"/>
                    </a:lnTo>
                    <a:lnTo>
                      <a:pt x="383" y="128"/>
                    </a:lnTo>
                    <a:lnTo>
                      <a:pt x="380" y="133"/>
                    </a:lnTo>
                    <a:lnTo>
                      <a:pt x="376" y="138"/>
                    </a:lnTo>
                    <a:lnTo>
                      <a:pt x="373" y="142"/>
                    </a:lnTo>
                    <a:lnTo>
                      <a:pt x="368" y="146"/>
                    </a:lnTo>
                    <a:lnTo>
                      <a:pt x="364" y="150"/>
                    </a:lnTo>
                    <a:lnTo>
                      <a:pt x="358" y="155"/>
                    </a:lnTo>
                    <a:lnTo>
                      <a:pt x="353" y="159"/>
                    </a:lnTo>
                    <a:lnTo>
                      <a:pt x="347" y="162"/>
                    </a:lnTo>
                    <a:lnTo>
                      <a:pt x="340" y="166"/>
                    </a:lnTo>
                    <a:lnTo>
                      <a:pt x="334" y="169"/>
                    </a:lnTo>
                    <a:lnTo>
                      <a:pt x="327" y="173"/>
                    </a:lnTo>
                    <a:lnTo>
                      <a:pt x="320" y="176"/>
                    </a:lnTo>
                    <a:lnTo>
                      <a:pt x="313" y="179"/>
                    </a:lnTo>
                    <a:lnTo>
                      <a:pt x="305" y="181"/>
                    </a:lnTo>
                    <a:lnTo>
                      <a:pt x="297" y="184"/>
                    </a:lnTo>
                    <a:lnTo>
                      <a:pt x="289" y="187"/>
                    </a:lnTo>
                    <a:lnTo>
                      <a:pt x="280" y="188"/>
                    </a:lnTo>
                    <a:lnTo>
                      <a:pt x="272" y="191"/>
                    </a:lnTo>
                    <a:lnTo>
                      <a:pt x="263" y="193"/>
                    </a:lnTo>
                    <a:lnTo>
                      <a:pt x="255" y="194"/>
                    </a:lnTo>
                    <a:lnTo>
                      <a:pt x="245" y="195"/>
                    </a:lnTo>
                    <a:lnTo>
                      <a:pt x="235" y="197"/>
                    </a:lnTo>
                    <a:lnTo>
                      <a:pt x="226" y="197"/>
                    </a:lnTo>
                    <a:lnTo>
                      <a:pt x="216" y="198"/>
                    </a:lnTo>
                    <a:lnTo>
                      <a:pt x="205" y="198"/>
                    </a:lnTo>
                    <a:lnTo>
                      <a:pt x="196" y="198"/>
                    </a:lnTo>
                    <a:lnTo>
                      <a:pt x="185" y="198"/>
                    </a:lnTo>
                    <a:lnTo>
                      <a:pt x="175" y="198"/>
                    </a:lnTo>
                    <a:lnTo>
                      <a:pt x="166" y="197"/>
                    </a:lnTo>
                    <a:lnTo>
                      <a:pt x="156" y="197"/>
                    </a:lnTo>
                    <a:lnTo>
                      <a:pt x="147" y="195"/>
                    </a:lnTo>
                    <a:lnTo>
                      <a:pt x="137" y="194"/>
                    </a:lnTo>
                    <a:lnTo>
                      <a:pt x="128" y="193"/>
                    </a:lnTo>
                    <a:lnTo>
                      <a:pt x="120" y="191"/>
                    </a:lnTo>
                    <a:lnTo>
                      <a:pt x="111" y="188"/>
                    </a:lnTo>
                    <a:lnTo>
                      <a:pt x="102" y="187"/>
                    </a:lnTo>
                    <a:lnTo>
                      <a:pt x="94" y="184"/>
                    </a:lnTo>
                    <a:lnTo>
                      <a:pt x="85" y="181"/>
                    </a:lnTo>
                    <a:lnTo>
                      <a:pt x="79" y="179"/>
                    </a:lnTo>
                    <a:lnTo>
                      <a:pt x="70" y="176"/>
                    </a:lnTo>
                    <a:lnTo>
                      <a:pt x="64" y="173"/>
                    </a:lnTo>
                    <a:lnTo>
                      <a:pt x="57" y="169"/>
                    </a:lnTo>
                    <a:lnTo>
                      <a:pt x="50" y="166"/>
                    </a:lnTo>
                    <a:lnTo>
                      <a:pt x="45" y="162"/>
                    </a:lnTo>
                    <a:lnTo>
                      <a:pt x="39" y="159"/>
                    </a:lnTo>
                    <a:lnTo>
                      <a:pt x="34" y="155"/>
                    </a:lnTo>
                    <a:lnTo>
                      <a:pt x="28" y="150"/>
                    </a:lnTo>
                    <a:lnTo>
                      <a:pt x="23" y="146"/>
                    </a:lnTo>
                    <a:lnTo>
                      <a:pt x="19" y="142"/>
                    </a:lnTo>
                    <a:lnTo>
                      <a:pt x="15" y="138"/>
                    </a:lnTo>
                    <a:lnTo>
                      <a:pt x="12" y="133"/>
                    </a:lnTo>
                    <a:lnTo>
                      <a:pt x="9" y="128"/>
                    </a:lnTo>
                    <a:lnTo>
                      <a:pt x="6" y="124"/>
                    </a:lnTo>
                    <a:lnTo>
                      <a:pt x="4" y="119"/>
                    </a:lnTo>
                    <a:lnTo>
                      <a:pt x="2" y="114"/>
                    </a:lnTo>
                    <a:lnTo>
                      <a:pt x="1" y="110"/>
                    </a:lnTo>
                    <a:lnTo>
                      <a:pt x="0" y="104"/>
                    </a:lnTo>
                    <a:lnTo>
                      <a:pt x="0" y="100"/>
                    </a:lnTo>
                    <a:lnTo>
                      <a:pt x="0" y="94"/>
                    </a:lnTo>
                    <a:lnTo>
                      <a:pt x="1" y="88"/>
                    </a:lnTo>
                    <a:lnTo>
                      <a:pt x="2" y="84"/>
                    </a:lnTo>
                    <a:lnTo>
                      <a:pt x="4" y="79"/>
                    </a:lnTo>
                    <a:lnTo>
                      <a:pt x="6" y="74"/>
                    </a:lnTo>
                    <a:lnTo>
                      <a:pt x="9" y="70"/>
                    </a:lnTo>
                    <a:lnTo>
                      <a:pt x="12" y="64"/>
                    </a:lnTo>
                    <a:lnTo>
                      <a:pt x="15" y="60"/>
                    </a:lnTo>
                    <a:lnTo>
                      <a:pt x="19" y="56"/>
                    </a:lnTo>
                    <a:lnTo>
                      <a:pt x="23" y="52"/>
                    </a:lnTo>
                    <a:lnTo>
                      <a:pt x="28" y="48"/>
                    </a:lnTo>
                    <a:lnTo>
                      <a:pt x="34" y="43"/>
                    </a:lnTo>
                    <a:lnTo>
                      <a:pt x="39" y="39"/>
                    </a:lnTo>
                    <a:lnTo>
                      <a:pt x="45" y="36"/>
                    </a:lnTo>
                    <a:lnTo>
                      <a:pt x="50" y="32"/>
                    </a:lnTo>
                    <a:lnTo>
                      <a:pt x="57" y="29"/>
                    </a:lnTo>
                    <a:lnTo>
                      <a:pt x="64" y="26"/>
                    </a:lnTo>
                    <a:lnTo>
                      <a:pt x="70" y="22"/>
                    </a:lnTo>
                    <a:lnTo>
                      <a:pt x="79" y="19"/>
                    </a:lnTo>
                    <a:lnTo>
                      <a:pt x="85" y="17"/>
                    </a:lnTo>
                    <a:lnTo>
                      <a:pt x="94" y="14"/>
                    </a:lnTo>
                    <a:lnTo>
                      <a:pt x="102" y="12"/>
                    </a:lnTo>
                    <a:lnTo>
                      <a:pt x="111" y="10"/>
                    </a:lnTo>
                    <a:lnTo>
                      <a:pt x="120" y="8"/>
                    </a:lnTo>
                    <a:lnTo>
                      <a:pt x="128" y="5"/>
                    </a:lnTo>
                    <a:lnTo>
                      <a:pt x="137" y="4"/>
                    </a:lnTo>
                    <a:lnTo>
                      <a:pt x="147" y="2"/>
                    </a:lnTo>
                    <a:lnTo>
                      <a:pt x="156" y="1"/>
                    </a:lnTo>
                    <a:lnTo>
                      <a:pt x="166" y="1"/>
                    </a:lnTo>
                    <a:lnTo>
                      <a:pt x="175" y="1"/>
                    </a:lnTo>
                    <a:lnTo>
                      <a:pt x="185" y="0"/>
                    </a:lnTo>
                    <a:lnTo>
                      <a:pt x="196" y="0"/>
                    </a:lnTo>
                    <a:close/>
                  </a:path>
                </a:pathLst>
              </a:custGeom>
              <a:solidFill>
                <a:srgbClr val="FFF5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02" name="Freeform 88"/>
              <p:cNvSpPr>
                <a:spLocks/>
              </p:cNvSpPr>
              <p:nvPr/>
            </p:nvSpPr>
            <p:spPr bwMode="auto">
              <a:xfrm>
                <a:off x="2122" y="1858"/>
                <a:ext cx="203" cy="107"/>
              </a:xfrm>
              <a:custGeom>
                <a:avLst/>
                <a:gdLst>
                  <a:gd name="T0" fmla="*/ 203 w 203"/>
                  <a:gd name="T1" fmla="*/ 107 h 107"/>
                  <a:gd name="T2" fmla="*/ 202 w 203"/>
                  <a:gd name="T3" fmla="*/ 94 h 107"/>
                  <a:gd name="T4" fmla="*/ 199 w 203"/>
                  <a:gd name="T5" fmla="*/ 83 h 107"/>
                  <a:gd name="T6" fmla="*/ 194 w 203"/>
                  <a:gd name="T7" fmla="*/ 73 h 107"/>
                  <a:gd name="T8" fmla="*/ 185 w 203"/>
                  <a:gd name="T9" fmla="*/ 63 h 107"/>
                  <a:gd name="T10" fmla="*/ 177 w 203"/>
                  <a:gd name="T11" fmla="*/ 53 h 107"/>
                  <a:gd name="T12" fmla="*/ 166 w 203"/>
                  <a:gd name="T13" fmla="*/ 45 h 107"/>
                  <a:gd name="T14" fmla="*/ 155 w 203"/>
                  <a:gd name="T15" fmla="*/ 36 h 107"/>
                  <a:gd name="T16" fmla="*/ 142 w 203"/>
                  <a:gd name="T17" fmla="*/ 29 h 107"/>
                  <a:gd name="T18" fmla="*/ 128 w 203"/>
                  <a:gd name="T19" fmla="*/ 22 h 107"/>
                  <a:gd name="T20" fmla="*/ 112 w 203"/>
                  <a:gd name="T21" fmla="*/ 17 h 107"/>
                  <a:gd name="T22" fmla="*/ 95 w 203"/>
                  <a:gd name="T23" fmla="*/ 11 h 107"/>
                  <a:gd name="T24" fmla="*/ 78 w 203"/>
                  <a:gd name="T25" fmla="*/ 7 h 107"/>
                  <a:gd name="T26" fmla="*/ 59 w 203"/>
                  <a:gd name="T27" fmla="*/ 4 h 107"/>
                  <a:gd name="T28" fmla="*/ 39 w 203"/>
                  <a:gd name="T29" fmla="*/ 1 h 107"/>
                  <a:gd name="T30" fmla="*/ 20 w 203"/>
                  <a:gd name="T31" fmla="*/ 0 h 107"/>
                  <a:gd name="T32" fmla="*/ 0 w 203"/>
                  <a:gd name="T33" fmla="*/ 0 h 107"/>
                  <a:gd name="T34" fmla="*/ 9 w 203"/>
                  <a:gd name="T35" fmla="*/ 14 h 107"/>
                  <a:gd name="T36" fmla="*/ 29 w 203"/>
                  <a:gd name="T37" fmla="*/ 15 h 107"/>
                  <a:gd name="T38" fmla="*/ 48 w 203"/>
                  <a:gd name="T39" fmla="*/ 18 h 107"/>
                  <a:gd name="T40" fmla="*/ 65 w 203"/>
                  <a:gd name="T41" fmla="*/ 21 h 107"/>
                  <a:gd name="T42" fmla="*/ 83 w 203"/>
                  <a:gd name="T43" fmla="*/ 24 h 107"/>
                  <a:gd name="T44" fmla="*/ 99 w 203"/>
                  <a:gd name="T45" fmla="*/ 28 h 107"/>
                  <a:gd name="T46" fmla="*/ 114 w 203"/>
                  <a:gd name="T47" fmla="*/ 33 h 107"/>
                  <a:gd name="T48" fmla="*/ 128 w 203"/>
                  <a:gd name="T49" fmla="*/ 39 h 107"/>
                  <a:gd name="T50" fmla="*/ 140 w 203"/>
                  <a:gd name="T51" fmla="*/ 46 h 107"/>
                  <a:gd name="T52" fmla="*/ 153 w 203"/>
                  <a:gd name="T53" fmla="*/ 53 h 107"/>
                  <a:gd name="T54" fmla="*/ 162 w 203"/>
                  <a:gd name="T55" fmla="*/ 60 h 107"/>
                  <a:gd name="T56" fmla="*/ 172 w 203"/>
                  <a:gd name="T57" fmla="*/ 69 h 107"/>
                  <a:gd name="T58" fmla="*/ 179 w 203"/>
                  <a:gd name="T59" fmla="*/ 76 h 107"/>
                  <a:gd name="T60" fmla="*/ 183 w 203"/>
                  <a:gd name="T61" fmla="*/ 84 h 107"/>
                  <a:gd name="T62" fmla="*/ 187 w 203"/>
                  <a:gd name="T63" fmla="*/ 93 h 107"/>
                  <a:gd name="T64" fmla="*/ 188 w 203"/>
                  <a:gd name="T65" fmla="*/ 101 h 107"/>
                  <a:gd name="T66" fmla="*/ 188 w 203"/>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107"/>
                    </a:moveTo>
                    <a:lnTo>
                      <a:pt x="203" y="107"/>
                    </a:lnTo>
                    <a:lnTo>
                      <a:pt x="203" y="100"/>
                    </a:lnTo>
                    <a:lnTo>
                      <a:pt x="202" y="94"/>
                    </a:lnTo>
                    <a:lnTo>
                      <a:pt x="200" y="88"/>
                    </a:lnTo>
                    <a:lnTo>
                      <a:pt x="199" y="83"/>
                    </a:lnTo>
                    <a:lnTo>
                      <a:pt x="196" y="78"/>
                    </a:lnTo>
                    <a:lnTo>
                      <a:pt x="194" y="73"/>
                    </a:lnTo>
                    <a:lnTo>
                      <a:pt x="189" y="67"/>
                    </a:lnTo>
                    <a:lnTo>
                      <a:pt x="185" y="63"/>
                    </a:lnTo>
                    <a:lnTo>
                      <a:pt x="181" y="57"/>
                    </a:lnTo>
                    <a:lnTo>
                      <a:pt x="177" y="53"/>
                    </a:lnTo>
                    <a:lnTo>
                      <a:pt x="172" y="49"/>
                    </a:lnTo>
                    <a:lnTo>
                      <a:pt x="166" y="45"/>
                    </a:lnTo>
                    <a:lnTo>
                      <a:pt x="161" y="40"/>
                    </a:lnTo>
                    <a:lnTo>
                      <a:pt x="155" y="36"/>
                    </a:lnTo>
                    <a:lnTo>
                      <a:pt x="149" y="33"/>
                    </a:lnTo>
                    <a:lnTo>
                      <a:pt x="142" y="29"/>
                    </a:lnTo>
                    <a:lnTo>
                      <a:pt x="135" y="25"/>
                    </a:lnTo>
                    <a:lnTo>
                      <a:pt x="128" y="22"/>
                    </a:lnTo>
                    <a:lnTo>
                      <a:pt x="120" y="19"/>
                    </a:lnTo>
                    <a:lnTo>
                      <a:pt x="112" y="17"/>
                    </a:lnTo>
                    <a:lnTo>
                      <a:pt x="104" y="14"/>
                    </a:lnTo>
                    <a:lnTo>
                      <a:pt x="95" y="11"/>
                    </a:lnTo>
                    <a:lnTo>
                      <a:pt x="86" y="9"/>
                    </a:lnTo>
                    <a:lnTo>
                      <a:pt x="78" y="7"/>
                    </a:lnTo>
                    <a:lnTo>
                      <a:pt x="68" y="5"/>
                    </a:lnTo>
                    <a:lnTo>
                      <a:pt x="59" y="4"/>
                    </a:lnTo>
                    <a:lnTo>
                      <a:pt x="49" y="2"/>
                    </a:lnTo>
                    <a:lnTo>
                      <a:pt x="39" y="1"/>
                    </a:lnTo>
                    <a:lnTo>
                      <a:pt x="30" y="0"/>
                    </a:lnTo>
                    <a:lnTo>
                      <a:pt x="20" y="0"/>
                    </a:lnTo>
                    <a:lnTo>
                      <a:pt x="9" y="0"/>
                    </a:lnTo>
                    <a:lnTo>
                      <a:pt x="0" y="0"/>
                    </a:lnTo>
                    <a:lnTo>
                      <a:pt x="0" y="14"/>
                    </a:lnTo>
                    <a:lnTo>
                      <a:pt x="9" y="14"/>
                    </a:lnTo>
                    <a:lnTo>
                      <a:pt x="19" y="15"/>
                    </a:lnTo>
                    <a:lnTo>
                      <a:pt x="29" y="15"/>
                    </a:lnTo>
                    <a:lnTo>
                      <a:pt x="38" y="17"/>
                    </a:lnTo>
                    <a:lnTo>
                      <a:pt x="48" y="18"/>
                    </a:lnTo>
                    <a:lnTo>
                      <a:pt x="57" y="19"/>
                    </a:lnTo>
                    <a:lnTo>
                      <a:pt x="65" y="21"/>
                    </a:lnTo>
                    <a:lnTo>
                      <a:pt x="75" y="22"/>
                    </a:lnTo>
                    <a:lnTo>
                      <a:pt x="83" y="24"/>
                    </a:lnTo>
                    <a:lnTo>
                      <a:pt x="91" y="26"/>
                    </a:lnTo>
                    <a:lnTo>
                      <a:pt x="99" y="28"/>
                    </a:lnTo>
                    <a:lnTo>
                      <a:pt x="106" y="31"/>
                    </a:lnTo>
                    <a:lnTo>
                      <a:pt x="114" y="33"/>
                    </a:lnTo>
                    <a:lnTo>
                      <a:pt x="121" y="36"/>
                    </a:lnTo>
                    <a:lnTo>
                      <a:pt x="128" y="39"/>
                    </a:lnTo>
                    <a:lnTo>
                      <a:pt x="135" y="43"/>
                    </a:lnTo>
                    <a:lnTo>
                      <a:pt x="140" y="46"/>
                    </a:lnTo>
                    <a:lnTo>
                      <a:pt x="147" y="49"/>
                    </a:lnTo>
                    <a:lnTo>
                      <a:pt x="153" y="53"/>
                    </a:lnTo>
                    <a:lnTo>
                      <a:pt x="158" y="57"/>
                    </a:lnTo>
                    <a:lnTo>
                      <a:pt x="162" y="60"/>
                    </a:lnTo>
                    <a:lnTo>
                      <a:pt x="168" y="64"/>
                    </a:lnTo>
                    <a:lnTo>
                      <a:pt x="172" y="69"/>
                    </a:lnTo>
                    <a:lnTo>
                      <a:pt x="174" y="71"/>
                    </a:lnTo>
                    <a:lnTo>
                      <a:pt x="179" y="76"/>
                    </a:lnTo>
                    <a:lnTo>
                      <a:pt x="180" y="80"/>
                    </a:lnTo>
                    <a:lnTo>
                      <a:pt x="183" y="84"/>
                    </a:lnTo>
                    <a:lnTo>
                      <a:pt x="185" y="88"/>
                    </a:lnTo>
                    <a:lnTo>
                      <a:pt x="187" y="93"/>
                    </a:lnTo>
                    <a:lnTo>
                      <a:pt x="187" y="97"/>
                    </a:lnTo>
                    <a:lnTo>
                      <a:pt x="188" y="101"/>
                    </a:lnTo>
                    <a:lnTo>
                      <a:pt x="188" y="107"/>
                    </a:lnTo>
                    <a:lnTo>
                      <a:pt x="203" y="10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03" name="Freeform 89"/>
              <p:cNvSpPr>
                <a:spLocks/>
              </p:cNvSpPr>
              <p:nvPr/>
            </p:nvSpPr>
            <p:spPr bwMode="auto">
              <a:xfrm>
                <a:off x="2122" y="1965"/>
                <a:ext cx="203" cy="105"/>
              </a:xfrm>
              <a:custGeom>
                <a:avLst/>
                <a:gdLst>
                  <a:gd name="T0" fmla="*/ 0 w 203"/>
                  <a:gd name="T1" fmla="*/ 105 h 105"/>
                  <a:gd name="T2" fmla="*/ 20 w 203"/>
                  <a:gd name="T3" fmla="*/ 105 h 105"/>
                  <a:gd name="T4" fmla="*/ 39 w 203"/>
                  <a:gd name="T5" fmla="*/ 104 h 105"/>
                  <a:gd name="T6" fmla="*/ 59 w 203"/>
                  <a:gd name="T7" fmla="*/ 101 h 105"/>
                  <a:gd name="T8" fmla="*/ 78 w 203"/>
                  <a:gd name="T9" fmla="*/ 98 h 105"/>
                  <a:gd name="T10" fmla="*/ 95 w 203"/>
                  <a:gd name="T11" fmla="*/ 94 h 105"/>
                  <a:gd name="T12" fmla="*/ 112 w 203"/>
                  <a:gd name="T13" fmla="*/ 88 h 105"/>
                  <a:gd name="T14" fmla="*/ 128 w 203"/>
                  <a:gd name="T15" fmla="*/ 83 h 105"/>
                  <a:gd name="T16" fmla="*/ 142 w 203"/>
                  <a:gd name="T17" fmla="*/ 76 h 105"/>
                  <a:gd name="T18" fmla="*/ 155 w 203"/>
                  <a:gd name="T19" fmla="*/ 69 h 105"/>
                  <a:gd name="T20" fmla="*/ 166 w 203"/>
                  <a:gd name="T21" fmla="*/ 60 h 105"/>
                  <a:gd name="T22" fmla="*/ 177 w 203"/>
                  <a:gd name="T23" fmla="*/ 52 h 105"/>
                  <a:gd name="T24" fmla="*/ 185 w 203"/>
                  <a:gd name="T25" fmla="*/ 42 h 105"/>
                  <a:gd name="T26" fmla="*/ 194 w 203"/>
                  <a:gd name="T27" fmla="*/ 32 h 105"/>
                  <a:gd name="T28" fmla="*/ 199 w 203"/>
                  <a:gd name="T29" fmla="*/ 22 h 105"/>
                  <a:gd name="T30" fmla="*/ 202 w 203"/>
                  <a:gd name="T31" fmla="*/ 11 h 105"/>
                  <a:gd name="T32" fmla="*/ 203 w 203"/>
                  <a:gd name="T33" fmla="*/ 0 h 105"/>
                  <a:gd name="T34" fmla="*/ 188 w 203"/>
                  <a:gd name="T35" fmla="*/ 2 h 105"/>
                  <a:gd name="T36" fmla="*/ 187 w 203"/>
                  <a:gd name="T37" fmla="*/ 12 h 105"/>
                  <a:gd name="T38" fmla="*/ 183 w 203"/>
                  <a:gd name="T39" fmla="*/ 21 h 105"/>
                  <a:gd name="T40" fmla="*/ 179 w 203"/>
                  <a:gd name="T41" fmla="*/ 28 h 105"/>
                  <a:gd name="T42" fmla="*/ 172 w 203"/>
                  <a:gd name="T43" fmla="*/ 36 h 105"/>
                  <a:gd name="T44" fmla="*/ 162 w 203"/>
                  <a:gd name="T45" fmla="*/ 45 h 105"/>
                  <a:gd name="T46" fmla="*/ 153 w 203"/>
                  <a:gd name="T47" fmla="*/ 52 h 105"/>
                  <a:gd name="T48" fmla="*/ 140 w 203"/>
                  <a:gd name="T49" fmla="*/ 59 h 105"/>
                  <a:gd name="T50" fmla="*/ 128 w 203"/>
                  <a:gd name="T51" fmla="*/ 66 h 105"/>
                  <a:gd name="T52" fmla="*/ 114 w 203"/>
                  <a:gd name="T53" fmla="*/ 71 h 105"/>
                  <a:gd name="T54" fmla="*/ 99 w 203"/>
                  <a:gd name="T55" fmla="*/ 77 h 105"/>
                  <a:gd name="T56" fmla="*/ 83 w 203"/>
                  <a:gd name="T57" fmla="*/ 81 h 105"/>
                  <a:gd name="T58" fmla="*/ 65 w 203"/>
                  <a:gd name="T59" fmla="*/ 84 h 105"/>
                  <a:gd name="T60" fmla="*/ 48 w 203"/>
                  <a:gd name="T61" fmla="*/ 88 h 105"/>
                  <a:gd name="T62" fmla="*/ 29 w 203"/>
                  <a:gd name="T63" fmla="*/ 90 h 105"/>
                  <a:gd name="T64" fmla="*/ 9 w 203"/>
                  <a:gd name="T65" fmla="*/ 91 h 105"/>
                  <a:gd name="T66" fmla="*/ 0 w 203"/>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105"/>
                    </a:moveTo>
                    <a:lnTo>
                      <a:pt x="0" y="105"/>
                    </a:lnTo>
                    <a:lnTo>
                      <a:pt x="9" y="105"/>
                    </a:lnTo>
                    <a:lnTo>
                      <a:pt x="20" y="105"/>
                    </a:lnTo>
                    <a:lnTo>
                      <a:pt x="30" y="104"/>
                    </a:lnTo>
                    <a:lnTo>
                      <a:pt x="39" y="104"/>
                    </a:lnTo>
                    <a:lnTo>
                      <a:pt x="49" y="102"/>
                    </a:lnTo>
                    <a:lnTo>
                      <a:pt x="59" y="101"/>
                    </a:lnTo>
                    <a:lnTo>
                      <a:pt x="68" y="100"/>
                    </a:lnTo>
                    <a:lnTo>
                      <a:pt x="78" y="98"/>
                    </a:lnTo>
                    <a:lnTo>
                      <a:pt x="86" y="95"/>
                    </a:lnTo>
                    <a:lnTo>
                      <a:pt x="95" y="94"/>
                    </a:lnTo>
                    <a:lnTo>
                      <a:pt x="104" y="91"/>
                    </a:lnTo>
                    <a:lnTo>
                      <a:pt x="112" y="88"/>
                    </a:lnTo>
                    <a:lnTo>
                      <a:pt x="120" y="86"/>
                    </a:lnTo>
                    <a:lnTo>
                      <a:pt x="128" y="83"/>
                    </a:lnTo>
                    <a:lnTo>
                      <a:pt x="135" y="79"/>
                    </a:lnTo>
                    <a:lnTo>
                      <a:pt x="142" y="76"/>
                    </a:lnTo>
                    <a:lnTo>
                      <a:pt x="149" y="73"/>
                    </a:lnTo>
                    <a:lnTo>
                      <a:pt x="155" y="69"/>
                    </a:lnTo>
                    <a:lnTo>
                      <a:pt x="161" y="64"/>
                    </a:lnTo>
                    <a:lnTo>
                      <a:pt x="166" y="60"/>
                    </a:lnTo>
                    <a:lnTo>
                      <a:pt x="172" y="56"/>
                    </a:lnTo>
                    <a:lnTo>
                      <a:pt x="177" y="52"/>
                    </a:lnTo>
                    <a:lnTo>
                      <a:pt x="181" y="48"/>
                    </a:lnTo>
                    <a:lnTo>
                      <a:pt x="185" y="42"/>
                    </a:lnTo>
                    <a:lnTo>
                      <a:pt x="189" y="38"/>
                    </a:lnTo>
                    <a:lnTo>
                      <a:pt x="194" y="32"/>
                    </a:lnTo>
                    <a:lnTo>
                      <a:pt x="196" y="28"/>
                    </a:lnTo>
                    <a:lnTo>
                      <a:pt x="199" y="22"/>
                    </a:lnTo>
                    <a:lnTo>
                      <a:pt x="200" y="17"/>
                    </a:lnTo>
                    <a:lnTo>
                      <a:pt x="202" y="11"/>
                    </a:lnTo>
                    <a:lnTo>
                      <a:pt x="203" y="5"/>
                    </a:lnTo>
                    <a:lnTo>
                      <a:pt x="203" y="0"/>
                    </a:lnTo>
                    <a:lnTo>
                      <a:pt x="188" y="0"/>
                    </a:lnTo>
                    <a:lnTo>
                      <a:pt x="188" y="2"/>
                    </a:lnTo>
                    <a:lnTo>
                      <a:pt x="187" y="8"/>
                    </a:lnTo>
                    <a:lnTo>
                      <a:pt x="187" y="12"/>
                    </a:lnTo>
                    <a:lnTo>
                      <a:pt x="185" y="17"/>
                    </a:lnTo>
                    <a:lnTo>
                      <a:pt x="183" y="21"/>
                    </a:lnTo>
                    <a:lnTo>
                      <a:pt x="180" y="25"/>
                    </a:lnTo>
                    <a:lnTo>
                      <a:pt x="179" y="28"/>
                    </a:lnTo>
                    <a:lnTo>
                      <a:pt x="174" y="32"/>
                    </a:lnTo>
                    <a:lnTo>
                      <a:pt x="172" y="36"/>
                    </a:lnTo>
                    <a:lnTo>
                      <a:pt x="168" y="40"/>
                    </a:lnTo>
                    <a:lnTo>
                      <a:pt x="162" y="45"/>
                    </a:lnTo>
                    <a:lnTo>
                      <a:pt x="158" y="49"/>
                    </a:lnTo>
                    <a:lnTo>
                      <a:pt x="153" y="52"/>
                    </a:lnTo>
                    <a:lnTo>
                      <a:pt x="147" y="56"/>
                    </a:lnTo>
                    <a:lnTo>
                      <a:pt x="140" y="59"/>
                    </a:lnTo>
                    <a:lnTo>
                      <a:pt x="135" y="63"/>
                    </a:lnTo>
                    <a:lnTo>
                      <a:pt x="128" y="66"/>
                    </a:lnTo>
                    <a:lnTo>
                      <a:pt x="121" y="69"/>
                    </a:lnTo>
                    <a:lnTo>
                      <a:pt x="114" y="71"/>
                    </a:lnTo>
                    <a:lnTo>
                      <a:pt x="106" y="74"/>
                    </a:lnTo>
                    <a:lnTo>
                      <a:pt x="99" y="77"/>
                    </a:lnTo>
                    <a:lnTo>
                      <a:pt x="91" y="79"/>
                    </a:lnTo>
                    <a:lnTo>
                      <a:pt x="83" y="81"/>
                    </a:lnTo>
                    <a:lnTo>
                      <a:pt x="75" y="83"/>
                    </a:lnTo>
                    <a:lnTo>
                      <a:pt x="65" y="84"/>
                    </a:lnTo>
                    <a:lnTo>
                      <a:pt x="57" y="87"/>
                    </a:lnTo>
                    <a:lnTo>
                      <a:pt x="48" y="88"/>
                    </a:lnTo>
                    <a:lnTo>
                      <a:pt x="38" y="88"/>
                    </a:lnTo>
                    <a:lnTo>
                      <a:pt x="29" y="90"/>
                    </a:lnTo>
                    <a:lnTo>
                      <a:pt x="19" y="90"/>
                    </a:lnTo>
                    <a:lnTo>
                      <a:pt x="9" y="91"/>
                    </a:lnTo>
                    <a:lnTo>
                      <a:pt x="0" y="91"/>
                    </a:lnTo>
                    <a:lnTo>
                      <a:pt x="0" y="10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04" name="Freeform 90"/>
              <p:cNvSpPr>
                <a:spLocks/>
              </p:cNvSpPr>
              <p:nvPr/>
            </p:nvSpPr>
            <p:spPr bwMode="auto">
              <a:xfrm>
                <a:off x="1919" y="1965"/>
                <a:ext cx="203" cy="105"/>
              </a:xfrm>
              <a:custGeom>
                <a:avLst/>
                <a:gdLst>
                  <a:gd name="T0" fmla="*/ 0 w 203"/>
                  <a:gd name="T1" fmla="*/ 0 h 105"/>
                  <a:gd name="T2" fmla="*/ 0 w 203"/>
                  <a:gd name="T3" fmla="*/ 11 h 105"/>
                  <a:gd name="T4" fmla="*/ 4 w 203"/>
                  <a:gd name="T5" fmla="*/ 22 h 105"/>
                  <a:gd name="T6" fmla="*/ 9 w 203"/>
                  <a:gd name="T7" fmla="*/ 32 h 105"/>
                  <a:gd name="T8" fmla="*/ 16 w 203"/>
                  <a:gd name="T9" fmla="*/ 42 h 105"/>
                  <a:gd name="T10" fmla="*/ 26 w 203"/>
                  <a:gd name="T11" fmla="*/ 52 h 105"/>
                  <a:gd name="T12" fmla="*/ 35 w 203"/>
                  <a:gd name="T13" fmla="*/ 60 h 105"/>
                  <a:gd name="T14" fmla="*/ 47 w 203"/>
                  <a:gd name="T15" fmla="*/ 69 h 105"/>
                  <a:gd name="T16" fmla="*/ 61 w 203"/>
                  <a:gd name="T17" fmla="*/ 76 h 105"/>
                  <a:gd name="T18" fmla="*/ 75 w 203"/>
                  <a:gd name="T19" fmla="*/ 83 h 105"/>
                  <a:gd name="T20" fmla="*/ 91 w 203"/>
                  <a:gd name="T21" fmla="*/ 88 h 105"/>
                  <a:gd name="T22" fmla="*/ 107 w 203"/>
                  <a:gd name="T23" fmla="*/ 94 h 105"/>
                  <a:gd name="T24" fmla="*/ 125 w 203"/>
                  <a:gd name="T25" fmla="*/ 98 h 105"/>
                  <a:gd name="T26" fmla="*/ 143 w 203"/>
                  <a:gd name="T27" fmla="*/ 101 h 105"/>
                  <a:gd name="T28" fmla="*/ 162 w 203"/>
                  <a:gd name="T29" fmla="*/ 104 h 105"/>
                  <a:gd name="T30" fmla="*/ 182 w 203"/>
                  <a:gd name="T31" fmla="*/ 105 h 105"/>
                  <a:gd name="T32" fmla="*/ 203 w 203"/>
                  <a:gd name="T33" fmla="*/ 105 h 105"/>
                  <a:gd name="T34" fmla="*/ 193 w 203"/>
                  <a:gd name="T35" fmla="*/ 91 h 105"/>
                  <a:gd name="T36" fmla="*/ 174 w 203"/>
                  <a:gd name="T37" fmla="*/ 90 h 105"/>
                  <a:gd name="T38" fmla="*/ 155 w 203"/>
                  <a:gd name="T39" fmla="*/ 88 h 105"/>
                  <a:gd name="T40" fmla="*/ 136 w 203"/>
                  <a:gd name="T41" fmla="*/ 84 h 105"/>
                  <a:gd name="T42" fmla="*/ 120 w 203"/>
                  <a:gd name="T43" fmla="*/ 81 h 105"/>
                  <a:gd name="T44" fmla="*/ 103 w 203"/>
                  <a:gd name="T45" fmla="*/ 77 h 105"/>
                  <a:gd name="T46" fmla="*/ 88 w 203"/>
                  <a:gd name="T47" fmla="*/ 71 h 105"/>
                  <a:gd name="T48" fmla="*/ 75 w 203"/>
                  <a:gd name="T49" fmla="*/ 66 h 105"/>
                  <a:gd name="T50" fmla="*/ 61 w 203"/>
                  <a:gd name="T51" fmla="*/ 59 h 105"/>
                  <a:gd name="T52" fmla="*/ 50 w 203"/>
                  <a:gd name="T53" fmla="*/ 52 h 105"/>
                  <a:gd name="T54" fmla="*/ 39 w 203"/>
                  <a:gd name="T55" fmla="*/ 45 h 105"/>
                  <a:gd name="T56" fmla="*/ 31 w 203"/>
                  <a:gd name="T57" fmla="*/ 36 h 105"/>
                  <a:gd name="T58" fmla="*/ 24 w 203"/>
                  <a:gd name="T59" fmla="*/ 28 h 105"/>
                  <a:gd name="T60" fmla="*/ 20 w 203"/>
                  <a:gd name="T61" fmla="*/ 21 h 105"/>
                  <a:gd name="T62" fmla="*/ 16 w 203"/>
                  <a:gd name="T63" fmla="*/ 12 h 105"/>
                  <a:gd name="T64" fmla="*/ 15 w 203"/>
                  <a:gd name="T65" fmla="*/ 2 h 105"/>
                  <a:gd name="T66" fmla="*/ 15 w 203"/>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0"/>
                    </a:moveTo>
                    <a:lnTo>
                      <a:pt x="0" y="0"/>
                    </a:lnTo>
                    <a:lnTo>
                      <a:pt x="0" y="5"/>
                    </a:lnTo>
                    <a:lnTo>
                      <a:pt x="0" y="11"/>
                    </a:lnTo>
                    <a:lnTo>
                      <a:pt x="1" y="17"/>
                    </a:lnTo>
                    <a:lnTo>
                      <a:pt x="4" y="22"/>
                    </a:lnTo>
                    <a:lnTo>
                      <a:pt x="7" y="28"/>
                    </a:lnTo>
                    <a:lnTo>
                      <a:pt x="9" y="32"/>
                    </a:lnTo>
                    <a:lnTo>
                      <a:pt x="12" y="38"/>
                    </a:lnTo>
                    <a:lnTo>
                      <a:pt x="16" y="42"/>
                    </a:lnTo>
                    <a:lnTo>
                      <a:pt x="20" y="48"/>
                    </a:lnTo>
                    <a:lnTo>
                      <a:pt x="26" y="52"/>
                    </a:lnTo>
                    <a:lnTo>
                      <a:pt x="30" y="56"/>
                    </a:lnTo>
                    <a:lnTo>
                      <a:pt x="35" y="60"/>
                    </a:lnTo>
                    <a:lnTo>
                      <a:pt x="42" y="64"/>
                    </a:lnTo>
                    <a:lnTo>
                      <a:pt x="47" y="69"/>
                    </a:lnTo>
                    <a:lnTo>
                      <a:pt x="54" y="73"/>
                    </a:lnTo>
                    <a:lnTo>
                      <a:pt x="61" y="76"/>
                    </a:lnTo>
                    <a:lnTo>
                      <a:pt x="68" y="79"/>
                    </a:lnTo>
                    <a:lnTo>
                      <a:pt x="75" y="83"/>
                    </a:lnTo>
                    <a:lnTo>
                      <a:pt x="83" y="86"/>
                    </a:lnTo>
                    <a:lnTo>
                      <a:pt x="91" y="88"/>
                    </a:lnTo>
                    <a:lnTo>
                      <a:pt x="99" y="91"/>
                    </a:lnTo>
                    <a:lnTo>
                      <a:pt x="107" y="94"/>
                    </a:lnTo>
                    <a:lnTo>
                      <a:pt x="116" y="95"/>
                    </a:lnTo>
                    <a:lnTo>
                      <a:pt x="125" y="98"/>
                    </a:lnTo>
                    <a:lnTo>
                      <a:pt x="133" y="100"/>
                    </a:lnTo>
                    <a:lnTo>
                      <a:pt x="143" y="101"/>
                    </a:lnTo>
                    <a:lnTo>
                      <a:pt x="152" y="102"/>
                    </a:lnTo>
                    <a:lnTo>
                      <a:pt x="162" y="104"/>
                    </a:lnTo>
                    <a:lnTo>
                      <a:pt x="173" y="104"/>
                    </a:lnTo>
                    <a:lnTo>
                      <a:pt x="182" y="105"/>
                    </a:lnTo>
                    <a:lnTo>
                      <a:pt x="192" y="105"/>
                    </a:lnTo>
                    <a:lnTo>
                      <a:pt x="203" y="105"/>
                    </a:lnTo>
                    <a:lnTo>
                      <a:pt x="203" y="91"/>
                    </a:lnTo>
                    <a:lnTo>
                      <a:pt x="193" y="91"/>
                    </a:lnTo>
                    <a:lnTo>
                      <a:pt x="182" y="90"/>
                    </a:lnTo>
                    <a:lnTo>
                      <a:pt x="174" y="90"/>
                    </a:lnTo>
                    <a:lnTo>
                      <a:pt x="165" y="88"/>
                    </a:lnTo>
                    <a:lnTo>
                      <a:pt x="155" y="88"/>
                    </a:lnTo>
                    <a:lnTo>
                      <a:pt x="146" y="87"/>
                    </a:lnTo>
                    <a:lnTo>
                      <a:pt x="136" y="84"/>
                    </a:lnTo>
                    <a:lnTo>
                      <a:pt x="128" y="83"/>
                    </a:lnTo>
                    <a:lnTo>
                      <a:pt x="120" y="81"/>
                    </a:lnTo>
                    <a:lnTo>
                      <a:pt x="112" y="79"/>
                    </a:lnTo>
                    <a:lnTo>
                      <a:pt x="103" y="77"/>
                    </a:lnTo>
                    <a:lnTo>
                      <a:pt x="95" y="74"/>
                    </a:lnTo>
                    <a:lnTo>
                      <a:pt x="88" y="71"/>
                    </a:lnTo>
                    <a:lnTo>
                      <a:pt x="80" y="69"/>
                    </a:lnTo>
                    <a:lnTo>
                      <a:pt x="75" y="66"/>
                    </a:lnTo>
                    <a:lnTo>
                      <a:pt x="68" y="63"/>
                    </a:lnTo>
                    <a:lnTo>
                      <a:pt x="61" y="59"/>
                    </a:lnTo>
                    <a:lnTo>
                      <a:pt x="56" y="56"/>
                    </a:lnTo>
                    <a:lnTo>
                      <a:pt x="50" y="52"/>
                    </a:lnTo>
                    <a:lnTo>
                      <a:pt x="45" y="49"/>
                    </a:lnTo>
                    <a:lnTo>
                      <a:pt x="39" y="45"/>
                    </a:lnTo>
                    <a:lnTo>
                      <a:pt x="35" y="40"/>
                    </a:lnTo>
                    <a:lnTo>
                      <a:pt x="31" y="36"/>
                    </a:lnTo>
                    <a:lnTo>
                      <a:pt x="27" y="32"/>
                    </a:lnTo>
                    <a:lnTo>
                      <a:pt x="24" y="28"/>
                    </a:lnTo>
                    <a:lnTo>
                      <a:pt x="22" y="25"/>
                    </a:lnTo>
                    <a:lnTo>
                      <a:pt x="20" y="21"/>
                    </a:lnTo>
                    <a:lnTo>
                      <a:pt x="17" y="17"/>
                    </a:lnTo>
                    <a:lnTo>
                      <a:pt x="16" y="12"/>
                    </a:lnTo>
                    <a:lnTo>
                      <a:pt x="15" y="8"/>
                    </a:lnTo>
                    <a:lnTo>
                      <a:pt x="15" y="2"/>
                    </a:lnTo>
                    <a:lnTo>
                      <a:pt x="15" y="0"/>
                    </a:lnTo>
                    <a:lnTo>
                      <a:pt x="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05" name="Freeform 91"/>
              <p:cNvSpPr>
                <a:spLocks/>
              </p:cNvSpPr>
              <p:nvPr/>
            </p:nvSpPr>
            <p:spPr bwMode="auto">
              <a:xfrm>
                <a:off x="1919" y="1858"/>
                <a:ext cx="203" cy="107"/>
              </a:xfrm>
              <a:custGeom>
                <a:avLst/>
                <a:gdLst>
                  <a:gd name="T0" fmla="*/ 203 w 203"/>
                  <a:gd name="T1" fmla="*/ 0 h 107"/>
                  <a:gd name="T2" fmla="*/ 182 w 203"/>
                  <a:gd name="T3" fmla="*/ 0 h 107"/>
                  <a:gd name="T4" fmla="*/ 162 w 203"/>
                  <a:gd name="T5" fmla="*/ 1 h 107"/>
                  <a:gd name="T6" fmla="*/ 143 w 203"/>
                  <a:gd name="T7" fmla="*/ 4 h 107"/>
                  <a:gd name="T8" fmla="*/ 125 w 203"/>
                  <a:gd name="T9" fmla="*/ 7 h 107"/>
                  <a:gd name="T10" fmla="*/ 107 w 203"/>
                  <a:gd name="T11" fmla="*/ 11 h 107"/>
                  <a:gd name="T12" fmla="*/ 91 w 203"/>
                  <a:gd name="T13" fmla="*/ 17 h 107"/>
                  <a:gd name="T14" fmla="*/ 75 w 203"/>
                  <a:gd name="T15" fmla="*/ 22 h 107"/>
                  <a:gd name="T16" fmla="*/ 61 w 203"/>
                  <a:gd name="T17" fmla="*/ 29 h 107"/>
                  <a:gd name="T18" fmla="*/ 47 w 203"/>
                  <a:gd name="T19" fmla="*/ 36 h 107"/>
                  <a:gd name="T20" fmla="*/ 35 w 203"/>
                  <a:gd name="T21" fmla="*/ 45 h 107"/>
                  <a:gd name="T22" fmla="*/ 26 w 203"/>
                  <a:gd name="T23" fmla="*/ 53 h 107"/>
                  <a:gd name="T24" fmla="*/ 16 w 203"/>
                  <a:gd name="T25" fmla="*/ 63 h 107"/>
                  <a:gd name="T26" fmla="*/ 9 w 203"/>
                  <a:gd name="T27" fmla="*/ 73 h 107"/>
                  <a:gd name="T28" fmla="*/ 4 w 203"/>
                  <a:gd name="T29" fmla="*/ 83 h 107"/>
                  <a:gd name="T30" fmla="*/ 0 w 203"/>
                  <a:gd name="T31" fmla="*/ 94 h 107"/>
                  <a:gd name="T32" fmla="*/ 0 w 203"/>
                  <a:gd name="T33" fmla="*/ 107 h 107"/>
                  <a:gd name="T34" fmla="*/ 15 w 203"/>
                  <a:gd name="T35" fmla="*/ 101 h 107"/>
                  <a:gd name="T36" fmla="*/ 16 w 203"/>
                  <a:gd name="T37" fmla="*/ 93 h 107"/>
                  <a:gd name="T38" fmla="*/ 20 w 203"/>
                  <a:gd name="T39" fmla="*/ 84 h 107"/>
                  <a:gd name="T40" fmla="*/ 24 w 203"/>
                  <a:gd name="T41" fmla="*/ 76 h 107"/>
                  <a:gd name="T42" fmla="*/ 31 w 203"/>
                  <a:gd name="T43" fmla="*/ 69 h 107"/>
                  <a:gd name="T44" fmla="*/ 39 w 203"/>
                  <a:gd name="T45" fmla="*/ 60 h 107"/>
                  <a:gd name="T46" fmla="*/ 50 w 203"/>
                  <a:gd name="T47" fmla="*/ 53 h 107"/>
                  <a:gd name="T48" fmla="*/ 61 w 203"/>
                  <a:gd name="T49" fmla="*/ 46 h 107"/>
                  <a:gd name="T50" fmla="*/ 75 w 203"/>
                  <a:gd name="T51" fmla="*/ 39 h 107"/>
                  <a:gd name="T52" fmla="*/ 88 w 203"/>
                  <a:gd name="T53" fmla="*/ 33 h 107"/>
                  <a:gd name="T54" fmla="*/ 103 w 203"/>
                  <a:gd name="T55" fmla="*/ 28 h 107"/>
                  <a:gd name="T56" fmla="*/ 120 w 203"/>
                  <a:gd name="T57" fmla="*/ 24 h 107"/>
                  <a:gd name="T58" fmla="*/ 136 w 203"/>
                  <a:gd name="T59" fmla="*/ 21 h 107"/>
                  <a:gd name="T60" fmla="*/ 155 w 203"/>
                  <a:gd name="T61" fmla="*/ 18 h 107"/>
                  <a:gd name="T62" fmla="*/ 174 w 203"/>
                  <a:gd name="T63" fmla="*/ 15 h 107"/>
                  <a:gd name="T64" fmla="*/ 193 w 203"/>
                  <a:gd name="T65" fmla="*/ 14 h 107"/>
                  <a:gd name="T66" fmla="*/ 203 w 203"/>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0"/>
                    </a:moveTo>
                    <a:lnTo>
                      <a:pt x="203" y="0"/>
                    </a:lnTo>
                    <a:lnTo>
                      <a:pt x="192" y="0"/>
                    </a:lnTo>
                    <a:lnTo>
                      <a:pt x="182" y="0"/>
                    </a:lnTo>
                    <a:lnTo>
                      <a:pt x="173" y="0"/>
                    </a:lnTo>
                    <a:lnTo>
                      <a:pt x="162" y="1"/>
                    </a:lnTo>
                    <a:lnTo>
                      <a:pt x="152" y="2"/>
                    </a:lnTo>
                    <a:lnTo>
                      <a:pt x="143" y="4"/>
                    </a:lnTo>
                    <a:lnTo>
                      <a:pt x="133" y="5"/>
                    </a:lnTo>
                    <a:lnTo>
                      <a:pt x="125" y="7"/>
                    </a:lnTo>
                    <a:lnTo>
                      <a:pt x="116" y="9"/>
                    </a:lnTo>
                    <a:lnTo>
                      <a:pt x="107" y="11"/>
                    </a:lnTo>
                    <a:lnTo>
                      <a:pt x="99" y="14"/>
                    </a:lnTo>
                    <a:lnTo>
                      <a:pt x="91" y="17"/>
                    </a:lnTo>
                    <a:lnTo>
                      <a:pt x="83" y="19"/>
                    </a:lnTo>
                    <a:lnTo>
                      <a:pt x="75" y="22"/>
                    </a:lnTo>
                    <a:lnTo>
                      <a:pt x="68" y="25"/>
                    </a:lnTo>
                    <a:lnTo>
                      <a:pt x="61" y="29"/>
                    </a:lnTo>
                    <a:lnTo>
                      <a:pt x="54" y="33"/>
                    </a:lnTo>
                    <a:lnTo>
                      <a:pt x="47" y="36"/>
                    </a:lnTo>
                    <a:lnTo>
                      <a:pt x="42" y="40"/>
                    </a:lnTo>
                    <a:lnTo>
                      <a:pt x="35" y="45"/>
                    </a:lnTo>
                    <a:lnTo>
                      <a:pt x="30" y="49"/>
                    </a:lnTo>
                    <a:lnTo>
                      <a:pt x="26" y="53"/>
                    </a:lnTo>
                    <a:lnTo>
                      <a:pt x="20" y="57"/>
                    </a:lnTo>
                    <a:lnTo>
                      <a:pt x="16" y="63"/>
                    </a:lnTo>
                    <a:lnTo>
                      <a:pt x="12" y="67"/>
                    </a:lnTo>
                    <a:lnTo>
                      <a:pt x="9" y="73"/>
                    </a:lnTo>
                    <a:lnTo>
                      <a:pt x="7" y="78"/>
                    </a:lnTo>
                    <a:lnTo>
                      <a:pt x="4" y="83"/>
                    </a:lnTo>
                    <a:lnTo>
                      <a:pt x="1" y="88"/>
                    </a:lnTo>
                    <a:lnTo>
                      <a:pt x="0" y="94"/>
                    </a:lnTo>
                    <a:lnTo>
                      <a:pt x="0" y="100"/>
                    </a:lnTo>
                    <a:lnTo>
                      <a:pt x="0" y="107"/>
                    </a:lnTo>
                    <a:lnTo>
                      <a:pt x="15" y="107"/>
                    </a:lnTo>
                    <a:lnTo>
                      <a:pt x="15" y="101"/>
                    </a:lnTo>
                    <a:lnTo>
                      <a:pt x="15" y="97"/>
                    </a:lnTo>
                    <a:lnTo>
                      <a:pt x="16" y="93"/>
                    </a:lnTo>
                    <a:lnTo>
                      <a:pt x="17" y="88"/>
                    </a:lnTo>
                    <a:lnTo>
                      <a:pt x="20" y="84"/>
                    </a:lnTo>
                    <a:lnTo>
                      <a:pt x="22" y="80"/>
                    </a:lnTo>
                    <a:lnTo>
                      <a:pt x="24" y="76"/>
                    </a:lnTo>
                    <a:lnTo>
                      <a:pt x="27" y="71"/>
                    </a:lnTo>
                    <a:lnTo>
                      <a:pt x="31" y="69"/>
                    </a:lnTo>
                    <a:lnTo>
                      <a:pt x="35" y="64"/>
                    </a:lnTo>
                    <a:lnTo>
                      <a:pt x="39" y="60"/>
                    </a:lnTo>
                    <a:lnTo>
                      <a:pt x="45" y="57"/>
                    </a:lnTo>
                    <a:lnTo>
                      <a:pt x="50" y="53"/>
                    </a:lnTo>
                    <a:lnTo>
                      <a:pt x="56" y="49"/>
                    </a:lnTo>
                    <a:lnTo>
                      <a:pt x="61" y="46"/>
                    </a:lnTo>
                    <a:lnTo>
                      <a:pt x="68" y="43"/>
                    </a:lnTo>
                    <a:lnTo>
                      <a:pt x="75" y="39"/>
                    </a:lnTo>
                    <a:lnTo>
                      <a:pt x="80" y="36"/>
                    </a:lnTo>
                    <a:lnTo>
                      <a:pt x="88" y="33"/>
                    </a:lnTo>
                    <a:lnTo>
                      <a:pt x="95" y="31"/>
                    </a:lnTo>
                    <a:lnTo>
                      <a:pt x="103" y="28"/>
                    </a:lnTo>
                    <a:lnTo>
                      <a:pt x="112" y="26"/>
                    </a:lnTo>
                    <a:lnTo>
                      <a:pt x="120" y="24"/>
                    </a:lnTo>
                    <a:lnTo>
                      <a:pt x="128" y="22"/>
                    </a:lnTo>
                    <a:lnTo>
                      <a:pt x="136" y="21"/>
                    </a:lnTo>
                    <a:lnTo>
                      <a:pt x="146" y="19"/>
                    </a:lnTo>
                    <a:lnTo>
                      <a:pt x="155" y="18"/>
                    </a:lnTo>
                    <a:lnTo>
                      <a:pt x="165" y="17"/>
                    </a:lnTo>
                    <a:lnTo>
                      <a:pt x="174" y="15"/>
                    </a:lnTo>
                    <a:lnTo>
                      <a:pt x="182" y="15"/>
                    </a:lnTo>
                    <a:lnTo>
                      <a:pt x="193" y="14"/>
                    </a:lnTo>
                    <a:lnTo>
                      <a:pt x="203" y="14"/>
                    </a:lnTo>
                    <a:lnTo>
                      <a:pt x="203"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06" name="Freeform 92"/>
              <p:cNvSpPr>
                <a:spLocks/>
              </p:cNvSpPr>
              <p:nvPr/>
            </p:nvSpPr>
            <p:spPr bwMode="auto">
              <a:xfrm>
                <a:off x="1986" y="2017"/>
                <a:ext cx="69" cy="63"/>
              </a:xfrm>
              <a:custGeom>
                <a:avLst/>
                <a:gdLst>
                  <a:gd name="T0" fmla="*/ 54 w 69"/>
                  <a:gd name="T1" fmla="*/ 0 h 63"/>
                  <a:gd name="T2" fmla="*/ 53 w 69"/>
                  <a:gd name="T3" fmla="*/ 10 h 63"/>
                  <a:gd name="T4" fmla="*/ 49 w 69"/>
                  <a:gd name="T5" fmla="*/ 19 h 63"/>
                  <a:gd name="T6" fmla="*/ 42 w 69"/>
                  <a:gd name="T7" fmla="*/ 34 h 63"/>
                  <a:gd name="T8" fmla="*/ 38 w 69"/>
                  <a:gd name="T9" fmla="*/ 39 h 63"/>
                  <a:gd name="T10" fmla="*/ 35 w 69"/>
                  <a:gd name="T11" fmla="*/ 43 h 63"/>
                  <a:gd name="T12" fmla="*/ 31 w 69"/>
                  <a:gd name="T13" fmla="*/ 46 h 63"/>
                  <a:gd name="T14" fmla="*/ 28 w 69"/>
                  <a:gd name="T15" fmla="*/ 48 h 63"/>
                  <a:gd name="T16" fmla="*/ 25 w 69"/>
                  <a:gd name="T17" fmla="*/ 48 h 63"/>
                  <a:gd name="T18" fmla="*/ 23 w 69"/>
                  <a:gd name="T19" fmla="*/ 48 h 63"/>
                  <a:gd name="T20" fmla="*/ 21 w 69"/>
                  <a:gd name="T21" fmla="*/ 46 h 63"/>
                  <a:gd name="T22" fmla="*/ 20 w 69"/>
                  <a:gd name="T23" fmla="*/ 45 h 63"/>
                  <a:gd name="T24" fmla="*/ 17 w 69"/>
                  <a:gd name="T25" fmla="*/ 41 h 63"/>
                  <a:gd name="T26" fmla="*/ 16 w 69"/>
                  <a:gd name="T27" fmla="*/ 36 h 63"/>
                  <a:gd name="T28" fmla="*/ 15 w 69"/>
                  <a:gd name="T29" fmla="*/ 29 h 63"/>
                  <a:gd name="T30" fmla="*/ 15 w 69"/>
                  <a:gd name="T31" fmla="*/ 21 h 63"/>
                  <a:gd name="T32" fmla="*/ 0 w 69"/>
                  <a:gd name="T33" fmla="*/ 27 h 63"/>
                  <a:gd name="T34" fmla="*/ 1 w 69"/>
                  <a:gd name="T35" fmla="*/ 35 h 63"/>
                  <a:gd name="T36" fmla="*/ 4 w 69"/>
                  <a:gd name="T37" fmla="*/ 43 h 63"/>
                  <a:gd name="T38" fmla="*/ 6 w 69"/>
                  <a:gd name="T39" fmla="*/ 50 h 63"/>
                  <a:gd name="T40" fmla="*/ 10 w 69"/>
                  <a:gd name="T41" fmla="*/ 56 h 63"/>
                  <a:gd name="T42" fmla="*/ 16 w 69"/>
                  <a:gd name="T43" fmla="*/ 60 h 63"/>
                  <a:gd name="T44" fmla="*/ 23 w 69"/>
                  <a:gd name="T45" fmla="*/ 63 h 63"/>
                  <a:gd name="T46" fmla="*/ 30 w 69"/>
                  <a:gd name="T47" fmla="*/ 63 h 63"/>
                  <a:gd name="T48" fmla="*/ 35 w 69"/>
                  <a:gd name="T49" fmla="*/ 60 h 63"/>
                  <a:gd name="T50" fmla="*/ 42 w 69"/>
                  <a:gd name="T51" fmla="*/ 56 h 63"/>
                  <a:gd name="T52" fmla="*/ 47 w 69"/>
                  <a:gd name="T53" fmla="*/ 52 h 63"/>
                  <a:gd name="T54" fmla="*/ 53 w 69"/>
                  <a:gd name="T55" fmla="*/ 45 h 63"/>
                  <a:gd name="T56" fmla="*/ 60 w 69"/>
                  <a:gd name="T57" fmla="*/ 34 h 63"/>
                  <a:gd name="T58" fmla="*/ 65 w 69"/>
                  <a:gd name="T59" fmla="*/ 19 h 63"/>
                  <a:gd name="T60" fmla="*/ 68 w 69"/>
                  <a:gd name="T61" fmla="*/ 8 h 63"/>
                  <a:gd name="T62" fmla="*/ 69 w 69"/>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
                  <a:gd name="T97" fmla="*/ 0 h 63"/>
                  <a:gd name="T98" fmla="*/ 69 w 69"/>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 h="63">
                    <a:moveTo>
                      <a:pt x="54" y="0"/>
                    </a:moveTo>
                    <a:lnTo>
                      <a:pt x="54" y="0"/>
                    </a:lnTo>
                    <a:lnTo>
                      <a:pt x="54" y="5"/>
                    </a:lnTo>
                    <a:lnTo>
                      <a:pt x="53" y="10"/>
                    </a:lnTo>
                    <a:lnTo>
                      <a:pt x="51" y="14"/>
                    </a:lnTo>
                    <a:lnTo>
                      <a:pt x="49" y="19"/>
                    </a:lnTo>
                    <a:lnTo>
                      <a:pt x="46" y="27"/>
                    </a:lnTo>
                    <a:lnTo>
                      <a:pt x="42" y="34"/>
                    </a:lnTo>
                    <a:lnTo>
                      <a:pt x="40" y="36"/>
                    </a:lnTo>
                    <a:lnTo>
                      <a:pt x="38" y="39"/>
                    </a:lnTo>
                    <a:lnTo>
                      <a:pt x="36" y="41"/>
                    </a:lnTo>
                    <a:lnTo>
                      <a:pt x="35" y="43"/>
                    </a:lnTo>
                    <a:lnTo>
                      <a:pt x="32" y="45"/>
                    </a:lnTo>
                    <a:lnTo>
                      <a:pt x="31" y="46"/>
                    </a:lnTo>
                    <a:lnTo>
                      <a:pt x="30" y="46"/>
                    </a:lnTo>
                    <a:lnTo>
                      <a:pt x="28" y="48"/>
                    </a:lnTo>
                    <a:lnTo>
                      <a:pt x="27" y="48"/>
                    </a:lnTo>
                    <a:lnTo>
                      <a:pt x="25" y="48"/>
                    </a:lnTo>
                    <a:lnTo>
                      <a:pt x="24" y="48"/>
                    </a:lnTo>
                    <a:lnTo>
                      <a:pt x="23" y="48"/>
                    </a:lnTo>
                    <a:lnTo>
                      <a:pt x="21" y="46"/>
                    </a:lnTo>
                    <a:lnTo>
                      <a:pt x="20" y="45"/>
                    </a:lnTo>
                    <a:lnTo>
                      <a:pt x="19" y="43"/>
                    </a:lnTo>
                    <a:lnTo>
                      <a:pt x="17" y="41"/>
                    </a:lnTo>
                    <a:lnTo>
                      <a:pt x="17" y="39"/>
                    </a:lnTo>
                    <a:lnTo>
                      <a:pt x="16" y="36"/>
                    </a:lnTo>
                    <a:lnTo>
                      <a:pt x="16" y="32"/>
                    </a:lnTo>
                    <a:lnTo>
                      <a:pt x="15" y="29"/>
                    </a:lnTo>
                    <a:lnTo>
                      <a:pt x="15" y="25"/>
                    </a:lnTo>
                    <a:lnTo>
                      <a:pt x="15" y="21"/>
                    </a:lnTo>
                    <a:lnTo>
                      <a:pt x="0" y="21"/>
                    </a:lnTo>
                    <a:lnTo>
                      <a:pt x="0" y="27"/>
                    </a:lnTo>
                    <a:lnTo>
                      <a:pt x="1" y="31"/>
                    </a:lnTo>
                    <a:lnTo>
                      <a:pt x="1" y="35"/>
                    </a:lnTo>
                    <a:lnTo>
                      <a:pt x="2" y="39"/>
                    </a:lnTo>
                    <a:lnTo>
                      <a:pt x="4" y="43"/>
                    </a:lnTo>
                    <a:lnTo>
                      <a:pt x="5" y="48"/>
                    </a:lnTo>
                    <a:lnTo>
                      <a:pt x="6" y="50"/>
                    </a:lnTo>
                    <a:lnTo>
                      <a:pt x="8" y="53"/>
                    </a:lnTo>
                    <a:lnTo>
                      <a:pt x="10" y="56"/>
                    </a:lnTo>
                    <a:lnTo>
                      <a:pt x="13" y="59"/>
                    </a:lnTo>
                    <a:lnTo>
                      <a:pt x="16" y="60"/>
                    </a:lnTo>
                    <a:lnTo>
                      <a:pt x="19" y="62"/>
                    </a:lnTo>
                    <a:lnTo>
                      <a:pt x="23" y="63"/>
                    </a:lnTo>
                    <a:lnTo>
                      <a:pt x="25" y="63"/>
                    </a:lnTo>
                    <a:lnTo>
                      <a:pt x="30" y="63"/>
                    </a:lnTo>
                    <a:lnTo>
                      <a:pt x="32" y="62"/>
                    </a:lnTo>
                    <a:lnTo>
                      <a:pt x="35" y="60"/>
                    </a:lnTo>
                    <a:lnTo>
                      <a:pt x="39" y="59"/>
                    </a:lnTo>
                    <a:lnTo>
                      <a:pt x="42" y="56"/>
                    </a:lnTo>
                    <a:lnTo>
                      <a:pt x="45" y="55"/>
                    </a:lnTo>
                    <a:lnTo>
                      <a:pt x="47" y="52"/>
                    </a:lnTo>
                    <a:lnTo>
                      <a:pt x="50" y="49"/>
                    </a:lnTo>
                    <a:lnTo>
                      <a:pt x="53" y="45"/>
                    </a:lnTo>
                    <a:lnTo>
                      <a:pt x="55" y="42"/>
                    </a:lnTo>
                    <a:lnTo>
                      <a:pt x="60" y="34"/>
                    </a:lnTo>
                    <a:lnTo>
                      <a:pt x="62" y="25"/>
                    </a:lnTo>
                    <a:lnTo>
                      <a:pt x="65" y="19"/>
                    </a:lnTo>
                    <a:lnTo>
                      <a:pt x="66" y="14"/>
                    </a:lnTo>
                    <a:lnTo>
                      <a:pt x="68" y="8"/>
                    </a:lnTo>
                    <a:lnTo>
                      <a:pt x="69" y="3"/>
                    </a:lnTo>
                    <a:lnTo>
                      <a:pt x="54"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07" name="Freeform 93"/>
              <p:cNvSpPr>
                <a:spLocks/>
              </p:cNvSpPr>
              <p:nvPr/>
            </p:nvSpPr>
            <p:spPr bwMode="auto">
              <a:xfrm>
                <a:off x="2040" y="1852"/>
                <a:ext cx="46" cy="168"/>
              </a:xfrm>
              <a:custGeom>
                <a:avLst/>
                <a:gdLst>
                  <a:gd name="T0" fmla="*/ 46 w 46"/>
                  <a:gd name="T1" fmla="*/ 3 h 168"/>
                  <a:gd name="T2" fmla="*/ 33 w 46"/>
                  <a:gd name="T3" fmla="*/ 0 h 168"/>
                  <a:gd name="T4" fmla="*/ 0 w 46"/>
                  <a:gd name="T5" fmla="*/ 165 h 168"/>
                  <a:gd name="T6" fmla="*/ 15 w 46"/>
                  <a:gd name="T7" fmla="*/ 168 h 168"/>
                  <a:gd name="T8" fmla="*/ 46 w 46"/>
                  <a:gd name="T9" fmla="*/ 3 h 168"/>
                  <a:gd name="T10" fmla="*/ 46 w 46"/>
                  <a:gd name="T11" fmla="*/ 3 h 168"/>
                  <a:gd name="T12" fmla="*/ 0 60000 65536"/>
                  <a:gd name="T13" fmla="*/ 0 60000 65536"/>
                  <a:gd name="T14" fmla="*/ 0 60000 65536"/>
                  <a:gd name="T15" fmla="*/ 0 60000 65536"/>
                  <a:gd name="T16" fmla="*/ 0 60000 65536"/>
                  <a:gd name="T17" fmla="*/ 0 60000 65536"/>
                  <a:gd name="T18" fmla="*/ 0 w 46"/>
                  <a:gd name="T19" fmla="*/ 0 h 168"/>
                  <a:gd name="T20" fmla="*/ 46 w 46"/>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6" h="168">
                    <a:moveTo>
                      <a:pt x="46" y="3"/>
                    </a:moveTo>
                    <a:lnTo>
                      <a:pt x="33" y="0"/>
                    </a:lnTo>
                    <a:lnTo>
                      <a:pt x="0" y="165"/>
                    </a:lnTo>
                    <a:lnTo>
                      <a:pt x="15" y="168"/>
                    </a:lnTo>
                    <a:lnTo>
                      <a:pt x="46" y="3"/>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08" name="Freeform 94"/>
              <p:cNvSpPr>
                <a:spLocks/>
              </p:cNvSpPr>
              <p:nvPr/>
            </p:nvSpPr>
            <p:spPr bwMode="auto">
              <a:xfrm>
                <a:off x="2073" y="1825"/>
                <a:ext cx="45" cy="47"/>
              </a:xfrm>
              <a:custGeom>
                <a:avLst/>
                <a:gdLst>
                  <a:gd name="T0" fmla="*/ 45 w 45"/>
                  <a:gd name="T1" fmla="*/ 37 h 47"/>
                  <a:gd name="T2" fmla="*/ 43 w 45"/>
                  <a:gd name="T3" fmla="*/ 34 h 47"/>
                  <a:gd name="T4" fmla="*/ 39 w 45"/>
                  <a:gd name="T5" fmla="*/ 27 h 47"/>
                  <a:gd name="T6" fmla="*/ 35 w 45"/>
                  <a:gd name="T7" fmla="*/ 17 h 47"/>
                  <a:gd name="T8" fmla="*/ 31 w 45"/>
                  <a:gd name="T9" fmla="*/ 9 h 47"/>
                  <a:gd name="T10" fmla="*/ 27 w 45"/>
                  <a:gd name="T11" fmla="*/ 4 h 47"/>
                  <a:gd name="T12" fmla="*/ 24 w 45"/>
                  <a:gd name="T13" fmla="*/ 2 h 47"/>
                  <a:gd name="T14" fmla="*/ 22 w 45"/>
                  <a:gd name="T15" fmla="*/ 0 h 47"/>
                  <a:gd name="T16" fmla="*/ 19 w 45"/>
                  <a:gd name="T17" fmla="*/ 0 h 47"/>
                  <a:gd name="T18" fmla="*/ 15 w 45"/>
                  <a:gd name="T19" fmla="*/ 0 h 47"/>
                  <a:gd name="T20" fmla="*/ 12 w 45"/>
                  <a:gd name="T21" fmla="*/ 0 h 47"/>
                  <a:gd name="T22" fmla="*/ 9 w 45"/>
                  <a:gd name="T23" fmla="*/ 3 h 47"/>
                  <a:gd name="T24" fmla="*/ 7 w 45"/>
                  <a:gd name="T25" fmla="*/ 4 h 47"/>
                  <a:gd name="T26" fmla="*/ 5 w 45"/>
                  <a:gd name="T27" fmla="*/ 7 h 47"/>
                  <a:gd name="T28" fmla="*/ 4 w 45"/>
                  <a:gd name="T29" fmla="*/ 10 h 47"/>
                  <a:gd name="T30" fmla="*/ 1 w 45"/>
                  <a:gd name="T31" fmla="*/ 17 h 47"/>
                  <a:gd name="T32" fmla="*/ 0 w 45"/>
                  <a:gd name="T33" fmla="*/ 27 h 47"/>
                  <a:gd name="T34" fmla="*/ 13 w 45"/>
                  <a:gd name="T35" fmla="*/ 30 h 47"/>
                  <a:gd name="T36" fmla="*/ 16 w 45"/>
                  <a:gd name="T37" fmla="*/ 21 h 47"/>
                  <a:gd name="T38" fmla="*/ 18 w 45"/>
                  <a:gd name="T39" fmla="*/ 16 h 47"/>
                  <a:gd name="T40" fmla="*/ 19 w 45"/>
                  <a:gd name="T41" fmla="*/ 14 h 47"/>
                  <a:gd name="T42" fmla="*/ 19 w 45"/>
                  <a:gd name="T43" fmla="*/ 14 h 47"/>
                  <a:gd name="T44" fmla="*/ 19 w 45"/>
                  <a:gd name="T45" fmla="*/ 14 h 47"/>
                  <a:gd name="T46" fmla="*/ 19 w 45"/>
                  <a:gd name="T47" fmla="*/ 14 h 47"/>
                  <a:gd name="T48" fmla="*/ 18 w 45"/>
                  <a:gd name="T49" fmla="*/ 14 h 47"/>
                  <a:gd name="T50" fmla="*/ 16 w 45"/>
                  <a:gd name="T51" fmla="*/ 14 h 47"/>
                  <a:gd name="T52" fmla="*/ 16 w 45"/>
                  <a:gd name="T53" fmla="*/ 14 h 47"/>
                  <a:gd name="T54" fmla="*/ 15 w 45"/>
                  <a:gd name="T55" fmla="*/ 14 h 47"/>
                  <a:gd name="T56" fmla="*/ 16 w 45"/>
                  <a:gd name="T57" fmla="*/ 16 h 47"/>
                  <a:gd name="T58" fmla="*/ 19 w 45"/>
                  <a:gd name="T59" fmla="*/ 17 h 47"/>
                  <a:gd name="T60" fmla="*/ 23 w 45"/>
                  <a:gd name="T61" fmla="*/ 24 h 47"/>
                  <a:gd name="T62" fmla="*/ 26 w 45"/>
                  <a:gd name="T63" fmla="*/ 33 h 47"/>
                  <a:gd name="T64" fmla="*/ 30 w 45"/>
                  <a:gd name="T65" fmla="*/ 41 h 47"/>
                  <a:gd name="T66" fmla="*/ 34 w 45"/>
                  <a:gd name="T67" fmla="*/ 47 h 47"/>
                  <a:gd name="T68" fmla="*/ 45 w 45"/>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5"/>
                  <a:gd name="T106" fmla="*/ 0 h 47"/>
                  <a:gd name="T107" fmla="*/ 45 w 45"/>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5" h="47">
                    <a:moveTo>
                      <a:pt x="45" y="37"/>
                    </a:moveTo>
                    <a:lnTo>
                      <a:pt x="43" y="34"/>
                    </a:lnTo>
                    <a:lnTo>
                      <a:pt x="39" y="27"/>
                    </a:lnTo>
                    <a:lnTo>
                      <a:pt x="35" y="17"/>
                    </a:lnTo>
                    <a:lnTo>
                      <a:pt x="31" y="9"/>
                    </a:lnTo>
                    <a:lnTo>
                      <a:pt x="27" y="4"/>
                    </a:lnTo>
                    <a:lnTo>
                      <a:pt x="24" y="2"/>
                    </a:lnTo>
                    <a:lnTo>
                      <a:pt x="22" y="0"/>
                    </a:lnTo>
                    <a:lnTo>
                      <a:pt x="19" y="0"/>
                    </a:lnTo>
                    <a:lnTo>
                      <a:pt x="15" y="0"/>
                    </a:lnTo>
                    <a:lnTo>
                      <a:pt x="12" y="0"/>
                    </a:lnTo>
                    <a:lnTo>
                      <a:pt x="9" y="3"/>
                    </a:lnTo>
                    <a:lnTo>
                      <a:pt x="7" y="4"/>
                    </a:lnTo>
                    <a:lnTo>
                      <a:pt x="5" y="7"/>
                    </a:lnTo>
                    <a:lnTo>
                      <a:pt x="4" y="10"/>
                    </a:lnTo>
                    <a:lnTo>
                      <a:pt x="1" y="17"/>
                    </a:lnTo>
                    <a:lnTo>
                      <a:pt x="0" y="27"/>
                    </a:lnTo>
                    <a:lnTo>
                      <a:pt x="13" y="30"/>
                    </a:lnTo>
                    <a:lnTo>
                      <a:pt x="16" y="21"/>
                    </a:lnTo>
                    <a:lnTo>
                      <a:pt x="18" y="16"/>
                    </a:lnTo>
                    <a:lnTo>
                      <a:pt x="19" y="14"/>
                    </a:lnTo>
                    <a:lnTo>
                      <a:pt x="18" y="14"/>
                    </a:lnTo>
                    <a:lnTo>
                      <a:pt x="16" y="14"/>
                    </a:lnTo>
                    <a:lnTo>
                      <a:pt x="15" y="14"/>
                    </a:lnTo>
                    <a:lnTo>
                      <a:pt x="16" y="16"/>
                    </a:lnTo>
                    <a:lnTo>
                      <a:pt x="19" y="17"/>
                    </a:lnTo>
                    <a:lnTo>
                      <a:pt x="23" y="24"/>
                    </a:lnTo>
                    <a:lnTo>
                      <a:pt x="26" y="33"/>
                    </a:lnTo>
                    <a:lnTo>
                      <a:pt x="30" y="41"/>
                    </a:lnTo>
                    <a:lnTo>
                      <a:pt x="34" y="47"/>
                    </a:lnTo>
                    <a:lnTo>
                      <a:pt x="45" y="3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09" name="Freeform 95"/>
              <p:cNvSpPr>
                <a:spLocks/>
              </p:cNvSpPr>
              <p:nvPr/>
            </p:nvSpPr>
            <p:spPr bwMode="auto">
              <a:xfrm>
                <a:off x="2096" y="1910"/>
                <a:ext cx="63" cy="187"/>
              </a:xfrm>
              <a:custGeom>
                <a:avLst/>
                <a:gdLst>
                  <a:gd name="T0" fmla="*/ 48 w 63"/>
                  <a:gd name="T1" fmla="*/ 0 h 187"/>
                  <a:gd name="T2" fmla="*/ 48 w 63"/>
                  <a:gd name="T3" fmla="*/ 0 h 187"/>
                  <a:gd name="T4" fmla="*/ 46 w 63"/>
                  <a:gd name="T5" fmla="*/ 7 h 187"/>
                  <a:gd name="T6" fmla="*/ 45 w 63"/>
                  <a:gd name="T7" fmla="*/ 19 h 187"/>
                  <a:gd name="T8" fmla="*/ 44 w 63"/>
                  <a:gd name="T9" fmla="*/ 34 h 187"/>
                  <a:gd name="T10" fmla="*/ 41 w 63"/>
                  <a:gd name="T11" fmla="*/ 50 h 187"/>
                  <a:gd name="T12" fmla="*/ 40 w 63"/>
                  <a:gd name="T13" fmla="*/ 69 h 187"/>
                  <a:gd name="T14" fmla="*/ 35 w 63"/>
                  <a:gd name="T15" fmla="*/ 88 h 187"/>
                  <a:gd name="T16" fmla="*/ 33 w 63"/>
                  <a:gd name="T17" fmla="*/ 107 h 187"/>
                  <a:gd name="T18" fmla="*/ 30 w 63"/>
                  <a:gd name="T19" fmla="*/ 125 h 187"/>
                  <a:gd name="T20" fmla="*/ 26 w 63"/>
                  <a:gd name="T21" fmla="*/ 142 h 187"/>
                  <a:gd name="T22" fmla="*/ 23 w 63"/>
                  <a:gd name="T23" fmla="*/ 156 h 187"/>
                  <a:gd name="T24" fmla="*/ 22 w 63"/>
                  <a:gd name="T25" fmla="*/ 162 h 187"/>
                  <a:gd name="T26" fmla="*/ 19 w 63"/>
                  <a:gd name="T27" fmla="*/ 167 h 187"/>
                  <a:gd name="T28" fmla="*/ 18 w 63"/>
                  <a:gd name="T29" fmla="*/ 170 h 187"/>
                  <a:gd name="T30" fmla="*/ 16 w 63"/>
                  <a:gd name="T31" fmla="*/ 173 h 187"/>
                  <a:gd name="T32" fmla="*/ 16 w 63"/>
                  <a:gd name="T33" fmla="*/ 173 h 187"/>
                  <a:gd name="T34" fmla="*/ 16 w 63"/>
                  <a:gd name="T35" fmla="*/ 173 h 187"/>
                  <a:gd name="T36" fmla="*/ 18 w 63"/>
                  <a:gd name="T37" fmla="*/ 173 h 187"/>
                  <a:gd name="T38" fmla="*/ 19 w 63"/>
                  <a:gd name="T39" fmla="*/ 172 h 187"/>
                  <a:gd name="T40" fmla="*/ 20 w 63"/>
                  <a:gd name="T41" fmla="*/ 173 h 187"/>
                  <a:gd name="T42" fmla="*/ 20 w 63"/>
                  <a:gd name="T43" fmla="*/ 173 h 187"/>
                  <a:gd name="T44" fmla="*/ 22 w 63"/>
                  <a:gd name="T45" fmla="*/ 173 h 187"/>
                  <a:gd name="T46" fmla="*/ 22 w 63"/>
                  <a:gd name="T47" fmla="*/ 173 h 187"/>
                  <a:gd name="T48" fmla="*/ 19 w 63"/>
                  <a:gd name="T49" fmla="*/ 170 h 187"/>
                  <a:gd name="T50" fmla="*/ 18 w 63"/>
                  <a:gd name="T51" fmla="*/ 166 h 187"/>
                  <a:gd name="T52" fmla="*/ 16 w 63"/>
                  <a:gd name="T53" fmla="*/ 159 h 187"/>
                  <a:gd name="T54" fmla="*/ 14 w 63"/>
                  <a:gd name="T55" fmla="*/ 150 h 187"/>
                  <a:gd name="T56" fmla="*/ 0 w 63"/>
                  <a:gd name="T57" fmla="*/ 153 h 187"/>
                  <a:gd name="T58" fmla="*/ 1 w 63"/>
                  <a:gd name="T59" fmla="*/ 163 h 187"/>
                  <a:gd name="T60" fmla="*/ 4 w 63"/>
                  <a:gd name="T61" fmla="*/ 170 h 187"/>
                  <a:gd name="T62" fmla="*/ 5 w 63"/>
                  <a:gd name="T63" fmla="*/ 177 h 187"/>
                  <a:gd name="T64" fmla="*/ 8 w 63"/>
                  <a:gd name="T65" fmla="*/ 181 h 187"/>
                  <a:gd name="T66" fmla="*/ 11 w 63"/>
                  <a:gd name="T67" fmla="*/ 184 h 187"/>
                  <a:gd name="T68" fmla="*/ 12 w 63"/>
                  <a:gd name="T69" fmla="*/ 186 h 187"/>
                  <a:gd name="T70" fmla="*/ 15 w 63"/>
                  <a:gd name="T71" fmla="*/ 187 h 187"/>
                  <a:gd name="T72" fmla="*/ 19 w 63"/>
                  <a:gd name="T73" fmla="*/ 187 h 187"/>
                  <a:gd name="T74" fmla="*/ 22 w 63"/>
                  <a:gd name="T75" fmla="*/ 187 h 187"/>
                  <a:gd name="T76" fmla="*/ 25 w 63"/>
                  <a:gd name="T77" fmla="*/ 186 h 187"/>
                  <a:gd name="T78" fmla="*/ 27 w 63"/>
                  <a:gd name="T79" fmla="*/ 184 h 187"/>
                  <a:gd name="T80" fmla="*/ 29 w 63"/>
                  <a:gd name="T81" fmla="*/ 181 h 187"/>
                  <a:gd name="T82" fmla="*/ 31 w 63"/>
                  <a:gd name="T83" fmla="*/ 177 h 187"/>
                  <a:gd name="T84" fmla="*/ 34 w 63"/>
                  <a:gd name="T85" fmla="*/ 172 h 187"/>
                  <a:gd name="T86" fmla="*/ 35 w 63"/>
                  <a:gd name="T87" fmla="*/ 167 h 187"/>
                  <a:gd name="T88" fmla="*/ 38 w 63"/>
                  <a:gd name="T89" fmla="*/ 160 h 187"/>
                  <a:gd name="T90" fmla="*/ 41 w 63"/>
                  <a:gd name="T91" fmla="*/ 145 h 187"/>
                  <a:gd name="T92" fmla="*/ 45 w 63"/>
                  <a:gd name="T93" fmla="*/ 128 h 187"/>
                  <a:gd name="T94" fmla="*/ 48 w 63"/>
                  <a:gd name="T95" fmla="*/ 110 h 187"/>
                  <a:gd name="T96" fmla="*/ 50 w 63"/>
                  <a:gd name="T97" fmla="*/ 90 h 187"/>
                  <a:gd name="T98" fmla="*/ 53 w 63"/>
                  <a:gd name="T99" fmla="*/ 70 h 187"/>
                  <a:gd name="T100" fmla="*/ 56 w 63"/>
                  <a:gd name="T101" fmla="*/ 52 h 187"/>
                  <a:gd name="T102" fmla="*/ 59 w 63"/>
                  <a:gd name="T103" fmla="*/ 35 h 187"/>
                  <a:gd name="T104" fmla="*/ 60 w 63"/>
                  <a:gd name="T105" fmla="*/ 21 h 187"/>
                  <a:gd name="T106" fmla="*/ 61 w 63"/>
                  <a:gd name="T107" fmla="*/ 10 h 187"/>
                  <a:gd name="T108" fmla="*/ 63 w 63"/>
                  <a:gd name="T109" fmla="*/ 3 h 187"/>
                  <a:gd name="T110" fmla="*/ 63 w 63"/>
                  <a:gd name="T111" fmla="*/ 3 h 187"/>
                  <a:gd name="T112" fmla="*/ 48 w 63"/>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7"/>
                  <a:gd name="T173" fmla="*/ 63 w 63"/>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7">
                    <a:moveTo>
                      <a:pt x="48" y="0"/>
                    </a:moveTo>
                    <a:lnTo>
                      <a:pt x="48" y="0"/>
                    </a:lnTo>
                    <a:lnTo>
                      <a:pt x="46" y="7"/>
                    </a:lnTo>
                    <a:lnTo>
                      <a:pt x="45" y="19"/>
                    </a:lnTo>
                    <a:lnTo>
                      <a:pt x="44" y="34"/>
                    </a:lnTo>
                    <a:lnTo>
                      <a:pt x="41" y="50"/>
                    </a:lnTo>
                    <a:lnTo>
                      <a:pt x="40" y="69"/>
                    </a:lnTo>
                    <a:lnTo>
                      <a:pt x="35" y="88"/>
                    </a:lnTo>
                    <a:lnTo>
                      <a:pt x="33" y="107"/>
                    </a:lnTo>
                    <a:lnTo>
                      <a:pt x="30" y="125"/>
                    </a:lnTo>
                    <a:lnTo>
                      <a:pt x="26" y="142"/>
                    </a:lnTo>
                    <a:lnTo>
                      <a:pt x="23" y="156"/>
                    </a:lnTo>
                    <a:lnTo>
                      <a:pt x="22" y="162"/>
                    </a:lnTo>
                    <a:lnTo>
                      <a:pt x="19" y="167"/>
                    </a:lnTo>
                    <a:lnTo>
                      <a:pt x="18" y="170"/>
                    </a:lnTo>
                    <a:lnTo>
                      <a:pt x="16" y="173"/>
                    </a:lnTo>
                    <a:lnTo>
                      <a:pt x="18" y="173"/>
                    </a:lnTo>
                    <a:lnTo>
                      <a:pt x="19" y="172"/>
                    </a:lnTo>
                    <a:lnTo>
                      <a:pt x="20" y="173"/>
                    </a:lnTo>
                    <a:lnTo>
                      <a:pt x="22" y="173"/>
                    </a:lnTo>
                    <a:lnTo>
                      <a:pt x="19" y="170"/>
                    </a:lnTo>
                    <a:lnTo>
                      <a:pt x="18" y="166"/>
                    </a:lnTo>
                    <a:lnTo>
                      <a:pt x="16" y="159"/>
                    </a:lnTo>
                    <a:lnTo>
                      <a:pt x="14" y="150"/>
                    </a:lnTo>
                    <a:lnTo>
                      <a:pt x="0" y="153"/>
                    </a:lnTo>
                    <a:lnTo>
                      <a:pt x="1" y="163"/>
                    </a:lnTo>
                    <a:lnTo>
                      <a:pt x="4" y="170"/>
                    </a:lnTo>
                    <a:lnTo>
                      <a:pt x="5" y="177"/>
                    </a:lnTo>
                    <a:lnTo>
                      <a:pt x="8" y="181"/>
                    </a:lnTo>
                    <a:lnTo>
                      <a:pt x="11" y="184"/>
                    </a:lnTo>
                    <a:lnTo>
                      <a:pt x="12" y="186"/>
                    </a:lnTo>
                    <a:lnTo>
                      <a:pt x="15" y="187"/>
                    </a:lnTo>
                    <a:lnTo>
                      <a:pt x="19" y="187"/>
                    </a:lnTo>
                    <a:lnTo>
                      <a:pt x="22" y="187"/>
                    </a:lnTo>
                    <a:lnTo>
                      <a:pt x="25" y="186"/>
                    </a:lnTo>
                    <a:lnTo>
                      <a:pt x="27" y="184"/>
                    </a:lnTo>
                    <a:lnTo>
                      <a:pt x="29" y="181"/>
                    </a:lnTo>
                    <a:lnTo>
                      <a:pt x="31" y="177"/>
                    </a:lnTo>
                    <a:lnTo>
                      <a:pt x="34" y="172"/>
                    </a:lnTo>
                    <a:lnTo>
                      <a:pt x="35" y="167"/>
                    </a:lnTo>
                    <a:lnTo>
                      <a:pt x="38" y="160"/>
                    </a:lnTo>
                    <a:lnTo>
                      <a:pt x="41" y="145"/>
                    </a:lnTo>
                    <a:lnTo>
                      <a:pt x="45" y="128"/>
                    </a:lnTo>
                    <a:lnTo>
                      <a:pt x="48" y="110"/>
                    </a:lnTo>
                    <a:lnTo>
                      <a:pt x="50" y="90"/>
                    </a:lnTo>
                    <a:lnTo>
                      <a:pt x="53" y="70"/>
                    </a:lnTo>
                    <a:lnTo>
                      <a:pt x="56" y="52"/>
                    </a:lnTo>
                    <a:lnTo>
                      <a:pt x="59" y="35"/>
                    </a:lnTo>
                    <a:lnTo>
                      <a:pt x="60" y="21"/>
                    </a:lnTo>
                    <a:lnTo>
                      <a:pt x="61" y="10"/>
                    </a:lnTo>
                    <a:lnTo>
                      <a:pt x="63" y="3"/>
                    </a:lnTo>
                    <a:lnTo>
                      <a:pt x="48"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10" name="Freeform 96"/>
              <p:cNvSpPr>
                <a:spLocks/>
              </p:cNvSpPr>
              <p:nvPr/>
            </p:nvSpPr>
            <p:spPr bwMode="auto">
              <a:xfrm>
                <a:off x="2144" y="1829"/>
                <a:ext cx="84" cy="84"/>
              </a:xfrm>
              <a:custGeom>
                <a:avLst/>
                <a:gdLst>
                  <a:gd name="T0" fmla="*/ 84 w 84"/>
                  <a:gd name="T1" fmla="*/ 47 h 84"/>
                  <a:gd name="T2" fmla="*/ 83 w 84"/>
                  <a:gd name="T3" fmla="*/ 40 h 84"/>
                  <a:gd name="T4" fmla="*/ 83 w 84"/>
                  <a:gd name="T5" fmla="*/ 33 h 84"/>
                  <a:gd name="T6" fmla="*/ 82 w 84"/>
                  <a:gd name="T7" fmla="*/ 26 h 84"/>
                  <a:gd name="T8" fmla="*/ 80 w 84"/>
                  <a:gd name="T9" fmla="*/ 22 h 84"/>
                  <a:gd name="T10" fmla="*/ 79 w 84"/>
                  <a:gd name="T11" fmla="*/ 16 h 84"/>
                  <a:gd name="T12" fmla="*/ 77 w 84"/>
                  <a:gd name="T13" fmla="*/ 12 h 84"/>
                  <a:gd name="T14" fmla="*/ 75 w 84"/>
                  <a:gd name="T15" fmla="*/ 9 h 84"/>
                  <a:gd name="T16" fmla="*/ 71 w 84"/>
                  <a:gd name="T17" fmla="*/ 5 h 84"/>
                  <a:gd name="T18" fmla="*/ 68 w 84"/>
                  <a:gd name="T19" fmla="*/ 3 h 84"/>
                  <a:gd name="T20" fmla="*/ 64 w 84"/>
                  <a:gd name="T21" fmla="*/ 2 h 84"/>
                  <a:gd name="T22" fmla="*/ 58 w 84"/>
                  <a:gd name="T23" fmla="*/ 0 h 84"/>
                  <a:gd name="T24" fmla="*/ 56 w 84"/>
                  <a:gd name="T25" fmla="*/ 2 h 84"/>
                  <a:gd name="T26" fmla="*/ 52 w 84"/>
                  <a:gd name="T27" fmla="*/ 3 h 84"/>
                  <a:gd name="T28" fmla="*/ 47 w 84"/>
                  <a:gd name="T29" fmla="*/ 5 h 84"/>
                  <a:gd name="T30" fmla="*/ 43 w 84"/>
                  <a:gd name="T31" fmla="*/ 7 h 84"/>
                  <a:gd name="T32" fmla="*/ 41 w 84"/>
                  <a:gd name="T33" fmla="*/ 9 h 84"/>
                  <a:gd name="T34" fmla="*/ 37 w 84"/>
                  <a:gd name="T35" fmla="*/ 12 h 84"/>
                  <a:gd name="T36" fmla="*/ 34 w 84"/>
                  <a:gd name="T37" fmla="*/ 16 h 84"/>
                  <a:gd name="T38" fmla="*/ 30 w 84"/>
                  <a:gd name="T39" fmla="*/ 19 h 84"/>
                  <a:gd name="T40" fmla="*/ 27 w 84"/>
                  <a:gd name="T41" fmla="*/ 23 h 84"/>
                  <a:gd name="T42" fmla="*/ 20 w 84"/>
                  <a:gd name="T43" fmla="*/ 31 h 84"/>
                  <a:gd name="T44" fmla="*/ 15 w 84"/>
                  <a:gd name="T45" fmla="*/ 40 h 84"/>
                  <a:gd name="T46" fmla="*/ 11 w 84"/>
                  <a:gd name="T47" fmla="*/ 50 h 84"/>
                  <a:gd name="T48" fmla="*/ 5 w 84"/>
                  <a:gd name="T49" fmla="*/ 61 h 84"/>
                  <a:gd name="T50" fmla="*/ 4 w 84"/>
                  <a:gd name="T51" fmla="*/ 65 h 84"/>
                  <a:gd name="T52" fmla="*/ 2 w 84"/>
                  <a:gd name="T53" fmla="*/ 71 h 84"/>
                  <a:gd name="T54" fmla="*/ 1 w 84"/>
                  <a:gd name="T55" fmla="*/ 75 h 84"/>
                  <a:gd name="T56" fmla="*/ 0 w 84"/>
                  <a:gd name="T57" fmla="*/ 81 h 84"/>
                  <a:gd name="T58" fmla="*/ 15 w 84"/>
                  <a:gd name="T59" fmla="*/ 84 h 84"/>
                  <a:gd name="T60" fmla="*/ 16 w 84"/>
                  <a:gd name="T61" fmla="*/ 79 h 84"/>
                  <a:gd name="T62" fmla="*/ 16 w 84"/>
                  <a:gd name="T63" fmla="*/ 75 h 84"/>
                  <a:gd name="T64" fmla="*/ 17 w 84"/>
                  <a:gd name="T65" fmla="*/ 71 h 84"/>
                  <a:gd name="T66" fmla="*/ 20 w 84"/>
                  <a:gd name="T67" fmla="*/ 67 h 84"/>
                  <a:gd name="T68" fmla="*/ 24 w 84"/>
                  <a:gd name="T69" fmla="*/ 57 h 84"/>
                  <a:gd name="T70" fmla="*/ 28 w 84"/>
                  <a:gd name="T71" fmla="*/ 48 h 84"/>
                  <a:gd name="T72" fmla="*/ 34 w 84"/>
                  <a:gd name="T73" fmla="*/ 40 h 84"/>
                  <a:gd name="T74" fmla="*/ 39 w 84"/>
                  <a:gd name="T75" fmla="*/ 33 h 84"/>
                  <a:gd name="T76" fmla="*/ 42 w 84"/>
                  <a:gd name="T77" fmla="*/ 29 h 84"/>
                  <a:gd name="T78" fmla="*/ 45 w 84"/>
                  <a:gd name="T79" fmla="*/ 26 h 84"/>
                  <a:gd name="T80" fmla="*/ 47 w 84"/>
                  <a:gd name="T81" fmla="*/ 24 h 84"/>
                  <a:gd name="T82" fmla="*/ 50 w 84"/>
                  <a:gd name="T83" fmla="*/ 22 h 84"/>
                  <a:gd name="T84" fmla="*/ 53 w 84"/>
                  <a:gd name="T85" fmla="*/ 19 h 84"/>
                  <a:gd name="T86" fmla="*/ 54 w 84"/>
                  <a:gd name="T87" fmla="*/ 17 h 84"/>
                  <a:gd name="T88" fmla="*/ 57 w 84"/>
                  <a:gd name="T89" fmla="*/ 17 h 84"/>
                  <a:gd name="T90" fmla="*/ 58 w 84"/>
                  <a:gd name="T91" fmla="*/ 16 h 84"/>
                  <a:gd name="T92" fmla="*/ 60 w 84"/>
                  <a:gd name="T93" fmla="*/ 16 h 84"/>
                  <a:gd name="T94" fmla="*/ 61 w 84"/>
                  <a:gd name="T95" fmla="*/ 16 h 84"/>
                  <a:gd name="T96" fmla="*/ 61 w 84"/>
                  <a:gd name="T97" fmla="*/ 16 h 84"/>
                  <a:gd name="T98" fmla="*/ 62 w 84"/>
                  <a:gd name="T99" fmla="*/ 17 h 84"/>
                  <a:gd name="T100" fmla="*/ 62 w 84"/>
                  <a:gd name="T101" fmla="*/ 17 h 84"/>
                  <a:gd name="T102" fmla="*/ 64 w 84"/>
                  <a:gd name="T103" fmla="*/ 19 h 84"/>
                  <a:gd name="T104" fmla="*/ 65 w 84"/>
                  <a:gd name="T105" fmla="*/ 22 h 84"/>
                  <a:gd name="T106" fmla="*/ 67 w 84"/>
                  <a:gd name="T107" fmla="*/ 24 h 84"/>
                  <a:gd name="T108" fmla="*/ 67 w 84"/>
                  <a:gd name="T109" fmla="*/ 29 h 84"/>
                  <a:gd name="T110" fmla="*/ 68 w 84"/>
                  <a:gd name="T111" fmla="*/ 34 h 84"/>
                  <a:gd name="T112" fmla="*/ 68 w 84"/>
                  <a:gd name="T113" fmla="*/ 40 h 84"/>
                  <a:gd name="T114" fmla="*/ 68 w 84"/>
                  <a:gd name="T115" fmla="*/ 47 h 84"/>
                  <a:gd name="T116" fmla="*/ 84 w 84"/>
                  <a:gd name="T117" fmla="*/ 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
                  <a:gd name="T178" fmla="*/ 0 h 84"/>
                  <a:gd name="T179" fmla="*/ 84 w 84"/>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 h="84">
                    <a:moveTo>
                      <a:pt x="84" y="47"/>
                    </a:moveTo>
                    <a:lnTo>
                      <a:pt x="83" y="40"/>
                    </a:lnTo>
                    <a:lnTo>
                      <a:pt x="83" y="33"/>
                    </a:lnTo>
                    <a:lnTo>
                      <a:pt x="82" y="26"/>
                    </a:lnTo>
                    <a:lnTo>
                      <a:pt x="80" y="22"/>
                    </a:lnTo>
                    <a:lnTo>
                      <a:pt x="79" y="16"/>
                    </a:lnTo>
                    <a:lnTo>
                      <a:pt x="77" y="12"/>
                    </a:lnTo>
                    <a:lnTo>
                      <a:pt x="75" y="9"/>
                    </a:lnTo>
                    <a:lnTo>
                      <a:pt x="71" y="5"/>
                    </a:lnTo>
                    <a:lnTo>
                      <a:pt x="68" y="3"/>
                    </a:lnTo>
                    <a:lnTo>
                      <a:pt x="64" y="2"/>
                    </a:lnTo>
                    <a:lnTo>
                      <a:pt x="58" y="0"/>
                    </a:lnTo>
                    <a:lnTo>
                      <a:pt x="56" y="2"/>
                    </a:lnTo>
                    <a:lnTo>
                      <a:pt x="52" y="3"/>
                    </a:lnTo>
                    <a:lnTo>
                      <a:pt x="47" y="5"/>
                    </a:lnTo>
                    <a:lnTo>
                      <a:pt x="43" y="7"/>
                    </a:lnTo>
                    <a:lnTo>
                      <a:pt x="41" y="9"/>
                    </a:lnTo>
                    <a:lnTo>
                      <a:pt x="37" y="12"/>
                    </a:lnTo>
                    <a:lnTo>
                      <a:pt x="34" y="16"/>
                    </a:lnTo>
                    <a:lnTo>
                      <a:pt x="30" y="19"/>
                    </a:lnTo>
                    <a:lnTo>
                      <a:pt x="27" y="23"/>
                    </a:lnTo>
                    <a:lnTo>
                      <a:pt x="20" y="31"/>
                    </a:lnTo>
                    <a:lnTo>
                      <a:pt x="15" y="40"/>
                    </a:lnTo>
                    <a:lnTo>
                      <a:pt x="11" y="50"/>
                    </a:lnTo>
                    <a:lnTo>
                      <a:pt x="5" y="61"/>
                    </a:lnTo>
                    <a:lnTo>
                      <a:pt x="4" y="65"/>
                    </a:lnTo>
                    <a:lnTo>
                      <a:pt x="2" y="71"/>
                    </a:lnTo>
                    <a:lnTo>
                      <a:pt x="1" y="75"/>
                    </a:lnTo>
                    <a:lnTo>
                      <a:pt x="0" y="81"/>
                    </a:lnTo>
                    <a:lnTo>
                      <a:pt x="15" y="84"/>
                    </a:lnTo>
                    <a:lnTo>
                      <a:pt x="16" y="79"/>
                    </a:lnTo>
                    <a:lnTo>
                      <a:pt x="16" y="75"/>
                    </a:lnTo>
                    <a:lnTo>
                      <a:pt x="17" y="71"/>
                    </a:lnTo>
                    <a:lnTo>
                      <a:pt x="20" y="67"/>
                    </a:lnTo>
                    <a:lnTo>
                      <a:pt x="24" y="57"/>
                    </a:lnTo>
                    <a:lnTo>
                      <a:pt x="28" y="48"/>
                    </a:lnTo>
                    <a:lnTo>
                      <a:pt x="34" y="40"/>
                    </a:lnTo>
                    <a:lnTo>
                      <a:pt x="39" y="33"/>
                    </a:lnTo>
                    <a:lnTo>
                      <a:pt x="42" y="29"/>
                    </a:lnTo>
                    <a:lnTo>
                      <a:pt x="45" y="26"/>
                    </a:lnTo>
                    <a:lnTo>
                      <a:pt x="47" y="24"/>
                    </a:lnTo>
                    <a:lnTo>
                      <a:pt x="50" y="22"/>
                    </a:lnTo>
                    <a:lnTo>
                      <a:pt x="53" y="19"/>
                    </a:lnTo>
                    <a:lnTo>
                      <a:pt x="54" y="17"/>
                    </a:lnTo>
                    <a:lnTo>
                      <a:pt x="57" y="17"/>
                    </a:lnTo>
                    <a:lnTo>
                      <a:pt x="58" y="16"/>
                    </a:lnTo>
                    <a:lnTo>
                      <a:pt x="60" y="16"/>
                    </a:lnTo>
                    <a:lnTo>
                      <a:pt x="61" y="16"/>
                    </a:lnTo>
                    <a:lnTo>
                      <a:pt x="62" y="17"/>
                    </a:lnTo>
                    <a:lnTo>
                      <a:pt x="64" y="19"/>
                    </a:lnTo>
                    <a:lnTo>
                      <a:pt x="65" y="22"/>
                    </a:lnTo>
                    <a:lnTo>
                      <a:pt x="67" y="24"/>
                    </a:lnTo>
                    <a:lnTo>
                      <a:pt x="67" y="29"/>
                    </a:lnTo>
                    <a:lnTo>
                      <a:pt x="68" y="34"/>
                    </a:lnTo>
                    <a:lnTo>
                      <a:pt x="68" y="40"/>
                    </a:lnTo>
                    <a:lnTo>
                      <a:pt x="68" y="47"/>
                    </a:lnTo>
                    <a:lnTo>
                      <a:pt x="84" y="4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2553" name="Group 97"/>
            <p:cNvGrpSpPr>
              <a:grpSpLocks/>
            </p:cNvGrpSpPr>
            <p:nvPr/>
          </p:nvGrpSpPr>
          <p:grpSpPr bwMode="auto">
            <a:xfrm>
              <a:off x="2067" y="3376"/>
              <a:ext cx="408" cy="272"/>
              <a:chOff x="2302" y="1853"/>
              <a:chExt cx="408" cy="272"/>
            </a:xfrm>
          </p:grpSpPr>
          <p:sp>
            <p:nvSpPr>
              <p:cNvPr id="22591" name="Freeform 98"/>
              <p:cNvSpPr>
                <a:spLocks/>
              </p:cNvSpPr>
              <p:nvPr/>
            </p:nvSpPr>
            <p:spPr bwMode="auto">
              <a:xfrm>
                <a:off x="2309" y="1893"/>
                <a:ext cx="394" cy="198"/>
              </a:xfrm>
              <a:custGeom>
                <a:avLst/>
                <a:gdLst>
                  <a:gd name="T0" fmla="*/ 216 w 394"/>
                  <a:gd name="T1" fmla="*/ 1 h 198"/>
                  <a:gd name="T2" fmla="*/ 245 w 394"/>
                  <a:gd name="T3" fmla="*/ 3 h 198"/>
                  <a:gd name="T4" fmla="*/ 274 w 394"/>
                  <a:gd name="T5" fmla="*/ 8 h 198"/>
                  <a:gd name="T6" fmla="*/ 298 w 394"/>
                  <a:gd name="T7" fmla="*/ 14 h 198"/>
                  <a:gd name="T8" fmla="*/ 321 w 394"/>
                  <a:gd name="T9" fmla="*/ 22 h 198"/>
                  <a:gd name="T10" fmla="*/ 342 w 394"/>
                  <a:gd name="T11" fmla="*/ 32 h 198"/>
                  <a:gd name="T12" fmla="*/ 360 w 394"/>
                  <a:gd name="T13" fmla="*/ 43 h 198"/>
                  <a:gd name="T14" fmla="*/ 373 w 394"/>
                  <a:gd name="T15" fmla="*/ 56 h 198"/>
                  <a:gd name="T16" fmla="*/ 384 w 394"/>
                  <a:gd name="T17" fmla="*/ 70 h 198"/>
                  <a:gd name="T18" fmla="*/ 391 w 394"/>
                  <a:gd name="T19" fmla="*/ 84 h 198"/>
                  <a:gd name="T20" fmla="*/ 394 w 394"/>
                  <a:gd name="T21" fmla="*/ 100 h 198"/>
                  <a:gd name="T22" fmla="*/ 391 w 394"/>
                  <a:gd name="T23" fmla="*/ 114 h 198"/>
                  <a:gd name="T24" fmla="*/ 384 w 394"/>
                  <a:gd name="T25" fmla="*/ 128 h 198"/>
                  <a:gd name="T26" fmla="*/ 373 w 394"/>
                  <a:gd name="T27" fmla="*/ 142 h 198"/>
                  <a:gd name="T28" fmla="*/ 360 w 394"/>
                  <a:gd name="T29" fmla="*/ 155 h 198"/>
                  <a:gd name="T30" fmla="*/ 342 w 394"/>
                  <a:gd name="T31" fmla="*/ 166 h 198"/>
                  <a:gd name="T32" fmla="*/ 321 w 394"/>
                  <a:gd name="T33" fmla="*/ 176 h 198"/>
                  <a:gd name="T34" fmla="*/ 298 w 394"/>
                  <a:gd name="T35" fmla="*/ 184 h 198"/>
                  <a:gd name="T36" fmla="*/ 274 w 394"/>
                  <a:gd name="T37" fmla="*/ 191 h 198"/>
                  <a:gd name="T38" fmla="*/ 245 w 394"/>
                  <a:gd name="T39" fmla="*/ 196 h 198"/>
                  <a:gd name="T40" fmla="*/ 216 w 394"/>
                  <a:gd name="T41" fmla="*/ 198 h 198"/>
                  <a:gd name="T42" fmla="*/ 186 w 394"/>
                  <a:gd name="T43" fmla="*/ 198 h 198"/>
                  <a:gd name="T44" fmla="*/ 157 w 394"/>
                  <a:gd name="T45" fmla="*/ 197 h 198"/>
                  <a:gd name="T46" fmla="*/ 129 w 394"/>
                  <a:gd name="T47" fmla="*/ 193 h 198"/>
                  <a:gd name="T48" fmla="*/ 103 w 394"/>
                  <a:gd name="T49" fmla="*/ 187 h 198"/>
                  <a:gd name="T50" fmla="*/ 79 w 394"/>
                  <a:gd name="T51" fmla="*/ 179 h 198"/>
                  <a:gd name="T52" fmla="*/ 57 w 394"/>
                  <a:gd name="T53" fmla="*/ 169 h 198"/>
                  <a:gd name="T54" fmla="*/ 39 w 394"/>
                  <a:gd name="T55" fmla="*/ 159 h 198"/>
                  <a:gd name="T56" fmla="*/ 24 w 394"/>
                  <a:gd name="T57" fmla="*/ 146 h 198"/>
                  <a:gd name="T58" fmla="*/ 12 w 394"/>
                  <a:gd name="T59" fmla="*/ 134 h 198"/>
                  <a:gd name="T60" fmla="*/ 4 w 394"/>
                  <a:gd name="T61" fmla="*/ 120 h 198"/>
                  <a:gd name="T62" fmla="*/ 0 w 394"/>
                  <a:gd name="T63" fmla="*/ 104 h 198"/>
                  <a:gd name="T64" fmla="*/ 1 w 394"/>
                  <a:gd name="T65" fmla="*/ 89 h 198"/>
                  <a:gd name="T66" fmla="*/ 7 w 394"/>
                  <a:gd name="T67" fmla="*/ 74 h 198"/>
                  <a:gd name="T68" fmla="*/ 15 w 394"/>
                  <a:gd name="T69" fmla="*/ 60 h 198"/>
                  <a:gd name="T70" fmla="*/ 28 w 394"/>
                  <a:gd name="T71" fmla="*/ 48 h 198"/>
                  <a:gd name="T72" fmla="*/ 45 w 394"/>
                  <a:gd name="T73" fmla="*/ 36 h 198"/>
                  <a:gd name="T74" fmla="*/ 64 w 394"/>
                  <a:gd name="T75" fmla="*/ 27 h 198"/>
                  <a:gd name="T76" fmla="*/ 87 w 394"/>
                  <a:gd name="T77" fmla="*/ 17 h 198"/>
                  <a:gd name="T78" fmla="*/ 112 w 394"/>
                  <a:gd name="T79" fmla="*/ 10 h 198"/>
                  <a:gd name="T80" fmla="*/ 137 w 394"/>
                  <a:gd name="T81" fmla="*/ 4 h 198"/>
                  <a:gd name="T82" fmla="*/ 166 w 394"/>
                  <a:gd name="T83" fmla="*/ 1 h 198"/>
                  <a:gd name="T84" fmla="*/ 197 w 394"/>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4"/>
                  <a:gd name="T130" fmla="*/ 0 h 198"/>
                  <a:gd name="T131" fmla="*/ 394 w 394"/>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4" h="198">
                    <a:moveTo>
                      <a:pt x="197" y="0"/>
                    </a:moveTo>
                    <a:lnTo>
                      <a:pt x="207" y="0"/>
                    </a:lnTo>
                    <a:lnTo>
                      <a:pt x="216" y="1"/>
                    </a:lnTo>
                    <a:lnTo>
                      <a:pt x="226" y="1"/>
                    </a:lnTo>
                    <a:lnTo>
                      <a:pt x="236" y="1"/>
                    </a:lnTo>
                    <a:lnTo>
                      <a:pt x="245" y="3"/>
                    </a:lnTo>
                    <a:lnTo>
                      <a:pt x="255" y="4"/>
                    </a:lnTo>
                    <a:lnTo>
                      <a:pt x="264" y="5"/>
                    </a:lnTo>
                    <a:lnTo>
                      <a:pt x="274" y="8"/>
                    </a:lnTo>
                    <a:lnTo>
                      <a:pt x="282" y="10"/>
                    </a:lnTo>
                    <a:lnTo>
                      <a:pt x="290" y="13"/>
                    </a:lnTo>
                    <a:lnTo>
                      <a:pt x="298" y="14"/>
                    </a:lnTo>
                    <a:lnTo>
                      <a:pt x="306" y="17"/>
                    </a:lnTo>
                    <a:lnTo>
                      <a:pt x="315" y="20"/>
                    </a:lnTo>
                    <a:lnTo>
                      <a:pt x="321" y="22"/>
                    </a:lnTo>
                    <a:lnTo>
                      <a:pt x="328" y="27"/>
                    </a:lnTo>
                    <a:lnTo>
                      <a:pt x="335" y="29"/>
                    </a:lnTo>
                    <a:lnTo>
                      <a:pt x="342" y="32"/>
                    </a:lnTo>
                    <a:lnTo>
                      <a:pt x="349" y="36"/>
                    </a:lnTo>
                    <a:lnTo>
                      <a:pt x="354" y="39"/>
                    </a:lnTo>
                    <a:lnTo>
                      <a:pt x="360" y="43"/>
                    </a:lnTo>
                    <a:lnTo>
                      <a:pt x="365" y="48"/>
                    </a:lnTo>
                    <a:lnTo>
                      <a:pt x="369" y="52"/>
                    </a:lnTo>
                    <a:lnTo>
                      <a:pt x="373" y="56"/>
                    </a:lnTo>
                    <a:lnTo>
                      <a:pt x="377" y="60"/>
                    </a:lnTo>
                    <a:lnTo>
                      <a:pt x="381" y="65"/>
                    </a:lnTo>
                    <a:lnTo>
                      <a:pt x="384" y="70"/>
                    </a:lnTo>
                    <a:lnTo>
                      <a:pt x="387" y="74"/>
                    </a:lnTo>
                    <a:lnTo>
                      <a:pt x="390" y="79"/>
                    </a:lnTo>
                    <a:lnTo>
                      <a:pt x="391" y="84"/>
                    </a:lnTo>
                    <a:lnTo>
                      <a:pt x="392" y="89"/>
                    </a:lnTo>
                    <a:lnTo>
                      <a:pt x="392" y="94"/>
                    </a:lnTo>
                    <a:lnTo>
                      <a:pt x="394" y="100"/>
                    </a:lnTo>
                    <a:lnTo>
                      <a:pt x="392" y="104"/>
                    </a:lnTo>
                    <a:lnTo>
                      <a:pt x="392" y="110"/>
                    </a:lnTo>
                    <a:lnTo>
                      <a:pt x="391" y="114"/>
                    </a:lnTo>
                    <a:lnTo>
                      <a:pt x="390" y="120"/>
                    </a:lnTo>
                    <a:lnTo>
                      <a:pt x="387" y="124"/>
                    </a:lnTo>
                    <a:lnTo>
                      <a:pt x="384" y="128"/>
                    </a:lnTo>
                    <a:lnTo>
                      <a:pt x="381" y="134"/>
                    </a:lnTo>
                    <a:lnTo>
                      <a:pt x="377" y="138"/>
                    </a:lnTo>
                    <a:lnTo>
                      <a:pt x="373" y="142"/>
                    </a:lnTo>
                    <a:lnTo>
                      <a:pt x="369" y="146"/>
                    </a:lnTo>
                    <a:lnTo>
                      <a:pt x="365" y="151"/>
                    </a:lnTo>
                    <a:lnTo>
                      <a:pt x="360" y="155"/>
                    </a:lnTo>
                    <a:lnTo>
                      <a:pt x="354" y="159"/>
                    </a:lnTo>
                    <a:lnTo>
                      <a:pt x="349" y="162"/>
                    </a:lnTo>
                    <a:lnTo>
                      <a:pt x="342" y="166"/>
                    </a:lnTo>
                    <a:lnTo>
                      <a:pt x="335" y="169"/>
                    </a:lnTo>
                    <a:lnTo>
                      <a:pt x="328" y="173"/>
                    </a:lnTo>
                    <a:lnTo>
                      <a:pt x="321" y="176"/>
                    </a:lnTo>
                    <a:lnTo>
                      <a:pt x="315" y="179"/>
                    </a:lnTo>
                    <a:lnTo>
                      <a:pt x="306" y="182"/>
                    </a:lnTo>
                    <a:lnTo>
                      <a:pt x="298" y="184"/>
                    </a:lnTo>
                    <a:lnTo>
                      <a:pt x="290" y="187"/>
                    </a:lnTo>
                    <a:lnTo>
                      <a:pt x="282" y="189"/>
                    </a:lnTo>
                    <a:lnTo>
                      <a:pt x="274" y="191"/>
                    </a:lnTo>
                    <a:lnTo>
                      <a:pt x="264" y="193"/>
                    </a:lnTo>
                    <a:lnTo>
                      <a:pt x="255" y="194"/>
                    </a:lnTo>
                    <a:lnTo>
                      <a:pt x="245" y="196"/>
                    </a:lnTo>
                    <a:lnTo>
                      <a:pt x="236" y="197"/>
                    </a:lnTo>
                    <a:lnTo>
                      <a:pt x="226" y="197"/>
                    </a:lnTo>
                    <a:lnTo>
                      <a:pt x="216" y="198"/>
                    </a:lnTo>
                    <a:lnTo>
                      <a:pt x="207" y="198"/>
                    </a:lnTo>
                    <a:lnTo>
                      <a:pt x="197" y="198"/>
                    </a:lnTo>
                    <a:lnTo>
                      <a:pt x="186" y="198"/>
                    </a:lnTo>
                    <a:lnTo>
                      <a:pt x="177" y="198"/>
                    </a:lnTo>
                    <a:lnTo>
                      <a:pt x="166" y="197"/>
                    </a:lnTo>
                    <a:lnTo>
                      <a:pt x="157" y="197"/>
                    </a:lnTo>
                    <a:lnTo>
                      <a:pt x="147" y="196"/>
                    </a:lnTo>
                    <a:lnTo>
                      <a:pt x="137" y="194"/>
                    </a:lnTo>
                    <a:lnTo>
                      <a:pt x="129" y="193"/>
                    </a:lnTo>
                    <a:lnTo>
                      <a:pt x="120" y="191"/>
                    </a:lnTo>
                    <a:lnTo>
                      <a:pt x="112" y="189"/>
                    </a:lnTo>
                    <a:lnTo>
                      <a:pt x="103" y="187"/>
                    </a:lnTo>
                    <a:lnTo>
                      <a:pt x="95" y="184"/>
                    </a:lnTo>
                    <a:lnTo>
                      <a:pt x="87" y="182"/>
                    </a:lnTo>
                    <a:lnTo>
                      <a:pt x="79" y="179"/>
                    </a:lnTo>
                    <a:lnTo>
                      <a:pt x="72" y="176"/>
                    </a:lnTo>
                    <a:lnTo>
                      <a:pt x="64" y="173"/>
                    </a:lnTo>
                    <a:lnTo>
                      <a:pt x="57" y="169"/>
                    </a:lnTo>
                    <a:lnTo>
                      <a:pt x="50" y="166"/>
                    </a:lnTo>
                    <a:lnTo>
                      <a:pt x="45" y="162"/>
                    </a:lnTo>
                    <a:lnTo>
                      <a:pt x="39" y="159"/>
                    </a:lnTo>
                    <a:lnTo>
                      <a:pt x="34" y="155"/>
                    </a:lnTo>
                    <a:lnTo>
                      <a:pt x="28" y="151"/>
                    </a:lnTo>
                    <a:lnTo>
                      <a:pt x="24" y="146"/>
                    </a:lnTo>
                    <a:lnTo>
                      <a:pt x="19" y="142"/>
                    </a:lnTo>
                    <a:lnTo>
                      <a:pt x="15" y="138"/>
                    </a:lnTo>
                    <a:lnTo>
                      <a:pt x="12" y="134"/>
                    </a:lnTo>
                    <a:lnTo>
                      <a:pt x="9" y="128"/>
                    </a:lnTo>
                    <a:lnTo>
                      <a:pt x="7" y="124"/>
                    </a:lnTo>
                    <a:lnTo>
                      <a:pt x="4" y="120"/>
                    </a:lnTo>
                    <a:lnTo>
                      <a:pt x="2" y="114"/>
                    </a:lnTo>
                    <a:lnTo>
                      <a:pt x="1" y="110"/>
                    </a:lnTo>
                    <a:lnTo>
                      <a:pt x="0" y="104"/>
                    </a:lnTo>
                    <a:lnTo>
                      <a:pt x="0" y="100"/>
                    </a:lnTo>
                    <a:lnTo>
                      <a:pt x="0" y="94"/>
                    </a:lnTo>
                    <a:lnTo>
                      <a:pt x="1" y="89"/>
                    </a:lnTo>
                    <a:lnTo>
                      <a:pt x="2" y="84"/>
                    </a:lnTo>
                    <a:lnTo>
                      <a:pt x="4" y="79"/>
                    </a:lnTo>
                    <a:lnTo>
                      <a:pt x="7" y="74"/>
                    </a:lnTo>
                    <a:lnTo>
                      <a:pt x="9" y="70"/>
                    </a:lnTo>
                    <a:lnTo>
                      <a:pt x="12" y="65"/>
                    </a:lnTo>
                    <a:lnTo>
                      <a:pt x="15" y="60"/>
                    </a:lnTo>
                    <a:lnTo>
                      <a:pt x="19" y="56"/>
                    </a:lnTo>
                    <a:lnTo>
                      <a:pt x="24" y="52"/>
                    </a:lnTo>
                    <a:lnTo>
                      <a:pt x="28" y="48"/>
                    </a:lnTo>
                    <a:lnTo>
                      <a:pt x="34" y="43"/>
                    </a:lnTo>
                    <a:lnTo>
                      <a:pt x="39" y="39"/>
                    </a:lnTo>
                    <a:lnTo>
                      <a:pt x="45" y="36"/>
                    </a:lnTo>
                    <a:lnTo>
                      <a:pt x="50" y="32"/>
                    </a:lnTo>
                    <a:lnTo>
                      <a:pt x="57" y="29"/>
                    </a:lnTo>
                    <a:lnTo>
                      <a:pt x="64" y="27"/>
                    </a:lnTo>
                    <a:lnTo>
                      <a:pt x="72" y="22"/>
                    </a:lnTo>
                    <a:lnTo>
                      <a:pt x="79" y="20"/>
                    </a:lnTo>
                    <a:lnTo>
                      <a:pt x="87" y="17"/>
                    </a:lnTo>
                    <a:lnTo>
                      <a:pt x="95" y="14"/>
                    </a:lnTo>
                    <a:lnTo>
                      <a:pt x="103" y="13"/>
                    </a:lnTo>
                    <a:lnTo>
                      <a:pt x="112" y="10"/>
                    </a:lnTo>
                    <a:lnTo>
                      <a:pt x="120" y="8"/>
                    </a:lnTo>
                    <a:lnTo>
                      <a:pt x="129" y="5"/>
                    </a:lnTo>
                    <a:lnTo>
                      <a:pt x="137" y="4"/>
                    </a:lnTo>
                    <a:lnTo>
                      <a:pt x="147" y="3"/>
                    </a:lnTo>
                    <a:lnTo>
                      <a:pt x="157" y="1"/>
                    </a:lnTo>
                    <a:lnTo>
                      <a:pt x="166" y="1"/>
                    </a:lnTo>
                    <a:lnTo>
                      <a:pt x="177" y="1"/>
                    </a:lnTo>
                    <a:lnTo>
                      <a:pt x="186" y="0"/>
                    </a:lnTo>
                    <a:lnTo>
                      <a:pt x="197" y="0"/>
                    </a:lnTo>
                    <a:close/>
                  </a:path>
                </a:pathLst>
              </a:custGeom>
              <a:solidFill>
                <a:srgbClr val="FFF5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592" name="Freeform 99"/>
              <p:cNvSpPr>
                <a:spLocks/>
              </p:cNvSpPr>
              <p:nvPr/>
            </p:nvSpPr>
            <p:spPr bwMode="auto">
              <a:xfrm>
                <a:off x="2506" y="1886"/>
                <a:ext cx="204" cy="107"/>
              </a:xfrm>
              <a:custGeom>
                <a:avLst/>
                <a:gdLst>
                  <a:gd name="T0" fmla="*/ 204 w 204"/>
                  <a:gd name="T1" fmla="*/ 107 h 107"/>
                  <a:gd name="T2" fmla="*/ 202 w 204"/>
                  <a:gd name="T3" fmla="*/ 94 h 107"/>
                  <a:gd name="T4" fmla="*/ 199 w 204"/>
                  <a:gd name="T5" fmla="*/ 83 h 107"/>
                  <a:gd name="T6" fmla="*/ 194 w 204"/>
                  <a:gd name="T7" fmla="*/ 73 h 107"/>
                  <a:gd name="T8" fmla="*/ 186 w 204"/>
                  <a:gd name="T9" fmla="*/ 63 h 107"/>
                  <a:gd name="T10" fmla="*/ 178 w 204"/>
                  <a:gd name="T11" fmla="*/ 53 h 107"/>
                  <a:gd name="T12" fmla="*/ 167 w 204"/>
                  <a:gd name="T13" fmla="*/ 45 h 107"/>
                  <a:gd name="T14" fmla="*/ 156 w 204"/>
                  <a:gd name="T15" fmla="*/ 36 h 107"/>
                  <a:gd name="T16" fmla="*/ 142 w 204"/>
                  <a:gd name="T17" fmla="*/ 29 h 107"/>
                  <a:gd name="T18" fmla="*/ 127 w 204"/>
                  <a:gd name="T19" fmla="*/ 22 h 107"/>
                  <a:gd name="T20" fmla="*/ 112 w 204"/>
                  <a:gd name="T21" fmla="*/ 17 h 107"/>
                  <a:gd name="T22" fmla="*/ 94 w 204"/>
                  <a:gd name="T23" fmla="*/ 11 h 107"/>
                  <a:gd name="T24" fmla="*/ 78 w 204"/>
                  <a:gd name="T25" fmla="*/ 7 h 107"/>
                  <a:gd name="T26" fmla="*/ 59 w 204"/>
                  <a:gd name="T27" fmla="*/ 4 h 107"/>
                  <a:gd name="T28" fmla="*/ 40 w 204"/>
                  <a:gd name="T29" fmla="*/ 1 h 107"/>
                  <a:gd name="T30" fmla="*/ 19 w 204"/>
                  <a:gd name="T31" fmla="*/ 0 h 107"/>
                  <a:gd name="T32" fmla="*/ 0 w 204"/>
                  <a:gd name="T33" fmla="*/ 0 h 107"/>
                  <a:gd name="T34" fmla="*/ 9 w 204"/>
                  <a:gd name="T35" fmla="*/ 14 h 107"/>
                  <a:gd name="T36" fmla="*/ 29 w 204"/>
                  <a:gd name="T37" fmla="*/ 15 h 107"/>
                  <a:gd name="T38" fmla="*/ 48 w 204"/>
                  <a:gd name="T39" fmla="*/ 18 h 107"/>
                  <a:gd name="T40" fmla="*/ 66 w 204"/>
                  <a:gd name="T41" fmla="*/ 21 h 107"/>
                  <a:gd name="T42" fmla="*/ 82 w 204"/>
                  <a:gd name="T43" fmla="*/ 24 h 107"/>
                  <a:gd name="T44" fmla="*/ 99 w 204"/>
                  <a:gd name="T45" fmla="*/ 28 h 107"/>
                  <a:gd name="T46" fmla="*/ 115 w 204"/>
                  <a:gd name="T47" fmla="*/ 34 h 107"/>
                  <a:gd name="T48" fmla="*/ 129 w 204"/>
                  <a:gd name="T49" fmla="*/ 39 h 107"/>
                  <a:gd name="T50" fmla="*/ 141 w 204"/>
                  <a:gd name="T51" fmla="*/ 46 h 107"/>
                  <a:gd name="T52" fmla="*/ 153 w 204"/>
                  <a:gd name="T53" fmla="*/ 53 h 107"/>
                  <a:gd name="T54" fmla="*/ 163 w 204"/>
                  <a:gd name="T55" fmla="*/ 60 h 107"/>
                  <a:gd name="T56" fmla="*/ 171 w 204"/>
                  <a:gd name="T57" fmla="*/ 69 h 107"/>
                  <a:gd name="T58" fmla="*/ 178 w 204"/>
                  <a:gd name="T59" fmla="*/ 76 h 107"/>
                  <a:gd name="T60" fmla="*/ 183 w 204"/>
                  <a:gd name="T61" fmla="*/ 84 h 107"/>
                  <a:gd name="T62" fmla="*/ 187 w 204"/>
                  <a:gd name="T63" fmla="*/ 93 h 107"/>
                  <a:gd name="T64" fmla="*/ 189 w 204"/>
                  <a:gd name="T65" fmla="*/ 101 h 107"/>
                  <a:gd name="T66" fmla="*/ 189 w 204"/>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7"/>
                  <a:gd name="T104" fmla="*/ 204 w 204"/>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7">
                    <a:moveTo>
                      <a:pt x="204" y="107"/>
                    </a:moveTo>
                    <a:lnTo>
                      <a:pt x="204" y="107"/>
                    </a:lnTo>
                    <a:lnTo>
                      <a:pt x="204" y="100"/>
                    </a:lnTo>
                    <a:lnTo>
                      <a:pt x="202" y="94"/>
                    </a:lnTo>
                    <a:lnTo>
                      <a:pt x="201" y="89"/>
                    </a:lnTo>
                    <a:lnTo>
                      <a:pt x="199" y="83"/>
                    </a:lnTo>
                    <a:lnTo>
                      <a:pt x="197" y="79"/>
                    </a:lnTo>
                    <a:lnTo>
                      <a:pt x="194" y="73"/>
                    </a:lnTo>
                    <a:lnTo>
                      <a:pt x="190" y="67"/>
                    </a:lnTo>
                    <a:lnTo>
                      <a:pt x="186" y="63"/>
                    </a:lnTo>
                    <a:lnTo>
                      <a:pt x="182" y="58"/>
                    </a:lnTo>
                    <a:lnTo>
                      <a:pt x="178" y="53"/>
                    </a:lnTo>
                    <a:lnTo>
                      <a:pt x="172" y="49"/>
                    </a:lnTo>
                    <a:lnTo>
                      <a:pt x="167" y="45"/>
                    </a:lnTo>
                    <a:lnTo>
                      <a:pt x="161" y="41"/>
                    </a:lnTo>
                    <a:lnTo>
                      <a:pt x="156" y="36"/>
                    </a:lnTo>
                    <a:lnTo>
                      <a:pt x="149" y="34"/>
                    </a:lnTo>
                    <a:lnTo>
                      <a:pt x="142" y="29"/>
                    </a:lnTo>
                    <a:lnTo>
                      <a:pt x="135" y="25"/>
                    </a:lnTo>
                    <a:lnTo>
                      <a:pt x="127" y="22"/>
                    </a:lnTo>
                    <a:lnTo>
                      <a:pt x="120" y="20"/>
                    </a:lnTo>
                    <a:lnTo>
                      <a:pt x="112" y="17"/>
                    </a:lnTo>
                    <a:lnTo>
                      <a:pt x="104" y="14"/>
                    </a:lnTo>
                    <a:lnTo>
                      <a:pt x="94" y="11"/>
                    </a:lnTo>
                    <a:lnTo>
                      <a:pt x="86" y="10"/>
                    </a:lnTo>
                    <a:lnTo>
                      <a:pt x="78" y="7"/>
                    </a:lnTo>
                    <a:lnTo>
                      <a:pt x="69" y="5"/>
                    </a:lnTo>
                    <a:lnTo>
                      <a:pt x="59" y="4"/>
                    </a:lnTo>
                    <a:lnTo>
                      <a:pt x="49" y="3"/>
                    </a:lnTo>
                    <a:lnTo>
                      <a:pt x="40" y="1"/>
                    </a:lnTo>
                    <a:lnTo>
                      <a:pt x="30" y="0"/>
                    </a:lnTo>
                    <a:lnTo>
                      <a:pt x="19" y="0"/>
                    </a:lnTo>
                    <a:lnTo>
                      <a:pt x="10" y="0"/>
                    </a:lnTo>
                    <a:lnTo>
                      <a:pt x="0" y="0"/>
                    </a:lnTo>
                    <a:lnTo>
                      <a:pt x="0" y="14"/>
                    </a:lnTo>
                    <a:lnTo>
                      <a:pt x="9" y="14"/>
                    </a:lnTo>
                    <a:lnTo>
                      <a:pt x="19" y="15"/>
                    </a:lnTo>
                    <a:lnTo>
                      <a:pt x="29" y="15"/>
                    </a:lnTo>
                    <a:lnTo>
                      <a:pt x="39" y="17"/>
                    </a:lnTo>
                    <a:lnTo>
                      <a:pt x="48" y="18"/>
                    </a:lnTo>
                    <a:lnTo>
                      <a:pt x="56" y="20"/>
                    </a:lnTo>
                    <a:lnTo>
                      <a:pt x="66" y="21"/>
                    </a:lnTo>
                    <a:lnTo>
                      <a:pt x="74" y="22"/>
                    </a:lnTo>
                    <a:lnTo>
                      <a:pt x="82" y="24"/>
                    </a:lnTo>
                    <a:lnTo>
                      <a:pt x="90" y="27"/>
                    </a:lnTo>
                    <a:lnTo>
                      <a:pt x="99" y="28"/>
                    </a:lnTo>
                    <a:lnTo>
                      <a:pt x="107" y="31"/>
                    </a:lnTo>
                    <a:lnTo>
                      <a:pt x="115" y="34"/>
                    </a:lnTo>
                    <a:lnTo>
                      <a:pt x="122" y="36"/>
                    </a:lnTo>
                    <a:lnTo>
                      <a:pt x="129" y="39"/>
                    </a:lnTo>
                    <a:lnTo>
                      <a:pt x="135" y="43"/>
                    </a:lnTo>
                    <a:lnTo>
                      <a:pt x="141" y="46"/>
                    </a:lnTo>
                    <a:lnTo>
                      <a:pt x="148" y="49"/>
                    </a:lnTo>
                    <a:lnTo>
                      <a:pt x="153" y="53"/>
                    </a:lnTo>
                    <a:lnTo>
                      <a:pt x="159" y="58"/>
                    </a:lnTo>
                    <a:lnTo>
                      <a:pt x="163" y="60"/>
                    </a:lnTo>
                    <a:lnTo>
                      <a:pt x="167" y="65"/>
                    </a:lnTo>
                    <a:lnTo>
                      <a:pt x="171" y="69"/>
                    </a:lnTo>
                    <a:lnTo>
                      <a:pt x="175" y="72"/>
                    </a:lnTo>
                    <a:lnTo>
                      <a:pt x="178" y="76"/>
                    </a:lnTo>
                    <a:lnTo>
                      <a:pt x="180" y="80"/>
                    </a:lnTo>
                    <a:lnTo>
                      <a:pt x="183" y="84"/>
                    </a:lnTo>
                    <a:lnTo>
                      <a:pt x="186" y="89"/>
                    </a:lnTo>
                    <a:lnTo>
                      <a:pt x="187" y="93"/>
                    </a:lnTo>
                    <a:lnTo>
                      <a:pt x="187" y="97"/>
                    </a:lnTo>
                    <a:lnTo>
                      <a:pt x="189" y="101"/>
                    </a:lnTo>
                    <a:lnTo>
                      <a:pt x="189" y="107"/>
                    </a:lnTo>
                    <a:lnTo>
                      <a:pt x="204" y="10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593" name="Freeform 100"/>
              <p:cNvSpPr>
                <a:spLocks/>
              </p:cNvSpPr>
              <p:nvPr/>
            </p:nvSpPr>
            <p:spPr bwMode="auto">
              <a:xfrm>
                <a:off x="2506" y="1993"/>
                <a:ext cx="204" cy="105"/>
              </a:xfrm>
              <a:custGeom>
                <a:avLst/>
                <a:gdLst>
                  <a:gd name="T0" fmla="*/ 0 w 204"/>
                  <a:gd name="T1" fmla="*/ 105 h 105"/>
                  <a:gd name="T2" fmla="*/ 19 w 204"/>
                  <a:gd name="T3" fmla="*/ 105 h 105"/>
                  <a:gd name="T4" fmla="*/ 40 w 204"/>
                  <a:gd name="T5" fmla="*/ 104 h 105"/>
                  <a:gd name="T6" fmla="*/ 59 w 204"/>
                  <a:gd name="T7" fmla="*/ 101 h 105"/>
                  <a:gd name="T8" fmla="*/ 78 w 204"/>
                  <a:gd name="T9" fmla="*/ 98 h 105"/>
                  <a:gd name="T10" fmla="*/ 94 w 204"/>
                  <a:gd name="T11" fmla="*/ 94 h 105"/>
                  <a:gd name="T12" fmla="*/ 112 w 204"/>
                  <a:gd name="T13" fmla="*/ 89 h 105"/>
                  <a:gd name="T14" fmla="*/ 127 w 204"/>
                  <a:gd name="T15" fmla="*/ 83 h 105"/>
                  <a:gd name="T16" fmla="*/ 142 w 204"/>
                  <a:gd name="T17" fmla="*/ 76 h 105"/>
                  <a:gd name="T18" fmla="*/ 156 w 204"/>
                  <a:gd name="T19" fmla="*/ 69 h 105"/>
                  <a:gd name="T20" fmla="*/ 167 w 204"/>
                  <a:gd name="T21" fmla="*/ 60 h 105"/>
                  <a:gd name="T22" fmla="*/ 178 w 204"/>
                  <a:gd name="T23" fmla="*/ 52 h 105"/>
                  <a:gd name="T24" fmla="*/ 186 w 204"/>
                  <a:gd name="T25" fmla="*/ 42 h 105"/>
                  <a:gd name="T26" fmla="*/ 194 w 204"/>
                  <a:gd name="T27" fmla="*/ 32 h 105"/>
                  <a:gd name="T28" fmla="*/ 199 w 204"/>
                  <a:gd name="T29" fmla="*/ 22 h 105"/>
                  <a:gd name="T30" fmla="*/ 202 w 204"/>
                  <a:gd name="T31" fmla="*/ 11 h 105"/>
                  <a:gd name="T32" fmla="*/ 204 w 204"/>
                  <a:gd name="T33" fmla="*/ 0 h 105"/>
                  <a:gd name="T34" fmla="*/ 189 w 204"/>
                  <a:gd name="T35" fmla="*/ 3 h 105"/>
                  <a:gd name="T36" fmla="*/ 187 w 204"/>
                  <a:gd name="T37" fmla="*/ 12 h 105"/>
                  <a:gd name="T38" fmla="*/ 183 w 204"/>
                  <a:gd name="T39" fmla="*/ 21 h 105"/>
                  <a:gd name="T40" fmla="*/ 178 w 204"/>
                  <a:gd name="T41" fmla="*/ 28 h 105"/>
                  <a:gd name="T42" fmla="*/ 171 w 204"/>
                  <a:gd name="T43" fmla="*/ 36 h 105"/>
                  <a:gd name="T44" fmla="*/ 163 w 204"/>
                  <a:gd name="T45" fmla="*/ 45 h 105"/>
                  <a:gd name="T46" fmla="*/ 153 w 204"/>
                  <a:gd name="T47" fmla="*/ 52 h 105"/>
                  <a:gd name="T48" fmla="*/ 141 w 204"/>
                  <a:gd name="T49" fmla="*/ 59 h 105"/>
                  <a:gd name="T50" fmla="*/ 129 w 204"/>
                  <a:gd name="T51" fmla="*/ 66 h 105"/>
                  <a:gd name="T52" fmla="*/ 115 w 204"/>
                  <a:gd name="T53" fmla="*/ 72 h 105"/>
                  <a:gd name="T54" fmla="*/ 99 w 204"/>
                  <a:gd name="T55" fmla="*/ 77 h 105"/>
                  <a:gd name="T56" fmla="*/ 82 w 204"/>
                  <a:gd name="T57" fmla="*/ 82 h 105"/>
                  <a:gd name="T58" fmla="*/ 66 w 204"/>
                  <a:gd name="T59" fmla="*/ 84 h 105"/>
                  <a:gd name="T60" fmla="*/ 48 w 204"/>
                  <a:gd name="T61" fmla="*/ 89 h 105"/>
                  <a:gd name="T62" fmla="*/ 29 w 204"/>
                  <a:gd name="T63" fmla="*/ 90 h 105"/>
                  <a:gd name="T64" fmla="*/ 9 w 204"/>
                  <a:gd name="T65" fmla="*/ 91 h 105"/>
                  <a:gd name="T66" fmla="*/ 0 w 204"/>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5"/>
                  <a:gd name="T104" fmla="*/ 204 w 204"/>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5">
                    <a:moveTo>
                      <a:pt x="0" y="105"/>
                    </a:moveTo>
                    <a:lnTo>
                      <a:pt x="0" y="105"/>
                    </a:lnTo>
                    <a:lnTo>
                      <a:pt x="10" y="105"/>
                    </a:lnTo>
                    <a:lnTo>
                      <a:pt x="19" y="105"/>
                    </a:lnTo>
                    <a:lnTo>
                      <a:pt x="30" y="104"/>
                    </a:lnTo>
                    <a:lnTo>
                      <a:pt x="40" y="104"/>
                    </a:lnTo>
                    <a:lnTo>
                      <a:pt x="49" y="103"/>
                    </a:lnTo>
                    <a:lnTo>
                      <a:pt x="59" y="101"/>
                    </a:lnTo>
                    <a:lnTo>
                      <a:pt x="69" y="100"/>
                    </a:lnTo>
                    <a:lnTo>
                      <a:pt x="78" y="98"/>
                    </a:lnTo>
                    <a:lnTo>
                      <a:pt x="86" y="96"/>
                    </a:lnTo>
                    <a:lnTo>
                      <a:pt x="94" y="94"/>
                    </a:lnTo>
                    <a:lnTo>
                      <a:pt x="104" y="91"/>
                    </a:lnTo>
                    <a:lnTo>
                      <a:pt x="112" y="89"/>
                    </a:lnTo>
                    <a:lnTo>
                      <a:pt x="120" y="86"/>
                    </a:lnTo>
                    <a:lnTo>
                      <a:pt x="127" y="83"/>
                    </a:lnTo>
                    <a:lnTo>
                      <a:pt x="135" y="79"/>
                    </a:lnTo>
                    <a:lnTo>
                      <a:pt x="142" y="76"/>
                    </a:lnTo>
                    <a:lnTo>
                      <a:pt x="149" y="73"/>
                    </a:lnTo>
                    <a:lnTo>
                      <a:pt x="156" y="69"/>
                    </a:lnTo>
                    <a:lnTo>
                      <a:pt x="161" y="65"/>
                    </a:lnTo>
                    <a:lnTo>
                      <a:pt x="167" y="60"/>
                    </a:lnTo>
                    <a:lnTo>
                      <a:pt x="172" y="56"/>
                    </a:lnTo>
                    <a:lnTo>
                      <a:pt x="178" y="52"/>
                    </a:lnTo>
                    <a:lnTo>
                      <a:pt x="182" y="48"/>
                    </a:lnTo>
                    <a:lnTo>
                      <a:pt x="186" y="42"/>
                    </a:lnTo>
                    <a:lnTo>
                      <a:pt x="190" y="38"/>
                    </a:lnTo>
                    <a:lnTo>
                      <a:pt x="194" y="32"/>
                    </a:lnTo>
                    <a:lnTo>
                      <a:pt x="197" y="28"/>
                    </a:lnTo>
                    <a:lnTo>
                      <a:pt x="199" y="22"/>
                    </a:lnTo>
                    <a:lnTo>
                      <a:pt x="201" y="17"/>
                    </a:lnTo>
                    <a:lnTo>
                      <a:pt x="202" y="11"/>
                    </a:lnTo>
                    <a:lnTo>
                      <a:pt x="204" y="5"/>
                    </a:lnTo>
                    <a:lnTo>
                      <a:pt x="204" y="0"/>
                    </a:lnTo>
                    <a:lnTo>
                      <a:pt x="189" y="0"/>
                    </a:lnTo>
                    <a:lnTo>
                      <a:pt x="189" y="3"/>
                    </a:lnTo>
                    <a:lnTo>
                      <a:pt x="187" y="8"/>
                    </a:lnTo>
                    <a:lnTo>
                      <a:pt x="187" y="12"/>
                    </a:lnTo>
                    <a:lnTo>
                      <a:pt x="186" y="17"/>
                    </a:lnTo>
                    <a:lnTo>
                      <a:pt x="183" y="21"/>
                    </a:lnTo>
                    <a:lnTo>
                      <a:pt x="180" y="25"/>
                    </a:lnTo>
                    <a:lnTo>
                      <a:pt x="178" y="28"/>
                    </a:lnTo>
                    <a:lnTo>
                      <a:pt x="175" y="32"/>
                    </a:lnTo>
                    <a:lnTo>
                      <a:pt x="171" y="36"/>
                    </a:lnTo>
                    <a:lnTo>
                      <a:pt x="167" y="41"/>
                    </a:lnTo>
                    <a:lnTo>
                      <a:pt x="163" y="45"/>
                    </a:lnTo>
                    <a:lnTo>
                      <a:pt x="159" y="49"/>
                    </a:lnTo>
                    <a:lnTo>
                      <a:pt x="153" y="52"/>
                    </a:lnTo>
                    <a:lnTo>
                      <a:pt x="148" y="56"/>
                    </a:lnTo>
                    <a:lnTo>
                      <a:pt x="141" y="59"/>
                    </a:lnTo>
                    <a:lnTo>
                      <a:pt x="135" y="63"/>
                    </a:lnTo>
                    <a:lnTo>
                      <a:pt x="129" y="66"/>
                    </a:lnTo>
                    <a:lnTo>
                      <a:pt x="122" y="69"/>
                    </a:lnTo>
                    <a:lnTo>
                      <a:pt x="115" y="72"/>
                    </a:lnTo>
                    <a:lnTo>
                      <a:pt x="107" y="74"/>
                    </a:lnTo>
                    <a:lnTo>
                      <a:pt x="99" y="77"/>
                    </a:lnTo>
                    <a:lnTo>
                      <a:pt x="90" y="79"/>
                    </a:lnTo>
                    <a:lnTo>
                      <a:pt x="82" y="82"/>
                    </a:lnTo>
                    <a:lnTo>
                      <a:pt x="74" y="83"/>
                    </a:lnTo>
                    <a:lnTo>
                      <a:pt x="66" y="84"/>
                    </a:lnTo>
                    <a:lnTo>
                      <a:pt x="56" y="87"/>
                    </a:lnTo>
                    <a:lnTo>
                      <a:pt x="48" y="89"/>
                    </a:lnTo>
                    <a:lnTo>
                      <a:pt x="39" y="89"/>
                    </a:lnTo>
                    <a:lnTo>
                      <a:pt x="29" y="90"/>
                    </a:lnTo>
                    <a:lnTo>
                      <a:pt x="19" y="90"/>
                    </a:lnTo>
                    <a:lnTo>
                      <a:pt x="9" y="91"/>
                    </a:lnTo>
                    <a:lnTo>
                      <a:pt x="0" y="91"/>
                    </a:lnTo>
                    <a:lnTo>
                      <a:pt x="0" y="10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594" name="Freeform 101"/>
              <p:cNvSpPr>
                <a:spLocks/>
              </p:cNvSpPr>
              <p:nvPr/>
            </p:nvSpPr>
            <p:spPr bwMode="auto">
              <a:xfrm>
                <a:off x="2302" y="1993"/>
                <a:ext cx="204" cy="105"/>
              </a:xfrm>
              <a:custGeom>
                <a:avLst/>
                <a:gdLst>
                  <a:gd name="T0" fmla="*/ 0 w 204"/>
                  <a:gd name="T1" fmla="*/ 0 h 105"/>
                  <a:gd name="T2" fmla="*/ 0 w 204"/>
                  <a:gd name="T3" fmla="*/ 11 h 105"/>
                  <a:gd name="T4" fmla="*/ 4 w 204"/>
                  <a:gd name="T5" fmla="*/ 22 h 105"/>
                  <a:gd name="T6" fmla="*/ 9 w 204"/>
                  <a:gd name="T7" fmla="*/ 32 h 105"/>
                  <a:gd name="T8" fmla="*/ 16 w 204"/>
                  <a:gd name="T9" fmla="*/ 42 h 105"/>
                  <a:gd name="T10" fmla="*/ 26 w 204"/>
                  <a:gd name="T11" fmla="*/ 52 h 105"/>
                  <a:gd name="T12" fmla="*/ 37 w 204"/>
                  <a:gd name="T13" fmla="*/ 60 h 105"/>
                  <a:gd name="T14" fmla="*/ 48 w 204"/>
                  <a:gd name="T15" fmla="*/ 69 h 105"/>
                  <a:gd name="T16" fmla="*/ 61 w 204"/>
                  <a:gd name="T17" fmla="*/ 76 h 105"/>
                  <a:gd name="T18" fmla="*/ 75 w 204"/>
                  <a:gd name="T19" fmla="*/ 83 h 105"/>
                  <a:gd name="T20" fmla="*/ 91 w 204"/>
                  <a:gd name="T21" fmla="*/ 89 h 105"/>
                  <a:gd name="T22" fmla="*/ 108 w 204"/>
                  <a:gd name="T23" fmla="*/ 94 h 105"/>
                  <a:gd name="T24" fmla="*/ 125 w 204"/>
                  <a:gd name="T25" fmla="*/ 98 h 105"/>
                  <a:gd name="T26" fmla="*/ 144 w 204"/>
                  <a:gd name="T27" fmla="*/ 101 h 105"/>
                  <a:gd name="T28" fmla="*/ 164 w 204"/>
                  <a:gd name="T29" fmla="*/ 104 h 105"/>
                  <a:gd name="T30" fmla="*/ 183 w 204"/>
                  <a:gd name="T31" fmla="*/ 105 h 105"/>
                  <a:gd name="T32" fmla="*/ 204 w 204"/>
                  <a:gd name="T33" fmla="*/ 105 h 105"/>
                  <a:gd name="T34" fmla="*/ 193 w 204"/>
                  <a:gd name="T35" fmla="*/ 91 h 105"/>
                  <a:gd name="T36" fmla="*/ 174 w 204"/>
                  <a:gd name="T37" fmla="*/ 90 h 105"/>
                  <a:gd name="T38" fmla="*/ 155 w 204"/>
                  <a:gd name="T39" fmla="*/ 89 h 105"/>
                  <a:gd name="T40" fmla="*/ 138 w 204"/>
                  <a:gd name="T41" fmla="*/ 84 h 105"/>
                  <a:gd name="T42" fmla="*/ 120 w 204"/>
                  <a:gd name="T43" fmla="*/ 82 h 105"/>
                  <a:gd name="T44" fmla="*/ 104 w 204"/>
                  <a:gd name="T45" fmla="*/ 77 h 105"/>
                  <a:gd name="T46" fmla="*/ 89 w 204"/>
                  <a:gd name="T47" fmla="*/ 72 h 105"/>
                  <a:gd name="T48" fmla="*/ 75 w 204"/>
                  <a:gd name="T49" fmla="*/ 66 h 105"/>
                  <a:gd name="T50" fmla="*/ 61 w 204"/>
                  <a:gd name="T51" fmla="*/ 59 h 105"/>
                  <a:gd name="T52" fmla="*/ 50 w 204"/>
                  <a:gd name="T53" fmla="*/ 52 h 105"/>
                  <a:gd name="T54" fmla="*/ 39 w 204"/>
                  <a:gd name="T55" fmla="*/ 45 h 105"/>
                  <a:gd name="T56" fmla="*/ 31 w 204"/>
                  <a:gd name="T57" fmla="*/ 36 h 105"/>
                  <a:gd name="T58" fmla="*/ 24 w 204"/>
                  <a:gd name="T59" fmla="*/ 28 h 105"/>
                  <a:gd name="T60" fmla="*/ 20 w 204"/>
                  <a:gd name="T61" fmla="*/ 21 h 105"/>
                  <a:gd name="T62" fmla="*/ 16 w 204"/>
                  <a:gd name="T63" fmla="*/ 12 h 105"/>
                  <a:gd name="T64" fmla="*/ 15 w 204"/>
                  <a:gd name="T65" fmla="*/ 3 h 105"/>
                  <a:gd name="T66" fmla="*/ 15 w 204"/>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5"/>
                  <a:gd name="T104" fmla="*/ 204 w 204"/>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5">
                    <a:moveTo>
                      <a:pt x="0" y="0"/>
                    </a:moveTo>
                    <a:lnTo>
                      <a:pt x="0" y="0"/>
                    </a:lnTo>
                    <a:lnTo>
                      <a:pt x="0" y="5"/>
                    </a:lnTo>
                    <a:lnTo>
                      <a:pt x="0" y="11"/>
                    </a:lnTo>
                    <a:lnTo>
                      <a:pt x="1" y="17"/>
                    </a:lnTo>
                    <a:lnTo>
                      <a:pt x="4" y="22"/>
                    </a:lnTo>
                    <a:lnTo>
                      <a:pt x="7" y="28"/>
                    </a:lnTo>
                    <a:lnTo>
                      <a:pt x="9" y="32"/>
                    </a:lnTo>
                    <a:lnTo>
                      <a:pt x="12" y="38"/>
                    </a:lnTo>
                    <a:lnTo>
                      <a:pt x="16" y="42"/>
                    </a:lnTo>
                    <a:lnTo>
                      <a:pt x="20" y="48"/>
                    </a:lnTo>
                    <a:lnTo>
                      <a:pt x="26" y="52"/>
                    </a:lnTo>
                    <a:lnTo>
                      <a:pt x="31" y="56"/>
                    </a:lnTo>
                    <a:lnTo>
                      <a:pt x="37" y="60"/>
                    </a:lnTo>
                    <a:lnTo>
                      <a:pt x="42" y="65"/>
                    </a:lnTo>
                    <a:lnTo>
                      <a:pt x="48" y="69"/>
                    </a:lnTo>
                    <a:lnTo>
                      <a:pt x="54" y="73"/>
                    </a:lnTo>
                    <a:lnTo>
                      <a:pt x="61" y="76"/>
                    </a:lnTo>
                    <a:lnTo>
                      <a:pt x="68" y="79"/>
                    </a:lnTo>
                    <a:lnTo>
                      <a:pt x="75" y="83"/>
                    </a:lnTo>
                    <a:lnTo>
                      <a:pt x="83" y="86"/>
                    </a:lnTo>
                    <a:lnTo>
                      <a:pt x="91" y="89"/>
                    </a:lnTo>
                    <a:lnTo>
                      <a:pt x="99" y="91"/>
                    </a:lnTo>
                    <a:lnTo>
                      <a:pt x="108" y="94"/>
                    </a:lnTo>
                    <a:lnTo>
                      <a:pt x="117" y="96"/>
                    </a:lnTo>
                    <a:lnTo>
                      <a:pt x="125" y="98"/>
                    </a:lnTo>
                    <a:lnTo>
                      <a:pt x="135" y="100"/>
                    </a:lnTo>
                    <a:lnTo>
                      <a:pt x="144" y="101"/>
                    </a:lnTo>
                    <a:lnTo>
                      <a:pt x="154" y="103"/>
                    </a:lnTo>
                    <a:lnTo>
                      <a:pt x="164" y="104"/>
                    </a:lnTo>
                    <a:lnTo>
                      <a:pt x="173" y="104"/>
                    </a:lnTo>
                    <a:lnTo>
                      <a:pt x="183" y="105"/>
                    </a:lnTo>
                    <a:lnTo>
                      <a:pt x="193" y="105"/>
                    </a:lnTo>
                    <a:lnTo>
                      <a:pt x="204" y="105"/>
                    </a:lnTo>
                    <a:lnTo>
                      <a:pt x="204" y="91"/>
                    </a:lnTo>
                    <a:lnTo>
                      <a:pt x="193" y="91"/>
                    </a:lnTo>
                    <a:lnTo>
                      <a:pt x="184" y="90"/>
                    </a:lnTo>
                    <a:lnTo>
                      <a:pt x="174" y="90"/>
                    </a:lnTo>
                    <a:lnTo>
                      <a:pt x="165" y="89"/>
                    </a:lnTo>
                    <a:lnTo>
                      <a:pt x="155" y="89"/>
                    </a:lnTo>
                    <a:lnTo>
                      <a:pt x="146" y="87"/>
                    </a:lnTo>
                    <a:lnTo>
                      <a:pt x="138" y="84"/>
                    </a:lnTo>
                    <a:lnTo>
                      <a:pt x="128" y="83"/>
                    </a:lnTo>
                    <a:lnTo>
                      <a:pt x="120" y="82"/>
                    </a:lnTo>
                    <a:lnTo>
                      <a:pt x="112" y="79"/>
                    </a:lnTo>
                    <a:lnTo>
                      <a:pt x="104" y="77"/>
                    </a:lnTo>
                    <a:lnTo>
                      <a:pt x="97" y="74"/>
                    </a:lnTo>
                    <a:lnTo>
                      <a:pt x="89" y="72"/>
                    </a:lnTo>
                    <a:lnTo>
                      <a:pt x="82" y="69"/>
                    </a:lnTo>
                    <a:lnTo>
                      <a:pt x="75" y="66"/>
                    </a:lnTo>
                    <a:lnTo>
                      <a:pt x="68" y="63"/>
                    </a:lnTo>
                    <a:lnTo>
                      <a:pt x="61" y="59"/>
                    </a:lnTo>
                    <a:lnTo>
                      <a:pt x="56" y="56"/>
                    </a:lnTo>
                    <a:lnTo>
                      <a:pt x="50" y="52"/>
                    </a:lnTo>
                    <a:lnTo>
                      <a:pt x="45" y="49"/>
                    </a:lnTo>
                    <a:lnTo>
                      <a:pt x="39" y="45"/>
                    </a:lnTo>
                    <a:lnTo>
                      <a:pt x="35" y="41"/>
                    </a:lnTo>
                    <a:lnTo>
                      <a:pt x="31" y="36"/>
                    </a:lnTo>
                    <a:lnTo>
                      <a:pt x="29" y="32"/>
                    </a:lnTo>
                    <a:lnTo>
                      <a:pt x="24" y="28"/>
                    </a:lnTo>
                    <a:lnTo>
                      <a:pt x="22" y="25"/>
                    </a:lnTo>
                    <a:lnTo>
                      <a:pt x="20" y="21"/>
                    </a:lnTo>
                    <a:lnTo>
                      <a:pt x="18" y="17"/>
                    </a:lnTo>
                    <a:lnTo>
                      <a:pt x="16" y="12"/>
                    </a:lnTo>
                    <a:lnTo>
                      <a:pt x="15" y="8"/>
                    </a:lnTo>
                    <a:lnTo>
                      <a:pt x="15" y="3"/>
                    </a:lnTo>
                    <a:lnTo>
                      <a:pt x="15" y="0"/>
                    </a:lnTo>
                    <a:lnTo>
                      <a:pt x="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595" name="Freeform 102"/>
              <p:cNvSpPr>
                <a:spLocks/>
              </p:cNvSpPr>
              <p:nvPr/>
            </p:nvSpPr>
            <p:spPr bwMode="auto">
              <a:xfrm>
                <a:off x="2302" y="1886"/>
                <a:ext cx="204" cy="107"/>
              </a:xfrm>
              <a:custGeom>
                <a:avLst/>
                <a:gdLst>
                  <a:gd name="T0" fmla="*/ 204 w 204"/>
                  <a:gd name="T1" fmla="*/ 0 h 107"/>
                  <a:gd name="T2" fmla="*/ 183 w 204"/>
                  <a:gd name="T3" fmla="*/ 0 h 107"/>
                  <a:gd name="T4" fmla="*/ 164 w 204"/>
                  <a:gd name="T5" fmla="*/ 1 h 107"/>
                  <a:gd name="T6" fmla="*/ 144 w 204"/>
                  <a:gd name="T7" fmla="*/ 4 h 107"/>
                  <a:gd name="T8" fmla="*/ 125 w 204"/>
                  <a:gd name="T9" fmla="*/ 7 h 107"/>
                  <a:gd name="T10" fmla="*/ 108 w 204"/>
                  <a:gd name="T11" fmla="*/ 11 h 107"/>
                  <a:gd name="T12" fmla="*/ 91 w 204"/>
                  <a:gd name="T13" fmla="*/ 17 h 107"/>
                  <a:gd name="T14" fmla="*/ 75 w 204"/>
                  <a:gd name="T15" fmla="*/ 22 h 107"/>
                  <a:gd name="T16" fmla="*/ 61 w 204"/>
                  <a:gd name="T17" fmla="*/ 29 h 107"/>
                  <a:gd name="T18" fmla="*/ 48 w 204"/>
                  <a:gd name="T19" fmla="*/ 36 h 107"/>
                  <a:gd name="T20" fmla="*/ 37 w 204"/>
                  <a:gd name="T21" fmla="*/ 45 h 107"/>
                  <a:gd name="T22" fmla="*/ 26 w 204"/>
                  <a:gd name="T23" fmla="*/ 53 h 107"/>
                  <a:gd name="T24" fmla="*/ 16 w 204"/>
                  <a:gd name="T25" fmla="*/ 63 h 107"/>
                  <a:gd name="T26" fmla="*/ 9 w 204"/>
                  <a:gd name="T27" fmla="*/ 73 h 107"/>
                  <a:gd name="T28" fmla="*/ 4 w 204"/>
                  <a:gd name="T29" fmla="*/ 83 h 107"/>
                  <a:gd name="T30" fmla="*/ 0 w 204"/>
                  <a:gd name="T31" fmla="*/ 94 h 107"/>
                  <a:gd name="T32" fmla="*/ 0 w 204"/>
                  <a:gd name="T33" fmla="*/ 107 h 107"/>
                  <a:gd name="T34" fmla="*/ 15 w 204"/>
                  <a:gd name="T35" fmla="*/ 101 h 107"/>
                  <a:gd name="T36" fmla="*/ 16 w 204"/>
                  <a:gd name="T37" fmla="*/ 93 h 107"/>
                  <a:gd name="T38" fmla="*/ 20 w 204"/>
                  <a:gd name="T39" fmla="*/ 84 h 107"/>
                  <a:gd name="T40" fmla="*/ 24 w 204"/>
                  <a:gd name="T41" fmla="*/ 76 h 107"/>
                  <a:gd name="T42" fmla="*/ 31 w 204"/>
                  <a:gd name="T43" fmla="*/ 69 h 107"/>
                  <a:gd name="T44" fmla="*/ 39 w 204"/>
                  <a:gd name="T45" fmla="*/ 60 h 107"/>
                  <a:gd name="T46" fmla="*/ 50 w 204"/>
                  <a:gd name="T47" fmla="*/ 53 h 107"/>
                  <a:gd name="T48" fmla="*/ 61 w 204"/>
                  <a:gd name="T49" fmla="*/ 46 h 107"/>
                  <a:gd name="T50" fmla="*/ 75 w 204"/>
                  <a:gd name="T51" fmla="*/ 39 h 107"/>
                  <a:gd name="T52" fmla="*/ 89 w 204"/>
                  <a:gd name="T53" fmla="*/ 34 h 107"/>
                  <a:gd name="T54" fmla="*/ 104 w 204"/>
                  <a:gd name="T55" fmla="*/ 28 h 107"/>
                  <a:gd name="T56" fmla="*/ 120 w 204"/>
                  <a:gd name="T57" fmla="*/ 24 h 107"/>
                  <a:gd name="T58" fmla="*/ 138 w 204"/>
                  <a:gd name="T59" fmla="*/ 21 h 107"/>
                  <a:gd name="T60" fmla="*/ 155 w 204"/>
                  <a:gd name="T61" fmla="*/ 18 h 107"/>
                  <a:gd name="T62" fmla="*/ 174 w 204"/>
                  <a:gd name="T63" fmla="*/ 15 h 107"/>
                  <a:gd name="T64" fmla="*/ 193 w 204"/>
                  <a:gd name="T65" fmla="*/ 14 h 107"/>
                  <a:gd name="T66" fmla="*/ 204 w 204"/>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7"/>
                  <a:gd name="T104" fmla="*/ 204 w 204"/>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7">
                    <a:moveTo>
                      <a:pt x="204" y="0"/>
                    </a:moveTo>
                    <a:lnTo>
                      <a:pt x="204" y="0"/>
                    </a:lnTo>
                    <a:lnTo>
                      <a:pt x="193" y="0"/>
                    </a:lnTo>
                    <a:lnTo>
                      <a:pt x="183" y="0"/>
                    </a:lnTo>
                    <a:lnTo>
                      <a:pt x="173" y="0"/>
                    </a:lnTo>
                    <a:lnTo>
                      <a:pt x="164" y="1"/>
                    </a:lnTo>
                    <a:lnTo>
                      <a:pt x="154" y="3"/>
                    </a:lnTo>
                    <a:lnTo>
                      <a:pt x="144" y="4"/>
                    </a:lnTo>
                    <a:lnTo>
                      <a:pt x="135" y="5"/>
                    </a:lnTo>
                    <a:lnTo>
                      <a:pt x="125" y="7"/>
                    </a:lnTo>
                    <a:lnTo>
                      <a:pt x="117" y="10"/>
                    </a:lnTo>
                    <a:lnTo>
                      <a:pt x="108" y="11"/>
                    </a:lnTo>
                    <a:lnTo>
                      <a:pt x="99" y="14"/>
                    </a:lnTo>
                    <a:lnTo>
                      <a:pt x="91" y="17"/>
                    </a:lnTo>
                    <a:lnTo>
                      <a:pt x="83" y="20"/>
                    </a:lnTo>
                    <a:lnTo>
                      <a:pt x="75" y="22"/>
                    </a:lnTo>
                    <a:lnTo>
                      <a:pt x="68" y="25"/>
                    </a:lnTo>
                    <a:lnTo>
                      <a:pt x="61" y="29"/>
                    </a:lnTo>
                    <a:lnTo>
                      <a:pt x="54" y="34"/>
                    </a:lnTo>
                    <a:lnTo>
                      <a:pt x="48" y="36"/>
                    </a:lnTo>
                    <a:lnTo>
                      <a:pt x="42" y="41"/>
                    </a:lnTo>
                    <a:lnTo>
                      <a:pt x="37" y="45"/>
                    </a:lnTo>
                    <a:lnTo>
                      <a:pt x="31" y="49"/>
                    </a:lnTo>
                    <a:lnTo>
                      <a:pt x="26" y="53"/>
                    </a:lnTo>
                    <a:lnTo>
                      <a:pt x="20" y="58"/>
                    </a:lnTo>
                    <a:lnTo>
                      <a:pt x="16" y="63"/>
                    </a:lnTo>
                    <a:lnTo>
                      <a:pt x="12" y="67"/>
                    </a:lnTo>
                    <a:lnTo>
                      <a:pt x="9" y="73"/>
                    </a:lnTo>
                    <a:lnTo>
                      <a:pt x="7" y="79"/>
                    </a:lnTo>
                    <a:lnTo>
                      <a:pt x="4" y="83"/>
                    </a:lnTo>
                    <a:lnTo>
                      <a:pt x="1" y="89"/>
                    </a:lnTo>
                    <a:lnTo>
                      <a:pt x="0" y="94"/>
                    </a:lnTo>
                    <a:lnTo>
                      <a:pt x="0" y="100"/>
                    </a:lnTo>
                    <a:lnTo>
                      <a:pt x="0" y="107"/>
                    </a:lnTo>
                    <a:lnTo>
                      <a:pt x="15" y="107"/>
                    </a:lnTo>
                    <a:lnTo>
                      <a:pt x="15" y="101"/>
                    </a:lnTo>
                    <a:lnTo>
                      <a:pt x="15" y="97"/>
                    </a:lnTo>
                    <a:lnTo>
                      <a:pt x="16" y="93"/>
                    </a:lnTo>
                    <a:lnTo>
                      <a:pt x="18" y="89"/>
                    </a:lnTo>
                    <a:lnTo>
                      <a:pt x="20" y="84"/>
                    </a:lnTo>
                    <a:lnTo>
                      <a:pt x="22" y="80"/>
                    </a:lnTo>
                    <a:lnTo>
                      <a:pt x="24" y="76"/>
                    </a:lnTo>
                    <a:lnTo>
                      <a:pt x="29" y="72"/>
                    </a:lnTo>
                    <a:lnTo>
                      <a:pt x="31" y="69"/>
                    </a:lnTo>
                    <a:lnTo>
                      <a:pt x="35" y="65"/>
                    </a:lnTo>
                    <a:lnTo>
                      <a:pt x="39" y="60"/>
                    </a:lnTo>
                    <a:lnTo>
                      <a:pt x="45" y="58"/>
                    </a:lnTo>
                    <a:lnTo>
                      <a:pt x="50" y="53"/>
                    </a:lnTo>
                    <a:lnTo>
                      <a:pt x="56" y="49"/>
                    </a:lnTo>
                    <a:lnTo>
                      <a:pt x="61" y="46"/>
                    </a:lnTo>
                    <a:lnTo>
                      <a:pt x="68" y="43"/>
                    </a:lnTo>
                    <a:lnTo>
                      <a:pt x="75" y="39"/>
                    </a:lnTo>
                    <a:lnTo>
                      <a:pt x="82" y="36"/>
                    </a:lnTo>
                    <a:lnTo>
                      <a:pt x="89" y="34"/>
                    </a:lnTo>
                    <a:lnTo>
                      <a:pt x="97" y="31"/>
                    </a:lnTo>
                    <a:lnTo>
                      <a:pt x="104" y="28"/>
                    </a:lnTo>
                    <a:lnTo>
                      <a:pt x="112" y="27"/>
                    </a:lnTo>
                    <a:lnTo>
                      <a:pt x="120" y="24"/>
                    </a:lnTo>
                    <a:lnTo>
                      <a:pt x="128" y="22"/>
                    </a:lnTo>
                    <a:lnTo>
                      <a:pt x="138" y="21"/>
                    </a:lnTo>
                    <a:lnTo>
                      <a:pt x="146" y="20"/>
                    </a:lnTo>
                    <a:lnTo>
                      <a:pt x="155" y="18"/>
                    </a:lnTo>
                    <a:lnTo>
                      <a:pt x="165" y="17"/>
                    </a:lnTo>
                    <a:lnTo>
                      <a:pt x="174" y="15"/>
                    </a:lnTo>
                    <a:lnTo>
                      <a:pt x="184" y="15"/>
                    </a:lnTo>
                    <a:lnTo>
                      <a:pt x="193" y="14"/>
                    </a:lnTo>
                    <a:lnTo>
                      <a:pt x="204" y="14"/>
                    </a:lnTo>
                    <a:lnTo>
                      <a:pt x="204"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596" name="Freeform 103"/>
              <p:cNvSpPr>
                <a:spLocks/>
              </p:cNvSpPr>
              <p:nvPr/>
            </p:nvSpPr>
            <p:spPr bwMode="auto">
              <a:xfrm>
                <a:off x="2369" y="2045"/>
                <a:ext cx="69" cy="63"/>
              </a:xfrm>
              <a:custGeom>
                <a:avLst/>
                <a:gdLst>
                  <a:gd name="T0" fmla="*/ 54 w 69"/>
                  <a:gd name="T1" fmla="*/ 0 h 63"/>
                  <a:gd name="T2" fmla="*/ 53 w 69"/>
                  <a:gd name="T3" fmla="*/ 10 h 63"/>
                  <a:gd name="T4" fmla="*/ 50 w 69"/>
                  <a:gd name="T5" fmla="*/ 20 h 63"/>
                  <a:gd name="T6" fmla="*/ 42 w 69"/>
                  <a:gd name="T7" fmla="*/ 34 h 63"/>
                  <a:gd name="T8" fmla="*/ 39 w 69"/>
                  <a:gd name="T9" fmla="*/ 39 h 63"/>
                  <a:gd name="T10" fmla="*/ 35 w 69"/>
                  <a:gd name="T11" fmla="*/ 44 h 63"/>
                  <a:gd name="T12" fmla="*/ 31 w 69"/>
                  <a:gd name="T13" fmla="*/ 46 h 63"/>
                  <a:gd name="T14" fmla="*/ 28 w 69"/>
                  <a:gd name="T15" fmla="*/ 48 h 63"/>
                  <a:gd name="T16" fmla="*/ 26 w 69"/>
                  <a:gd name="T17" fmla="*/ 48 h 63"/>
                  <a:gd name="T18" fmla="*/ 24 w 69"/>
                  <a:gd name="T19" fmla="*/ 48 h 63"/>
                  <a:gd name="T20" fmla="*/ 23 w 69"/>
                  <a:gd name="T21" fmla="*/ 46 h 63"/>
                  <a:gd name="T22" fmla="*/ 20 w 69"/>
                  <a:gd name="T23" fmla="*/ 45 h 63"/>
                  <a:gd name="T24" fmla="*/ 19 w 69"/>
                  <a:gd name="T25" fmla="*/ 41 h 63"/>
                  <a:gd name="T26" fmla="*/ 16 w 69"/>
                  <a:gd name="T27" fmla="*/ 37 h 63"/>
                  <a:gd name="T28" fmla="*/ 16 w 69"/>
                  <a:gd name="T29" fmla="*/ 30 h 63"/>
                  <a:gd name="T30" fmla="*/ 15 w 69"/>
                  <a:gd name="T31" fmla="*/ 21 h 63"/>
                  <a:gd name="T32" fmla="*/ 0 w 69"/>
                  <a:gd name="T33" fmla="*/ 27 h 63"/>
                  <a:gd name="T34" fmla="*/ 1 w 69"/>
                  <a:gd name="T35" fmla="*/ 35 h 63"/>
                  <a:gd name="T36" fmla="*/ 4 w 69"/>
                  <a:gd name="T37" fmla="*/ 44 h 63"/>
                  <a:gd name="T38" fmla="*/ 7 w 69"/>
                  <a:gd name="T39" fmla="*/ 51 h 63"/>
                  <a:gd name="T40" fmla="*/ 11 w 69"/>
                  <a:gd name="T41" fmla="*/ 56 h 63"/>
                  <a:gd name="T42" fmla="*/ 16 w 69"/>
                  <a:gd name="T43" fmla="*/ 60 h 63"/>
                  <a:gd name="T44" fmla="*/ 23 w 69"/>
                  <a:gd name="T45" fmla="*/ 63 h 63"/>
                  <a:gd name="T46" fmla="*/ 30 w 69"/>
                  <a:gd name="T47" fmla="*/ 63 h 63"/>
                  <a:gd name="T48" fmla="*/ 37 w 69"/>
                  <a:gd name="T49" fmla="*/ 60 h 63"/>
                  <a:gd name="T50" fmla="*/ 42 w 69"/>
                  <a:gd name="T51" fmla="*/ 56 h 63"/>
                  <a:gd name="T52" fmla="*/ 47 w 69"/>
                  <a:gd name="T53" fmla="*/ 52 h 63"/>
                  <a:gd name="T54" fmla="*/ 53 w 69"/>
                  <a:gd name="T55" fmla="*/ 45 h 63"/>
                  <a:gd name="T56" fmla="*/ 60 w 69"/>
                  <a:gd name="T57" fmla="*/ 34 h 63"/>
                  <a:gd name="T58" fmla="*/ 65 w 69"/>
                  <a:gd name="T59" fmla="*/ 20 h 63"/>
                  <a:gd name="T60" fmla="*/ 68 w 69"/>
                  <a:gd name="T61" fmla="*/ 8 h 63"/>
                  <a:gd name="T62" fmla="*/ 69 w 69"/>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
                  <a:gd name="T97" fmla="*/ 0 h 63"/>
                  <a:gd name="T98" fmla="*/ 69 w 69"/>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 h="63">
                    <a:moveTo>
                      <a:pt x="54" y="0"/>
                    </a:moveTo>
                    <a:lnTo>
                      <a:pt x="54" y="0"/>
                    </a:lnTo>
                    <a:lnTo>
                      <a:pt x="54" y="6"/>
                    </a:lnTo>
                    <a:lnTo>
                      <a:pt x="53" y="10"/>
                    </a:lnTo>
                    <a:lnTo>
                      <a:pt x="52" y="14"/>
                    </a:lnTo>
                    <a:lnTo>
                      <a:pt x="50" y="20"/>
                    </a:lnTo>
                    <a:lnTo>
                      <a:pt x="46" y="27"/>
                    </a:lnTo>
                    <a:lnTo>
                      <a:pt x="42" y="34"/>
                    </a:lnTo>
                    <a:lnTo>
                      <a:pt x="41" y="37"/>
                    </a:lnTo>
                    <a:lnTo>
                      <a:pt x="39" y="39"/>
                    </a:lnTo>
                    <a:lnTo>
                      <a:pt x="37" y="41"/>
                    </a:lnTo>
                    <a:lnTo>
                      <a:pt x="35" y="44"/>
                    </a:lnTo>
                    <a:lnTo>
                      <a:pt x="34" y="45"/>
                    </a:lnTo>
                    <a:lnTo>
                      <a:pt x="31" y="46"/>
                    </a:lnTo>
                    <a:lnTo>
                      <a:pt x="30" y="46"/>
                    </a:lnTo>
                    <a:lnTo>
                      <a:pt x="28" y="48"/>
                    </a:lnTo>
                    <a:lnTo>
                      <a:pt x="27" y="48"/>
                    </a:lnTo>
                    <a:lnTo>
                      <a:pt x="26" y="48"/>
                    </a:lnTo>
                    <a:lnTo>
                      <a:pt x="24" y="48"/>
                    </a:lnTo>
                    <a:lnTo>
                      <a:pt x="23" y="48"/>
                    </a:lnTo>
                    <a:lnTo>
                      <a:pt x="23" y="46"/>
                    </a:lnTo>
                    <a:lnTo>
                      <a:pt x="22" y="46"/>
                    </a:lnTo>
                    <a:lnTo>
                      <a:pt x="20" y="45"/>
                    </a:lnTo>
                    <a:lnTo>
                      <a:pt x="19" y="44"/>
                    </a:lnTo>
                    <a:lnTo>
                      <a:pt x="19" y="41"/>
                    </a:lnTo>
                    <a:lnTo>
                      <a:pt x="17" y="39"/>
                    </a:lnTo>
                    <a:lnTo>
                      <a:pt x="16" y="37"/>
                    </a:lnTo>
                    <a:lnTo>
                      <a:pt x="16" y="32"/>
                    </a:lnTo>
                    <a:lnTo>
                      <a:pt x="16" y="30"/>
                    </a:lnTo>
                    <a:lnTo>
                      <a:pt x="15" y="25"/>
                    </a:lnTo>
                    <a:lnTo>
                      <a:pt x="15" y="21"/>
                    </a:lnTo>
                    <a:lnTo>
                      <a:pt x="0" y="21"/>
                    </a:lnTo>
                    <a:lnTo>
                      <a:pt x="0" y="27"/>
                    </a:lnTo>
                    <a:lnTo>
                      <a:pt x="1" y="31"/>
                    </a:lnTo>
                    <a:lnTo>
                      <a:pt x="1" y="35"/>
                    </a:lnTo>
                    <a:lnTo>
                      <a:pt x="2" y="39"/>
                    </a:lnTo>
                    <a:lnTo>
                      <a:pt x="4" y="44"/>
                    </a:lnTo>
                    <a:lnTo>
                      <a:pt x="5" y="48"/>
                    </a:lnTo>
                    <a:lnTo>
                      <a:pt x="7" y="51"/>
                    </a:lnTo>
                    <a:lnTo>
                      <a:pt x="8" y="53"/>
                    </a:lnTo>
                    <a:lnTo>
                      <a:pt x="11" y="56"/>
                    </a:lnTo>
                    <a:lnTo>
                      <a:pt x="13" y="59"/>
                    </a:lnTo>
                    <a:lnTo>
                      <a:pt x="16" y="60"/>
                    </a:lnTo>
                    <a:lnTo>
                      <a:pt x="20" y="62"/>
                    </a:lnTo>
                    <a:lnTo>
                      <a:pt x="23" y="63"/>
                    </a:lnTo>
                    <a:lnTo>
                      <a:pt x="27" y="63"/>
                    </a:lnTo>
                    <a:lnTo>
                      <a:pt x="30" y="63"/>
                    </a:lnTo>
                    <a:lnTo>
                      <a:pt x="32" y="62"/>
                    </a:lnTo>
                    <a:lnTo>
                      <a:pt x="37" y="60"/>
                    </a:lnTo>
                    <a:lnTo>
                      <a:pt x="39" y="59"/>
                    </a:lnTo>
                    <a:lnTo>
                      <a:pt x="42" y="56"/>
                    </a:lnTo>
                    <a:lnTo>
                      <a:pt x="45" y="55"/>
                    </a:lnTo>
                    <a:lnTo>
                      <a:pt x="47" y="52"/>
                    </a:lnTo>
                    <a:lnTo>
                      <a:pt x="50" y="49"/>
                    </a:lnTo>
                    <a:lnTo>
                      <a:pt x="53" y="45"/>
                    </a:lnTo>
                    <a:lnTo>
                      <a:pt x="56" y="42"/>
                    </a:lnTo>
                    <a:lnTo>
                      <a:pt x="60" y="34"/>
                    </a:lnTo>
                    <a:lnTo>
                      <a:pt x="64" y="25"/>
                    </a:lnTo>
                    <a:lnTo>
                      <a:pt x="65" y="20"/>
                    </a:lnTo>
                    <a:lnTo>
                      <a:pt x="67" y="14"/>
                    </a:lnTo>
                    <a:lnTo>
                      <a:pt x="68" y="8"/>
                    </a:lnTo>
                    <a:lnTo>
                      <a:pt x="69" y="3"/>
                    </a:lnTo>
                    <a:lnTo>
                      <a:pt x="54"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597" name="Freeform 104"/>
              <p:cNvSpPr>
                <a:spLocks/>
              </p:cNvSpPr>
              <p:nvPr/>
            </p:nvSpPr>
            <p:spPr bwMode="auto">
              <a:xfrm>
                <a:off x="2423" y="1880"/>
                <a:ext cx="48" cy="168"/>
              </a:xfrm>
              <a:custGeom>
                <a:avLst/>
                <a:gdLst>
                  <a:gd name="T0" fmla="*/ 48 w 48"/>
                  <a:gd name="T1" fmla="*/ 3 h 168"/>
                  <a:gd name="T2" fmla="*/ 33 w 48"/>
                  <a:gd name="T3" fmla="*/ 0 h 168"/>
                  <a:gd name="T4" fmla="*/ 0 w 48"/>
                  <a:gd name="T5" fmla="*/ 165 h 168"/>
                  <a:gd name="T6" fmla="*/ 15 w 48"/>
                  <a:gd name="T7" fmla="*/ 168 h 168"/>
                  <a:gd name="T8" fmla="*/ 48 w 48"/>
                  <a:gd name="T9" fmla="*/ 3 h 168"/>
                  <a:gd name="T10" fmla="*/ 48 w 48"/>
                  <a:gd name="T11" fmla="*/ 3 h 168"/>
                  <a:gd name="T12" fmla="*/ 0 60000 65536"/>
                  <a:gd name="T13" fmla="*/ 0 60000 65536"/>
                  <a:gd name="T14" fmla="*/ 0 60000 65536"/>
                  <a:gd name="T15" fmla="*/ 0 60000 65536"/>
                  <a:gd name="T16" fmla="*/ 0 60000 65536"/>
                  <a:gd name="T17" fmla="*/ 0 60000 65536"/>
                  <a:gd name="T18" fmla="*/ 0 w 48"/>
                  <a:gd name="T19" fmla="*/ 0 h 168"/>
                  <a:gd name="T20" fmla="*/ 48 w 48"/>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8" h="168">
                    <a:moveTo>
                      <a:pt x="48" y="3"/>
                    </a:moveTo>
                    <a:lnTo>
                      <a:pt x="33" y="0"/>
                    </a:lnTo>
                    <a:lnTo>
                      <a:pt x="0" y="165"/>
                    </a:lnTo>
                    <a:lnTo>
                      <a:pt x="15" y="168"/>
                    </a:lnTo>
                    <a:lnTo>
                      <a:pt x="48" y="3"/>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598" name="Freeform 105"/>
              <p:cNvSpPr>
                <a:spLocks/>
              </p:cNvSpPr>
              <p:nvPr/>
            </p:nvSpPr>
            <p:spPr bwMode="auto">
              <a:xfrm>
                <a:off x="2456" y="1853"/>
                <a:ext cx="46" cy="47"/>
              </a:xfrm>
              <a:custGeom>
                <a:avLst/>
                <a:gdLst>
                  <a:gd name="T0" fmla="*/ 46 w 46"/>
                  <a:gd name="T1" fmla="*/ 37 h 47"/>
                  <a:gd name="T2" fmla="*/ 45 w 46"/>
                  <a:gd name="T3" fmla="*/ 34 h 47"/>
                  <a:gd name="T4" fmla="*/ 41 w 46"/>
                  <a:gd name="T5" fmla="*/ 27 h 47"/>
                  <a:gd name="T6" fmla="*/ 37 w 46"/>
                  <a:gd name="T7" fmla="*/ 17 h 47"/>
                  <a:gd name="T8" fmla="*/ 31 w 46"/>
                  <a:gd name="T9" fmla="*/ 9 h 47"/>
                  <a:gd name="T10" fmla="*/ 29 w 46"/>
                  <a:gd name="T11" fmla="*/ 5 h 47"/>
                  <a:gd name="T12" fmla="*/ 26 w 46"/>
                  <a:gd name="T13" fmla="*/ 2 h 47"/>
                  <a:gd name="T14" fmla="*/ 22 w 46"/>
                  <a:gd name="T15" fmla="*/ 0 h 47"/>
                  <a:gd name="T16" fmla="*/ 19 w 46"/>
                  <a:gd name="T17" fmla="*/ 0 h 47"/>
                  <a:gd name="T18" fmla="*/ 16 w 46"/>
                  <a:gd name="T19" fmla="*/ 0 h 47"/>
                  <a:gd name="T20" fmla="*/ 12 w 46"/>
                  <a:gd name="T21" fmla="*/ 0 h 47"/>
                  <a:gd name="T22" fmla="*/ 10 w 46"/>
                  <a:gd name="T23" fmla="*/ 3 h 47"/>
                  <a:gd name="T24" fmla="*/ 8 w 46"/>
                  <a:gd name="T25" fmla="*/ 5 h 47"/>
                  <a:gd name="T26" fmla="*/ 5 w 46"/>
                  <a:gd name="T27" fmla="*/ 7 h 47"/>
                  <a:gd name="T28" fmla="*/ 4 w 46"/>
                  <a:gd name="T29" fmla="*/ 10 h 47"/>
                  <a:gd name="T30" fmla="*/ 1 w 46"/>
                  <a:gd name="T31" fmla="*/ 17 h 47"/>
                  <a:gd name="T32" fmla="*/ 0 w 46"/>
                  <a:gd name="T33" fmla="*/ 27 h 47"/>
                  <a:gd name="T34" fmla="*/ 15 w 46"/>
                  <a:gd name="T35" fmla="*/ 30 h 47"/>
                  <a:gd name="T36" fmla="*/ 16 w 46"/>
                  <a:gd name="T37" fmla="*/ 22 h 47"/>
                  <a:gd name="T38" fmla="*/ 19 w 46"/>
                  <a:gd name="T39" fmla="*/ 16 h 47"/>
                  <a:gd name="T40" fmla="*/ 19 w 46"/>
                  <a:gd name="T41" fmla="*/ 14 h 47"/>
                  <a:gd name="T42" fmla="*/ 19 w 46"/>
                  <a:gd name="T43" fmla="*/ 14 h 47"/>
                  <a:gd name="T44" fmla="*/ 20 w 46"/>
                  <a:gd name="T45" fmla="*/ 14 h 47"/>
                  <a:gd name="T46" fmla="*/ 19 w 46"/>
                  <a:gd name="T47" fmla="*/ 14 h 47"/>
                  <a:gd name="T48" fmla="*/ 19 w 46"/>
                  <a:gd name="T49" fmla="*/ 14 h 47"/>
                  <a:gd name="T50" fmla="*/ 18 w 46"/>
                  <a:gd name="T51" fmla="*/ 14 h 47"/>
                  <a:gd name="T52" fmla="*/ 16 w 46"/>
                  <a:gd name="T53" fmla="*/ 14 h 47"/>
                  <a:gd name="T54" fmla="*/ 16 w 46"/>
                  <a:gd name="T55" fmla="*/ 14 h 47"/>
                  <a:gd name="T56" fmla="*/ 18 w 46"/>
                  <a:gd name="T57" fmla="*/ 16 h 47"/>
                  <a:gd name="T58" fmla="*/ 19 w 46"/>
                  <a:gd name="T59" fmla="*/ 17 h 47"/>
                  <a:gd name="T60" fmla="*/ 23 w 46"/>
                  <a:gd name="T61" fmla="*/ 24 h 47"/>
                  <a:gd name="T62" fmla="*/ 27 w 46"/>
                  <a:gd name="T63" fmla="*/ 33 h 47"/>
                  <a:gd name="T64" fmla="*/ 31 w 46"/>
                  <a:gd name="T65" fmla="*/ 41 h 47"/>
                  <a:gd name="T66" fmla="*/ 35 w 46"/>
                  <a:gd name="T67" fmla="*/ 47 h 47"/>
                  <a:gd name="T68" fmla="*/ 46 w 46"/>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
                  <a:gd name="T106" fmla="*/ 0 h 47"/>
                  <a:gd name="T107" fmla="*/ 46 w 46"/>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 h="47">
                    <a:moveTo>
                      <a:pt x="46" y="37"/>
                    </a:moveTo>
                    <a:lnTo>
                      <a:pt x="45" y="34"/>
                    </a:lnTo>
                    <a:lnTo>
                      <a:pt x="41" y="27"/>
                    </a:lnTo>
                    <a:lnTo>
                      <a:pt x="37" y="17"/>
                    </a:lnTo>
                    <a:lnTo>
                      <a:pt x="31" y="9"/>
                    </a:lnTo>
                    <a:lnTo>
                      <a:pt x="29" y="5"/>
                    </a:lnTo>
                    <a:lnTo>
                      <a:pt x="26" y="2"/>
                    </a:lnTo>
                    <a:lnTo>
                      <a:pt x="22" y="0"/>
                    </a:lnTo>
                    <a:lnTo>
                      <a:pt x="19" y="0"/>
                    </a:lnTo>
                    <a:lnTo>
                      <a:pt x="16" y="0"/>
                    </a:lnTo>
                    <a:lnTo>
                      <a:pt x="12" y="0"/>
                    </a:lnTo>
                    <a:lnTo>
                      <a:pt x="10" y="3"/>
                    </a:lnTo>
                    <a:lnTo>
                      <a:pt x="8" y="5"/>
                    </a:lnTo>
                    <a:lnTo>
                      <a:pt x="5" y="7"/>
                    </a:lnTo>
                    <a:lnTo>
                      <a:pt x="4" y="10"/>
                    </a:lnTo>
                    <a:lnTo>
                      <a:pt x="1" y="17"/>
                    </a:lnTo>
                    <a:lnTo>
                      <a:pt x="0" y="27"/>
                    </a:lnTo>
                    <a:lnTo>
                      <a:pt x="15" y="30"/>
                    </a:lnTo>
                    <a:lnTo>
                      <a:pt x="16" y="22"/>
                    </a:lnTo>
                    <a:lnTo>
                      <a:pt x="19" y="16"/>
                    </a:lnTo>
                    <a:lnTo>
                      <a:pt x="19" y="14"/>
                    </a:lnTo>
                    <a:lnTo>
                      <a:pt x="20" y="14"/>
                    </a:lnTo>
                    <a:lnTo>
                      <a:pt x="19" y="14"/>
                    </a:lnTo>
                    <a:lnTo>
                      <a:pt x="18" y="14"/>
                    </a:lnTo>
                    <a:lnTo>
                      <a:pt x="16" y="14"/>
                    </a:lnTo>
                    <a:lnTo>
                      <a:pt x="18" y="16"/>
                    </a:lnTo>
                    <a:lnTo>
                      <a:pt x="19" y="17"/>
                    </a:lnTo>
                    <a:lnTo>
                      <a:pt x="23" y="24"/>
                    </a:lnTo>
                    <a:lnTo>
                      <a:pt x="27" y="33"/>
                    </a:lnTo>
                    <a:lnTo>
                      <a:pt x="31" y="41"/>
                    </a:lnTo>
                    <a:lnTo>
                      <a:pt x="35" y="47"/>
                    </a:lnTo>
                    <a:lnTo>
                      <a:pt x="46" y="3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599" name="Freeform 106"/>
              <p:cNvSpPr>
                <a:spLocks/>
              </p:cNvSpPr>
              <p:nvPr/>
            </p:nvSpPr>
            <p:spPr bwMode="auto">
              <a:xfrm>
                <a:off x="2479" y="1938"/>
                <a:ext cx="63" cy="187"/>
              </a:xfrm>
              <a:custGeom>
                <a:avLst/>
                <a:gdLst>
                  <a:gd name="T0" fmla="*/ 49 w 63"/>
                  <a:gd name="T1" fmla="*/ 0 h 187"/>
                  <a:gd name="T2" fmla="*/ 49 w 63"/>
                  <a:gd name="T3" fmla="*/ 0 h 187"/>
                  <a:gd name="T4" fmla="*/ 48 w 63"/>
                  <a:gd name="T5" fmla="*/ 7 h 187"/>
                  <a:gd name="T6" fmla="*/ 46 w 63"/>
                  <a:gd name="T7" fmla="*/ 20 h 187"/>
                  <a:gd name="T8" fmla="*/ 44 w 63"/>
                  <a:gd name="T9" fmla="*/ 34 h 187"/>
                  <a:gd name="T10" fmla="*/ 42 w 63"/>
                  <a:gd name="T11" fmla="*/ 51 h 187"/>
                  <a:gd name="T12" fmla="*/ 40 w 63"/>
                  <a:gd name="T13" fmla="*/ 69 h 187"/>
                  <a:gd name="T14" fmla="*/ 37 w 63"/>
                  <a:gd name="T15" fmla="*/ 89 h 187"/>
                  <a:gd name="T16" fmla="*/ 34 w 63"/>
                  <a:gd name="T17" fmla="*/ 107 h 187"/>
                  <a:gd name="T18" fmla="*/ 30 w 63"/>
                  <a:gd name="T19" fmla="*/ 125 h 187"/>
                  <a:gd name="T20" fmla="*/ 27 w 63"/>
                  <a:gd name="T21" fmla="*/ 142 h 187"/>
                  <a:gd name="T22" fmla="*/ 25 w 63"/>
                  <a:gd name="T23" fmla="*/ 156 h 187"/>
                  <a:gd name="T24" fmla="*/ 22 w 63"/>
                  <a:gd name="T25" fmla="*/ 162 h 187"/>
                  <a:gd name="T26" fmla="*/ 21 w 63"/>
                  <a:gd name="T27" fmla="*/ 167 h 187"/>
                  <a:gd name="T28" fmla="*/ 19 w 63"/>
                  <a:gd name="T29" fmla="*/ 170 h 187"/>
                  <a:gd name="T30" fmla="*/ 18 w 63"/>
                  <a:gd name="T31" fmla="*/ 173 h 187"/>
                  <a:gd name="T32" fmla="*/ 18 w 63"/>
                  <a:gd name="T33" fmla="*/ 173 h 187"/>
                  <a:gd name="T34" fmla="*/ 18 w 63"/>
                  <a:gd name="T35" fmla="*/ 173 h 187"/>
                  <a:gd name="T36" fmla="*/ 18 w 63"/>
                  <a:gd name="T37" fmla="*/ 173 h 187"/>
                  <a:gd name="T38" fmla="*/ 19 w 63"/>
                  <a:gd name="T39" fmla="*/ 172 h 187"/>
                  <a:gd name="T40" fmla="*/ 21 w 63"/>
                  <a:gd name="T41" fmla="*/ 173 h 187"/>
                  <a:gd name="T42" fmla="*/ 22 w 63"/>
                  <a:gd name="T43" fmla="*/ 173 h 187"/>
                  <a:gd name="T44" fmla="*/ 22 w 63"/>
                  <a:gd name="T45" fmla="*/ 173 h 187"/>
                  <a:gd name="T46" fmla="*/ 22 w 63"/>
                  <a:gd name="T47" fmla="*/ 173 h 187"/>
                  <a:gd name="T48" fmla="*/ 21 w 63"/>
                  <a:gd name="T49" fmla="*/ 170 h 187"/>
                  <a:gd name="T50" fmla="*/ 19 w 63"/>
                  <a:gd name="T51" fmla="*/ 166 h 187"/>
                  <a:gd name="T52" fmla="*/ 16 w 63"/>
                  <a:gd name="T53" fmla="*/ 159 h 187"/>
                  <a:gd name="T54" fmla="*/ 15 w 63"/>
                  <a:gd name="T55" fmla="*/ 151 h 187"/>
                  <a:gd name="T56" fmla="*/ 0 w 63"/>
                  <a:gd name="T57" fmla="*/ 153 h 187"/>
                  <a:gd name="T58" fmla="*/ 3 w 63"/>
                  <a:gd name="T59" fmla="*/ 163 h 187"/>
                  <a:gd name="T60" fmla="*/ 4 w 63"/>
                  <a:gd name="T61" fmla="*/ 170 h 187"/>
                  <a:gd name="T62" fmla="*/ 7 w 63"/>
                  <a:gd name="T63" fmla="*/ 177 h 187"/>
                  <a:gd name="T64" fmla="*/ 10 w 63"/>
                  <a:gd name="T65" fmla="*/ 182 h 187"/>
                  <a:gd name="T66" fmla="*/ 11 w 63"/>
                  <a:gd name="T67" fmla="*/ 184 h 187"/>
                  <a:gd name="T68" fmla="*/ 14 w 63"/>
                  <a:gd name="T69" fmla="*/ 186 h 187"/>
                  <a:gd name="T70" fmla="*/ 16 w 63"/>
                  <a:gd name="T71" fmla="*/ 187 h 187"/>
                  <a:gd name="T72" fmla="*/ 21 w 63"/>
                  <a:gd name="T73" fmla="*/ 187 h 187"/>
                  <a:gd name="T74" fmla="*/ 23 w 63"/>
                  <a:gd name="T75" fmla="*/ 187 h 187"/>
                  <a:gd name="T76" fmla="*/ 26 w 63"/>
                  <a:gd name="T77" fmla="*/ 186 h 187"/>
                  <a:gd name="T78" fmla="*/ 27 w 63"/>
                  <a:gd name="T79" fmla="*/ 184 h 187"/>
                  <a:gd name="T80" fmla="*/ 30 w 63"/>
                  <a:gd name="T81" fmla="*/ 182 h 187"/>
                  <a:gd name="T82" fmla="*/ 31 w 63"/>
                  <a:gd name="T83" fmla="*/ 177 h 187"/>
                  <a:gd name="T84" fmla="*/ 34 w 63"/>
                  <a:gd name="T85" fmla="*/ 172 h 187"/>
                  <a:gd name="T86" fmla="*/ 36 w 63"/>
                  <a:gd name="T87" fmla="*/ 167 h 187"/>
                  <a:gd name="T88" fmla="*/ 38 w 63"/>
                  <a:gd name="T89" fmla="*/ 160 h 187"/>
                  <a:gd name="T90" fmla="*/ 42 w 63"/>
                  <a:gd name="T91" fmla="*/ 145 h 187"/>
                  <a:gd name="T92" fmla="*/ 45 w 63"/>
                  <a:gd name="T93" fmla="*/ 128 h 187"/>
                  <a:gd name="T94" fmla="*/ 49 w 63"/>
                  <a:gd name="T95" fmla="*/ 110 h 187"/>
                  <a:gd name="T96" fmla="*/ 52 w 63"/>
                  <a:gd name="T97" fmla="*/ 90 h 187"/>
                  <a:gd name="T98" fmla="*/ 55 w 63"/>
                  <a:gd name="T99" fmla="*/ 70 h 187"/>
                  <a:gd name="T100" fmla="*/ 57 w 63"/>
                  <a:gd name="T101" fmla="*/ 52 h 187"/>
                  <a:gd name="T102" fmla="*/ 59 w 63"/>
                  <a:gd name="T103" fmla="*/ 35 h 187"/>
                  <a:gd name="T104" fmla="*/ 61 w 63"/>
                  <a:gd name="T105" fmla="*/ 21 h 187"/>
                  <a:gd name="T106" fmla="*/ 63 w 63"/>
                  <a:gd name="T107" fmla="*/ 10 h 187"/>
                  <a:gd name="T108" fmla="*/ 63 w 63"/>
                  <a:gd name="T109" fmla="*/ 3 h 187"/>
                  <a:gd name="T110" fmla="*/ 63 w 63"/>
                  <a:gd name="T111" fmla="*/ 3 h 187"/>
                  <a:gd name="T112" fmla="*/ 49 w 63"/>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7"/>
                  <a:gd name="T173" fmla="*/ 63 w 63"/>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7">
                    <a:moveTo>
                      <a:pt x="49" y="0"/>
                    </a:moveTo>
                    <a:lnTo>
                      <a:pt x="49" y="0"/>
                    </a:lnTo>
                    <a:lnTo>
                      <a:pt x="48" y="7"/>
                    </a:lnTo>
                    <a:lnTo>
                      <a:pt x="46" y="20"/>
                    </a:lnTo>
                    <a:lnTo>
                      <a:pt x="44" y="34"/>
                    </a:lnTo>
                    <a:lnTo>
                      <a:pt x="42" y="51"/>
                    </a:lnTo>
                    <a:lnTo>
                      <a:pt x="40" y="69"/>
                    </a:lnTo>
                    <a:lnTo>
                      <a:pt x="37" y="89"/>
                    </a:lnTo>
                    <a:lnTo>
                      <a:pt x="34" y="107"/>
                    </a:lnTo>
                    <a:lnTo>
                      <a:pt x="30" y="125"/>
                    </a:lnTo>
                    <a:lnTo>
                      <a:pt x="27" y="142"/>
                    </a:lnTo>
                    <a:lnTo>
                      <a:pt x="25" y="156"/>
                    </a:lnTo>
                    <a:lnTo>
                      <a:pt x="22" y="162"/>
                    </a:lnTo>
                    <a:lnTo>
                      <a:pt x="21" y="167"/>
                    </a:lnTo>
                    <a:lnTo>
                      <a:pt x="19" y="170"/>
                    </a:lnTo>
                    <a:lnTo>
                      <a:pt x="18" y="173"/>
                    </a:lnTo>
                    <a:lnTo>
                      <a:pt x="19" y="172"/>
                    </a:lnTo>
                    <a:lnTo>
                      <a:pt x="21" y="173"/>
                    </a:lnTo>
                    <a:lnTo>
                      <a:pt x="22" y="173"/>
                    </a:lnTo>
                    <a:lnTo>
                      <a:pt x="21" y="170"/>
                    </a:lnTo>
                    <a:lnTo>
                      <a:pt x="19" y="166"/>
                    </a:lnTo>
                    <a:lnTo>
                      <a:pt x="16" y="159"/>
                    </a:lnTo>
                    <a:lnTo>
                      <a:pt x="15" y="151"/>
                    </a:lnTo>
                    <a:lnTo>
                      <a:pt x="0" y="153"/>
                    </a:lnTo>
                    <a:lnTo>
                      <a:pt x="3" y="163"/>
                    </a:lnTo>
                    <a:lnTo>
                      <a:pt x="4" y="170"/>
                    </a:lnTo>
                    <a:lnTo>
                      <a:pt x="7" y="177"/>
                    </a:lnTo>
                    <a:lnTo>
                      <a:pt x="10" y="182"/>
                    </a:lnTo>
                    <a:lnTo>
                      <a:pt x="11" y="184"/>
                    </a:lnTo>
                    <a:lnTo>
                      <a:pt x="14" y="186"/>
                    </a:lnTo>
                    <a:lnTo>
                      <a:pt x="16" y="187"/>
                    </a:lnTo>
                    <a:lnTo>
                      <a:pt x="21" y="187"/>
                    </a:lnTo>
                    <a:lnTo>
                      <a:pt x="23" y="187"/>
                    </a:lnTo>
                    <a:lnTo>
                      <a:pt x="26" y="186"/>
                    </a:lnTo>
                    <a:lnTo>
                      <a:pt x="27" y="184"/>
                    </a:lnTo>
                    <a:lnTo>
                      <a:pt x="30" y="182"/>
                    </a:lnTo>
                    <a:lnTo>
                      <a:pt x="31" y="177"/>
                    </a:lnTo>
                    <a:lnTo>
                      <a:pt x="34" y="172"/>
                    </a:lnTo>
                    <a:lnTo>
                      <a:pt x="36" y="167"/>
                    </a:lnTo>
                    <a:lnTo>
                      <a:pt x="38" y="160"/>
                    </a:lnTo>
                    <a:lnTo>
                      <a:pt x="42" y="145"/>
                    </a:lnTo>
                    <a:lnTo>
                      <a:pt x="45" y="128"/>
                    </a:lnTo>
                    <a:lnTo>
                      <a:pt x="49" y="110"/>
                    </a:lnTo>
                    <a:lnTo>
                      <a:pt x="52" y="90"/>
                    </a:lnTo>
                    <a:lnTo>
                      <a:pt x="55" y="70"/>
                    </a:lnTo>
                    <a:lnTo>
                      <a:pt x="57" y="52"/>
                    </a:lnTo>
                    <a:lnTo>
                      <a:pt x="59" y="35"/>
                    </a:lnTo>
                    <a:lnTo>
                      <a:pt x="61" y="21"/>
                    </a:lnTo>
                    <a:lnTo>
                      <a:pt x="63" y="10"/>
                    </a:lnTo>
                    <a:lnTo>
                      <a:pt x="63" y="3"/>
                    </a:lnTo>
                    <a:lnTo>
                      <a:pt x="49"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600" name="Freeform 107"/>
              <p:cNvSpPr>
                <a:spLocks/>
              </p:cNvSpPr>
              <p:nvPr/>
            </p:nvSpPr>
            <p:spPr bwMode="auto">
              <a:xfrm>
                <a:off x="2528" y="1858"/>
                <a:ext cx="83" cy="83"/>
              </a:xfrm>
              <a:custGeom>
                <a:avLst/>
                <a:gdLst>
                  <a:gd name="T0" fmla="*/ 83 w 83"/>
                  <a:gd name="T1" fmla="*/ 46 h 83"/>
                  <a:gd name="T2" fmla="*/ 83 w 83"/>
                  <a:gd name="T3" fmla="*/ 39 h 83"/>
                  <a:gd name="T4" fmla="*/ 83 w 83"/>
                  <a:gd name="T5" fmla="*/ 32 h 83"/>
                  <a:gd name="T6" fmla="*/ 82 w 83"/>
                  <a:gd name="T7" fmla="*/ 25 h 83"/>
                  <a:gd name="T8" fmla="*/ 81 w 83"/>
                  <a:gd name="T9" fmla="*/ 21 h 83"/>
                  <a:gd name="T10" fmla="*/ 79 w 83"/>
                  <a:gd name="T11" fmla="*/ 15 h 83"/>
                  <a:gd name="T12" fmla="*/ 77 w 83"/>
                  <a:gd name="T13" fmla="*/ 11 h 83"/>
                  <a:gd name="T14" fmla="*/ 74 w 83"/>
                  <a:gd name="T15" fmla="*/ 8 h 83"/>
                  <a:gd name="T16" fmla="*/ 71 w 83"/>
                  <a:gd name="T17" fmla="*/ 4 h 83"/>
                  <a:gd name="T18" fmla="*/ 67 w 83"/>
                  <a:gd name="T19" fmla="*/ 2 h 83"/>
                  <a:gd name="T20" fmla="*/ 63 w 83"/>
                  <a:gd name="T21" fmla="*/ 1 h 83"/>
                  <a:gd name="T22" fmla="*/ 59 w 83"/>
                  <a:gd name="T23" fmla="*/ 0 h 83"/>
                  <a:gd name="T24" fmla="*/ 55 w 83"/>
                  <a:gd name="T25" fmla="*/ 1 h 83"/>
                  <a:gd name="T26" fmla="*/ 52 w 83"/>
                  <a:gd name="T27" fmla="*/ 2 h 83"/>
                  <a:gd name="T28" fmla="*/ 48 w 83"/>
                  <a:gd name="T29" fmla="*/ 4 h 83"/>
                  <a:gd name="T30" fmla="*/ 44 w 83"/>
                  <a:gd name="T31" fmla="*/ 7 h 83"/>
                  <a:gd name="T32" fmla="*/ 41 w 83"/>
                  <a:gd name="T33" fmla="*/ 8 h 83"/>
                  <a:gd name="T34" fmla="*/ 37 w 83"/>
                  <a:gd name="T35" fmla="*/ 11 h 83"/>
                  <a:gd name="T36" fmla="*/ 34 w 83"/>
                  <a:gd name="T37" fmla="*/ 15 h 83"/>
                  <a:gd name="T38" fmla="*/ 30 w 83"/>
                  <a:gd name="T39" fmla="*/ 18 h 83"/>
                  <a:gd name="T40" fmla="*/ 27 w 83"/>
                  <a:gd name="T41" fmla="*/ 22 h 83"/>
                  <a:gd name="T42" fmla="*/ 21 w 83"/>
                  <a:gd name="T43" fmla="*/ 31 h 83"/>
                  <a:gd name="T44" fmla="*/ 15 w 83"/>
                  <a:gd name="T45" fmla="*/ 39 h 83"/>
                  <a:gd name="T46" fmla="*/ 10 w 83"/>
                  <a:gd name="T47" fmla="*/ 49 h 83"/>
                  <a:gd name="T48" fmla="*/ 6 w 83"/>
                  <a:gd name="T49" fmla="*/ 60 h 83"/>
                  <a:gd name="T50" fmla="*/ 4 w 83"/>
                  <a:gd name="T51" fmla="*/ 64 h 83"/>
                  <a:gd name="T52" fmla="*/ 2 w 83"/>
                  <a:gd name="T53" fmla="*/ 70 h 83"/>
                  <a:gd name="T54" fmla="*/ 0 w 83"/>
                  <a:gd name="T55" fmla="*/ 74 h 83"/>
                  <a:gd name="T56" fmla="*/ 0 w 83"/>
                  <a:gd name="T57" fmla="*/ 80 h 83"/>
                  <a:gd name="T58" fmla="*/ 14 w 83"/>
                  <a:gd name="T59" fmla="*/ 83 h 83"/>
                  <a:gd name="T60" fmla="*/ 15 w 83"/>
                  <a:gd name="T61" fmla="*/ 78 h 83"/>
                  <a:gd name="T62" fmla="*/ 17 w 83"/>
                  <a:gd name="T63" fmla="*/ 74 h 83"/>
                  <a:gd name="T64" fmla="*/ 18 w 83"/>
                  <a:gd name="T65" fmla="*/ 70 h 83"/>
                  <a:gd name="T66" fmla="*/ 19 w 83"/>
                  <a:gd name="T67" fmla="*/ 66 h 83"/>
                  <a:gd name="T68" fmla="*/ 23 w 83"/>
                  <a:gd name="T69" fmla="*/ 56 h 83"/>
                  <a:gd name="T70" fmla="*/ 29 w 83"/>
                  <a:gd name="T71" fmla="*/ 48 h 83"/>
                  <a:gd name="T72" fmla="*/ 33 w 83"/>
                  <a:gd name="T73" fmla="*/ 39 h 83"/>
                  <a:gd name="T74" fmla="*/ 38 w 83"/>
                  <a:gd name="T75" fmla="*/ 32 h 83"/>
                  <a:gd name="T76" fmla="*/ 41 w 83"/>
                  <a:gd name="T77" fmla="*/ 28 h 83"/>
                  <a:gd name="T78" fmla="*/ 44 w 83"/>
                  <a:gd name="T79" fmla="*/ 25 h 83"/>
                  <a:gd name="T80" fmla="*/ 47 w 83"/>
                  <a:gd name="T81" fmla="*/ 24 h 83"/>
                  <a:gd name="T82" fmla="*/ 49 w 83"/>
                  <a:gd name="T83" fmla="*/ 21 h 83"/>
                  <a:gd name="T84" fmla="*/ 52 w 83"/>
                  <a:gd name="T85" fmla="*/ 18 h 83"/>
                  <a:gd name="T86" fmla="*/ 55 w 83"/>
                  <a:gd name="T87" fmla="*/ 17 h 83"/>
                  <a:gd name="T88" fmla="*/ 57 w 83"/>
                  <a:gd name="T89" fmla="*/ 17 h 83"/>
                  <a:gd name="T90" fmla="*/ 59 w 83"/>
                  <a:gd name="T91" fmla="*/ 15 h 83"/>
                  <a:gd name="T92" fmla="*/ 60 w 83"/>
                  <a:gd name="T93" fmla="*/ 15 h 83"/>
                  <a:gd name="T94" fmla="*/ 60 w 83"/>
                  <a:gd name="T95" fmla="*/ 15 h 83"/>
                  <a:gd name="T96" fmla="*/ 62 w 83"/>
                  <a:gd name="T97" fmla="*/ 15 h 83"/>
                  <a:gd name="T98" fmla="*/ 62 w 83"/>
                  <a:gd name="T99" fmla="*/ 17 h 83"/>
                  <a:gd name="T100" fmla="*/ 63 w 83"/>
                  <a:gd name="T101" fmla="*/ 17 h 83"/>
                  <a:gd name="T102" fmla="*/ 64 w 83"/>
                  <a:gd name="T103" fmla="*/ 18 h 83"/>
                  <a:gd name="T104" fmla="*/ 66 w 83"/>
                  <a:gd name="T105" fmla="*/ 21 h 83"/>
                  <a:gd name="T106" fmla="*/ 66 w 83"/>
                  <a:gd name="T107" fmla="*/ 24 h 83"/>
                  <a:gd name="T108" fmla="*/ 67 w 83"/>
                  <a:gd name="T109" fmla="*/ 28 h 83"/>
                  <a:gd name="T110" fmla="*/ 68 w 83"/>
                  <a:gd name="T111" fmla="*/ 33 h 83"/>
                  <a:gd name="T112" fmla="*/ 68 w 83"/>
                  <a:gd name="T113" fmla="*/ 39 h 83"/>
                  <a:gd name="T114" fmla="*/ 68 w 83"/>
                  <a:gd name="T115" fmla="*/ 46 h 83"/>
                  <a:gd name="T116" fmla="*/ 83 w 83"/>
                  <a:gd name="T117" fmla="*/ 46 h 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3"/>
                  <a:gd name="T178" fmla="*/ 0 h 83"/>
                  <a:gd name="T179" fmla="*/ 83 w 83"/>
                  <a:gd name="T180" fmla="*/ 83 h 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3" h="83">
                    <a:moveTo>
                      <a:pt x="83" y="46"/>
                    </a:moveTo>
                    <a:lnTo>
                      <a:pt x="83" y="39"/>
                    </a:lnTo>
                    <a:lnTo>
                      <a:pt x="83" y="32"/>
                    </a:lnTo>
                    <a:lnTo>
                      <a:pt x="82" y="25"/>
                    </a:lnTo>
                    <a:lnTo>
                      <a:pt x="81" y="21"/>
                    </a:lnTo>
                    <a:lnTo>
                      <a:pt x="79" y="15"/>
                    </a:lnTo>
                    <a:lnTo>
                      <a:pt x="77" y="11"/>
                    </a:lnTo>
                    <a:lnTo>
                      <a:pt x="74" y="8"/>
                    </a:lnTo>
                    <a:lnTo>
                      <a:pt x="71" y="4"/>
                    </a:lnTo>
                    <a:lnTo>
                      <a:pt x="67" y="2"/>
                    </a:lnTo>
                    <a:lnTo>
                      <a:pt x="63" y="1"/>
                    </a:lnTo>
                    <a:lnTo>
                      <a:pt x="59" y="0"/>
                    </a:lnTo>
                    <a:lnTo>
                      <a:pt x="55" y="1"/>
                    </a:lnTo>
                    <a:lnTo>
                      <a:pt x="52" y="2"/>
                    </a:lnTo>
                    <a:lnTo>
                      <a:pt x="48" y="4"/>
                    </a:lnTo>
                    <a:lnTo>
                      <a:pt x="44" y="7"/>
                    </a:lnTo>
                    <a:lnTo>
                      <a:pt x="41" y="8"/>
                    </a:lnTo>
                    <a:lnTo>
                      <a:pt x="37" y="11"/>
                    </a:lnTo>
                    <a:lnTo>
                      <a:pt x="34" y="15"/>
                    </a:lnTo>
                    <a:lnTo>
                      <a:pt x="30" y="18"/>
                    </a:lnTo>
                    <a:lnTo>
                      <a:pt x="27" y="22"/>
                    </a:lnTo>
                    <a:lnTo>
                      <a:pt x="21" y="31"/>
                    </a:lnTo>
                    <a:lnTo>
                      <a:pt x="15" y="39"/>
                    </a:lnTo>
                    <a:lnTo>
                      <a:pt x="10" y="49"/>
                    </a:lnTo>
                    <a:lnTo>
                      <a:pt x="6" y="60"/>
                    </a:lnTo>
                    <a:lnTo>
                      <a:pt x="4" y="64"/>
                    </a:lnTo>
                    <a:lnTo>
                      <a:pt x="2" y="70"/>
                    </a:lnTo>
                    <a:lnTo>
                      <a:pt x="0" y="74"/>
                    </a:lnTo>
                    <a:lnTo>
                      <a:pt x="0" y="80"/>
                    </a:lnTo>
                    <a:lnTo>
                      <a:pt x="14" y="83"/>
                    </a:lnTo>
                    <a:lnTo>
                      <a:pt x="15" y="78"/>
                    </a:lnTo>
                    <a:lnTo>
                      <a:pt x="17" y="74"/>
                    </a:lnTo>
                    <a:lnTo>
                      <a:pt x="18" y="70"/>
                    </a:lnTo>
                    <a:lnTo>
                      <a:pt x="19" y="66"/>
                    </a:lnTo>
                    <a:lnTo>
                      <a:pt x="23" y="56"/>
                    </a:lnTo>
                    <a:lnTo>
                      <a:pt x="29" y="48"/>
                    </a:lnTo>
                    <a:lnTo>
                      <a:pt x="33" y="39"/>
                    </a:lnTo>
                    <a:lnTo>
                      <a:pt x="38" y="32"/>
                    </a:lnTo>
                    <a:lnTo>
                      <a:pt x="41" y="28"/>
                    </a:lnTo>
                    <a:lnTo>
                      <a:pt x="44" y="25"/>
                    </a:lnTo>
                    <a:lnTo>
                      <a:pt x="47" y="24"/>
                    </a:lnTo>
                    <a:lnTo>
                      <a:pt x="49" y="21"/>
                    </a:lnTo>
                    <a:lnTo>
                      <a:pt x="52" y="18"/>
                    </a:lnTo>
                    <a:lnTo>
                      <a:pt x="55" y="17"/>
                    </a:lnTo>
                    <a:lnTo>
                      <a:pt x="57" y="17"/>
                    </a:lnTo>
                    <a:lnTo>
                      <a:pt x="59" y="15"/>
                    </a:lnTo>
                    <a:lnTo>
                      <a:pt x="60" y="15"/>
                    </a:lnTo>
                    <a:lnTo>
                      <a:pt x="62" y="15"/>
                    </a:lnTo>
                    <a:lnTo>
                      <a:pt x="62" y="17"/>
                    </a:lnTo>
                    <a:lnTo>
                      <a:pt x="63" y="17"/>
                    </a:lnTo>
                    <a:lnTo>
                      <a:pt x="64" y="18"/>
                    </a:lnTo>
                    <a:lnTo>
                      <a:pt x="66" y="21"/>
                    </a:lnTo>
                    <a:lnTo>
                      <a:pt x="66" y="24"/>
                    </a:lnTo>
                    <a:lnTo>
                      <a:pt x="67" y="28"/>
                    </a:lnTo>
                    <a:lnTo>
                      <a:pt x="68" y="33"/>
                    </a:lnTo>
                    <a:lnTo>
                      <a:pt x="68" y="39"/>
                    </a:lnTo>
                    <a:lnTo>
                      <a:pt x="68" y="46"/>
                    </a:lnTo>
                    <a:lnTo>
                      <a:pt x="83" y="46"/>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2554" name="Freeform 108"/>
            <p:cNvSpPr>
              <a:spLocks/>
            </p:cNvSpPr>
            <p:nvPr/>
          </p:nvSpPr>
          <p:spPr bwMode="auto">
            <a:xfrm>
              <a:off x="2173" y="3230"/>
              <a:ext cx="36" cy="68"/>
            </a:xfrm>
            <a:custGeom>
              <a:avLst/>
              <a:gdLst>
                <a:gd name="T0" fmla="*/ 0 w 36"/>
                <a:gd name="T1" fmla="*/ 66 h 68"/>
                <a:gd name="T2" fmla="*/ 33 w 36"/>
                <a:gd name="T3" fmla="*/ 68 h 68"/>
                <a:gd name="T4" fmla="*/ 36 w 36"/>
                <a:gd name="T5" fmla="*/ 1 h 68"/>
                <a:gd name="T6" fmla="*/ 3 w 36"/>
                <a:gd name="T7" fmla="*/ 0 h 68"/>
                <a:gd name="T8" fmla="*/ 0 w 36"/>
                <a:gd name="T9" fmla="*/ 66 h 68"/>
                <a:gd name="T10" fmla="*/ 0 60000 65536"/>
                <a:gd name="T11" fmla="*/ 0 60000 65536"/>
                <a:gd name="T12" fmla="*/ 0 60000 65536"/>
                <a:gd name="T13" fmla="*/ 0 60000 65536"/>
                <a:gd name="T14" fmla="*/ 0 60000 65536"/>
                <a:gd name="T15" fmla="*/ 0 w 36"/>
                <a:gd name="T16" fmla="*/ 0 h 68"/>
                <a:gd name="T17" fmla="*/ 36 w 36"/>
                <a:gd name="T18" fmla="*/ 68 h 68"/>
              </a:gdLst>
              <a:ahLst/>
              <a:cxnLst>
                <a:cxn ang="T10">
                  <a:pos x="T0" y="T1"/>
                </a:cxn>
                <a:cxn ang="T11">
                  <a:pos x="T2" y="T3"/>
                </a:cxn>
                <a:cxn ang="T12">
                  <a:pos x="T4" y="T5"/>
                </a:cxn>
                <a:cxn ang="T13">
                  <a:pos x="T6" y="T7"/>
                </a:cxn>
                <a:cxn ang="T14">
                  <a:pos x="T8" y="T9"/>
                </a:cxn>
              </a:cxnLst>
              <a:rect l="T15" t="T16" r="T17" b="T18"/>
              <a:pathLst>
                <a:path w="36" h="68">
                  <a:moveTo>
                    <a:pt x="0" y="66"/>
                  </a:moveTo>
                  <a:lnTo>
                    <a:pt x="33" y="68"/>
                  </a:lnTo>
                  <a:lnTo>
                    <a:pt x="36" y="1"/>
                  </a:lnTo>
                  <a:lnTo>
                    <a:pt x="3" y="0"/>
                  </a:lnTo>
                  <a:lnTo>
                    <a:pt x="0" y="66"/>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nvGrpSpPr>
            <p:cNvPr id="22555" name="Group 109"/>
            <p:cNvGrpSpPr>
              <a:grpSpLocks/>
            </p:cNvGrpSpPr>
            <p:nvPr/>
          </p:nvGrpSpPr>
          <p:grpSpPr bwMode="auto">
            <a:xfrm>
              <a:off x="594" y="2836"/>
              <a:ext cx="313" cy="500"/>
              <a:chOff x="829" y="1313"/>
              <a:chExt cx="313" cy="500"/>
            </a:xfrm>
          </p:grpSpPr>
          <p:sp>
            <p:nvSpPr>
              <p:cNvPr id="22588" name="Oval 110"/>
              <p:cNvSpPr>
                <a:spLocks noChangeArrowheads="1"/>
              </p:cNvSpPr>
              <p:nvPr/>
            </p:nvSpPr>
            <p:spPr bwMode="auto">
              <a:xfrm>
                <a:off x="837" y="1321"/>
                <a:ext cx="296" cy="285"/>
              </a:xfrm>
              <a:prstGeom prst="ellipse">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589" name="Oval 111"/>
              <p:cNvSpPr>
                <a:spLocks noChangeArrowheads="1"/>
              </p:cNvSpPr>
              <p:nvPr/>
            </p:nvSpPr>
            <p:spPr bwMode="auto">
              <a:xfrm>
                <a:off x="829" y="1313"/>
                <a:ext cx="313" cy="301"/>
              </a:xfrm>
              <a:prstGeom prst="ellipse">
                <a:avLst/>
              </a:pr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590" name="Freeform 112"/>
              <p:cNvSpPr>
                <a:spLocks/>
              </p:cNvSpPr>
              <p:nvPr/>
            </p:nvSpPr>
            <p:spPr bwMode="auto">
              <a:xfrm>
                <a:off x="857" y="1542"/>
                <a:ext cx="190" cy="271"/>
              </a:xfrm>
              <a:custGeom>
                <a:avLst/>
                <a:gdLst>
                  <a:gd name="T0" fmla="*/ 166 w 190"/>
                  <a:gd name="T1" fmla="*/ 271 h 271"/>
                  <a:gd name="T2" fmla="*/ 190 w 190"/>
                  <a:gd name="T3" fmla="*/ 249 h 271"/>
                  <a:gd name="T4" fmla="*/ 151 w 190"/>
                  <a:gd name="T5" fmla="*/ 200 h 271"/>
                  <a:gd name="T6" fmla="*/ 124 w 190"/>
                  <a:gd name="T7" fmla="*/ 165 h 271"/>
                  <a:gd name="T8" fmla="*/ 98 w 190"/>
                  <a:gd name="T9" fmla="*/ 131 h 271"/>
                  <a:gd name="T10" fmla="*/ 75 w 190"/>
                  <a:gd name="T11" fmla="*/ 100 h 271"/>
                  <a:gd name="T12" fmla="*/ 55 w 190"/>
                  <a:gd name="T13" fmla="*/ 72 h 271"/>
                  <a:gd name="T14" fmla="*/ 55 w 190"/>
                  <a:gd name="T15" fmla="*/ 72 h 271"/>
                  <a:gd name="T16" fmla="*/ 45 w 190"/>
                  <a:gd name="T17" fmla="*/ 54 h 271"/>
                  <a:gd name="T18" fmla="*/ 39 w 190"/>
                  <a:gd name="T19" fmla="*/ 44 h 271"/>
                  <a:gd name="T20" fmla="*/ 35 w 190"/>
                  <a:gd name="T21" fmla="*/ 34 h 271"/>
                  <a:gd name="T22" fmla="*/ 35 w 190"/>
                  <a:gd name="T23" fmla="*/ 34 h 271"/>
                  <a:gd name="T24" fmla="*/ 38 w 190"/>
                  <a:gd name="T25" fmla="*/ 34 h 271"/>
                  <a:gd name="T26" fmla="*/ 47 w 190"/>
                  <a:gd name="T27" fmla="*/ 35 h 271"/>
                  <a:gd name="T28" fmla="*/ 47 w 190"/>
                  <a:gd name="T29" fmla="*/ 35 h 271"/>
                  <a:gd name="T30" fmla="*/ 53 w 190"/>
                  <a:gd name="T31" fmla="*/ 35 h 271"/>
                  <a:gd name="T32" fmla="*/ 77 w 190"/>
                  <a:gd name="T33" fmla="*/ 44 h 271"/>
                  <a:gd name="T34" fmla="*/ 103 w 190"/>
                  <a:gd name="T35" fmla="*/ 52 h 271"/>
                  <a:gd name="T36" fmla="*/ 128 w 190"/>
                  <a:gd name="T37" fmla="*/ 62 h 271"/>
                  <a:gd name="T38" fmla="*/ 139 w 190"/>
                  <a:gd name="T39" fmla="*/ 66 h 271"/>
                  <a:gd name="T40" fmla="*/ 150 w 190"/>
                  <a:gd name="T41" fmla="*/ 69 h 271"/>
                  <a:gd name="T42" fmla="*/ 156 w 190"/>
                  <a:gd name="T43" fmla="*/ 72 h 271"/>
                  <a:gd name="T44" fmla="*/ 182 w 190"/>
                  <a:gd name="T45" fmla="*/ 78 h 271"/>
                  <a:gd name="T46" fmla="*/ 189 w 190"/>
                  <a:gd name="T47" fmla="*/ 45 h 271"/>
                  <a:gd name="T48" fmla="*/ 169 w 190"/>
                  <a:gd name="T49" fmla="*/ 41 h 271"/>
                  <a:gd name="T50" fmla="*/ 162 w 190"/>
                  <a:gd name="T51" fmla="*/ 38 h 271"/>
                  <a:gd name="T52" fmla="*/ 151 w 190"/>
                  <a:gd name="T53" fmla="*/ 35 h 271"/>
                  <a:gd name="T54" fmla="*/ 140 w 190"/>
                  <a:gd name="T55" fmla="*/ 31 h 271"/>
                  <a:gd name="T56" fmla="*/ 115 w 190"/>
                  <a:gd name="T57" fmla="*/ 21 h 271"/>
                  <a:gd name="T58" fmla="*/ 90 w 190"/>
                  <a:gd name="T59" fmla="*/ 13 h 271"/>
                  <a:gd name="T60" fmla="*/ 65 w 190"/>
                  <a:gd name="T61" fmla="*/ 4 h 271"/>
                  <a:gd name="T62" fmla="*/ 53 w 190"/>
                  <a:gd name="T63" fmla="*/ 3 h 271"/>
                  <a:gd name="T64" fmla="*/ 47 w 190"/>
                  <a:gd name="T65" fmla="*/ 2 h 271"/>
                  <a:gd name="T66" fmla="*/ 38 w 190"/>
                  <a:gd name="T67" fmla="*/ 0 h 271"/>
                  <a:gd name="T68" fmla="*/ 28 w 190"/>
                  <a:gd name="T69" fmla="*/ 0 h 271"/>
                  <a:gd name="T70" fmla="*/ 23 w 190"/>
                  <a:gd name="T71" fmla="*/ 2 h 271"/>
                  <a:gd name="T72" fmla="*/ 16 w 190"/>
                  <a:gd name="T73" fmla="*/ 3 h 271"/>
                  <a:gd name="T74" fmla="*/ 10 w 190"/>
                  <a:gd name="T75" fmla="*/ 6 h 271"/>
                  <a:gd name="T76" fmla="*/ 6 w 190"/>
                  <a:gd name="T77" fmla="*/ 9 h 271"/>
                  <a:gd name="T78" fmla="*/ 2 w 190"/>
                  <a:gd name="T79" fmla="*/ 14 h 271"/>
                  <a:gd name="T80" fmla="*/ 1 w 190"/>
                  <a:gd name="T81" fmla="*/ 21 h 271"/>
                  <a:gd name="T82" fmla="*/ 1 w 190"/>
                  <a:gd name="T83" fmla="*/ 21 h 271"/>
                  <a:gd name="T84" fmla="*/ 0 w 190"/>
                  <a:gd name="T85" fmla="*/ 25 h 271"/>
                  <a:gd name="T86" fmla="*/ 1 w 190"/>
                  <a:gd name="T87" fmla="*/ 33 h 271"/>
                  <a:gd name="T88" fmla="*/ 2 w 190"/>
                  <a:gd name="T89" fmla="*/ 38 h 271"/>
                  <a:gd name="T90" fmla="*/ 5 w 190"/>
                  <a:gd name="T91" fmla="*/ 47 h 271"/>
                  <a:gd name="T92" fmla="*/ 9 w 190"/>
                  <a:gd name="T93" fmla="*/ 56 h 271"/>
                  <a:gd name="T94" fmla="*/ 15 w 190"/>
                  <a:gd name="T95" fmla="*/ 66 h 271"/>
                  <a:gd name="T96" fmla="*/ 30 w 190"/>
                  <a:gd name="T97" fmla="*/ 90 h 271"/>
                  <a:gd name="T98" fmla="*/ 32 w 190"/>
                  <a:gd name="T99" fmla="*/ 96 h 271"/>
                  <a:gd name="T100" fmla="*/ 51 w 190"/>
                  <a:gd name="T101" fmla="*/ 124 h 271"/>
                  <a:gd name="T102" fmla="*/ 75 w 190"/>
                  <a:gd name="T103" fmla="*/ 155 h 271"/>
                  <a:gd name="T104" fmla="*/ 100 w 190"/>
                  <a:gd name="T105" fmla="*/ 189 h 271"/>
                  <a:gd name="T106" fmla="*/ 128 w 190"/>
                  <a:gd name="T107" fmla="*/ 224 h 271"/>
                  <a:gd name="T108" fmla="*/ 166 w 190"/>
                  <a:gd name="T109" fmla="*/ 271 h 2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0"/>
                  <a:gd name="T166" fmla="*/ 0 h 271"/>
                  <a:gd name="T167" fmla="*/ 190 w 190"/>
                  <a:gd name="T168" fmla="*/ 271 h 2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0" h="271">
                    <a:moveTo>
                      <a:pt x="166" y="271"/>
                    </a:moveTo>
                    <a:lnTo>
                      <a:pt x="190" y="249"/>
                    </a:lnTo>
                    <a:lnTo>
                      <a:pt x="151" y="200"/>
                    </a:lnTo>
                    <a:lnTo>
                      <a:pt x="124" y="165"/>
                    </a:lnTo>
                    <a:lnTo>
                      <a:pt x="98" y="131"/>
                    </a:lnTo>
                    <a:lnTo>
                      <a:pt x="75" y="100"/>
                    </a:lnTo>
                    <a:lnTo>
                      <a:pt x="55" y="72"/>
                    </a:lnTo>
                    <a:lnTo>
                      <a:pt x="45" y="54"/>
                    </a:lnTo>
                    <a:lnTo>
                      <a:pt x="39" y="44"/>
                    </a:lnTo>
                    <a:lnTo>
                      <a:pt x="35" y="34"/>
                    </a:lnTo>
                    <a:lnTo>
                      <a:pt x="38" y="34"/>
                    </a:lnTo>
                    <a:lnTo>
                      <a:pt x="47" y="35"/>
                    </a:lnTo>
                    <a:lnTo>
                      <a:pt x="53" y="35"/>
                    </a:lnTo>
                    <a:lnTo>
                      <a:pt x="77" y="44"/>
                    </a:lnTo>
                    <a:lnTo>
                      <a:pt x="103" y="52"/>
                    </a:lnTo>
                    <a:lnTo>
                      <a:pt x="128" y="62"/>
                    </a:lnTo>
                    <a:lnTo>
                      <a:pt x="139" y="66"/>
                    </a:lnTo>
                    <a:lnTo>
                      <a:pt x="150" y="69"/>
                    </a:lnTo>
                    <a:lnTo>
                      <a:pt x="156" y="72"/>
                    </a:lnTo>
                    <a:lnTo>
                      <a:pt x="182" y="78"/>
                    </a:lnTo>
                    <a:lnTo>
                      <a:pt x="189" y="45"/>
                    </a:lnTo>
                    <a:lnTo>
                      <a:pt x="169" y="41"/>
                    </a:lnTo>
                    <a:lnTo>
                      <a:pt x="162" y="38"/>
                    </a:lnTo>
                    <a:lnTo>
                      <a:pt x="151" y="35"/>
                    </a:lnTo>
                    <a:lnTo>
                      <a:pt x="140" y="31"/>
                    </a:lnTo>
                    <a:lnTo>
                      <a:pt x="115" y="21"/>
                    </a:lnTo>
                    <a:lnTo>
                      <a:pt x="90" y="13"/>
                    </a:lnTo>
                    <a:lnTo>
                      <a:pt x="65" y="4"/>
                    </a:lnTo>
                    <a:lnTo>
                      <a:pt x="53" y="3"/>
                    </a:lnTo>
                    <a:lnTo>
                      <a:pt x="47" y="2"/>
                    </a:lnTo>
                    <a:lnTo>
                      <a:pt x="38" y="0"/>
                    </a:lnTo>
                    <a:lnTo>
                      <a:pt x="28" y="0"/>
                    </a:lnTo>
                    <a:lnTo>
                      <a:pt x="23" y="2"/>
                    </a:lnTo>
                    <a:lnTo>
                      <a:pt x="16" y="3"/>
                    </a:lnTo>
                    <a:lnTo>
                      <a:pt x="10" y="6"/>
                    </a:lnTo>
                    <a:lnTo>
                      <a:pt x="6" y="9"/>
                    </a:lnTo>
                    <a:lnTo>
                      <a:pt x="2" y="14"/>
                    </a:lnTo>
                    <a:lnTo>
                      <a:pt x="1" y="21"/>
                    </a:lnTo>
                    <a:lnTo>
                      <a:pt x="0" y="25"/>
                    </a:lnTo>
                    <a:lnTo>
                      <a:pt x="1" y="33"/>
                    </a:lnTo>
                    <a:lnTo>
                      <a:pt x="2" y="38"/>
                    </a:lnTo>
                    <a:lnTo>
                      <a:pt x="5" y="47"/>
                    </a:lnTo>
                    <a:lnTo>
                      <a:pt x="9" y="56"/>
                    </a:lnTo>
                    <a:lnTo>
                      <a:pt x="15" y="66"/>
                    </a:lnTo>
                    <a:lnTo>
                      <a:pt x="30" y="90"/>
                    </a:lnTo>
                    <a:lnTo>
                      <a:pt x="32" y="96"/>
                    </a:lnTo>
                    <a:lnTo>
                      <a:pt x="51" y="124"/>
                    </a:lnTo>
                    <a:lnTo>
                      <a:pt x="75" y="155"/>
                    </a:lnTo>
                    <a:lnTo>
                      <a:pt x="100" y="189"/>
                    </a:lnTo>
                    <a:lnTo>
                      <a:pt x="128" y="224"/>
                    </a:lnTo>
                    <a:lnTo>
                      <a:pt x="166" y="271"/>
                    </a:lnTo>
                    <a:close/>
                  </a:path>
                </a:pathLst>
              </a:custGeom>
              <a:solidFill>
                <a:srgbClr val="FE4D0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2556" name="Group 113"/>
            <p:cNvGrpSpPr>
              <a:grpSpLocks/>
            </p:cNvGrpSpPr>
            <p:nvPr/>
          </p:nvGrpSpPr>
          <p:grpSpPr bwMode="auto">
            <a:xfrm>
              <a:off x="390" y="2993"/>
              <a:ext cx="312" cy="499"/>
              <a:chOff x="625" y="1470"/>
              <a:chExt cx="312" cy="499"/>
            </a:xfrm>
          </p:grpSpPr>
          <p:sp>
            <p:nvSpPr>
              <p:cNvPr id="22585" name="Oval 114"/>
              <p:cNvSpPr>
                <a:spLocks noChangeArrowheads="1"/>
              </p:cNvSpPr>
              <p:nvPr/>
            </p:nvSpPr>
            <p:spPr bwMode="auto">
              <a:xfrm>
                <a:off x="633" y="1479"/>
                <a:ext cx="296" cy="283"/>
              </a:xfrm>
              <a:prstGeom prst="ellipse">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586" name="Oval 115"/>
              <p:cNvSpPr>
                <a:spLocks noChangeArrowheads="1"/>
              </p:cNvSpPr>
              <p:nvPr/>
            </p:nvSpPr>
            <p:spPr bwMode="auto">
              <a:xfrm>
                <a:off x="625" y="1470"/>
                <a:ext cx="312" cy="300"/>
              </a:xfrm>
              <a:prstGeom prst="ellipse">
                <a:avLst/>
              </a:pr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587" name="Freeform 116"/>
              <p:cNvSpPr>
                <a:spLocks/>
              </p:cNvSpPr>
              <p:nvPr/>
            </p:nvSpPr>
            <p:spPr bwMode="auto">
              <a:xfrm>
                <a:off x="652" y="1698"/>
                <a:ext cx="191" cy="271"/>
              </a:xfrm>
              <a:custGeom>
                <a:avLst/>
                <a:gdLst>
                  <a:gd name="T0" fmla="*/ 166 w 191"/>
                  <a:gd name="T1" fmla="*/ 271 h 271"/>
                  <a:gd name="T2" fmla="*/ 191 w 191"/>
                  <a:gd name="T3" fmla="*/ 250 h 271"/>
                  <a:gd name="T4" fmla="*/ 151 w 191"/>
                  <a:gd name="T5" fmla="*/ 200 h 271"/>
                  <a:gd name="T6" fmla="*/ 124 w 191"/>
                  <a:gd name="T7" fmla="*/ 165 h 271"/>
                  <a:gd name="T8" fmla="*/ 98 w 191"/>
                  <a:gd name="T9" fmla="*/ 131 h 271"/>
                  <a:gd name="T10" fmla="*/ 75 w 191"/>
                  <a:gd name="T11" fmla="*/ 100 h 271"/>
                  <a:gd name="T12" fmla="*/ 56 w 191"/>
                  <a:gd name="T13" fmla="*/ 72 h 271"/>
                  <a:gd name="T14" fmla="*/ 56 w 191"/>
                  <a:gd name="T15" fmla="*/ 72 h 271"/>
                  <a:gd name="T16" fmla="*/ 45 w 191"/>
                  <a:gd name="T17" fmla="*/ 54 h 271"/>
                  <a:gd name="T18" fmla="*/ 40 w 191"/>
                  <a:gd name="T19" fmla="*/ 44 h 271"/>
                  <a:gd name="T20" fmla="*/ 36 w 191"/>
                  <a:gd name="T21" fmla="*/ 34 h 271"/>
                  <a:gd name="T22" fmla="*/ 36 w 191"/>
                  <a:gd name="T23" fmla="*/ 34 h 271"/>
                  <a:gd name="T24" fmla="*/ 38 w 191"/>
                  <a:gd name="T25" fmla="*/ 34 h 271"/>
                  <a:gd name="T26" fmla="*/ 48 w 191"/>
                  <a:gd name="T27" fmla="*/ 36 h 271"/>
                  <a:gd name="T28" fmla="*/ 48 w 191"/>
                  <a:gd name="T29" fmla="*/ 36 h 271"/>
                  <a:gd name="T30" fmla="*/ 53 w 191"/>
                  <a:gd name="T31" fmla="*/ 36 h 271"/>
                  <a:gd name="T32" fmla="*/ 78 w 191"/>
                  <a:gd name="T33" fmla="*/ 44 h 271"/>
                  <a:gd name="T34" fmla="*/ 104 w 191"/>
                  <a:gd name="T35" fmla="*/ 53 h 271"/>
                  <a:gd name="T36" fmla="*/ 128 w 191"/>
                  <a:gd name="T37" fmla="*/ 62 h 271"/>
                  <a:gd name="T38" fmla="*/ 139 w 191"/>
                  <a:gd name="T39" fmla="*/ 67 h 271"/>
                  <a:gd name="T40" fmla="*/ 150 w 191"/>
                  <a:gd name="T41" fmla="*/ 69 h 271"/>
                  <a:gd name="T42" fmla="*/ 157 w 191"/>
                  <a:gd name="T43" fmla="*/ 72 h 271"/>
                  <a:gd name="T44" fmla="*/ 183 w 191"/>
                  <a:gd name="T45" fmla="*/ 78 h 271"/>
                  <a:gd name="T46" fmla="*/ 190 w 191"/>
                  <a:gd name="T47" fmla="*/ 46 h 271"/>
                  <a:gd name="T48" fmla="*/ 169 w 191"/>
                  <a:gd name="T49" fmla="*/ 41 h 271"/>
                  <a:gd name="T50" fmla="*/ 162 w 191"/>
                  <a:gd name="T51" fmla="*/ 38 h 271"/>
                  <a:gd name="T52" fmla="*/ 151 w 191"/>
                  <a:gd name="T53" fmla="*/ 36 h 271"/>
                  <a:gd name="T54" fmla="*/ 141 w 191"/>
                  <a:gd name="T55" fmla="*/ 31 h 271"/>
                  <a:gd name="T56" fmla="*/ 116 w 191"/>
                  <a:gd name="T57" fmla="*/ 22 h 271"/>
                  <a:gd name="T58" fmla="*/ 90 w 191"/>
                  <a:gd name="T59" fmla="*/ 13 h 271"/>
                  <a:gd name="T60" fmla="*/ 66 w 191"/>
                  <a:gd name="T61" fmla="*/ 5 h 271"/>
                  <a:gd name="T62" fmla="*/ 53 w 191"/>
                  <a:gd name="T63" fmla="*/ 3 h 271"/>
                  <a:gd name="T64" fmla="*/ 48 w 191"/>
                  <a:gd name="T65" fmla="*/ 2 h 271"/>
                  <a:gd name="T66" fmla="*/ 38 w 191"/>
                  <a:gd name="T67" fmla="*/ 0 h 271"/>
                  <a:gd name="T68" fmla="*/ 29 w 191"/>
                  <a:gd name="T69" fmla="*/ 0 h 271"/>
                  <a:gd name="T70" fmla="*/ 23 w 191"/>
                  <a:gd name="T71" fmla="*/ 2 h 271"/>
                  <a:gd name="T72" fmla="*/ 16 w 191"/>
                  <a:gd name="T73" fmla="*/ 3 h 271"/>
                  <a:gd name="T74" fmla="*/ 11 w 191"/>
                  <a:gd name="T75" fmla="*/ 6 h 271"/>
                  <a:gd name="T76" fmla="*/ 7 w 191"/>
                  <a:gd name="T77" fmla="*/ 9 h 271"/>
                  <a:gd name="T78" fmla="*/ 3 w 191"/>
                  <a:gd name="T79" fmla="*/ 15 h 271"/>
                  <a:gd name="T80" fmla="*/ 1 w 191"/>
                  <a:gd name="T81" fmla="*/ 22 h 271"/>
                  <a:gd name="T82" fmla="*/ 1 w 191"/>
                  <a:gd name="T83" fmla="*/ 22 h 271"/>
                  <a:gd name="T84" fmla="*/ 0 w 191"/>
                  <a:gd name="T85" fmla="*/ 26 h 271"/>
                  <a:gd name="T86" fmla="*/ 1 w 191"/>
                  <a:gd name="T87" fmla="*/ 33 h 271"/>
                  <a:gd name="T88" fmla="*/ 3 w 191"/>
                  <a:gd name="T89" fmla="*/ 38 h 271"/>
                  <a:gd name="T90" fmla="*/ 6 w 191"/>
                  <a:gd name="T91" fmla="*/ 47 h 271"/>
                  <a:gd name="T92" fmla="*/ 10 w 191"/>
                  <a:gd name="T93" fmla="*/ 57 h 271"/>
                  <a:gd name="T94" fmla="*/ 15 w 191"/>
                  <a:gd name="T95" fmla="*/ 67 h 271"/>
                  <a:gd name="T96" fmla="*/ 30 w 191"/>
                  <a:gd name="T97" fmla="*/ 91 h 271"/>
                  <a:gd name="T98" fmla="*/ 33 w 191"/>
                  <a:gd name="T99" fmla="*/ 96 h 271"/>
                  <a:gd name="T100" fmla="*/ 52 w 191"/>
                  <a:gd name="T101" fmla="*/ 124 h 271"/>
                  <a:gd name="T102" fmla="*/ 75 w 191"/>
                  <a:gd name="T103" fmla="*/ 155 h 271"/>
                  <a:gd name="T104" fmla="*/ 101 w 191"/>
                  <a:gd name="T105" fmla="*/ 189 h 271"/>
                  <a:gd name="T106" fmla="*/ 128 w 191"/>
                  <a:gd name="T107" fmla="*/ 224 h 271"/>
                  <a:gd name="T108" fmla="*/ 166 w 191"/>
                  <a:gd name="T109" fmla="*/ 271 h 2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1"/>
                  <a:gd name="T166" fmla="*/ 0 h 271"/>
                  <a:gd name="T167" fmla="*/ 191 w 191"/>
                  <a:gd name="T168" fmla="*/ 271 h 2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1" h="271">
                    <a:moveTo>
                      <a:pt x="166" y="271"/>
                    </a:moveTo>
                    <a:lnTo>
                      <a:pt x="191" y="250"/>
                    </a:lnTo>
                    <a:lnTo>
                      <a:pt x="151" y="200"/>
                    </a:lnTo>
                    <a:lnTo>
                      <a:pt x="124" y="165"/>
                    </a:lnTo>
                    <a:lnTo>
                      <a:pt x="98" y="131"/>
                    </a:lnTo>
                    <a:lnTo>
                      <a:pt x="75" y="100"/>
                    </a:lnTo>
                    <a:lnTo>
                      <a:pt x="56" y="72"/>
                    </a:lnTo>
                    <a:lnTo>
                      <a:pt x="45" y="54"/>
                    </a:lnTo>
                    <a:lnTo>
                      <a:pt x="40" y="44"/>
                    </a:lnTo>
                    <a:lnTo>
                      <a:pt x="36" y="34"/>
                    </a:lnTo>
                    <a:lnTo>
                      <a:pt x="38" y="34"/>
                    </a:lnTo>
                    <a:lnTo>
                      <a:pt x="48" y="36"/>
                    </a:lnTo>
                    <a:lnTo>
                      <a:pt x="53" y="36"/>
                    </a:lnTo>
                    <a:lnTo>
                      <a:pt x="78" y="44"/>
                    </a:lnTo>
                    <a:lnTo>
                      <a:pt x="104" y="53"/>
                    </a:lnTo>
                    <a:lnTo>
                      <a:pt x="128" y="62"/>
                    </a:lnTo>
                    <a:lnTo>
                      <a:pt x="139" y="67"/>
                    </a:lnTo>
                    <a:lnTo>
                      <a:pt x="150" y="69"/>
                    </a:lnTo>
                    <a:lnTo>
                      <a:pt x="157" y="72"/>
                    </a:lnTo>
                    <a:lnTo>
                      <a:pt x="183" y="78"/>
                    </a:lnTo>
                    <a:lnTo>
                      <a:pt x="190" y="46"/>
                    </a:lnTo>
                    <a:lnTo>
                      <a:pt x="169" y="41"/>
                    </a:lnTo>
                    <a:lnTo>
                      <a:pt x="162" y="38"/>
                    </a:lnTo>
                    <a:lnTo>
                      <a:pt x="151" y="36"/>
                    </a:lnTo>
                    <a:lnTo>
                      <a:pt x="141" y="31"/>
                    </a:lnTo>
                    <a:lnTo>
                      <a:pt x="116" y="22"/>
                    </a:lnTo>
                    <a:lnTo>
                      <a:pt x="90" y="13"/>
                    </a:lnTo>
                    <a:lnTo>
                      <a:pt x="66" y="5"/>
                    </a:lnTo>
                    <a:lnTo>
                      <a:pt x="53" y="3"/>
                    </a:lnTo>
                    <a:lnTo>
                      <a:pt x="48" y="2"/>
                    </a:lnTo>
                    <a:lnTo>
                      <a:pt x="38" y="0"/>
                    </a:lnTo>
                    <a:lnTo>
                      <a:pt x="29" y="0"/>
                    </a:lnTo>
                    <a:lnTo>
                      <a:pt x="23" y="2"/>
                    </a:lnTo>
                    <a:lnTo>
                      <a:pt x="16" y="3"/>
                    </a:lnTo>
                    <a:lnTo>
                      <a:pt x="11" y="6"/>
                    </a:lnTo>
                    <a:lnTo>
                      <a:pt x="7" y="9"/>
                    </a:lnTo>
                    <a:lnTo>
                      <a:pt x="3" y="15"/>
                    </a:lnTo>
                    <a:lnTo>
                      <a:pt x="1" y="22"/>
                    </a:lnTo>
                    <a:lnTo>
                      <a:pt x="0" y="26"/>
                    </a:lnTo>
                    <a:lnTo>
                      <a:pt x="1" y="33"/>
                    </a:lnTo>
                    <a:lnTo>
                      <a:pt x="3" y="38"/>
                    </a:lnTo>
                    <a:lnTo>
                      <a:pt x="6" y="47"/>
                    </a:lnTo>
                    <a:lnTo>
                      <a:pt x="10" y="57"/>
                    </a:lnTo>
                    <a:lnTo>
                      <a:pt x="15" y="67"/>
                    </a:lnTo>
                    <a:lnTo>
                      <a:pt x="30" y="91"/>
                    </a:lnTo>
                    <a:lnTo>
                      <a:pt x="33" y="96"/>
                    </a:lnTo>
                    <a:lnTo>
                      <a:pt x="52" y="124"/>
                    </a:lnTo>
                    <a:lnTo>
                      <a:pt x="75" y="155"/>
                    </a:lnTo>
                    <a:lnTo>
                      <a:pt x="101" y="189"/>
                    </a:lnTo>
                    <a:lnTo>
                      <a:pt x="128" y="224"/>
                    </a:lnTo>
                    <a:lnTo>
                      <a:pt x="166" y="271"/>
                    </a:lnTo>
                    <a:close/>
                  </a:path>
                </a:pathLst>
              </a:custGeom>
              <a:solidFill>
                <a:srgbClr val="FE4D0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2557" name="Group 117"/>
            <p:cNvGrpSpPr>
              <a:grpSpLocks/>
            </p:cNvGrpSpPr>
            <p:nvPr/>
          </p:nvGrpSpPr>
          <p:grpSpPr bwMode="auto">
            <a:xfrm>
              <a:off x="1010" y="2833"/>
              <a:ext cx="312" cy="498"/>
              <a:chOff x="1245" y="1310"/>
              <a:chExt cx="312" cy="498"/>
            </a:xfrm>
          </p:grpSpPr>
          <p:sp>
            <p:nvSpPr>
              <p:cNvPr id="22582" name="Oval 118"/>
              <p:cNvSpPr>
                <a:spLocks noChangeArrowheads="1"/>
              </p:cNvSpPr>
              <p:nvPr/>
            </p:nvSpPr>
            <p:spPr bwMode="auto">
              <a:xfrm>
                <a:off x="1253" y="1318"/>
                <a:ext cx="296" cy="283"/>
              </a:xfrm>
              <a:prstGeom prst="ellipse">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583" name="Oval 119"/>
              <p:cNvSpPr>
                <a:spLocks noChangeArrowheads="1"/>
              </p:cNvSpPr>
              <p:nvPr/>
            </p:nvSpPr>
            <p:spPr bwMode="auto">
              <a:xfrm>
                <a:off x="1245" y="1310"/>
                <a:ext cx="312" cy="300"/>
              </a:xfrm>
              <a:prstGeom prst="ellipse">
                <a:avLst/>
              </a:pr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584" name="Freeform 120"/>
              <p:cNvSpPr>
                <a:spLocks/>
              </p:cNvSpPr>
              <p:nvPr/>
            </p:nvSpPr>
            <p:spPr bwMode="auto">
              <a:xfrm>
                <a:off x="1272" y="1538"/>
                <a:ext cx="191" cy="270"/>
              </a:xfrm>
              <a:custGeom>
                <a:avLst/>
                <a:gdLst>
                  <a:gd name="T0" fmla="*/ 167 w 191"/>
                  <a:gd name="T1" fmla="*/ 270 h 270"/>
                  <a:gd name="T2" fmla="*/ 191 w 191"/>
                  <a:gd name="T3" fmla="*/ 249 h 270"/>
                  <a:gd name="T4" fmla="*/ 152 w 191"/>
                  <a:gd name="T5" fmla="*/ 200 h 270"/>
                  <a:gd name="T6" fmla="*/ 125 w 191"/>
                  <a:gd name="T7" fmla="*/ 165 h 270"/>
                  <a:gd name="T8" fmla="*/ 99 w 191"/>
                  <a:gd name="T9" fmla="*/ 131 h 270"/>
                  <a:gd name="T10" fmla="*/ 75 w 191"/>
                  <a:gd name="T11" fmla="*/ 100 h 270"/>
                  <a:gd name="T12" fmla="*/ 56 w 191"/>
                  <a:gd name="T13" fmla="*/ 72 h 270"/>
                  <a:gd name="T14" fmla="*/ 56 w 191"/>
                  <a:gd name="T15" fmla="*/ 72 h 270"/>
                  <a:gd name="T16" fmla="*/ 45 w 191"/>
                  <a:gd name="T17" fmla="*/ 53 h 270"/>
                  <a:gd name="T18" fmla="*/ 40 w 191"/>
                  <a:gd name="T19" fmla="*/ 44 h 270"/>
                  <a:gd name="T20" fmla="*/ 36 w 191"/>
                  <a:gd name="T21" fmla="*/ 34 h 270"/>
                  <a:gd name="T22" fmla="*/ 36 w 191"/>
                  <a:gd name="T23" fmla="*/ 34 h 270"/>
                  <a:gd name="T24" fmla="*/ 39 w 191"/>
                  <a:gd name="T25" fmla="*/ 34 h 270"/>
                  <a:gd name="T26" fmla="*/ 48 w 191"/>
                  <a:gd name="T27" fmla="*/ 35 h 270"/>
                  <a:gd name="T28" fmla="*/ 48 w 191"/>
                  <a:gd name="T29" fmla="*/ 35 h 270"/>
                  <a:gd name="T30" fmla="*/ 54 w 191"/>
                  <a:gd name="T31" fmla="*/ 35 h 270"/>
                  <a:gd name="T32" fmla="*/ 78 w 191"/>
                  <a:gd name="T33" fmla="*/ 44 h 270"/>
                  <a:gd name="T34" fmla="*/ 104 w 191"/>
                  <a:gd name="T35" fmla="*/ 52 h 270"/>
                  <a:gd name="T36" fmla="*/ 129 w 191"/>
                  <a:gd name="T37" fmla="*/ 62 h 270"/>
                  <a:gd name="T38" fmla="*/ 140 w 191"/>
                  <a:gd name="T39" fmla="*/ 66 h 270"/>
                  <a:gd name="T40" fmla="*/ 150 w 191"/>
                  <a:gd name="T41" fmla="*/ 69 h 270"/>
                  <a:gd name="T42" fmla="*/ 157 w 191"/>
                  <a:gd name="T43" fmla="*/ 72 h 270"/>
                  <a:gd name="T44" fmla="*/ 183 w 191"/>
                  <a:gd name="T45" fmla="*/ 77 h 270"/>
                  <a:gd name="T46" fmla="*/ 190 w 191"/>
                  <a:gd name="T47" fmla="*/ 45 h 270"/>
                  <a:gd name="T48" fmla="*/ 170 w 191"/>
                  <a:gd name="T49" fmla="*/ 41 h 270"/>
                  <a:gd name="T50" fmla="*/ 163 w 191"/>
                  <a:gd name="T51" fmla="*/ 38 h 270"/>
                  <a:gd name="T52" fmla="*/ 152 w 191"/>
                  <a:gd name="T53" fmla="*/ 35 h 270"/>
                  <a:gd name="T54" fmla="*/ 141 w 191"/>
                  <a:gd name="T55" fmla="*/ 31 h 270"/>
                  <a:gd name="T56" fmla="*/ 116 w 191"/>
                  <a:gd name="T57" fmla="*/ 21 h 270"/>
                  <a:gd name="T58" fmla="*/ 90 w 191"/>
                  <a:gd name="T59" fmla="*/ 13 h 270"/>
                  <a:gd name="T60" fmla="*/ 66 w 191"/>
                  <a:gd name="T61" fmla="*/ 4 h 270"/>
                  <a:gd name="T62" fmla="*/ 54 w 191"/>
                  <a:gd name="T63" fmla="*/ 3 h 270"/>
                  <a:gd name="T64" fmla="*/ 48 w 191"/>
                  <a:gd name="T65" fmla="*/ 1 h 270"/>
                  <a:gd name="T66" fmla="*/ 39 w 191"/>
                  <a:gd name="T67" fmla="*/ 0 h 270"/>
                  <a:gd name="T68" fmla="*/ 29 w 191"/>
                  <a:gd name="T69" fmla="*/ 0 h 270"/>
                  <a:gd name="T70" fmla="*/ 24 w 191"/>
                  <a:gd name="T71" fmla="*/ 1 h 270"/>
                  <a:gd name="T72" fmla="*/ 17 w 191"/>
                  <a:gd name="T73" fmla="*/ 3 h 270"/>
                  <a:gd name="T74" fmla="*/ 11 w 191"/>
                  <a:gd name="T75" fmla="*/ 6 h 270"/>
                  <a:gd name="T76" fmla="*/ 7 w 191"/>
                  <a:gd name="T77" fmla="*/ 8 h 270"/>
                  <a:gd name="T78" fmla="*/ 3 w 191"/>
                  <a:gd name="T79" fmla="*/ 14 h 270"/>
                  <a:gd name="T80" fmla="*/ 2 w 191"/>
                  <a:gd name="T81" fmla="*/ 21 h 270"/>
                  <a:gd name="T82" fmla="*/ 2 w 191"/>
                  <a:gd name="T83" fmla="*/ 21 h 270"/>
                  <a:gd name="T84" fmla="*/ 0 w 191"/>
                  <a:gd name="T85" fmla="*/ 25 h 270"/>
                  <a:gd name="T86" fmla="*/ 2 w 191"/>
                  <a:gd name="T87" fmla="*/ 32 h 270"/>
                  <a:gd name="T88" fmla="*/ 3 w 191"/>
                  <a:gd name="T89" fmla="*/ 38 h 270"/>
                  <a:gd name="T90" fmla="*/ 6 w 191"/>
                  <a:gd name="T91" fmla="*/ 46 h 270"/>
                  <a:gd name="T92" fmla="*/ 10 w 191"/>
                  <a:gd name="T93" fmla="*/ 56 h 270"/>
                  <a:gd name="T94" fmla="*/ 15 w 191"/>
                  <a:gd name="T95" fmla="*/ 66 h 270"/>
                  <a:gd name="T96" fmla="*/ 30 w 191"/>
                  <a:gd name="T97" fmla="*/ 90 h 270"/>
                  <a:gd name="T98" fmla="*/ 33 w 191"/>
                  <a:gd name="T99" fmla="*/ 96 h 270"/>
                  <a:gd name="T100" fmla="*/ 52 w 191"/>
                  <a:gd name="T101" fmla="*/ 124 h 270"/>
                  <a:gd name="T102" fmla="*/ 75 w 191"/>
                  <a:gd name="T103" fmla="*/ 155 h 270"/>
                  <a:gd name="T104" fmla="*/ 101 w 191"/>
                  <a:gd name="T105" fmla="*/ 189 h 270"/>
                  <a:gd name="T106" fmla="*/ 129 w 191"/>
                  <a:gd name="T107" fmla="*/ 224 h 270"/>
                  <a:gd name="T108" fmla="*/ 167 w 191"/>
                  <a:gd name="T109" fmla="*/ 270 h 2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1"/>
                  <a:gd name="T166" fmla="*/ 0 h 270"/>
                  <a:gd name="T167" fmla="*/ 191 w 191"/>
                  <a:gd name="T168" fmla="*/ 270 h 2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1" h="270">
                    <a:moveTo>
                      <a:pt x="167" y="270"/>
                    </a:moveTo>
                    <a:lnTo>
                      <a:pt x="191" y="249"/>
                    </a:lnTo>
                    <a:lnTo>
                      <a:pt x="152" y="200"/>
                    </a:lnTo>
                    <a:lnTo>
                      <a:pt x="125" y="165"/>
                    </a:lnTo>
                    <a:lnTo>
                      <a:pt x="99" y="131"/>
                    </a:lnTo>
                    <a:lnTo>
                      <a:pt x="75" y="100"/>
                    </a:lnTo>
                    <a:lnTo>
                      <a:pt x="56" y="72"/>
                    </a:lnTo>
                    <a:lnTo>
                      <a:pt x="45" y="53"/>
                    </a:lnTo>
                    <a:lnTo>
                      <a:pt x="40" y="44"/>
                    </a:lnTo>
                    <a:lnTo>
                      <a:pt x="36" y="34"/>
                    </a:lnTo>
                    <a:lnTo>
                      <a:pt x="39" y="34"/>
                    </a:lnTo>
                    <a:lnTo>
                      <a:pt x="48" y="35"/>
                    </a:lnTo>
                    <a:lnTo>
                      <a:pt x="54" y="35"/>
                    </a:lnTo>
                    <a:lnTo>
                      <a:pt x="78" y="44"/>
                    </a:lnTo>
                    <a:lnTo>
                      <a:pt x="104" y="52"/>
                    </a:lnTo>
                    <a:lnTo>
                      <a:pt x="129" y="62"/>
                    </a:lnTo>
                    <a:lnTo>
                      <a:pt x="140" y="66"/>
                    </a:lnTo>
                    <a:lnTo>
                      <a:pt x="150" y="69"/>
                    </a:lnTo>
                    <a:lnTo>
                      <a:pt x="157" y="72"/>
                    </a:lnTo>
                    <a:lnTo>
                      <a:pt x="183" y="77"/>
                    </a:lnTo>
                    <a:lnTo>
                      <a:pt x="190" y="45"/>
                    </a:lnTo>
                    <a:lnTo>
                      <a:pt x="170" y="41"/>
                    </a:lnTo>
                    <a:lnTo>
                      <a:pt x="163" y="38"/>
                    </a:lnTo>
                    <a:lnTo>
                      <a:pt x="152" y="35"/>
                    </a:lnTo>
                    <a:lnTo>
                      <a:pt x="141" y="31"/>
                    </a:lnTo>
                    <a:lnTo>
                      <a:pt x="116" y="21"/>
                    </a:lnTo>
                    <a:lnTo>
                      <a:pt x="90" y="13"/>
                    </a:lnTo>
                    <a:lnTo>
                      <a:pt x="66" y="4"/>
                    </a:lnTo>
                    <a:lnTo>
                      <a:pt x="54" y="3"/>
                    </a:lnTo>
                    <a:lnTo>
                      <a:pt x="48" y="1"/>
                    </a:lnTo>
                    <a:lnTo>
                      <a:pt x="39" y="0"/>
                    </a:lnTo>
                    <a:lnTo>
                      <a:pt x="29" y="0"/>
                    </a:lnTo>
                    <a:lnTo>
                      <a:pt x="24" y="1"/>
                    </a:lnTo>
                    <a:lnTo>
                      <a:pt x="17" y="3"/>
                    </a:lnTo>
                    <a:lnTo>
                      <a:pt x="11" y="6"/>
                    </a:lnTo>
                    <a:lnTo>
                      <a:pt x="7" y="8"/>
                    </a:lnTo>
                    <a:lnTo>
                      <a:pt x="3" y="14"/>
                    </a:lnTo>
                    <a:lnTo>
                      <a:pt x="2" y="21"/>
                    </a:lnTo>
                    <a:lnTo>
                      <a:pt x="0" y="25"/>
                    </a:lnTo>
                    <a:lnTo>
                      <a:pt x="2" y="32"/>
                    </a:lnTo>
                    <a:lnTo>
                      <a:pt x="3" y="38"/>
                    </a:lnTo>
                    <a:lnTo>
                      <a:pt x="6" y="46"/>
                    </a:lnTo>
                    <a:lnTo>
                      <a:pt x="10" y="56"/>
                    </a:lnTo>
                    <a:lnTo>
                      <a:pt x="15" y="66"/>
                    </a:lnTo>
                    <a:lnTo>
                      <a:pt x="30" y="90"/>
                    </a:lnTo>
                    <a:lnTo>
                      <a:pt x="33" y="96"/>
                    </a:lnTo>
                    <a:lnTo>
                      <a:pt x="52" y="124"/>
                    </a:lnTo>
                    <a:lnTo>
                      <a:pt x="75" y="155"/>
                    </a:lnTo>
                    <a:lnTo>
                      <a:pt x="101" y="189"/>
                    </a:lnTo>
                    <a:lnTo>
                      <a:pt x="129" y="224"/>
                    </a:lnTo>
                    <a:lnTo>
                      <a:pt x="167" y="270"/>
                    </a:lnTo>
                    <a:close/>
                  </a:path>
                </a:pathLst>
              </a:custGeom>
              <a:solidFill>
                <a:srgbClr val="FE4D0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2558" name="Group 121"/>
            <p:cNvGrpSpPr>
              <a:grpSpLocks/>
            </p:cNvGrpSpPr>
            <p:nvPr/>
          </p:nvGrpSpPr>
          <p:grpSpPr bwMode="auto">
            <a:xfrm>
              <a:off x="1427" y="2829"/>
              <a:ext cx="311" cy="498"/>
              <a:chOff x="1662" y="1306"/>
              <a:chExt cx="311" cy="498"/>
            </a:xfrm>
          </p:grpSpPr>
          <p:sp>
            <p:nvSpPr>
              <p:cNvPr id="22579" name="Oval 122"/>
              <p:cNvSpPr>
                <a:spLocks noChangeArrowheads="1"/>
              </p:cNvSpPr>
              <p:nvPr/>
            </p:nvSpPr>
            <p:spPr bwMode="auto">
              <a:xfrm>
                <a:off x="1671" y="1314"/>
                <a:ext cx="294" cy="283"/>
              </a:xfrm>
              <a:prstGeom prst="ellipse">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580" name="Oval 123"/>
              <p:cNvSpPr>
                <a:spLocks noChangeArrowheads="1"/>
              </p:cNvSpPr>
              <p:nvPr/>
            </p:nvSpPr>
            <p:spPr bwMode="auto">
              <a:xfrm>
                <a:off x="1662" y="1306"/>
                <a:ext cx="311" cy="300"/>
              </a:xfrm>
              <a:prstGeom prst="ellipse">
                <a:avLst/>
              </a:pr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581" name="Freeform 124"/>
              <p:cNvSpPr>
                <a:spLocks/>
              </p:cNvSpPr>
              <p:nvPr/>
            </p:nvSpPr>
            <p:spPr bwMode="auto">
              <a:xfrm>
                <a:off x="1690" y="1534"/>
                <a:ext cx="191" cy="270"/>
              </a:xfrm>
              <a:custGeom>
                <a:avLst/>
                <a:gdLst>
                  <a:gd name="T0" fmla="*/ 166 w 191"/>
                  <a:gd name="T1" fmla="*/ 270 h 270"/>
                  <a:gd name="T2" fmla="*/ 191 w 191"/>
                  <a:gd name="T3" fmla="*/ 249 h 270"/>
                  <a:gd name="T4" fmla="*/ 151 w 191"/>
                  <a:gd name="T5" fmla="*/ 200 h 270"/>
                  <a:gd name="T6" fmla="*/ 124 w 191"/>
                  <a:gd name="T7" fmla="*/ 164 h 270"/>
                  <a:gd name="T8" fmla="*/ 98 w 191"/>
                  <a:gd name="T9" fmla="*/ 131 h 270"/>
                  <a:gd name="T10" fmla="*/ 75 w 191"/>
                  <a:gd name="T11" fmla="*/ 100 h 270"/>
                  <a:gd name="T12" fmla="*/ 56 w 191"/>
                  <a:gd name="T13" fmla="*/ 72 h 270"/>
                  <a:gd name="T14" fmla="*/ 56 w 191"/>
                  <a:gd name="T15" fmla="*/ 72 h 270"/>
                  <a:gd name="T16" fmla="*/ 45 w 191"/>
                  <a:gd name="T17" fmla="*/ 53 h 270"/>
                  <a:gd name="T18" fmla="*/ 39 w 191"/>
                  <a:gd name="T19" fmla="*/ 43 h 270"/>
                  <a:gd name="T20" fmla="*/ 35 w 191"/>
                  <a:gd name="T21" fmla="*/ 33 h 270"/>
                  <a:gd name="T22" fmla="*/ 35 w 191"/>
                  <a:gd name="T23" fmla="*/ 33 h 270"/>
                  <a:gd name="T24" fmla="*/ 38 w 191"/>
                  <a:gd name="T25" fmla="*/ 33 h 270"/>
                  <a:gd name="T26" fmla="*/ 47 w 191"/>
                  <a:gd name="T27" fmla="*/ 35 h 270"/>
                  <a:gd name="T28" fmla="*/ 47 w 191"/>
                  <a:gd name="T29" fmla="*/ 35 h 270"/>
                  <a:gd name="T30" fmla="*/ 53 w 191"/>
                  <a:gd name="T31" fmla="*/ 35 h 270"/>
                  <a:gd name="T32" fmla="*/ 77 w 191"/>
                  <a:gd name="T33" fmla="*/ 43 h 270"/>
                  <a:gd name="T34" fmla="*/ 103 w 191"/>
                  <a:gd name="T35" fmla="*/ 52 h 270"/>
                  <a:gd name="T36" fmla="*/ 128 w 191"/>
                  <a:gd name="T37" fmla="*/ 62 h 270"/>
                  <a:gd name="T38" fmla="*/ 139 w 191"/>
                  <a:gd name="T39" fmla="*/ 66 h 270"/>
                  <a:gd name="T40" fmla="*/ 150 w 191"/>
                  <a:gd name="T41" fmla="*/ 69 h 270"/>
                  <a:gd name="T42" fmla="*/ 156 w 191"/>
                  <a:gd name="T43" fmla="*/ 72 h 270"/>
                  <a:gd name="T44" fmla="*/ 182 w 191"/>
                  <a:gd name="T45" fmla="*/ 77 h 270"/>
                  <a:gd name="T46" fmla="*/ 189 w 191"/>
                  <a:gd name="T47" fmla="*/ 45 h 270"/>
                  <a:gd name="T48" fmla="*/ 169 w 191"/>
                  <a:gd name="T49" fmla="*/ 41 h 270"/>
                  <a:gd name="T50" fmla="*/ 162 w 191"/>
                  <a:gd name="T51" fmla="*/ 38 h 270"/>
                  <a:gd name="T52" fmla="*/ 151 w 191"/>
                  <a:gd name="T53" fmla="*/ 35 h 270"/>
                  <a:gd name="T54" fmla="*/ 140 w 191"/>
                  <a:gd name="T55" fmla="*/ 31 h 270"/>
                  <a:gd name="T56" fmla="*/ 116 w 191"/>
                  <a:gd name="T57" fmla="*/ 21 h 270"/>
                  <a:gd name="T58" fmla="*/ 90 w 191"/>
                  <a:gd name="T59" fmla="*/ 12 h 270"/>
                  <a:gd name="T60" fmla="*/ 65 w 191"/>
                  <a:gd name="T61" fmla="*/ 4 h 270"/>
                  <a:gd name="T62" fmla="*/ 53 w 191"/>
                  <a:gd name="T63" fmla="*/ 3 h 270"/>
                  <a:gd name="T64" fmla="*/ 47 w 191"/>
                  <a:gd name="T65" fmla="*/ 1 h 270"/>
                  <a:gd name="T66" fmla="*/ 38 w 191"/>
                  <a:gd name="T67" fmla="*/ 0 h 270"/>
                  <a:gd name="T68" fmla="*/ 28 w 191"/>
                  <a:gd name="T69" fmla="*/ 0 h 270"/>
                  <a:gd name="T70" fmla="*/ 23 w 191"/>
                  <a:gd name="T71" fmla="*/ 1 h 270"/>
                  <a:gd name="T72" fmla="*/ 16 w 191"/>
                  <a:gd name="T73" fmla="*/ 3 h 270"/>
                  <a:gd name="T74" fmla="*/ 11 w 191"/>
                  <a:gd name="T75" fmla="*/ 5 h 270"/>
                  <a:gd name="T76" fmla="*/ 6 w 191"/>
                  <a:gd name="T77" fmla="*/ 8 h 270"/>
                  <a:gd name="T78" fmla="*/ 2 w 191"/>
                  <a:gd name="T79" fmla="*/ 14 h 270"/>
                  <a:gd name="T80" fmla="*/ 1 w 191"/>
                  <a:gd name="T81" fmla="*/ 21 h 270"/>
                  <a:gd name="T82" fmla="*/ 1 w 191"/>
                  <a:gd name="T83" fmla="*/ 21 h 270"/>
                  <a:gd name="T84" fmla="*/ 0 w 191"/>
                  <a:gd name="T85" fmla="*/ 25 h 270"/>
                  <a:gd name="T86" fmla="*/ 1 w 191"/>
                  <a:gd name="T87" fmla="*/ 32 h 270"/>
                  <a:gd name="T88" fmla="*/ 2 w 191"/>
                  <a:gd name="T89" fmla="*/ 38 h 270"/>
                  <a:gd name="T90" fmla="*/ 5 w 191"/>
                  <a:gd name="T91" fmla="*/ 46 h 270"/>
                  <a:gd name="T92" fmla="*/ 9 w 191"/>
                  <a:gd name="T93" fmla="*/ 56 h 270"/>
                  <a:gd name="T94" fmla="*/ 15 w 191"/>
                  <a:gd name="T95" fmla="*/ 66 h 270"/>
                  <a:gd name="T96" fmla="*/ 30 w 191"/>
                  <a:gd name="T97" fmla="*/ 90 h 270"/>
                  <a:gd name="T98" fmla="*/ 32 w 191"/>
                  <a:gd name="T99" fmla="*/ 95 h 270"/>
                  <a:gd name="T100" fmla="*/ 51 w 191"/>
                  <a:gd name="T101" fmla="*/ 124 h 270"/>
                  <a:gd name="T102" fmla="*/ 75 w 191"/>
                  <a:gd name="T103" fmla="*/ 155 h 270"/>
                  <a:gd name="T104" fmla="*/ 101 w 191"/>
                  <a:gd name="T105" fmla="*/ 188 h 270"/>
                  <a:gd name="T106" fmla="*/ 128 w 191"/>
                  <a:gd name="T107" fmla="*/ 224 h 270"/>
                  <a:gd name="T108" fmla="*/ 166 w 191"/>
                  <a:gd name="T109" fmla="*/ 270 h 2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1"/>
                  <a:gd name="T166" fmla="*/ 0 h 270"/>
                  <a:gd name="T167" fmla="*/ 191 w 191"/>
                  <a:gd name="T168" fmla="*/ 270 h 2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1" h="270">
                    <a:moveTo>
                      <a:pt x="166" y="270"/>
                    </a:moveTo>
                    <a:lnTo>
                      <a:pt x="191" y="249"/>
                    </a:lnTo>
                    <a:lnTo>
                      <a:pt x="151" y="200"/>
                    </a:lnTo>
                    <a:lnTo>
                      <a:pt x="124" y="164"/>
                    </a:lnTo>
                    <a:lnTo>
                      <a:pt x="98" y="131"/>
                    </a:lnTo>
                    <a:lnTo>
                      <a:pt x="75" y="100"/>
                    </a:lnTo>
                    <a:lnTo>
                      <a:pt x="56" y="72"/>
                    </a:lnTo>
                    <a:lnTo>
                      <a:pt x="45" y="53"/>
                    </a:lnTo>
                    <a:lnTo>
                      <a:pt x="39" y="43"/>
                    </a:lnTo>
                    <a:lnTo>
                      <a:pt x="35" y="33"/>
                    </a:lnTo>
                    <a:lnTo>
                      <a:pt x="38" y="33"/>
                    </a:lnTo>
                    <a:lnTo>
                      <a:pt x="47" y="35"/>
                    </a:lnTo>
                    <a:lnTo>
                      <a:pt x="53" y="35"/>
                    </a:lnTo>
                    <a:lnTo>
                      <a:pt x="77" y="43"/>
                    </a:lnTo>
                    <a:lnTo>
                      <a:pt x="103" y="52"/>
                    </a:lnTo>
                    <a:lnTo>
                      <a:pt x="128" y="62"/>
                    </a:lnTo>
                    <a:lnTo>
                      <a:pt x="139" y="66"/>
                    </a:lnTo>
                    <a:lnTo>
                      <a:pt x="150" y="69"/>
                    </a:lnTo>
                    <a:lnTo>
                      <a:pt x="156" y="72"/>
                    </a:lnTo>
                    <a:lnTo>
                      <a:pt x="182" y="77"/>
                    </a:lnTo>
                    <a:lnTo>
                      <a:pt x="189" y="45"/>
                    </a:lnTo>
                    <a:lnTo>
                      <a:pt x="169" y="41"/>
                    </a:lnTo>
                    <a:lnTo>
                      <a:pt x="162" y="38"/>
                    </a:lnTo>
                    <a:lnTo>
                      <a:pt x="151" y="35"/>
                    </a:lnTo>
                    <a:lnTo>
                      <a:pt x="140" y="31"/>
                    </a:lnTo>
                    <a:lnTo>
                      <a:pt x="116" y="21"/>
                    </a:lnTo>
                    <a:lnTo>
                      <a:pt x="90" y="12"/>
                    </a:lnTo>
                    <a:lnTo>
                      <a:pt x="65" y="4"/>
                    </a:lnTo>
                    <a:lnTo>
                      <a:pt x="53" y="3"/>
                    </a:lnTo>
                    <a:lnTo>
                      <a:pt x="47" y="1"/>
                    </a:lnTo>
                    <a:lnTo>
                      <a:pt x="38" y="0"/>
                    </a:lnTo>
                    <a:lnTo>
                      <a:pt x="28" y="0"/>
                    </a:lnTo>
                    <a:lnTo>
                      <a:pt x="23" y="1"/>
                    </a:lnTo>
                    <a:lnTo>
                      <a:pt x="16" y="3"/>
                    </a:lnTo>
                    <a:lnTo>
                      <a:pt x="11" y="5"/>
                    </a:lnTo>
                    <a:lnTo>
                      <a:pt x="6" y="8"/>
                    </a:lnTo>
                    <a:lnTo>
                      <a:pt x="2" y="14"/>
                    </a:lnTo>
                    <a:lnTo>
                      <a:pt x="1" y="21"/>
                    </a:lnTo>
                    <a:lnTo>
                      <a:pt x="0" y="25"/>
                    </a:lnTo>
                    <a:lnTo>
                      <a:pt x="1" y="32"/>
                    </a:lnTo>
                    <a:lnTo>
                      <a:pt x="2" y="38"/>
                    </a:lnTo>
                    <a:lnTo>
                      <a:pt x="5" y="46"/>
                    </a:lnTo>
                    <a:lnTo>
                      <a:pt x="9" y="56"/>
                    </a:lnTo>
                    <a:lnTo>
                      <a:pt x="15" y="66"/>
                    </a:lnTo>
                    <a:lnTo>
                      <a:pt x="30" y="90"/>
                    </a:lnTo>
                    <a:lnTo>
                      <a:pt x="32" y="95"/>
                    </a:lnTo>
                    <a:lnTo>
                      <a:pt x="51" y="124"/>
                    </a:lnTo>
                    <a:lnTo>
                      <a:pt x="75" y="155"/>
                    </a:lnTo>
                    <a:lnTo>
                      <a:pt x="101" y="188"/>
                    </a:lnTo>
                    <a:lnTo>
                      <a:pt x="128" y="224"/>
                    </a:lnTo>
                    <a:lnTo>
                      <a:pt x="166" y="270"/>
                    </a:lnTo>
                    <a:close/>
                  </a:path>
                </a:pathLst>
              </a:custGeom>
              <a:solidFill>
                <a:srgbClr val="FE4D0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2559" name="Group 125"/>
            <p:cNvGrpSpPr>
              <a:grpSpLocks/>
            </p:cNvGrpSpPr>
            <p:nvPr/>
          </p:nvGrpSpPr>
          <p:grpSpPr bwMode="auto">
            <a:xfrm>
              <a:off x="1887" y="2824"/>
              <a:ext cx="312" cy="499"/>
              <a:chOff x="2122" y="1301"/>
              <a:chExt cx="312" cy="499"/>
            </a:xfrm>
          </p:grpSpPr>
          <p:sp>
            <p:nvSpPr>
              <p:cNvPr id="22576" name="Oval 126"/>
              <p:cNvSpPr>
                <a:spLocks noChangeArrowheads="1"/>
              </p:cNvSpPr>
              <p:nvPr/>
            </p:nvSpPr>
            <p:spPr bwMode="auto">
              <a:xfrm>
                <a:off x="2130" y="1310"/>
                <a:ext cx="296" cy="283"/>
              </a:xfrm>
              <a:prstGeom prst="ellipse">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577" name="Oval 127"/>
              <p:cNvSpPr>
                <a:spLocks noChangeArrowheads="1"/>
              </p:cNvSpPr>
              <p:nvPr/>
            </p:nvSpPr>
            <p:spPr bwMode="auto">
              <a:xfrm>
                <a:off x="2122" y="1301"/>
                <a:ext cx="312" cy="300"/>
              </a:xfrm>
              <a:prstGeom prst="ellipse">
                <a:avLst/>
              </a:pr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578" name="Freeform 128"/>
              <p:cNvSpPr>
                <a:spLocks/>
              </p:cNvSpPr>
              <p:nvPr/>
            </p:nvSpPr>
            <p:spPr bwMode="auto">
              <a:xfrm>
                <a:off x="2149" y="1529"/>
                <a:ext cx="191" cy="271"/>
              </a:xfrm>
              <a:custGeom>
                <a:avLst/>
                <a:gdLst>
                  <a:gd name="T0" fmla="*/ 167 w 191"/>
                  <a:gd name="T1" fmla="*/ 271 h 271"/>
                  <a:gd name="T2" fmla="*/ 191 w 191"/>
                  <a:gd name="T3" fmla="*/ 250 h 271"/>
                  <a:gd name="T4" fmla="*/ 152 w 191"/>
                  <a:gd name="T5" fmla="*/ 200 h 271"/>
                  <a:gd name="T6" fmla="*/ 124 w 191"/>
                  <a:gd name="T7" fmla="*/ 165 h 271"/>
                  <a:gd name="T8" fmla="*/ 98 w 191"/>
                  <a:gd name="T9" fmla="*/ 131 h 271"/>
                  <a:gd name="T10" fmla="*/ 75 w 191"/>
                  <a:gd name="T11" fmla="*/ 100 h 271"/>
                  <a:gd name="T12" fmla="*/ 56 w 191"/>
                  <a:gd name="T13" fmla="*/ 72 h 271"/>
                  <a:gd name="T14" fmla="*/ 56 w 191"/>
                  <a:gd name="T15" fmla="*/ 72 h 271"/>
                  <a:gd name="T16" fmla="*/ 45 w 191"/>
                  <a:gd name="T17" fmla="*/ 54 h 271"/>
                  <a:gd name="T18" fmla="*/ 40 w 191"/>
                  <a:gd name="T19" fmla="*/ 44 h 271"/>
                  <a:gd name="T20" fmla="*/ 36 w 191"/>
                  <a:gd name="T21" fmla="*/ 34 h 271"/>
                  <a:gd name="T22" fmla="*/ 36 w 191"/>
                  <a:gd name="T23" fmla="*/ 34 h 271"/>
                  <a:gd name="T24" fmla="*/ 38 w 191"/>
                  <a:gd name="T25" fmla="*/ 34 h 271"/>
                  <a:gd name="T26" fmla="*/ 48 w 191"/>
                  <a:gd name="T27" fmla="*/ 36 h 271"/>
                  <a:gd name="T28" fmla="*/ 48 w 191"/>
                  <a:gd name="T29" fmla="*/ 36 h 271"/>
                  <a:gd name="T30" fmla="*/ 53 w 191"/>
                  <a:gd name="T31" fmla="*/ 36 h 271"/>
                  <a:gd name="T32" fmla="*/ 78 w 191"/>
                  <a:gd name="T33" fmla="*/ 44 h 271"/>
                  <a:gd name="T34" fmla="*/ 104 w 191"/>
                  <a:gd name="T35" fmla="*/ 53 h 271"/>
                  <a:gd name="T36" fmla="*/ 128 w 191"/>
                  <a:gd name="T37" fmla="*/ 62 h 271"/>
                  <a:gd name="T38" fmla="*/ 139 w 191"/>
                  <a:gd name="T39" fmla="*/ 67 h 271"/>
                  <a:gd name="T40" fmla="*/ 150 w 191"/>
                  <a:gd name="T41" fmla="*/ 69 h 271"/>
                  <a:gd name="T42" fmla="*/ 157 w 191"/>
                  <a:gd name="T43" fmla="*/ 72 h 271"/>
                  <a:gd name="T44" fmla="*/ 183 w 191"/>
                  <a:gd name="T45" fmla="*/ 78 h 271"/>
                  <a:gd name="T46" fmla="*/ 190 w 191"/>
                  <a:gd name="T47" fmla="*/ 46 h 271"/>
                  <a:gd name="T48" fmla="*/ 169 w 191"/>
                  <a:gd name="T49" fmla="*/ 41 h 271"/>
                  <a:gd name="T50" fmla="*/ 162 w 191"/>
                  <a:gd name="T51" fmla="*/ 38 h 271"/>
                  <a:gd name="T52" fmla="*/ 152 w 191"/>
                  <a:gd name="T53" fmla="*/ 36 h 271"/>
                  <a:gd name="T54" fmla="*/ 141 w 191"/>
                  <a:gd name="T55" fmla="*/ 31 h 271"/>
                  <a:gd name="T56" fmla="*/ 116 w 191"/>
                  <a:gd name="T57" fmla="*/ 22 h 271"/>
                  <a:gd name="T58" fmla="*/ 90 w 191"/>
                  <a:gd name="T59" fmla="*/ 13 h 271"/>
                  <a:gd name="T60" fmla="*/ 66 w 191"/>
                  <a:gd name="T61" fmla="*/ 5 h 271"/>
                  <a:gd name="T62" fmla="*/ 53 w 191"/>
                  <a:gd name="T63" fmla="*/ 3 h 271"/>
                  <a:gd name="T64" fmla="*/ 48 w 191"/>
                  <a:gd name="T65" fmla="*/ 2 h 271"/>
                  <a:gd name="T66" fmla="*/ 38 w 191"/>
                  <a:gd name="T67" fmla="*/ 0 h 271"/>
                  <a:gd name="T68" fmla="*/ 29 w 191"/>
                  <a:gd name="T69" fmla="*/ 0 h 271"/>
                  <a:gd name="T70" fmla="*/ 23 w 191"/>
                  <a:gd name="T71" fmla="*/ 2 h 271"/>
                  <a:gd name="T72" fmla="*/ 17 w 191"/>
                  <a:gd name="T73" fmla="*/ 3 h 271"/>
                  <a:gd name="T74" fmla="*/ 11 w 191"/>
                  <a:gd name="T75" fmla="*/ 6 h 271"/>
                  <a:gd name="T76" fmla="*/ 7 w 191"/>
                  <a:gd name="T77" fmla="*/ 9 h 271"/>
                  <a:gd name="T78" fmla="*/ 3 w 191"/>
                  <a:gd name="T79" fmla="*/ 15 h 271"/>
                  <a:gd name="T80" fmla="*/ 2 w 191"/>
                  <a:gd name="T81" fmla="*/ 22 h 271"/>
                  <a:gd name="T82" fmla="*/ 2 w 191"/>
                  <a:gd name="T83" fmla="*/ 22 h 271"/>
                  <a:gd name="T84" fmla="*/ 0 w 191"/>
                  <a:gd name="T85" fmla="*/ 26 h 271"/>
                  <a:gd name="T86" fmla="*/ 2 w 191"/>
                  <a:gd name="T87" fmla="*/ 33 h 271"/>
                  <a:gd name="T88" fmla="*/ 3 w 191"/>
                  <a:gd name="T89" fmla="*/ 38 h 271"/>
                  <a:gd name="T90" fmla="*/ 6 w 191"/>
                  <a:gd name="T91" fmla="*/ 47 h 271"/>
                  <a:gd name="T92" fmla="*/ 10 w 191"/>
                  <a:gd name="T93" fmla="*/ 57 h 271"/>
                  <a:gd name="T94" fmla="*/ 15 w 191"/>
                  <a:gd name="T95" fmla="*/ 67 h 271"/>
                  <a:gd name="T96" fmla="*/ 30 w 191"/>
                  <a:gd name="T97" fmla="*/ 91 h 271"/>
                  <a:gd name="T98" fmla="*/ 33 w 191"/>
                  <a:gd name="T99" fmla="*/ 96 h 271"/>
                  <a:gd name="T100" fmla="*/ 52 w 191"/>
                  <a:gd name="T101" fmla="*/ 124 h 271"/>
                  <a:gd name="T102" fmla="*/ 75 w 191"/>
                  <a:gd name="T103" fmla="*/ 155 h 271"/>
                  <a:gd name="T104" fmla="*/ 101 w 191"/>
                  <a:gd name="T105" fmla="*/ 189 h 271"/>
                  <a:gd name="T106" fmla="*/ 128 w 191"/>
                  <a:gd name="T107" fmla="*/ 224 h 271"/>
                  <a:gd name="T108" fmla="*/ 167 w 191"/>
                  <a:gd name="T109" fmla="*/ 271 h 2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1"/>
                  <a:gd name="T166" fmla="*/ 0 h 271"/>
                  <a:gd name="T167" fmla="*/ 191 w 191"/>
                  <a:gd name="T168" fmla="*/ 271 h 2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1" h="271">
                    <a:moveTo>
                      <a:pt x="167" y="271"/>
                    </a:moveTo>
                    <a:lnTo>
                      <a:pt x="191" y="250"/>
                    </a:lnTo>
                    <a:lnTo>
                      <a:pt x="152" y="200"/>
                    </a:lnTo>
                    <a:lnTo>
                      <a:pt x="124" y="165"/>
                    </a:lnTo>
                    <a:lnTo>
                      <a:pt x="98" y="131"/>
                    </a:lnTo>
                    <a:lnTo>
                      <a:pt x="75" y="100"/>
                    </a:lnTo>
                    <a:lnTo>
                      <a:pt x="56" y="72"/>
                    </a:lnTo>
                    <a:lnTo>
                      <a:pt x="45" y="54"/>
                    </a:lnTo>
                    <a:lnTo>
                      <a:pt x="40" y="44"/>
                    </a:lnTo>
                    <a:lnTo>
                      <a:pt x="36" y="34"/>
                    </a:lnTo>
                    <a:lnTo>
                      <a:pt x="38" y="34"/>
                    </a:lnTo>
                    <a:lnTo>
                      <a:pt x="48" y="36"/>
                    </a:lnTo>
                    <a:lnTo>
                      <a:pt x="53" y="36"/>
                    </a:lnTo>
                    <a:lnTo>
                      <a:pt x="78" y="44"/>
                    </a:lnTo>
                    <a:lnTo>
                      <a:pt x="104" y="53"/>
                    </a:lnTo>
                    <a:lnTo>
                      <a:pt x="128" y="62"/>
                    </a:lnTo>
                    <a:lnTo>
                      <a:pt x="139" y="67"/>
                    </a:lnTo>
                    <a:lnTo>
                      <a:pt x="150" y="69"/>
                    </a:lnTo>
                    <a:lnTo>
                      <a:pt x="157" y="72"/>
                    </a:lnTo>
                    <a:lnTo>
                      <a:pt x="183" y="78"/>
                    </a:lnTo>
                    <a:lnTo>
                      <a:pt x="190" y="46"/>
                    </a:lnTo>
                    <a:lnTo>
                      <a:pt x="169" y="41"/>
                    </a:lnTo>
                    <a:lnTo>
                      <a:pt x="162" y="38"/>
                    </a:lnTo>
                    <a:lnTo>
                      <a:pt x="152" y="36"/>
                    </a:lnTo>
                    <a:lnTo>
                      <a:pt x="141" y="31"/>
                    </a:lnTo>
                    <a:lnTo>
                      <a:pt x="116" y="22"/>
                    </a:lnTo>
                    <a:lnTo>
                      <a:pt x="90" y="13"/>
                    </a:lnTo>
                    <a:lnTo>
                      <a:pt x="66" y="5"/>
                    </a:lnTo>
                    <a:lnTo>
                      <a:pt x="53" y="3"/>
                    </a:lnTo>
                    <a:lnTo>
                      <a:pt x="48" y="2"/>
                    </a:lnTo>
                    <a:lnTo>
                      <a:pt x="38" y="0"/>
                    </a:lnTo>
                    <a:lnTo>
                      <a:pt x="29" y="0"/>
                    </a:lnTo>
                    <a:lnTo>
                      <a:pt x="23" y="2"/>
                    </a:lnTo>
                    <a:lnTo>
                      <a:pt x="17" y="3"/>
                    </a:lnTo>
                    <a:lnTo>
                      <a:pt x="11" y="6"/>
                    </a:lnTo>
                    <a:lnTo>
                      <a:pt x="7" y="9"/>
                    </a:lnTo>
                    <a:lnTo>
                      <a:pt x="3" y="15"/>
                    </a:lnTo>
                    <a:lnTo>
                      <a:pt x="2" y="22"/>
                    </a:lnTo>
                    <a:lnTo>
                      <a:pt x="0" y="26"/>
                    </a:lnTo>
                    <a:lnTo>
                      <a:pt x="2" y="33"/>
                    </a:lnTo>
                    <a:lnTo>
                      <a:pt x="3" y="38"/>
                    </a:lnTo>
                    <a:lnTo>
                      <a:pt x="6" y="47"/>
                    </a:lnTo>
                    <a:lnTo>
                      <a:pt x="10" y="57"/>
                    </a:lnTo>
                    <a:lnTo>
                      <a:pt x="15" y="67"/>
                    </a:lnTo>
                    <a:lnTo>
                      <a:pt x="30" y="91"/>
                    </a:lnTo>
                    <a:lnTo>
                      <a:pt x="33" y="96"/>
                    </a:lnTo>
                    <a:lnTo>
                      <a:pt x="52" y="124"/>
                    </a:lnTo>
                    <a:lnTo>
                      <a:pt x="75" y="155"/>
                    </a:lnTo>
                    <a:lnTo>
                      <a:pt x="101" y="189"/>
                    </a:lnTo>
                    <a:lnTo>
                      <a:pt x="128" y="224"/>
                    </a:lnTo>
                    <a:lnTo>
                      <a:pt x="167" y="271"/>
                    </a:lnTo>
                    <a:close/>
                  </a:path>
                </a:pathLst>
              </a:custGeom>
              <a:solidFill>
                <a:srgbClr val="FE4D0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2560" name="Group 129"/>
            <p:cNvGrpSpPr>
              <a:grpSpLocks/>
            </p:cNvGrpSpPr>
            <p:nvPr/>
          </p:nvGrpSpPr>
          <p:grpSpPr bwMode="auto">
            <a:xfrm>
              <a:off x="796" y="3002"/>
              <a:ext cx="312" cy="498"/>
              <a:chOff x="1031" y="1479"/>
              <a:chExt cx="312" cy="498"/>
            </a:xfrm>
          </p:grpSpPr>
          <p:sp>
            <p:nvSpPr>
              <p:cNvPr id="22573" name="Oval 130"/>
              <p:cNvSpPr>
                <a:spLocks noChangeArrowheads="1"/>
              </p:cNvSpPr>
              <p:nvPr/>
            </p:nvSpPr>
            <p:spPr bwMode="auto">
              <a:xfrm>
                <a:off x="1039" y="1487"/>
                <a:ext cx="296" cy="283"/>
              </a:xfrm>
              <a:prstGeom prst="ellipse">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574" name="Oval 131"/>
              <p:cNvSpPr>
                <a:spLocks noChangeArrowheads="1"/>
              </p:cNvSpPr>
              <p:nvPr/>
            </p:nvSpPr>
            <p:spPr bwMode="auto">
              <a:xfrm>
                <a:off x="1031" y="1479"/>
                <a:ext cx="312" cy="300"/>
              </a:xfrm>
              <a:prstGeom prst="ellipse">
                <a:avLst/>
              </a:pr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575" name="Freeform 132"/>
              <p:cNvSpPr>
                <a:spLocks/>
              </p:cNvSpPr>
              <p:nvPr/>
            </p:nvSpPr>
            <p:spPr bwMode="auto">
              <a:xfrm>
                <a:off x="1058" y="1707"/>
                <a:ext cx="191" cy="270"/>
              </a:xfrm>
              <a:custGeom>
                <a:avLst/>
                <a:gdLst>
                  <a:gd name="T0" fmla="*/ 167 w 191"/>
                  <a:gd name="T1" fmla="*/ 270 h 270"/>
                  <a:gd name="T2" fmla="*/ 191 w 191"/>
                  <a:gd name="T3" fmla="*/ 249 h 270"/>
                  <a:gd name="T4" fmla="*/ 152 w 191"/>
                  <a:gd name="T5" fmla="*/ 200 h 270"/>
                  <a:gd name="T6" fmla="*/ 124 w 191"/>
                  <a:gd name="T7" fmla="*/ 165 h 270"/>
                  <a:gd name="T8" fmla="*/ 99 w 191"/>
                  <a:gd name="T9" fmla="*/ 131 h 270"/>
                  <a:gd name="T10" fmla="*/ 75 w 191"/>
                  <a:gd name="T11" fmla="*/ 100 h 270"/>
                  <a:gd name="T12" fmla="*/ 56 w 191"/>
                  <a:gd name="T13" fmla="*/ 72 h 270"/>
                  <a:gd name="T14" fmla="*/ 56 w 191"/>
                  <a:gd name="T15" fmla="*/ 72 h 270"/>
                  <a:gd name="T16" fmla="*/ 45 w 191"/>
                  <a:gd name="T17" fmla="*/ 53 h 270"/>
                  <a:gd name="T18" fmla="*/ 40 w 191"/>
                  <a:gd name="T19" fmla="*/ 44 h 270"/>
                  <a:gd name="T20" fmla="*/ 36 w 191"/>
                  <a:gd name="T21" fmla="*/ 34 h 270"/>
                  <a:gd name="T22" fmla="*/ 36 w 191"/>
                  <a:gd name="T23" fmla="*/ 34 h 270"/>
                  <a:gd name="T24" fmla="*/ 39 w 191"/>
                  <a:gd name="T25" fmla="*/ 34 h 270"/>
                  <a:gd name="T26" fmla="*/ 48 w 191"/>
                  <a:gd name="T27" fmla="*/ 35 h 270"/>
                  <a:gd name="T28" fmla="*/ 48 w 191"/>
                  <a:gd name="T29" fmla="*/ 35 h 270"/>
                  <a:gd name="T30" fmla="*/ 54 w 191"/>
                  <a:gd name="T31" fmla="*/ 35 h 270"/>
                  <a:gd name="T32" fmla="*/ 78 w 191"/>
                  <a:gd name="T33" fmla="*/ 44 h 270"/>
                  <a:gd name="T34" fmla="*/ 104 w 191"/>
                  <a:gd name="T35" fmla="*/ 52 h 270"/>
                  <a:gd name="T36" fmla="*/ 129 w 191"/>
                  <a:gd name="T37" fmla="*/ 62 h 270"/>
                  <a:gd name="T38" fmla="*/ 139 w 191"/>
                  <a:gd name="T39" fmla="*/ 66 h 270"/>
                  <a:gd name="T40" fmla="*/ 150 w 191"/>
                  <a:gd name="T41" fmla="*/ 69 h 270"/>
                  <a:gd name="T42" fmla="*/ 157 w 191"/>
                  <a:gd name="T43" fmla="*/ 72 h 270"/>
                  <a:gd name="T44" fmla="*/ 183 w 191"/>
                  <a:gd name="T45" fmla="*/ 77 h 270"/>
                  <a:gd name="T46" fmla="*/ 190 w 191"/>
                  <a:gd name="T47" fmla="*/ 45 h 270"/>
                  <a:gd name="T48" fmla="*/ 169 w 191"/>
                  <a:gd name="T49" fmla="*/ 41 h 270"/>
                  <a:gd name="T50" fmla="*/ 163 w 191"/>
                  <a:gd name="T51" fmla="*/ 38 h 270"/>
                  <a:gd name="T52" fmla="*/ 152 w 191"/>
                  <a:gd name="T53" fmla="*/ 35 h 270"/>
                  <a:gd name="T54" fmla="*/ 141 w 191"/>
                  <a:gd name="T55" fmla="*/ 31 h 270"/>
                  <a:gd name="T56" fmla="*/ 116 w 191"/>
                  <a:gd name="T57" fmla="*/ 21 h 270"/>
                  <a:gd name="T58" fmla="*/ 90 w 191"/>
                  <a:gd name="T59" fmla="*/ 13 h 270"/>
                  <a:gd name="T60" fmla="*/ 66 w 191"/>
                  <a:gd name="T61" fmla="*/ 4 h 270"/>
                  <a:gd name="T62" fmla="*/ 54 w 191"/>
                  <a:gd name="T63" fmla="*/ 3 h 270"/>
                  <a:gd name="T64" fmla="*/ 48 w 191"/>
                  <a:gd name="T65" fmla="*/ 1 h 270"/>
                  <a:gd name="T66" fmla="*/ 39 w 191"/>
                  <a:gd name="T67" fmla="*/ 0 h 270"/>
                  <a:gd name="T68" fmla="*/ 29 w 191"/>
                  <a:gd name="T69" fmla="*/ 0 h 270"/>
                  <a:gd name="T70" fmla="*/ 24 w 191"/>
                  <a:gd name="T71" fmla="*/ 1 h 270"/>
                  <a:gd name="T72" fmla="*/ 17 w 191"/>
                  <a:gd name="T73" fmla="*/ 3 h 270"/>
                  <a:gd name="T74" fmla="*/ 11 w 191"/>
                  <a:gd name="T75" fmla="*/ 6 h 270"/>
                  <a:gd name="T76" fmla="*/ 7 w 191"/>
                  <a:gd name="T77" fmla="*/ 8 h 270"/>
                  <a:gd name="T78" fmla="*/ 3 w 191"/>
                  <a:gd name="T79" fmla="*/ 14 h 270"/>
                  <a:gd name="T80" fmla="*/ 2 w 191"/>
                  <a:gd name="T81" fmla="*/ 21 h 270"/>
                  <a:gd name="T82" fmla="*/ 2 w 191"/>
                  <a:gd name="T83" fmla="*/ 21 h 270"/>
                  <a:gd name="T84" fmla="*/ 0 w 191"/>
                  <a:gd name="T85" fmla="*/ 25 h 270"/>
                  <a:gd name="T86" fmla="*/ 2 w 191"/>
                  <a:gd name="T87" fmla="*/ 32 h 270"/>
                  <a:gd name="T88" fmla="*/ 3 w 191"/>
                  <a:gd name="T89" fmla="*/ 38 h 270"/>
                  <a:gd name="T90" fmla="*/ 6 w 191"/>
                  <a:gd name="T91" fmla="*/ 46 h 270"/>
                  <a:gd name="T92" fmla="*/ 10 w 191"/>
                  <a:gd name="T93" fmla="*/ 56 h 270"/>
                  <a:gd name="T94" fmla="*/ 15 w 191"/>
                  <a:gd name="T95" fmla="*/ 66 h 270"/>
                  <a:gd name="T96" fmla="*/ 30 w 191"/>
                  <a:gd name="T97" fmla="*/ 90 h 270"/>
                  <a:gd name="T98" fmla="*/ 33 w 191"/>
                  <a:gd name="T99" fmla="*/ 96 h 270"/>
                  <a:gd name="T100" fmla="*/ 52 w 191"/>
                  <a:gd name="T101" fmla="*/ 124 h 270"/>
                  <a:gd name="T102" fmla="*/ 75 w 191"/>
                  <a:gd name="T103" fmla="*/ 155 h 270"/>
                  <a:gd name="T104" fmla="*/ 101 w 191"/>
                  <a:gd name="T105" fmla="*/ 189 h 270"/>
                  <a:gd name="T106" fmla="*/ 129 w 191"/>
                  <a:gd name="T107" fmla="*/ 224 h 270"/>
                  <a:gd name="T108" fmla="*/ 167 w 191"/>
                  <a:gd name="T109" fmla="*/ 270 h 2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1"/>
                  <a:gd name="T166" fmla="*/ 0 h 270"/>
                  <a:gd name="T167" fmla="*/ 191 w 191"/>
                  <a:gd name="T168" fmla="*/ 270 h 2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1" h="270">
                    <a:moveTo>
                      <a:pt x="167" y="270"/>
                    </a:moveTo>
                    <a:lnTo>
                      <a:pt x="191" y="249"/>
                    </a:lnTo>
                    <a:lnTo>
                      <a:pt x="152" y="200"/>
                    </a:lnTo>
                    <a:lnTo>
                      <a:pt x="124" y="165"/>
                    </a:lnTo>
                    <a:lnTo>
                      <a:pt x="99" y="131"/>
                    </a:lnTo>
                    <a:lnTo>
                      <a:pt x="75" y="100"/>
                    </a:lnTo>
                    <a:lnTo>
                      <a:pt x="56" y="72"/>
                    </a:lnTo>
                    <a:lnTo>
                      <a:pt x="45" y="53"/>
                    </a:lnTo>
                    <a:lnTo>
                      <a:pt x="40" y="44"/>
                    </a:lnTo>
                    <a:lnTo>
                      <a:pt x="36" y="34"/>
                    </a:lnTo>
                    <a:lnTo>
                      <a:pt x="39" y="34"/>
                    </a:lnTo>
                    <a:lnTo>
                      <a:pt x="48" y="35"/>
                    </a:lnTo>
                    <a:lnTo>
                      <a:pt x="54" y="35"/>
                    </a:lnTo>
                    <a:lnTo>
                      <a:pt x="78" y="44"/>
                    </a:lnTo>
                    <a:lnTo>
                      <a:pt x="104" y="52"/>
                    </a:lnTo>
                    <a:lnTo>
                      <a:pt x="129" y="62"/>
                    </a:lnTo>
                    <a:lnTo>
                      <a:pt x="139" y="66"/>
                    </a:lnTo>
                    <a:lnTo>
                      <a:pt x="150" y="69"/>
                    </a:lnTo>
                    <a:lnTo>
                      <a:pt x="157" y="72"/>
                    </a:lnTo>
                    <a:lnTo>
                      <a:pt x="183" y="77"/>
                    </a:lnTo>
                    <a:lnTo>
                      <a:pt x="190" y="45"/>
                    </a:lnTo>
                    <a:lnTo>
                      <a:pt x="169" y="41"/>
                    </a:lnTo>
                    <a:lnTo>
                      <a:pt x="163" y="38"/>
                    </a:lnTo>
                    <a:lnTo>
                      <a:pt x="152" y="35"/>
                    </a:lnTo>
                    <a:lnTo>
                      <a:pt x="141" y="31"/>
                    </a:lnTo>
                    <a:lnTo>
                      <a:pt x="116" y="21"/>
                    </a:lnTo>
                    <a:lnTo>
                      <a:pt x="90" y="13"/>
                    </a:lnTo>
                    <a:lnTo>
                      <a:pt x="66" y="4"/>
                    </a:lnTo>
                    <a:lnTo>
                      <a:pt x="54" y="3"/>
                    </a:lnTo>
                    <a:lnTo>
                      <a:pt x="48" y="1"/>
                    </a:lnTo>
                    <a:lnTo>
                      <a:pt x="39" y="0"/>
                    </a:lnTo>
                    <a:lnTo>
                      <a:pt x="29" y="0"/>
                    </a:lnTo>
                    <a:lnTo>
                      <a:pt x="24" y="1"/>
                    </a:lnTo>
                    <a:lnTo>
                      <a:pt x="17" y="3"/>
                    </a:lnTo>
                    <a:lnTo>
                      <a:pt x="11" y="6"/>
                    </a:lnTo>
                    <a:lnTo>
                      <a:pt x="7" y="8"/>
                    </a:lnTo>
                    <a:lnTo>
                      <a:pt x="3" y="14"/>
                    </a:lnTo>
                    <a:lnTo>
                      <a:pt x="2" y="21"/>
                    </a:lnTo>
                    <a:lnTo>
                      <a:pt x="0" y="25"/>
                    </a:lnTo>
                    <a:lnTo>
                      <a:pt x="2" y="32"/>
                    </a:lnTo>
                    <a:lnTo>
                      <a:pt x="3" y="38"/>
                    </a:lnTo>
                    <a:lnTo>
                      <a:pt x="6" y="46"/>
                    </a:lnTo>
                    <a:lnTo>
                      <a:pt x="10" y="56"/>
                    </a:lnTo>
                    <a:lnTo>
                      <a:pt x="15" y="66"/>
                    </a:lnTo>
                    <a:lnTo>
                      <a:pt x="30" y="90"/>
                    </a:lnTo>
                    <a:lnTo>
                      <a:pt x="33" y="96"/>
                    </a:lnTo>
                    <a:lnTo>
                      <a:pt x="52" y="124"/>
                    </a:lnTo>
                    <a:lnTo>
                      <a:pt x="75" y="155"/>
                    </a:lnTo>
                    <a:lnTo>
                      <a:pt x="101" y="189"/>
                    </a:lnTo>
                    <a:lnTo>
                      <a:pt x="129" y="224"/>
                    </a:lnTo>
                    <a:lnTo>
                      <a:pt x="167" y="270"/>
                    </a:lnTo>
                    <a:close/>
                  </a:path>
                </a:pathLst>
              </a:custGeom>
              <a:solidFill>
                <a:srgbClr val="FE4D0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2561" name="Group 133"/>
            <p:cNvGrpSpPr>
              <a:grpSpLocks/>
            </p:cNvGrpSpPr>
            <p:nvPr/>
          </p:nvGrpSpPr>
          <p:grpSpPr bwMode="auto">
            <a:xfrm>
              <a:off x="1224" y="3010"/>
              <a:ext cx="312" cy="499"/>
              <a:chOff x="1459" y="1487"/>
              <a:chExt cx="312" cy="499"/>
            </a:xfrm>
          </p:grpSpPr>
          <p:sp>
            <p:nvSpPr>
              <p:cNvPr id="22570" name="Oval 134"/>
              <p:cNvSpPr>
                <a:spLocks noChangeArrowheads="1"/>
              </p:cNvSpPr>
              <p:nvPr/>
            </p:nvSpPr>
            <p:spPr bwMode="auto">
              <a:xfrm>
                <a:off x="1467" y="1496"/>
                <a:ext cx="296" cy="283"/>
              </a:xfrm>
              <a:prstGeom prst="ellipse">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571" name="Oval 135"/>
              <p:cNvSpPr>
                <a:spLocks noChangeArrowheads="1"/>
              </p:cNvSpPr>
              <p:nvPr/>
            </p:nvSpPr>
            <p:spPr bwMode="auto">
              <a:xfrm>
                <a:off x="1459" y="1487"/>
                <a:ext cx="312" cy="300"/>
              </a:xfrm>
              <a:prstGeom prst="ellipse">
                <a:avLst/>
              </a:pr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572" name="Freeform 136"/>
              <p:cNvSpPr>
                <a:spLocks/>
              </p:cNvSpPr>
              <p:nvPr/>
            </p:nvSpPr>
            <p:spPr bwMode="auto">
              <a:xfrm>
                <a:off x="1487" y="1715"/>
                <a:ext cx="190" cy="271"/>
              </a:xfrm>
              <a:custGeom>
                <a:avLst/>
                <a:gdLst>
                  <a:gd name="T0" fmla="*/ 166 w 190"/>
                  <a:gd name="T1" fmla="*/ 271 h 271"/>
                  <a:gd name="T2" fmla="*/ 190 w 190"/>
                  <a:gd name="T3" fmla="*/ 250 h 271"/>
                  <a:gd name="T4" fmla="*/ 151 w 190"/>
                  <a:gd name="T5" fmla="*/ 200 h 271"/>
                  <a:gd name="T6" fmla="*/ 124 w 190"/>
                  <a:gd name="T7" fmla="*/ 165 h 271"/>
                  <a:gd name="T8" fmla="*/ 98 w 190"/>
                  <a:gd name="T9" fmla="*/ 131 h 271"/>
                  <a:gd name="T10" fmla="*/ 75 w 190"/>
                  <a:gd name="T11" fmla="*/ 100 h 271"/>
                  <a:gd name="T12" fmla="*/ 55 w 190"/>
                  <a:gd name="T13" fmla="*/ 72 h 271"/>
                  <a:gd name="T14" fmla="*/ 55 w 190"/>
                  <a:gd name="T15" fmla="*/ 72 h 271"/>
                  <a:gd name="T16" fmla="*/ 45 w 190"/>
                  <a:gd name="T17" fmla="*/ 54 h 271"/>
                  <a:gd name="T18" fmla="*/ 39 w 190"/>
                  <a:gd name="T19" fmla="*/ 44 h 271"/>
                  <a:gd name="T20" fmla="*/ 35 w 190"/>
                  <a:gd name="T21" fmla="*/ 34 h 271"/>
                  <a:gd name="T22" fmla="*/ 35 w 190"/>
                  <a:gd name="T23" fmla="*/ 34 h 271"/>
                  <a:gd name="T24" fmla="*/ 38 w 190"/>
                  <a:gd name="T25" fmla="*/ 34 h 271"/>
                  <a:gd name="T26" fmla="*/ 47 w 190"/>
                  <a:gd name="T27" fmla="*/ 36 h 271"/>
                  <a:gd name="T28" fmla="*/ 47 w 190"/>
                  <a:gd name="T29" fmla="*/ 36 h 271"/>
                  <a:gd name="T30" fmla="*/ 53 w 190"/>
                  <a:gd name="T31" fmla="*/ 36 h 271"/>
                  <a:gd name="T32" fmla="*/ 77 w 190"/>
                  <a:gd name="T33" fmla="*/ 44 h 271"/>
                  <a:gd name="T34" fmla="*/ 103 w 190"/>
                  <a:gd name="T35" fmla="*/ 52 h 271"/>
                  <a:gd name="T36" fmla="*/ 128 w 190"/>
                  <a:gd name="T37" fmla="*/ 62 h 271"/>
                  <a:gd name="T38" fmla="*/ 139 w 190"/>
                  <a:gd name="T39" fmla="*/ 67 h 271"/>
                  <a:gd name="T40" fmla="*/ 150 w 190"/>
                  <a:gd name="T41" fmla="*/ 69 h 271"/>
                  <a:gd name="T42" fmla="*/ 156 w 190"/>
                  <a:gd name="T43" fmla="*/ 72 h 271"/>
                  <a:gd name="T44" fmla="*/ 182 w 190"/>
                  <a:gd name="T45" fmla="*/ 78 h 271"/>
                  <a:gd name="T46" fmla="*/ 189 w 190"/>
                  <a:gd name="T47" fmla="*/ 45 h 271"/>
                  <a:gd name="T48" fmla="*/ 169 w 190"/>
                  <a:gd name="T49" fmla="*/ 41 h 271"/>
                  <a:gd name="T50" fmla="*/ 162 w 190"/>
                  <a:gd name="T51" fmla="*/ 38 h 271"/>
                  <a:gd name="T52" fmla="*/ 151 w 190"/>
                  <a:gd name="T53" fmla="*/ 36 h 271"/>
                  <a:gd name="T54" fmla="*/ 140 w 190"/>
                  <a:gd name="T55" fmla="*/ 31 h 271"/>
                  <a:gd name="T56" fmla="*/ 115 w 190"/>
                  <a:gd name="T57" fmla="*/ 21 h 271"/>
                  <a:gd name="T58" fmla="*/ 90 w 190"/>
                  <a:gd name="T59" fmla="*/ 13 h 271"/>
                  <a:gd name="T60" fmla="*/ 65 w 190"/>
                  <a:gd name="T61" fmla="*/ 5 h 271"/>
                  <a:gd name="T62" fmla="*/ 53 w 190"/>
                  <a:gd name="T63" fmla="*/ 3 h 271"/>
                  <a:gd name="T64" fmla="*/ 47 w 190"/>
                  <a:gd name="T65" fmla="*/ 2 h 271"/>
                  <a:gd name="T66" fmla="*/ 38 w 190"/>
                  <a:gd name="T67" fmla="*/ 0 h 271"/>
                  <a:gd name="T68" fmla="*/ 28 w 190"/>
                  <a:gd name="T69" fmla="*/ 0 h 271"/>
                  <a:gd name="T70" fmla="*/ 23 w 190"/>
                  <a:gd name="T71" fmla="*/ 2 h 271"/>
                  <a:gd name="T72" fmla="*/ 16 w 190"/>
                  <a:gd name="T73" fmla="*/ 3 h 271"/>
                  <a:gd name="T74" fmla="*/ 10 w 190"/>
                  <a:gd name="T75" fmla="*/ 6 h 271"/>
                  <a:gd name="T76" fmla="*/ 6 w 190"/>
                  <a:gd name="T77" fmla="*/ 9 h 271"/>
                  <a:gd name="T78" fmla="*/ 2 w 190"/>
                  <a:gd name="T79" fmla="*/ 14 h 271"/>
                  <a:gd name="T80" fmla="*/ 1 w 190"/>
                  <a:gd name="T81" fmla="*/ 21 h 271"/>
                  <a:gd name="T82" fmla="*/ 1 w 190"/>
                  <a:gd name="T83" fmla="*/ 21 h 271"/>
                  <a:gd name="T84" fmla="*/ 0 w 190"/>
                  <a:gd name="T85" fmla="*/ 26 h 271"/>
                  <a:gd name="T86" fmla="*/ 1 w 190"/>
                  <a:gd name="T87" fmla="*/ 33 h 271"/>
                  <a:gd name="T88" fmla="*/ 2 w 190"/>
                  <a:gd name="T89" fmla="*/ 38 h 271"/>
                  <a:gd name="T90" fmla="*/ 5 w 190"/>
                  <a:gd name="T91" fmla="*/ 47 h 271"/>
                  <a:gd name="T92" fmla="*/ 9 w 190"/>
                  <a:gd name="T93" fmla="*/ 57 h 271"/>
                  <a:gd name="T94" fmla="*/ 15 w 190"/>
                  <a:gd name="T95" fmla="*/ 67 h 271"/>
                  <a:gd name="T96" fmla="*/ 30 w 190"/>
                  <a:gd name="T97" fmla="*/ 91 h 271"/>
                  <a:gd name="T98" fmla="*/ 32 w 190"/>
                  <a:gd name="T99" fmla="*/ 96 h 271"/>
                  <a:gd name="T100" fmla="*/ 51 w 190"/>
                  <a:gd name="T101" fmla="*/ 124 h 271"/>
                  <a:gd name="T102" fmla="*/ 75 w 190"/>
                  <a:gd name="T103" fmla="*/ 155 h 271"/>
                  <a:gd name="T104" fmla="*/ 100 w 190"/>
                  <a:gd name="T105" fmla="*/ 189 h 271"/>
                  <a:gd name="T106" fmla="*/ 128 w 190"/>
                  <a:gd name="T107" fmla="*/ 224 h 271"/>
                  <a:gd name="T108" fmla="*/ 166 w 190"/>
                  <a:gd name="T109" fmla="*/ 271 h 2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0"/>
                  <a:gd name="T166" fmla="*/ 0 h 271"/>
                  <a:gd name="T167" fmla="*/ 190 w 190"/>
                  <a:gd name="T168" fmla="*/ 271 h 2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0" h="271">
                    <a:moveTo>
                      <a:pt x="166" y="271"/>
                    </a:moveTo>
                    <a:lnTo>
                      <a:pt x="190" y="250"/>
                    </a:lnTo>
                    <a:lnTo>
                      <a:pt x="151" y="200"/>
                    </a:lnTo>
                    <a:lnTo>
                      <a:pt x="124" y="165"/>
                    </a:lnTo>
                    <a:lnTo>
                      <a:pt x="98" y="131"/>
                    </a:lnTo>
                    <a:lnTo>
                      <a:pt x="75" y="100"/>
                    </a:lnTo>
                    <a:lnTo>
                      <a:pt x="55" y="72"/>
                    </a:lnTo>
                    <a:lnTo>
                      <a:pt x="45" y="54"/>
                    </a:lnTo>
                    <a:lnTo>
                      <a:pt x="39" y="44"/>
                    </a:lnTo>
                    <a:lnTo>
                      <a:pt x="35" y="34"/>
                    </a:lnTo>
                    <a:lnTo>
                      <a:pt x="38" y="34"/>
                    </a:lnTo>
                    <a:lnTo>
                      <a:pt x="47" y="36"/>
                    </a:lnTo>
                    <a:lnTo>
                      <a:pt x="53" y="36"/>
                    </a:lnTo>
                    <a:lnTo>
                      <a:pt x="77" y="44"/>
                    </a:lnTo>
                    <a:lnTo>
                      <a:pt x="103" y="52"/>
                    </a:lnTo>
                    <a:lnTo>
                      <a:pt x="128" y="62"/>
                    </a:lnTo>
                    <a:lnTo>
                      <a:pt x="139" y="67"/>
                    </a:lnTo>
                    <a:lnTo>
                      <a:pt x="150" y="69"/>
                    </a:lnTo>
                    <a:lnTo>
                      <a:pt x="156" y="72"/>
                    </a:lnTo>
                    <a:lnTo>
                      <a:pt x="182" y="78"/>
                    </a:lnTo>
                    <a:lnTo>
                      <a:pt x="189" y="45"/>
                    </a:lnTo>
                    <a:lnTo>
                      <a:pt x="169" y="41"/>
                    </a:lnTo>
                    <a:lnTo>
                      <a:pt x="162" y="38"/>
                    </a:lnTo>
                    <a:lnTo>
                      <a:pt x="151" y="36"/>
                    </a:lnTo>
                    <a:lnTo>
                      <a:pt x="140" y="31"/>
                    </a:lnTo>
                    <a:lnTo>
                      <a:pt x="115" y="21"/>
                    </a:lnTo>
                    <a:lnTo>
                      <a:pt x="90" y="13"/>
                    </a:lnTo>
                    <a:lnTo>
                      <a:pt x="65" y="5"/>
                    </a:lnTo>
                    <a:lnTo>
                      <a:pt x="53" y="3"/>
                    </a:lnTo>
                    <a:lnTo>
                      <a:pt x="47" y="2"/>
                    </a:lnTo>
                    <a:lnTo>
                      <a:pt x="38" y="0"/>
                    </a:lnTo>
                    <a:lnTo>
                      <a:pt x="28" y="0"/>
                    </a:lnTo>
                    <a:lnTo>
                      <a:pt x="23" y="2"/>
                    </a:lnTo>
                    <a:lnTo>
                      <a:pt x="16" y="3"/>
                    </a:lnTo>
                    <a:lnTo>
                      <a:pt x="10" y="6"/>
                    </a:lnTo>
                    <a:lnTo>
                      <a:pt x="6" y="9"/>
                    </a:lnTo>
                    <a:lnTo>
                      <a:pt x="2" y="14"/>
                    </a:lnTo>
                    <a:lnTo>
                      <a:pt x="1" y="21"/>
                    </a:lnTo>
                    <a:lnTo>
                      <a:pt x="0" y="26"/>
                    </a:lnTo>
                    <a:lnTo>
                      <a:pt x="1" y="33"/>
                    </a:lnTo>
                    <a:lnTo>
                      <a:pt x="2" y="38"/>
                    </a:lnTo>
                    <a:lnTo>
                      <a:pt x="5" y="47"/>
                    </a:lnTo>
                    <a:lnTo>
                      <a:pt x="9" y="57"/>
                    </a:lnTo>
                    <a:lnTo>
                      <a:pt x="15" y="67"/>
                    </a:lnTo>
                    <a:lnTo>
                      <a:pt x="30" y="91"/>
                    </a:lnTo>
                    <a:lnTo>
                      <a:pt x="32" y="96"/>
                    </a:lnTo>
                    <a:lnTo>
                      <a:pt x="51" y="124"/>
                    </a:lnTo>
                    <a:lnTo>
                      <a:pt x="75" y="155"/>
                    </a:lnTo>
                    <a:lnTo>
                      <a:pt x="100" y="189"/>
                    </a:lnTo>
                    <a:lnTo>
                      <a:pt x="128" y="224"/>
                    </a:lnTo>
                    <a:lnTo>
                      <a:pt x="166" y="271"/>
                    </a:lnTo>
                    <a:close/>
                  </a:path>
                </a:pathLst>
              </a:custGeom>
              <a:solidFill>
                <a:srgbClr val="FE4D0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2562" name="Group 137"/>
            <p:cNvGrpSpPr>
              <a:grpSpLocks/>
            </p:cNvGrpSpPr>
            <p:nvPr/>
          </p:nvGrpSpPr>
          <p:grpSpPr bwMode="auto">
            <a:xfrm>
              <a:off x="1652" y="3019"/>
              <a:ext cx="313" cy="498"/>
              <a:chOff x="1887" y="1496"/>
              <a:chExt cx="313" cy="498"/>
            </a:xfrm>
          </p:grpSpPr>
          <p:sp>
            <p:nvSpPr>
              <p:cNvPr id="22567" name="Oval 138"/>
              <p:cNvSpPr>
                <a:spLocks noChangeArrowheads="1"/>
              </p:cNvSpPr>
              <p:nvPr/>
            </p:nvSpPr>
            <p:spPr bwMode="auto">
              <a:xfrm>
                <a:off x="1896" y="1504"/>
                <a:ext cx="295" cy="283"/>
              </a:xfrm>
              <a:prstGeom prst="ellipse">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568" name="Oval 139"/>
              <p:cNvSpPr>
                <a:spLocks noChangeArrowheads="1"/>
              </p:cNvSpPr>
              <p:nvPr/>
            </p:nvSpPr>
            <p:spPr bwMode="auto">
              <a:xfrm>
                <a:off x="1887" y="1496"/>
                <a:ext cx="313" cy="300"/>
              </a:xfrm>
              <a:prstGeom prst="ellipse">
                <a:avLst/>
              </a:pr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569" name="Freeform 140"/>
              <p:cNvSpPr>
                <a:spLocks/>
              </p:cNvSpPr>
              <p:nvPr/>
            </p:nvSpPr>
            <p:spPr bwMode="auto">
              <a:xfrm>
                <a:off x="1915" y="1724"/>
                <a:ext cx="191" cy="270"/>
              </a:xfrm>
              <a:custGeom>
                <a:avLst/>
                <a:gdLst>
                  <a:gd name="T0" fmla="*/ 166 w 191"/>
                  <a:gd name="T1" fmla="*/ 270 h 270"/>
                  <a:gd name="T2" fmla="*/ 191 w 191"/>
                  <a:gd name="T3" fmla="*/ 249 h 270"/>
                  <a:gd name="T4" fmla="*/ 151 w 191"/>
                  <a:gd name="T5" fmla="*/ 200 h 270"/>
                  <a:gd name="T6" fmla="*/ 124 w 191"/>
                  <a:gd name="T7" fmla="*/ 165 h 270"/>
                  <a:gd name="T8" fmla="*/ 98 w 191"/>
                  <a:gd name="T9" fmla="*/ 131 h 270"/>
                  <a:gd name="T10" fmla="*/ 75 w 191"/>
                  <a:gd name="T11" fmla="*/ 100 h 270"/>
                  <a:gd name="T12" fmla="*/ 56 w 191"/>
                  <a:gd name="T13" fmla="*/ 72 h 270"/>
                  <a:gd name="T14" fmla="*/ 56 w 191"/>
                  <a:gd name="T15" fmla="*/ 72 h 270"/>
                  <a:gd name="T16" fmla="*/ 45 w 191"/>
                  <a:gd name="T17" fmla="*/ 53 h 270"/>
                  <a:gd name="T18" fmla="*/ 39 w 191"/>
                  <a:gd name="T19" fmla="*/ 43 h 270"/>
                  <a:gd name="T20" fmla="*/ 35 w 191"/>
                  <a:gd name="T21" fmla="*/ 34 h 270"/>
                  <a:gd name="T22" fmla="*/ 35 w 191"/>
                  <a:gd name="T23" fmla="*/ 34 h 270"/>
                  <a:gd name="T24" fmla="*/ 38 w 191"/>
                  <a:gd name="T25" fmla="*/ 34 h 270"/>
                  <a:gd name="T26" fmla="*/ 47 w 191"/>
                  <a:gd name="T27" fmla="*/ 35 h 270"/>
                  <a:gd name="T28" fmla="*/ 47 w 191"/>
                  <a:gd name="T29" fmla="*/ 35 h 270"/>
                  <a:gd name="T30" fmla="*/ 53 w 191"/>
                  <a:gd name="T31" fmla="*/ 35 h 270"/>
                  <a:gd name="T32" fmla="*/ 77 w 191"/>
                  <a:gd name="T33" fmla="*/ 43 h 270"/>
                  <a:gd name="T34" fmla="*/ 103 w 191"/>
                  <a:gd name="T35" fmla="*/ 52 h 270"/>
                  <a:gd name="T36" fmla="*/ 128 w 191"/>
                  <a:gd name="T37" fmla="*/ 62 h 270"/>
                  <a:gd name="T38" fmla="*/ 139 w 191"/>
                  <a:gd name="T39" fmla="*/ 66 h 270"/>
                  <a:gd name="T40" fmla="*/ 150 w 191"/>
                  <a:gd name="T41" fmla="*/ 69 h 270"/>
                  <a:gd name="T42" fmla="*/ 156 w 191"/>
                  <a:gd name="T43" fmla="*/ 72 h 270"/>
                  <a:gd name="T44" fmla="*/ 182 w 191"/>
                  <a:gd name="T45" fmla="*/ 77 h 270"/>
                  <a:gd name="T46" fmla="*/ 189 w 191"/>
                  <a:gd name="T47" fmla="*/ 45 h 270"/>
                  <a:gd name="T48" fmla="*/ 169 w 191"/>
                  <a:gd name="T49" fmla="*/ 41 h 270"/>
                  <a:gd name="T50" fmla="*/ 162 w 191"/>
                  <a:gd name="T51" fmla="*/ 38 h 270"/>
                  <a:gd name="T52" fmla="*/ 151 w 191"/>
                  <a:gd name="T53" fmla="*/ 35 h 270"/>
                  <a:gd name="T54" fmla="*/ 140 w 191"/>
                  <a:gd name="T55" fmla="*/ 31 h 270"/>
                  <a:gd name="T56" fmla="*/ 116 w 191"/>
                  <a:gd name="T57" fmla="*/ 21 h 270"/>
                  <a:gd name="T58" fmla="*/ 90 w 191"/>
                  <a:gd name="T59" fmla="*/ 12 h 270"/>
                  <a:gd name="T60" fmla="*/ 65 w 191"/>
                  <a:gd name="T61" fmla="*/ 4 h 270"/>
                  <a:gd name="T62" fmla="*/ 53 w 191"/>
                  <a:gd name="T63" fmla="*/ 3 h 270"/>
                  <a:gd name="T64" fmla="*/ 47 w 191"/>
                  <a:gd name="T65" fmla="*/ 1 h 270"/>
                  <a:gd name="T66" fmla="*/ 38 w 191"/>
                  <a:gd name="T67" fmla="*/ 0 h 270"/>
                  <a:gd name="T68" fmla="*/ 28 w 191"/>
                  <a:gd name="T69" fmla="*/ 0 h 270"/>
                  <a:gd name="T70" fmla="*/ 23 w 191"/>
                  <a:gd name="T71" fmla="*/ 1 h 270"/>
                  <a:gd name="T72" fmla="*/ 16 w 191"/>
                  <a:gd name="T73" fmla="*/ 3 h 270"/>
                  <a:gd name="T74" fmla="*/ 11 w 191"/>
                  <a:gd name="T75" fmla="*/ 5 h 270"/>
                  <a:gd name="T76" fmla="*/ 6 w 191"/>
                  <a:gd name="T77" fmla="*/ 8 h 270"/>
                  <a:gd name="T78" fmla="*/ 2 w 191"/>
                  <a:gd name="T79" fmla="*/ 14 h 270"/>
                  <a:gd name="T80" fmla="*/ 1 w 191"/>
                  <a:gd name="T81" fmla="*/ 21 h 270"/>
                  <a:gd name="T82" fmla="*/ 1 w 191"/>
                  <a:gd name="T83" fmla="*/ 21 h 270"/>
                  <a:gd name="T84" fmla="*/ 0 w 191"/>
                  <a:gd name="T85" fmla="*/ 25 h 270"/>
                  <a:gd name="T86" fmla="*/ 1 w 191"/>
                  <a:gd name="T87" fmla="*/ 32 h 270"/>
                  <a:gd name="T88" fmla="*/ 2 w 191"/>
                  <a:gd name="T89" fmla="*/ 38 h 270"/>
                  <a:gd name="T90" fmla="*/ 5 w 191"/>
                  <a:gd name="T91" fmla="*/ 46 h 270"/>
                  <a:gd name="T92" fmla="*/ 9 w 191"/>
                  <a:gd name="T93" fmla="*/ 56 h 270"/>
                  <a:gd name="T94" fmla="*/ 15 w 191"/>
                  <a:gd name="T95" fmla="*/ 66 h 270"/>
                  <a:gd name="T96" fmla="*/ 30 w 191"/>
                  <a:gd name="T97" fmla="*/ 90 h 270"/>
                  <a:gd name="T98" fmla="*/ 32 w 191"/>
                  <a:gd name="T99" fmla="*/ 96 h 270"/>
                  <a:gd name="T100" fmla="*/ 51 w 191"/>
                  <a:gd name="T101" fmla="*/ 124 h 270"/>
                  <a:gd name="T102" fmla="*/ 75 w 191"/>
                  <a:gd name="T103" fmla="*/ 155 h 270"/>
                  <a:gd name="T104" fmla="*/ 101 w 191"/>
                  <a:gd name="T105" fmla="*/ 189 h 270"/>
                  <a:gd name="T106" fmla="*/ 128 w 191"/>
                  <a:gd name="T107" fmla="*/ 224 h 270"/>
                  <a:gd name="T108" fmla="*/ 166 w 191"/>
                  <a:gd name="T109" fmla="*/ 270 h 2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1"/>
                  <a:gd name="T166" fmla="*/ 0 h 270"/>
                  <a:gd name="T167" fmla="*/ 191 w 191"/>
                  <a:gd name="T168" fmla="*/ 270 h 2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1" h="270">
                    <a:moveTo>
                      <a:pt x="166" y="270"/>
                    </a:moveTo>
                    <a:lnTo>
                      <a:pt x="191" y="249"/>
                    </a:lnTo>
                    <a:lnTo>
                      <a:pt x="151" y="200"/>
                    </a:lnTo>
                    <a:lnTo>
                      <a:pt x="124" y="165"/>
                    </a:lnTo>
                    <a:lnTo>
                      <a:pt x="98" y="131"/>
                    </a:lnTo>
                    <a:lnTo>
                      <a:pt x="75" y="100"/>
                    </a:lnTo>
                    <a:lnTo>
                      <a:pt x="56" y="72"/>
                    </a:lnTo>
                    <a:lnTo>
                      <a:pt x="45" y="53"/>
                    </a:lnTo>
                    <a:lnTo>
                      <a:pt x="39" y="43"/>
                    </a:lnTo>
                    <a:lnTo>
                      <a:pt x="35" y="34"/>
                    </a:lnTo>
                    <a:lnTo>
                      <a:pt x="38" y="34"/>
                    </a:lnTo>
                    <a:lnTo>
                      <a:pt x="47" y="35"/>
                    </a:lnTo>
                    <a:lnTo>
                      <a:pt x="53" y="35"/>
                    </a:lnTo>
                    <a:lnTo>
                      <a:pt x="77" y="43"/>
                    </a:lnTo>
                    <a:lnTo>
                      <a:pt x="103" y="52"/>
                    </a:lnTo>
                    <a:lnTo>
                      <a:pt x="128" y="62"/>
                    </a:lnTo>
                    <a:lnTo>
                      <a:pt x="139" y="66"/>
                    </a:lnTo>
                    <a:lnTo>
                      <a:pt x="150" y="69"/>
                    </a:lnTo>
                    <a:lnTo>
                      <a:pt x="156" y="72"/>
                    </a:lnTo>
                    <a:lnTo>
                      <a:pt x="182" y="77"/>
                    </a:lnTo>
                    <a:lnTo>
                      <a:pt x="189" y="45"/>
                    </a:lnTo>
                    <a:lnTo>
                      <a:pt x="169" y="41"/>
                    </a:lnTo>
                    <a:lnTo>
                      <a:pt x="162" y="38"/>
                    </a:lnTo>
                    <a:lnTo>
                      <a:pt x="151" y="35"/>
                    </a:lnTo>
                    <a:lnTo>
                      <a:pt x="140" y="31"/>
                    </a:lnTo>
                    <a:lnTo>
                      <a:pt x="116" y="21"/>
                    </a:lnTo>
                    <a:lnTo>
                      <a:pt x="90" y="12"/>
                    </a:lnTo>
                    <a:lnTo>
                      <a:pt x="65" y="4"/>
                    </a:lnTo>
                    <a:lnTo>
                      <a:pt x="53" y="3"/>
                    </a:lnTo>
                    <a:lnTo>
                      <a:pt x="47" y="1"/>
                    </a:lnTo>
                    <a:lnTo>
                      <a:pt x="38" y="0"/>
                    </a:lnTo>
                    <a:lnTo>
                      <a:pt x="28" y="0"/>
                    </a:lnTo>
                    <a:lnTo>
                      <a:pt x="23" y="1"/>
                    </a:lnTo>
                    <a:lnTo>
                      <a:pt x="16" y="3"/>
                    </a:lnTo>
                    <a:lnTo>
                      <a:pt x="11" y="5"/>
                    </a:lnTo>
                    <a:lnTo>
                      <a:pt x="6" y="8"/>
                    </a:lnTo>
                    <a:lnTo>
                      <a:pt x="2" y="14"/>
                    </a:lnTo>
                    <a:lnTo>
                      <a:pt x="1" y="21"/>
                    </a:lnTo>
                    <a:lnTo>
                      <a:pt x="0" y="25"/>
                    </a:lnTo>
                    <a:lnTo>
                      <a:pt x="1" y="32"/>
                    </a:lnTo>
                    <a:lnTo>
                      <a:pt x="2" y="38"/>
                    </a:lnTo>
                    <a:lnTo>
                      <a:pt x="5" y="46"/>
                    </a:lnTo>
                    <a:lnTo>
                      <a:pt x="9" y="56"/>
                    </a:lnTo>
                    <a:lnTo>
                      <a:pt x="15" y="66"/>
                    </a:lnTo>
                    <a:lnTo>
                      <a:pt x="30" y="90"/>
                    </a:lnTo>
                    <a:lnTo>
                      <a:pt x="32" y="96"/>
                    </a:lnTo>
                    <a:lnTo>
                      <a:pt x="51" y="124"/>
                    </a:lnTo>
                    <a:lnTo>
                      <a:pt x="75" y="155"/>
                    </a:lnTo>
                    <a:lnTo>
                      <a:pt x="101" y="189"/>
                    </a:lnTo>
                    <a:lnTo>
                      <a:pt x="128" y="224"/>
                    </a:lnTo>
                    <a:lnTo>
                      <a:pt x="166" y="270"/>
                    </a:lnTo>
                    <a:close/>
                  </a:path>
                </a:pathLst>
              </a:custGeom>
              <a:solidFill>
                <a:srgbClr val="FE4D0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2563" name="Group 141"/>
            <p:cNvGrpSpPr>
              <a:grpSpLocks/>
            </p:cNvGrpSpPr>
            <p:nvPr/>
          </p:nvGrpSpPr>
          <p:grpSpPr bwMode="auto">
            <a:xfrm>
              <a:off x="2037" y="3027"/>
              <a:ext cx="312" cy="499"/>
              <a:chOff x="2272" y="1504"/>
              <a:chExt cx="312" cy="499"/>
            </a:xfrm>
          </p:grpSpPr>
          <p:sp>
            <p:nvSpPr>
              <p:cNvPr id="22564" name="Oval 142"/>
              <p:cNvSpPr>
                <a:spLocks noChangeArrowheads="1"/>
              </p:cNvSpPr>
              <p:nvPr/>
            </p:nvSpPr>
            <p:spPr bwMode="auto">
              <a:xfrm>
                <a:off x="2280" y="1513"/>
                <a:ext cx="296" cy="283"/>
              </a:xfrm>
              <a:prstGeom prst="ellipse">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565" name="Oval 143"/>
              <p:cNvSpPr>
                <a:spLocks noChangeArrowheads="1"/>
              </p:cNvSpPr>
              <p:nvPr/>
            </p:nvSpPr>
            <p:spPr bwMode="auto">
              <a:xfrm>
                <a:off x="2272" y="1504"/>
                <a:ext cx="312" cy="300"/>
              </a:xfrm>
              <a:prstGeom prst="ellipse">
                <a:avLst/>
              </a:pr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566" name="Freeform 144"/>
              <p:cNvSpPr>
                <a:spLocks/>
              </p:cNvSpPr>
              <p:nvPr/>
            </p:nvSpPr>
            <p:spPr bwMode="auto">
              <a:xfrm>
                <a:off x="2299" y="1732"/>
                <a:ext cx="191" cy="271"/>
              </a:xfrm>
              <a:custGeom>
                <a:avLst/>
                <a:gdLst>
                  <a:gd name="T0" fmla="*/ 167 w 191"/>
                  <a:gd name="T1" fmla="*/ 271 h 271"/>
                  <a:gd name="T2" fmla="*/ 191 w 191"/>
                  <a:gd name="T3" fmla="*/ 250 h 271"/>
                  <a:gd name="T4" fmla="*/ 152 w 191"/>
                  <a:gd name="T5" fmla="*/ 200 h 271"/>
                  <a:gd name="T6" fmla="*/ 124 w 191"/>
                  <a:gd name="T7" fmla="*/ 165 h 271"/>
                  <a:gd name="T8" fmla="*/ 98 w 191"/>
                  <a:gd name="T9" fmla="*/ 131 h 271"/>
                  <a:gd name="T10" fmla="*/ 75 w 191"/>
                  <a:gd name="T11" fmla="*/ 100 h 271"/>
                  <a:gd name="T12" fmla="*/ 56 w 191"/>
                  <a:gd name="T13" fmla="*/ 72 h 271"/>
                  <a:gd name="T14" fmla="*/ 56 w 191"/>
                  <a:gd name="T15" fmla="*/ 72 h 271"/>
                  <a:gd name="T16" fmla="*/ 45 w 191"/>
                  <a:gd name="T17" fmla="*/ 54 h 271"/>
                  <a:gd name="T18" fmla="*/ 40 w 191"/>
                  <a:gd name="T19" fmla="*/ 44 h 271"/>
                  <a:gd name="T20" fmla="*/ 36 w 191"/>
                  <a:gd name="T21" fmla="*/ 34 h 271"/>
                  <a:gd name="T22" fmla="*/ 36 w 191"/>
                  <a:gd name="T23" fmla="*/ 34 h 271"/>
                  <a:gd name="T24" fmla="*/ 38 w 191"/>
                  <a:gd name="T25" fmla="*/ 34 h 271"/>
                  <a:gd name="T26" fmla="*/ 48 w 191"/>
                  <a:gd name="T27" fmla="*/ 35 h 271"/>
                  <a:gd name="T28" fmla="*/ 48 w 191"/>
                  <a:gd name="T29" fmla="*/ 35 h 271"/>
                  <a:gd name="T30" fmla="*/ 53 w 191"/>
                  <a:gd name="T31" fmla="*/ 35 h 271"/>
                  <a:gd name="T32" fmla="*/ 78 w 191"/>
                  <a:gd name="T33" fmla="*/ 44 h 271"/>
                  <a:gd name="T34" fmla="*/ 104 w 191"/>
                  <a:gd name="T35" fmla="*/ 52 h 271"/>
                  <a:gd name="T36" fmla="*/ 128 w 191"/>
                  <a:gd name="T37" fmla="*/ 62 h 271"/>
                  <a:gd name="T38" fmla="*/ 139 w 191"/>
                  <a:gd name="T39" fmla="*/ 66 h 271"/>
                  <a:gd name="T40" fmla="*/ 150 w 191"/>
                  <a:gd name="T41" fmla="*/ 69 h 271"/>
                  <a:gd name="T42" fmla="*/ 157 w 191"/>
                  <a:gd name="T43" fmla="*/ 72 h 271"/>
                  <a:gd name="T44" fmla="*/ 183 w 191"/>
                  <a:gd name="T45" fmla="*/ 78 h 271"/>
                  <a:gd name="T46" fmla="*/ 190 w 191"/>
                  <a:gd name="T47" fmla="*/ 45 h 271"/>
                  <a:gd name="T48" fmla="*/ 169 w 191"/>
                  <a:gd name="T49" fmla="*/ 41 h 271"/>
                  <a:gd name="T50" fmla="*/ 162 w 191"/>
                  <a:gd name="T51" fmla="*/ 38 h 271"/>
                  <a:gd name="T52" fmla="*/ 152 w 191"/>
                  <a:gd name="T53" fmla="*/ 35 h 271"/>
                  <a:gd name="T54" fmla="*/ 141 w 191"/>
                  <a:gd name="T55" fmla="*/ 31 h 271"/>
                  <a:gd name="T56" fmla="*/ 116 w 191"/>
                  <a:gd name="T57" fmla="*/ 21 h 271"/>
                  <a:gd name="T58" fmla="*/ 90 w 191"/>
                  <a:gd name="T59" fmla="*/ 13 h 271"/>
                  <a:gd name="T60" fmla="*/ 66 w 191"/>
                  <a:gd name="T61" fmla="*/ 4 h 271"/>
                  <a:gd name="T62" fmla="*/ 53 w 191"/>
                  <a:gd name="T63" fmla="*/ 3 h 271"/>
                  <a:gd name="T64" fmla="*/ 48 w 191"/>
                  <a:gd name="T65" fmla="*/ 2 h 271"/>
                  <a:gd name="T66" fmla="*/ 38 w 191"/>
                  <a:gd name="T67" fmla="*/ 0 h 271"/>
                  <a:gd name="T68" fmla="*/ 29 w 191"/>
                  <a:gd name="T69" fmla="*/ 0 h 271"/>
                  <a:gd name="T70" fmla="*/ 23 w 191"/>
                  <a:gd name="T71" fmla="*/ 2 h 271"/>
                  <a:gd name="T72" fmla="*/ 17 w 191"/>
                  <a:gd name="T73" fmla="*/ 3 h 271"/>
                  <a:gd name="T74" fmla="*/ 11 w 191"/>
                  <a:gd name="T75" fmla="*/ 6 h 271"/>
                  <a:gd name="T76" fmla="*/ 7 w 191"/>
                  <a:gd name="T77" fmla="*/ 9 h 271"/>
                  <a:gd name="T78" fmla="*/ 3 w 191"/>
                  <a:gd name="T79" fmla="*/ 14 h 271"/>
                  <a:gd name="T80" fmla="*/ 2 w 191"/>
                  <a:gd name="T81" fmla="*/ 21 h 271"/>
                  <a:gd name="T82" fmla="*/ 2 w 191"/>
                  <a:gd name="T83" fmla="*/ 21 h 271"/>
                  <a:gd name="T84" fmla="*/ 0 w 191"/>
                  <a:gd name="T85" fmla="*/ 26 h 271"/>
                  <a:gd name="T86" fmla="*/ 2 w 191"/>
                  <a:gd name="T87" fmla="*/ 33 h 271"/>
                  <a:gd name="T88" fmla="*/ 3 w 191"/>
                  <a:gd name="T89" fmla="*/ 38 h 271"/>
                  <a:gd name="T90" fmla="*/ 6 w 191"/>
                  <a:gd name="T91" fmla="*/ 47 h 271"/>
                  <a:gd name="T92" fmla="*/ 10 w 191"/>
                  <a:gd name="T93" fmla="*/ 57 h 271"/>
                  <a:gd name="T94" fmla="*/ 15 w 191"/>
                  <a:gd name="T95" fmla="*/ 66 h 271"/>
                  <a:gd name="T96" fmla="*/ 30 w 191"/>
                  <a:gd name="T97" fmla="*/ 90 h 271"/>
                  <a:gd name="T98" fmla="*/ 33 w 191"/>
                  <a:gd name="T99" fmla="*/ 96 h 271"/>
                  <a:gd name="T100" fmla="*/ 52 w 191"/>
                  <a:gd name="T101" fmla="*/ 124 h 271"/>
                  <a:gd name="T102" fmla="*/ 75 w 191"/>
                  <a:gd name="T103" fmla="*/ 155 h 271"/>
                  <a:gd name="T104" fmla="*/ 101 w 191"/>
                  <a:gd name="T105" fmla="*/ 189 h 271"/>
                  <a:gd name="T106" fmla="*/ 128 w 191"/>
                  <a:gd name="T107" fmla="*/ 224 h 271"/>
                  <a:gd name="T108" fmla="*/ 167 w 191"/>
                  <a:gd name="T109" fmla="*/ 271 h 2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1"/>
                  <a:gd name="T166" fmla="*/ 0 h 271"/>
                  <a:gd name="T167" fmla="*/ 191 w 191"/>
                  <a:gd name="T168" fmla="*/ 271 h 2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1" h="271">
                    <a:moveTo>
                      <a:pt x="167" y="271"/>
                    </a:moveTo>
                    <a:lnTo>
                      <a:pt x="191" y="250"/>
                    </a:lnTo>
                    <a:lnTo>
                      <a:pt x="152" y="200"/>
                    </a:lnTo>
                    <a:lnTo>
                      <a:pt x="124" y="165"/>
                    </a:lnTo>
                    <a:lnTo>
                      <a:pt x="98" y="131"/>
                    </a:lnTo>
                    <a:lnTo>
                      <a:pt x="75" y="100"/>
                    </a:lnTo>
                    <a:lnTo>
                      <a:pt x="56" y="72"/>
                    </a:lnTo>
                    <a:lnTo>
                      <a:pt x="45" y="54"/>
                    </a:lnTo>
                    <a:lnTo>
                      <a:pt x="40" y="44"/>
                    </a:lnTo>
                    <a:lnTo>
                      <a:pt x="36" y="34"/>
                    </a:lnTo>
                    <a:lnTo>
                      <a:pt x="38" y="34"/>
                    </a:lnTo>
                    <a:lnTo>
                      <a:pt x="48" y="35"/>
                    </a:lnTo>
                    <a:lnTo>
                      <a:pt x="53" y="35"/>
                    </a:lnTo>
                    <a:lnTo>
                      <a:pt x="78" y="44"/>
                    </a:lnTo>
                    <a:lnTo>
                      <a:pt x="104" y="52"/>
                    </a:lnTo>
                    <a:lnTo>
                      <a:pt x="128" y="62"/>
                    </a:lnTo>
                    <a:lnTo>
                      <a:pt x="139" y="66"/>
                    </a:lnTo>
                    <a:lnTo>
                      <a:pt x="150" y="69"/>
                    </a:lnTo>
                    <a:lnTo>
                      <a:pt x="157" y="72"/>
                    </a:lnTo>
                    <a:lnTo>
                      <a:pt x="183" y="78"/>
                    </a:lnTo>
                    <a:lnTo>
                      <a:pt x="190" y="45"/>
                    </a:lnTo>
                    <a:lnTo>
                      <a:pt x="169" y="41"/>
                    </a:lnTo>
                    <a:lnTo>
                      <a:pt x="162" y="38"/>
                    </a:lnTo>
                    <a:lnTo>
                      <a:pt x="152" y="35"/>
                    </a:lnTo>
                    <a:lnTo>
                      <a:pt x="141" y="31"/>
                    </a:lnTo>
                    <a:lnTo>
                      <a:pt x="116" y="21"/>
                    </a:lnTo>
                    <a:lnTo>
                      <a:pt x="90" y="13"/>
                    </a:lnTo>
                    <a:lnTo>
                      <a:pt x="66" y="4"/>
                    </a:lnTo>
                    <a:lnTo>
                      <a:pt x="53" y="3"/>
                    </a:lnTo>
                    <a:lnTo>
                      <a:pt x="48" y="2"/>
                    </a:lnTo>
                    <a:lnTo>
                      <a:pt x="38" y="0"/>
                    </a:lnTo>
                    <a:lnTo>
                      <a:pt x="29" y="0"/>
                    </a:lnTo>
                    <a:lnTo>
                      <a:pt x="23" y="2"/>
                    </a:lnTo>
                    <a:lnTo>
                      <a:pt x="17" y="3"/>
                    </a:lnTo>
                    <a:lnTo>
                      <a:pt x="11" y="6"/>
                    </a:lnTo>
                    <a:lnTo>
                      <a:pt x="7" y="9"/>
                    </a:lnTo>
                    <a:lnTo>
                      <a:pt x="3" y="14"/>
                    </a:lnTo>
                    <a:lnTo>
                      <a:pt x="2" y="21"/>
                    </a:lnTo>
                    <a:lnTo>
                      <a:pt x="0" y="26"/>
                    </a:lnTo>
                    <a:lnTo>
                      <a:pt x="2" y="33"/>
                    </a:lnTo>
                    <a:lnTo>
                      <a:pt x="3" y="38"/>
                    </a:lnTo>
                    <a:lnTo>
                      <a:pt x="6" y="47"/>
                    </a:lnTo>
                    <a:lnTo>
                      <a:pt x="10" y="57"/>
                    </a:lnTo>
                    <a:lnTo>
                      <a:pt x="15" y="66"/>
                    </a:lnTo>
                    <a:lnTo>
                      <a:pt x="30" y="90"/>
                    </a:lnTo>
                    <a:lnTo>
                      <a:pt x="33" y="96"/>
                    </a:lnTo>
                    <a:lnTo>
                      <a:pt x="52" y="124"/>
                    </a:lnTo>
                    <a:lnTo>
                      <a:pt x="75" y="155"/>
                    </a:lnTo>
                    <a:lnTo>
                      <a:pt x="101" y="189"/>
                    </a:lnTo>
                    <a:lnTo>
                      <a:pt x="128" y="224"/>
                    </a:lnTo>
                    <a:lnTo>
                      <a:pt x="167" y="271"/>
                    </a:lnTo>
                    <a:close/>
                  </a:path>
                </a:pathLst>
              </a:custGeom>
              <a:solidFill>
                <a:srgbClr val="FE4D0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grpSp>
        <p:nvGrpSpPr>
          <p:cNvPr id="22535" name="Group 145"/>
          <p:cNvGrpSpPr>
            <a:grpSpLocks/>
          </p:cNvGrpSpPr>
          <p:nvPr/>
        </p:nvGrpSpPr>
        <p:grpSpPr bwMode="auto">
          <a:xfrm>
            <a:off x="685800" y="5562600"/>
            <a:ext cx="457200" cy="457200"/>
            <a:chOff x="7303" y="3360"/>
            <a:chExt cx="840" cy="960"/>
          </a:xfrm>
        </p:grpSpPr>
        <p:sp>
          <p:nvSpPr>
            <p:cNvPr id="22541" name="Oval 146"/>
            <p:cNvSpPr>
              <a:spLocks noChangeArrowheads="1"/>
            </p:cNvSpPr>
            <p:nvPr/>
          </p:nvSpPr>
          <p:spPr bwMode="auto">
            <a:xfrm>
              <a:off x="7303" y="3840"/>
              <a:ext cx="240" cy="480"/>
            </a:xfrm>
            <a:prstGeom prst="ellipse">
              <a:avLst/>
            </a:prstGeom>
            <a:solidFill>
              <a:srgbClr val="800080"/>
            </a:solidFill>
            <a:ln w="12700" cap="sq">
              <a:solidFill>
                <a:srgbClr val="000000"/>
              </a:solidFill>
              <a:round/>
              <a:headEnd type="none" w="sm" len="sm"/>
              <a:tailEnd type="none" w="sm" len="sm"/>
            </a:ln>
          </p:spPr>
          <p:txBody>
            <a:bodyPr wrap="none" anchor="ctr"/>
            <a:lstStyle/>
            <a:p>
              <a:endParaRPr lang="en-US"/>
            </a:p>
          </p:txBody>
        </p:sp>
        <p:sp>
          <p:nvSpPr>
            <p:cNvPr id="22542" name="Oval 147"/>
            <p:cNvSpPr>
              <a:spLocks noChangeArrowheads="1"/>
            </p:cNvSpPr>
            <p:nvPr/>
          </p:nvSpPr>
          <p:spPr bwMode="auto">
            <a:xfrm>
              <a:off x="7543" y="3960"/>
              <a:ext cx="600" cy="360"/>
            </a:xfrm>
            <a:prstGeom prst="ellipse">
              <a:avLst/>
            </a:prstGeom>
            <a:solidFill>
              <a:srgbClr val="33CCCC"/>
            </a:solidFill>
            <a:ln w="12700" cap="sq">
              <a:solidFill>
                <a:srgbClr val="000000"/>
              </a:solidFill>
              <a:round/>
              <a:headEnd type="none" w="sm" len="sm"/>
              <a:tailEnd type="none" w="sm" len="sm"/>
            </a:ln>
          </p:spPr>
          <p:txBody>
            <a:bodyPr wrap="none" anchor="ctr"/>
            <a:lstStyle/>
            <a:p>
              <a:pPr algn="ctr"/>
              <a:endParaRPr lang="en-US">
                <a:solidFill>
                  <a:srgbClr val="808080"/>
                </a:solidFill>
                <a:latin typeface="Times New Roman" charset="0"/>
              </a:endParaRPr>
            </a:p>
          </p:txBody>
        </p:sp>
        <p:sp>
          <p:nvSpPr>
            <p:cNvPr id="22543" name="Oval 148"/>
            <p:cNvSpPr>
              <a:spLocks noChangeArrowheads="1"/>
            </p:cNvSpPr>
            <p:nvPr/>
          </p:nvSpPr>
          <p:spPr bwMode="auto">
            <a:xfrm>
              <a:off x="7423" y="3360"/>
              <a:ext cx="480" cy="600"/>
            </a:xfrm>
            <a:prstGeom prst="ellipse">
              <a:avLst/>
            </a:prstGeom>
            <a:solidFill>
              <a:srgbClr val="3399FF"/>
            </a:solidFill>
            <a:ln w="12700" cap="sq">
              <a:solidFill>
                <a:srgbClr val="000000"/>
              </a:solidFill>
              <a:round/>
              <a:headEnd type="none" w="sm" len="sm"/>
              <a:tailEnd type="none" w="sm" len="sm"/>
            </a:ln>
          </p:spPr>
          <p:txBody>
            <a:bodyPr wrap="none" anchor="ctr"/>
            <a:lstStyle/>
            <a:p>
              <a:pPr algn="ctr"/>
              <a:endParaRPr lang="en-US" b="1">
                <a:solidFill>
                  <a:srgbClr val="808080"/>
                </a:solidFill>
                <a:latin typeface="Times New Roman" charset="0"/>
              </a:endParaRPr>
            </a:p>
          </p:txBody>
        </p:sp>
      </p:grpSp>
      <p:sp>
        <p:nvSpPr>
          <p:cNvPr id="22536" name="Freeform 149"/>
          <p:cNvSpPr>
            <a:spLocks/>
          </p:cNvSpPr>
          <p:nvPr/>
        </p:nvSpPr>
        <p:spPr bwMode="auto">
          <a:xfrm>
            <a:off x="685800" y="6172200"/>
            <a:ext cx="381000" cy="477838"/>
          </a:xfrm>
          <a:custGeom>
            <a:avLst/>
            <a:gdLst>
              <a:gd name="T0" fmla="*/ 2147483647 w 100"/>
              <a:gd name="T1" fmla="*/ 0 h 205"/>
              <a:gd name="T2" fmla="*/ 2147483647 w 100"/>
              <a:gd name="T3" fmla="*/ 2147483647 h 205"/>
              <a:gd name="T4" fmla="*/ 2147483647 w 100"/>
              <a:gd name="T5" fmla="*/ 2147483647 h 205"/>
              <a:gd name="T6" fmla="*/ 0 60000 65536"/>
              <a:gd name="T7" fmla="*/ 0 60000 65536"/>
              <a:gd name="T8" fmla="*/ 0 60000 65536"/>
              <a:gd name="T9" fmla="*/ 0 w 100"/>
              <a:gd name="T10" fmla="*/ 0 h 205"/>
              <a:gd name="T11" fmla="*/ 100 w 100"/>
              <a:gd name="T12" fmla="*/ 205 h 205"/>
            </a:gdLst>
            <a:ahLst/>
            <a:cxnLst>
              <a:cxn ang="T6">
                <a:pos x="T0" y="T1"/>
              </a:cxn>
              <a:cxn ang="T7">
                <a:pos x="T2" y="T3"/>
              </a:cxn>
              <a:cxn ang="T8">
                <a:pos x="T4" y="T5"/>
              </a:cxn>
            </a:cxnLst>
            <a:rect l="T9" t="T10" r="T11" b="T12"/>
            <a:pathLst>
              <a:path w="100" h="205">
                <a:moveTo>
                  <a:pt x="65" y="0"/>
                </a:moveTo>
                <a:cubicBezTo>
                  <a:pt x="37" y="43"/>
                  <a:pt x="0" y="82"/>
                  <a:pt x="65" y="124"/>
                </a:cubicBezTo>
                <a:cubicBezTo>
                  <a:pt x="85" y="156"/>
                  <a:pt x="100" y="205"/>
                  <a:pt x="43" y="205"/>
                </a:cubicBezTo>
              </a:path>
            </a:pathLst>
          </a:custGeom>
          <a:noFill/>
          <a:ln w="38100" cap="sq">
            <a:solidFill>
              <a:srgbClr val="0AC23A"/>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sp>
        <p:nvSpPr>
          <p:cNvPr id="22537" name="Oval 150"/>
          <p:cNvSpPr>
            <a:spLocks noChangeArrowheads="1"/>
          </p:cNvSpPr>
          <p:nvPr/>
        </p:nvSpPr>
        <p:spPr bwMode="auto">
          <a:xfrm>
            <a:off x="4521200" y="5716588"/>
            <a:ext cx="304800" cy="252412"/>
          </a:xfrm>
          <a:prstGeom prst="ellipse">
            <a:avLst/>
          </a:prstGeom>
          <a:solidFill>
            <a:srgbClr val="800000"/>
          </a:solidFill>
          <a:ln w="9525">
            <a:solidFill>
              <a:srgbClr val="000000"/>
            </a:solidFill>
            <a:round/>
            <a:headEnd/>
            <a:tailEnd/>
          </a:ln>
        </p:spPr>
        <p:txBody>
          <a:bodyPr/>
          <a:lstStyle/>
          <a:p>
            <a:endParaRPr lang="en-US"/>
          </a:p>
        </p:txBody>
      </p:sp>
      <p:sp>
        <p:nvSpPr>
          <p:cNvPr id="22538" name="Freeform 151"/>
          <p:cNvSpPr>
            <a:spLocks/>
          </p:cNvSpPr>
          <p:nvPr/>
        </p:nvSpPr>
        <p:spPr bwMode="auto">
          <a:xfrm>
            <a:off x="4559300" y="6108700"/>
            <a:ext cx="228600" cy="457200"/>
          </a:xfrm>
          <a:custGeom>
            <a:avLst/>
            <a:gdLst>
              <a:gd name="T0" fmla="*/ 0 w 144"/>
              <a:gd name="T1" fmla="*/ 2147483647 h 312"/>
              <a:gd name="T2" fmla="*/ 2147483647 w 144"/>
              <a:gd name="T3" fmla="*/ 2147483647 h 312"/>
              <a:gd name="T4" fmla="*/ 2147483647 w 144"/>
              <a:gd name="T5" fmla="*/ 2147483647 h 312"/>
              <a:gd name="T6" fmla="*/ 0 60000 65536"/>
              <a:gd name="T7" fmla="*/ 0 60000 65536"/>
              <a:gd name="T8" fmla="*/ 0 60000 65536"/>
              <a:gd name="T9" fmla="*/ 0 w 144"/>
              <a:gd name="T10" fmla="*/ 0 h 312"/>
              <a:gd name="T11" fmla="*/ 144 w 144"/>
              <a:gd name="T12" fmla="*/ 312 h 312"/>
            </a:gdLst>
            <a:ahLst/>
            <a:cxnLst>
              <a:cxn ang="T6">
                <a:pos x="T0" y="T1"/>
              </a:cxn>
              <a:cxn ang="T7">
                <a:pos x="T2" y="T3"/>
              </a:cxn>
              <a:cxn ang="T8">
                <a:pos x="T4" y="T5"/>
              </a:cxn>
            </a:cxnLst>
            <a:rect l="T9" t="T10" r="T11" b="T12"/>
            <a:pathLst>
              <a:path w="144" h="312">
                <a:moveTo>
                  <a:pt x="0" y="312"/>
                </a:moveTo>
                <a:cubicBezTo>
                  <a:pt x="12" y="180"/>
                  <a:pt x="24" y="48"/>
                  <a:pt x="48" y="24"/>
                </a:cubicBezTo>
                <a:cubicBezTo>
                  <a:pt x="72" y="0"/>
                  <a:pt x="128" y="144"/>
                  <a:pt x="144" y="168"/>
                </a:cubicBezTo>
              </a:path>
            </a:pathLst>
          </a:custGeom>
          <a:noFill/>
          <a:ln w="38100" cap="sq">
            <a:solidFill>
              <a:srgbClr val="FE4D06"/>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sp>
        <p:nvSpPr>
          <p:cNvPr id="22539" name="Text Box 152"/>
          <p:cNvSpPr txBox="1">
            <a:spLocks noChangeArrowheads="1"/>
          </p:cNvSpPr>
          <p:nvPr/>
        </p:nvSpPr>
        <p:spPr bwMode="auto">
          <a:xfrm>
            <a:off x="1143000" y="5562600"/>
            <a:ext cx="3581400" cy="106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lnSpc>
                <a:spcPct val="50000"/>
              </a:lnSpc>
              <a:spcBef>
                <a:spcPct val="50000"/>
              </a:spcBef>
            </a:pPr>
            <a:endParaRPr lang="en-US" sz="1600" b="1">
              <a:latin typeface="Times New Roman" charset="0"/>
            </a:endParaRPr>
          </a:p>
          <a:p>
            <a:pPr eaLnBrk="1" hangingPunct="1">
              <a:lnSpc>
                <a:spcPct val="50000"/>
              </a:lnSpc>
              <a:spcBef>
                <a:spcPct val="50000"/>
              </a:spcBef>
            </a:pPr>
            <a:r>
              <a:rPr lang="en-US" sz="1600" b="1">
                <a:latin typeface="Times New Roman" charset="0"/>
              </a:rPr>
              <a:t>Transcriptional activators</a:t>
            </a:r>
          </a:p>
          <a:p>
            <a:pPr eaLnBrk="1" hangingPunct="1">
              <a:lnSpc>
                <a:spcPct val="50000"/>
              </a:lnSpc>
              <a:spcBef>
                <a:spcPct val="50000"/>
              </a:spcBef>
            </a:pPr>
            <a:endParaRPr lang="en-US" sz="1600" b="1">
              <a:latin typeface="Times New Roman" charset="0"/>
            </a:endParaRPr>
          </a:p>
          <a:p>
            <a:pPr eaLnBrk="1" hangingPunct="1">
              <a:lnSpc>
                <a:spcPct val="50000"/>
              </a:lnSpc>
              <a:spcBef>
                <a:spcPct val="100000"/>
              </a:spcBef>
            </a:pPr>
            <a:r>
              <a:rPr lang="en-US" sz="1600" b="1">
                <a:latin typeface="Times New Roman" charset="0"/>
              </a:rPr>
              <a:t>Hyper-acetylated histone tail</a:t>
            </a:r>
          </a:p>
        </p:txBody>
      </p:sp>
      <p:sp>
        <p:nvSpPr>
          <p:cNvPr id="22540" name="Text Box 153"/>
          <p:cNvSpPr txBox="1">
            <a:spLocks noChangeArrowheads="1"/>
          </p:cNvSpPr>
          <p:nvPr/>
        </p:nvSpPr>
        <p:spPr bwMode="auto">
          <a:xfrm>
            <a:off x="4800600" y="5576888"/>
            <a:ext cx="4343400" cy="106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lnSpc>
                <a:spcPct val="50000"/>
              </a:lnSpc>
              <a:spcBef>
                <a:spcPct val="50000"/>
              </a:spcBef>
            </a:pPr>
            <a:endParaRPr lang="en-US" sz="1600" b="1">
              <a:latin typeface="Times New Roman" charset="0"/>
            </a:endParaRPr>
          </a:p>
          <a:p>
            <a:pPr eaLnBrk="1" hangingPunct="1">
              <a:lnSpc>
                <a:spcPct val="50000"/>
              </a:lnSpc>
              <a:spcBef>
                <a:spcPct val="50000"/>
              </a:spcBef>
            </a:pPr>
            <a:r>
              <a:rPr lang="en-US" sz="1600" b="1">
                <a:latin typeface="Times New Roman" charset="0"/>
              </a:rPr>
              <a:t>Heterochromatin Protein 1 complex</a:t>
            </a:r>
          </a:p>
          <a:p>
            <a:pPr eaLnBrk="1" hangingPunct="1">
              <a:lnSpc>
                <a:spcPct val="50000"/>
              </a:lnSpc>
              <a:spcBef>
                <a:spcPct val="50000"/>
              </a:spcBef>
            </a:pPr>
            <a:endParaRPr lang="en-US" sz="1600" b="1">
              <a:latin typeface="Times New Roman" charset="0"/>
            </a:endParaRPr>
          </a:p>
          <a:p>
            <a:pPr eaLnBrk="1" hangingPunct="1">
              <a:lnSpc>
                <a:spcPct val="50000"/>
              </a:lnSpc>
              <a:spcBef>
                <a:spcPct val="100000"/>
              </a:spcBef>
            </a:pPr>
            <a:r>
              <a:rPr lang="en-US" sz="1600" b="1">
                <a:latin typeface="Times New Roman" charset="0"/>
              </a:rPr>
              <a:t>Hypo-acetylated histone tail; methylated H3/K9</a:t>
            </a:r>
          </a:p>
        </p:txBody>
      </p:sp>
      <p:sp>
        <p:nvSpPr>
          <p:cNvPr id="2" name="Rectangle 1">
            <a:extLst>
              <a:ext uri="{FF2B5EF4-FFF2-40B4-BE49-F238E27FC236}">
                <a16:creationId xmlns:a16="http://schemas.microsoft.com/office/drawing/2014/main" id="{F6CE5C01-0F24-C246-98C2-2BB839D79D76}"/>
              </a:ext>
            </a:extLst>
          </p:cNvPr>
          <p:cNvSpPr/>
          <p:nvPr/>
        </p:nvSpPr>
        <p:spPr>
          <a:xfrm>
            <a:off x="5628255" y="2202315"/>
            <a:ext cx="2427514" cy="2830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Transposon</a:t>
            </a:r>
          </a:p>
        </p:txBody>
      </p:sp>
      <p:cxnSp>
        <p:nvCxnSpPr>
          <p:cNvPr id="155" name="Straight Arrow Connector 154">
            <a:extLst>
              <a:ext uri="{FF2B5EF4-FFF2-40B4-BE49-F238E27FC236}">
                <a16:creationId xmlns:a16="http://schemas.microsoft.com/office/drawing/2014/main" id="{D4289892-9616-D646-A571-FDFA1A9A657D}"/>
              </a:ext>
            </a:extLst>
          </p:cNvPr>
          <p:cNvCxnSpPr>
            <a:cxnSpLocks/>
          </p:cNvCxnSpPr>
          <p:nvPr/>
        </p:nvCxnSpPr>
        <p:spPr>
          <a:xfrm>
            <a:off x="4265149" y="1996382"/>
            <a:ext cx="816901" cy="2679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448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19390"/>
            <a:ext cx="9144000" cy="1143000"/>
          </a:xfrm>
        </p:spPr>
        <p:txBody>
          <a:bodyPr>
            <a:normAutofit/>
          </a:bodyPr>
          <a:lstStyle/>
          <a:p>
            <a:pPr eaLnBrk="1" hangingPunct="1"/>
            <a:r>
              <a:rPr lang="en-US" sz="2400" dirty="0">
                <a:latin typeface="Arial" charset="0"/>
                <a:ea typeface="ＭＳ Ｐゴシック" charset="0"/>
                <a:cs typeface="ＭＳ Ｐゴシック" charset="0"/>
              </a:rPr>
              <a:t>Heterochromatin formation: a defense against repeats (TEs)</a:t>
            </a:r>
          </a:p>
        </p:txBody>
      </p:sp>
      <p:sp>
        <p:nvSpPr>
          <p:cNvPr id="26629" name="Rectangle 5"/>
          <p:cNvSpPr>
            <a:spLocks noChangeArrowheads="1"/>
          </p:cNvSpPr>
          <p:nvPr/>
        </p:nvSpPr>
        <p:spPr bwMode="auto">
          <a:xfrm>
            <a:off x="2481263" y="25288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endParaRPr lang="en-US"/>
          </a:p>
        </p:txBody>
      </p:sp>
      <p:pic>
        <p:nvPicPr>
          <p:cNvPr id="6" name="Picture 5" descr="Diagram&#10;&#10;Description automatically generated">
            <a:extLst>
              <a:ext uri="{FF2B5EF4-FFF2-40B4-BE49-F238E27FC236}">
                <a16:creationId xmlns:a16="http://schemas.microsoft.com/office/drawing/2014/main" id="{2F5FAA52-3773-6A48-9D50-74E6855D9B26}"/>
              </a:ext>
            </a:extLst>
          </p:cNvPr>
          <p:cNvPicPr>
            <a:picLocks noChangeAspect="1"/>
          </p:cNvPicPr>
          <p:nvPr/>
        </p:nvPicPr>
        <p:blipFill>
          <a:blip r:embed="rId3"/>
          <a:stretch>
            <a:fillRect/>
          </a:stretch>
        </p:blipFill>
        <p:spPr>
          <a:xfrm>
            <a:off x="1016668" y="1459831"/>
            <a:ext cx="7110663" cy="4147887"/>
          </a:xfrm>
          <a:prstGeom prst="rect">
            <a:avLst/>
          </a:prstGeom>
        </p:spPr>
      </p:pic>
      <p:sp>
        <p:nvSpPr>
          <p:cNvPr id="149" name="Rectangle 148">
            <a:extLst>
              <a:ext uri="{FF2B5EF4-FFF2-40B4-BE49-F238E27FC236}">
                <a16:creationId xmlns:a16="http://schemas.microsoft.com/office/drawing/2014/main" id="{6D227F58-9842-3D48-8C56-0EA8B9FF8C67}"/>
              </a:ext>
            </a:extLst>
          </p:cNvPr>
          <p:cNvSpPr/>
          <p:nvPr/>
        </p:nvSpPr>
        <p:spPr>
          <a:xfrm>
            <a:off x="0" y="6197390"/>
            <a:ext cx="9144000" cy="738664"/>
          </a:xfrm>
          <a:prstGeom prst="rect">
            <a:avLst/>
          </a:prstGeom>
        </p:spPr>
        <p:txBody>
          <a:bodyPr wrap="square">
            <a:spAutoFit/>
          </a:bodyPr>
          <a:lstStyle/>
          <a:p>
            <a:pPr algn="ctr"/>
            <a:r>
              <a:rPr lang="en-US" sz="1400" dirty="0" err="1">
                <a:latin typeface="Arial" panose="020B0604020202020204" pitchFamily="34" charset="0"/>
                <a:cs typeface="Arial" panose="020B0604020202020204" pitchFamily="34" charset="0"/>
              </a:rPr>
              <a:t>Onishi</a:t>
            </a:r>
            <a:r>
              <a:rPr lang="en-US" sz="1400" dirty="0">
                <a:latin typeface="Arial" panose="020B0604020202020204" pitchFamily="34" charset="0"/>
                <a:cs typeface="Arial" panose="020B0604020202020204" pitchFamily="34" charset="0"/>
              </a:rPr>
              <a:t>, R., et al. </a:t>
            </a:r>
            <a:r>
              <a:rPr lang="en-US" sz="1400" dirty="0" err="1">
                <a:latin typeface="Arial" panose="020B0604020202020204" pitchFamily="34" charset="0"/>
                <a:cs typeface="Arial" panose="020B0604020202020204" pitchFamily="34" charset="0"/>
              </a:rPr>
              <a:t>piRNA</a:t>
            </a:r>
            <a:r>
              <a:rPr lang="en-US" sz="1400" dirty="0">
                <a:latin typeface="Arial" panose="020B0604020202020204" pitchFamily="34" charset="0"/>
                <a:cs typeface="Arial" panose="020B0604020202020204" pitchFamily="34" charset="0"/>
              </a:rPr>
              <a:t>- and siRNA-mediated transcriptional repression in Drosophila, mice, and yeast: new insights and biodiversity. EMBO Reports. 2021 22: e53062.</a:t>
            </a:r>
          </a:p>
          <a:p>
            <a:pPr algn="ct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2261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92542"/>
            <a:ext cx="9144000" cy="1143000"/>
          </a:xfrm>
        </p:spPr>
        <p:txBody>
          <a:bodyPr>
            <a:normAutofit/>
          </a:bodyPr>
          <a:lstStyle/>
          <a:p>
            <a:pPr eaLnBrk="1" hangingPunct="1"/>
            <a:r>
              <a:rPr lang="en-US" sz="2400">
                <a:latin typeface="Arial" charset="0"/>
                <a:ea typeface="ＭＳ Ｐゴシック" charset="0"/>
                <a:cs typeface="ＭＳ Ｐゴシック" charset="0"/>
              </a:rPr>
              <a:t>Heterochromatin formation: a defense against repeats (TEs)</a:t>
            </a:r>
          </a:p>
        </p:txBody>
      </p:sp>
      <p:sp>
        <p:nvSpPr>
          <p:cNvPr id="26629" name="Rectangle 5"/>
          <p:cNvSpPr>
            <a:spLocks noChangeArrowheads="1"/>
          </p:cNvSpPr>
          <p:nvPr/>
        </p:nvSpPr>
        <p:spPr bwMode="auto">
          <a:xfrm>
            <a:off x="2481263" y="252888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endParaRPr lang="en-US"/>
          </a:p>
        </p:txBody>
      </p:sp>
      <p:pic>
        <p:nvPicPr>
          <p:cNvPr id="266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08451"/>
            <a:ext cx="4181475"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631" name="Group 7"/>
          <p:cNvGrpSpPr>
            <a:grpSpLocks/>
          </p:cNvGrpSpPr>
          <p:nvPr/>
        </p:nvGrpSpPr>
        <p:grpSpPr bwMode="auto">
          <a:xfrm>
            <a:off x="5041900" y="1184376"/>
            <a:ext cx="3962400" cy="1308100"/>
            <a:chOff x="144" y="2824"/>
            <a:chExt cx="2496" cy="824"/>
          </a:xfrm>
        </p:grpSpPr>
        <p:sp>
          <p:nvSpPr>
            <p:cNvPr id="26641" name="Line 8"/>
            <p:cNvSpPr>
              <a:spLocks noChangeShapeType="1"/>
            </p:cNvSpPr>
            <p:nvPr/>
          </p:nvSpPr>
          <p:spPr bwMode="auto">
            <a:xfrm flipV="1">
              <a:off x="144" y="3351"/>
              <a:ext cx="2496" cy="9"/>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6642" name="Group 9"/>
            <p:cNvGrpSpPr>
              <a:grpSpLocks/>
            </p:cNvGrpSpPr>
            <p:nvPr/>
          </p:nvGrpSpPr>
          <p:grpSpPr bwMode="auto">
            <a:xfrm>
              <a:off x="586" y="3200"/>
              <a:ext cx="408" cy="272"/>
              <a:chOff x="821" y="1677"/>
              <a:chExt cx="408" cy="272"/>
            </a:xfrm>
          </p:grpSpPr>
          <p:sp>
            <p:nvSpPr>
              <p:cNvPr id="26768" name="Freeform 10"/>
              <p:cNvSpPr>
                <a:spLocks/>
              </p:cNvSpPr>
              <p:nvPr/>
            </p:nvSpPr>
            <p:spPr bwMode="auto">
              <a:xfrm>
                <a:off x="828" y="1717"/>
                <a:ext cx="394" cy="198"/>
              </a:xfrm>
              <a:custGeom>
                <a:avLst/>
                <a:gdLst>
                  <a:gd name="T0" fmla="*/ 217 w 394"/>
                  <a:gd name="T1" fmla="*/ 1 h 198"/>
                  <a:gd name="T2" fmla="*/ 245 w 394"/>
                  <a:gd name="T3" fmla="*/ 3 h 198"/>
                  <a:gd name="T4" fmla="*/ 274 w 394"/>
                  <a:gd name="T5" fmla="*/ 8 h 198"/>
                  <a:gd name="T6" fmla="*/ 299 w 394"/>
                  <a:gd name="T7" fmla="*/ 14 h 198"/>
                  <a:gd name="T8" fmla="*/ 322 w 394"/>
                  <a:gd name="T9" fmla="*/ 22 h 198"/>
                  <a:gd name="T10" fmla="*/ 342 w 394"/>
                  <a:gd name="T11" fmla="*/ 32 h 198"/>
                  <a:gd name="T12" fmla="*/ 360 w 394"/>
                  <a:gd name="T13" fmla="*/ 43 h 198"/>
                  <a:gd name="T14" fmla="*/ 374 w 394"/>
                  <a:gd name="T15" fmla="*/ 56 h 198"/>
                  <a:gd name="T16" fmla="*/ 384 w 394"/>
                  <a:gd name="T17" fmla="*/ 70 h 198"/>
                  <a:gd name="T18" fmla="*/ 391 w 394"/>
                  <a:gd name="T19" fmla="*/ 84 h 198"/>
                  <a:gd name="T20" fmla="*/ 394 w 394"/>
                  <a:gd name="T21" fmla="*/ 100 h 198"/>
                  <a:gd name="T22" fmla="*/ 391 w 394"/>
                  <a:gd name="T23" fmla="*/ 114 h 198"/>
                  <a:gd name="T24" fmla="*/ 384 w 394"/>
                  <a:gd name="T25" fmla="*/ 128 h 198"/>
                  <a:gd name="T26" fmla="*/ 374 w 394"/>
                  <a:gd name="T27" fmla="*/ 142 h 198"/>
                  <a:gd name="T28" fmla="*/ 360 w 394"/>
                  <a:gd name="T29" fmla="*/ 155 h 198"/>
                  <a:gd name="T30" fmla="*/ 342 w 394"/>
                  <a:gd name="T31" fmla="*/ 166 h 198"/>
                  <a:gd name="T32" fmla="*/ 322 w 394"/>
                  <a:gd name="T33" fmla="*/ 176 h 198"/>
                  <a:gd name="T34" fmla="*/ 299 w 394"/>
                  <a:gd name="T35" fmla="*/ 184 h 198"/>
                  <a:gd name="T36" fmla="*/ 274 w 394"/>
                  <a:gd name="T37" fmla="*/ 191 h 198"/>
                  <a:gd name="T38" fmla="*/ 245 w 394"/>
                  <a:gd name="T39" fmla="*/ 196 h 198"/>
                  <a:gd name="T40" fmla="*/ 217 w 394"/>
                  <a:gd name="T41" fmla="*/ 198 h 198"/>
                  <a:gd name="T42" fmla="*/ 187 w 394"/>
                  <a:gd name="T43" fmla="*/ 198 h 198"/>
                  <a:gd name="T44" fmla="*/ 157 w 394"/>
                  <a:gd name="T45" fmla="*/ 197 h 198"/>
                  <a:gd name="T46" fmla="*/ 129 w 394"/>
                  <a:gd name="T47" fmla="*/ 193 h 198"/>
                  <a:gd name="T48" fmla="*/ 104 w 394"/>
                  <a:gd name="T49" fmla="*/ 187 h 198"/>
                  <a:gd name="T50" fmla="*/ 79 w 394"/>
                  <a:gd name="T51" fmla="*/ 179 h 198"/>
                  <a:gd name="T52" fmla="*/ 57 w 394"/>
                  <a:gd name="T53" fmla="*/ 169 h 198"/>
                  <a:gd name="T54" fmla="*/ 39 w 394"/>
                  <a:gd name="T55" fmla="*/ 159 h 198"/>
                  <a:gd name="T56" fmla="*/ 24 w 394"/>
                  <a:gd name="T57" fmla="*/ 146 h 198"/>
                  <a:gd name="T58" fmla="*/ 12 w 394"/>
                  <a:gd name="T59" fmla="*/ 134 h 198"/>
                  <a:gd name="T60" fmla="*/ 4 w 394"/>
                  <a:gd name="T61" fmla="*/ 119 h 198"/>
                  <a:gd name="T62" fmla="*/ 0 w 394"/>
                  <a:gd name="T63" fmla="*/ 104 h 198"/>
                  <a:gd name="T64" fmla="*/ 1 w 394"/>
                  <a:gd name="T65" fmla="*/ 89 h 198"/>
                  <a:gd name="T66" fmla="*/ 7 w 394"/>
                  <a:gd name="T67" fmla="*/ 74 h 198"/>
                  <a:gd name="T68" fmla="*/ 15 w 394"/>
                  <a:gd name="T69" fmla="*/ 60 h 198"/>
                  <a:gd name="T70" fmla="*/ 29 w 394"/>
                  <a:gd name="T71" fmla="*/ 48 h 198"/>
                  <a:gd name="T72" fmla="*/ 45 w 394"/>
                  <a:gd name="T73" fmla="*/ 36 h 198"/>
                  <a:gd name="T74" fmla="*/ 64 w 394"/>
                  <a:gd name="T75" fmla="*/ 27 h 198"/>
                  <a:gd name="T76" fmla="*/ 87 w 394"/>
                  <a:gd name="T77" fmla="*/ 17 h 198"/>
                  <a:gd name="T78" fmla="*/ 112 w 394"/>
                  <a:gd name="T79" fmla="*/ 10 h 198"/>
                  <a:gd name="T80" fmla="*/ 138 w 394"/>
                  <a:gd name="T81" fmla="*/ 4 h 198"/>
                  <a:gd name="T82" fmla="*/ 166 w 394"/>
                  <a:gd name="T83" fmla="*/ 1 h 198"/>
                  <a:gd name="T84" fmla="*/ 198 w 394"/>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4"/>
                  <a:gd name="T130" fmla="*/ 0 h 198"/>
                  <a:gd name="T131" fmla="*/ 394 w 394"/>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4" h="198">
                    <a:moveTo>
                      <a:pt x="198" y="0"/>
                    </a:moveTo>
                    <a:lnTo>
                      <a:pt x="207" y="0"/>
                    </a:lnTo>
                    <a:lnTo>
                      <a:pt x="217" y="1"/>
                    </a:lnTo>
                    <a:lnTo>
                      <a:pt x="226" y="1"/>
                    </a:lnTo>
                    <a:lnTo>
                      <a:pt x="236" y="1"/>
                    </a:lnTo>
                    <a:lnTo>
                      <a:pt x="245" y="3"/>
                    </a:lnTo>
                    <a:lnTo>
                      <a:pt x="255" y="4"/>
                    </a:lnTo>
                    <a:lnTo>
                      <a:pt x="264" y="5"/>
                    </a:lnTo>
                    <a:lnTo>
                      <a:pt x="274" y="8"/>
                    </a:lnTo>
                    <a:lnTo>
                      <a:pt x="282" y="10"/>
                    </a:lnTo>
                    <a:lnTo>
                      <a:pt x="290" y="12"/>
                    </a:lnTo>
                    <a:lnTo>
                      <a:pt x="299" y="14"/>
                    </a:lnTo>
                    <a:lnTo>
                      <a:pt x="307" y="17"/>
                    </a:lnTo>
                    <a:lnTo>
                      <a:pt x="315" y="19"/>
                    </a:lnTo>
                    <a:lnTo>
                      <a:pt x="322" y="22"/>
                    </a:lnTo>
                    <a:lnTo>
                      <a:pt x="329" y="27"/>
                    </a:lnTo>
                    <a:lnTo>
                      <a:pt x="335" y="29"/>
                    </a:lnTo>
                    <a:lnTo>
                      <a:pt x="342" y="32"/>
                    </a:lnTo>
                    <a:lnTo>
                      <a:pt x="349" y="36"/>
                    </a:lnTo>
                    <a:lnTo>
                      <a:pt x="354" y="39"/>
                    </a:lnTo>
                    <a:lnTo>
                      <a:pt x="360" y="43"/>
                    </a:lnTo>
                    <a:lnTo>
                      <a:pt x="365" y="48"/>
                    </a:lnTo>
                    <a:lnTo>
                      <a:pt x="369" y="52"/>
                    </a:lnTo>
                    <a:lnTo>
                      <a:pt x="374" y="56"/>
                    </a:lnTo>
                    <a:lnTo>
                      <a:pt x="378" y="60"/>
                    </a:lnTo>
                    <a:lnTo>
                      <a:pt x="382" y="65"/>
                    </a:lnTo>
                    <a:lnTo>
                      <a:pt x="384" y="70"/>
                    </a:lnTo>
                    <a:lnTo>
                      <a:pt x="387" y="74"/>
                    </a:lnTo>
                    <a:lnTo>
                      <a:pt x="390" y="79"/>
                    </a:lnTo>
                    <a:lnTo>
                      <a:pt x="391" y="84"/>
                    </a:lnTo>
                    <a:lnTo>
                      <a:pt x="393" y="89"/>
                    </a:lnTo>
                    <a:lnTo>
                      <a:pt x="393" y="94"/>
                    </a:lnTo>
                    <a:lnTo>
                      <a:pt x="394" y="100"/>
                    </a:lnTo>
                    <a:lnTo>
                      <a:pt x="393" y="104"/>
                    </a:lnTo>
                    <a:lnTo>
                      <a:pt x="393" y="110"/>
                    </a:lnTo>
                    <a:lnTo>
                      <a:pt x="391" y="114"/>
                    </a:lnTo>
                    <a:lnTo>
                      <a:pt x="390" y="119"/>
                    </a:lnTo>
                    <a:lnTo>
                      <a:pt x="387" y="124"/>
                    </a:lnTo>
                    <a:lnTo>
                      <a:pt x="384" y="128"/>
                    </a:lnTo>
                    <a:lnTo>
                      <a:pt x="382" y="134"/>
                    </a:lnTo>
                    <a:lnTo>
                      <a:pt x="378" y="138"/>
                    </a:lnTo>
                    <a:lnTo>
                      <a:pt x="374" y="142"/>
                    </a:lnTo>
                    <a:lnTo>
                      <a:pt x="369" y="146"/>
                    </a:lnTo>
                    <a:lnTo>
                      <a:pt x="365" y="150"/>
                    </a:lnTo>
                    <a:lnTo>
                      <a:pt x="360" y="155"/>
                    </a:lnTo>
                    <a:lnTo>
                      <a:pt x="354" y="159"/>
                    </a:lnTo>
                    <a:lnTo>
                      <a:pt x="349" y="162"/>
                    </a:lnTo>
                    <a:lnTo>
                      <a:pt x="342" y="166"/>
                    </a:lnTo>
                    <a:lnTo>
                      <a:pt x="335" y="169"/>
                    </a:lnTo>
                    <a:lnTo>
                      <a:pt x="329" y="173"/>
                    </a:lnTo>
                    <a:lnTo>
                      <a:pt x="322" y="176"/>
                    </a:lnTo>
                    <a:lnTo>
                      <a:pt x="315" y="179"/>
                    </a:lnTo>
                    <a:lnTo>
                      <a:pt x="307" y="181"/>
                    </a:lnTo>
                    <a:lnTo>
                      <a:pt x="299" y="184"/>
                    </a:lnTo>
                    <a:lnTo>
                      <a:pt x="290" y="187"/>
                    </a:lnTo>
                    <a:lnTo>
                      <a:pt x="282" y="189"/>
                    </a:lnTo>
                    <a:lnTo>
                      <a:pt x="274" y="191"/>
                    </a:lnTo>
                    <a:lnTo>
                      <a:pt x="264" y="193"/>
                    </a:lnTo>
                    <a:lnTo>
                      <a:pt x="255" y="194"/>
                    </a:lnTo>
                    <a:lnTo>
                      <a:pt x="245" y="196"/>
                    </a:lnTo>
                    <a:lnTo>
                      <a:pt x="236" y="197"/>
                    </a:lnTo>
                    <a:lnTo>
                      <a:pt x="226" y="197"/>
                    </a:lnTo>
                    <a:lnTo>
                      <a:pt x="217" y="198"/>
                    </a:lnTo>
                    <a:lnTo>
                      <a:pt x="207" y="198"/>
                    </a:lnTo>
                    <a:lnTo>
                      <a:pt x="198" y="198"/>
                    </a:lnTo>
                    <a:lnTo>
                      <a:pt x="187" y="198"/>
                    </a:lnTo>
                    <a:lnTo>
                      <a:pt x="177" y="198"/>
                    </a:lnTo>
                    <a:lnTo>
                      <a:pt x="166" y="197"/>
                    </a:lnTo>
                    <a:lnTo>
                      <a:pt x="157" y="197"/>
                    </a:lnTo>
                    <a:lnTo>
                      <a:pt x="147" y="196"/>
                    </a:lnTo>
                    <a:lnTo>
                      <a:pt x="138" y="194"/>
                    </a:lnTo>
                    <a:lnTo>
                      <a:pt x="129" y="193"/>
                    </a:lnTo>
                    <a:lnTo>
                      <a:pt x="120" y="191"/>
                    </a:lnTo>
                    <a:lnTo>
                      <a:pt x="112" y="189"/>
                    </a:lnTo>
                    <a:lnTo>
                      <a:pt x="104" y="187"/>
                    </a:lnTo>
                    <a:lnTo>
                      <a:pt x="95" y="184"/>
                    </a:lnTo>
                    <a:lnTo>
                      <a:pt x="87" y="181"/>
                    </a:lnTo>
                    <a:lnTo>
                      <a:pt x="79" y="179"/>
                    </a:lnTo>
                    <a:lnTo>
                      <a:pt x="72" y="176"/>
                    </a:lnTo>
                    <a:lnTo>
                      <a:pt x="64" y="173"/>
                    </a:lnTo>
                    <a:lnTo>
                      <a:pt x="57" y="169"/>
                    </a:lnTo>
                    <a:lnTo>
                      <a:pt x="50" y="166"/>
                    </a:lnTo>
                    <a:lnTo>
                      <a:pt x="45" y="162"/>
                    </a:lnTo>
                    <a:lnTo>
                      <a:pt x="39" y="159"/>
                    </a:lnTo>
                    <a:lnTo>
                      <a:pt x="34" y="155"/>
                    </a:lnTo>
                    <a:lnTo>
                      <a:pt x="29" y="150"/>
                    </a:lnTo>
                    <a:lnTo>
                      <a:pt x="24" y="146"/>
                    </a:lnTo>
                    <a:lnTo>
                      <a:pt x="19" y="142"/>
                    </a:lnTo>
                    <a:lnTo>
                      <a:pt x="15" y="138"/>
                    </a:lnTo>
                    <a:lnTo>
                      <a:pt x="12" y="134"/>
                    </a:lnTo>
                    <a:lnTo>
                      <a:pt x="9" y="128"/>
                    </a:lnTo>
                    <a:lnTo>
                      <a:pt x="7" y="124"/>
                    </a:lnTo>
                    <a:lnTo>
                      <a:pt x="4" y="119"/>
                    </a:lnTo>
                    <a:lnTo>
                      <a:pt x="3" y="114"/>
                    </a:lnTo>
                    <a:lnTo>
                      <a:pt x="1" y="110"/>
                    </a:lnTo>
                    <a:lnTo>
                      <a:pt x="0" y="104"/>
                    </a:lnTo>
                    <a:lnTo>
                      <a:pt x="0" y="100"/>
                    </a:lnTo>
                    <a:lnTo>
                      <a:pt x="0" y="94"/>
                    </a:lnTo>
                    <a:lnTo>
                      <a:pt x="1" y="89"/>
                    </a:lnTo>
                    <a:lnTo>
                      <a:pt x="3" y="84"/>
                    </a:lnTo>
                    <a:lnTo>
                      <a:pt x="4" y="79"/>
                    </a:lnTo>
                    <a:lnTo>
                      <a:pt x="7" y="74"/>
                    </a:lnTo>
                    <a:lnTo>
                      <a:pt x="9" y="70"/>
                    </a:lnTo>
                    <a:lnTo>
                      <a:pt x="12" y="65"/>
                    </a:lnTo>
                    <a:lnTo>
                      <a:pt x="15" y="60"/>
                    </a:lnTo>
                    <a:lnTo>
                      <a:pt x="19" y="56"/>
                    </a:lnTo>
                    <a:lnTo>
                      <a:pt x="24" y="52"/>
                    </a:lnTo>
                    <a:lnTo>
                      <a:pt x="29" y="48"/>
                    </a:lnTo>
                    <a:lnTo>
                      <a:pt x="34" y="43"/>
                    </a:lnTo>
                    <a:lnTo>
                      <a:pt x="39" y="39"/>
                    </a:lnTo>
                    <a:lnTo>
                      <a:pt x="45" y="36"/>
                    </a:lnTo>
                    <a:lnTo>
                      <a:pt x="50" y="32"/>
                    </a:lnTo>
                    <a:lnTo>
                      <a:pt x="57" y="29"/>
                    </a:lnTo>
                    <a:lnTo>
                      <a:pt x="64" y="27"/>
                    </a:lnTo>
                    <a:lnTo>
                      <a:pt x="72" y="22"/>
                    </a:lnTo>
                    <a:lnTo>
                      <a:pt x="79" y="19"/>
                    </a:lnTo>
                    <a:lnTo>
                      <a:pt x="87" y="17"/>
                    </a:lnTo>
                    <a:lnTo>
                      <a:pt x="95" y="14"/>
                    </a:lnTo>
                    <a:lnTo>
                      <a:pt x="104" y="12"/>
                    </a:lnTo>
                    <a:lnTo>
                      <a:pt x="112" y="10"/>
                    </a:lnTo>
                    <a:lnTo>
                      <a:pt x="120" y="8"/>
                    </a:lnTo>
                    <a:lnTo>
                      <a:pt x="129" y="5"/>
                    </a:lnTo>
                    <a:lnTo>
                      <a:pt x="138" y="4"/>
                    </a:lnTo>
                    <a:lnTo>
                      <a:pt x="147" y="3"/>
                    </a:lnTo>
                    <a:lnTo>
                      <a:pt x="157" y="1"/>
                    </a:lnTo>
                    <a:lnTo>
                      <a:pt x="166" y="1"/>
                    </a:lnTo>
                    <a:lnTo>
                      <a:pt x="177" y="1"/>
                    </a:lnTo>
                    <a:lnTo>
                      <a:pt x="187" y="0"/>
                    </a:lnTo>
                    <a:lnTo>
                      <a:pt x="198" y="0"/>
                    </a:lnTo>
                    <a:close/>
                  </a:path>
                </a:pathLst>
              </a:custGeom>
              <a:solidFill>
                <a:srgbClr val="FFF5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69" name="Freeform 11"/>
              <p:cNvSpPr>
                <a:spLocks/>
              </p:cNvSpPr>
              <p:nvPr/>
            </p:nvSpPr>
            <p:spPr bwMode="auto">
              <a:xfrm>
                <a:off x="1026" y="1710"/>
                <a:ext cx="203" cy="107"/>
              </a:xfrm>
              <a:custGeom>
                <a:avLst/>
                <a:gdLst>
                  <a:gd name="T0" fmla="*/ 203 w 203"/>
                  <a:gd name="T1" fmla="*/ 107 h 107"/>
                  <a:gd name="T2" fmla="*/ 201 w 203"/>
                  <a:gd name="T3" fmla="*/ 94 h 107"/>
                  <a:gd name="T4" fmla="*/ 199 w 203"/>
                  <a:gd name="T5" fmla="*/ 83 h 107"/>
                  <a:gd name="T6" fmla="*/ 193 w 203"/>
                  <a:gd name="T7" fmla="*/ 73 h 107"/>
                  <a:gd name="T8" fmla="*/ 185 w 203"/>
                  <a:gd name="T9" fmla="*/ 63 h 107"/>
                  <a:gd name="T10" fmla="*/ 177 w 203"/>
                  <a:gd name="T11" fmla="*/ 53 h 107"/>
                  <a:gd name="T12" fmla="*/ 166 w 203"/>
                  <a:gd name="T13" fmla="*/ 45 h 107"/>
                  <a:gd name="T14" fmla="*/ 155 w 203"/>
                  <a:gd name="T15" fmla="*/ 36 h 107"/>
                  <a:gd name="T16" fmla="*/ 141 w 203"/>
                  <a:gd name="T17" fmla="*/ 29 h 107"/>
                  <a:gd name="T18" fmla="*/ 126 w 203"/>
                  <a:gd name="T19" fmla="*/ 22 h 107"/>
                  <a:gd name="T20" fmla="*/ 111 w 203"/>
                  <a:gd name="T21" fmla="*/ 17 h 107"/>
                  <a:gd name="T22" fmla="*/ 94 w 203"/>
                  <a:gd name="T23" fmla="*/ 11 h 107"/>
                  <a:gd name="T24" fmla="*/ 77 w 203"/>
                  <a:gd name="T25" fmla="*/ 7 h 107"/>
                  <a:gd name="T26" fmla="*/ 58 w 203"/>
                  <a:gd name="T27" fmla="*/ 4 h 107"/>
                  <a:gd name="T28" fmla="*/ 39 w 203"/>
                  <a:gd name="T29" fmla="*/ 1 h 107"/>
                  <a:gd name="T30" fmla="*/ 19 w 203"/>
                  <a:gd name="T31" fmla="*/ 0 h 107"/>
                  <a:gd name="T32" fmla="*/ 0 w 203"/>
                  <a:gd name="T33" fmla="*/ 0 h 107"/>
                  <a:gd name="T34" fmla="*/ 8 w 203"/>
                  <a:gd name="T35" fmla="*/ 14 h 107"/>
                  <a:gd name="T36" fmla="*/ 28 w 203"/>
                  <a:gd name="T37" fmla="*/ 15 h 107"/>
                  <a:gd name="T38" fmla="*/ 47 w 203"/>
                  <a:gd name="T39" fmla="*/ 18 h 107"/>
                  <a:gd name="T40" fmla="*/ 65 w 203"/>
                  <a:gd name="T41" fmla="*/ 21 h 107"/>
                  <a:gd name="T42" fmla="*/ 81 w 203"/>
                  <a:gd name="T43" fmla="*/ 24 h 107"/>
                  <a:gd name="T44" fmla="*/ 98 w 203"/>
                  <a:gd name="T45" fmla="*/ 28 h 107"/>
                  <a:gd name="T46" fmla="*/ 114 w 203"/>
                  <a:gd name="T47" fmla="*/ 34 h 107"/>
                  <a:gd name="T48" fmla="*/ 128 w 203"/>
                  <a:gd name="T49" fmla="*/ 39 h 107"/>
                  <a:gd name="T50" fmla="*/ 140 w 203"/>
                  <a:gd name="T51" fmla="*/ 46 h 107"/>
                  <a:gd name="T52" fmla="*/ 152 w 203"/>
                  <a:gd name="T53" fmla="*/ 53 h 107"/>
                  <a:gd name="T54" fmla="*/ 162 w 203"/>
                  <a:gd name="T55" fmla="*/ 60 h 107"/>
                  <a:gd name="T56" fmla="*/ 170 w 203"/>
                  <a:gd name="T57" fmla="*/ 69 h 107"/>
                  <a:gd name="T58" fmla="*/ 177 w 203"/>
                  <a:gd name="T59" fmla="*/ 76 h 107"/>
                  <a:gd name="T60" fmla="*/ 182 w 203"/>
                  <a:gd name="T61" fmla="*/ 84 h 107"/>
                  <a:gd name="T62" fmla="*/ 186 w 203"/>
                  <a:gd name="T63" fmla="*/ 93 h 107"/>
                  <a:gd name="T64" fmla="*/ 188 w 203"/>
                  <a:gd name="T65" fmla="*/ 101 h 107"/>
                  <a:gd name="T66" fmla="*/ 188 w 203"/>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107"/>
                    </a:moveTo>
                    <a:lnTo>
                      <a:pt x="203" y="107"/>
                    </a:lnTo>
                    <a:lnTo>
                      <a:pt x="203" y="100"/>
                    </a:lnTo>
                    <a:lnTo>
                      <a:pt x="201" y="94"/>
                    </a:lnTo>
                    <a:lnTo>
                      <a:pt x="200" y="88"/>
                    </a:lnTo>
                    <a:lnTo>
                      <a:pt x="199" y="83"/>
                    </a:lnTo>
                    <a:lnTo>
                      <a:pt x="196" y="79"/>
                    </a:lnTo>
                    <a:lnTo>
                      <a:pt x="193" y="73"/>
                    </a:lnTo>
                    <a:lnTo>
                      <a:pt x="189" y="67"/>
                    </a:lnTo>
                    <a:lnTo>
                      <a:pt x="185" y="63"/>
                    </a:lnTo>
                    <a:lnTo>
                      <a:pt x="181" y="57"/>
                    </a:lnTo>
                    <a:lnTo>
                      <a:pt x="177" y="53"/>
                    </a:lnTo>
                    <a:lnTo>
                      <a:pt x="171" y="49"/>
                    </a:lnTo>
                    <a:lnTo>
                      <a:pt x="166" y="45"/>
                    </a:lnTo>
                    <a:lnTo>
                      <a:pt x="161" y="41"/>
                    </a:lnTo>
                    <a:lnTo>
                      <a:pt x="155" y="36"/>
                    </a:lnTo>
                    <a:lnTo>
                      <a:pt x="148" y="34"/>
                    </a:lnTo>
                    <a:lnTo>
                      <a:pt x="141" y="29"/>
                    </a:lnTo>
                    <a:lnTo>
                      <a:pt x="135" y="25"/>
                    </a:lnTo>
                    <a:lnTo>
                      <a:pt x="126" y="22"/>
                    </a:lnTo>
                    <a:lnTo>
                      <a:pt x="120" y="19"/>
                    </a:lnTo>
                    <a:lnTo>
                      <a:pt x="111" y="17"/>
                    </a:lnTo>
                    <a:lnTo>
                      <a:pt x="103" y="14"/>
                    </a:lnTo>
                    <a:lnTo>
                      <a:pt x="94" y="11"/>
                    </a:lnTo>
                    <a:lnTo>
                      <a:pt x="86" y="10"/>
                    </a:lnTo>
                    <a:lnTo>
                      <a:pt x="77" y="7"/>
                    </a:lnTo>
                    <a:lnTo>
                      <a:pt x="68" y="5"/>
                    </a:lnTo>
                    <a:lnTo>
                      <a:pt x="58" y="4"/>
                    </a:lnTo>
                    <a:lnTo>
                      <a:pt x="49" y="3"/>
                    </a:lnTo>
                    <a:lnTo>
                      <a:pt x="39" y="1"/>
                    </a:lnTo>
                    <a:lnTo>
                      <a:pt x="30" y="0"/>
                    </a:lnTo>
                    <a:lnTo>
                      <a:pt x="19" y="0"/>
                    </a:lnTo>
                    <a:lnTo>
                      <a:pt x="9" y="0"/>
                    </a:lnTo>
                    <a:lnTo>
                      <a:pt x="0" y="0"/>
                    </a:lnTo>
                    <a:lnTo>
                      <a:pt x="0" y="14"/>
                    </a:lnTo>
                    <a:lnTo>
                      <a:pt x="8" y="14"/>
                    </a:lnTo>
                    <a:lnTo>
                      <a:pt x="19" y="15"/>
                    </a:lnTo>
                    <a:lnTo>
                      <a:pt x="28" y="15"/>
                    </a:lnTo>
                    <a:lnTo>
                      <a:pt x="38" y="17"/>
                    </a:lnTo>
                    <a:lnTo>
                      <a:pt x="47" y="18"/>
                    </a:lnTo>
                    <a:lnTo>
                      <a:pt x="56" y="19"/>
                    </a:lnTo>
                    <a:lnTo>
                      <a:pt x="65" y="21"/>
                    </a:lnTo>
                    <a:lnTo>
                      <a:pt x="73" y="22"/>
                    </a:lnTo>
                    <a:lnTo>
                      <a:pt x="81" y="24"/>
                    </a:lnTo>
                    <a:lnTo>
                      <a:pt x="90" y="26"/>
                    </a:lnTo>
                    <a:lnTo>
                      <a:pt x="98" y="28"/>
                    </a:lnTo>
                    <a:lnTo>
                      <a:pt x="106" y="31"/>
                    </a:lnTo>
                    <a:lnTo>
                      <a:pt x="114" y="34"/>
                    </a:lnTo>
                    <a:lnTo>
                      <a:pt x="121" y="36"/>
                    </a:lnTo>
                    <a:lnTo>
                      <a:pt x="128" y="39"/>
                    </a:lnTo>
                    <a:lnTo>
                      <a:pt x="135" y="43"/>
                    </a:lnTo>
                    <a:lnTo>
                      <a:pt x="140" y="46"/>
                    </a:lnTo>
                    <a:lnTo>
                      <a:pt x="147" y="49"/>
                    </a:lnTo>
                    <a:lnTo>
                      <a:pt x="152" y="53"/>
                    </a:lnTo>
                    <a:lnTo>
                      <a:pt x="158" y="57"/>
                    </a:lnTo>
                    <a:lnTo>
                      <a:pt x="162" y="60"/>
                    </a:lnTo>
                    <a:lnTo>
                      <a:pt x="166" y="65"/>
                    </a:lnTo>
                    <a:lnTo>
                      <a:pt x="170" y="69"/>
                    </a:lnTo>
                    <a:lnTo>
                      <a:pt x="174" y="72"/>
                    </a:lnTo>
                    <a:lnTo>
                      <a:pt x="177" y="76"/>
                    </a:lnTo>
                    <a:lnTo>
                      <a:pt x="180" y="80"/>
                    </a:lnTo>
                    <a:lnTo>
                      <a:pt x="182" y="84"/>
                    </a:lnTo>
                    <a:lnTo>
                      <a:pt x="185" y="88"/>
                    </a:lnTo>
                    <a:lnTo>
                      <a:pt x="186" y="93"/>
                    </a:lnTo>
                    <a:lnTo>
                      <a:pt x="186" y="97"/>
                    </a:lnTo>
                    <a:lnTo>
                      <a:pt x="188" y="101"/>
                    </a:lnTo>
                    <a:lnTo>
                      <a:pt x="188" y="107"/>
                    </a:lnTo>
                    <a:lnTo>
                      <a:pt x="203" y="10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70" name="Freeform 12"/>
              <p:cNvSpPr>
                <a:spLocks/>
              </p:cNvSpPr>
              <p:nvPr/>
            </p:nvSpPr>
            <p:spPr bwMode="auto">
              <a:xfrm>
                <a:off x="1026" y="1817"/>
                <a:ext cx="203" cy="105"/>
              </a:xfrm>
              <a:custGeom>
                <a:avLst/>
                <a:gdLst>
                  <a:gd name="T0" fmla="*/ 0 w 203"/>
                  <a:gd name="T1" fmla="*/ 105 h 105"/>
                  <a:gd name="T2" fmla="*/ 19 w 203"/>
                  <a:gd name="T3" fmla="*/ 105 h 105"/>
                  <a:gd name="T4" fmla="*/ 39 w 203"/>
                  <a:gd name="T5" fmla="*/ 104 h 105"/>
                  <a:gd name="T6" fmla="*/ 58 w 203"/>
                  <a:gd name="T7" fmla="*/ 101 h 105"/>
                  <a:gd name="T8" fmla="*/ 77 w 203"/>
                  <a:gd name="T9" fmla="*/ 98 h 105"/>
                  <a:gd name="T10" fmla="*/ 94 w 203"/>
                  <a:gd name="T11" fmla="*/ 94 h 105"/>
                  <a:gd name="T12" fmla="*/ 111 w 203"/>
                  <a:gd name="T13" fmla="*/ 89 h 105"/>
                  <a:gd name="T14" fmla="*/ 126 w 203"/>
                  <a:gd name="T15" fmla="*/ 83 h 105"/>
                  <a:gd name="T16" fmla="*/ 141 w 203"/>
                  <a:gd name="T17" fmla="*/ 76 h 105"/>
                  <a:gd name="T18" fmla="*/ 155 w 203"/>
                  <a:gd name="T19" fmla="*/ 69 h 105"/>
                  <a:gd name="T20" fmla="*/ 166 w 203"/>
                  <a:gd name="T21" fmla="*/ 60 h 105"/>
                  <a:gd name="T22" fmla="*/ 177 w 203"/>
                  <a:gd name="T23" fmla="*/ 52 h 105"/>
                  <a:gd name="T24" fmla="*/ 185 w 203"/>
                  <a:gd name="T25" fmla="*/ 42 h 105"/>
                  <a:gd name="T26" fmla="*/ 193 w 203"/>
                  <a:gd name="T27" fmla="*/ 32 h 105"/>
                  <a:gd name="T28" fmla="*/ 199 w 203"/>
                  <a:gd name="T29" fmla="*/ 22 h 105"/>
                  <a:gd name="T30" fmla="*/ 201 w 203"/>
                  <a:gd name="T31" fmla="*/ 11 h 105"/>
                  <a:gd name="T32" fmla="*/ 203 w 203"/>
                  <a:gd name="T33" fmla="*/ 0 h 105"/>
                  <a:gd name="T34" fmla="*/ 188 w 203"/>
                  <a:gd name="T35" fmla="*/ 3 h 105"/>
                  <a:gd name="T36" fmla="*/ 186 w 203"/>
                  <a:gd name="T37" fmla="*/ 12 h 105"/>
                  <a:gd name="T38" fmla="*/ 182 w 203"/>
                  <a:gd name="T39" fmla="*/ 21 h 105"/>
                  <a:gd name="T40" fmla="*/ 177 w 203"/>
                  <a:gd name="T41" fmla="*/ 28 h 105"/>
                  <a:gd name="T42" fmla="*/ 170 w 203"/>
                  <a:gd name="T43" fmla="*/ 36 h 105"/>
                  <a:gd name="T44" fmla="*/ 162 w 203"/>
                  <a:gd name="T45" fmla="*/ 45 h 105"/>
                  <a:gd name="T46" fmla="*/ 152 w 203"/>
                  <a:gd name="T47" fmla="*/ 52 h 105"/>
                  <a:gd name="T48" fmla="*/ 140 w 203"/>
                  <a:gd name="T49" fmla="*/ 59 h 105"/>
                  <a:gd name="T50" fmla="*/ 128 w 203"/>
                  <a:gd name="T51" fmla="*/ 66 h 105"/>
                  <a:gd name="T52" fmla="*/ 114 w 203"/>
                  <a:gd name="T53" fmla="*/ 72 h 105"/>
                  <a:gd name="T54" fmla="*/ 98 w 203"/>
                  <a:gd name="T55" fmla="*/ 77 h 105"/>
                  <a:gd name="T56" fmla="*/ 81 w 203"/>
                  <a:gd name="T57" fmla="*/ 81 h 105"/>
                  <a:gd name="T58" fmla="*/ 65 w 203"/>
                  <a:gd name="T59" fmla="*/ 84 h 105"/>
                  <a:gd name="T60" fmla="*/ 47 w 203"/>
                  <a:gd name="T61" fmla="*/ 89 h 105"/>
                  <a:gd name="T62" fmla="*/ 28 w 203"/>
                  <a:gd name="T63" fmla="*/ 90 h 105"/>
                  <a:gd name="T64" fmla="*/ 8 w 203"/>
                  <a:gd name="T65" fmla="*/ 91 h 105"/>
                  <a:gd name="T66" fmla="*/ 0 w 203"/>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105"/>
                    </a:moveTo>
                    <a:lnTo>
                      <a:pt x="0" y="105"/>
                    </a:lnTo>
                    <a:lnTo>
                      <a:pt x="9" y="105"/>
                    </a:lnTo>
                    <a:lnTo>
                      <a:pt x="19" y="105"/>
                    </a:lnTo>
                    <a:lnTo>
                      <a:pt x="30" y="104"/>
                    </a:lnTo>
                    <a:lnTo>
                      <a:pt x="39" y="104"/>
                    </a:lnTo>
                    <a:lnTo>
                      <a:pt x="49" y="103"/>
                    </a:lnTo>
                    <a:lnTo>
                      <a:pt x="58" y="101"/>
                    </a:lnTo>
                    <a:lnTo>
                      <a:pt x="68" y="100"/>
                    </a:lnTo>
                    <a:lnTo>
                      <a:pt x="77" y="98"/>
                    </a:lnTo>
                    <a:lnTo>
                      <a:pt x="86" y="96"/>
                    </a:lnTo>
                    <a:lnTo>
                      <a:pt x="94" y="94"/>
                    </a:lnTo>
                    <a:lnTo>
                      <a:pt x="103" y="91"/>
                    </a:lnTo>
                    <a:lnTo>
                      <a:pt x="111" y="89"/>
                    </a:lnTo>
                    <a:lnTo>
                      <a:pt x="120" y="86"/>
                    </a:lnTo>
                    <a:lnTo>
                      <a:pt x="126" y="83"/>
                    </a:lnTo>
                    <a:lnTo>
                      <a:pt x="135" y="79"/>
                    </a:lnTo>
                    <a:lnTo>
                      <a:pt x="141" y="76"/>
                    </a:lnTo>
                    <a:lnTo>
                      <a:pt x="148" y="73"/>
                    </a:lnTo>
                    <a:lnTo>
                      <a:pt x="155" y="69"/>
                    </a:lnTo>
                    <a:lnTo>
                      <a:pt x="161" y="65"/>
                    </a:lnTo>
                    <a:lnTo>
                      <a:pt x="166" y="60"/>
                    </a:lnTo>
                    <a:lnTo>
                      <a:pt x="171" y="56"/>
                    </a:lnTo>
                    <a:lnTo>
                      <a:pt x="177" y="52"/>
                    </a:lnTo>
                    <a:lnTo>
                      <a:pt x="181" y="48"/>
                    </a:lnTo>
                    <a:lnTo>
                      <a:pt x="185" y="42"/>
                    </a:lnTo>
                    <a:lnTo>
                      <a:pt x="189" y="38"/>
                    </a:lnTo>
                    <a:lnTo>
                      <a:pt x="193" y="32"/>
                    </a:lnTo>
                    <a:lnTo>
                      <a:pt x="196" y="28"/>
                    </a:lnTo>
                    <a:lnTo>
                      <a:pt x="199" y="22"/>
                    </a:lnTo>
                    <a:lnTo>
                      <a:pt x="200" y="17"/>
                    </a:lnTo>
                    <a:lnTo>
                      <a:pt x="201" y="11"/>
                    </a:lnTo>
                    <a:lnTo>
                      <a:pt x="203" y="5"/>
                    </a:lnTo>
                    <a:lnTo>
                      <a:pt x="203" y="0"/>
                    </a:lnTo>
                    <a:lnTo>
                      <a:pt x="188" y="0"/>
                    </a:lnTo>
                    <a:lnTo>
                      <a:pt x="188" y="3"/>
                    </a:lnTo>
                    <a:lnTo>
                      <a:pt x="186" y="8"/>
                    </a:lnTo>
                    <a:lnTo>
                      <a:pt x="186" y="12"/>
                    </a:lnTo>
                    <a:lnTo>
                      <a:pt x="185" y="17"/>
                    </a:lnTo>
                    <a:lnTo>
                      <a:pt x="182" y="21"/>
                    </a:lnTo>
                    <a:lnTo>
                      <a:pt x="180" y="25"/>
                    </a:lnTo>
                    <a:lnTo>
                      <a:pt x="177" y="28"/>
                    </a:lnTo>
                    <a:lnTo>
                      <a:pt x="174" y="32"/>
                    </a:lnTo>
                    <a:lnTo>
                      <a:pt x="170" y="36"/>
                    </a:lnTo>
                    <a:lnTo>
                      <a:pt x="166" y="41"/>
                    </a:lnTo>
                    <a:lnTo>
                      <a:pt x="162" y="45"/>
                    </a:lnTo>
                    <a:lnTo>
                      <a:pt x="158" y="49"/>
                    </a:lnTo>
                    <a:lnTo>
                      <a:pt x="152" y="52"/>
                    </a:lnTo>
                    <a:lnTo>
                      <a:pt x="147" y="56"/>
                    </a:lnTo>
                    <a:lnTo>
                      <a:pt x="140" y="59"/>
                    </a:lnTo>
                    <a:lnTo>
                      <a:pt x="135" y="63"/>
                    </a:lnTo>
                    <a:lnTo>
                      <a:pt x="128" y="66"/>
                    </a:lnTo>
                    <a:lnTo>
                      <a:pt x="121" y="69"/>
                    </a:lnTo>
                    <a:lnTo>
                      <a:pt x="114" y="72"/>
                    </a:lnTo>
                    <a:lnTo>
                      <a:pt x="106" y="74"/>
                    </a:lnTo>
                    <a:lnTo>
                      <a:pt x="98" y="77"/>
                    </a:lnTo>
                    <a:lnTo>
                      <a:pt x="90" y="79"/>
                    </a:lnTo>
                    <a:lnTo>
                      <a:pt x="81" y="81"/>
                    </a:lnTo>
                    <a:lnTo>
                      <a:pt x="73" y="83"/>
                    </a:lnTo>
                    <a:lnTo>
                      <a:pt x="65" y="84"/>
                    </a:lnTo>
                    <a:lnTo>
                      <a:pt x="56" y="87"/>
                    </a:lnTo>
                    <a:lnTo>
                      <a:pt x="47" y="89"/>
                    </a:lnTo>
                    <a:lnTo>
                      <a:pt x="38" y="89"/>
                    </a:lnTo>
                    <a:lnTo>
                      <a:pt x="28" y="90"/>
                    </a:lnTo>
                    <a:lnTo>
                      <a:pt x="19" y="90"/>
                    </a:lnTo>
                    <a:lnTo>
                      <a:pt x="8" y="91"/>
                    </a:lnTo>
                    <a:lnTo>
                      <a:pt x="0" y="91"/>
                    </a:lnTo>
                    <a:lnTo>
                      <a:pt x="0" y="10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71" name="Freeform 13"/>
              <p:cNvSpPr>
                <a:spLocks/>
              </p:cNvSpPr>
              <p:nvPr/>
            </p:nvSpPr>
            <p:spPr bwMode="auto">
              <a:xfrm>
                <a:off x="821" y="1817"/>
                <a:ext cx="205" cy="105"/>
              </a:xfrm>
              <a:custGeom>
                <a:avLst/>
                <a:gdLst>
                  <a:gd name="T0" fmla="*/ 0 w 205"/>
                  <a:gd name="T1" fmla="*/ 0 h 105"/>
                  <a:gd name="T2" fmla="*/ 0 w 205"/>
                  <a:gd name="T3" fmla="*/ 11 h 105"/>
                  <a:gd name="T4" fmla="*/ 4 w 205"/>
                  <a:gd name="T5" fmla="*/ 22 h 105"/>
                  <a:gd name="T6" fmla="*/ 10 w 205"/>
                  <a:gd name="T7" fmla="*/ 32 h 105"/>
                  <a:gd name="T8" fmla="*/ 16 w 205"/>
                  <a:gd name="T9" fmla="*/ 42 h 105"/>
                  <a:gd name="T10" fmla="*/ 26 w 205"/>
                  <a:gd name="T11" fmla="*/ 52 h 105"/>
                  <a:gd name="T12" fmla="*/ 37 w 205"/>
                  <a:gd name="T13" fmla="*/ 60 h 105"/>
                  <a:gd name="T14" fmla="*/ 48 w 205"/>
                  <a:gd name="T15" fmla="*/ 69 h 105"/>
                  <a:gd name="T16" fmla="*/ 61 w 205"/>
                  <a:gd name="T17" fmla="*/ 76 h 105"/>
                  <a:gd name="T18" fmla="*/ 75 w 205"/>
                  <a:gd name="T19" fmla="*/ 83 h 105"/>
                  <a:gd name="T20" fmla="*/ 91 w 205"/>
                  <a:gd name="T21" fmla="*/ 89 h 105"/>
                  <a:gd name="T22" fmla="*/ 108 w 205"/>
                  <a:gd name="T23" fmla="*/ 94 h 105"/>
                  <a:gd name="T24" fmla="*/ 126 w 205"/>
                  <a:gd name="T25" fmla="*/ 98 h 105"/>
                  <a:gd name="T26" fmla="*/ 145 w 205"/>
                  <a:gd name="T27" fmla="*/ 101 h 105"/>
                  <a:gd name="T28" fmla="*/ 164 w 205"/>
                  <a:gd name="T29" fmla="*/ 104 h 105"/>
                  <a:gd name="T30" fmla="*/ 183 w 205"/>
                  <a:gd name="T31" fmla="*/ 105 h 105"/>
                  <a:gd name="T32" fmla="*/ 205 w 205"/>
                  <a:gd name="T33" fmla="*/ 105 h 105"/>
                  <a:gd name="T34" fmla="*/ 194 w 205"/>
                  <a:gd name="T35" fmla="*/ 91 h 105"/>
                  <a:gd name="T36" fmla="*/ 175 w 205"/>
                  <a:gd name="T37" fmla="*/ 90 h 105"/>
                  <a:gd name="T38" fmla="*/ 156 w 205"/>
                  <a:gd name="T39" fmla="*/ 89 h 105"/>
                  <a:gd name="T40" fmla="*/ 138 w 205"/>
                  <a:gd name="T41" fmla="*/ 84 h 105"/>
                  <a:gd name="T42" fmla="*/ 120 w 205"/>
                  <a:gd name="T43" fmla="*/ 81 h 105"/>
                  <a:gd name="T44" fmla="*/ 104 w 205"/>
                  <a:gd name="T45" fmla="*/ 77 h 105"/>
                  <a:gd name="T46" fmla="*/ 89 w 205"/>
                  <a:gd name="T47" fmla="*/ 72 h 105"/>
                  <a:gd name="T48" fmla="*/ 75 w 205"/>
                  <a:gd name="T49" fmla="*/ 66 h 105"/>
                  <a:gd name="T50" fmla="*/ 61 w 205"/>
                  <a:gd name="T51" fmla="*/ 59 h 105"/>
                  <a:gd name="T52" fmla="*/ 51 w 205"/>
                  <a:gd name="T53" fmla="*/ 52 h 105"/>
                  <a:gd name="T54" fmla="*/ 40 w 205"/>
                  <a:gd name="T55" fmla="*/ 45 h 105"/>
                  <a:gd name="T56" fmla="*/ 31 w 205"/>
                  <a:gd name="T57" fmla="*/ 36 h 105"/>
                  <a:gd name="T58" fmla="*/ 25 w 205"/>
                  <a:gd name="T59" fmla="*/ 28 h 105"/>
                  <a:gd name="T60" fmla="*/ 21 w 205"/>
                  <a:gd name="T61" fmla="*/ 21 h 105"/>
                  <a:gd name="T62" fmla="*/ 16 w 205"/>
                  <a:gd name="T63" fmla="*/ 12 h 105"/>
                  <a:gd name="T64" fmla="*/ 15 w 205"/>
                  <a:gd name="T65" fmla="*/ 3 h 105"/>
                  <a:gd name="T66" fmla="*/ 15 w 205"/>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
                  <a:gd name="T103" fmla="*/ 0 h 105"/>
                  <a:gd name="T104" fmla="*/ 205 w 205"/>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 h="105">
                    <a:moveTo>
                      <a:pt x="0" y="0"/>
                    </a:moveTo>
                    <a:lnTo>
                      <a:pt x="0" y="0"/>
                    </a:lnTo>
                    <a:lnTo>
                      <a:pt x="0" y="5"/>
                    </a:lnTo>
                    <a:lnTo>
                      <a:pt x="0" y="11"/>
                    </a:lnTo>
                    <a:lnTo>
                      <a:pt x="2" y="17"/>
                    </a:lnTo>
                    <a:lnTo>
                      <a:pt x="4" y="22"/>
                    </a:lnTo>
                    <a:lnTo>
                      <a:pt x="7" y="28"/>
                    </a:lnTo>
                    <a:lnTo>
                      <a:pt x="10" y="32"/>
                    </a:lnTo>
                    <a:lnTo>
                      <a:pt x="12" y="38"/>
                    </a:lnTo>
                    <a:lnTo>
                      <a:pt x="16" y="42"/>
                    </a:lnTo>
                    <a:lnTo>
                      <a:pt x="21" y="48"/>
                    </a:lnTo>
                    <a:lnTo>
                      <a:pt x="26" y="52"/>
                    </a:lnTo>
                    <a:lnTo>
                      <a:pt x="31" y="56"/>
                    </a:lnTo>
                    <a:lnTo>
                      <a:pt x="37" y="60"/>
                    </a:lnTo>
                    <a:lnTo>
                      <a:pt x="42" y="65"/>
                    </a:lnTo>
                    <a:lnTo>
                      <a:pt x="48" y="69"/>
                    </a:lnTo>
                    <a:lnTo>
                      <a:pt x="55" y="73"/>
                    </a:lnTo>
                    <a:lnTo>
                      <a:pt x="61" y="76"/>
                    </a:lnTo>
                    <a:lnTo>
                      <a:pt x="68" y="79"/>
                    </a:lnTo>
                    <a:lnTo>
                      <a:pt x="75" y="83"/>
                    </a:lnTo>
                    <a:lnTo>
                      <a:pt x="83" y="86"/>
                    </a:lnTo>
                    <a:lnTo>
                      <a:pt x="91" y="89"/>
                    </a:lnTo>
                    <a:lnTo>
                      <a:pt x="100" y="91"/>
                    </a:lnTo>
                    <a:lnTo>
                      <a:pt x="108" y="94"/>
                    </a:lnTo>
                    <a:lnTo>
                      <a:pt x="117" y="96"/>
                    </a:lnTo>
                    <a:lnTo>
                      <a:pt x="126" y="98"/>
                    </a:lnTo>
                    <a:lnTo>
                      <a:pt x="135" y="100"/>
                    </a:lnTo>
                    <a:lnTo>
                      <a:pt x="145" y="101"/>
                    </a:lnTo>
                    <a:lnTo>
                      <a:pt x="154" y="103"/>
                    </a:lnTo>
                    <a:lnTo>
                      <a:pt x="164" y="104"/>
                    </a:lnTo>
                    <a:lnTo>
                      <a:pt x="173" y="104"/>
                    </a:lnTo>
                    <a:lnTo>
                      <a:pt x="183" y="105"/>
                    </a:lnTo>
                    <a:lnTo>
                      <a:pt x="194" y="105"/>
                    </a:lnTo>
                    <a:lnTo>
                      <a:pt x="205" y="105"/>
                    </a:lnTo>
                    <a:lnTo>
                      <a:pt x="205" y="91"/>
                    </a:lnTo>
                    <a:lnTo>
                      <a:pt x="194" y="91"/>
                    </a:lnTo>
                    <a:lnTo>
                      <a:pt x="184" y="90"/>
                    </a:lnTo>
                    <a:lnTo>
                      <a:pt x="175" y="90"/>
                    </a:lnTo>
                    <a:lnTo>
                      <a:pt x="165" y="89"/>
                    </a:lnTo>
                    <a:lnTo>
                      <a:pt x="156" y="89"/>
                    </a:lnTo>
                    <a:lnTo>
                      <a:pt x="146" y="87"/>
                    </a:lnTo>
                    <a:lnTo>
                      <a:pt x="138" y="84"/>
                    </a:lnTo>
                    <a:lnTo>
                      <a:pt x="128" y="83"/>
                    </a:lnTo>
                    <a:lnTo>
                      <a:pt x="120" y="81"/>
                    </a:lnTo>
                    <a:lnTo>
                      <a:pt x="112" y="79"/>
                    </a:lnTo>
                    <a:lnTo>
                      <a:pt x="104" y="77"/>
                    </a:lnTo>
                    <a:lnTo>
                      <a:pt x="97" y="74"/>
                    </a:lnTo>
                    <a:lnTo>
                      <a:pt x="89" y="72"/>
                    </a:lnTo>
                    <a:lnTo>
                      <a:pt x="82" y="69"/>
                    </a:lnTo>
                    <a:lnTo>
                      <a:pt x="75" y="66"/>
                    </a:lnTo>
                    <a:lnTo>
                      <a:pt x="68" y="63"/>
                    </a:lnTo>
                    <a:lnTo>
                      <a:pt x="61" y="59"/>
                    </a:lnTo>
                    <a:lnTo>
                      <a:pt x="56" y="56"/>
                    </a:lnTo>
                    <a:lnTo>
                      <a:pt x="51" y="52"/>
                    </a:lnTo>
                    <a:lnTo>
                      <a:pt x="45" y="49"/>
                    </a:lnTo>
                    <a:lnTo>
                      <a:pt x="40" y="45"/>
                    </a:lnTo>
                    <a:lnTo>
                      <a:pt x="36" y="41"/>
                    </a:lnTo>
                    <a:lnTo>
                      <a:pt x="31" y="36"/>
                    </a:lnTo>
                    <a:lnTo>
                      <a:pt x="29" y="32"/>
                    </a:lnTo>
                    <a:lnTo>
                      <a:pt x="25" y="28"/>
                    </a:lnTo>
                    <a:lnTo>
                      <a:pt x="22" y="25"/>
                    </a:lnTo>
                    <a:lnTo>
                      <a:pt x="21" y="21"/>
                    </a:lnTo>
                    <a:lnTo>
                      <a:pt x="18" y="17"/>
                    </a:lnTo>
                    <a:lnTo>
                      <a:pt x="16" y="12"/>
                    </a:lnTo>
                    <a:lnTo>
                      <a:pt x="15" y="8"/>
                    </a:lnTo>
                    <a:lnTo>
                      <a:pt x="15" y="3"/>
                    </a:lnTo>
                    <a:lnTo>
                      <a:pt x="15" y="0"/>
                    </a:lnTo>
                    <a:lnTo>
                      <a:pt x="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72" name="Freeform 14"/>
              <p:cNvSpPr>
                <a:spLocks/>
              </p:cNvSpPr>
              <p:nvPr/>
            </p:nvSpPr>
            <p:spPr bwMode="auto">
              <a:xfrm>
                <a:off x="821" y="1710"/>
                <a:ext cx="205" cy="107"/>
              </a:xfrm>
              <a:custGeom>
                <a:avLst/>
                <a:gdLst>
                  <a:gd name="T0" fmla="*/ 205 w 205"/>
                  <a:gd name="T1" fmla="*/ 0 h 107"/>
                  <a:gd name="T2" fmla="*/ 183 w 205"/>
                  <a:gd name="T3" fmla="*/ 0 h 107"/>
                  <a:gd name="T4" fmla="*/ 164 w 205"/>
                  <a:gd name="T5" fmla="*/ 1 h 107"/>
                  <a:gd name="T6" fmla="*/ 145 w 205"/>
                  <a:gd name="T7" fmla="*/ 4 h 107"/>
                  <a:gd name="T8" fmla="*/ 126 w 205"/>
                  <a:gd name="T9" fmla="*/ 7 h 107"/>
                  <a:gd name="T10" fmla="*/ 108 w 205"/>
                  <a:gd name="T11" fmla="*/ 11 h 107"/>
                  <a:gd name="T12" fmla="*/ 91 w 205"/>
                  <a:gd name="T13" fmla="*/ 17 h 107"/>
                  <a:gd name="T14" fmla="*/ 75 w 205"/>
                  <a:gd name="T15" fmla="*/ 22 h 107"/>
                  <a:gd name="T16" fmla="*/ 61 w 205"/>
                  <a:gd name="T17" fmla="*/ 29 h 107"/>
                  <a:gd name="T18" fmla="*/ 48 w 205"/>
                  <a:gd name="T19" fmla="*/ 36 h 107"/>
                  <a:gd name="T20" fmla="*/ 37 w 205"/>
                  <a:gd name="T21" fmla="*/ 45 h 107"/>
                  <a:gd name="T22" fmla="*/ 26 w 205"/>
                  <a:gd name="T23" fmla="*/ 53 h 107"/>
                  <a:gd name="T24" fmla="*/ 16 w 205"/>
                  <a:gd name="T25" fmla="*/ 63 h 107"/>
                  <a:gd name="T26" fmla="*/ 10 w 205"/>
                  <a:gd name="T27" fmla="*/ 73 h 107"/>
                  <a:gd name="T28" fmla="*/ 4 w 205"/>
                  <a:gd name="T29" fmla="*/ 83 h 107"/>
                  <a:gd name="T30" fmla="*/ 0 w 205"/>
                  <a:gd name="T31" fmla="*/ 94 h 107"/>
                  <a:gd name="T32" fmla="*/ 0 w 205"/>
                  <a:gd name="T33" fmla="*/ 107 h 107"/>
                  <a:gd name="T34" fmla="*/ 15 w 205"/>
                  <a:gd name="T35" fmla="*/ 101 h 107"/>
                  <a:gd name="T36" fmla="*/ 16 w 205"/>
                  <a:gd name="T37" fmla="*/ 93 h 107"/>
                  <a:gd name="T38" fmla="*/ 21 w 205"/>
                  <a:gd name="T39" fmla="*/ 84 h 107"/>
                  <a:gd name="T40" fmla="*/ 25 w 205"/>
                  <a:gd name="T41" fmla="*/ 76 h 107"/>
                  <a:gd name="T42" fmla="*/ 31 w 205"/>
                  <a:gd name="T43" fmla="*/ 69 h 107"/>
                  <a:gd name="T44" fmla="*/ 40 w 205"/>
                  <a:gd name="T45" fmla="*/ 60 h 107"/>
                  <a:gd name="T46" fmla="*/ 51 w 205"/>
                  <a:gd name="T47" fmla="*/ 53 h 107"/>
                  <a:gd name="T48" fmla="*/ 61 w 205"/>
                  <a:gd name="T49" fmla="*/ 46 h 107"/>
                  <a:gd name="T50" fmla="*/ 75 w 205"/>
                  <a:gd name="T51" fmla="*/ 39 h 107"/>
                  <a:gd name="T52" fmla="*/ 89 w 205"/>
                  <a:gd name="T53" fmla="*/ 34 h 107"/>
                  <a:gd name="T54" fmla="*/ 104 w 205"/>
                  <a:gd name="T55" fmla="*/ 28 h 107"/>
                  <a:gd name="T56" fmla="*/ 120 w 205"/>
                  <a:gd name="T57" fmla="*/ 24 h 107"/>
                  <a:gd name="T58" fmla="*/ 138 w 205"/>
                  <a:gd name="T59" fmla="*/ 21 h 107"/>
                  <a:gd name="T60" fmla="*/ 156 w 205"/>
                  <a:gd name="T61" fmla="*/ 18 h 107"/>
                  <a:gd name="T62" fmla="*/ 175 w 205"/>
                  <a:gd name="T63" fmla="*/ 15 h 107"/>
                  <a:gd name="T64" fmla="*/ 194 w 205"/>
                  <a:gd name="T65" fmla="*/ 14 h 107"/>
                  <a:gd name="T66" fmla="*/ 205 w 205"/>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
                  <a:gd name="T103" fmla="*/ 0 h 107"/>
                  <a:gd name="T104" fmla="*/ 205 w 205"/>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 h="107">
                    <a:moveTo>
                      <a:pt x="205" y="0"/>
                    </a:moveTo>
                    <a:lnTo>
                      <a:pt x="205" y="0"/>
                    </a:lnTo>
                    <a:lnTo>
                      <a:pt x="194" y="0"/>
                    </a:lnTo>
                    <a:lnTo>
                      <a:pt x="183" y="0"/>
                    </a:lnTo>
                    <a:lnTo>
                      <a:pt x="173" y="0"/>
                    </a:lnTo>
                    <a:lnTo>
                      <a:pt x="164" y="1"/>
                    </a:lnTo>
                    <a:lnTo>
                      <a:pt x="154" y="3"/>
                    </a:lnTo>
                    <a:lnTo>
                      <a:pt x="145" y="4"/>
                    </a:lnTo>
                    <a:lnTo>
                      <a:pt x="135" y="5"/>
                    </a:lnTo>
                    <a:lnTo>
                      <a:pt x="126" y="7"/>
                    </a:lnTo>
                    <a:lnTo>
                      <a:pt x="117" y="10"/>
                    </a:lnTo>
                    <a:lnTo>
                      <a:pt x="108" y="11"/>
                    </a:lnTo>
                    <a:lnTo>
                      <a:pt x="100" y="14"/>
                    </a:lnTo>
                    <a:lnTo>
                      <a:pt x="91" y="17"/>
                    </a:lnTo>
                    <a:lnTo>
                      <a:pt x="83" y="19"/>
                    </a:lnTo>
                    <a:lnTo>
                      <a:pt x="75" y="22"/>
                    </a:lnTo>
                    <a:lnTo>
                      <a:pt x="68" y="25"/>
                    </a:lnTo>
                    <a:lnTo>
                      <a:pt x="61" y="29"/>
                    </a:lnTo>
                    <a:lnTo>
                      <a:pt x="55" y="34"/>
                    </a:lnTo>
                    <a:lnTo>
                      <a:pt x="48" y="36"/>
                    </a:lnTo>
                    <a:lnTo>
                      <a:pt x="42" y="41"/>
                    </a:lnTo>
                    <a:lnTo>
                      <a:pt x="37" y="45"/>
                    </a:lnTo>
                    <a:lnTo>
                      <a:pt x="31" y="49"/>
                    </a:lnTo>
                    <a:lnTo>
                      <a:pt x="26" y="53"/>
                    </a:lnTo>
                    <a:lnTo>
                      <a:pt x="21" y="57"/>
                    </a:lnTo>
                    <a:lnTo>
                      <a:pt x="16" y="63"/>
                    </a:lnTo>
                    <a:lnTo>
                      <a:pt x="12" y="67"/>
                    </a:lnTo>
                    <a:lnTo>
                      <a:pt x="10" y="73"/>
                    </a:lnTo>
                    <a:lnTo>
                      <a:pt x="7" y="79"/>
                    </a:lnTo>
                    <a:lnTo>
                      <a:pt x="4" y="83"/>
                    </a:lnTo>
                    <a:lnTo>
                      <a:pt x="2" y="88"/>
                    </a:lnTo>
                    <a:lnTo>
                      <a:pt x="0" y="94"/>
                    </a:lnTo>
                    <a:lnTo>
                      <a:pt x="0" y="100"/>
                    </a:lnTo>
                    <a:lnTo>
                      <a:pt x="0" y="107"/>
                    </a:lnTo>
                    <a:lnTo>
                      <a:pt x="15" y="107"/>
                    </a:lnTo>
                    <a:lnTo>
                      <a:pt x="15" y="101"/>
                    </a:lnTo>
                    <a:lnTo>
                      <a:pt x="15" y="97"/>
                    </a:lnTo>
                    <a:lnTo>
                      <a:pt x="16" y="93"/>
                    </a:lnTo>
                    <a:lnTo>
                      <a:pt x="18" y="88"/>
                    </a:lnTo>
                    <a:lnTo>
                      <a:pt x="21" y="84"/>
                    </a:lnTo>
                    <a:lnTo>
                      <a:pt x="22" y="80"/>
                    </a:lnTo>
                    <a:lnTo>
                      <a:pt x="25" y="76"/>
                    </a:lnTo>
                    <a:lnTo>
                      <a:pt x="29" y="72"/>
                    </a:lnTo>
                    <a:lnTo>
                      <a:pt x="31" y="69"/>
                    </a:lnTo>
                    <a:lnTo>
                      <a:pt x="36" y="65"/>
                    </a:lnTo>
                    <a:lnTo>
                      <a:pt x="40" y="60"/>
                    </a:lnTo>
                    <a:lnTo>
                      <a:pt x="45" y="57"/>
                    </a:lnTo>
                    <a:lnTo>
                      <a:pt x="51" y="53"/>
                    </a:lnTo>
                    <a:lnTo>
                      <a:pt x="56" y="49"/>
                    </a:lnTo>
                    <a:lnTo>
                      <a:pt x="61" y="46"/>
                    </a:lnTo>
                    <a:lnTo>
                      <a:pt x="68" y="43"/>
                    </a:lnTo>
                    <a:lnTo>
                      <a:pt x="75" y="39"/>
                    </a:lnTo>
                    <a:lnTo>
                      <a:pt x="82" y="36"/>
                    </a:lnTo>
                    <a:lnTo>
                      <a:pt x="89" y="34"/>
                    </a:lnTo>
                    <a:lnTo>
                      <a:pt x="97" y="31"/>
                    </a:lnTo>
                    <a:lnTo>
                      <a:pt x="104" y="28"/>
                    </a:lnTo>
                    <a:lnTo>
                      <a:pt x="112" y="26"/>
                    </a:lnTo>
                    <a:lnTo>
                      <a:pt x="120" y="24"/>
                    </a:lnTo>
                    <a:lnTo>
                      <a:pt x="128" y="22"/>
                    </a:lnTo>
                    <a:lnTo>
                      <a:pt x="138" y="21"/>
                    </a:lnTo>
                    <a:lnTo>
                      <a:pt x="146" y="19"/>
                    </a:lnTo>
                    <a:lnTo>
                      <a:pt x="156" y="18"/>
                    </a:lnTo>
                    <a:lnTo>
                      <a:pt x="165" y="17"/>
                    </a:lnTo>
                    <a:lnTo>
                      <a:pt x="175" y="15"/>
                    </a:lnTo>
                    <a:lnTo>
                      <a:pt x="184" y="15"/>
                    </a:lnTo>
                    <a:lnTo>
                      <a:pt x="194" y="14"/>
                    </a:lnTo>
                    <a:lnTo>
                      <a:pt x="205" y="14"/>
                    </a:lnTo>
                    <a:lnTo>
                      <a:pt x="205"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73" name="Freeform 15"/>
              <p:cNvSpPr>
                <a:spLocks/>
              </p:cNvSpPr>
              <p:nvPr/>
            </p:nvSpPr>
            <p:spPr bwMode="auto">
              <a:xfrm>
                <a:off x="888" y="1869"/>
                <a:ext cx="69" cy="63"/>
              </a:xfrm>
              <a:custGeom>
                <a:avLst/>
                <a:gdLst>
                  <a:gd name="T0" fmla="*/ 54 w 69"/>
                  <a:gd name="T1" fmla="*/ 0 h 63"/>
                  <a:gd name="T2" fmla="*/ 53 w 69"/>
                  <a:gd name="T3" fmla="*/ 10 h 63"/>
                  <a:gd name="T4" fmla="*/ 50 w 69"/>
                  <a:gd name="T5" fmla="*/ 20 h 63"/>
                  <a:gd name="T6" fmla="*/ 42 w 69"/>
                  <a:gd name="T7" fmla="*/ 34 h 63"/>
                  <a:gd name="T8" fmla="*/ 39 w 69"/>
                  <a:gd name="T9" fmla="*/ 39 h 63"/>
                  <a:gd name="T10" fmla="*/ 35 w 69"/>
                  <a:gd name="T11" fmla="*/ 44 h 63"/>
                  <a:gd name="T12" fmla="*/ 31 w 69"/>
                  <a:gd name="T13" fmla="*/ 46 h 63"/>
                  <a:gd name="T14" fmla="*/ 29 w 69"/>
                  <a:gd name="T15" fmla="*/ 48 h 63"/>
                  <a:gd name="T16" fmla="*/ 26 w 69"/>
                  <a:gd name="T17" fmla="*/ 48 h 63"/>
                  <a:gd name="T18" fmla="*/ 24 w 69"/>
                  <a:gd name="T19" fmla="*/ 48 h 63"/>
                  <a:gd name="T20" fmla="*/ 23 w 69"/>
                  <a:gd name="T21" fmla="*/ 46 h 63"/>
                  <a:gd name="T22" fmla="*/ 20 w 69"/>
                  <a:gd name="T23" fmla="*/ 45 h 63"/>
                  <a:gd name="T24" fmla="*/ 19 w 69"/>
                  <a:gd name="T25" fmla="*/ 41 h 63"/>
                  <a:gd name="T26" fmla="*/ 16 w 69"/>
                  <a:gd name="T27" fmla="*/ 37 h 63"/>
                  <a:gd name="T28" fmla="*/ 16 w 69"/>
                  <a:gd name="T29" fmla="*/ 29 h 63"/>
                  <a:gd name="T30" fmla="*/ 15 w 69"/>
                  <a:gd name="T31" fmla="*/ 21 h 63"/>
                  <a:gd name="T32" fmla="*/ 0 w 69"/>
                  <a:gd name="T33" fmla="*/ 27 h 63"/>
                  <a:gd name="T34" fmla="*/ 1 w 69"/>
                  <a:gd name="T35" fmla="*/ 35 h 63"/>
                  <a:gd name="T36" fmla="*/ 4 w 69"/>
                  <a:gd name="T37" fmla="*/ 44 h 63"/>
                  <a:gd name="T38" fmla="*/ 7 w 69"/>
                  <a:gd name="T39" fmla="*/ 51 h 63"/>
                  <a:gd name="T40" fmla="*/ 11 w 69"/>
                  <a:gd name="T41" fmla="*/ 56 h 63"/>
                  <a:gd name="T42" fmla="*/ 16 w 69"/>
                  <a:gd name="T43" fmla="*/ 60 h 63"/>
                  <a:gd name="T44" fmla="*/ 23 w 69"/>
                  <a:gd name="T45" fmla="*/ 63 h 63"/>
                  <a:gd name="T46" fmla="*/ 30 w 69"/>
                  <a:gd name="T47" fmla="*/ 63 h 63"/>
                  <a:gd name="T48" fmla="*/ 37 w 69"/>
                  <a:gd name="T49" fmla="*/ 60 h 63"/>
                  <a:gd name="T50" fmla="*/ 42 w 69"/>
                  <a:gd name="T51" fmla="*/ 56 h 63"/>
                  <a:gd name="T52" fmla="*/ 48 w 69"/>
                  <a:gd name="T53" fmla="*/ 52 h 63"/>
                  <a:gd name="T54" fmla="*/ 53 w 69"/>
                  <a:gd name="T55" fmla="*/ 45 h 63"/>
                  <a:gd name="T56" fmla="*/ 60 w 69"/>
                  <a:gd name="T57" fmla="*/ 34 h 63"/>
                  <a:gd name="T58" fmla="*/ 65 w 69"/>
                  <a:gd name="T59" fmla="*/ 20 h 63"/>
                  <a:gd name="T60" fmla="*/ 68 w 69"/>
                  <a:gd name="T61" fmla="*/ 8 h 63"/>
                  <a:gd name="T62" fmla="*/ 69 w 69"/>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
                  <a:gd name="T97" fmla="*/ 0 h 63"/>
                  <a:gd name="T98" fmla="*/ 69 w 69"/>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 h="63">
                    <a:moveTo>
                      <a:pt x="54" y="0"/>
                    </a:moveTo>
                    <a:lnTo>
                      <a:pt x="54" y="0"/>
                    </a:lnTo>
                    <a:lnTo>
                      <a:pt x="54" y="6"/>
                    </a:lnTo>
                    <a:lnTo>
                      <a:pt x="53" y="10"/>
                    </a:lnTo>
                    <a:lnTo>
                      <a:pt x="52" y="14"/>
                    </a:lnTo>
                    <a:lnTo>
                      <a:pt x="50" y="20"/>
                    </a:lnTo>
                    <a:lnTo>
                      <a:pt x="46" y="27"/>
                    </a:lnTo>
                    <a:lnTo>
                      <a:pt x="42" y="34"/>
                    </a:lnTo>
                    <a:lnTo>
                      <a:pt x="41" y="37"/>
                    </a:lnTo>
                    <a:lnTo>
                      <a:pt x="39" y="39"/>
                    </a:lnTo>
                    <a:lnTo>
                      <a:pt x="37" y="41"/>
                    </a:lnTo>
                    <a:lnTo>
                      <a:pt x="35" y="44"/>
                    </a:lnTo>
                    <a:lnTo>
                      <a:pt x="34" y="45"/>
                    </a:lnTo>
                    <a:lnTo>
                      <a:pt x="31" y="46"/>
                    </a:lnTo>
                    <a:lnTo>
                      <a:pt x="30" y="46"/>
                    </a:lnTo>
                    <a:lnTo>
                      <a:pt x="29" y="48"/>
                    </a:lnTo>
                    <a:lnTo>
                      <a:pt x="27" y="48"/>
                    </a:lnTo>
                    <a:lnTo>
                      <a:pt x="26" y="48"/>
                    </a:lnTo>
                    <a:lnTo>
                      <a:pt x="24" y="48"/>
                    </a:lnTo>
                    <a:lnTo>
                      <a:pt x="23" y="48"/>
                    </a:lnTo>
                    <a:lnTo>
                      <a:pt x="23" y="46"/>
                    </a:lnTo>
                    <a:lnTo>
                      <a:pt x="22" y="46"/>
                    </a:lnTo>
                    <a:lnTo>
                      <a:pt x="20" y="45"/>
                    </a:lnTo>
                    <a:lnTo>
                      <a:pt x="19" y="44"/>
                    </a:lnTo>
                    <a:lnTo>
                      <a:pt x="19" y="41"/>
                    </a:lnTo>
                    <a:lnTo>
                      <a:pt x="18" y="39"/>
                    </a:lnTo>
                    <a:lnTo>
                      <a:pt x="16" y="37"/>
                    </a:lnTo>
                    <a:lnTo>
                      <a:pt x="16" y="32"/>
                    </a:lnTo>
                    <a:lnTo>
                      <a:pt x="16" y="29"/>
                    </a:lnTo>
                    <a:lnTo>
                      <a:pt x="15" y="25"/>
                    </a:lnTo>
                    <a:lnTo>
                      <a:pt x="15" y="21"/>
                    </a:lnTo>
                    <a:lnTo>
                      <a:pt x="0" y="21"/>
                    </a:lnTo>
                    <a:lnTo>
                      <a:pt x="0" y="27"/>
                    </a:lnTo>
                    <a:lnTo>
                      <a:pt x="1" y="31"/>
                    </a:lnTo>
                    <a:lnTo>
                      <a:pt x="1" y="35"/>
                    </a:lnTo>
                    <a:lnTo>
                      <a:pt x="3" y="39"/>
                    </a:lnTo>
                    <a:lnTo>
                      <a:pt x="4" y="44"/>
                    </a:lnTo>
                    <a:lnTo>
                      <a:pt x="5" y="48"/>
                    </a:lnTo>
                    <a:lnTo>
                      <a:pt x="7" y="51"/>
                    </a:lnTo>
                    <a:lnTo>
                      <a:pt x="8" y="53"/>
                    </a:lnTo>
                    <a:lnTo>
                      <a:pt x="11" y="56"/>
                    </a:lnTo>
                    <a:lnTo>
                      <a:pt x="14" y="59"/>
                    </a:lnTo>
                    <a:lnTo>
                      <a:pt x="16" y="60"/>
                    </a:lnTo>
                    <a:lnTo>
                      <a:pt x="20" y="62"/>
                    </a:lnTo>
                    <a:lnTo>
                      <a:pt x="23" y="63"/>
                    </a:lnTo>
                    <a:lnTo>
                      <a:pt x="27" y="63"/>
                    </a:lnTo>
                    <a:lnTo>
                      <a:pt x="30" y="63"/>
                    </a:lnTo>
                    <a:lnTo>
                      <a:pt x="33" y="62"/>
                    </a:lnTo>
                    <a:lnTo>
                      <a:pt x="37" y="60"/>
                    </a:lnTo>
                    <a:lnTo>
                      <a:pt x="39" y="59"/>
                    </a:lnTo>
                    <a:lnTo>
                      <a:pt x="42" y="56"/>
                    </a:lnTo>
                    <a:lnTo>
                      <a:pt x="45" y="55"/>
                    </a:lnTo>
                    <a:lnTo>
                      <a:pt x="48" y="52"/>
                    </a:lnTo>
                    <a:lnTo>
                      <a:pt x="50" y="49"/>
                    </a:lnTo>
                    <a:lnTo>
                      <a:pt x="53" y="45"/>
                    </a:lnTo>
                    <a:lnTo>
                      <a:pt x="56" y="42"/>
                    </a:lnTo>
                    <a:lnTo>
                      <a:pt x="60" y="34"/>
                    </a:lnTo>
                    <a:lnTo>
                      <a:pt x="64" y="25"/>
                    </a:lnTo>
                    <a:lnTo>
                      <a:pt x="65" y="20"/>
                    </a:lnTo>
                    <a:lnTo>
                      <a:pt x="67" y="14"/>
                    </a:lnTo>
                    <a:lnTo>
                      <a:pt x="68" y="8"/>
                    </a:lnTo>
                    <a:lnTo>
                      <a:pt x="69" y="3"/>
                    </a:lnTo>
                    <a:lnTo>
                      <a:pt x="54"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74" name="Freeform 16"/>
              <p:cNvSpPr>
                <a:spLocks/>
              </p:cNvSpPr>
              <p:nvPr/>
            </p:nvSpPr>
            <p:spPr bwMode="auto">
              <a:xfrm>
                <a:off x="942" y="1704"/>
                <a:ext cx="48" cy="168"/>
              </a:xfrm>
              <a:custGeom>
                <a:avLst/>
                <a:gdLst>
                  <a:gd name="T0" fmla="*/ 48 w 48"/>
                  <a:gd name="T1" fmla="*/ 3 h 168"/>
                  <a:gd name="T2" fmla="*/ 33 w 48"/>
                  <a:gd name="T3" fmla="*/ 0 h 168"/>
                  <a:gd name="T4" fmla="*/ 0 w 48"/>
                  <a:gd name="T5" fmla="*/ 165 h 168"/>
                  <a:gd name="T6" fmla="*/ 15 w 48"/>
                  <a:gd name="T7" fmla="*/ 168 h 168"/>
                  <a:gd name="T8" fmla="*/ 48 w 48"/>
                  <a:gd name="T9" fmla="*/ 3 h 168"/>
                  <a:gd name="T10" fmla="*/ 48 w 48"/>
                  <a:gd name="T11" fmla="*/ 3 h 168"/>
                  <a:gd name="T12" fmla="*/ 0 60000 65536"/>
                  <a:gd name="T13" fmla="*/ 0 60000 65536"/>
                  <a:gd name="T14" fmla="*/ 0 60000 65536"/>
                  <a:gd name="T15" fmla="*/ 0 60000 65536"/>
                  <a:gd name="T16" fmla="*/ 0 60000 65536"/>
                  <a:gd name="T17" fmla="*/ 0 60000 65536"/>
                  <a:gd name="T18" fmla="*/ 0 w 48"/>
                  <a:gd name="T19" fmla="*/ 0 h 168"/>
                  <a:gd name="T20" fmla="*/ 48 w 48"/>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8" h="168">
                    <a:moveTo>
                      <a:pt x="48" y="3"/>
                    </a:moveTo>
                    <a:lnTo>
                      <a:pt x="33" y="0"/>
                    </a:lnTo>
                    <a:lnTo>
                      <a:pt x="0" y="165"/>
                    </a:lnTo>
                    <a:lnTo>
                      <a:pt x="15" y="168"/>
                    </a:lnTo>
                    <a:lnTo>
                      <a:pt x="48" y="3"/>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75" name="Freeform 17"/>
              <p:cNvSpPr>
                <a:spLocks/>
              </p:cNvSpPr>
              <p:nvPr/>
            </p:nvSpPr>
            <p:spPr bwMode="auto">
              <a:xfrm>
                <a:off x="975" y="1677"/>
                <a:ext cx="47" cy="47"/>
              </a:xfrm>
              <a:custGeom>
                <a:avLst/>
                <a:gdLst>
                  <a:gd name="T0" fmla="*/ 47 w 47"/>
                  <a:gd name="T1" fmla="*/ 37 h 47"/>
                  <a:gd name="T2" fmla="*/ 45 w 47"/>
                  <a:gd name="T3" fmla="*/ 34 h 47"/>
                  <a:gd name="T4" fmla="*/ 41 w 47"/>
                  <a:gd name="T5" fmla="*/ 27 h 47"/>
                  <a:gd name="T6" fmla="*/ 37 w 47"/>
                  <a:gd name="T7" fmla="*/ 17 h 47"/>
                  <a:gd name="T8" fmla="*/ 32 w 47"/>
                  <a:gd name="T9" fmla="*/ 9 h 47"/>
                  <a:gd name="T10" fmla="*/ 29 w 47"/>
                  <a:gd name="T11" fmla="*/ 5 h 47"/>
                  <a:gd name="T12" fmla="*/ 26 w 47"/>
                  <a:gd name="T13" fmla="*/ 2 h 47"/>
                  <a:gd name="T14" fmla="*/ 22 w 47"/>
                  <a:gd name="T15" fmla="*/ 0 h 47"/>
                  <a:gd name="T16" fmla="*/ 19 w 47"/>
                  <a:gd name="T17" fmla="*/ 0 h 47"/>
                  <a:gd name="T18" fmla="*/ 17 w 47"/>
                  <a:gd name="T19" fmla="*/ 0 h 47"/>
                  <a:gd name="T20" fmla="*/ 12 w 47"/>
                  <a:gd name="T21" fmla="*/ 0 h 47"/>
                  <a:gd name="T22" fmla="*/ 10 w 47"/>
                  <a:gd name="T23" fmla="*/ 3 h 47"/>
                  <a:gd name="T24" fmla="*/ 8 w 47"/>
                  <a:gd name="T25" fmla="*/ 5 h 47"/>
                  <a:gd name="T26" fmla="*/ 6 w 47"/>
                  <a:gd name="T27" fmla="*/ 7 h 47"/>
                  <a:gd name="T28" fmla="*/ 4 w 47"/>
                  <a:gd name="T29" fmla="*/ 10 h 47"/>
                  <a:gd name="T30" fmla="*/ 2 w 47"/>
                  <a:gd name="T31" fmla="*/ 17 h 47"/>
                  <a:gd name="T32" fmla="*/ 0 w 47"/>
                  <a:gd name="T33" fmla="*/ 27 h 47"/>
                  <a:gd name="T34" fmla="*/ 15 w 47"/>
                  <a:gd name="T35" fmla="*/ 30 h 47"/>
                  <a:gd name="T36" fmla="*/ 17 w 47"/>
                  <a:gd name="T37" fmla="*/ 21 h 47"/>
                  <a:gd name="T38" fmla="*/ 19 w 47"/>
                  <a:gd name="T39" fmla="*/ 16 h 47"/>
                  <a:gd name="T40" fmla="*/ 19 w 47"/>
                  <a:gd name="T41" fmla="*/ 14 h 47"/>
                  <a:gd name="T42" fmla="*/ 19 w 47"/>
                  <a:gd name="T43" fmla="*/ 14 h 47"/>
                  <a:gd name="T44" fmla="*/ 21 w 47"/>
                  <a:gd name="T45" fmla="*/ 14 h 47"/>
                  <a:gd name="T46" fmla="*/ 19 w 47"/>
                  <a:gd name="T47" fmla="*/ 14 h 47"/>
                  <a:gd name="T48" fmla="*/ 19 w 47"/>
                  <a:gd name="T49" fmla="*/ 14 h 47"/>
                  <a:gd name="T50" fmla="*/ 18 w 47"/>
                  <a:gd name="T51" fmla="*/ 14 h 47"/>
                  <a:gd name="T52" fmla="*/ 17 w 47"/>
                  <a:gd name="T53" fmla="*/ 14 h 47"/>
                  <a:gd name="T54" fmla="*/ 17 w 47"/>
                  <a:gd name="T55" fmla="*/ 14 h 47"/>
                  <a:gd name="T56" fmla="*/ 18 w 47"/>
                  <a:gd name="T57" fmla="*/ 16 h 47"/>
                  <a:gd name="T58" fmla="*/ 19 w 47"/>
                  <a:gd name="T59" fmla="*/ 17 h 47"/>
                  <a:gd name="T60" fmla="*/ 23 w 47"/>
                  <a:gd name="T61" fmla="*/ 24 h 47"/>
                  <a:gd name="T62" fmla="*/ 27 w 47"/>
                  <a:gd name="T63" fmla="*/ 33 h 47"/>
                  <a:gd name="T64" fmla="*/ 32 w 47"/>
                  <a:gd name="T65" fmla="*/ 41 h 47"/>
                  <a:gd name="T66" fmla="*/ 36 w 47"/>
                  <a:gd name="T67" fmla="*/ 47 h 47"/>
                  <a:gd name="T68" fmla="*/ 47 w 47"/>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7"/>
                  <a:gd name="T106" fmla="*/ 0 h 47"/>
                  <a:gd name="T107" fmla="*/ 47 w 47"/>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7" h="47">
                    <a:moveTo>
                      <a:pt x="47" y="37"/>
                    </a:moveTo>
                    <a:lnTo>
                      <a:pt x="45" y="34"/>
                    </a:lnTo>
                    <a:lnTo>
                      <a:pt x="41" y="27"/>
                    </a:lnTo>
                    <a:lnTo>
                      <a:pt x="37" y="17"/>
                    </a:lnTo>
                    <a:lnTo>
                      <a:pt x="32" y="9"/>
                    </a:lnTo>
                    <a:lnTo>
                      <a:pt x="29" y="5"/>
                    </a:lnTo>
                    <a:lnTo>
                      <a:pt x="26" y="2"/>
                    </a:lnTo>
                    <a:lnTo>
                      <a:pt x="22" y="0"/>
                    </a:lnTo>
                    <a:lnTo>
                      <a:pt x="19" y="0"/>
                    </a:lnTo>
                    <a:lnTo>
                      <a:pt x="17" y="0"/>
                    </a:lnTo>
                    <a:lnTo>
                      <a:pt x="12" y="0"/>
                    </a:lnTo>
                    <a:lnTo>
                      <a:pt x="10" y="3"/>
                    </a:lnTo>
                    <a:lnTo>
                      <a:pt x="8" y="5"/>
                    </a:lnTo>
                    <a:lnTo>
                      <a:pt x="6" y="7"/>
                    </a:lnTo>
                    <a:lnTo>
                      <a:pt x="4" y="10"/>
                    </a:lnTo>
                    <a:lnTo>
                      <a:pt x="2" y="17"/>
                    </a:lnTo>
                    <a:lnTo>
                      <a:pt x="0" y="27"/>
                    </a:lnTo>
                    <a:lnTo>
                      <a:pt x="15" y="30"/>
                    </a:lnTo>
                    <a:lnTo>
                      <a:pt x="17" y="21"/>
                    </a:lnTo>
                    <a:lnTo>
                      <a:pt x="19" y="16"/>
                    </a:lnTo>
                    <a:lnTo>
                      <a:pt x="19" y="14"/>
                    </a:lnTo>
                    <a:lnTo>
                      <a:pt x="21" y="14"/>
                    </a:lnTo>
                    <a:lnTo>
                      <a:pt x="19" y="14"/>
                    </a:lnTo>
                    <a:lnTo>
                      <a:pt x="18" y="14"/>
                    </a:lnTo>
                    <a:lnTo>
                      <a:pt x="17" y="14"/>
                    </a:lnTo>
                    <a:lnTo>
                      <a:pt x="18" y="16"/>
                    </a:lnTo>
                    <a:lnTo>
                      <a:pt x="19" y="17"/>
                    </a:lnTo>
                    <a:lnTo>
                      <a:pt x="23" y="24"/>
                    </a:lnTo>
                    <a:lnTo>
                      <a:pt x="27" y="33"/>
                    </a:lnTo>
                    <a:lnTo>
                      <a:pt x="32" y="41"/>
                    </a:lnTo>
                    <a:lnTo>
                      <a:pt x="36" y="47"/>
                    </a:lnTo>
                    <a:lnTo>
                      <a:pt x="47" y="3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76" name="Freeform 18"/>
              <p:cNvSpPr>
                <a:spLocks/>
              </p:cNvSpPr>
              <p:nvPr/>
            </p:nvSpPr>
            <p:spPr bwMode="auto">
              <a:xfrm>
                <a:off x="998" y="1762"/>
                <a:ext cx="63" cy="187"/>
              </a:xfrm>
              <a:custGeom>
                <a:avLst/>
                <a:gdLst>
                  <a:gd name="T0" fmla="*/ 49 w 63"/>
                  <a:gd name="T1" fmla="*/ 0 h 187"/>
                  <a:gd name="T2" fmla="*/ 49 w 63"/>
                  <a:gd name="T3" fmla="*/ 0 h 187"/>
                  <a:gd name="T4" fmla="*/ 48 w 63"/>
                  <a:gd name="T5" fmla="*/ 7 h 187"/>
                  <a:gd name="T6" fmla="*/ 47 w 63"/>
                  <a:gd name="T7" fmla="*/ 20 h 187"/>
                  <a:gd name="T8" fmla="*/ 44 w 63"/>
                  <a:gd name="T9" fmla="*/ 34 h 187"/>
                  <a:gd name="T10" fmla="*/ 43 w 63"/>
                  <a:gd name="T11" fmla="*/ 51 h 187"/>
                  <a:gd name="T12" fmla="*/ 40 w 63"/>
                  <a:gd name="T13" fmla="*/ 69 h 187"/>
                  <a:gd name="T14" fmla="*/ 37 w 63"/>
                  <a:gd name="T15" fmla="*/ 89 h 187"/>
                  <a:gd name="T16" fmla="*/ 34 w 63"/>
                  <a:gd name="T17" fmla="*/ 107 h 187"/>
                  <a:gd name="T18" fmla="*/ 30 w 63"/>
                  <a:gd name="T19" fmla="*/ 125 h 187"/>
                  <a:gd name="T20" fmla="*/ 28 w 63"/>
                  <a:gd name="T21" fmla="*/ 142 h 187"/>
                  <a:gd name="T22" fmla="*/ 25 w 63"/>
                  <a:gd name="T23" fmla="*/ 156 h 187"/>
                  <a:gd name="T24" fmla="*/ 22 w 63"/>
                  <a:gd name="T25" fmla="*/ 162 h 187"/>
                  <a:gd name="T26" fmla="*/ 21 w 63"/>
                  <a:gd name="T27" fmla="*/ 167 h 187"/>
                  <a:gd name="T28" fmla="*/ 19 w 63"/>
                  <a:gd name="T29" fmla="*/ 170 h 187"/>
                  <a:gd name="T30" fmla="*/ 18 w 63"/>
                  <a:gd name="T31" fmla="*/ 173 h 187"/>
                  <a:gd name="T32" fmla="*/ 18 w 63"/>
                  <a:gd name="T33" fmla="*/ 173 h 187"/>
                  <a:gd name="T34" fmla="*/ 18 w 63"/>
                  <a:gd name="T35" fmla="*/ 173 h 187"/>
                  <a:gd name="T36" fmla="*/ 18 w 63"/>
                  <a:gd name="T37" fmla="*/ 173 h 187"/>
                  <a:gd name="T38" fmla="*/ 19 w 63"/>
                  <a:gd name="T39" fmla="*/ 172 h 187"/>
                  <a:gd name="T40" fmla="*/ 21 w 63"/>
                  <a:gd name="T41" fmla="*/ 173 h 187"/>
                  <a:gd name="T42" fmla="*/ 22 w 63"/>
                  <a:gd name="T43" fmla="*/ 173 h 187"/>
                  <a:gd name="T44" fmla="*/ 22 w 63"/>
                  <a:gd name="T45" fmla="*/ 173 h 187"/>
                  <a:gd name="T46" fmla="*/ 22 w 63"/>
                  <a:gd name="T47" fmla="*/ 173 h 187"/>
                  <a:gd name="T48" fmla="*/ 21 w 63"/>
                  <a:gd name="T49" fmla="*/ 170 h 187"/>
                  <a:gd name="T50" fmla="*/ 19 w 63"/>
                  <a:gd name="T51" fmla="*/ 166 h 187"/>
                  <a:gd name="T52" fmla="*/ 17 w 63"/>
                  <a:gd name="T53" fmla="*/ 159 h 187"/>
                  <a:gd name="T54" fmla="*/ 15 w 63"/>
                  <a:gd name="T55" fmla="*/ 151 h 187"/>
                  <a:gd name="T56" fmla="*/ 0 w 63"/>
                  <a:gd name="T57" fmla="*/ 153 h 187"/>
                  <a:gd name="T58" fmla="*/ 3 w 63"/>
                  <a:gd name="T59" fmla="*/ 163 h 187"/>
                  <a:gd name="T60" fmla="*/ 4 w 63"/>
                  <a:gd name="T61" fmla="*/ 170 h 187"/>
                  <a:gd name="T62" fmla="*/ 7 w 63"/>
                  <a:gd name="T63" fmla="*/ 177 h 187"/>
                  <a:gd name="T64" fmla="*/ 10 w 63"/>
                  <a:gd name="T65" fmla="*/ 182 h 187"/>
                  <a:gd name="T66" fmla="*/ 11 w 63"/>
                  <a:gd name="T67" fmla="*/ 184 h 187"/>
                  <a:gd name="T68" fmla="*/ 14 w 63"/>
                  <a:gd name="T69" fmla="*/ 186 h 187"/>
                  <a:gd name="T70" fmla="*/ 17 w 63"/>
                  <a:gd name="T71" fmla="*/ 187 h 187"/>
                  <a:gd name="T72" fmla="*/ 21 w 63"/>
                  <a:gd name="T73" fmla="*/ 187 h 187"/>
                  <a:gd name="T74" fmla="*/ 24 w 63"/>
                  <a:gd name="T75" fmla="*/ 187 h 187"/>
                  <a:gd name="T76" fmla="*/ 26 w 63"/>
                  <a:gd name="T77" fmla="*/ 186 h 187"/>
                  <a:gd name="T78" fmla="*/ 28 w 63"/>
                  <a:gd name="T79" fmla="*/ 184 h 187"/>
                  <a:gd name="T80" fmla="*/ 30 w 63"/>
                  <a:gd name="T81" fmla="*/ 182 h 187"/>
                  <a:gd name="T82" fmla="*/ 32 w 63"/>
                  <a:gd name="T83" fmla="*/ 177 h 187"/>
                  <a:gd name="T84" fmla="*/ 34 w 63"/>
                  <a:gd name="T85" fmla="*/ 172 h 187"/>
                  <a:gd name="T86" fmla="*/ 36 w 63"/>
                  <a:gd name="T87" fmla="*/ 167 h 187"/>
                  <a:gd name="T88" fmla="*/ 39 w 63"/>
                  <a:gd name="T89" fmla="*/ 160 h 187"/>
                  <a:gd name="T90" fmla="*/ 43 w 63"/>
                  <a:gd name="T91" fmla="*/ 145 h 187"/>
                  <a:gd name="T92" fmla="*/ 45 w 63"/>
                  <a:gd name="T93" fmla="*/ 128 h 187"/>
                  <a:gd name="T94" fmla="*/ 49 w 63"/>
                  <a:gd name="T95" fmla="*/ 110 h 187"/>
                  <a:gd name="T96" fmla="*/ 52 w 63"/>
                  <a:gd name="T97" fmla="*/ 90 h 187"/>
                  <a:gd name="T98" fmla="*/ 55 w 63"/>
                  <a:gd name="T99" fmla="*/ 70 h 187"/>
                  <a:gd name="T100" fmla="*/ 58 w 63"/>
                  <a:gd name="T101" fmla="*/ 52 h 187"/>
                  <a:gd name="T102" fmla="*/ 59 w 63"/>
                  <a:gd name="T103" fmla="*/ 35 h 187"/>
                  <a:gd name="T104" fmla="*/ 62 w 63"/>
                  <a:gd name="T105" fmla="*/ 21 h 187"/>
                  <a:gd name="T106" fmla="*/ 63 w 63"/>
                  <a:gd name="T107" fmla="*/ 10 h 187"/>
                  <a:gd name="T108" fmla="*/ 63 w 63"/>
                  <a:gd name="T109" fmla="*/ 3 h 187"/>
                  <a:gd name="T110" fmla="*/ 63 w 63"/>
                  <a:gd name="T111" fmla="*/ 3 h 187"/>
                  <a:gd name="T112" fmla="*/ 49 w 63"/>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7"/>
                  <a:gd name="T173" fmla="*/ 63 w 63"/>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7">
                    <a:moveTo>
                      <a:pt x="49" y="0"/>
                    </a:moveTo>
                    <a:lnTo>
                      <a:pt x="49" y="0"/>
                    </a:lnTo>
                    <a:lnTo>
                      <a:pt x="48" y="7"/>
                    </a:lnTo>
                    <a:lnTo>
                      <a:pt x="47" y="20"/>
                    </a:lnTo>
                    <a:lnTo>
                      <a:pt x="44" y="34"/>
                    </a:lnTo>
                    <a:lnTo>
                      <a:pt x="43" y="51"/>
                    </a:lnTo>
                    <a:lnTo>
                      <a:pt x="40" y="69"/>
                    </a:lnTo>
                    <a:lnTo>
                      <a:pt x="37" y="89"/>
                    </a:lnTo>
                    <a:lnTo>
                      <a:pt x="34" y="107"/>
                    </a:lnTo>
                    <a:lnTo>
                      <a:pt x="30" y="125"/>
                    </a:lnTo>
                    <a:lnTo>
                      <a:pt x="28" y="142"/>
                    </a:lnTo>
                    <a:lnTo>
                      <a:pt x="25" y="156"/>
                    </a:lnTo>
                    <a:lnTo>
                      <a:pt x="22" y="162"/>
                    </a:lnTo>
                    <a:lnTo>
                      <a:pt x="21" y="167"/>
                    </a:lnTo>
                    <a:lnTo>
                      <a:pt x="19" y="170"/>
                    </a:lnTo>
                    <a:lnTo>
                      <a:pt x="18" y="173"/>
                    </a:lnTo>
                    <a:lnTo>
                      <a:pt x="19" y="172"/>
                    </a:lnTo>
                    <a:lnTo>
                      <a:pt x="21" y="173"/>
                    </a:lnTo>
                    <a:lnTo>
                      <a:pt x="22" y="173"/>
                    </a:lnTo>
                    <a:lnTo>
                      <a:pt x="21" y="170"/>
                    </a:lnTo>
                    <a:lnTo>
                      <a:pt x="19" y="166"/>
                    </a:lnTo>
                    <a:lnTo>
                      <a:pt x="17" y="159"/>
                    </a:lnTo>
                    <a:lnTo>
                      <a:pt x="15" y="151"/>
                    </a:lnTo>
                    <a:lnTo>
                      <a:pt x="0" y="153"/>
                    </a:lnTo>
                    <a:lnTo>
                      <a:pt x="3" y="163"/>
                    </a:lnTo>
                    <a:lnTo>
                      <a:pt x="4" y="170"/>
                    </a:lnTo>
                    <a:lnTo>
                      <a:pt x="7" y="177"/>
                    </a:lnTo>
                    <a:lnTo>
                      <a:pt x="10" y="182"/>
                    </a:lnTo>
                    <a:lnTo>
                      <a:pt x="11" y="184"/>
                    </a:lnTo>
                    <a:lnTo>
                      <a:pt x="14" y="186"/>
                    </a:lnTo>
                    <a:lnTo>
                      <a:pt x="17" y="187"/>
                    </a:lnTo>
                    <a:lnTo>
                      <a:pt x="21" y="187"/>
                    </a:lnTo>
                    <a:lnTo>
                      <a:pt x="24" y="187"/>
                    </a:lnTo>
                    <a:lnTo>
                      <a:pt x="26" y="186"/>
                    </a:lnTo>
                    <a:lnTo>
                      <a:pt x="28" y="184"/>
                    </a:lnTo>
                    <a:lnTo>
                      <a:pt x="30" y="182"/>
                    </a:lnTo>
                    <a:lnTo>
                      <a:pt x="32" y="177"/>
                    </a:lnTo>
                    <a:lnTo>
                      <a:pt x="34" y="172"/>
                    </a:lnTo>
                    <a:lnTo>
                      <a:pt x="36" y="167"/>
                    </a:lnTo>
                    <a:lnTo>
                      <a:pt x="39" y="160"/>
                    </a:lnTo>
                    <a:lnTo>
                      <a:pt x="43" y="145"/>
                    </a:lnTo>
                    <a:lnTo>
                      <a:pt x="45" y="128"/>
                    </a:lnTo>
                    <a:lnTo>
                      <a:pt x="49" y="110"/>
                    </a:lnTo>
                    <a:lnTo>
                      <a:pt x="52" y="90"/>
                    </a:lnTo>
                    <a:lnTo>
                      <a:pt x="55" y="70"/>
                    </a:lnTo>
                    <a:lnTo>
                      <a:pt x="58" y="52"/>
                    </a:lnTo>
                    <a:lnTo>
                      <a:pt x="59" y="35"/>
                    </a:lnTo>
                    <a:lnTo>
                      <a:pt x="62" y="21"/>
                    </a:lnTo>
                    <a:lnTo>
                      <a:pt x="63" y="10"/>
                    </a:lnTo>
                    <a:lnTo>
                      <a:pt x="63" y="3"/>
                    </a:lnTo>
                    <a:lnTo>
                      <a:pt x="49"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77" name="Freeform 19"/>
              <p:cNvSpPr>
                <a:spLocks/>
              </p:cNvSpPr>
              <p:nvPr/>
            </p:nvSpPr>
            <p:spPr bwMode="auto">
              <a:xfrm>
                <a:off x="1047" y="1682"/>
                <a:ext cx="84" cy="83"/>
              </a:xfrm>
              <a:custGeom>
                <a:avLst/>
                <a:gdLst>
                  <a:gd name="T0" fmla="*/ 84 w 84"/>
                  <a:gd name="T1" fmla="*/ 46 h 83"/>
                  <a:gd name="T2" fmla="*/ 84 w 84"/>
                  <a:gd name="T3" fmla="*/ 39 h 83"/>
                  <a:gd name="T4" fmla="*/ 84 w 84"/>
                  <a:gd name="T5" fmla="*/ 32 h 83"/>
                  <a:gd name="T6" fmla="*/ 82 w 84"/>
                  <a:gd name="T7" fmla="*/ 25 h 83"/>
                  <a:gd name="T8" fmla="*/ 81 w 84"/>
                  <a:gd name="T9" fmla="*/ 21 h 83"/>
                  <a:gd name="T10" fmla="*/ 80 w 84"/>
                  <a:gd name="T11" fmla="*/ 15 h 83"/>
                  <a:gd name="T12" fmla="*/ 77 w 84"/>
                  <a:gd name="T13" fmla="*/ 11 h 83"/>
                  <a:gd name="T14" fmla="*/ 74 w 84"/>
                  <a:gd name="T15" fmla="*/ 8 h 83"/>
                  <a:gd name="T16" fmla="*/ 71 w 84"/>
                  <a:gd name="T17" fmla="*/ 4 h 83"/>
                  <a:gd name="T18" fmla="*/ 67 w 84"/>
                  <a:gd name="T19" fmla="*/ 2 h 83"/>
                  <a:gd name="T20" fmla="*/ 63 w 84"/>
                  <a:gd name="T21" fmla="*/ 1 h 83"/>
                  <a:gd name="T22" fmla="*/ 59 w 84"/>
                  <a:gd name="T23" fmla="*/ 0 h 83"/>
                  <a:gd name="T24" fmla="*/ 55 w 84"/>
                  <a:gd name="T25" fmla="*/ 1 h 83"/>
                  <a:gd name="T26" fmla="*/ 52 w 84"/>
                  <a:gd name="T27" fmla="*/ 2 h 83"/>
                  <a:gd name="T28" fmla="*/ 48 w 84"/>
                  <a:gd name="T29" fmla="*/ 4 h 83"/>
                  <a:gd name="T30" fmla="*/ 44 w 84"/>
                  <a:gd name="T31" fmla="*/ 7 h 83"/>
                  <a:gd name="T32" fmla="*/ 41 w 84"/>
                  <a:gd name="T33" fmla="*/ 8 h 83"/>
                  <a:gd name="T34" fmla="*/ 37 w 84"/>
                  <a:gd name="T35" fmla="*/ 11 h 83"/>
                  <a:gd name="T36" fmla="*/ 35 w 84"/>
                  <a:gd name="T37" fmla="*/ 15 h 83"/>
                  <a:gd name="T38" fmla="*/ 30 w 84"/>
                  <a:gd name="T39" fmla="*/ 18 h 83"/>
                  <a:gd name="T40" fmla="*/ 28 w 84"/>
                  <a:gd name="T41" fmla="*/ 22 h 83"/>
                  <a:gd name="T42" fmla="*/ 21 w 84"/>
                  <a:gd name="T43" fmla="*/ 31 h 83"/>
                  <a:gd name="T44" fmla="*/ 15 w 84"/>
                  <a:gd name="T45" fmla="*/ 39 h 83"/>
                  <a:gd name="T46" fmla="*/ 10 w 84"/>
                  <a:gd name="T47" fmla="*/ 49 h 83"/>
                  <a:gd name="T48" fmla="*/ 6 w 84"/>
                  <a:gd name="T49" fmla="*/ 60 h 83"/>
                  <a:gd name="T50" fmla="*/ 5 w 84"/>
                  <a:gd name="T51" fmla="*/ 64 h 83"/>
                  <a:gd name="T52" fmla="*/ 2 w 84"/>
                  <a:gd name="T53" fmla="*/ 70 h 83"/>
                  <a:gd name="T54" fmla="*/ 0 w 84"/>
                  <a:gd name="T55" fmla="*/ 74 h 83"/>
                  <a:gd name="T56" fmla="*/ 0 w 84"/>
                  <a:gd name="T57" fmla="*/ 80 h 83"/>
                  <a:gd name="T58" fmla="*/ 14 w 84"/>
                  <a:gd name="T59" fmla="*/ 83 h 83"/>
                  <a:gd name="T60" fmla="*/ 15 w 84"/>
                  <a:gd name="T61" fmla="*/ 78 h 83"/>
                  <a:gd name="T62" fmla="*/ 17 w 84"/>
                  <a:gd name="T63" fmla="*/ 74 h 83"/>
                  <a:gd name="T64" fmla="*/ 18 w 84"/>
                  <a:gd name="T65" fmla="*/ 70 h 83"/>
                  <a:gd name="T66" fmla="*/ 20 w 84"/>
                  <a:gd name="T67" fmla="*/ 66 h 83"/>
                  <a:gd name="T68" fmla="*/ 24 w 84"/>
                  <a:gd name="T69" fmla="*/ 56 h 83"/>
                  <a:gd name="T70" fmla="*/ 29 w 84"/>
                  <a:gd name="T71" fmla="*/ 47 h 83"/>
                  <a:gd name="T72" fmla="*/ 33 w 84"/>
                  <a:gd name="T73" fmla="*/ 39 h 83"/>
                  <a:gd name="T74" fmla="*/ 39 w 84"/>
                  <a:gd name="T75" fmla="*/ 32 h 83"/>
                  <a:gd name="T76" fmla="*/ 41 w 84"/>
                  <a:gd name="T77" fmla="*/ 28 h 83"/>
                  <a:gd name="T78" fmla="*/ 44 w 84"/>
                  <a:gd name="T79" fmla="*/ 25 h 83"/>
                  <a:gd name="T80" fmla="*/ 47 w 84"/>
                  <a:gd name="T81" fmla="*/ 24 h 83"/>
                  <a:gd name="T82" fmla="*/ 50 w 84"/>
                  <a:gd name="T83" fmla="*/ 21 h 83"/>
                  <a:gd name="T84" fmla="*/ 52 w 84"/>
                  <a:gd name="T85" fmla="*/ 18 h 83"/>
                  <a:gd name="T86" fmla="*/ 55 w 84"/>
                  <a:gd name="T87" fmla="*/ 16 h 83"/>
                  <a:gd name="T88" fmla="*/ 58 w 84"/>
                  <a:gd name="T89" fmla="*/ 16 h 83"/>
                  <a:gd name="T90" fmla="*/ 59 w 84"/>
                  <a:gd name="T91" fmla="*/ 15 h 83"/>
                  <a:gd name="T92" fmla="*/ 60 w 84"/>
                  <a:gd name="T93" fmla="*/ 15 h 83"/>
                  <a:gd name="T94" fmla="*/ 60 w 84"/>
                  <a:gd name="T95" fmla="*/ 15 h 83"/>
                  <a:gd name="T96" fmla="*/ 62 w 84"/>
                  <a:gd name="T97" fmla="*/ 15 h 83"/>
                  <a:gd name="T98" fmla="*/ 62 w 84"/>
                  <a:gd name="T99" fmla="*/ 16 h 83"/>
                  <a:gd name="T100" fmla="*/ 63 w 84"/>
                  <a:gd name="T101" fmla="*/ 16 h 83"/>
                  <a:gd name="T102" fmla="*/ 65 w 84"/>
                  <a:gd name="T103" fmla="*/ 18 h 83"/>
                  <a:gd name="T104" fmla="*/ 66 w 84"/>
                  <a:gd name="T105" fmla="*/ 21 h 83"/>
                  <a:gd name="T106" fmla="*/ 66 w 84"/>
                  <a:gd name="T107" fmla="*/ 24 h 83"/>
                  <a:gd name="T108" fmla="*/ 67 w 84"/>
                  <a:gd name="T109" fmla="*/ 28 h 83"/>
                  <a:gd name="T110" fmla="*/ 69 w 84"/>
                  <a:gd name="T111" fmla="*/ 33 h 83"/>
                  <a:gd name="T112" fmla="*/ 69 w 84"/>
                  <a:gd name="T113" fmla="*/ 39 h 83"/>
                  <a:gd name="T114" fmla="*/ 69 w 84"/>
                  <a:gd name="T115" fmla="*/ 46 h 83"/>
                  <a:gd name="T116" fmla="*/ 84 w 84"/>
                  <a:gd name="T117" fmla="*/ 46 h 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
                  <a:gd name="T178" fmla="*/ 0 h 83"/>
                  <a:gd name="T179" fmla="*/ 84 w 84"/>
                  <a:gd name="T180" fmla="*/ 83 h 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 h="83">
                    <a:moveTo>
                      <a:pt x="84" y="46"/>
                    </a:moveTo>
                    <a:lnTo>
                      <a:pt x="84" y="39"/>
                    </a:lnTo>
                    <a:lnTo>
                      <a:pt x="84" y="32"/>
                    </a:lnTo>
                    <a:lnTo>
                      <a:pt x="82" y="25"/>
                    </a:lnTo>
                    <a:lnTo>
                      <a:pt x="81" y="21"/>
                    </a:lnTo>
                    <a:lnTo>
                      <a:pt x="80" y="15"/>
                    </a:lnTo>
                    <a:lnTo>
                      <a:pt x="77" y="11"/>
                    </a:lnTo>
                    <a:lnTo>
                      <a:pt x="74" y="8"/>
                    </a:lnTo>
                    <a:lnTo>
                      <a:pt x="71" y="4"/>
                    </a:lnTo>
                    <a:lnTo>
                      <a:pt x="67" y="2"/>
                    </a:lnTo>
                    <a:lnTo>
                      <a:pt x="63" y="1"/>
                    </a:lnTo>
                    <a:lnTo>
                      <a:pt x="59" y="0"/>
                    </a:lnTo>
                    <a:lnTo>
                      <a:pt x="55" y="1"/>
                    </a:lnTo>
                    <a:lnTo>
                      <a:pt x="52" y="2"/>
                    </a:lnTo>
                    <a:lnTo>
                      <a:pt x="48" y="4"/>
                    </a:lnTo>
                    <a:lnTo>
                      <a:pt x="44" y="7"/>
                    </a:lnTo>
                    <a:lnTo>
                      <a:pt x="41" y="8"/>
                    </a:lnTo>
                    <a:lnTo>
                      <a:pt x="37" y="11"/>
                    </a:lnTo>
                    <a:lnTo>
                      <a:pt x="35" y="15"/>
                    </a:lnTo>
                    <a:lnTo>
                      <a:pt x="30" y="18"/>
                    </a:lnTo>
                    <a:lnTo>
                      <a:pt x="28" y="22"/>
                    </a:lnTo>
                    <a:lnTo>
                      <a:pt x="21" y="31"/>
                    </a:lnTo>
                    <a:lnTo>
                      <a:pt x="15" y="39"/>
                    </a:lnTo>
                    <a:lnTo>
                      <a:pt x="10" y="49"/>
                    </a:lnTo>
                    <a:lnTo>
                      <a:pt x="6" y="60"/>
                    </a:lnTo>
                    <a:lnTo>
                      <a:pt x="5" y="64"/>
                    </a:lnTo>
                    <a:lnTo>
                      <a:pt x="2" y="70"/>
                    </a:lnTo>
                    <a:lnTo>
                      <a:pt x="0" y="74"/>
                    </a:lnTo>
                    <a:lnTo>
                      <a:pt x="0" y="80"/>
                    </a:lnTo>
                    <a:lnTo>
                      <a:pt x="14" y="83"/>
                    </a:lnTo>
                    <a:lnTo>
                      <a:pt x="15" y="78"/>
                    </a:lnTo>
                    <a:lnTo>
                      <a:pt x="17" y="74"/>
                    </a:lnTo>
                    <a:lnTo>
                      <a:pt x="18" y="70"/>
                    </a:lnTo>
                    <a:lnTo>
                      <a:pt x="20" y="66"/>
                    </a:lnTo>
                    <a:lnTo>
                      <a:pt x="24" y="56"/>
                    </a:lnTo>
                    <a:lnTo>
                      <a:pt x="29" y="47"/>
                    </a:lnTo>
                    <a:lnTo>
                      <a:pt x="33" y="39"/>
                    </a:lnTo>
                    <a:lnTo>
                      <a:pt x="39" y="32"/>
                    </a:lnTo>
                    <a:lnTo>
                      <a:pt x="41" y="28"/>
                    </a:lnTo>
                    <a:lnTo>
                      <a:pt x="44" y="25"/>
                    </a:lnTo>
                    <a:lnTo>
                      <a:pt x="47" y="24"/>
                    </a:lnTo>
                    <a:lnTo>
                      <a:pt x="50" y="21"/>
                    </a:lnTo>
                    <a:lnTo>
                      <a:pt x="52" y="18"/>
                    </a:lnTo>
                    <a:lnTo>
                      <a:pt x="55" y="16"/>
                    </a:lnTo>
                    <a:lnTo>
                      <a:pt x="58" y="16"/>
                    </a:lnTo>
                    <a:lnTo>
                      <a:pt x="59" y="15"/>
                    </a:lnTo>
                    <a:lnTo>
                      <a:pt x="60" y="15"/>
                    </a:lnTo>
                    <a:lnTo>
                      <a:pt x="62" y="15"/>
                    </a:lnTo>
                    <a:lnTo>
                      <a:pt x="62" y="16"/>
                    </a:lnTo>
                    <a:lnTo>
                      <a:pt x="63" y="16"/>
                    </a:lnTo>
                    <a:lnTo>
                      <a:pt x="65" y="18"/>
                    </a:lnTo>
                    <a:lnTo>
                      <a:pt x="66" y="21"/>
                    </a:lnTo>
                    <a:lnTo>
                      <a:pt x="66" y="24"/>
                    </a:lnTo>
                    <a:lnTo>
                      <a:pt x="67" y="28"/>
                    </a:lnTo>
                    <a:lnTo>
                      <a:pt x="69" y="33"/>
                    </a:lnTo>
                    <a:lnTo>
                      <a:pt x="69" y="39"/>
                    </a:lnTo>
                    <a:lnTo>
                      <a:pt x="69" y="46"/>
                    </a:lnTo>
                    <a:lnTo>
                      <a:pt x="84" y="46"/>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6643" name="Group 20"/>
            <p:cNvGrpSpPr>
              <a:grpSpLocks/>
            </p:cNvGrpSpPr>
            <p:nvPr/>
          </p:nvGrpSpPr>
          <p:grpSpPr bwMode="auto">
            <a:xfrm>
              <a:off x="1017" y="3200"/>
              <a:ext cx="408" cy="272"/>
              <a:chOff x="1252" y="1677"/>
              <a:chExt cx="408" cy="272"/>
            </a:xfrm>
          </p:grpSpPr>
          <p:sp>
            <p:nvSpPr>
              <p:cNvPr id="26758" name="Freeform 21"/>
              <p:cNvSpPr>
                <a:spLocks/>
              </p:cNvSpPr>
              <p:nvPr/>
            </p:nvSpPr>
            <p:spPr bwMode="auto">
              <a:xfrm>
                <a:off x="1259" y="1717"/>
                <a:ext cx="394" cy="198"/>
              </a:xfrm>
              <a:custGeom>
                <a:avLst/>
                <a:gdLst>
                  <a:gd name="T0" fmla="*/ 217 w 394"/>
                  <a:gd name="T1" fmla="*/ 1 h 198"/>
                  <a:gd name="T2" fmla="*/ 245 w 394"/>
                  <a:gd name="T3" fmla="*/ 3 h 198"/>
                  <a:gd name="T4" fmla="*/ 274 w 394"/>
                  <a:gd name="T5" fmla="*/ 8 h 198"/>
                  <a:gd name="T6" fmla="*/ 298 w 394"/>
                  <a:gd name="T7" fmla="*/ 14 h 198"/>
                  <a:gd name="T8" fmla="*/ 322 w 394"/>
                  <a:gd name="T9" fmla="*/ 22 h 198"/>
                  <a:gd name="T10" fmla="*/ 342 w 394"/>
                  <a:gd name="T11" fmla="*/ 32 h 198"/>
                  <a:gd name="T12" fmla="*/ 360 w 394"/>
                  <a:gd name="T13" fmla="*/ 43 h 198"/>
                  <a:gd name="T14" fmla="*/ 373 w 394"/>
                  <a:gd name="T15" fmla="*/ 56 h 198"/>
                  <a:gd name="T16" fmla="*/ 384 w 394"/>
                  <a:gd name="T17" fmla="*/ 70 h 198"/>
                  <a:gd name="T18" fmla="*/ 391 w 394"/>
                  <a:gd name="T19" fmla="*/ 84 h 198"/>
                  <a:gd name="T20" fmla="*/ 394 w 394"/>
                  <a:gd name="T21" fmla="*/ 100 h 198"/>
                  <a:gd name="T22" fmla="*/ 391 w 394"/>
                  <a:gd name="T23" fmla="*/ 114 h 198"/>
                  <a:gd name="T24" fmla="*/ 384 w 394"/>
                  <a:gd name="T25" fmla="*/ 128 h 198"/>
                  <a:gd name="T26" fmla="*/ 373 w 394"/>
                  <a:gd name="T27" fmla="*/ 142 h 198"/>
                  <a:gd name="T28" fmla="*/ 360 w 394"/>
                  <a:gd name="T29" fmla="*/ 155 h 198"/>
                  <a:gd name="T30" fmla="*/ 342 w 394"/>
                  <a:gd name="T31" fmla="*/ 166 h 198"/>
                  <a:gd name="T32" fmla="*/ 322 w 394"/>
                  <a:gd name="T33" fmla="*/ 176 h 198"/>
                  <a:gd name="T34" fmla="*/ 298 w 394"/>
                  <a:gd name="T35" fmla="*/ 184 h 198"/>
                  <a:gd name="T36" fmla="*/ 274 w 394"/>
                  <a:gd name="T37" fmla="*/ 191 h 198"/>
                  <a:gd name="T38" fmla="*/ 245 w 394"/>
                  <a:gd name="T39" fmla="*/ 196 h 198"/>
                  <a:gd name="T40" fmla="*/ 217 w 394"/>
                  <a:gd name="T41" fmla="*/ 198 h 198"/>
                  <a:gd name="T42" fmla="*/ 187 w 394"/>
                  <a:gd name="T43" fmla="*/ 198 h 198"/>
                  <a:gd name="T44" fmla="*/ 157 w 394"/>
                  <a:gd name="T45" fmla="*/ 197 h 198"/>
                  <a:gd name="T46" fmla="*/ 129 w 394"/>
                  <a:gd name="T47" fmla="*/ 193 h 198"/>
                  <a:gd name="T48" fmla="*/ 103 w 394"/>
                  <a:gd name="T49" fmla="*/ 187 h 198"/>
                  <a:gd name="T50" fmla="*/ 79 w 394"/>
                  <a:gd name="T51" fmla="*/ 179 h 198"/>
                  <a:gd name="T52" fmla="*/ 57 w 394"/>
                  <a:gd name="T53" fmla="*/ 169 h 198"/>
                  <a:gd name="T54" fmla="*/ 39 w 394"/>
                  <a:gd name="T55" fmla="*/ 159 h 198"/>
                  <a:gd name="T56" fmla="*/ 24 w 394"/>
                  <a:gd name="T57" fmla="*/ 146 h 198"/>
                  <a:gd name="T58" fmla="*/ 12 w 394"/>
                  <a:gd name="T59" fmla="*/ 134 h 198"/>
                  <a:gd name="T60" fmla="*/ 4 w 394"/>
                  <a:gd name="T61" fmla="*/ 119 h 198"/>
                  <a:gd name="T62" fmla="*/ 0 w 394"/>
                  <a:gd name="T63" fmla="*/ 104 h 198"/>
                  <a:gd name="T64" fmla="*/ 1 w 394"/>
                  <a:gd name="T65" fmla="*/ 89 h 198"/>
                  <a:gd name="T66" fmla="*/ 7 w 394"/>
                  <a:gd name="T67" fmla="*/ 74 h 198"/>
                  <a:gd name="T68" fmla="*/ 15 w 394"/>
                  <a:gd name="T69" fmla="*/ 60 h 198"/>
                  <a:gd name="T70" fmla="*/ 28 w 394"/>
                  <a:gd name="T71" fmla="*/ 48 h 198"/>
                  <a:gd name="T72" fmla="*/ 45 w 394"/>
                  <a:gd name="T73" fmla="*/ 36 h 198"/>
                  <a:gd name="T74" fmla="*/ 64 w 394"/>
                  <a:gd name="T75" fmla="*/ 27 h 198"/>
                  <a:gd name="T76" fmla="*/ 87 w 394"/>
                  <a:gd name="T77" fmla="*/ 17 h 198"/>
                  <a:gd name="T78" fmla="*/ 112 w 394"/>
                  <a:gd name="T79" fmla="*/ 10 h 198"/>
                  <a:gd name="T80" fmla="*/ 138 w 394"/>
                  <a:gd name="T81" fmla="*/ 4 h 198"/>
                  <a:gd name="T82" fmla="*/ 166 w 394"/>
                  <a:gd name="T83" fmla="*/ 1 h 198"/>
                  <a:gd name="T84" fmla="*/ 198 w 394"/>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4"/>
                  <a:gd name="T130" fmla="*/ 0 h 198"/>
                  <a:gd name="T131" fmla="*/ 394 w 394"/>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4" h="198">
                    <a:moveTo>
                      <a:pt x="198" y="0"/>
                    </a:moveTo>
                    <a:lnTo>
                      <a:pt x="207" y="0"/>
                    </a:lnTo>
                    <a:lnTo>
                      <a:pt x="217" y="1"/>
                    </a:lnTo>
                    <a:lnTo>
                      <a:pt x="226" y="1"/>
                    </a:lnTo>
                    <a:lnTo>
                      <a:pt x="236" y="1"/>
                    </a:lnTo>
                    <a:lnTo>
                      <a:pt x="245" y="3"/>
                    </a:lnTo>
                    <a:lnTo>
                      <a:pt x="255" y="4"/>
                    </a:lnTo>
                    <a:lnTo>
                      <a:pt x="264" y="5"/>
                    </a:lnTo>
                    <a:lnTo>
                      <a:pt x="274" y="8"/>
                    </a:lnTo>
                    <a:lnTo>
                      <a:pt x="282" y="10"/>
                    </a:lnTo>
                    <a:lnTo>
                      <a:pt x="290" y="12"/>
                    </a:lnTo>
                    <a:lnTo>
                      <a:pt x="298" y="14"/>
                    </a:lnTo>
                    <a:lnTo>
                      <a:pt x="307" y="17"/>
                    </a:lnTo>
                    <a:lnTo>
                      <a:pt x="315" y="19"/>
                    </a:lnTo>
                    <a:lnTo>
                      <a:pt x="322" y="22"/>
                    </a:lnTo>
                    <a:lnTo>
                      <a:pt x="328" y="27"/>
                    </a:lnTo>
                    <a:lnTo>
                      <a:pt x="335" y="29"/>
                    </a:lnTo>
                    <a:lnTo>
                      <a:pt x="342" y="32"/>
                    </a:lnTo>
                    <a:lnTo>
                      <a:pt x="349" y="36"/>
                    </a:lnTo>
                    <a:lnTo>
                      <a:pt x="354" y="39"/>
                    </a:lnTo>
                    <a:lnTo>
                      <a:pt x="360" y="43"/>
                    </a:lnTo>
                    <a:lnTo>
                      <a:pt x="365" y="48"/>
                    </a:lnTo>
                    <a:lnTo>
                      <a:pt x="369" y="52"/>
                    </a:lnTo>
                    <a:lnTo>
                      <a:pt x="373" y="56"/>
                    </a:lnTo>
                    <a:lnTo>
                      <a:pt x="378" y="60"/>
                    </a:lnTo>
                    <a:lnTo>
                      <a:pt x="382" y="65"/>
                    </a:lnTo>
                    <a:lnTo>
                      <a:pt x="384" y="70"/>
                    </a:lnTo>
                    <a:lnTo>
                      <a:pt x="387" y="74"/>
                    </a:lnTo>
                    <a:lnTo>
                      <a:pt x="390" y="79"/>
                    </a:lnTo>
                    <a:lnTo>
                      <a:pt x="391" y="84"/>
                    </a:lnTo>
                    <a:lnTo>
                      <a:pt x="393" y="89"/>
                    </a:lnTo>
                    <a:lnTo>
                      <a:pt x="393" y="94"/>
                    </a:lnTo>
                    <a:lnTo>
                      <a:pt x="394" y="100"/>
                    </a:lnTo>
                    <a:lnTo>
                      <a:pt x="393" y="104"/>
                    </a:lnTo>
                    <a:lnTo>
                      <a:pt x="393" y="110"/>
                    </a:lnTo>
                    <a:lnTo>
                      <a:pt x="391" y="114"/>
                    </a:lnTo>
                    <a:lnTo>
                      <a:pt x="390" y="119"/>
                    </a:lnTo>
                    <a:lnTo>
                      <a:pt x="387" y="124"/>
                    </a:lnTo>
                    <a:lnTo>
                      <a:pt x="384" y="128"/>
                    </a:lnTo>
                    <a:lnTo>
                      <a:pt x="382" y="134"/>
                    </a:lnTo>
                    <a:lnTo>
                      <a:pt x="378" y="138"/>
                    </a:lnTo>
                    <a:lnTo>
                      <a:pt x="373" y="142"/>
                    </a:lnTo>
                    <a:lnTo>
                      <a:pt x="369" y="146"/>
                    </a:lnTo>
                    <a:lnTo>
                      <a:pt x="365" y="150"/>
                    </a:lnTo>
                    <a:lnTo>
                      <a:pt x="360" y="155"/>
                    </a:lnTo>
                    <a:lnTo>
                      <a:pt x="354" y="159"/>
                    </a:lnTo>
                    <a:lnTo>
                      <a:pt x="349" y="162"/>
                    </a:lnTo>
                    <a:lnTo>
                      <a:pt x="342" y="166"/>
                    </a:lnTo>
                    <a:lnTo>
                      <a:pt x="335" y="169"/>
                    </a:lnTo>
                    <a:lnTo>
                      <a:pt x="328" y="173"/>
                    </a:lnTo>
                    <a:lnTo>
                      <a:pt x="322" y="176"/>
                    </a:lnTo>
                    <a:lnTo>
                      <a:pt x="315" y="179"/>
                    </a:lnTo>
                    <a:lnTo>
                      <a:pt x="307" y="181"/>
                    </a:lnTo>
                    <a:lnTo>
                      <a:pt x="298" y="184"/>
                    </a:lnTo>
                    <a:lnTo>
                      <a:pt x="290" y="187"/>
                    </a:lnTo>
                    <a:lnTo>
                      <a:pt x="282" y="189"/>
                    </a:lnTo>
                    <a:lnTo>
                      <a:pt x="274" y="191"/>
                    </a:lnTo>
                    <a:lnTo>
                      <a:pt x="264" y="193"/>
                    </a:lnTo>
                    <a:lnTo>
                      <a:pt x="255" y="194"/>
                    </a:lnTo>
                    <a:lnTo>
                      <a:pt x="245" y="196"/>
                    </a:lnTo>
                    <a:lnTo>
                      <a:pt x="236" y="197"/>
                    </a:lnTo>
                    <a:lnTo>
                      <a:pt x="226" y="197"/>
                    </a:lnTo>
                    <a:lnTo>
                      <a:pt x="217" y="198"/>
                    </a:lnTo>
                    <a:lnTo>
                      <a:pt x="207" y="198"/>
                    </a:lnTo>
                    <a:lnTo>
                      <a:pt x="198" y="198"/>
                    </a:lnTo>
                    <a:lnTo>
                      <a:pt x="187" y="198"/>
                    </a:lnTo>
                    <a:lnTo>
                      <a:pt x="177" y="198"/>
                    </a:lnTo>
                    <a:lnTo>
                      <a:pt x="166" y="197"/>
                    </a:lnTo>
                    <a:lnTo>
                      <a:pt x="157" y="197"/>
                    </a:lnTo>
                    <a:lnTo>
                      <a:pt x="147" y="196"/>
                    </a:lnTo>
                    <a:lnTo>
                      <a:pt x="138" y="194"/>
                    </a:lnTo>
                    <a:lnTo>
                      <a:pt x="129" y="193"/>
                    </a:lnTo>
                    <a:lnTo>
                      <a:pt x="120" y="191"/>
                    </a:lnTo>
                    <a:lnTo>
                      <a:pt x="112" y="189"/>
                    </a:lnTo>
                    <a:lnTo>
                      <a:pt x="103" y="187"/>
                    </a:lnTo>
                    <a:lnTo>
                      <a:pt x="95" y="184"/>
                    </a:lnTo>
                    <a:lnTo>
                      <a:pt x="87" y="181"/>
                    </a:lnTo>
                    <a:lnTo>
                      <a:pt x="79" y="179"/>
                    </a:lnTo>
                    <a:lnTo>
                      <a:pt x="72" y="176"/>
                    </a:lnTo>
                    <a:lnTo>
                      <a:pt x="64" y="173"/>
                    </a:lnTo>
                    <a:lnTo>
                      <a:pt x="57" y="169"/>
                    </a:lnTo>
                    <a:lnTo>
                      <a:pt x="50" y="166"/>
                    </a:lnTo>
                    <a:lnTo>
                      <a:pt x="45" y="162"/>
                    </a:lnTo>
                    <a:lnTo>
                      <a:pt x="39" y="159"/>
                    </a:lnTo>
                    <a:lnTo>
                      <a:pt x="34" y="155"/>
                    </a:lnTo>
                    <a:lnTo>
                      <a:pt x="28" y="150"/>
                    </a:lnTo>
                    <a:lnTo>
                      <a:pt x="24" y="146"/>
                    </a:lnTo>
                    <a:lnTo>
                      <a:pt x="19" y="142"/>
                    </a:lnTo>
                    <a:lnTo>
                      <a:pt x="15" y="138"/>
                    </a:lnTo>
                    <a:lnTo>
                      <a:pt x="12" y="134"/>
                    </a:lnTo>
                    <a:lnTo>
                      <a:pt x="9" y="128"/>
                    </a:lnTo>
                    <a:lnTo>
                      <a:pt x="7" y="124"/>
                    </a:lnTo>
                    <a:lnTo>
                      <a:pt x="4" y="119"/>
                    </a:lnTo>
                    <a:lnTo>
                      <a:pt x="3" y="114"/>
                    </a:lnTo>
                    <a:lnTo>
                      <a:pt x="1" y="110"/>
                    </a:lnTo>
                    <a:lnTo>
                      <a:pt x="0" y="104"/>
                    </a:lnTo>
                    <a:lnTo>
                      <a:pt x="0" y="100"/>
                    </a:lnTo>
                    <a:lnTo>
                      <a:pt x="0" y="94"/>
                    </a:lnTo>
                    <a:lnTo>
                      <a:pt x="1" y="89"/>
                    </a:lnTo>
                    <a:lnTo>
                      <a:pt x="3" y="84"/>
                    </a:lnTo>
                    <a:lnTo>
                      <a:pt x="4" y="79"/>
                    </a:lnTo>
                    <a:lnTo>
                      <a:pt x="7" y="74"/>
                    </a:lnTo>
                    <a:lnTo>
                      <a:pt x="9" y="70"/>
                    </a:lnTo>
                    <a:lnTo>
                      <a:pt x="12" y="65"/>
                    </a:lnTo>
                    <a:lnTo>
                      <a:pt x="15" y="60"/>
                    </a:lnTo>
                    <a:lnTo>
                      <a:pt x="19" y="56"/>
                    </a:lnTo>
                    <a:lnTo>
                      <a:pt x="24" y="52"/>
                    </a:lnTo>
                    <a:lnTo>
                      <a:pt x="28" y="48"/>
                    </a:lnTo>
                    <a:lnTo>
                      <a:pt x="34" y="43"/>
                    </a:lnTo>
                    <a:lnTo>
                      <a:pt x="39" y="39"/>
                    </a:lnTo>
                    <a:lnTo>
                      <a:pt x="45" y="36"/>
                    </a:lnTo>
                    <a:lnTo>
                      <a:pt x="50" y="32"/>
                    </a:lnTo>
                    <a:lnTo>
                      <a:pt x="57" y="29"/>
                    </a:lnTo>
                    <a:lnTo>
                      <a:pt x="64" y="27"/>
                    </a:lnTo>
                    <a:lnTo>
                      <a:pt x="72" y="22"/>
                    </a:lnTo>
                    <a:lnTo>
                      <a:pt x="79" y="19"/>
                    </a:lnTo>
                    <a:lnTo>
                      <a:pt x="87" y="17"/>
                    </a:lnTo>
                    <a:lnTo>
                      <a:pt x="95" y="14"/>
                    </a:lnTo>
                    <a:lnTo>
                      <a:pt x="103" y="12"/>
                    </a:lnTo>
                    <a:lnTo>
                      <a:pt x="112" y="10"/>
                    </a:lnTo>
                    <a:lnTo>
                      <a:pt x="120" y="8"/>
                    </a:lnTo>
                    <a:lnTo>
                      <a:pt x="129" y="5"/>
                    </a:lnTo>
                    <a:lnTo>
                      <a:pt x="138" y="4"/>
                    </a:lnTo>
                    <a:lnTo>
                      <a:pt x="147" y="3"/>
                    </a:lnTo>
                    <a:lnTo>
                      <a:pt x="157" y="1"/>
                    </a:lnTo>
                    <a:lnTo>
                      <a:pt x="166" y="1"/>
                    </a:lnTo>
                    <a:lnTo>
                      <a:pt x="177" y="1"/>
                    </a:lnTo>
                    <a:lnTo>
                      <a:pt x="187" y="0"/>
                    </a:lnTo>
                    <a:lnTo>
                      <a:pt x="198" y="0"/>
                    </a:lnTo>
                    <a:close/>
                  </a:path>
                </a:pathLst>
              </a:custGeom>
              <a:solidFill>
                <a:srgbClr val="FFF5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59" name="Freeform 22"/>
              <p:cNvSpPr>
                <a:spLocks/>
              </p:cNvSpPr>
              <p:nvPr/>
            </p:nvSpPr>
            <p:spPr bwMode="auto">
              <a:xfrm>
                <a:off x="1457" y="1710"/>
                <a:ext cx="203" cy="107"/>
              </a:xfrm>
              <a:custGeom>
                <a:avLst/>
                <a:gdLst>
                  <a:gd name="T0" fmla="*/ 203 w 203"/>
                  <a:gd name="T1" fmla="*/ 107 h 107"/>
                  <a:gd name="T2" fmla="*/ 201 w 203"/>
                  <a:gd name="T3" fmla="*/ 94 h 107"/>
                  <a:gd name="T4" fmla="*/ 199 w 203"/>
                  <a:gd name="T5" fmla="*/ 83 h 107"/>
                  <a:gd name="T6" fmla="*/ 193 w 203"/>
                  <a:gd name="T7" fmla="*/ 73 h 107"/>
                  <a:gd name="T8" fmla="*/ 185 w 203"/>
                  <a:gd name="T9" fmla="*/ 63 h 107"/>
                  <a:gd name="T10" fmla="*/ 177 w 203"/>
                  <a:gd name="T11" fmla="*/ 53 h 107"/>
                  <a:gd name="T12" fmla="*/ 166 w 203"/>
                  <a:gd name="T13" fmla="*/ 45 h 107"/>
                  <a:gd name="T14" fmla="*/ 155 w 203"/>
                  <a:gd name="T15" fmla="*/ 36 h 107"/>
                  <a:gd name="T16" fmla="*/ 141 w 203"/>
                  <a:gd name="T17" fmla="*/ 29 h 107"/>
                  <a:gd name="T18" fmla="*/ 126 w 203"/>
                  <a:gd name="T19" fmla="*/ 22 h 107"/>
                  <a:gd name="T20" fmla="*/ 111 w 203"/>
                  <a:gd name="T21" fmla="*/ 17 h 107"/>
                  <a:gd name="T22" fmla="*/ 94 w 203"/>
                  <a:gd name="T23" fmla="*/ 11 h 107"/>
                  <a:gd name="T24" fmla="*/ 77 w 203"/>
                  <a:gd name="T25" fmla="*/ 7 h 107"/>
                  <a:gd name="T26" fmla="*/ 58 w 203"/>
                  <a:gd name="T27" fmla="*/ 4 h 107"/>
                  <a:gd name="T28" fmla="*/ 39 w 203"/>
                  <a:gd name="T29" fmla="*/ 1 h 107"/>
                  <a:gd name="T30" fmla="*/ 19 w 203"/>
                  <a:gd name="T31" fmla="*/ 0 h 107"/>
                  <a:gd name="T32" fmla="*/ 0 w 203"/>
                  <a:gd name="T33" fmla="*/ 0 h 107"/>
                  <a:gd name="T34" fmla="*/ 8 w 203"/>
                  <a:gd name="T35" fmla="*/ 14 h 107"/>
                  <a:gd name="T36" fmla="*/ 28 w 203"/>
                  <a:gd name="T37" fmla="*/ 15 h 107"/>
                  <a:gd name="T38" fmla="*/ 47 w 203"/>
                  <a:gd name="T39" fmla="*/ 18 h 107"/>
                  <a:gd name="T40" fmla="*/ 65 w 203"/>
                  <a:gd name="T41" fmla="*/ 21 h 107"/>
                  <a:gd name="T42" fmla="*/ 81 w 203"/>
                  <a:gd name="T43" fmla="*/ 24 h 107"/>
                  <a:gd name="T44" fmla="*/ 98 w 203"/>
                  <a:gd name="T45" fmla="*/ 28 h 107"/>
                  <a:gd name="T46" fmla="*/ 114 w 203"/>
                  <a:gd name="T47" fmla="*/ 34 h 107"/>
                  <a:gd name="T48" fmla="*/ 128 w 203"/>
                  <a:gd name="T49" fmla="*/ 39 h 107"/>
                  <a:gd name="T50" fmla="*/ 140 w 203"/>
                  <a:gd name="T51" fmla="*/ 46 h 107"/>
                  <a:gd name="T52" fmla="*/ 152 w 203"/>
                  <a:gd name="T53" fmla="*/ 53 h 107"/>
                  <a:gd name="T54" fmla="*/ 162 w 203"/>
                  <a:gd name="T55" fmla="*/ 60 h 107"/>
                  <a:gd name="T56" fmla="*/ 170 w 203"/>
                  <a:gd name="T57" fmla="*/ 69 h 107"/>
                  <a:gd name="T58" fmla="*/ 177 w 203"/>
                  <a:gd name="T59" fmla="*/ 76 h 107"/>
                  <a:gd name="T60" fmla="*/ 182 w 203"/>
                  <a:gd name="T61" fmla="*/ 84 h 107"/>
                  <a:gd name="T62" fmla="*/ 186 w 203"/>
                  <a:gd name="T63" fmla="*/ 93 h 107"/>
                  <a:gd name="T64" fmla="*/ 188 w 203"/>
                  <a:gd name="T65" fmla="*/ 101 h 107"/>
                  <a:gd name="T66" fmla="*/ 188 w 203"/>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107"/>
                    </a:moveTo>
                    <a:lnTo>
                      <a:pt x="203" y="107"/>
                    </a:lnTo>
                    <a:lnTo>
                      <a:pt x="203" y="100"/>
                    </a:lnTo>
                    <a:lnTo>
                      <a:pt x="201" y="94"/>
                    </a:lnTo>
                    <a:lnTo>
                      <a:pt x="200" y="88"/>
                    </a:lnTo>
                    <a:lnTo>
                      <a:pt x="199" y="83"/>
                    </a:lnTo>
                    <a:lnTo>
                      <a:pt x="196" y="79"/>
                    </a:lnTo>
                    <a:lnTo>
                      <a:pt x="193" y="73"/>
                    </a:lnTo>
                    <a:lnTo>
                      <a:pt x="189" y="67"/>
                    </a:lnTo>
                    <a:lnTo>
                      <a:pt x="185" y="63"/>
                    </a:lnTo>
                    <a:lnTo>
                      <a:pt x="181" y="57"/>
                    </a:lnTo>
                    <a:lnTo>
                      <a:pt x="177" y="53"/>
                    </a:lnTo>
                    <a:lnTo>
                      <a:pt x="171" y="49"/>
                    </a:lnTo>
                    <a:lnTo>
                      <a:pt x="166" y="45"/>
                    </a:lnTo>
                    <a:lnTo>
                      <a:pt x="160" y="41"/>
                    </a:lnTo>
                    <a:lnTo>
                      <a:pt x="155" y="36"/>
                    </a:lnTo>
                    <a:lnTo>
                      <a:pt x="148" y="34"/>
                    </a:lnTo>
                    <a:lnTo>
                      <a:pt x="141" y="29"/>
                    </a:lnTo>
                    <a:lnTo>
                      <a:pt x="135" y="25"/>
                    </a:lnTo>
                    <a:lnTo>
                      <a:pt x="126" y="22"/>
                    </a:lnTo>
                    <a:lnTo>
                      <a:pt x="120" y="19"/>
                    </a:lnTo>
                    <a:lnTo>
                      <a:pt x="111" y="17"/>
                    </a:lnTo>
                    <a:lnTo>
                      <a:pt x="103" y="14"/>
                    </a:lnTo>
                    <a:lnTo>
                      <a:pt x="94" y="11"/>
                    </a:lnTo>
                    <a:lnTo>
                      <a:pt x="85" y="10"/>
                    </a:lnTo>
                    <a:lnTo>
                      <a:pt x="77" y="7"/>
                    </a:lnTo>
                    <a:lnTo>
                      <a:pt x="68" y="5"/>
                    </a:lnTo>
                    <a:lnTo>
                      <a:pt x="58" y="4"/>
                    </a:lnTo>
                    <a:lnTo>
                      <a:pt x="49" y="3"/>
                    </a:lnTo>
                    <a:lnTo>
                      <a:pt x="39" y="1"/>
                    </a:lnTo>
                    <a:lnTo>
                      <a:pt x="30" y="0"/>
                    </a:lnTo>
                    <a:lnTo>
                      <a:pt x="19" y="0"/>
                    </a:lnTo>
                    <a:lnTo>
                      <a:pt x="9" y="0"/>
                    </a:lnTo>
                    <a:lnTo>
                      <a:pt x="0" y="0"/>
                    </a:lnTo>
                    <a:lnTo>
                      <a:pt x="0" y="14"/>
                    </a:lnTo>
                    <a:lnTo>
                      <a:pt x="8" y="14"/>
                    </a:lnTo>
                    <a:lnTo>
                      <a:pt x="19" y="15"/>
                    </a:lnTo>
                    <a:lnTo>
                      <a:pt x="28" y="15"/>
                    </a:lnTo>
                    <a:lnTo>
                      <a:pt x="38" y="17"/>
                    </a:lnTo>
                    <a:lnTo>
                      <a:pt x="47" y="18"/>
                    </a:lnTo>
                    <a:lnTo>
                      <a:pt x="55" y="19"/>
                    </a:lnTo>
                    <a:lnTo>
                      <a:pt x="65" y="21"/>
                    </a:lnTo>
                    <a:lnTo>
                      <a:pt x="73" y="22"/>
                    </a:lnTo>
                    <a:lnTo>
                      <a:pt x="81" y="24"/>
                    </a:lnTo>
                    <a:lnTo>
                      <a:pt x="90" y="26"/>
                    </a:lnTo>
                    <a:lnTo>
                      <a:pt x="98" y="28"/>
                    </a:lnTo>
                    <a:lnTo>
                      <a:pt x="106" y="31"/>
                    </a:lnTo>
                    <a:lnTo>
                      <a:pt x="114" y="34"/>
                    </a:lnTo>
                    <a:lnTo>
                      <a:pt x="121" y="36"/>
                    </a:lnTo>
                    <a:lnTo>
                      <a:pt x="128" y="39"/>
                    </a:lnTo>
                    <a:lnTo>
                      <a:pt x="135" y="43"/>
                    </a:lnTo>
                    <a:lnTo>
                      <a:pt x="140" y="46"/>
                    </a:lnTo>
                    <a:lnTo>
                      <a:pt x="147" y="49"/>
                    </a:lnTo>
                    <a:lnTo>
                      <a:pt x="152" y="53"/>
                    </a:lnTo>
                    <a:lnTo>
                      <a:pt x="158" y="57"/>
                    </a:lnTo>
                    <a:lnTo>
                      <a:pt x="162" y="60"/>
                    </a:lnTo>
                    <a:lnTo>
                      <a:pt x="166" y="65"/>
                    </a:lnTo>
                    <a:lnTo>
                      <a:pt x="170" y="69"/>
                    </a:lnTo>
                    <a:lnTo>
                      <a:pt x="174" y="72"/>
                    </a:lnTo>
                    <a:lnTo>
                      <a:pt x="177" y="76"/>
                    </a:lnTo>
                    <a:lnTo>
                      <a:pt x="180" y="80"/>
                    </a:lnTo>
                    <a:lnTo>
                      <a:pt x="182" y="84"/>
                    </a:lnTo>
                    <a:lnTo>
                      <a:pt x="185" y="88"/>
                    </a:lnTo>
                    <a:lnTo>
                      <a:pt x="186" y="93"/>
                    </a:lnTo>
                    <a:lnTo>
                      <a:pt x="186" y="97"/>
                    </a:lnTo>
                    <a:lnTo>
                      <a:pt x="188" y="101"/>
                    </a:lnTo>
                    <a:lnTo>
                      <a:pt x="188" y="107"/>
                    </a:lnTo>
                    <a:lnTo>
                      <a:pt x="203" y="10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60" name="Freeform 23"/>
              <p:cNvSpPr>
                <a:spLocks/>
              </p:cNvSpPr>
              <p:nvPr/>
            </p:nvSpPr>
            <p:spPr bwMode="auto">
              <a:xfrm>
                <a:off x="1457" y="1817"/>
                <a:ext cx="203" cy="105"/>
              </a:xfrm>
              <a:custGeom>
                <a:avLst/>
                <a:gdLst>
                  <a:gd name="T0" fmla="*/ 0 w 203"/>
                  <a:gd name="T1" fmla="*/ 105 h 105"/>
                  <a:gd name="T2" fmla="*/ 19 w 203"/>
                  <a:gd name="T3" fmla="*/ 105 h 105"/>
                  <a:gd name="T4" fmla="*/ 39 w 203"/>
                  <a:gd name="T5" fmla="*/ 104 h 105"/>
                  <a:gd name="T6" fmla="*/ 58 w 203"/>
                  <a:gd name="T7" fmla="*/ 101 h 105"/>
                  <a:gd name="T8" fmla="*/ 77 w 203"/>
                  <a:gd name="T9" fmla="*/ 98 h 105"/>
                  <a:gd name="T10" fmla="*/ 94 w 203"/>
                  <a:gd name="T11" fmla="*/ 94 h 105"/>
                  <a:gd name="T12" fmla="*/ 111 w 203"/>
                  <a:gd name="T13" fmla="*/ 89 h 105"/>
                  <a:gd name="T14" fmla="*/ 126 w 203"/>
                  <a:gd name="T15" fmla="*/ 83 h 105"/>
                  <a:gd name="T16" fmla="*/ 141 w 203"/>
                  <a:gd name="T17" fmla="*/ 76 h 105"/>
                  <a:gd name="T18" fmla="*/ 155 w 203"/>
                  <a:gd name="T19" fmla="*/ 69 h 105"/>
                  <a:gd name="T20" fmla="*/ 166 w 203"/>
                  <a:gd name="T21" fmla="*/ 60 h 105"/>
                  <a:gd name="T22" fmla="*/ 177 w 203"/>
                  <a:gd name="T23" fmla="*/ 52 h 105"/>
                  <a:gd name="T24" fmla="*/ 185 w 203"/>
                  <a:gd name="T25" fmla="*/ 42 h 105"/>
                  <a:gd name="T26" fmla="*/ 193 w 203"/>
                  <a:gd name="T27" fmla="*/ 32 h 105"/>
                  <a:gd name="T28" fmla="*/ 199 w 203"/>
                  <a:gd name="T29" fmla="*/ 22 h 105"/>
                  <a:gd name="T30" fmla="*/ 201 w 203"/>
                  <a:gd name="T31" fmla="*/ 11 h 105"/>
                  <a:gd name="T32" fmla="*/ 203 w 203"/>
                  <a:gd name="T33" fmla="*/ 0 h 105"/>
                  <a:gd name="T34" fmla="*/ 188 w 203"/>
                  <a:gd name="T35" fmla="*/ 3 h 105"/>
                  <a:gd name="T36" fmla="*/ 186 w 203"/>
                  <a:gd name="T37" fmla="*/ 12 h 105"/>
                  <a:gd name="T38" fmla="*/ 182 w 203"/>
                  <a:gd name="T39" fmla="*/ 21 h 105"/>
                  <a:gd name="T40" fmla="*/ 177 w 203"/>
                  <a:gd name="T41" fmla="*/ 28 h 105"/>
                  <a:gd name="T42" fmla="*/ 170 w 203"/>
                  <a:gd name="T43" fmla="*/ 36 h 105"/>
                  <a:gd name="T44" fmla="*/ 162 w 203"/>
                  <a:gd name="T45" fmla="*/ 45 h 105"/>
                  <a:gd name="T46" fmla="*/ 152 w 203"/>
                  <a:gd name="T47" fmla="*/ 52 h 105"/>
                  <a:gd name="T48" fmla="*/ 140 w 203"/>
                  <a:gd name="T49" fmla="*/ 59 h 105"/>
                  <a:gd name="T50" fmla="*/ 128 w 203"/>
                  <a:gd name="T51" fmla="*/ 66 h 105"/>
                  <a:gd name="T52" fmla="*/ 114 w 203"/>
                  <a:gd name="T53" fmla="*/ 72 h 105"/>
                  <a:gd name="T54" fmla="*/ 98 w 203"/>
                  <a:gd name="T55" fmla="*/ 77 h 105"/>
                  <a:gd name="T56" fmla="*/ 81 w 203"/>
                  <a:gd name="T57" fmla="*/ 81 h 105"/>
                  <a:gd name="T58" fmla="*/ 65 w 203"/>
                  <a:gd name="T59" fmla="*/ 84 h 105"/>
                  <a:gd name="T60" fmla="*/ 47 w 203"/>
                  <a:gd name="T61" fmla="*/ 89 h 105"/>
                  <a:gd name="T62" fmla="*/ 28 w 203"/>
                  <a:gd name="T63" fmla="*/ 90 h 105"/>
                  <a:gd name="T64" fmla="*/ 8 w 203"/>
                  <a:gd name="T65" fmla="*/ 91 h 105"/>
                  <a:gd name="T66" fmla="*/ 0 w 203"/>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105"/>
                    </a:moveTo>
                    <a:lnTo>
                      <a:pt x="0" y="105"/>
                    </a:lnTo>
                    <a:lnTo>
                      <a:pt x="9" y="105"/>
                    </a:lnTo>
                    <a:lnTo>
                      <a:pt x="19" y="105"/>
                    </a:lnTo>
                    <a:lnTo>
                      <a:pt x="30" y="104"/>
                    </a:lnTo>
                    <a:lnTo>
                      <a:pt x="39" y="104"/>
                    </a:lnTo>
                    <a:lnTo>
                      <a:pt x="49" y="103"/>
                    </a:lnTo>
                    <a:lnTo>
                      <a:pt x="58" y="101"/>
                    </a:lnTo>
                    <a:lnTo>
                      <a:pt x="68" y="100"/>
                    </a:lnTo>
                    <a:lnTo>
                      <a:pt x="77" y="98"/>
                    </a:lnTo>
                    <a:lnTo>
                      <a:pt x="85" y="96"/>
                    </a:lnTo>
                    <a:lnTo>
                      <a:pt x="94" y="94"/>
                    </a:lnTo>
                    <a:lnTo>
                      <a:pt x="103" y="91"/>
                    </a:lnTo>
                    <a:lnTo>
                      <a:pt x="111" y="89"/>
                    </a:lnTo>
                    <a:lnTo>
                      <a:pt x="120" y="86"/>
                    </a:lnTo>
                    <a:lnTo>
                      <a:pt x="126" y="83"/>
                    </a:lnTo>
                    <a:lnTo>
                      <a:pt x="135" y="79"/>
                    </a:lnTo>
                    <a:lnTo>
                      <a:pt x="141" y="76"/>
                    </a:lnTo>
                    <a:lnTo>
                      <a:pt x="148" y="73"/>
                    </a:lnTo>
                    <a:lnTo>
                      <a:pt x="155" y="69"/>
                    </a:lnTo>
                    <a:lnTo>
                      <a:pt x="160" y="65"/>
                    </a:lnTo>
                    <a:lnTo>
                      <a:pt x="166" y="60"/>
                    </a:lnTo>
                    <a:lnTo>
                      <a:pt x="171" y="56"/>
                    </a:lnTo>
                    <a:lnTo>
                      <a:pt x="177" y="52"/>
                    </a:lnTo>
                    <a:lnTo>
                      <a:pt x="181" y="48"/>
                    </a:lnTo>
                    <a:lnTo>
                      <a:pt x="185" y="42"/>
                    </a:lnTo>
                    <a:lnTo>
                      <a:pt x="189" y="38"/>
                    </a:lnTo>
                    <a:lnTo>
                      <a:pt x="193" y="32"/>
                    </a:lnTo>
                    <a:lnTo>
                      <a:pt x="196" y="28"/>
                    </a:lnTo>
                    <a:lnTo>
                      <a:pt x="199" y="22"/>
                    </a:lnTo>
                    <a:lnTo>
                      <a:pt x="200" y="17"/>
                    </a:lnTo>
                    <a:lnTo>
                      <a:pt x="201" y="11"/>
                    </a:lnTo>
                    <a:lnTo>
                      <a:pt x="203" y="5"/>
                    </a:lnTo>
                    <a:lnTo>
                      <a:pt x="203" y="0"/>
                    </a:lnTo>
                    <a:lnTo>
                      <a:pt x="188" y="0"/>
                    </a:lnTo>
                    <a:lnTo>
                      <a:pt x="188" y="3"/>
                    </a:lnTo>
                    <a:lnTo>
                      <a:pt x="186" y="8"/>
                    </a:lnTo>
                    <a:lnTo>
                      <a:pt x="186" y="12"/>
                    </a:lnTo>
                    <a:lnTo>
                      <a:pt x="185" y="17"/>
                    </a:lnTo>
                    <a:lnTo>
                      <a:pt x="182" y="21"/>
                    </a:lnTo>
                    <a:lnTo>
                      <a:pt x="180" y="25"/>
                    </a:lnTo>
                    <a:lnTo>
                      <a:pt x="177" y="28"/>
                    </a:lnTo>
                    <a:lnTo>
                      <a:pt x="174" y="32"/>
                    </a:lnTo>
                    <a:lnTo>
                      <a:pt x="170" y="36"/>
                    </a:lnTo>
                    <a:lnTo>
                      <a:pt x="166" y="41"/>
                    </a:lnTo>
                    <a:lnTo>
                      <a:pt x="162" y="45"/>
                    </a:lnTo>
                    <a:lnTo>
                      <a:pt x="158" y="49"/>
                    </a:lnTo>
                    <a:lnTo>
                      <a:pt x="152" y="52"/>
                    </a:lnTo>
                    <a:lnTo>
                      <a:pt x="147" y="56"/>
                    </a:lnTo>
                    <a:lnTo>
                      <a:pt x="140" y="59"/>
                    </a:lnTo>
                    <a:lnTo>
                      <a:pt x="135" y="63"/>
                    </a:lnTo>
                    <a:lnTo>
                      <a:pt x="128" y="66"/>
                    </a:lnTo>
                    <a:lnTo>
                      <a:pt x="121" y="69"/>
                    </a:lnTo>
                    <a:lnTo>
                      <a:pt x="114" y="72"/>
                    </a:lnTo>
                    <a:lnTo>
                      <a:pt x="106" y="74"/>
                    </a:lnTo>
                    <a:lnTo>
                      <a:pt x="98" y="77"/>
                    </a:lnTo>
                    <a:lnTo>
                      <a:pt x="90" y="79"/>
                    </a:lnTo>
                    <a:lnTo>
                      <a:pt x="81" y="81"/>
                    </a:lnTo>
                    <a:lnTo>
                      <a:pt x="73" y="83"/>
                    </a:lnTo>
                    <a:lnTo>
                      <a:pt x="65" y="84"/>
                    </a:lnTo>
                    <a:lnTo>
                      <a:pt x="55" y="87"/>
                    </a:lnTo>
                    <a:lnTo>
                      <a:pt x="47" y="89"/>
                    </a:lnTo>
                    <a:lnTo>
                      <a:pt x="38" y="89"/>
                    </a:lnTo>
                    <a:lnTo>
                      <a:pt x="28" y="90"/>
                    </a:lnTo>
                    <a:lnTo>
                      <a:pt x="19" y="90"/>
                    </a:lnTo>
                    <a:lnTo>
                      <a:pt x="8" y="91"/>
                    </a:lnTo>
                    <a:lnTo>
                      <a:pt x="0" y="91"/>
                    </a:lnTo>
                    <a:lnTo>
                      <a:pt x="0" y="10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61" name="Freeform 24"/>
              <p:cNvSpPr>
                <a:spLocks/>
              </p:cNvSpPr>
              <p:nvPr/>
            </p:nvSpPr>
            <p:spPr bwMode="auto">
              <a:xfrm>
                <a:off x="1252" y="1817"/>
                <a:ext cx="205" cy="105"/>
              </a:xfrm>
              <a:custGeom>
                <a:avLst/>
                <a:gdLst>
                  <a:gd name="T0" fmla="*/ 0 w 205"/>
                  <a:gd name="T1" fmla="*/ 0 h 105"/>
                  <a:gd name="T2" fmla="*/ 0 w 205"/>
                  <a:gd name="T3" fmla="*/ 11 h 105"/>
                  <a:gd name="T4" fmla="*/ 4 w 205"/>
                  <a:gd name="T5" fmla="*/ 22 h 105"/>
                  <a:gd name="T6" fmla="*/ 10 w 205"/>
                  <a:gd name="T7" fmla="*/ 32 h 105"/>
                  <a:gd name="T8" fmla="*/ 16 w 205"/>
                  <a:gd name="T9" fmla="*/ 42 h 105"/>
                  <a:gd name="T10" fmla="*/ 26 w 205"/>
                  <a:gd name="T11" fmla="*/ 52 h 105"/>
                  <a:gd name="T12" fmla="*/ 37 w 205"/>
                  <a:gd name="T13" fmla="*/ 60 h 105"/>
                  <a:gd name="T14" fmla="*/ 48 w 205"/>
                  <a:gd name="T15" fmla="*/ 69 h 105"/>
                  <a:gd name="T16" fmla="*/ 61 w 205"/>
                  <a:gd name="T17" fmla="*/ 76 h 105"/>
                  <a:gd name="T18" fmla="*/ 75 w 205"/>
                  <a:gd name="T19" fmla="*/ 83 h 105"/>
                  <a:gd name="T20" fmla="*/ 91 w 205"/>
                  <a:gd name="T21" fmla="*/ 89 h 105"/>
                  <a:gd name="T22" fmla="*/ 108 w 205"/>
                  <a:gd name="T23" fmla="*/ 94 h 105"/>
                  <a:gd name="T24" fmla="*/ 125 w 205"/>
                  <a:gd name="T25" fmla="*/ 98 h 105"/>
                  <a:gd name="T26" fmla="*/ 145 w 205"/>
                  <a:gd name="T27" fmla="*/ 101 h 105"/>
                  <a:gd name="T28" fmla="*/ 164 w 205"/>
                  <a:gd name="T29" fmla="*/ 104 h 105"/>
                  <a:gd name="T30" fmla="*/ 183 w 205"/>
                  <a:gd name="T31" fmla="*/ 105 h 105"/>
                  <a:gd name="T32" fmla="*/ 205 w 205"/>
                  <a:gd name="T33" fmla="*/ 105 h 105"/>
                  <a:gd name="T34" fmla="*/ 194 w 205"/>
                  <a:gd name="T35" fmla="*/ 91 h 105"/>
                  <a:gd name="T36" fmla="*/ 175 w 205"/>
                  <a:gd name="T37" fmla="*/ 90 h 105"/>
                  <a:gd name="T38" fmla="*/ 155 w 205"/>
                  <a:gd name="T39" fmla="*/ 89 h 105"/>
                  <a:gd name="T40" fmla="*/ 138 w 205"/>
                  <a:gd name="T41" fmla="*/ 84 h 105"/>
                  <a:gd name="T42" fmla="*/ 120 w 205"/>
                  <a:gd name="T43" fmla="*/ 81 h 105"/>
                  <a:gd name="T44" fmla="*/ 104 w 205"/>
                  <a:gd name="T45" fmla="*/ 77 h 105"/>
                  <a:gd name="T46" fmla="*/ 89 w 205"/>
                  <a:gd name="T47" fmla="*/ 72 h 105"/>
                  <a:gd name="T48" fmla="*/ 75 w 205"/>
                  <a:gd name="T49" fmla="*/ 66 h 105"/>
                  <a:gd name="T50" fmla="*/ 61 w 205"/>
                  <a:gd name="T51" fmla="*/ 59 h 105"/>
                  <a:gd name="T52" fmla="*/ 50 w 205"/>
                  <a:gd name="T53" fmla="*/ 52 h 105"/>
                  <a:gd name="T54" fmla="*/ 40 w 205"/>
                  <a:gd name="T55" fmla="*/ 45 h 105"/>
                  <a:gd name="T56" fmla="*/ 31 w 205"/>
                  <a:gd name="T57" fmla="*/ 36 h 105"/>
                  <a:gd name="T58" fmla="*/ 25 w 205"/>
                  <a:gd name="T59" fmla="*/ 28 h 105"/>
                  <a:gd name="T60" fmla="*/ 20 w 205"/>
                  <a:gd name="T61" fmla="*/ 21 h 105"/>
                  <a:gd name="T62" fmla="*/ 16 w 205"/>
                  <a:gd name="T63" fmla="*/ 12 h 105"/>
                  <a:gd name="T64" fmla="*/ 15 w 205"/>
                  <a:gd name="T65" fmla="*/ 3 h 105"/>
                  <a:gd name="T66" fmla="*/ 15 w 205"/>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
                  <a:gd name="T103" fmla="*/ 0 h 105"/>
                  <a:gd name="T104" fmla="*/ 205 w 205"/>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 h="105">
                    <a:moveTo>
                      <a:pt x="0" y="0"/>
                    </a:moveTo>
                    <a:lnTo>
                      <a:pt x="0" y="0"/>
                    </a:lnTo>
                    <a:lnTo>
                      <a:pt x="0" y="5"/>
                    </a:lnTo>
                    <a:lnTo>
                      <a:pt x="0" y="11"/>
                    </a:lnTo>
                    <a:lnTo>
                      <a:pt x="1" y="17"/>
                    </a:lnTo>
                    <a:lnTo>
                      <a:pt x="4" y="22"/>
                    </a:lnTo>
                    <a:lnTo>
                      <a:pt x="7" y="28"/>
                    </a:lnTo>
                    <a:lnTo>
                      <a:pt x="10" y="32"/>
                    </a:lnTo>
                    <a:lnTo>
                      <a:pt x="12" y="38"/>
                    </a:lnTo>
                    <a:lnTo>
                      <a:pt x="16" y="42"/>
                    </a:lnTo>
                    <a:lnTo>
                      <a:pt x="20" y="48"/>
                    </a:lnTo>
                    <a:lnTo>
                      <a:pt x="26" y="52"/>
                    </a:lnTo>
                    <a:lnTo>
                      <a:pt x="31" y="56"/>
                    </a:lnTo>
                    <a:lnTo>
                      <a:pt x="37" y="60"/>
                    </a:lnTo>
                    <a:lnTo>
                      <a:pt x="42" y="65"/>
                    </a:lnTo>
                    <a:lnTo>
                      <a:pt x="48" y="69"/>
                    </a:lnTo>
                    <a:lnTo>
                      <a:pt x="55" y="73"/>
                    </a:lnTo>
                    <a:lnTo>
                      <a:pt x="61" y="76"/>
                    </a:lnTo>
                    <a:lnTo>
                      <a:pt x="68" y="79"/>
                    </a:lnTo>
                    <a:lnTo>
                      <a:pt x="75" y="83"/>
                    </a:lnTo>
                    <a:lnTo>
                      <a:pt x="83" y="86"/>
                    </a:lnTo>
                    <a:lnTo>
                      <a:pt x="91" y="89"/>
                    </a:lnTo>
                    <a:lnTo>
                      <a:pt x="100" y="91"/>
                    </a:lnTo>
                    <a:lnTo>
                      <a:pt x="108" y="94"/>
                    </a:lnTo>
                    <a:lnTo>
                      <a:pt x="117" y="96"/>
                    </a:lnTo>
                    <a:lnTo>
                      <a:pt x="125" y="98"/>
                    </a:lnTo>
                    <a:lnTo>
                      <a:pt x="135" y="100"/>
                    </a:lnTo>
                    <a:lnTo>
                      <a:pt x="145" y="101"/>
                    </a:lnTo>
                    <a:lnTo>
                      <a:pt x="154" y="103"/>
                    </a:lnTo>
                    <a:lnTo>
                      <a:pt x="164" y="104"/>
                    </a:lnTo>
                    <a:lnTo>
                      <a:pt x="173" y="104"/>
                    </a:lnTo>
                    <a:lnTo>
                      <a:pt x="183" y="105"/>
                    </a:lnTo>
                    <a:lnTo>
                      <a:pt x="194" y="105"/>
                    </a:lnTo>
                    <a:lnTo>
                      <a:pt x="205" y="105"/>
                    </a:lnTo>
                    <a:lnTo>
                      <a:pt x="205" y="91"/>
                    </a:lnTo>
                    <a:lnTo>
                      <a:pt x="194" y="91"/>
                    </a:lnTo>
                    <a:lnTo>
                      <a:pt x="184" y="90"/>
                    </a:lnTo>
                    <a:lnTo>
                      <a:pt x="175" y="90"/>
                    </a:lnTo>
                    <a:lnTo>
                      <a:pt x="165" y="89"/>
                    </a:lnTo>
                    <a:lnTo>
                      <a:pt x="155" y="89"/>
                    </a:lnTo>
                    <a:lnTo>
                      <a:pt x="146" y="87"/>
                    </a:lnTo>
                    <a:lnTo>
                      <a:pt x="138" y="84"/>
                    </a:lnTo>
                    <a:lnTo>
                      <a:pt x="128" y="83"/>
                    </a:lnTo>
                    <a:lnTo>
                      <a:pt x="120" y="81"/>
                    </a:lnTo>
                    <a:lnTo>
                      <a:pt x="112" y="79"/>
                    </a:lnTo>
                    <a:lnTo>
                      <a:pt x="104" y="77"/>
                    </a:lnTo>
                    <a:lnTo>
                      <a:pt x="97" y="74"/>
                    </a:lnTo>
                    <a:lnTo>
                      <a:pt x="89" y="72"/>
                    </a:lnTo>
                    <a:lnTo>
                      <a:pt x="82" y="69"/>
                    </a:lnTo>
                    <a:lnTo>
                      <a:pt x="75" y="66"/>
                    </a:lnTo>
                    <a:lnTo>
                      <a:pt x="68" y="63"/>
                    </a:lnTo>
                    <a:lnTo>
                      <a:pt x="61" y="59"/>
                    </a:lnTo>
                    <a:lnTo>
                      <a:pt x="56" y="56"/>
                    </a:lnTo>
                    <a:lnTo>
                      <a:pt x="50" y="52"/>
                    </a:lnTo>
                    <a:lnTo>
                      <a:pt x="45" y="49"/>
                    </a:lnTo>
                    <a:lnTo>
                      <a:pt x="40" y="45"/>
                    </a:lnTo>
                    <a:lnTo>
                      <a:pt x="35" y="41"/>
                    </a:lnTo>
                    <a:lnTo>
                      <a:pt x="31" y="36"/>
                    </a:lnTo>
                    <a:lnTo>
                      <a:pt x="29" y="32"/>
                    </a:lnTo>
                    <a:lnTo>
                      <a:pt x="25" y="28"/>
                    </a:lnTo>
                    <a:lnTo>
                      <a:pt x="22" y="25"/>
                    </a:lnTo>
                    <a:lnTo>
                      <a:pt x="20" y="21"/>
                    </a:lnTo>
                    <a:lnTo>
                      <a:pt x="18" y="17"/>
                    </a:lnTo>
                    <a:lnTo>
                      <a:pt x="16" y="12"/>
                    </a:lnTo>
                    <a:lnTo>
                      <a:pt x="15" y="8"/>
                    </a:lnTo>
                    <a:lnTo>
                      <a:pt x="15" y="3"/>
                    </a:lnTo>
                    <a:lnTo>
                      <a:pt x="15" y="0"/>
                    </a:lnTo>
                    <a:lnTo>
                      <a:pt x="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62" name="Freeform 25"/>
              <p:cNvSpPr>
                <a:spLocks/>
              </p:cNvSpPr>
              <p:nvPr/>
            </p:nvSpPr>
            <p:spPr bwMode="auto">
              <a:xfrm>
                <a:off x="1252" y="1710"/>
                <a:ext cx="205" cy="107"/>
              </a:xfrm>
              <a:custGeom>
                <a:avLst/>
                <a:gdLst>
                  <a:gd name="T0" fmla="*/ 205 w 205"/>
                  <a:gd name="T1" fmla="*/ 0 h 107"/>
                  <a:gd name="T2" fmla="*/ 183 w 205"/>
                  <a:gd name="T3" fmla="*/ 0 h 107"/>
                  <a:gd name="T4" fmla="*/ 164 w 205"/>
                  <a:gd name="T5" fmla="*/ 1 h 107"/>
                  <a:gd name="T6" fmla="*/ 145 w 205"/>
                  <a:gd name="T7" fmla="*/ 4 h 107"/>
                  <a:gd name="T8" fmla="*/ 125 w 205"/>
                  <a:gd name="T9" fmla="*/ 7 h 107"/>
                  <a:gd name="T10" fmla="*/ 108 w 205"/>
                  <a:gd name="T11" fmla="*/ 11 h 107"/>
                  <a:gd name="T12" fmla="*/ 91 w 205"/>
                  <a:gd name="T13" fmla="*/ 17 h 107"/>
                  <a:gd name="T14" fmla="*/ 75 w 205"/>
                  <a:gd name="T15" fmla="*/ 22 h 107"/>
                  <a:gd name="T16" fmla="*/ 61 w 205"/>
                  <a:gd name="T17" fmla="*/ 29 h 107"/>
                  <a:gd name="T18" fmla="*/ 48 w 205"/>
                  <a:gd name="T19" fmla="*/ 36 h 107"/>
                  <a:gd name="T20" fmla="*/ 37 w 205"/>
                  <a:gd name="T21" fmla="*/ 45 h 107"/>
                  <a:gd name="T22" fmla="*/ 26 w 205"/>
                  <a:gd name="T23" fmla="*/ 53 h 107"/>
                  <a:gd name="T24" fmla="*/ 16 w 205"/>
                  <a:gd name="T25" fmla="*/ 63 h 107"/>
                  <a:gd name="T26" fmla="*/ 10 w 205"/>
                  <a:gd name="T27" fmla="*/ 73 h 107"/>
                  <a:gd name="T28" fmla="*/ 4 w 205"/>
                  <a:gd name="T29" fmla="*/ 83 h 107"/>
                  <a:gd name="T30" fmla="*/ 0 w 205"/>
                  <a:gd name="T31" fmla="*/ 94 h 107"/>
                  <a:gd name="T32" fmla="*/ 0 w 205"/>
                  <a:gd name="T33" fmla="*/ 107 h 107"/>
                  <a:gd name="T34" fmla="*/ 15 w 205"/>
                  <a:gd name="T35" fmla="*/ 101 h 107"/>
                  <a:gd name="T36" fmla="*/ 16 w 205"/>
                  <a:gd name="T37" fmla="*/ 93 h 107"/>
                  <a:gd name="T38" fmla="*/ 20 w 205"/>
                  <a:gd name="T39" fmla="*/ 84 h 107"/>
                  <a:gd name="T40" fmla="*/ 25 w 205"/>
                  <a:gd name="T41" fmla="*/ 76 h 107"/>
                  <a:gd name="T42" fmla="*/ 31 w 205"/>
                  <a:gd name="T43" fmla="*/ 69 h 107"/>
                  <a:gd name="T44" fmla="*/ 40 w 205"/>
                  <a:gd name="T45" fmla="*/ 60 h 107"/>
                  <a:gd name="T46" fmla="*/ 50 w 205"/>
                  <a:gd name="T47" fmla="*/ 53 h 107"/>
                  <a:gd name="T48" fmla="*/ 61 w 205"/>
                  <a:gd name="T49" fmla="*/ 46 h 107"/>
                  <a:gd name="T50" fmla="*/ 75 w 205"/>
                  <a:gd name="T51" fmla="*/ 39 h 107"/>
                  <a:gd name="T52" fmla="*/ 89 w 205"/>
                  <a:gd name="T53" fmla="*/ 34 h 107"/>
                  <a:gd name="T54" fmla="*/ 104 w 205"/>
                  <a:gd name="T55" fmla="*/ 28 h 107"/>
                  <a:gd name="T56" fmla="*/ 120 w 205"/>
                  <a:gd name="T57" fmla="*/ 24 h 107"/>
                  <a:gd name="T58" fmla="*/ 138 w 205"/>
                  <a:gd name="T59" fmla="*/ 21 h 107"/>
                  <a:gd name="T60" fmla="*/ 155 w 205"/>
                  <a:gd name="T61" fmla="*/ 18 h 107"/>
                  <a:gd name="T62" fmla="*/ 175 w 205"/>
                  <a:gd name="T63" fmla="*/ 15 h 107"/>
                  <a:gd name="T64" fmla="*/ 194 w 205"/>
                  <a:gd name="T65" fmla="*/ 14 h 107"/>
                  <a:gd name="T66" fmla="*/ 205 w 205"/>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
                  <a:gd name="T103" fmla="*/ 0 h 107"/>
                  <a:gd name="T104" fmla="*/ 205 w 205"/>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 h="107">
                    <a:moveTo>
                      <a:pt x="205" y="0"/>
                    </a:moveTo>
                    <a:lnTo>
                      <a:pt x="205" y="0"/>
                    </a:lnTo>
                    <a:lnTo>
                      <a:pt x="194" y="0"/>
                    </a:lnTo>
                    <a:lnTo>
                      <a:pt x="183" y="0"/>
                    </a:lnTo>
                    <a:lnTo>
                      <a:pt x="173" y="0"/>
                    </a:lnTo>
                    <a:lnTo>
                      <a:pt x="164" y="1"/>
                    </a:lnTo>
                    <a:lnTo>
                      <a:pt x="154" y="3"/>
                    </a:lnTo>
                    <a:lnTo>
                      <a:pt x="145" y="4"/>
                    </a:lnTo>
                    <a:lnTo>
                      <a:pt x="135" y="5"/>
                    </a:lnTo>
                    <a:lnTo>
                      <a:pt x="125" y="7"/>
                    </a:lnTo>
                    <a:lnTo>
                      <a:pt x="117" y="10"/>
                    </a:lnTo>
                    <a:lnTo>
                      <a:pt x="108" y="11"/>
                    </a:lnTo>
                    <a:lnTo>
                      <a:pt x="100" y="14"/>
                    </a:lnTo>
                    <a:lnTo>
                      <a:pt x="91" y="17"/>
                    </a:lnTo>
                    <a:lnTo>
                      <a:pt x="83" y="19"/>
                    </a:lnTo>
                    <a:lnTo>
                      <a:pt x="75" y="22"/>
                    </a:lnTo>
                    <a:lnTo>
                      <a:pt x="68" y="25"/>
                    </a:lnTo>
                    <a:lnTo>
                      <a:pt x="61" y="29"/>
                    </a:lnTo>
                    <a:lnTo>
                      <a:pt x="55" y="34"/>
                    </a:lnTo>
                    <a:lnTo>
                      <a:pt x="48" y="36"/>
                    </a:lnTo>
                    <a:lnTo>
                      <a:pt x="42" y="41"/>
                    </a:lnTo>
                    <a:lnTo>
                      <a:pt x="37" y="45"/>
                    </a:lnTo>
                    <a:lnTo>
                      <a:pt x="31" y="49"/>
                    </a:lnTo>
                    <a:lnTo>
                      <a:pt x="26" y="53"/>
                    </a:lnTo>
                    <a:lnTo>
                      <a:pt x="20" y="57"/>
                    </a:lnTo>
                    <a:lnTo>
                      <a:pt x="16" y="63"/>
                    </a:lnTo>
                    <a:lnTo>
                      <a:pt x="12" y="67"/>
                    </a:lnTo>
                    <a:lnTo>
                      <a:pt x="10" y="73"/>
                    </a:lnTo>
                    <a:lnTo>
                      <a:pt x="7" y="79"/>
                    </a:lnTo>
                    <a:lnTo>
                      <a:pt x="4" y="83"/>
                    </a:lnTo>
                    <a:lnTo>
                      <a:pt x="1" y="88"/>
                    </a:lnTo>
                    <a:lnTo>
                      <a:pt x="0" y="94"/>
                    </a:lnTo>
                    <a:lnTo>
                      <a:pt x="0" y="100"/>
                    </a:lnTo>
                    <a:lnTo>
                      <a:pt x="0" y="107"/>
                    </a:lnTo>
                    <a:lnTo>
                      <a:pt x="15" y="107"/>
                    </a:lnTo>
                    <a:lnTo>
                      <a:pt x="15" y="101"/>
                    </a:lnTo>
                    <a:lnTo>
                      <a:pt x="15" y="97"/>
                    </a:lnTo>
                    <a:lnTo>
                      <a:pt x="16" y="93"/>
                    </a:lnTo>
                    <a:lnTo>
                      <a:pt x="18" y="88"/>
                    </a:lnTo>
                    <a:lnTo>
                      <a:pt x="20" y="84"/>
                    </a:lnTo>
                    <a:lnTo>
                      <a:pt x="22" y="80"/>
                    </a:lnTo>
                    <a:lnTo>
                      <a:pt x="25" y="76"/>
                    </a:lnTo>
                    <a:lnTo>
                      <a:pt x="29" y="72"/>
                    </a:lnTo>
                    <a:lnTo>
                      <a:pt x="31" y="69"/>
                    </a:lnTo>
                    <a:lnTo>
                      <a:pt x="35" y="65"/>
                    </a:lnTo>
                    <a:lnTo>
                      <a:pt x="40" y="60"/>
                    </a:lnTo>
                    <a:lnTo>
                      <a:pt x="45" y="57"/>
                    </a:lnTo>
                    <a:lnTo>
                      <a:pt x="50" y="53"/>
                    </a:lnTo>
                    <a:lnTo>
                      <a:pt x="56" y="49"/>
                    </a:lnTo>
                    <a:lnTo>
                      <a:pt x="61" y="46"/>
                    </a:lnTo>
                    <a:lnTo>
                      <a:pt x="68" y="43"/>
                    </a:lnTo>
                    <a:lnTo>
                      <a:pt x="75" y="39"/>
                    </a:lnTo>
                    <a:lnTo>
                      <a:pt x="82" y="36"/>
                    </a:lnTo>
                    <a:lnTo>
                      <a:pt x="89" y="34"/>
                    </a:lnTo>
                    <a:lnTo>
                      <a:pt x="97" y="31"/>
                    </a:lnTo>
                    <a:lnTo>
                      <a:pt x="104" y="28"/>
                    </a:lnTo>
                    <a:lnTo>
                      <a:pt x="112" y="26"/>
                    </a:lnTo>
                    <a:lnTo>
                      <a:pt x="120" y="24"/>
                    </a:lnTo>
                    <a:lnTo>
                      <a:pt x="128" y="22"/>
                    </a:lnTo>
                    <a:lnTo>
                      <a:pt x="138" y="21"/>
                    </a:lnTo>
                    <a:lnTo>
                      <a:pt x="146" y="19"/>
                    </a:lnTo>
                    <a:lnTo>
                      <a:pt x="155" y="18"/>
                    </a:lnTo>
                    <a:lnTo>
                      <a:pt x="165" y="17"/>
                    </a:lnTo>
                    <a:lnTo>
                      <a:pt x="175" y="15"/>
                    </a:lnTo>
                    <a:lnTo>
                      <a:pt x="184" y="15"/>
                    </a:lnTo>
                    <a:lnTo>
                      <a:pt x="194" y="14"/>
                    </a:lnTo>
                    <a:lnTo>
                      <a:pt x="205" y="14"/>
                    </a:lnTo>
                    <a:lnTo>
                      <a:pt x="205"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63" name="Freeform 26"/>
              <p:cNvSpPr>
                <a:spLocks/>
              </p:cNvSpPr>
              <p:nvPr/>
            </p:nvSpPr>
            <p:spPr bwMode="auto">
              <a:xfrm>
                <a:off x="1319" y="1869"/>
                <a:ext cx="69" cy="63"/>
              </a:xfrm>
              <a:custGeom>
                <a:avLst/>
                <a:gdLst>
                  <a:gd name="T0" fmla="*/ 54 w 69"/>
                  <a:gd name="T1" fmla="*/ 0 h 63"/>
                  <a:gd name="T2" fmla="*/ 53 w 69"/>
                  <a:gd name="T3" fmla="*/ 10 h 63"/>
                  <a:gd name="T4" fmla="*/ 50 w 69"/>
                  <a:gd name="T5" fmla="*/ 20 h 63"/>
                  <a:gd name="T6" fmla="*/ 42 w 69"/>
                  <a:gd name="T7" fmla="*/ 34 h 63"/>
                  <a:gd name="T8" fmla="*/ 39 w 69"/>
                  <a:gd name="T9" fmla="*/ 39 h 63"/>
                  <a:gd name="T10" fmla="*/ 35 w 69"/>
                  <a:gd name="T11" fmla="*/ 44 h 63"/>
                  <a:gd name="T12" fmla="*/ 31 w 69"/>
                  <a:gd name="T13" fmla="*/ 46 h 63"/>
                  <a:gd name="T14" fmla="*/ 28 w 69"/>
                  <a:gd name="T15" fmla="*/ 48 h 63"/>
                  <a:gd name="T16" fmla="*/ 26 w 69"/>
                  <a:gd name="T17" fmla="*/ 48 h 63"/>
                  <a:gd name="T18" fmla="*/ 24 w 69"/>
                  <a:gd name="T19" fmla="*/ 48 h 63"/>
                  <a:gd name="T20" fmla="*/ 23 w 69"/>
                  <a:gd name="T21" fmla="*/ 46 h 63"/>
                  <a:gd name="T22" fmla="*/ 20 w 69"/>
                  <a:gd name="T23" fmla="*/ 45 h 63"/>
                  <a:gd name="T24" fmla="*/ 19 w 69"/>
                  <a:gd name="T25" fmla="*/ 41 h 63"/>
                  <a:gd name="T26" fmla="*/ 16 w 69"/>
                  <a:gd name="T27" fmla="*/ 37 h 63"/>
                  <a:gd name="T28" fmla="*/ 16 w 69"/>
                  <a:gd name="T29" fmla="*/ 29 h 63"/>
                  <a:gd name="T30" fmla="*/ 15 w 69"/>
                  <a:gd name="T31" fmla="*/ 21 h 63"/>
                  <a:gd name="T32" fmla="*/ 0 w 69"/>
                  <a:gd name="T33" fmla="*/ 27 h 63"/>
                  <a:gd name="T34" fmla="*/ 1 w 69"/>
                  <a:gd name="T35" fmla="*/ 35 h 63"/>
                  <a:gd name="T36" fmla="*/ 4 w 69"/>
                  <a:gd name="T37" fmla="*/ 44 h 63"/>
                  <a:gd name="T38" fmla="*/ 7 w 69"/>
                  <a:gd name="T39" fmla="*/ 51 h 63"/>
                  <a:gd name="T40" fmla="*/ 11 w 69"/>
                  <a:gd name="T41" fmla="*/ 56 h 63"/>
                  <a:gd name="T42" fmla="*/ 16 w 69"/>
                  <a:gd name="T43" fmla="*/ 60 h 63"/>
                  <a:gd name="T44" fmla="*/ 23 w 69"/>
                  <a:gd name="T45" fmla="*/ 63 h 63"/>
                  <a:gd name="T46" fmla="*/ 30 w 69"/>
                  <a:gd name="T47" fmla="*/ 63 h 63"/>
                  <a:gd name="T48" fmla="*/ 37 w 69"/>
                  <a:gd name="T49" fmla="*/ 60 h 63"/>
                  <a:gd name="T50" fmla="*/ 42 w 69"/>
                  <a:gd name="T51" fmla="*/ 56 h 63"/>
                  <a:gd name="T52" fmla="*/ 48 w 69"/>
                  <a:gd name="T53" fmla="*/ 52 h 63"/>
                  <a:gd name="T54" fmla="*/ 53 w 69"/>
                  <a:gd name="T55" fmla="*/ 45 h 63"/>
                  <a:gd name="T56" fmla="*/ 60 w 69"/>
                  <a:gd name="T57" fmla="*/ 34 h 63"/>
                  <a:gd name="T58" fmla="*/ 65 w 69"/>
                  <a:gd name="T59" fmla="*/ 20 h 63"/>
                  <a:gd name="T60" fmla="*/ 68 w 69"/>
                  <a:gd name="T61" fmla="*/ 8 h 63"/>
                  <a:gd name="T62" fmla="*/ 69 w 69"/>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
                  <a:gd name="T97" fmla="*/ 0 h 63"/>
                  <a:gd name="T98" fmla="*/ 69 w 69"/>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 h="63">
                    <a:moveTo>
                      <a:pt x="54" y="0"/>
                    </a:moveTo>
                    <a:lnTo>
                      <a:pt x="54" y="0"/>
                    </a:lnTo>
                    <a:lnTo>
                      <a:pt x="54" y="6"/>
                    </a:lnTo>
                    <a:lnTo>
                      <a:pt x="53" y="10"/>
                    </a:lnTo>
                    <a:lnTo>
                      <a:pt x="52" y="14"/>
                    </a:lnTo>
                    <a:lnTo>
                      <a:pt x="50" y="20"/>
                    </a:lnTo>
                    <a:lnTo>
                      <a:pt x="46" y="27"/>
                    </a:lnTo>
                    <a:lnTo>
                      <a:pt x="42" y="34"/>
                    </a:lnTo>
                    <a:lnTo>
                      <a:pt x="41" y="37"/>
                    </a:lnTo>
                    <a:lnTo>
                      <a:pt x="39" y="39"/>
                    </a:lnTo>
                    <a:lnTo>
                      <a:pt x="37" y="41"/>
                    </a:lnTo>
                    <a:lnTo>
                      <a:pt x="35" y="44"/>
                    </a:lnTo>
                    <a:lnTo>
                      <a:pt x="34" y="45"/>
                    </a:lnTo>
                    <a:lnTo>
                      <a:pt x="31" y="46"/>
                    </a:lnTo>
                    <a:lnTo>
                      <a:pt x="30" y="46"/>
                    </a:lnTo>
                    <a:lnTo>
                      <a:pt x="28" y="48"/>
                    </a:lnTo>
                    <a:lnTo>
                      <a:pt x="27" y="48"/>
                    </a:lnTo>
                    <a:lnTo>
                      <a:pt x="26" y="48"/>
                    </a:lnTo>
                    <a:lnTo>
                      <a:pt x="24" y="48"/>
                    </a:lnTo>
                    <a:lnTo>
                      <a:pt x="23" y="48"/>
                    </a:lnTo>
                    <a:lnTo>
                      <a:pt x="23" y="46"/>
                    </a:lnTo>
                    <a:lnTo>
                      <a:pt x="22" y="46"/>
                    </a:lnTo>
                    <a:lnTo>
                      <a:pt x="20" y="45"/>
                    </a:lnTo>
                    <a:lnTo>
                      <a:pt x="19" y="44"/>
                    </a:lnTo>
                    <a:lnTo>
                      <a:pt x="19" y="41"/>
                    </a:lnTo>
                    <a:lnTo>
                      <a:pt x="18" y="39"/>
                    </a:lnTo>
                    <a:lnTo>
                      <a:pt x="16" y="37"/>
                    </a:lnTo>
                    <a:lnTo>
                      <a:pt x="16" y="32"/>
                    </a:lnTo>
                    <a:lnTo>
                      <a:pt x="16" y="29"/>
                    </a:lnTo>
                    <a:lnTo>
                      <a:pt x="15" y="25"/>
                    </a:lnTo>
                    <a:lnTo>
                      <a:pt x="15" y="21"/>
                    </a:lnTo>
                    <a:lnTo>
                      <a:pt x="0" y="21"/>
                    </a:lnTo>
                    <a:lnTo>
                      <a:pt x="0" y="27"/>
                    </a:lnTo>
                    <a:lnTo>
                      <a:pt x="1" y="31"/>
                    </a:lnTo>
                    <a:lnTo>
                      <a:pt x="1" y="35"/>
                    </a:lnTo>
                    <a:lnTo>
                      <a:pt x="3" y="39"/>
                    </a:lnTo>
                    <a:lnTo>
                      <a:pt x="4" y="44"/>
                    </a:lnTo>
                    <a:lnTo>
                      <a:pt x="5" y="48"/>
                    </a:lnTo>
                    <a:lnTo>
                      <a:pt x="7" y="51"/>
                    </a:lnTo>
                    <a:lnTo>
                      <a:pt x="8" y="53"/>
                    </a:lnTo>
                    <a:lnTo>
                      <a:pt x="11" y="56"/>
                    </a:lnTo>
                    <a:lnTo>
                      <a:pt x="13" y="59"/>
                    </a:lnTo>
                    <a:lnTo>
                      <a:pt x="16" y="60"/>
                    </a:lnTo>
                    <a:lnTo>
                      <a:pt x="20" y="62"/>
                    </a:lnTo>
                    <a:lnTo>
                      <a:pt x="23" y="63"/>
                    </a:lnTo>
                    <a:lnTo>
                      <a:pt x="27" y="63"/>
                    </a:lnTo>
                    <a:lnTo>
                      <a:pt x="30" y="63"/>
                    </a:lnTo>
                    <a:lnTo>
                      <a:pt x="33" y="62"/>
                    </a:lnTo>
                    <a:lnTo>
                      <a:pt x="37" y="60"/>
                    </a:lnTo>
                    <a:lnTo>
                      <a:pt x="39" y="59"/>
                    </a:lnTo>
                    <a:lnTo>
                      <a:pt x="42" y="56"/>
                    </a:lnTo>
                    <a:lnTo>
                      <a:pt x="45" y="55"/>
                    </a:lnTo>
                    <a:lnTo>
                      <a:pt x="48" y="52"/>
                    </a:lnTo>
                    <a:lnTo>
                      <a:pt x="50" y="49"/>
                    </a:lnTo>
                    <a:lnTo>
                      <a:pt x="53" y="45"/>
                    </a:lnTo>
                    <a:lnTo>
                      <a:pt x="56" y="42"/>
                    </a:lnTo>
                    <a:lnTo>
                      <a:pt x="60" y="34"/>
                    </a:lnTo>
                    <a:lnTo>
                      <a:pt x="64" y="25"/>
                    </a:lnTo>
                    <a:lnTo>
                      <a:pt x="65" y="20"/>
                    </a:lnTo>
                    <a:lnTo>
                      <a:pt x="67" y="14"/>
                    </a:lnTo>
                    <a:lnTo>
                      <a:pt x="68" y="8"/>
                    </a:lnTo>
                    <a:lnTo>
                      <a:pt x="69" y="3"/>
                    </a:lnTo>
                    <a:lnTo>
                      <a:pt x="54"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64" name="Freeform 27"/>
              <p:cNvSpPr>
                <a:spLocks/>
              </p:cNvSpPr>
              <p:nvPr/>
            </p:nvSpPr>
            <p:spPr bwMode="auto">
              <a:xfrm>
                <a:off x="1373" y="1704"/>
                <a:ext cx="48" cy="168"/>
              </a:xfrm>
              <a:custGeom>
                <a:avLst/>
                <a:gdLst>
                  <a:gd name="T0" fmla="*/ 48 w 48"/>
                  <a:gd name="T1" fmla="*/ 3 h 168"/>
                  <a:gd name="T2" fmla="*/ 33 w 48"/>
                  <a:gd name="T3" fmla="*/ 0 h 168"/>
                  <a:gd name="T4" fmla="*/ 0 w 48"/>
                  <a:gd name="T5" fmla="*/ 165 h 168"/>
                  <a:gd name="T6" fmla="*/ 15 w 48"/>
                  <a:gd name="T7" fmla="*/ 168 h 168"/>
                  <a:gd name="T8" fmla="*/ 48 w 48"/>
                  <a:gd name="T9" fmla="*/ 3 h 168"/>
                  <a:gd name="T10" fmla="*/ 48 w 48"/>
                  <a:gd name="T11" fmla="*/ 3 h 168"/>
                  <a:gd name="T12" fmla="*/ 0 60000 65536"/>
                  <a:gd name="T13" fmla="*/ 0 60000 65536"/>
                  <a:gd name="T14" fmla="*/ 0 60000 65536"/>
                  <a:gd name="T15" fmla="*/ 0 60000 65536"/>
                  <a:gd name="T16" fmla="*/ 0 60000 65536"/>
                  <a:gd name="T17" fmla="*/ 0 60000 65536"/>
                  <a:gd name="T18" fmla="*/ 0 w 48"/>
                  <a:gd name="T19" fmla="*/ 0 h 168"/>
                  <a:gd name="T20" fmla="*/ 48 w 48"/>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8" h="168">
                    <a:moveTo>
                      <a:pt x="48" y="3"/>
                    </a:moveTo>
                    <a:lnTo>
                      <a:pt x="33" y="0"/>
                    </a:lnTo>
                    <a:lnTo>
                      <a:pt x="0" y="165"/>
                    </a:lnTo>
                    <a:lnTo>
                      <a:pt x="15" y="168"/>
                    </a:lnTo>
                    <a:lnTo>
                      <a:pt x="48" y="3"/>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65" name="Freeform 28"/>
              <p:cNvSpPr>
                <a:spLocks/>
              </p:cNvSpPr>
              <p:nvPr/>
            </p:nvSpPr>
            <p:spPr bwMode="auto">
              <a:xfrm>
                <a:off x="1406" y="1677"/>
                <a:ext cx="46" cy="47"/>
              </a:xfrm>
              <a:custGeom>
                <a:avLst/>
                <a:gdLst>
                  <a:gd name="T0" fmla="*/ 46 w 46"/>
                  <a:gd name="T1" fmla="*/ 37 h 47"/>
                  <a:gd name="T2" fmla="*/ 45 w 46"/>
                  <a:gd name="T3" fmla="*/ 34 h 47"/>
                  <a:gd name="T4" fmla="*/ 41 w 46"/>
                  <a:gd name="T5" fmla="*/ 27 h 47"/>
                  <a:gd name="T6" fmla="*/ 37 w 46"/>
                  <a:gd name="T7" fmla="*/ 17 h 47"/>
                  <a:gd name="T8" fmla="*/ 31 w 46"/>
                  <a:gd name="T9" fmla="*/ 9 h 47"/>
                  <a:gd name="T10" fmla="*/ 29 w 46"/>
                  <a:gd name="T11" fmla="*/ 5 h 47"/>
                  <a:gd name="T12" fmla="*/ 26 w 46"/>
                  <a:gd name="T13" fmla="*/ 2 h 47"/>
                  <a:gd name="T14" fmla="*/ 22 w 46"/>
                  <a:gd name="T15" fmla="*/ 0 h 47"/>
                  <a:gd name="T16" fmla="*/ 19 w 46"/>
                  <a:gd name="T17" fmla="*/ 0 h 47"/>
                  <a:gd name="T18" fmla="*/ 16 w 46"/>
                  <a:gd name="T19" fmla="*/ 0 h 47"/>
                  <a:gd name="T20" fmla="*/ 12 w 46"/>
                  <a:gd name="T21" fmla="*/ 0 h 47"/>
                  <a:gd name="T22" fmla="*/ 10 w 46"/>
                  <a:gd name="T23" fmla="*/ 3 h 47"/>
                  <a:gd name="T24" fmla="*/ 8 w 46"/>
                  <a:gd name="T25" fmla="*/ 5 h 47"/>
                  <a:gd name="T26" fmla="*/ 6 w 46"/>
                  <a:gd name="T27" fmla="*/ 7 h 47"/>
                  <a:gd name="T28" fmla="*/ 4 w 46"/>
                  <a:gd name="T29" fmla="*/ 10 h 47"/>
                  <a:gd name="T30" fmla="*/ 1 w 46"/>
                  <a:gd name="T31" fmla="*/ 17 h 47"/>
                  <a:gd name="T32" fmla="*/ 0 w 46"/>
                  <a:gd name="T33" fmla="*/ 27 h 47"/>
                  <a:gd name="T34" fmla="*/ 15 w 46"/>
                  <a:gd name="T35" fmla="*/ 30 h 47"/>
                  <a:gd name="T36" fmla="*/ 16 w 46"/>
                  <a:gd name="T37" fmla="*/ 21 h 47"/>
                  <a:gd name="T38" fmla="*/ 19 w 46"/>
                  <a:gd name="T39" fmla="*/ 16 h 47"/>
                  <a:gd name="T40" fmla="*/ 19 w 46"/>
                  <a:gd name="T41" fmla="*/ 14 h 47"/>
                  <a:gd name="T42" fmla="*/ 19 w 46"/>
                  <a:gd name="T43" fmla="*/ 14 h 47"/>
                  <a:gd name="T44" fmla="*/ 21 w 46"/>
                  <a:gd name="T45" fmla="*/ 14 h 47"/>
                  <a:gd name="T46" fmla="*/ 19 w 46"/>
                  <a:gd name="T47" fmla="*/ 14 h 47"/>
                  <a:gd name="T48" fmla="*/ 19 w 46"/>
                  <a:gd name="T49" fmla="*/ 14 h 47"/>
                  <a:gd name="T50" fmla="*/ 18 w 46"/>
                  <a:gd name="T51" fmla="*/ 14 h 47"/>
                  <a:gd name="T52" fmla="*/ 16 w 46"/>
                  <a:gd name="T53" fmla="*/ 14 h 47"/>
                  <a:gd name="T54" fmla="*/ 16 w 46"/>
                  <a:gd name="T55" fmla="*/ 14 h 47"/>
                  <a:gd name="T56" fmla="*/ 18 w 46"/>
                  <a:gd name="T57" fmla="*/ 16 h 47"/>
                  <a:gd name="T58" fmla="*/ 19 w 46"/>
                  <a:gd name="T59" fmla="*/ 17 h 47"/>
                  <a:gd name="T60" fmla="*/ 23 w 46"/>
                  <a:gd name="T61" fmla="*/ 24 h 47"/>
                  <a:gd name="T62" fmla="*/ 27 w 46"/>
                  <a:gd name="T63" fmla="*/ 33 h 47"/>
                  <a:gd name="T64" fmla="*/ 31 w 46"/>
                  <a:gd name="T65" fmla="*/ 41 h 47"/>
                  <a:gd name="T66" fmla="*/ 36 w 46"/>
                  <a:gd name="T67" fmla="*/ 47 h 47"/>
                  <a:gd name="T68" fmla="*/ 46 w 46"/>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
                  <a:gd name="T106" fmla="*/ 0 h 47"/>
                  <a:gd name="T107" fmla="*/ 46 w 46"/>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 h="47">
                    <a:moveTo>
                      <a:pt x="46" y="37"/>
                    </a:moveTo>
                    <a:lnTo>
                      <a:pt x="45" y="34"/>
                    </a:lnTo>
                    <a:lnTo>
                      <a:pt x="41" y="27"/>
                    </a:lnTo>
                    <a:lnTo>
                      <a:pt x="37" y="17"/>
                    </a:lnTo>
                    <a:lnTo>
                      <a:pt x="31" y="9"/>
                    </a:lnTo>
                    <a:lnTo>
                      <a:pt x="29" y="5"/>
                    </a:lnTo>
                    <a:lnTo>
                      <a:pt x="26" y="2"/>
                    </a:lnTo>
                    <a:lnTo>
                      <a:pt x="22" y="0"/>
                    </a:lnTo>
                    <a:lnTo>
                      <a:pt x="19" y="0"/>
                    </a:lnTo>
                    <a:lnTo>
                      <a:pt x="16" y="0"/>
                    </a:lnTo>
                    <a:lnTo>
                      <a:pt x="12" y="0"/>
                    </a:lnTo>
                    <a:lnTo>
                      <a:pt x="10" y="3"/>
                    </a:lnTo>
                    <a:lnTo>
                      <a:pt x="8" y="5"/>
                    </a:lnTo>
                    <a:lnTo>
                      <a:pt x="6" y="7"/>
                    </a:lnTo>
                    <a:lnTo>
                      <a:pt x="4" y="10"/>
                    </a:lnTo>
                    <a:lnTo>
                      <a:pt x="1" y="17"/>
                    </a:lnTo>
                    <a:lnTo>
                      <a:pt x="0" y="27"/>
                    </a:lnTo>
                    <a:lnTo>
                      <a:pt x="15" y="30"/>
                    </a:lnTo>
                    <a:lnTo>
                      <a:pt x="16" y="21"/>
                    </a:lnTo>
                    <a:lnTo>
                      <a:pt x="19" y="16"/>
                    </a:lnTo>
                    <a:lnTo>
                      <a:pt x="19" y="14"/>
                    </a:lnTo>
                    <a:lnTo>
                      <a:pt x="21" y="14"/>
                    </a:lnTo>
                    <a:lnTo>
                      <a:pt x="19" y="14"/>
                    </a:lnTo>
                    <a:lnTo>
                      <a:pt x="18" y="14"/>
                    </a:lnTo>
                    <a:lnTo>
                      <a:pt x="16" y="14"/>
                    </a:lnTo>
                    <a:lnTo>
                      <a:pt x="18" y="16"/>
                    </a:lnTo>
                    <a:lnTo>
                      <a:pt x="19" y="17"/>
                    </a:lnTo>
                    <a:lnTo>
                      <a:pt x="23" y="24"/>
                    </a:lnTo>
                    <a:lnTo>
                      <a:pt x="27" y="33"/>
                    </a:lnTo>
                    <a:lnTo>
                      <a:pt x="31" y="41"/>
                    </a:lnTo>
                    <a:lnTo>
                      <a:pt x="36" y="47"/>
                    </a:lnTo>
                    <a:lnTo>
                      <a:pt x="46" y="3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66" name="Freeform 29"/>
              <p:cNvSpPr>
                <a:spLocks/>
              </p:cNvSpPr>
              <p:nvPr/>
            </p:nvSpPr>
            <p:spPr bwMode="auto">
              <a:xfrm>
                <a:off x="1429" y="1762"/>
                <a:ext cx="63" cy="187"/>
              </a:xfrm>
              <a:custGeom>
                <a:avLst/>
                <a:gdLst>
                  <a:gd name="T0" fmla="*/ 49 w 63"/>
                  <a:gd name="T1" fmla="*/ 0 h 187"/>
                  <a:gd name="T2" fmla="*/ 49 w 63"/>
                  <a:gd name="T3" fmla="*/ 0 h 187"/>
                  <a:gd name="T4" fmla="*/ 48 w 63"/>
                  <a:gd name="T5" fmla="*/ 7 h 187"/>
                  <a:gd name="T6" fmla="*/ 47 w 63"/>
                  <a:gd name="T7" fmla="*/ 20 h 187"/>
                  <a:gd name="T8" fmla="*/ 44 w 63"/>
                  <a:gd name="T9" fmla="*/ 34 h 187"/>
                  <a:gd name="T10" fmla="*/ 43 w 63"/>
                  <a:gd name="T11" fmla="*/ 51 h 187"/>
                  <a:gd name="T12" fmla="*/ 40 w 63"/>
                  <a:gd name="T13" fmla="*/ 69 h 187"/>
                  <a:gd name="T14" fmla="*/ 37 w 63"/>
                  <a:gd name="T15" fmla="*/ 89 h 187"/>
                  <a:gd name="T16" fmla="*/ 34 w 63"/>
                  <a:gd name="T17" fmla="*/ 107 h 187"/>
                  <a:gd name="T18" fmla="*/ 30 w 63"/>
                  <a:gd name="T19" fmla="*/ 125 h 187"/>
                  <a:gd name="T20" fmla="*/ 28 w 63"/>
                  <a:gd name="T21" fmla="*/ 142 h 187"/>
                  <a:gd name="T22" fmla="*/ 25 w 63"/>
                  <a:gd name="T23" fmla="*/ 156 h 187"/>
                  <a:gd name="T24" fmla="*/ 22 w 63"/>
                  <a:gd name="T25" fmla="*/ 162 h 187"/>
                  <a:gd name="T26" fmla="*/ 21 w 63"/>
                  <a:gd name="T27" fmla="*/ 167 h 187"/>
                  <a:gd name="T28" fmla="*/ 19 w 63"/>
                  <a:gd name="T29" fmla="*/ 170 h 187"/>
                  <a:gd name="T30" fmla="*/ 18 w 63"/>
                  <a:gd name="T31" fmla="*/ 173 h 187"/>
                  <a:gd name="T32" fmla="*/ 18 w 63"/>
                  <a:gd name="T33" fmla="*/ 173 h 187"/>
                  <a:gd name="T34" fmla="*/ 18 w 63"/>
                  <a:gd name="T35" fmla="*/ 173 h 187"/>
                  <a:gd name="T36" fmla="*/ 18 w 63"/>
                  <a:gd name="T37" fmla="*/ 173 h 187"/>
                  <a:gd name="T38" fmla="*/ 19 w 63"/>
                  <a:gd name="T39" fmla="*/ 172 h 187"/>
                  <a:gd name="T40" fmla="*/ 21 w 63"/>
                  <a:gd name="T41" fmla="*/ 173 h 187"/>
                  <a:gd name="T42" fmla="*/ 22 w 63"/>
                  <a:gd name="T43" fmla="*/ 173 h 187"/>
                  <a:gd name="T44" fmla="*/ 22 w 63"/>
                  <a:gd name="T45" fmla="*/ 173 h 187"/>
                  <a:gd name="T46" fmla="*/ 22 w 63"/>
                  <a:gd name="T47" fmla="*/ 173 h 187"/>
                  <a:gd name="T48" fmla="*/ 21 w 63"/>
                  <a:gd name="T49" fmla="*/ 170 h 187"/>
                  <a:gd name="T50" fmla="*/ 19 w 63"/>
                  <a:gd name="T51" fmla="*/ 166 h 187"/>
                  <a:gd name="T52" fmla="*/ 17 w 63"/>
                  <a:gd name="T53" fmla="*/ 159 h 187"/>
                  <a:gd name="T54" fmla="*/ 15 w 63"/>
                  <a:gd name="T55" fmla="*/ 151 h 187"/>
                  <a:gd name="T56" fmla="*/ 0 w 63"/>
                  <a:gd name="T57" fmla="*/ 153 h 187"/>
                  <a:gd name="T58" fmla="*/ 3 w 63"/>
                  <a:gd name="T59" fmla="*/ 163 h 187"/>
                  <a:gd name="T60" fmla="*/ 4 w 63"/>
                  <a:gd name="T61" fmla="*/ 170 h 187"/>
                  <a:gd name="T62" fmla="*/ 7 w 63"/>
                  <a:gd name="T63" fmla="*/ 177 h 187"/>
                  <a:gd name="T64" fmla="*/ 10 w 63"/>
                  <a:gd name="T65" fmla="*/ 182 h 187"/>
                  <a:gd name="T66" fmla="*/ 11 w 63"/>
                  <a:gd name="T67" fmla="*/ 184 h 187"/>
                  <a:gd name="T68" fmla="*/ 14 w 63"/>
                  <a:gd name="T69" fmla="*/ 186 h 187"/>
                  <a:gd name="T70" fmla="*/ 17 w 63"/>
                  <a:gd name="T71" fmla="*/ 187 h 187"/>
                  <a:gd name="T72" fmla="*/ 21 w 63"/>
                  <a:gd name="T73" fmla="*/ 187 h 187"/>
                  <a:gd name="T74" fmla="*/ 23 w 63"/>
                  <a:gd name="T75" fmla="*/ 187 h 187"/>
                  <a:gd name="T76" fmla="*/ 26 w 63"/>
                  <a:gd name="T77" fmla="*/ 186 h 187"/>
                  <a:gd name="T78" fmla="*/ 28 w 63"/>
                  <a:gd name="T79" fmla="*/ 184 h 187"/>
                  <a:gd name="T80" fmla="*/ 30 w 63"/>
                  <a:gd name="T81" fmla="*/ 182 h 187"/>
                  <a:gd name="T82" fmla="*/ 32 w 63"/>
                  <a:gd name="T83" fmla="*/ 177 h 187"/>
                  <a:gd name="T84" fmla="*/ 34 w 63"/>
                  <a:gd name="T85" fmla="*/ 172 h 187"/>
                  <a:gd name="T86" fmla="*/ 36 w 63"/>
                  <a:gd name="T87" fmla="*/ 167 h 187"/>
                  <a:gd name="T88" fmla="*/ 38 w 63"/>
                  <a:gd name="T89" fmla="*/ 160 h 187"/>
                  <a:gd name="T90" fmla="*/ 43 w 63"/>
                  <a:gd name="T91" fmla="*/ 145 h 187"/>
                  <a:gd name="T92" fmla="*/ 45 w 63"/>
                  <a:gd name="T93" fmla="*/ 128 h 187"/>
                  <a:gd name="T94" fmla="*/ 49 w 63"/>
                  <a:gd name="T95" fmla="*/ 110 h 187"/>
                  <a:gd name="T96" fmla="*/ 52 w 63"/>
                  <a:gd name="T97" fmla="*/ 90 h 187"/>
                  <a:gd name="T98" fmla="*/ 55 w 63"/>
                  <a:gd name="T99" fmla="*/ 70 h 187"/>
                  <a:gd name="T100" fmla="*/ 58 w 63"/>
                  <a:gd name="T101" fmla="*/ 52 h 187"/>
                  <a:gd name="T102" fmla="*/ 59 w 63"/>
                  <a:gd name="T103" fmla="*/ 35 h 187"/>
                  <a:gd name="T104" fmla="*/ 62 w 63"/>
                  <a:gd name="T105" fmla="*/ 21 h 187"/>
                  <a:gd name="T106" fmla="*/ 63 w 63"/>
                  <a:gd name="T107" fmla="*/ 10 h 187"/>
                  <a:gd name="T108" fmla="*/ 63 w 63"/>
                  <a:gd name="T109" fmla="*/ 3 h 187"/>
                  <a:gd name="T110" fmla="*/ 63 w 63"/>
                  <a:gd name="T111" fmla="*/ 3 h 187"/>
                  <a:gd name="T112" fmla="*/ 49 w 63"/>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7"/>
                  <a:gd name="T173" fmla="*/ 63 w 63"/>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7">
                    <a:moveTo>
                      <a:pt x="49" y="0"/>
                    </a:moveTo>
                    <a:lnTo>
                      <a:pt x="49" y="0"/>
                    </a:lnTo>
                    <a:lnTo>
                      <a:pt x="48" y="7"/>
                    </a:lnTo>
                    <a:lnTo>
                      <a:pt x="47" y="20"/>
                    </a:lnTo>
                    <a:lnTo>
                      <a:pt x="44" y="34"/>
                    </a:lnTo>
                    <a:lnTo>
                      <a:pt x="43" y="51"/>
                    </a:lnTo>
                    <a:lnTo>
                      <a:pt x="40" y="69"/>
                    </a:lnTo>
                    <a:lnTo>
                      <a:pt x="37" y="89"/>
                    </a:lnTo>
                    <a:lnTo>
                      <a:pt x="34" y="107"/>
                    </a:lnTo>
                    <a:lnTo>
                      <a:pt x="30" y="125"/>
                    </a:lnTo>
                    <a:lnTo>
                      <a:pt x="28" y="142"/>
                    </a:lnTo>
                    <a:lnTo>
                      <a:pt x="25" y="156"/>
                    </a:lnTo>
                    <a:lnTo>
                      <a:pt x="22" y="162"/>
                    </a:lnTo>
                    <a:lnTo>
                      <a:pt x="21" y="167"/>
                    </a:lnTo>
                    <a:lnTo>
                      <a:pt x="19" y="170"/>
                    </a:lnTo>
                    <a:lnTo>
                      <a:pt x="18" y="173"/>
                    </a:lnTo>
                    <a:lnTo>
                      <a:pt x="19" y="172"/>
                    </a:lnTo>
                    <a:lnTo>
                      <a:pt x="21" y="173"/>
                    </a:lnTo>
                    <a:lnTo>
                      <a:pt x="22" y="173"/>
                    </a:lnTo>
                    <a:lnTo>
                      <a:pt x="21" y="170"/>
                    </a:lnTo>
                    <a:lnTo>
                      <a:pt x="19" y="166"/>
                    </a:lnTo>
                    <a:lnTo>
                      <a:pt x="17" y="159"/>
                    </a:lnTo>
                    <a:lnTo>
                      <a:pt x="15" y="151"/>
                    </a:lnTo>
                    <a:lnTo>
                      <a:pt x="0" y="153"/>
                    </a:lnTo>
                    <a:lnTo>
                      <a:pt x="3" y="163"/>
                    </a:lnTo>
                    <a:lnTo>
                      <a:pt x="4" y="170"/>
                    </a:lnTo>
                    <a:lnTo>
                      <a:pt x="7" y="177"/>
                    </a:lnTo>
                    <a:lnTo>
                      <a:pt x="10" y="182"/>
                    </a:lnTo>
                    <a:lnTo>
                      <a:pt x="11" y="184"/>
                    </a:lnTo>
                    <a:lnTo>
                      <a:pt x="14" y="186"/>
                    </a:lnTo>
                    <a:lnTo>
                      <a:pt x="17" y="187"/>
                    </a:lnTo>
                    <a:lnTo>
                      <a:pt x="21" y="187"/>
                    </a:lnTo>
                    <a:lnTo>
                      <a:pt x="23" y="187"/>
                    </a:lnTo>
                    <a:lnTo>
                      <a:pt x="26" y="186"/>
                    </a:lnTo>
                    <a:lnTo>
                      <a:pt x="28" y="184"/>
                    </a:lnTo>
                    <a:lnTo>
                      <a:pt x="30" y="182"/>
                    </a:lnTo>
                    <a:lnTo>
                      <a:pt x="32" y="177"/>
                    </a:lnTo>
                    <a:lnTo>
                      <a:pt x="34" y="172"/>
                    </a:lnTo>
                    <a:lnTo>
                      <a:pt x="36" y="167"/>
                    </a:lnTo>
                    <a:lnTo>
                      <a:pt x="38" y="160"/>
                    </a:lnTo>
                    <a:lnTo>
                      <a:pt x="43" y="145"/>
                    </a:lnTo>
                    <a:lnTo>
                      <a:pt x="45" y="128"/>
                    </a:lnTo>
                    <a:lnTo>
                      <a:pt x="49" y="110"/>
                    </a:lnTo>
                    <a:lnTo>
                      <a:pt x="52" y="90"/>
                    </a:lnTo>
                    <a:lnTo>
                      <a:pt x="55" y="70"/>
                    </a:lnTo>
                    <a:lnTo>
                      <a:pt x="58" y="52"/>
                    </a:lnTo>
                    <a:lnTo>
                      <a:pt x="59" y="35"/>
                    </a:lnTo>
                    <a:lnTo>
                      <a:pt x="62" y="21"/>
                    </a:lnTo>
                    <a:lnTo>
                      <a:pt x="63" y="10"/>
                    </a:lnTo>
                    <a:lnTo>
                      <a:pt x="63" y="3"/>
                    </a:lnTo>
                    <a:lnTo>
                      <a:pt x="49"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67" name="Freeform 30"/>
              <p:cNvSpPr>
                <a:spLocks/>
              </p:cNvSpPr>
              <p:nvPr/>
            </p:nvSpPr>
            <p:spPr bwMode="auto">
              <a:xfrm>
                <a:off x="1478" y="1682"/>
                <a:ext cx="84" cy="83"/>
              </a:xfrm>
              <a:custGeom>
                <a:avLst/>
                <a:gdLst>
                  <a:gd name="T0" fmla="*/ 84 w 84"/>
                  <a:gd name="T1" fmla="*/ 46 h 83"/>
                  <a:gd name="T2" fmla="*/ 84 w 84"/>
                  <a:gd name="T3" fmla="*/ 39 h 83"/>
                  <a:gd name="T4" fmla="*/ 84 w 84"/>
                  <a:gd name="T5" fmla="*/ 32 h 83"/>
                  <a:gd name="T6" fmla="*/ 82 w 84"/>
                  <a:gd name="T7" fmla="*/ 25 h 83"/>
                  <a:gd name="T8" fmla="*/ 81 w 84"/>
                  <a:gd name="T9" fmla="*/ 21 h 83"/>
                  <a:gd name="T10" fmla="*/ 79 w 84"/>
                  <a:gd name="T11" fmla="*/ 15 h 83"/>
                  <a:gd name="T12" fmla="*/ 77 w 84"/>
                  <a:gd name="T13" fmla="*/ 11 h 83"/>
                  <a:gd name="T14" fmla="*/ 74 w 84"/>
                  <a:gd name="T15" fmla="*/ 8 h 83"/>
                  <a:gd name="T16" fmla="*/ 71 w 84"/>
                  <a:gd name="T17" fmla="*/ 4 h 83"/>
                  <a:gd name="T18" fmla="*/ 67 w 84"/>
                  <a:gd name="T19" fmla="*/ 2 h 83"/>
                  <a:gd name="T20" fmla="*/ 63 w 84"/>
                  <a:gd name="T21" fmla="*/ 1 h 83"/>
                  <a:gd name="T22" fmla="*/ 59 w 84"/>
                  <a:gd name="T23" fmla="*/ 0 h 83"/>
                  <a:gd name="T24" fmla="*/ 55 w 84"/>
                  <a:gd name="T25" fmla="*/ 1 h 83"/>
                  <a:gd name="T26" fmla="*/ 52 w 84"/>
                  <a:gd name="T27" fmla="*/ 2 h 83"/>
                  <a:gd name="T28" fmla="*/ 48 w 84"/>
                  <a:gd name="T29" fmla="*/ 4 h 83"/>
                  <a:gd name="T30" fmla="*/ 44 w 84"/>
                  <a:gd name="T31" fmla="*/ 7 h 83"/>
                  <a:gd name="T32" fmla="*/ 41 w 84"/>
                  <a:gd name="T33" fmla="*/ 8 h 83"/>
                  <a:gd name="T34" fmla="*/ 37 w 84"/>
                  <a:gd name="T35" fmla="*/ 11 h 83"/>
                  <a:gd name="T36" fmla="*/ 34 w 84"/>
                  <a:gd name="T37" fmla="*/ 15 h 83"/>
                  <a:gd name="T38" fmla="*/ 30 w 84"/>
                  <a:gd name="T39" fmla="*/ 18 h 83"/>
                  <a:gd name="T40" fmla="*/ 28 w 84"/>
                  <a:gd name="T41" fmla="*/ 22 h 83"/>
                  <a:gd name="T42" fmla="*/ 21 w 84"/>
                  <a:gd name="T43" fmla="*/ 31 h 83"/>
                  <a:gd name="T44" fmla="*/ 15 w 84"/>
                  <a:gd name="T45" fmla="*/ 39 h 83"/>
                  <a:gd name="T46" fmla="*/ 10 w 84"/>
                  <a:gd name="T47" fmla="*/ 49 h 83"/>
                  <a:gd name="T48" fmla="*/ 6 w 84"/>
                  <a:gd name="T49" fmla="*/ 60 h 83"/>
                  <a:gd name="T50" fmla="*/ 4 w 84"/>
                  <a:gd name="T51" fmla="*/ 64 h 83"/>
                  <a:gd name="T52" fmla="*/ 2 w 84"/>
                  <a:gd name="T53" fmla="*/ 70 h 83"/>
                  <a:gd name="T54" fmla="*/ 0 w 84"/>
                  <a:gd name="T55" fmla="*/ 74 h 83"/>
                  <a:gd name="T56" fmla="*/ 0 w 84"/>
                  <a:gd name="T57" fmla="*/ 80 h 83"/>
                  <a:gd name="T58" fmla="*/ 14 w 84"/>
                  <a:gd name="T59" fmla="*/ 83 h 83"/>
                  <a:gd name="T60" fmla="*/ 15 w 84"/>
                  <a:gd name="T61" fmla="*/ 78 h 83"/>
                  <a:gd name="T62" fmla="*/ 17 w 84"/>
                  <a:gd name="T63" fmla="*/ 74 h 83"/>
                  <a:gd name="T64" fmla="*/ 18 w 84"/>
                  <a:gd name="T65" fmla="*/ 70 h 83"/>
                  <a:gd name="T66" fmla="*/ 19 w 84"/>
                  <a:gd name="T67" fmla="*/ 66 h 83"/>
                  <a:gd name="T68" fmla="*/ 24 w 84"/>
                  <a:gd name="T69" fmla="*/ 56 h 83"/>
                  <a:gd name="T70" fmla="*/ 29 w 84"/>
                  <a:gd name="T71" fmla="*/ 47 h 83"/>
                  <a:gd name="T72" fmla="*/ 33 w 84"/>
                  <a:gd name="T73" fmla="*/ 39 h 83"/>
                  <a:gd name="T74" fmla="*/ 39 w 84"/>
                  <a:gd name="T75" fmla="*/ 32 h 83"/>
                  <a:gd name="T76" fmla="*/ 41 w 84"/>
                  <a:gd name="T77" fmla="*/ 28 h 83"/>
                  <a:gd name="T78" fmla="*/ 44 w 84"/>
                  <a:gd name="T79" fmla="*/ 25 h 83"/>
                  <a:gd name="T80" fmla="*/ 47 w 84"/>
                  <a:gd name="T81" fmla="*/ 24 h 83"/>
                  <a:gd name="T82" fmla="*/ 49 w 84"/>
                  <a:gd name="T83" fmla="*/ 21 h 83"/>
                  <a:gd name="T84" fmla="*/ 52 w 84"/>
                  <a:gd name="T85" fmla="*/ 18 h 83"/>
                  <a:gd name="T86" fmla="*/ 55 w 84"/>
                  <a:gd name="T87" fmla="*/ 16 h 83"/>
                  <a:gd name="T88" fmla="*/ 58 w 84"/>
                  <a:gd name="T89" fmla="*/ 16 h 83"/>
                  <a:gd name="T90" fmla="*/ 59 w 84"/>
                  <a:gd name="T91" fmla="*/ 15 h 83"/>
                  <a:gd name="T92" fmla="*/ 60 w 84"/>
                  <a:gd name="T93" fmla="*/ 15 h 83"/>
                  <a:gd name="T94" fmla="*/ 60 w 84"/>
                  <a:gd name="T95" fmla="*/ 15 h 83"/>
                  <a:gd name="T96" fmla="*/ 62 w 84"/>
                  <a:gd name="T97" fmla="*/ 15 h 83"/>
                  <a:gd name="T98" fmla="*/ 62 w 84"/>
                  <a:gd name="T99" fmla="*/ 16 h 83"/>
                  <a:gd name="T100" fmla="*/ 63 w 84"/>
                  <a:gd name="T101" fmla="*/ 16 h 83"/>
                  <a:gd name="T102" fmla="*/ 64 w 84"/>
                  <a:gd name="T103" fmla="*/ 18 h 83"/>
                  <a:gd name="T104" fmla="*/ 66 w 84"/>
                  <a:gd name="T105" fmla="*/ 21 h 83"/>
                  <a:gd name="T106" fmla="*/ 66 w 84"/>
                  <a:gd name="T107" fmla="*/ 24 h 83"/>
                  <a:gd name="T108" fmla="*/ 67 w 84"/>
                  <a:gd name="T109" fmla="*/ 28 h 83"/>
                  <a:gd name="T110" fmla="*/ 69 w 84"/>
                  <a:gd name="T111" fmla="*/ 33 h 83"/>
                  <a:gd name="T112" fmla="*/ 69 w 84"/>
                  <a:gd name="T113" fmla="*/ 39 h 83"/>
                  <a:gd name="T114" fmla="*/ 69 w 84"/>
                  <a:gd name="T115" fmla="*/ 46 h 83"/>
                  <a:gd name="T116" fmla="*/ 84 w 84"/>
                  <a:gd name="T117" fmla="*/ 46 h 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
                  <a:gd name="T178" fmla="*/ 0 h 83"/>
                  <a:gd name="T179" fmla="*/ 84 w 84"/>
                  <a:gd name="T180" fmla="*/ 83 h 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 h="83">
                    <a:moveTo>
                      <a:pt x="84" y="46"/>
                    </a:moveTo>
                    <a:lnTo>
                      <a:pt x="84" y="39"/>
                    </a:lnTo>
                    <a:lnTo>
                      <a:pt x="84" y="32"/>
                    </a:lnTo>
                    <a:lnTo>
                      <a:pt x="82" y="25"/>
                    </a:lnTo>
                    <a:lnTo>
                      <a:pt x="81" y="21"/>
                    </a:lnTo>
                    <a:lnTo>
                      <a:pt x="79" y="15"/>
                    </a:lnTo>
                    <a:lnTo>
                      <a:pt x="77" y="11"/>
                    </a:lnTo>
                    <a:lnTo>
                      <a:pt x="74" y="8"/>
                    </a:lnTo>
                    <a:lnTo>
                      <a:pt x="71" y="4"/>
                    </a:lnTo>
                    <a:lnTo>
                      <a:pt x="67" y="2"/>
                    </a:lnTo>
                    <a:lnTo>
                      <a:pt x="63" y="1"/>
                    </a:lnTo>
                    <a:lnTo>
                      <a:pt x="59" y="0"/>
                    </a:lnTo>
                    <a:lnTo>
                      <a:pt x="55" y="1"/>
                    </a:lnTo>
                    <a:lnTo>
                      <a:pt x="52" y="2"/>
                    </a:lnTo>
                    <a:lnTo>
                      <a:pt x="48" y="4"/>
                    </a:lnTo>
                    <a:lnTo>
                      <a:pt x="44" y="7"/>
                    </a:lnTo>
                    <a:lnTo>
                      <a:pt x="41" y="8"/>
                    </a:lnTo>
                    <a:lnTo>
                      <a:pt x="37" y="11"/>
                    </a:lnTo>
                    <a:lnTo>
                      <a:pt x="34" y="15"/>
                    </a:lnTo>
                    <a:lnTo>
                      <a:pt x="30" y="18"/>
                    </a:lnTo>
                    <a:lnTo>
                      <a:pt x="28" y="22"/>
                    </a:lnTo>
                    <a:lnTo>
                      <a:pt x="21" y="31"/>
                    </a:lnTo>
                    <a:lnTo>
                      <a:pt x="15" y="39"/>
                    </a:lnTo>
                    <a:lnTo>
                      <a:pt x="10" y="49"/>
                    </a:lnTo>
                    <a:lnTo>
                      <a:pt x="6" y="60"/>
                    </a:lnTo>
                    <a:lnTo>
                      <a:pt x="4" y="64"/>
                    </a:lnTo>
                    <a:lnTo>
                      <a:pt x="2" y="70"/>
                    </a:lnTo>
                    <a:lnTo>
                      <a:pt x="0" y="74"/>
                    </a:lnTo>
                    <a:lnTo>
                      <a:pt x="0" y="80"/>
                    </a:lnTo>
                    <a:lnTo>
                      <a:pt x="14" y="83"/>
                    </a:lnTo>
                    <a:lnTo>
                      <a:pt x="15" y="78"/>
                    </a:lnTo>
                    <a:lnTo>
                      <a:pt x="17" y="74"/>
                    </a:lnTo>
                    <a:lnTo>
                      <a:pt x="18" y="70"/>
                    </a:lnTo>
                    <a:lnTo>
                      <a:pt x="19" y="66"/>
                    </a:lnTo>
                    <a:lnTo>
                      <a:pt x="24" y="56"/>
                    </a:lnTo>
                    <a:lnTo>
                      <a:pt x="29" y="47"/>
                    </a:lnTo>
                    <a:lnTo>
                      <a:pt x="33" y="39"/>
                    </a:lnTo>
                    <a:lnTo>
                      <a:pt x="39" y="32"/>
                    </a:lnTo>
                    <a:lnTo>
                      <a:pt x="41" y="28"/>
                    </a:lnTo>
                    <a:lnTo>
                      <a:pt x="44" y="25"/>
                    </a:lnTo>
                    <a:lnTo>
                      <a:pt x="47" y="24"/>
                    </a:lnTo>
                    <a:lnTo>
                      <a:pt x="49" y="21"/>
                    </a:lnTo>
                    <a:lnTo>
                      <a:pt x="52" y="18"/>
                    </a:lnTo>
                    <a:lnTo>
                      <a:pt x="55" y="16"/>
                    </a:lnTo>
                    <a:lnTo>
                      <a:pt x="58" y="16"/>
                    </a:lnTo>
                    <a:lnTo>
                      <a:pt x="59" y="15"/>
                    </a:lnTo>
                    <a:lnTo>
                      <a:pt x="60" y="15"/>
                    </a:lnTo>
                    <a:lnTo>
                      <a:pt x="62" y="15"/>
                    </a:lnTo>
                    <a:lnTo>
                      <a:pt x="62" y="16"/>
                    </a:lnTo>
                    <a:lnTo>
                      <a:pt x="63" y="16"/>
                    </a:lnTo>
                    <a:lnTo>
                      <a:pt x="64" y="18"/>
                    </a:lnTo>
                    <a:lnTo>
                      <a:pt x="66" y="21"/>
                    </a:lnTo>
                    <a:lnTo>
                      <a:pt x="66" y="24"/>
                    </a:lnTo>
                    <a:lnTo>
                      <a:pt x="67" y="28"/>
                    </a:lnTo>
                    <a:lnTo>
                      <a:pt x="69" y="33"/>
                    </a:lnTo>
                    <a:lnTo>
                      <a:pt x="69" y="39"/>
                    </a:lnTo>
                    <a:lnTo>
                      <a:pt x="69" y="46"/>
                    </a:lnTo>
                    <a:lnTo>
                      <a:pt x="84" y="46"/>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6644" name="Group 31"/>
            <p:cNvGrpSpPr>
              <a:grpSpLocks/>
            </p:cNvGrpSpPr>
            <p:nvPr/>
          </p:nvGrpSpPr>
          <p:grpSpPr bwMode="auto">
            <a:xfrm>
              <a:off x="1449" y="3200"/>
              <a:ext cx="407" cy="272"/>
              <a:chOff x="1684" y="1677"/>
              <a:chExt cx="407" cy="272"/>
            </a:xfrm>
          </p:grpSpPr>
          <p:sp>
            <p:nvSpPr>
              <p:cNvPr id="26748" name="Freeform 32"/>
              <p:cNvSpPr>
                <a:spLocks/>
              </p:cNvSpPr>
              <p:nvPr/>
            </p:nvSpPr>
            <p:spPr bwMode="auto">
              <a:xfrm>
                <a:off x="1691" y="1717"/>
                <a:ext cx="393" cy="198"/>
              </a:xfrm>
              <a:custGeom>
                <a:avLst/>
                <a:gdLst>
                  <a:gd name="T0" fmla="*/ 217 w 393"/>
                  <a:gd name="T1" fmla="*/ 1 h 198"/>
                  <a:gd name="T2" fmla="*/ 245 w 393"/>
                  <a:gd name="T3" fmla="*/ 3 h 198"/>
                  <a:gd name="T4" fmla="*/ 273 w 393"/>
                  <a:gd name="T5" fmla="*/ 8 h 198"/>
                  <a:gd name="T6" fmla="*/ 297 w 393"/>
                  <a:gd name="T7" fmla="*/ 14 h 198"/>
                  <a:gd name="T8" fmla="*/ 320 w 393"/>
                  <a:gd name="T9" fmla="*/ 22 h 198"/>
                  <a:gd name="T10" fmla="*/ 341 w 393"/>
                  <a:gd name="T11" fmla="*/ 32 h 198"/>
                  <a:gd name="T12" fmla="*/ 359 w 393"/>
                  <a:gd name="T13" fmla="*/ 43 h 198"/>
                  <a:gd name="T14" fmla="*/ 374 w 393"/>
                  <a:gd name="T15" fmla="*/ 56 h 198"/>
                  <a:gd name="T16" fmla="*/ 383 w 393"/>
                  <a:gd name="T17" fmla="*/ 70 h 198"/>
                  <a:gd name="T18" fmla="*/ 390 w 393"/>
                  <a:gd name="T19" fmla="*/ 84 h 198"/>
                  <a:gd name="T20" fmla="*/ 393 w 393"/>
                  <a:gd name="T21" fmla="*/ 100 h 198"/>
                  <a:gd name="T22" fmla="*/ 390 w 393"/>
                  <a:gd name="T23" fmla="*/ 114 h 198"/>
                  <a:gd name="T24" fmla="*/ 383 w 393"/>
                  <a:gd name="T25" fmla="*/ 128 h 198"/>
                  <a:gd name="T26" fmla="*/ 374 w 393"/>
                  <a:gd name="T27" fmla="*/ 142 h 198"/>
                  <a:gd name="T28" fmla="*/ 359 w 393"/>
                  <a:gd name="T29" fmla="*/ 155 h 198"/>
                  <a:gd name="T30" fmla="*/ 341 w 393"/>
                  <a:gd name="T31" fmla="*/ 166 h 198"/>
                  <a:gd name="T32" fmla="*/ 320 w 393"/>
                  <a:gd name="T33" fmla="*/ 176 h 198"/>
                  <a:gd name="T34" fmla="*/ 297 w 393"/>
                  <a:gd name="T35" fmla="*/ 184 h 198"/>
                  <a:gd name="T36" fmla="*/ 273 w 393"/>
                  <a:gd name="T37" fmla="*/ 191 h 198"/>
                  <a:gd name="T38" fmla="*/ 245 w 393"/>
                  <a:gd name="T39" fmla="*/ 196 h 198"/>
                  <a:gd name="T40" fmla="*/ 217 w 393"/>
                  <a:gd name="T41" fmla="*/ 198 h 198"/>
                  <a:gd name="T42" fmla="*/ 185 w 393"/>
                  <a:gd name="T43" fmla="*/ 198 h 198"/>
                  <a:gd name="T44" fmla="*/ 157 w 393"/>
                  <a:gd name="T45" fmla="*/ 197 h 198"/>
                  <a:gd name="T46" fmla="*/ 128 w 393"/>
                  <a:gd name="T47" fmla="*/ 193 h 198"/>
                  <a:gd name="T48" fmla="*/ 102 w 393"/>
                  <a:gd name="T49" fmla="*/ 187 h 198"/>
                  <a:gd name="T50" fmla="*/ 79 w 393"/>
                  <a:gd name="T51" fmla="*/ 179 h 198"/>
                  <a:gd name="T52" fmla="*/ 57 w 393"/>
                  <a:gd name="T53" fmla="*/ 169 h 198"/>
                  <a:gd name="T54" fmla="*/ 40 w 393"/>
                  <a:gd name="T55" fmla="*/ 159 h 198"/>
                  <a:gd name="T56" fmla="*/ 23 w 393"/>
                  <a:gd name="T57" fmla="*/ 146 h 198"/>
                  <a:gd name="T58" fmla="*/ 12 w 393"/>
                  <a:gd name="T59" fmla="*/ 134 h 198"/>
                  <a:gd name="T60" fmla="*/ 4 w 393"/>
                  <a:gd name="T61" fmla="*/ 119 h 198"/>
                  <a:gd name="T62" fmla="*/ 0 w 393"/>
                  <a:gd name="T63" fmla="*/ 104 h 198"/>
                  <a:gd name="T64" fmla="*/ 1 w 393"/>
                  <a:gd name="T65" fmla="*/ 89 h 198"/>
                  <a:gd name="T66" fmla="*/ 7 w 393"/>
                  <a:gd name="T67" fmla="*/ 74 h 198"/>
                  <a:gd name="T68" fmla="*/ 15 w 393"/>
                  <a:gd name="T69" fmla="*/ 60 h 198"/>
                  <a:gd name="T70" fmla="*/ 29 w 393"/>
                  <a:gd name="T71" fmla="*/ 48 h 198"/>
                  <a:gd name="T72" fmla="*/ 45 w 393"/>
                  <a:gd name="T73" fmla="*/ 36 h 198"/>
                  <a:gd name="T74" fmla="*/ 64 w 393"/>
                  <a:gd name="T75" fmla="*/ 27 h 198"/>
                  <a:gd name="T76" fmla="*/ 86 w 393"/>
                  <a:gd name="T77" fmla="*/ 17 h 198"/>
                  <a:gd name="T78" fmla="*/ 112 w 393"/>
                  <a:gd name="T79" fmla="*/ 10 h 198"/>
                  <a:gd name="T80" fmla="*/ 138 w 393"/>
                  <a:gd name="T81" fmla="*/ 4 h 198"/>
                  <a:gd name="T82" fmla="*/ 166 w 393"/>
                  <a:gd name="T83" fmla="*/ 1 h 198"/>
                  <a:gd name="T84" fmla="*/ 196 w 393"/>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3"/>
                  <a:gd name="T130" fmla="*/ 0 h 198"/>
                  <a:gd name="T131" fmla="*/ 393 w 393"/>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3" h="198">
                    <a:moveTo>
                      <a:pt x="196" y="0"/>
                    </a:moveTo>
                    <a:lnTo>
                      <a:pt x="206" y="0"/>
                    </a:lnTo>
                    <a:lnTo>
                      <a:pt x="217" y="1"/>
                    </a:lnTo>
                    <a:lnTo>
                      <a:pt x="226" y="1"/>
                    </a:lnTo>
                    <a:lnTo>
                      <a:pt x="236" y="1"/>
                    </a:lnTo>
                    <a:lnTo>
                      <a:pt x="245" y="3"/>
                    </a:lnTo>
                    <a:lnTo>
                      <a:pt x="255" y="4"/>
                    </a:lnTo>
                    <a:lnTo>
                      <a:pt x="263" y="5"/>
                    </a:lnTo>
                    <a:lnTo>
                      <a:pt x="273" y="8"/>
                    </a:lnTo>
                    <a:lnTo>
                      <a:pt x="281" y="10"/>
                    </a:lnTo>
                    <a:lnTo>
                      <a:pt x="289" y="12"/>
                    </a:lnTo>
                    <a:lnTo>
                      <a:pt x="297" y="14"/>
                    </a:lnTo>
                    <a:lnTo>
                      <a:pt x="305" y="17"/>
                    </a:lnTo>
                    <a:lnTo>
                      <a:pt x="314" y="19"/>
                    </a:lnTo>
                    <a:lnTo>
                      <a:pt x="320" y="22"/>
                    </a:lnTo>
                    <a:lnTo>
                      <a:pt x="327" y="27"/>
                    </a:lnTo>
                    <a:lnTo>
                      <a:pt x="334" y="29"/>
                    </a:lnTo>
                    <a:lnTo>
                      <a:pt x="341" y="32"/>
                    </a:lnTo>
                    <a:lnTo>
                      <a:pt x="348" y="36"/>
                    </a:lnTo>
                    <a:lnTo>
                      <a:pt x="353" y="39"/>
                    </a:lnTo>
                    <a:lnTo>
                      <a:pt x="359" y="43"/>
                    </a:lnTo>
                    <a:lnTo>
                      <a:pt x="364" y="48"/>
                    </a:lnTo>
                    <a:lnTo>
                      <a:pt x="368" y="52"/>
                    </a:lnTo>
                    <a:lnTo>
                      <a:pt x="374" y="56"/>
                    </a:lnTo>
                    <a:lnTo>
                      <a:pt x="376" y="60"/>
                    </a:lnTo>
                    <a:lnTo>
                      <a:pt x="380" y="65"/>
                    </a:lnTo>
                    <a:lnTo>
                      <a:pt x="383" y="70"/>
                    </a:lnTo>
                    <a:lnTo>
                      <a:pt x="386" y="74"/>
                    </a:lnTo>
                    <a:lnTo>
                      <a:pt x="389" y="79"/>
                    </a:lnTo>
                    <a:lnTo>
                      <a:pt x="390" y="84"/>
                    </a:lnTo>
                    <a:lnTo>
                      <a:pt x="391" y="89"/>
                    </a:lnTo>
                    <a:lnTo>
                      <a:pt x="391" y="94"/>
                    </a:lnTo>
                    <a:lnTo>
                      <a:pt x="393" y="100"/>
                    </a:lnTo>
                    <a:lnTo>
                      <a:pt x="391" y="104"/>
                    </a:lnTo>
                    <a:lnTo>
                      <a:pt x="391" y="110"/>
                    </a:lnTo>
                    <a:lnTo>
                      <a:pt x="390" y="114"/>
                    </a:lnTo>
                    <a:lnTo>
                      <a:pt x="389" y="119"/>
                    </a:lnTo>
                    <a:lnTo>
                      <a:pt x="386" y="124"/>
                    </a:lnTo>
                    <a:lnTo>
                      <a:pt x="383" y="128"/>
                    </a:lnTo>
                    <a:lnTo>
                      <a:pt x="380" y="134"/>
                    </a:lnTo>
                    <a:lnTo>
                      <a:pt x="376" y="138"/>
                    </a:lnTo>
                    <a:lnTo>
                      <a:pt x="374" y="142"/>
                    </a:lnTo>
                    <a:lnTo>
                      <a:pt x="368" y="146"/>
                    </a:lnTo>
                    <a:lnTo>
                      <a:pt x="364" y="150"/>
                    </a:lnTo>
                    <a:lnTo>
                      <a:pt x="359" y="155"/>
                    </a:lnTo>
                    <a:lnTo>
                      <a:pt x="353" y="159"/>
                    </a:lnTo>
                    <a:lnTo>
                      <a:pt x="348" y="162"/>
                    </a:lnTo>
                    <a:lnTo>
                      <a:pt x="341" y="166"/>
                    </a:lnTo>
                    <a:lnTo>
                      <a:pt x="334" y="169"/>
                    </a:lnTo>
                    <a:lnTo>
                      <a:pt x="327" y="173"/>
                    </a:lnTo>
                    <a:lnTo>
                      <a:pt x="320" y="176"/>
                    </a:lnTo>
                    <a:lnTo>
                      <a:pt x="314" y="179"/>
                    </a:lnTo>
                    <a:lnTo>
                      <a:pt x="305" y="181"/>
                    </a:lnTo>
                    <a:lnTo>
                      <a:pt x="297" y="184"/>
                    </a:lnTo>
                    <a:lnTo>
                      <a:pt x="289" y="187"/>
                    </a:lnTo>
                    <a:lnTo>
                      <a:pt x="281" y="189"/>
                    </a:lnTo>
                    <a:lnTo>
                      <a:pt x="273" y="191"/>
                    </a:lnTo>
                    <a:lnTo>
                      <a:pt x="263" y="193"/>
                    </a:lnTo>
                    <a:lnTo>
                      <a:pt x="255" y="194"/>
                    </a:lnTo>
                    <a:lnTo>
                      <a:pt x="245" y="196"/>
                    </a:lnTo>
                    <a:lnTo>
                      <a:pt x="236" y="197"/>
                    </a:lnTo>
                    <a:lnTo>
                      <a:pt x="226" y="197"/>
                    </a:lnTo>
                    <a:lnTo>
                      <a:pt x="217" y="198"/>
                    </a:lnTo>
                    <a:lnTo>
                      <a:pt x="206" y="198"/>
                    </a:lnTo>
                    <a:lnTo>
                      <a:pt x="196" y="198"/>
                    </a:lnTo>
                    <a:lnTo>
                      <a:pt x="185" y="198"/>
                    </a:lnTo>
                    <a:lnTo>
                      <a:pt x="176" y="198"/>
                    </a:lnTo>
                    <a:lnTo>
                      <a:pt x="166" y="197"/>
                    </a:lnTo>
                    <a:lnTo>
                      <a:pt x="157" y="197"/>
                    </a:lnTo>
                    <a:lnTo>
                      <a:pt x="147" y="196"/>
                    </a:lnTo>
                    <a:lnTo>
                      <a:pt x="138" y="194"/>
                    </a:lnTo>
                    <a:lnTo>
                      <a:pt x="128" y="193"/>
                    </a:lnTo>
                    <a:lnTo>
                      <a:pt x="120" y="191"/>
                    </a:lnTo>
                    <a:lnTo>
                      <a:pt x="112" y="189"/>
                    </a:lnTo>
                    <a:lnTo>
                      <a:pt x="102" y="187"/>
                    </a:lnTo>
                    <a:lnTo>
                      <a:pt x="94" y="184"/>
                    </a:lnTo>
                    <a:lnTo>
                      <a:pt x="86" y="181"/>
                    </a:lnTo>
                    <a:lnTo>
                      <a:pt x="79" y="179"/>
                    </a:lnTo>
                    <a:lnTo>
                      <a:pt x="71" y="176"/>
                    </a:lnTo>
                    <a:lnTo>
                      <a:pt x="64" y="173"/>
                    </a:lnTo>
                    <a:lnTo>
                      <a:pt x="57" y="169"/>
                    </a:lnTo>
                    <a:lnTo>
                      <a:pt x="50" y="166"/>
                    </a:lnTo>
                    <a:lnTo>
                      <a:pt x="45" y="162"/>
                    </a:lnTo>
                    <a:lnTo>
                      <a:pt x="40" y="159"/>
                    </a:lnTo>
                    <a:lnTo>
                      <a:pt x="34" y="155"/>
                    </a:lnTo>
                    <a:lnTo>
                      <a:pt x="29" y="150"/>
                    </a:lnTo>
                    <a:lnTo>
                      <a:pt x="23" y="146"/>
                    </a:lnTo>
                    <a:lnTo>
                      <a:pt x="19" y="142"/>
                    </a:lnTo>
                    <a:lnTo>
                      <a:pt x="15" y="138"/>
                    </a:lnTo>
                    <a:lnTo>
                      <a:pt x="12" y="134"/>
                    </a:lnTo>
                    <a:lnTo>
                      <a:pt x="10" y="128"/>
                    </a:lnTo>
                    <a:lnTo>
                      <a:pt x="7" y="124"/>
                    </a:lnTo>
                    <a:lnTo>
                      <a:pt x="4" y="119"/>
                    </a:lnTo>
                    <a:lnTo>
                      <a:pt x="3" y="114"/>
                    </a:lnTo>
                    <a:lnTo>
                      <a:pt x="1" y="110"/>
                    </a:lnTo>
                    <a:lnTo>
                      <a:pt x="0" y="104"/>
                    </a:lnTo>
                    <a:lnTo>
                      <a:pt x="0" y="100"/>
                    </a:lnTo>
                    <a:lnTo>
                      <a:pt x="0" y="94"/>
                    </a:lnTo>
                    <a:lnTo>
                      <a:pt x="1" y="89"/>
                    </a:lnTo>
                    <a:lnTo>
                      <a:pt x="3" y="84"/>
                    </a:lnTo>
                    <a:lnTo>
                      <a:pt x="4" y="79"/>
                    </a:lnTo>
                    <a:lnTo>
                      <a:pt x="7" y="74"/>
                    </a:lnTo>
                    <a:lnTo>
                      <a:pt x="10" y="70"/>
                    </a:lnTo>
                    <a:lnTo>
                      <a:pt x="12" y="65"/>
                    </a:lnTo>
                    <a:lnTo>
                      <a:pt x="15" y="60"/>
                    </a:lnTo>
                    <a:lnTo>
                      <a:pt x="19" y="56"/>
                    </a:lnTo>
                    <a:lnTo>
                      <a:pt x="23" y="52"/>
                    </a:lnTo>
                    <a:lnTo>
                      <a:pt x="29" y="48"/>
                    </a:lnTo>
                    <a:lnTo>
                      <a:pt x="34" y="43"/>
                    </a:lnTo>
                    <a:lnTo>
                      <a:pt x="40" y="39"/>
                    </a:lnTo>
                    <a:lnTo>
                      <a:pt x="45" y="36"/>
                    </a:lnTo>
                    <a:lnTo>
                      <a:pt x="50" y="32"/>
                    </a:lnTo>
                    <a:lnTo>
                      <a:pt x="57" y="29"/>
                    </a:lnTo>
                    <a:lnTo>
                      <a:pt x="64" y="27"/>
                    </a:lnTo>
                    <a:lnTo>
                      <a:pt x="71" y="22"/>
                    </a:lnTo>
                    <a:lnTo>
                      <a:pt x="79" y="19"/>
                    </a:lnTo>
                    <a:lnTo>
                      <a:pt x="86" y="17"/>
                    </a:lnTo>
                    <a:lnTo>
                      <a:pt x="94" y="14"/>
                    </a:lnTo>
                    <a:lnTo>
                      <a:pt x="102" y="12"/>
                    </a:lnTo>
                    <a:lnTo>
                      <a:pt x="112" y="10"/>
                    </a:lnTo>
                    <a:lnTo>
                      <a:pt x="120" y="8"/>
                    </a:lnTo>
                    <a:lnTo>
                      <a:pt x="128" y="5"/>
                    </a:lnTo>
                    <a:lnTo>
                      <a:pt x="138" y="4"/>
                    </a:lnTo>
                    <a:lnTo>
                      <a:pt x="147" y="3"/>
                    </a:lnTo>
                    <a:lnTo>
                      <a:pt x="157" y="1"/>
                    </a:lnTo>
                    <a:lnTo>
                      <a:pt x="166" y="1"/>
                    </a:lnTo>
                    <a:lnTo>
                      <a:pt x="176" y="1"/>
                    </a:lnTo>
                    <a:lnTo>
                      <a:pt x="185" y="0"/>
                    </a:lnTo>
                    <a:lnTo>
                      <a:pt x="196" y="0"/>
                    </a:lnTo>
                    <a:close/>
                  </a:path>
                </a:pathLst>
              </a:custGeom>
              <a:solidFill>
                <a:srgbClr val="FFF5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49" name="Freeform 33"/>
              <p:cNvSpPr>
                <a:spLocks/>
              </p:cNvSpPr>
              <p:nvPr/>
            </p:nvSpPr>
            <p:spPr bwMode="auto">
              <a:xfrm>
                <a:off x="1887" y="1710"/>
                <a:ext cx="204" cy="107"/>
              </a:xfrm>
              <a:custGeom>
                <a:avLst/>
                <a:gdLst>
                  <a:gd name="T0" fmla="*/ 204 w 204"/>
                  <a:gd name="T1" fmla="*/ 107 h 107"/>
                  <a:gd name="T2" fmla="*/ 202 w 204"/>
                  <a:gd name="T3" fmla="*/ 94 h 107"/>
                  <a:gd name="T4" fmla="*/ 199 w 204"/>
                  <a:gd name="T5" fmla="*/ 83 h 107"/>
                  <a:gd name="T6" fmla="*/ 194 w 204"/>
                  <a:gd name="T7" fmla="*/ 73 h 107"/>
                  <a:gd name="T8" fmla="*/ 186 w 204"/>
                  <a:gd name="T9" fmla="*/ 63 h 107"/>
                  <a:gd name="T10" fmla="*/ 178 w 204"/>
                  <a:gd name="T11" fmla="*/ 53 h 107"/>
                  <a:gd name="T12" fmla="*/ 167 w 204"/>
                  <a:gd name="T13" fmla="*/ 45 h 107"/>
                  <a:gd name="T14" fmla="*/ 156 w 204"/>
                  <a:gd name="T15" fmla="*/ 36 h 107"/>
                  <a:gd name="T16" fmla="*/ 142 w 204"/>
                  <a:gd name="T17" fmla="*/ 29 h 107"/>
                  <a:gd name="T18" fmla="*/ 129 w 204"/>
                  <a:gd name="T19" fmla="*/ 22 h 107"/>
                  <a:gd name="T20" fmla="*/ 112 w 204"/>
                  <a:gd name="T21" fmla="*/ 17 h 107"/>
                  <a:gd name="T22" fmla="*/ 96 w 204"/>
                  <a:gd name="T23" fmla="*/ 11 h 107"/>
                  <a:gd name="T24" fmla="*/ 78 w 204"/>
                  <a:gd name="T25" fmla="*/ 7 h 107"/>
                  <a:gd name="T26" fmla="*/ 59 w 204"/>
                  <a:gd name="T27" fmla="*/ 4 h 107"/>
                  <a:gd name="T28" fmla="*/ 40 w 204"/>
                  <a:gd name="T29" fmla="*/ 1 h 107"/>
                  <a:gd name="T30" fmla="*/ 21 w 204"/>
                  <a:gd name="T31" fmla="*/ 0 h 107"/>
                  <a:gd name="T32" fmla="*/ 0 w 204"/>
                  <a:gd name="T33" fmla="*/ 0 h 107"/>
                  <a:gd name="T34" fmla="*/ 10 w 204"/>
                  <a:gd name="T35" fmla="*/ 14 h 107"/>
                  <a:gd name="T36" fmla="*/ 29 w 204"/>
                  <a:gd name="T37" fmla="*/ 15 h 107"/>
                  <a:gd name="T38" fmla="*/ 48 w 204"/>
                  <a:gd name="T39" fmla="*/ 18 h 107"/>
                  <a:gd name="T40" fmla="*/ 66 w 204"/>
                  <a:gd name="T41" fmla="*/ 21 h 107"/>
                  <a:gd name="T42" fmla="*/ 84 w 204"/>
                  <a:gd name="T43" fmla="*/ 24 h 107"/>
                  <a:gd name="T44" fmla="*/ 100 w 204"/>
                  <a:gd name="T45" fmla="*/ 28 h 107"/>
                  <a:gd name="T46" fmla="*/ 115 w 204"/>
                  <a:gd name="T47" fmla="*/ 34 h 107"/>
                  <a:gd name="T48" fmla="*/ 129 w 204"/>
                  <a:gd name="T49" fmla="*/ 39 h 107"/>
                  <a:gd name="T50" fmla="*/ 141 w 204"/>
                  <a:gd name="T51" fmla="*/ 46 h 107"/>
                  <a:gd name="T52" fmla="*/ 153 w 204"/>
                  <a:gd name="T53" fmla="*/ 53 h 107"/>
                  <a:gd name="T54" fmla="*/ 163 w 204"/>
                  <a:gd name="T55" fmla="*/ 60 h 107"/>
                  <a:gd name="T56" fmla="*/ 172 w 204"/>
                  <a:gd name="T57" fmla="*/ 69 h 107"/>
                  <a:gd name="T58" fmla="*/ 179 w 204"/>
                  <a:gd name="T59" fmla="*/ 76 h 107"/>
                  <a:gd name="T60" fmla="*/ 183 w 204"/>
                  <a:gd name="T61" fmla="*/ 84 h 107"/>
                  <a:gd name="T62" fmla="*/ 187 w 204"/>
                  <a:gd name="T63" fmla="*/ 93 h 107"/>
                  <a:gd name="T64" fmla="*/ 189 w 204"/>
                  <a:gd name="T65" fmla="*/ 101 h 107"/>
                  <a:gd name="T66" fmla="*/ 189 w 204"/>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7"/>
                  <a:gd name="T104" fmla="*/ 204 w 204"/>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7">
                    <a:moveTo>
                      <a:pt x="204" y="107"/>
                    </a:moveTo>
                    <a:lnTo>
                      <a:pt x="204" y="107"/>
                    </a:lnTo>
                    <a:lnTo>
                      <a:pt x="204" y="100"/>
                    </a:lnTo>
                    <a:lnTo>
                      <a:pt x="202" y="94"/>
                    </a:lnTo>
                    <a:lnTo>
                      <a:pt x="201" y="88"/>
                    </a:lnTo>
                    <a:lnTo>
                      <a:pt x="199" y="83"/>
                    </a:lnTo>
                    <a:lnTo>
                      <a:pt x="197" y="79"/>
                    </a:lnTo>
                    <a:lnTo>
                      <a:pt x="194" y="73"/>
                    </a:lnTo>
                    <a:lnTo>
                      <a:pt x="190" y="67"/>
                    </a:lnTo>
                    <a:lnTo>
                      <a:pt x="186" y="63"/>
                    </a:lnTo>
                    <a:lnTo>
                      <a:pt x="182" y="57"/>
                    </a:lnTo>
                    <a:lnTo>
                      <a:pt x="178" y="53"/>
                    </a:lnTo>
                    <a:lnTo>
                      <a:pt x="172" y="49"/>
                    </a:lnTo>
                    <a:lnTo>
                      <a:pt x="167" y="45"/>
                    </a:lnTo>
                    <a:lnTo>
                      <a:pt x="161" y="41"/>
                    </a:lnTo>
                    <a:lnTo>
                      <a:pt x="156" y="36"/>
                    </a:lnTo>
                    <a:lnTo>
                      <a:pt x="149" y="34"/>
                    </a:lnTo>
                    <a:lnTo>
                      <a:pt x="142" y="29"/>
                    </a:lnTo>
                    <a:lnTo>
                      <a:pt x="135" y="25"/>
                    </a:lnTo>
                    <a:lnTo>
                      <a:pt x="129" y="22"/>
                    </a:lnTo>
                    <a:lnTo>
                      <a:pt x="120" y="19"/>
                    </a:lnTo>
                    <a:lnTo>
                      <a:pt x="112" y="17"/>
                    </a:lnTo>
                    <a:lnTo>
                      <a:pt x="104" y="14"/>
                    </a:lnTo>
                    <a:lnTo>
                      <a:pt x="96" y="11"/>
                    </a:lnTo>
                    <a:lnTo>
                      <a:pt x="86" y="10"/>
                    </a:lnTo>
                    <a:lnTo>
                      <a:pt x="78" y="7"/>
                    </a:lnTo>
                    <a:lnTo>
                      <a:pt x="69" y="5"/>
                    </a:lnTo>
                    <a:lnTo>
                      <a:pt x="59" y="4"/>
                    </a:lnTo>
                    <a:lnTo>
                      <a:pt x="49" y="3"/>
                    </a:lnTo>
                    <a:lnTo>
                      <a:pt x="40" y="1"/>
                    </a:lnTo>
                    <a:lnTo>
                      <a:pt x="30" y="0"/>
                    </a:lnTo>
                    <a:lnTo>
                      <a:pt x="21" y="0"/>
                    </a:lnTo>
                    <a:lnTo>
                      <a:pt x="10" y="0"/>
                    </a:lnTo>
                    <a:lnTo>
                      <a:pt x="0" y="0"/>
                    </a:lnTo>
                    <a:lnTo>
                      <a:pt x="0" y="14"/>
                    </a:lnTo>
                    <a:lnTo>
                      <a:pt x="10" y="14"/>
                    </a:lnTo>
                    <a:lnTo>
                      <a:pt x="19" y="15"/>
                    </a:lnTo>
                    <a:lnTo>
                      <a:pt x="29" y="15"/>
                    </a:lnTo>
                    <a:lnTo>
                      <a:pt x="39" y="17"/>
                    </a:lnTo>
                    <a:lnTo>
                      <a:pt x="48" y="18"/>
                    </a:lnTo>
                    <a:lnTo>
                      <a:pt x="58" y="19"/>
                    </a:lnTo>
                    <a:lnTo>
                      <a:pt x="66" y="21"/>
                    </a:lnTo>
                    <a:lnTo>
                      <a:pt x="75" y="22"/>
                    </a:lnTo>
                    <a:lnTo>
                      <a:pt x="84" y="24"/>
                    </a:lnTo>
                    <a:lnTo>
                      <a:pt x="92" y="26"/>
                    </a:lnTo>
                    <a:lnTo>
                      <a:pt x="100" y="28"/>
                    </a:lnTo>
                    <a:lnTo>
                      <a:pt x="107" y="31"/>
                    </a:lnTo>
                    <a:lnTo>
                      <a:pt x="115" y="34"/>
                    </a:lnTo>
                    <a:lnTo>
                      <a:pt x="122" y="36"/>
                    </a:lnTo>
                    <a:lnTo>
                      <a:pt x="129" y="39"/>
                    </a:lnTo>
                    <a:lnTo>
                      <a:pt x="135" y="43"/>
                    </a:lnTo>
                    <a:lnTo>
                      <a:pt x="141" y="46"/>
                    </a:lnTo>
                    <a:lnTo>
                      <a:pt x="148" y="49"/>
                    </a:lnTo>
                    <a:lnTo>
                      <a:pt x="153" y="53"/>
                    </a:lnTo>
                    <a:lnTo>
                      <a:pt x="159" y="57"/>
                    </a:lnTo>
                    <a:lnTo>
                      <a:pt x="163" y="60"/>
                    </a:lnTo>
                    <a:lnTo>
                      <a:pt x="168" y="65"/>
                    </a:lnTo>
                    <a:lnTo>
                      <a:pt x="172" y="69"/>
                    </a:lnTo>
                    <a:lnTo>
                      <a:pt x="175" y="72"/>
                    </a:lnTo>
                    <a:lnTo>
                      <a:pt x="179" y="76"/>
                    </a:lnTo>
                    <a:lnTo>
                      <a:pt x="180" y="80"/>
                    </a:lnTo>
                    <a:lnTo>
                      <a:pt x="183" y="84"/>
                    </a:lnTo>
                    <a:lnTo>
                      <a:pt x="186" y="88"/>
                    </a:lnTo>
                    <a:lnTo>
                      <a:pt x="187" y="93"/>
                    </a:lnTo>
                    <a:lnTo>
                      <a:pt x="187" y="97"/>
                    </a:lnTo>
                    <a:lnTo>
                      <a:pt x="189" y="101"/>
                    </a:lnTo>
                    <a:lnTo>
                      <a:pt x="189" y="107"/>
                    </a:lnTo>
                    <a:lnTo>
                      <a:pt x="204" y="10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50" name="Freeform 34"/>
              <p:cNvSpPr>
                <a:spLocks/>
              </p:cNvSpPr>
              <p:nvPr/>
            </p:nvSpPr>
            <p:spPr bwMode="auto">
              <a:xfrm>
                <a:off x="1887" y="1817"/>
                <a:ext cx="204" cy="105"/>
              </a:xfrm>
              <a:custGeom>
                <a:avLst/>
                <a:gdLst>
                  <a:gd name="T0" fmla="*/ 0 w 204"/>
                  <a:gd name="T1" fmla="*/ 105 h 105"/>
                  <a:gd name="T2" fmla="*/ 21 w 204"/>
                  <a:gd name="T3" fmla="*/ 105 h 105"/>
                  <a:gd name="T4" fmla="*/ 40 w 204"/>
                  <a:gd name="T5" fmla="*/ 104 h 105"/>
                  <a:gd name="T6" fmla="*/ 59 w 204"/>
                  <a:gd name="T7" fmla="*/ 101 h 105"/>
                  <a:gd name="T8" fmla="*/ 78 w 204"/>
                  <a:gd name="T9" fmla="*/ 98 h 105"/>
                  <a:gd name="T10" fmla="*/ 96 w 204"/>
                  <a:gd name="T11" fmla="*/ 94 h 105"/>
                  <a:gd name="T12" fmla="*/ 112 w 204"/>
                  <a:gd name="T13" fmla="*/ 89 h 105"/>
                  <a:gd name="T14" fmla="*/ 129 w 204"/>
                  <a:gd name="T15" fmla="*/ 83 h 105"/>
                  <a:gd name="T16" fmla="*/ 142 w 204"/>
                  <a:gd name="T17" fmla="*/ 76 h 105"/>
                  <a:gd name="T18" fmla="*/ 156 w 204"/>
                  <a:gd name="T19" fmla="*/ 69 h 105"/>
                  <a:gd name="T20" fmla="*/ 167 w 204"/>
                  <a:gd name="T21" fmla="*/ 60 h 105"/>
                  <a:gd name="T22" fmla="*/ 178 w 204"/>
                  <a:gd name="T23" fmla="*/ 52 h 105"/>
                  <a:gd name="T24" fmla="*/ 186 w 204"/>
                  <a:gd name="T25" fmla="*/ 42 h 105"/>
                  <a:gd name="T26" fmla="*/ 194 w 204"/>
                  <a:gd name="T27" fmla="*/ 32 h 105"/>
                  <a:gd name="T28" fmla="*/ 199 w 204"/>
                  <a:gd name="T29" fmla="*/ 22 h 105"/>
                  <a:gd name="T30" fmla="*/ 202 w 204"/>
                  <a:gd name="T31" fmla="*/ 11 h 105"/>
                  <a:gd name="T32" fmla="*/ 204 w 204"/>
                  <a:gd name="T33" fmla="*/ 0 h 105"/>
                  <a:gd name="T34" fmla="*/ 189 w 204"/>
                  <a:gd name="T35" fmla="*/ 3 h 105"/>
                  <a:gd name="T36" fmla="*/ 187 w 204"/>
                  <a:gd name="T37" fmla="*/ 12 h 105"/>
                  <a:gd name="T38" fmla="*/ 183 w 204"/>
                  <a:gd name="T39" fmla="*/ 21 h 105"/>
                  <a:gd name="T40" fmla="*/ 179 w 204"/>
                  <a:gd name="T41" fmla="*/ 28 h 105"/>
                  <a:gd name="T42" fmla="*/ 172 w 204"/>
                  <a:gd name="T43" fmla="*/ 36 h 105"/>
                  <a:gd name="T44" fmla="*/ 163 w 204"/>
                  <a:gd name="T45" fmla="*/ 45 h 105"/>
                  <a:gd name="T46" fmla="*/ 153 w 204"/>
                  <a:gd name="T47" fmla="*/ 52 h 105"/>
                  <a:gd name="T48" fmla="*/ 141 w 204"/>
                  <a:gd name="T49" fmla="*/ 59 h 105"/>
                  <a:gd name="T50" fmla="*/ 129 w 204"/>
                  <a:gd name="T51" fmla="*/ 66 h 105"/>
                  <a:gd name="T52" fmla="*/ 115 w 204"/>
                  <a:gd name="T53" fmla="*/ 72 h 105"/>
                  <a:gd name="T54" fmla="*/ 100 w 204"/>
                  <a:gd name="T55" fmla="*/ 77 h 105"/>
                  <a:gd name="T56" fmla="*/ 84 w 204"/>
                  <a:gd name="T57" fmla="*/ 81 h 105"/>
                  <a:gd name="T58" fmla="*/ 66 w 204"/>
                  <a:gd name="T59" fmla="*/ 84 h 105"/>
                  <a:gd name="T60" fmla="*/ 48 w 204"/>
                  <a:gd name="T61" fmla="*/ 89 h 105"/>
                  <a:gd name="T62" fmla="*/ 29 w 204"/>
                  <a:gd name="T63" fmla="*/ 90 h 105"/>
                  <a:gd name="T64" fmla="*/ 10 w 204"/>
                  <a:gd name="T65" fmla="*/ 91 h 105"/>
                  <a:gd name="T66" fmla="*/ 0 w 204"/>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5"/>
                  <a:gd name="T104" fmla="*/ 204 w 204"/>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5">
                    <a:moveTo>
                      <a:pt x="0" y="105"/>
                    </a:moveTo>
                    <a:lnTo>
                      <a:pt x="0" y="105"/>
                    </a:lnTo>
                    <a:lnTo>
                      <a:pt x="10" y="105"/>
                    </a:lnTo>
                    <a:lnTo>
                      <a:pt x="21" y="105"/>
                    </a:lnTo>
                    <a:lnTo>
                      <a:pt x="30" y="104"/>
                    </a:lnTo>
                    <a:lnTo>
                      <a:pt x="40" y="104"/>
                    </a:lnTo>
                    <a:lnTo>
                      <a:pt x="49" y="103"/>
                    </a:lnTo>
                    <a:lnTo>
                      <a:pt x="59" y="101"/>
                    </a:lnTo>
                    <a:lnTo>
                      <a:pt x="69" y="100"/>
                    </a:lnTo>
                    <a:lnTo>
                      <a:pt x="78" y="98"/>
                    </a:lnTo>
                    <a:lnTo>
                      <a:pt x="86" y="96"/>
                    </a:lnTo>
                    <a:lnTo>
                      <a:pt x="96" y="94"/>
                    </a:lnTo>
                    <a:lnTo>
                      <a:pt x="104" y="91"/>
                    </a:lnTo>
                    <a:lnTo>
                      <a:pt x="112" y="89"/>
                    </a:lnTo>
                    <a:lnTo>
                      <a:pt x="120" y="86"/>
                    </a:lnTo>
                    <a:lnTo>
                      <a:pt x="129" y="83"/>
                    </a:lnTo>
                    <a:lnTo>
                      <a:pt x="135" y="79"/>
                    </a:lnTo>
                    <a:lnTo>
                      <a:pt x="142" y="76"/>
                    </a:lnTo>
                    <a:lnTo>
                      <a:pt x="149" y="73"/>
                    </a:lnTo>
                    <a:lnTo>
                      <a:pt x="156" y="69"/>
                    </a:lnTo>
                    <a:lnTo>
                      <a:pt x="161" y="65"/>
                    </a:lnTo>
                    <a:lnTo>
                      <a:pt x="167" y="60"/>
                    </a:lnTo>
                    <a:lnTo>
                      <a:pt x="172" y="56"/>
                    </a:lnTo>
                    <a:lnTo>
                      <a:pt x="178" y="52"/>
                    </a:lnTo>
                    <a:lnTo>
                      <a:pt x="182" y="48"/>
                    </a:lnTo>
                    <a:lnTo>
                      <a:pt x="186" y="42"/>
                    </a:lnTo>
                    <a:lnTo>
                      <a:pt x="190" y="38"/>
                    </a:lnTo>
                    <a:lnTo>
                      <a:pt x="194" y="32"/>
                    </a:lnTo>
                    <a:lnTo>
                      <a:pt x="197" y="28"/>
                    </a:lnTo>
                    <a:lnTo>
                      <a:pt x="199" y="22"/>
                    </a:lnTo>
                    <a:lnTo>
                      <a:pt x="201" y="17"/>
                    </a:lnTo>
                    <a:lnTo>
                      <a:pt x="202" y="11"/>
                    </a:lnTo>
                    <a:lnTo>
                      <a:pt x="204" y="5"/>
                    </a:lnTo>
                    <a:lnTo>
                      <a:pt x="204" y="0"/>
                    </a:lnTo>
                    <a:lnTo>
                      <a:pt x="189" y="0"/>
                    </a:lnTo>
                    <a:lnTo>
                      <a:pt x="189" y="3"/>
                    </a:lnTo>
                    <a:lnTo>
                      <a:pt x="187" y="8"/>
                    </a:lnTo>
                    <a:lnTo>
                      <a:pt x="187" y="12"/>
                    </a:lnTo>
                    <a:lnTo>
                      <a:pt x="186" y="17"/>
                    </a:lnTo>
                    <a:lnTo>
                      <a:pt x="183" y="21"/>
                    </a:lnTo>
                    <a:lnTo>
                      <a:pt x="180" y="25"/>
                    </a:lnTo>
                    <a:lnTo>
                      <a:pt x="179" y="28"/>
                    </a:lnTo>
                    <a:lnTo>
                      <a:pt x="175" y="32"/>
                    </a:lnTo>
                    <a:lnTo>
                      <a:pt x="172" y="36"/>
                    </a:lnTo>
                    <a:lnTo>
                      <a:pt x="168" y="41"/>
                    </a:lnTo>
                    <a:lnTo>
                      <a:pt x="163" y="45"/>
                    </a:lnTo>
                    <a:lnTo>
                      <a:pt x="159" y="49"/>
                    </a:lnTo>
                    <a:lnTo>
                      <a:pt x="153" y="52"/>
                    </a:lnTo>
                    <a:lnTo>
                      <a:pt x="148" y="56"/>
                    </a:lnTo>
                    <a:lnTo>
                      <a:pt x="141" y="59"/>
                    </a:lnTo>
                    <a:lnTo>
                      <a:pt x="135" y="63"/>
                    </a:lnTo>
                    <a:lnTo>
                      <a:pt x="129" y="66"/>
                    </a:lnTo>
                    <a:lnTo>
                      <a:pt x="122" y="69"/>
                    </a:lnTo>
                    <a:lnTo>
                      <a:pt x="115" y="72"/>
                    </a:lnTo>
                    <a:lnTo>
                      <a:pt x="107" y="74"/>
                    </a:lnTo>
                    <a:lnTo>
                      <a:pt x="100" y="77"/>
                    </a:lnTo>
                    <a:lnTo>
                      <a:pt x="92" y="79"/>
                    </a:lnTo>
                    <a:lnTo>
                      <a:pt x="84" y="81"/>
                    </a:lnTo>
                    <a:lnTo>
                      <a:pt x="75" y="83"/>
                    </a:lnTo>
                    <a:lnTo>
                      <a:pt x="66" y="84"/>
                    </a:lnTo>
                    <a:lnTo>
                      <a:pt x="58" y="87"/>
                    </a:lnTo>
                    <a:lnTo>
                      <a:pt x="48" y="89"/>
                    </a:lnTo>
                    <a:lnTo>
                      <a:pt x="39" y="89"/>
                    </a:lnTo>
                    <a:lnTo>
                      <a:pt x="29" y="90"/>
                    </a:lnTo>
                    <a:lnTo>
                      <a:pt x="19" y="90"/>
                    </a:lnTo>
                    <a:lnTo>
                      <a:pt x="10" y="91"/>
                    </a:lnTo>
                    <a:lnTo>
                      <a:pt x="0" y="91"/>
                    </a:lnTo>
                    <a:lnTo>
                      <a:pt x="0" y="10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51" name="Freeform 35"/>
              <p:cNvSpPr>
                <a:spLocks/>
              </p:cNvSpPr>
              <p:nvPr/>
            </p:nvSpPr>
            <p:spPr bwMode="auto">
              <a:xfrm>
                <a:off x="1684" y="1817"/>
                <a:ext cx="203" cy="105"/>
              </a:xfrm>
              <a:custGeom>
                <a:avLst/>
                <a:gdLst>
                  <a:gd name="T0" fmla="*/ 0 w 203"/>
                  <a:gd name="T1" fmla="*/ 0 h 105"/>
                  <a:gd name="T2" fmla="*/ 0 w 203"/>
                  <a:gd name="T3" fmla="*/ 11 h 105"/>
                  <a:gd name="T4" fmla="*/ 4 w 203"/>
                  <a:gd name="T5" fmla="*/ 22 h 105"/>
                  <a:gd name="T6" fmla="*/ 10 w 203"/>
                  <a:gd name="T7" fmla="*/ 32 h 105"/>
                  <a:gd name="T8" fmla="*/ 17 w 203"/>
                  <a:gd name="T9" fmla="*/ 42 h 105"/>
                  <a:gd name="T10" fmla="*/ 26 w 203"/>
                  <a:gd name="T11" fmla="*/ 52 h 105"/>
                  <a:gd name="T12" fmla="*/ 36 w 203"/>
                  <a:gd name="T13" fmla="*/ 60 h 105"/>
                  <a:gd name="T14" fmla="*/ 48 w 203"/>
                  <a:gd name="T15" fmla="*/ 69 h 105"/>
                  <a:gd name="T16" fmla="*/ 62 w 203"/>
                  <a:gd name="T17" fmla="*/ 76 h 105"/>
                  <a:gd name="T18" fmla="*/ 75 w 203"/>
                  <a:gd name="T19" fmla="*/ 83 h 105"/>
                  <a:gd name="T20" fmla="*/ 92 w 203"/>
                  <a:gd name="T21" fmla="*/ 89 h 105"/>
                  <a:gd name="T22" fmla="*/ 108 w 203"/>
                  <a:gd name="T23" fmla="*/ 94 h 105"/>
                  <a:gd name="T24" fmla="*/ 126 w 203"/>
                  <a:gd name="T25" fmla="*/ 98 h 105"/>
                  <a:gd name="T26" fmla="*/ 143 w 203"/>
                  <a:gd name="T27" fmla="*/ 101 h 105"/>
                  <a:gd name="T28" fmla="*/ 162 w 203"/>
                  <a:gd name="T29" fmla="*/ 104 h 105"/>
                  <a:gd name="T30" fmla="*/ 183 w 203"/>
                  <a:gd name="T31" fmla="*/ 105 h 105"/>
                  <a:gd name="T32" fmla="*/ 203 w 203"/>
                  <a:gd name="T33" fmla="*/ 105 h 105"/>
                  <a:gd name="T34" fmla="*/ 194 w 203"/>
                  <a:gd name="T35" fmla="*/ 91 h 105"/>
                  <a:gd name="T36" fmla="*/ 175 w 203"/>
                  <a:gd name="T37" fmla="*/ 90 h 105"/>
                  <a:gd name="T38" fmla="*/ 156 w 203"/>
                  <a:gd name="T39" fmla="*/ 89 h 105"/>
                  <a:gd name="T40" fmla="*/ 137 w 203"/>
                  <a:gd name="T41" fmla="*/ 84 h 105"/>
                  <a:gd name="T42" fmla="*/ 120 w 203"/>
                  <a:gd name="T43" fmla="*/ 81 h 105"/>
                  <a:gd name="T44" fmla="*/ 104 w 203"/>
                  <a:gd name="T45" fmla="*/ 77 h 105"/>
                  <a:gd name="T46" fmla="*/ 89 w 203"/>
                  <a:gd name="T47" fmla="*/ 72 h 105"/>
                  <a:gd name="T48" fmla="*/ 75 w 203"/>
                  <a:gd name="T49" fmla="*/ 66 h 105"/>
                  <a:gd name="T50" fmla="*/ 62 w 203"/>
                  <a:gd name="T51" fmla="*/ 59 h 105"/>
                  <a:gd name="T52" fmla="*/ 51 w 203"/>
                  <a:gd name="T53" fmla="*/ 52 h 105"/>
                  <a:gd name="T54" fmla="*/ 40 w 203"/>
                  <a:gd name="T55" fmla="*/ 45 h 105"/>
                  <a:gd name="T56" fmla="*/ 32 w 203"/>
                  <a:gd name="T57" fmla="*/ 36 h 105"/>
                  <a:gd name="T58" fmla="*/ 25 w 203"/>
                  <a:gd name="T59" fmla="*/ 28 h 105"/>
                  <a:gd name="T60" fmla="*/ 21 w 203"/>
                  <a:gd name="T61" fmla="*/ 21 h 105"/>
                  <a:gd name="T62" fmla="*/ 17 w 203"/>
                  <a:gd name="T63" fmla="*/ 12 h 105"/>
                  <a:gd name="T64" fmla="*/ 15 w 203"/>
                  <a:gd name="T65" fmla="*/ 3 h 105"/>
                  <a:gd name="T66" fmla="*/ 15 w 203"/>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0"/>
                    </a:moveTo>
                    <a:lnTo>
                      <a:pt x="0" y="0"/>
                    </a:lnTo>
                    <a:lnTo>
                      <a:pt x="0" y="5"/>
                    </a:lnTo>
                    <a:lnTo>
                      <a:pt x="0" y="11"/>
                    </a:lnTo>
                    <a:lnTo>
                      <a:pt x="2" y="17"/>
                    </a:lnTo>
                    <a:lnTo>
                      <a:pt x="4" y="22"/>
                    </a:lnTo>
                    <a:lnTo>
                      <a:pt x="7" y="28"/>
                    </a:lnTo>
                    <a:lnTo>
                      <a:pt x="10" y="32"/>
                    </a:lnTo>
                    <a:lnTo>
                      <a:pt x="12" y="38"/>
                    </a:lnTo>
                    <a:lnTo>
                      <a:pt x="17" y="42"/>
                    </a:lnTo>
                    <a:lnTo>
                      <a:pt x="21" y="48"/>
                    </a:lnTo>
                    <a:lnTo>
                      <a:pt x="26" y="52"/>
                    </a:lnTo>
                    <a:lnTo>
                      <a:pt x="30" y="56"/>
                    </a:lnTo>
                    <a:lnTo>
                      <a:pt x="36" y="60"/>
                    </a:lnTo>
                    <a:lnTo>
                      <a:pt x="42" y="65"/>
                    </a:lnTo>
                    <a:lnTo>
                      <a:pt x="48" y="69"/>
                    </a:lnTo>
                    <a:lnTo>
                      <a:pt x="55" y="73"/>
                    </a:lnTo>
                    <a:lnTo>
                      <a:pt x="62" y="76"/>
                    </a:lnTo>
                    <a:lnTo>
                      <a:pt x="68" y="79"/>
                    </a:lnTo>
                    <a:lnTo>
                      <a:pt x="75" y="83"/>
                    </a:lnTo>
                    <a:lnTo>
                      <a:pt x="83" y="86"/>
                    </a:lnTo>
                    <a:lnTo>
                      <a:pt x="92" y="89"/>
                    </a:lnTo>
                    <a:lnTo>
                      <a:pt x="100" y="91"/>
                    </a:lnTo>
                    <a:lnTo>
                      <a:pt x="108" y="94"/>
                    </a:lnTo>
                    <a:lnTo>
                      <a:pt x="116" y="96"/>
                    </a:lnTo>
                    <a:lnTo>
                      <a:pt x="126" y="98"/>
                    </a:lnTo>
                    <a:lnTo>
                      <a:pt x="134" y="100"/>
                    </a:lnTo>
                    <a:lnTo>
                      <a:pt x="143" y="101"/>
                    </a:lnTo>
                    <a:lnTo>
                      <a:pt x="153" y="103"/>
                    </a:lnTo>
                    <a:lnTo>
                      <a:pt x="162" y="104"/>
                    </a:lnTo>
                    <a:lnTo>
                      <a:pt x="173" y="104"/>
                    </a:lnTo>
                    <a:lnTo>
                      <a:pt x="183" y="105"/>
                    </a:lnTo>
                    <a:lnTo>
                      <a:pt x="192" y="105"/>
                    </a:lnTo>
                    <a:lnTo>
                      <a:pt x="203" y="105"/>
                    </a:lnTo>
                    <a:lnTo>
                      <a:pt x="203" y="91"/>
                    </a:lnTo>
                    <a:lnTo>
                      <a:pt x="194" y="91"/>
                    </a:lnTo>
                    <a:lnTo>
                      <a:pt x="183" y="90"/>
                    </a:lnTo>
                    <a:lnTo>
                      <a:pt x="175" y="90"/>
                    </a:lnTo>
                    <a:lnTo>
                      <a:pt x="165" y="89"/>
                    </a:lnTo>
                    <a:lnTo>
                      <a:pt x="156" y="89"/>
                    </a:lnTo>
                    <a:lnTo>
                      <a:pt x="146" y="87"/>
                    </a:lnTo>
                    <a:lnTo>
                      <a:pt x="137" y="84"/>
                    </a:lnTo>
                    <a:lnTo>
                      <a:pt x="128" y="83"/>
                    </a:lnTo>
                    <a:lnTo>
                      <a:pt x="120" y="81"/>
                    </a:lnTo>
                    <a:lnTo>
                      <a:pt x="112" y="79"/>
                    </a:lnTo>
                    <a:lnTo>
                      <a:pt x="104" y="77"/>
                    </a:lnTo>
                    <a:lnTo>
                      <a:pt x="96" y="74"/>
                    </a:lnTo>
                    <a:lnTo>
                      <a:pt x="89" y="72"/>
                    </a:lnTo>
                    <a:lnTo>
                      <a:pt x="81" y="69"/>
                    </a:lnTo>
                    <a:lnTo>
                      <a:pt x="75" y="66"/>
                    </a:lnTo>
                    <a:lnTo>
                      <a:pt x="68" y="63"/>
                    </a:lnTo>
                    <a:lnTo>
                      <a:pt x="62" y="59"/>
                    </a:lnTo>
                    <a:lnTo>
                      <a:pt x="56" y="56"/>
                    </a:lnTo>
                    <a:lnTo>
                      <a:pt x="51" y="52"/>
                    </a:lnTo>
                    <a:lnTo>
                      <a:pt x="45" y="49"/>
                    </a:lnTo>
                    <a:lnTo>
                      <a:pt x="40" y="45"/>
                    </a:lnTo>
                    <a:lnTo>
                      <a:pt x="36" y="41"/>
                    </a:lnTo>
                    <a:lnTo>
                      <a:pt x="32" y="36"/>
                    </a:lnTo>
                    <a:lnTo>
                      <a:pt x="27" y="32"/>
                    </a:lnTo>
                    <a:lnTo>
                      <a:pt x="25" y="28"/>
                    </a:lnTo>
                    <a:lnTo>
                      <a:pt x="22" y="25"/>
                    </a:lnTo>
                    <a:lnTo>
                      <a:pt x="21" y="21"/>
                    </a:lnTo>
                    <a:lnTo>
                      <a:pt x="18" y="17"/>
                    </a:lnTo>
                    <a:lnTo>
                      <a:pt x="17" y="12"/>
                    </a:lnTo>
                    <a:lnTo>
                      <a:pt x="15" y="8"/>
                    </a:lnTo>
                    <a:lnTo>
                      <a:pt x="15" y="3"/>
                    </a:lnTo>
                    <a:lnTo>
                      <a:pt x="15" y="0"/>
                    </a:lnTo>
                    <a:lnTo>
                      <a:pt x="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52" name="Freeform 36"/>
              <p:cNvSpPr>
                <a:spLocks/>
              </p:cNvSpPr>
              <p:nvPr/>
            </p:nvSpPr>
            <p:spPr bwMode="auto">
              <a:xfrm>
                <a:off x="1684" y="1710"/>
                <a:ext cx="203" cy="107"/>
              </a:xfrm>
              <a:custGeom>
                <a:avLst/>
                <a:gdLst>
                  <a:gd name="T0" fmla="*/ 203 w 203"/>
                  <a:gd name="T1" fmla="*/ 0 h 107"/>
                  <a:gd name="T2" fmla="*/ 183 w 203"/>
                  <a:gd name="T3" fmla="*/ 0 h 107"/>
                  <a:gd name="T4" fmla="*/ 162 w 203"/>
                  <a:gd name="T5" fmla="*/ 1 h 107"/>
                  <a:gd name="T6" fmla="*/ 143 w 203"/>
                  <a:gd name="T7" fmla="*/ 4 h 107"/>
                  <a:gd name="T8" fmla="*/ 126 w 203"/>
                  <a:gd name="T9" fmla="*/ 7 h 107"/>
                  <a:gd name="T10" fmla="*/ 108 w 203"/>
                  <a:gd name="T11" fmla="*/ 11 h 107"/>
                  <a:gd name="T12" fmla="*/ 92 w 203"/>
                  <a:gd name="T13" fmla="*/ 17 h 107"/>
                  <a:gd name="T14" fmla="*/ 75 w 203"/>
                  <a:gd name="T15" fmla="*/ 22 h 107"/>
                  <a:gd name="T16" fmla="*/ 62 w 203"/>
                  <a:gd name="T17" fmla="*/ 29 h 107"/>
                  <a:gd name="T18" fmla="*/ 48 w 203"/>
                  <a:gd name="T19" fmla="*/ 36 h 107"/>
                  <a:gd name="T20" fmla="*/ 36 w 203"/>
                  <a:gd name="T21" fmla="*/ 45 h 107"/>
                  <a:gd name="T22" fmla="*/ 26 w 203"/>
                  <a:gd name="T23" fmla="*/ 53 h 107"/>
                  <a:gd name="T24" fmla="*/ 17 w 203"/>
                  <a:gd name="T25" fmla="*/ 63 h 107"/>
                  <a:gd name="T26" fmla="*/ 10 w 203"/>
                  <a:gd name="T27" fmla="*/ 73 h 107"/>
                  <a:gd name="T28" fmla="*/ 4 w 203"/>
                  <a:gd name="T29" fmla="*/ 83 h 107"/>
                  <a:gd name="T30" fmla="*/ 0 w 203"/>
                  <a:gd name="T31" fmla="*/ 94 h 107"/>
                  <a:gd name="T32" fmla="*/ 0 w 203"/>
                  <a:gd name="T33" fmla="*/ 107 h 107"/>
                  <a:gd name="T34" fmla="*/ 15 w 203"/>
                  <a:gd name="T35" fmla="*/ 101 h 107"/>
                  <a:gd name="T36" fmla="*/ 17 w 203"/>
                  <a:gd name="T37" fmla="*/ 93 h 107"/>
                  <a:gd name="T38" fmla="*/ 21 w 203"/>
                  <a:gd name="T39" fmla="*/ 84 h 107"/>
                  <a:gd name="T40" fmla="*/ 25 w 203"/>
                  <a:gd name="T41" fmla="*/ 76 h 107"/>
                  <a:gd name="T42" fmla="*/ 32 w 203"/>
                  <a:gd name="T43" fmla="*/ 69 h 107"/>
                  <a:gd name="T44" fmla="*/ 40 w 203"/>
                  <a:gd name="T45" fmla="*/ 60 h 107"/>
                  <a:gd name="T46" fmla="*/ 51 w 203"/>
                  <a:gd name="T47" fmla="*/ 53 h 107"/>
                  <a:gd name="T48" fmla="*/ 62 w 203"/>
                  <a:gd name="T49" fmla="*/ 46 h 107"/>
                  <a:gd name="T50" fmla="*/ 75 w 203"/>
                  <a:gd name="T51" fmla="*/ 39 h 107"/>
                  <a:gd name="T52" fmla="*/ 89 w 203"/>
                  <a:gd name="T53" fmla="*/ 34 h 107"/>
                  <a:gd name="T54" fmla="*/ 104 w 203"/>
                  <a:gd name="T55" fmla="*/ 28 h 107"/>
                  <a:gd name="T56" fmla="*/ 120 w 203"/>
                  <a:gd name="T57" fmla="*/ 24 h 107"/>
                  <a:gd name="T58" fmla="*/ 137 w 203"/>
                  <a:gd name="T59" fmla="*/ 21 h 107"/>
                  <a:gd name="T60" fmla="*/ 156 w 203"/>
                  <a:gd name="T61" fmla="*/ 18 h 107"/>
                  <a:gd name="T62" fmla="*/ 175 w 203"/>
                  <a:gd name="T63" fmla="*/ 15 h 107"/>
                  <a:gd name="T64" fmla="*/ 194 w 203"/>
                  <a:gd name="T65" fmla="*/ 14 h 107"/>
                  <a:gd name="T66" fmla="*/ 203 w 203"/>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0"/>
                    </a:moveTo>
                    <a:lnTo>
                      <a:pt x="203" y="0"/>
                    </a:lnTo>
                    <a:lnTo>
                      <a:pt x="192" y="0"/>
                    </a:lnTo>
                    <a:lnTo>
                      <a:pt x="183" y="0"/>
                    </a:lnTo>
                    <a:lnTo>
                      <a:pt x="173" y="0"/>
                    </a:lnTo>
                    <a:lnTo>
                      <a:pt x="162" y="1"/>
                    </a:lnTo>
                    <a:lnTo>
                      <a:pt x="153" y="3"/>
                    </a:lnTo>
                    <a:lnTo>
                      <a:pt x="143" y="4"/>
                    </a:lnTo>
                    <a:lnTo>
                      <a:pt x="134" y="5"/>
                    </a:lnTo>
                    <a:lnTo>
                      <a:pt x="126" y="7"/>
                    </a:lnTo>
                    <a:lnTo>
                      <a:pt x="116" y="10"/>
                    </a:lnTo>
                    <a:lnTo>
                      <a:pt x="108" y="11"/>
                    </a:lnTo>
                    <a:lnTo>
                      <a:pt x="100" y="14"/>
                    </a:lnTo>
                    <a:lnTo>
                      <a:pt x="92" y="17"/>
                    </a:lnTo>
                    <a:lnTo>
                      <a:pt x="83" y="19"/>
                    </a:lnTo>
                    <a:lnTo>
                      <a:pt x="75" y="22"/>
                    </a:lnTo>
                    <a:lnTo>
                      <a:pt x="68" y="25"/>
                    </a:lnTo>
                    <a:lnTo>
                      <a:pt x="62" y="29"/>
                    </a:lnTo>
                    <a:lnTo>
                      <a:pt x="55" y="34"/>
                    </a:lnTo>
                    <a:lnTo>
                      <a:pt x="48" y="36"/>
                    </a:lnTo>
                    <a:lnTo>
                      <a:pt x="42" y="41"/>
                    </a:lnTo>
                    <a:lnTo>
                      <a:pt x="36" y="45"/>
                    </a:lnTo>
                    <a:lnTo>
                      <a:pt x="30" y="49"/>
                    </a:lnTo>
                    <a:lnTo>
                      <a:pt x="26" y="53"/>
                    </a:lnTo>
                    <a:lnTo>
                      <a:pt x="21" y="57"/>
                    </a:lnTo>
                    <a:lnTo>
                      <a:pt x="17" y="63"/>
                    </a:lnTo>
                    <a:lnTo>
                      <a:pt x="12" y="67"/>
                    </a:lnTo>
                    <a:lnTo>
                      <a:pt x="10" y="73"/>
                    </a:lnTo>
                    <a:lnTo>
                      <a:pt x="7" y="79"/>
                    </a:lnTo>
                    <a:lnTo>
                      <a:pt x="4" y="83"/>
                    </a:lnTo>
                    <a:lnTo>
                      <a:pt x="2" y="88"/>
                    </a:lnTo>
                    <a:lnTo>
                      <a:pt x="0" y="94"/>
                    </a:lnTo>
                    <a:lnTo>
                      <a:pt x="0" y="100"/>
                    </a:lnTo>
                    <a:lnTo>
                      <a:pt x="0" y="107"/>
                    </a:lnTo>
                    <a:lnTo>
                      <a:pt x="15" y="107"/>
                    </a:lnTo>
                    <a:lnTo>
                      <a:pt x="15" y="101"/>
                    </a:lnTo>
                    <a:lnTo>
                      <a:pt x="15" y="97"/>
                    </a:lnTo>
                    <a:lnTo>
                      <a:pt x="17" y="93"/>
                    </a:lnTo>
                    <a:lnTo>
                      <a:pt x="18" y="88"/>
                    </a:lnTo>
                    <a:lnTo>
                      <a:pt x="21" y="84"/>
                    </a:lnTo>
                    <a:lnTo>
                      <a:pt x="22" y="80"/>
                    </a:lnTo>
                    <a:lnTo>
                      <a:pt x="25" y="76"/>
                    </a:lnTo>
                    <a:lnTo>
                      <a:pt x="27" y="72"/>
                    </a:lnTo>
                    <a:lnTo>
                      <a:pt x="32" y="69"/>
                    </a:lnTo>
                    <a:lnTo>
                      <a:pt x="36" y="65"/>
                    </a:lnTo>
                    <a:lnTo>
                      <a:pt x="40" y="60"/>
                    </a:lnTo>
                    <a:lnTo>
                      <a:pt x="45" y="57"/>
                    </a:lnTo>
                    <a:lnTo>
                      <a:pt x="51" y="53"/>
                    </a:lnTo>
                    <a:lnTo>
                      <a:pt x="56" y="49"/>
                    </a:lnTo>
                    <a:lnTo>
                      <a:pt x="62" y="46"/>
                    </a:lnTo>
                    <a:lnTo>
                      <a:pt x="68" y="43"/>
                    </a:lnTo>
                    <a:lnTo>
                      <a:pt x="75" y="39"/>
                    </a:lnTo>
                    <a:lnTo>
                      <a:pt x="81" y="36"/>
                    </a:lnTo>
                    <a:lnTo>
                      <a:pt x="89" y="34"/>
                    </a:lnTo>
                    <a:lnTo>
                      <a:pt x="96" y="31"/>
                    </a:lnTo>
                    <a:lnTo>
                      <a:pt x="104" y="28"/>
                    </a:lnTo>
                    <a:lnTo>
                      <a:pt x="112" y="26"/>
                    </a:lnTo>
                    <a:lnTo>
                      <a:pt x="120" y="24"/>
                    </a:lnTo>
                    <a:lnTo>
                      <a:pt x="128" y="22"/>
                    </a:lnTo>
                    <a:lnTo>
                      <a:pt x="137" y="21"/>
                    </a:lnTo>
                    <a:lnTo>
                      <a:pt x="146" y="19"/>
                    </a:lnTo>
                    <a:lnTo>
                      <a:pt x="156" y="18"/>
                    </a:lnTo>
                    <a:lnTo>
                      <a:pt x="165" y="17"/>
                    </a:lnTo>
                    <a:lnTo>
                      <a:pt x="175" y="15"/>
                    </a:lnTo>
                    <a:lnTo>
                      <a:pt x="183" y="15"/>
                    </a:lnTo>
                    <a:lnTo>
                      <a:pt x="194" y="14"/>
                    </a:lnTo>
                    <a:lnTo>
                      <a:pt x="203" y="14"/>
                    </a:lnTo>
                    <a:lnTo>
                      <a:pt x="203"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53" name="Freeform 37"/>
              <p:cNvSpPr>
                <a:spLocks/>
              </p:cNvSpPr>
              <p:nvPr/>
            </p:nvSpPr>
            <p:spPr bwMode="auto">
              <a:xfrm>
                <a:off x="1751" y="1869"/>
                <a:ext cx="70" cy="63"/>
              </a:xfrm>
              <a:custGeom>
                <a:avLst/>
                <a:gdLst>
                  <a:gd name="T0" fmla="*/ 55 w 70"/>
                  <a:gd name="T1" fmla="*/ 0 h 63"/>
                  <a:gd name="T2" fmla="*/ 53 w 70"/>
                  <a:gd name="T3" fmla="*/ 10 h 63"/>
                  <a:gd name="T4" fmla="*/ 49 w 70"/>
                  <a:gd name="T5" fmla="*/ 20 h 63"/>
                  <a:gd name="T6" fmla="*/ 42 w 70"/>
                  <a:gd name="T7" fmla="*/ 34 h 63"/>
                  <a:gd name="T8" fmla="*/ 38 w 70"/>
                  <a:gd name="T9" fmla="*/ 39 h 63"/>
                  <a:gd name="T10" fmla="*/ 35 w 70"/>
                  <a:gd name="T11" fmla="*/ 44 h 63"/>
                  <a:gd name="T12" fmla="*/ 31 w 70"/>
                  <a:gd name="T13" fmla="*/ 46 h 63"/>
                  <a:gd name="T14" fmla="*/ 29 w 70"/>
                  <a:gd name="T15" fmla="*/ 48 h 63"/>
                  <a:gd name="T16" fmla="*/ 26 w 70"/>
                  <a:gd name="T17" fmla="*/ 48 h 63"/>
                  <a:gd name="T18" fmla="*/ 23 w 70"/>
                  <a:gd name="T19" fmla="*/ 48 h 63"/>
                  <a:gd name="T20" fmla="*/ 22 w 70"/>
                  <a:gd name="T21" fmla="*/ 46 h 63"/>
                  <a:gd name="T22" fmla="*/ 20 w 70"/>
                  <a:gd name="T23" fmla="*/ 45 h 63"/>
                  <a:gd name="T24" fmla="*/ 18 w 70"/>
                  <a:gd name="T25" fmla="*/ 41 h 63"/>
                  <a:gd name="T26" fmla="*/ 16 w 70"/>
                  <a:gd name="T27" fmla="*/ 37 h 63"/>
                  <a:gd name="T28" fmla="*/ 15 w 70"/>
                  <a:gd name="T29" fmla="*/ 29 h 63"/>
                  <a:gd name="T30" fmla="*/ 15 w 70"/>
                  <a:gd name="T31" fmla="*/ 21 h 63"/>
                  <a:gd name="T32" fmla="*/ 0 w 70"/>
                  <a:gd name="T33" fmla="*/ 27 h 63"/>
                  <a:gd name="T34" fmla="*/ 1 w 70"/>
                  <a:gd name="T35" fmla="*/ 35 h 63"/>
                  <a:gd name="T36" fmla="*/ 4 w 70"/>
                  <a:gd name="T37" fmla="*/ 44 h 63"/>
                  <a:gd name="T38" fmla="*/ 7 w 70"/>
                  <a:gd name="T39" fmla="*/ 51 h 63"/>
                  <a:gd name="T40" fmla="*/ 11 w 70"/>
                  <a:gd name="T41" fmla="*/ 56 h 63"/>
                  <a:gd name="T42" fmla="*/ 16 w 70"/>
                  <a:gd name="T43" fmla="*/ 60 h 63"/>
                  <a:gd name="T44" fmla="*/ 23 w 70"/>
                  <a:gd name="T45" fmla="*/ 63 h 63"/>
                  <a:gd name="T46" fmla="*/ 30 w 70"/>
                  <a:gd name="T47" fmla="*/ 63 h 63"/>
                  <a:gd name="T48" fmla="*/ 35 w 70"/>
                  <a:gd name="T49" fmla="*/ 60 h 63"/>
                  <a:gd name="T50" fmla="*/ 42 w 70"/>
                  <a:gd name="T51" fmla="*/ 56 h 63"/>
                  <a:gd name="T52" fmla="*/ 48 w 70"/>
                  <a:gd name="T53" fmla="*/ 52 h 63"/>
                  <a:gd name="T54" fmla="*/ 53 w 70"/>
                  <a:gd name="T55" fmla="*/ 45 h 63"/>
                  <a:gd name="T56" fmla="*/ 60 w 70"/>
                  <a:gd name="T57" fmla="*/ 34 h 63"/>
                  <a:gd name="T58" fmla="*/ 65 w 70"/>
                  <a:gd name="T59" fmla="*/ 20 h 63"/>
                  <a:gd name="T60" fmla="*/ 68 w 70"/>
                  <a:gd name="T61" fmla="*/ 8 h 63"/>
                  <a:gd name="T62" fmla="*/ 70 w 70"/>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63"/>
                  <a:gd name="T98" fmla="*/ 70 w 70"/>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63">
                    <a:moveTo>
                      <a:pt x="55" y="0"/>
                    </a:moveTo>
                    <a:lnTo>
                      <a:pt x="55" y="0"/>
                    </a:lnTo>
                    <a:lnTo>
                      <a:pt x="55" y="6"/>
                    </a:lnTo>
                    <a:lnTo>
                      <a:pt x="53" y="10"/>
                    </a:lnTo>
                    <a:lnTo>
                      <a:pt x="52" y="14"/>
                    </a:lnTo>
                    <a:lnTo>
                      <a:pt x="49" y="20"/>
                    </a:lnTo>
                    <a:lnTo>
                      <a:pt x="46" y="27"/>
                    </a:lnTo>
                    <a:lnTo>
                      <a:pt x="42" y="34"/>
                    </a:lnTo>
                    <a:lnTo>
                      <a:pt x="41" y="37"/>
                    </a:lnTo>
                    <a:lnTo>
                      <a:pt x="38" y="39"/>
                    </a:lnTo>
                    <a:lnTo>
                      <a:pt x="37" y="41"/>
                    </a:lnTo>
                    <a:lnTo>
                      <a:pt x="35" y="44"/>
                    </a:lnTo>
                    <a:lnTo>
                      <a:pt x="33" y="45"/>
                    </a:lnTo>
                    <a:lnTo>
                      <a:pt x="31" y="46"/>
                    </a:lnTo>
                    <a:lnTo>
                      <a:pt x="30" y="46"/>
                    </a:lnTo>
                    <a:lnTo>
                      <a:pt x="29" y="48"/>
                    </a:lnTo>
                    <a:lnTo>
                      <a:pt x="27" y="48"/>
                    </a:lnTo>
                    <a:lnTo>
                      <a:pt x="26" y="48"/>
                    </a:lnTo>
                    <a:lnTo>
                      <a:pt x="25" y="48"/>
                    </a:lnTo>
                    <a:lnTo>
                      <a:pt x="23" y="48"/>
                    </a:lnTo>
                    <a:lnTo>
                      <a:pt x="22" y="46"/>
                    </a:lnTo>
                    <a:lnTo>
                      <a:pt x="20" y="45"/>
                    </a:lnTo>
                    <a:lnTo>
                      <a:pt x="19" y="44"/>
                    </a:lnTo>
                    <a:lnTo>
                      <a:pt x="18" y="41"/>
                    </a:lnTo>
                    <a:lnTo>
                      <a:pt x="18" y="39"/>
                    </a:lnTo>
                    <a:lnTo>
                      <a:pt x="16" y="37"/>
                    </a:lnTo>
                    <a:lnTo>
                      <a:pt x="16" y="32"/>
                    </a:lnTo>
                    <a:lnTo>
                      <a:pt x="15" y="29"/>
                    </a:lnTo>
                    <a:lnTo>
                      <a:pt x="15" y="25"/>
                    </a:lnTo>
                    <a:lnTo>
                      <a:pt x="15" y="21"/>
                    </a:lnTo>
                    <a:lnTo>
                      <a:pt x="0" y="21"/>
                    </a:lnTo>
                    <a:lnTo>
                      <a:pt x="0" y="27"/>
                    </a:lnTo>
                    <a:lnTo>
                      <a:pt x="1" y="31"/>
                    </a:lnTo>
                    <a:lnTo>
                      <a:pt x="1" y="35"/>
                    </a:lnTo>
                    <a:lnTo>
                      <a:pt x="3" y="39"/>
                    </a:lnTo>
                    <a:lnTo>
                      <a:pt x="4" y="44"/>
                    </a:lnTo>
                    <a:lnTo>
                      <a:pt x="5" y="48"/>
                    </a:lnTo>
                    <a:lnTo>
                      <a:pt x="7" y="51"/>
                    </a:lnTo>
                    <a:lnTo>
                      <a:pt x="8" y="53"/>
                    </a:lnTo>
                    <a:lnTo>
                      <a:pt x="11" y="56"/>
                    </a:lnTo>
                    <a:lnTo>
                      <a:pt x="14" y="59"/>
                    </a:lnTo>
                    <a:lnTo>
                      <a:pt x="16" y="60"/>
                    </a:lnTo>
                    <a:lnTo>
                      <a:pt x="19" y="62"/>
                    </a:lnTo>
                    <a:lnTo>
                      <a:pt x="23" y="63"/>
                    </a:lnTo>
                    <a:lnTo>
                      <a:pt x="26" y="63"/>
                    </a:lnTo>
                    <a:lnTo>
                      <a:pt x="30" y="63"/>
                    </a:lnTo>
                    <a:lnTo>
                      <a:pt x="33" y="62"/>
                    </a:lnTo>
                    <a:lnTo>
                      <a:pt x="35" y="60"/>
                    </a:lnTo>
                    <a:lnTo>
                      <a:pt x="40" y="59"/>
                    </a:lnTo>
                    <a:lnTo>
                      <a:pt x="42" y="56"/>
                    </a:lnTo>
                    <a:lnTo>
                      <a:pt x="45" y="55"/>
                    </a:lnTo>
                    <a:lnTo>
                      <a:pt x="48" y="52"/>
                    </a:lnTo>
                    <a:lnTo>
                      <a:pt x="50" y="49"/>
                    </a:lnTo>
                    <a:lnTo>
                      <a:pt x="53" y="45"/>
                    </a:lnTo>
                    <a:lnTo>
                      <a:pt x="56" y="42"/>
                    </a:lnTo>
                    <a:lnTo>
                      <a:pt x="60" y="34"/>
                    </a:lnTo>
                    <a:lnTo>
                      <a:pt x="63" y="25"/>
                    </a:lnTo>
                    <a:lnTo>
                      <a:pt x="65" y="20"/>
                    </a:lnTo>
                    <a:lnTo>
                      <a:pt x="67" y="14"/>
                    </a:lnTo>
                    <a:lnTo>
                      <a:pt x="68" y="8"/>
                    </a:lnTo>
                    <a:lnTo>
                      <a:pt x="70" y="3"/>
                    </a:lnTo>
                    <a:lnTo>
                      <a:pt x="55"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54" name="Freeform 38"/>
              <p:cNvSpPr>
                <a:spLocks/>
              </p:cNvSpPr>
              <p:nvPr/>
            </p:nvSpPr>
            <p:spPr bwMode="auto">
              <a:xfrm>
                <a:off x="1806" y="1704"/>
                <a:ext cx="46" cy="168"/>
              </a:xfrm>
              <a:custGeom>
                <a:avLst/>
                <a:gdLst>
                  <a:gd name="T0" fmla="*/ 46 w 46"/>
                  <a:gd name="T1" fmla="*/ 3 h 168"/>
                  <a:gd name="T2" fmla="*/ 32 w 46"/>
                  <a:gd name="T3" fmla="*/ 0 h 168"/>
                  <a:gd name="T4" fmla="*/ 0 w 46"/>
                  <a:gd name="T5" fmla="*/ 165 h 168"/>
                  <a:gd name="T6" fmla="*/ 15 w 46"/>
                  <a:gd name="T7" fmla="*/ 168 h 168"/>
                  <a:gd name="T8" fmla="*/ 46 w 46"/>
                  <a:gd name="T9" fmla="*/ 3 h 168"/>
                  <a:gd name="T10" fmla="*/ 46 w 46"/>
                  <a:gd name="T11" fmla="*/ 3 h 168"/>
                  <a:gd name="T12" fmla="*/ 0 60000 65536"/>
                  <a:gd name="T13" fmla="*/ 0 60000 65536"/>
                  <a:gd name="T14" fmla="*/ 0 60000 65536"/>
                  <a:gd name="T15" fmla="*/ 0 60000 65536"/>
                  <a:gd name="T16" fmla="*/ 0 60000 65536"/>
                  <a:gd name="T17" fmla="*/ 0 60000 65536"/>
                  <a:gd name="T18" fmla="*/ 0 w 46"/>
                  <a:gd name="T19" fmla="*/ 0 h 168"/>
                  <a:gd name="T20" fmla="*/ 46 w 46"/>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6" h="168">
                    <a:moveTo>
                      <a:pt x="46" y="3"/>
                    </a:moveTo>
                    <a:lnTo>
                      <a:pt x="32" y="0"/>
                    </a:lnTo>
                    <a:lnTo>
                      <a:pt x="0" y="165"/>
                    </a:lnTo>
                    <a:lnTo>
                      <a:pt x="15" y="168"/>
                    </a:lnTo>
                    <a:lnTo>
                      <a:pt x="46" y="3"/>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55" name="Freeform 39"/>
              <p:cNvSpPr>
                <a:spLocks/>
              </p:cNvSpPr>
              <p:nvPr/>
            </p:nvSpPr>
            <p:spPr bwMode="auto">
              <a:xfrm>
                <a:off x="1838" y="1677"/>
                <a:ext cx="45" cy="47"/>
              </a:xfrm>
              <a:custGeom>
                <a:avLst/>
                <a:gdLst>
                  <a:gd name="T0" fmla="*/ 45 w 45"/>
                  <a:gd name="T1" fmla="*/ 37 h 47"/>
                  <a:gd name="T2" fmla="*/ 44 w 45"/>
                  <a:gd name="T3" fmla="*/ 34 h 47"/>
                  <a:gd name="T4" fmla="*/ 40 w 45"/>
                  <a:gd name="T5" fmla="*/ 27 h 47"/>
                  <a:gd name="T6" fmla="*/ 36 w 45"/>
                  <a:gd name="T7" fmla="*/ 17 h 47"/>
                  <a:gd name="T8" fmla="*/ 32 w 45"/>
                  <a:gd name="T9" fmla="*/ 9 h 47"/>
                  <a:gd name="T10" fmla="*/ 28 w 45"/>
                  <a:gd name="T11" fmla="*/ 5 h 47"/>
                  <a:gd name="T12" fmla="*/ 25 w 45"/>
                  <a:gd name="T13" fmla="*/ 2 h 47"/>
                  <a:gd name="T14" fmla="*/ 22 w 45"/>
                  <a:gd name="T15" fmla="*/ 0 h 47"/>
                  <a:gd name="T16" fmla="*/ 19 w 45"/>
                  <a:gd name="T17" fmla="*/ 0 h 47"/>
                  <a:gd name="T18" fmla="*/ 15 w 45"/>
                  <a:gd name="T19" fmla="*/ 0 h 47"/>
                  <a:gd name="T20" fmla="*/ 13 w 45"/>
                  <a:gd name="T21" fmla="*/ 0 h 47"/>
                  <a:gd name="T22" fmla="*/ 10 w 45"/>
                  <a:gd name="T23" fmla="*/ 3 h 47"/>
                  <a:gd name="T24" fmla="*/ 7 w 45"/>
                  <a:gd name="T25" fmla="*/ 5 h 47"/>
                  <a:gd name="T26" fmla="*/ 6 w 45"/>
                  <a:gd name="T27" fmla="*/ 7 h 47"/>
                  <a:gd name="T28" fmla="*/ 4 w 45"/>
                  <a:gd name="T29" fmla="*/ 10 h 47"/>
                  <a:gd name="T30" fmla="*/ 2 w 45"/>
                  <a:gd name="T31" fmla="*/ 17 h 47"/>
                  <a:gd name="T32" fmla="*/ 0 w 45"/>
                  <a:gd name="T33" fmla="*/ 27 h 47"/>
                  <a:gd name="T34" fmla="*/ 14 w 45"/>
                  <a:gd name="T35" fmla="*/ 30 h 47"/>
                  <a:gd name="T36" fmla="*/ 17 w 45"/>
                  <a:gd name="T37" fmla="*/ 21 h 47"/>
                  <a:gd name="T38" fmla="*/ 18 w 45"/>
                  <a:gd name="T39" fmla="*/ 16 h 47"/>
                  <a:gd name="T40" fmla="*/ 19 w 45"/>
                  <a:gd name="T41" fmla="*/ 14 h 47"/>
                  <a:gd name="T42" fmla="*/ 19 w 45"/>
                  <a:gd name="T43" fmla="*/ 14 h 47"/>
                  <a:gd name="T44" fmla="*/ 19 w 45"/>
                  <a:gd name="T45" fmla="*/ 14 h 47"/>
                  <a:gd name="T46" fmla="*/ 19 w 45"/>
                  <a:gd name="T47" fmla="*/ 14 h 47"/>
                  <a:gd name="T48" fmla="*/ 18 w 45"/>
                  <a:gd name="T49" fmla="*/ 14 h 47"/>
                  <a:gd name="T50" fmla="*/ 17 w 45"/>
                  <a:gd name="T51" fmla="*/ 14 h 47"/>
                  <a:gd name="T52" fmla="*/ 17 w 45"/>
                  <a:gd name="T53" fmla="*/ 14 h 47"/>
                  <a:gd name="T54" fmla="*/ 15 w 45"/>
                  <a:gd name="T55" fmla="*/ 14 h 47"/>
                  <a:gd name="T56" fmla="*/ 17 w 45"/>
                  <a:gd name="T57" fmla="*/ 16 h 47"/>
                  <a:gd name="T58" fmla="*/ 19 w 45"/>
                  <a:gd name="T59" fmla="*/ 17 h 47"/>
                  <a:gd name="T60" fmla="*/ 23 w 45"/>
                  <a:gd name="T61" fmla="*/ 24 h 47"/>
                  <a:gd name="T62" fmla="*/ 26 w 45"/>
                  <a:gd name="T63" fmla="*/ 33 h 47"/>
                  <a:gd name="T64" fmla="*/ 30 w 45"/>
                  <a:gd name="T65" fmla="*/ 41 h 47"/>
                  <a:gd name="T66" fmla="*/ 34 w 45"/>
                  <a:gd name="T67" fmla="*/ 47 h 47"/>
                  <a:gd name="T68" fmla="*/ 45 w 45"/>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5"/>
                  <a:gd name="T106" fmla="*/ 0 h 47"/>
                  <a:gd name="T107" fmla="*/ 45 w 45"/>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5" h="47">
                    <a:moveTo>
                      <a:pt x="45" y="37"/>
                    </a:moveTo>
                    <a:lnTo>
                      <a:pt x="44" y="34"/>
                    </a:lnTo>
                    <a:lnTo>
                      <a:pt x="40" y="27"/>
                    </a:lnTo>
                    <a:lnTo>
                      <a:pt x="36" y="17"/>
                    </a:lnTo>
                    <a:lnTo>
                      <a:pt x="32" y="9"/>
                    </a:lnTo>
                    <a:lnTo>
                      <a:pt x="28" y="5"/>
                    </a:lnTo>
                    <a:lnTo>
                      <a:pt x="25" y="2"/>
                    </a:lnTo>
                    <a:lnTo>
                      <a:pt x="22" y="0"/>
                    </a:lnTo>
                    <a:lnTo>
                      <a:pt x="19" y="0"/>
                    </a:lnTo>
                    <a:lnTo>
                      <a:pt x="15" y="0"/>
                    </a:lnTo>
                    <a:lnTo>
                      <a:pt x="13" y="0"/>
                    </a:lnTo>
                    <a:lnTo>
                      <a:pt x="10" y="3"/>
                    </a:lnTo>
                    <a:lnTo>
                      <a:pt x="7" y="5"/>
                    </a:lnTo>
                    <a:lnTo>
                      <a:pt x="6" y="7"/>
                    </a:lnTo>
                    <a:lnTo>
                      <a:pt x="4" y="10"/>
                    </a:lnTo>
                    <a:lnTo>
                      <a:pt x="2" y="17"/>
                    </a:lnTo>
                    <a:lnTo>
                      <a:pt x="0" y="27"/>
                    </a:lnTo>
                    <a:lnTo>
                      <a:pt x="14" y="30"/>
                    </a:lnTo>
                    <a:lnTo>
                      <a:pt x="17" y="21"/>
                    </a:lnTo>
                    <a:lnTo>
                      <a:pt x="18" y="16"/>
                    </a:lnTo>
                    <a:lnTo>
                      <a:pt x="19" y="14"/>
                    </a:lnTo>
                    <a:lnTo>
                      <a:pt x="18" y="14"/>
                    </a:lnTo>
                    <a:lnTo>
                      <a:pt x="17" y="14"/>
                    </a:lnTo>
                    <a:lnTo>
                      <a:pt x="15" y="14"/>
                    </a:lnTo>
                    <a:lnTo>
                      <a:pt x="17" y="16"/>
                    </a:lnTo>
                    <a:lnTo>
                      <a:pt x="19" y="17"/>
                    </a:lnTo>
                    <a:lnTo>
                      <a:pt x="23" y="24"/>
                    </a:lnTo>
                    <a:lnTo>
                      <a:pt x="26" y="33"/>
                    </a:lnTo>
                    <a:lnTo>
                      <a:pt x="30" y="41"/>
                    </a:lnTo>
                    <a:lnTo>
                      <a:pt x="34" y="47"/>
                    </a:lnTo>
                    <a:lnTo>
                      <a:pt x="45" y="3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56" name="Freeform 40"/>
              <p:cNvSpPr>
                <a:spLocks/>
              </p:cNvSpPr>
              <p:nvPr/>
            </p:nvSpPr>
            <p:spPr bwMode="auto">
              <a:xfrm>
                <a:off x="1861" y="1762"/>
                <a:ext cx="63" cy="187"/>
              </a:xfrm>
              <a:custGeom>
                <a:avLst/>
                <a:gdLst>
                  <a:gd name="T0" fmla="*/ 48 w 63"/>
                  <a:gd name="T1" fmla="*/ 0 h 187"/>
                  <a:gd name="T2" fmla="*/ 48 w 63"/>
                  <a:gd name="T3" fmla="*/ 0 h 187"/>
                  <a:gd name="T4" fmla="*/ 47 w 63"/>
                  <a:gd name="T5" fmla="*/ 7 h 187"/>
                  <a:gd name="T6" fmla="*/ 45 w 63"/>
                  <a:gd name="T7" fmla="*/ 20 h 187"/>
                  <a:gd name="T8" fmla="*/ 44 w 63"/>
                  <a:gd name="T9" fmla="*/ 34 h 187"/>
                  <a:gd name="T10" fmla="*/ 41 w 63"/>
                  <a:gd name="T11" fmla="*/ 51 h 187"/>
                  <a:gd name="T12" fmla="*/ 40 w 63"/>
                  <a:gd name="T13" fmla="*/ 69 h 187"/>
                  <a:gd name="T14" fmla="*/ 36 w 63"/>
                  <a:gd name="T15" fmla="*/ 89 h 187"/>
                  <a:gd name="T16" fmla="*/ 33 w 63"/>
                  <a:gd name="T17" fmla="*/ 107 h 187"/>
                  <a:gd name="T18" fmla="*/ 30 w 63"/>
                  <a:gd name="T19" fmla="*/ 125 h 187"/>
                  <a:gd name="T20" fmla="*/ 26 w 63"/>
                  <a:gd name="T21" fmla="*/ 142 h 187"/>
                  <a:gd name="T22" fmla="*/ 24 w 63"/>
                  <a:gd name="T23" fmla="*/ 156 h 187"/>
                  <a:gd name="T24" fmla="*/ 22 w 63"/>
                  <a:gd name="T25" fmla="*/ 162 h 187"/>
                  <a:gd name="T26" fmla="*/ 20 w 63"/>
                  <a:gd name="T27" fmla="*/ 167 h 187"/>
                  <a:gd name="T28" fmla="*/ 18 w 63"/>
                  <a:gd name="T29" fmla="*/ 170 h 187"/>
                  <a:gd name="T30" fmla="*/ 17 w 63"/>
                  <a:gd name="T31" fmla="*/ 173 h 187"/>
                  <a:gd name="T32" fmla="*/ 17 w 63"/>
                  <a:gd name="T33" fmla="*/ 173 h 187"/>
                  <a:gd name="T34" fmla="*/ 17 w 63"/>
                  <a:gd name="T35" fmla="*/ 173 h 187"/>
                  <a:gd name="T36" fmla="*/ 18 w 63"/>
                  <a:gd name="T37" fmla="*/ 173 h 187"/>
                  <a:gd name="T38" fmla="*/ 20 w 63"/>
                  <a:gd name="T39" fmla="*/ 172 h 187"/>
                  <a:gd name="T40" fmla="*/ 21 w 63"/>
                  <a:gd name="T41" fmla="*/ 173 h 187"/>
                  <a:gd name="T42" fmla="*/ 21 w 63"/>
                  <a:gd name="T43" fmla="*/ 173 h 187"/>
                  <a:gd name="T44" fmla="*/ 22 w 63"/>
                  <a:gd name="T45" fmla="*/ 173 h 187"/>
                  <a:gd name="T46" fmla="*/ 22 w 63"/>
                  <a:gd name="T47" fmla="*/ 173 h 187"/>
                  <a:gd name="T48" fmla="*/ 20 w 63"/>
                  <a:gd name="T49" fmla="*/ 170 h 187"/>
                  <a:gd name="T50" fmla="*/ 18 w 63"/>
                  <a:gd name="T51" fmla="*/ 166 h 187"/>
                  <a:gd name="T52" fmla="*/ 17 w 63"/>
                  <a:gd name="T53" fmla="*/ 159 h 187"/>
                  <a:gd name="T54" fmla="*/ 14 w 63"/>
                  <a:gd name="T55" fmla="*/ 151 h 187"/>
                  <a:gd name="T56" fmla="*/ 0 w 63"/>
                  <a:gd name="T57" fmla="*/ 153 h 187"/>
                  <a:gd name="T58" fmla="*/ 2 w 63"/>
                  <a:gd name="T59" fmla="*/ 163 h 187"/>
                  <a:gd name="T60" fmla="*/ 5 w 63"/>
                  <a:gd name="T61" fmla="*/ 170 h 187"/>
                  <a:gd name="T62" fmla="*/ 6 w 63"/>
                  <a:gd name="T63" fmla="*/ 177 h 187"/>
                  <a:gd name="T64" fmla="*/ 9 w 63"/>
                  <a:gd name="T65" fmla="*/ 182 h 187"/>
                  <a:gd name="T66" fmla="*/ 11 w 63"/>
                  <a:gd name="T67" fmla="*/ 184 h 187"/>
                  <a:gd name="T68" fmla="*/ 13 w 63"/>
                  <a:gd name="T69" fmla="*/ 186 h 187"/>
                  <a:gd name="T70" fmla="*/ 15 w 63"/>
                  <a:gd name="T71" fmla="*/ 187 h 187"/>
                  <a:gd name="T72" fmla="*/ 20 w 63"/>
                  <a:gd name="T73" fmla="*/ 187 h 187"/>
                  <a:gd name="T74" fmla="*/ 22 w 63"/>
                  <a:gd name="T75" fmla="*/ 187 h 187"/>
                  <a:gd name="T76" fmla="*/ 25 w 63"/>
                  <a:gd name="T77" fmla="*/ 186 h 187"/>
                  <a:gd name="T78" fmla="*/ 28 w 63"/>
                  <a:gd name="T79" fmla="*/ 184 h 187"/>
                  <a:gd name="T80" fmla="*/ 29 w 63"/>
                  <a:gd name="T81" fmla="*/ 182 h 187"/>
                  <a:gd name="T82" fmla="*/ 32 w 63"/>
                  <a:gd name="T83" fmla="*/ 177 h 187"/>
                  <a:gd name="T84" fmla="*/ 35 w 63"/>
                  <a:gd name="T85" fmla="*/ 172 h 187"/>
                  <a:gd name="T86" fmla="*/ 36 w 63"/>
                  <a:gd name="T87" fmla="*/ 167 h 187"/>
                  <a:gd name="T88" fmla="*/ 39 w 63"/>
                  <a:gd name="T89" fmla="*/ 160 h 187"/>
                  <a:gd name="T90" fmla="*/ 41 w 63"/>
                  <a:gd name="T91" fmla="*/ 145 h 187"/>
                  <a:gd name="T92" fmla="*/ 45 w 63"/>
                  <a:gd name="T93" fmla="*/ 128 h 187"/>
                  <a:gd name="T94" fmla="*/ 48 w 63"/>
                  <a:gd name="T95" fmla="*/ 110 h 187"/>
                  <a:gd name="T96" fmla="*/ 51 w 63"/>
                  <a:gd name="T97" fmla="*/ 90 h 187"/>
                  <a:gd name="T98" fmla="*/ 54 w 63"/>
                  <a:gd name="T99" fmla="*/ 70 h 187"/>
                  <a:gd name="T100" fmla="*/ 56 w 63"/>
                  <a:gd name="T101" fmla="*/ 52 h 187"/>
                  <a:gd name="T102" fmla="*/ 59 w 63"/>
                  <a:gd name="T103" fmla="*/ 35 h 187"/>
                  <a:gd name="T104" fmla="*/ 60 w 63"/>
                  <a:gd name="T105" fmla="*/ 21 h 187"/>
                  <a:gd name="T106" fmla="*/ 62 w 63"/>
                  <a:gd name="T107" fmla="*/ 10 h 187"/>
                  <a:gd name="T108" fmla="*/ 63 w 63"/>
                  <a:gd name="T109" fmla="*/ 3 h 187"/>
                  <a:gd name="T110" fmla="*/ 63 w 63"/>
                  <a:gd name="T111" fmla="*/ 3 h 187"/>
                  <a:gd name="T112" fmla="*/ 48 w 63"/>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7"/>
                  <a:gd name="T173" fmla="*/ 63 w 63"/>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7">
                    <a:moveTo>
                      <a:pt x="48" y="0"/>
                    </a:moveTo>
                    <a:lnTo>
                      <a:pt x="48" y="0"/>
                    </a:lnTo>
                    <a:lnTo>
                      <a:pt x="47" y="7"/>
                    </a:lnTo>
                    <a:lnTo>
                      <a:pt x="45" y="20"/>
                    </a:lnTo>
                    <a:lnTo>
                      <a:pt x="44" y="34"/>
                    </a:lnTo>
                    <a:lnTo>
                      <a:pt x="41" y="51"/>
                    </a:lnTo>
                    <a:lnTo>
                      <a:pt x="40" y="69"/>
                    </a:lnTo>
                    <a:lnTo>
                      <a:pt x="36" y="89"/>
                    </a:lnTo>
                    <a:lnTo>
                      <a:pt x="33" y="107"/>
                    </a:lnTo>
                    <a:lnTo>
                      <a:pt x="30" y="125"/>
                    </a:lnTo>
                    <a:lnTo>
                      <a:pt x="26" y="142"/>
                    </a:lnTo>
                    <a:lnTo>
                      <a:pt x="24" y="156"/>
                    </a:lnTo>
                    <a:lnTo>
                      <a:pt x="22" y="162"/>
                    </a:lnTo>
                    <a:lnTo>
                      <a:pt x="20" y="167"/>
                    </a:lnTo>
                    <a:lnTo>
                      <a:pt x="18" y="170"/>
                    </a:lnTo>
                    <a:lnTo>
                      <a:pt x="17" y="173"/>
                    </a:lnTo>
                    <a:lnTo>
                      <a:pt x="18" y="173"/>
                    </a:lnTo>
                    <a:lnTo>
                      <a:pt x="20" y="172"/>
                    </a:lnTo>
                    <a:lnTo>
                      <a:pt x="21" y="173"/>
                    </a:lnTo>
                    <a:lnTo>
                      <a:pt x="22" y="173"/>
                    </a:lnTo>
                    <a:lnTo>
                      <a:pt x="20" y="170"/>
                    </a:lnTo>
                    <a:lnTo>
                      <a:pt x="18" y="166"/>
                    </a:lnTo>
                    <a:lnTo>
                      <a:pt x="17" y="159"/>
                    </a:lnTo>
                    <a:lnTo>
                      <a:pt x="14" y="151"/>
                    </a:lnTo>
                    <a:lnTo>
                      <a:pt x="0" y="153"/>
                    </a:lnTo>
                    <a:lnTo>
                      <a:pt x="2" y="163"/>
                    </a:lnTo>
                    <a:lnTo>
                      <a:pt x="5" y="170"/>
                    </a:lnTo>
                    <a:lnTo>
                      <a:pt x="6" y="177"/>
                    </a:lnTo>
                    <a:lnTo>
                      <a:pt x="9" y="182"/>
                    </a:lnTo>
                    <a:lnTo>
                      <a:pt x="11" y="184"/>
                    </a:lnTo>
                    <a:lnTo>
                      <a:pt x="13" y="186"/>
                    </a:lnTo>
                    <a:lnTo>
                      <a:pt x="15" y="187"/>
                    </a:lnTo>
                    <a:lnTo>
                      <a:pt x="20" y="187"/>
                    </a:lnTo>
                    <a:lnTo>
                      <a:pt x="22" y="187"/>
                    </a:lnTo>
                    <a:lnTo>
                      <a:pt x="25" y="186"/>
                    </a:lnTo>
                    <a:lnTo>
                      <a:pt x="28" y="184"/>
                    </a:lnTo>
                    <a:lnTo>
                      <a:pt x="29" y="182"/>
                    </a:lnTo>
                    <a:lnTo>
                      <a:pt x="32" y="177"/>
                    </a:lnTo>
                    <a:lnTo>
                      <a:pt x="35" y="172"/>
                    </a:lnTo>
                    <a:lnTo>
                      <a:pt x="36" y="167"/>
                    </a:lnTo>
                    <a:lnTo>
                      <a:pt x="39" y="160"/>
                    </a:lnTo>
                    <a:lnTo>
                      <a:pt x="41" y="145"/>
                    </a:lnTo>
                    <a:lnTo>
                      <a:pt x="45" y="128"/>
                    </a:lnTo>
                    <a:lnTo>
                      <a:pt x="48" y="110"/>
                    </a:lnTo>
                    <a:lnTo>
                      <a:pt x="51" y="90"/>
                    </a:lnTo>
                    <a:lnTo>
                      <a:pt x="54" y="70"/>
                    </a:lnTo>
                    <a:lnTo>
                      <a:pt x="56" y="52"/>
                    </a:lnTo>
                    <a:lnTo>
                      <a:pt x="59" y="35"/>
                    </a:lnTo>
                    <a:lnTo>
                      <a:pt x="60" y="21"/>
                    </a:lnTo>
                    <a:lnTo>
                      <a:pt x="62" y="10"/>
                    </a:lnTo>
                    <a:lnTo>
                      <a:pt x="63" y="3"/>
                    </a:lnTo>
                    <a:lnTo>
                      <a:pt x="48"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57" name="Freeform 41"/>
              <p:cNvSpPr>
                <a:spLocks/>
              </p:cNvSpPr>
              <p:nvPr/>
            </p:nvSpPr>
            <p:spPr bwMode="auto">
              <a:xfrm>
                <a:off x="1909" y="1682"/>
                <a:ext cx="85" cy="83"/>
              </a:xfrm>
              <a:custGeom>
                <a:avLst/>
                <a:gdLst>
                  <a:gd name="T0" fmla="*/ 85 w 85"/>
                  <a:gd name="T1" fmla="*/ 46 h 83"/>
                  <a:gd name="T2" fmla="*/ 83 w 85"/>
                  <a:gd name="T3" fmla="*/ 39 h 83"/>
                  <a:gd name="T4" fmla="*/ 83 w 85"/>
                  <a:gd name="T5" fmla="*/ 32 h 83"/>
                  <a:gd name="T6" fmla="*/ 82 w 85"/>
                  <a:gd name="T7" fmla="*/ 25 h 83"/>
                  <a:gd name="T8" fmla="*/ 81 w 85"/>
                  <a:gd name="T9" fmla="*/ 21 h 83"/>
                  <a:gd name="T10" fmla="*/ 79 w 85"/>
                  <a:gd name="T11" fmla="*/ 15 h 83"/>
                  <a:gd name="T12" fmla="*/ 78 w 85"/>
                  <a:gd name="T13" fmla="*/ 11 h 83"/>
                  <a:gd name="T14" fmla="*/ 75 w 85"/>
                  <a:gd name="T15" fmla="*/ 8 h 83"/>
                  <a:gd name="T16" fmla="*/ 71 w 85"/>
                  <a:gd name="T17" fmla="*/ 4 h 83"/>
                  <a:gd name="T18" fmla="*/ 68 w 85"/>
                  <a:gd name="T19" fmla="*/ 2 h 83"/>
                  <a:gd name="T20" fmla="*/ 64 w 85"/>
                  <a:gd name="T21" fmla="*/ 1 h 83"/>
                  <a:gd name="T22" fmla="*/ 59 w 85"/>
                  <a:gd name="T23" fmla="*/ 0 h 83"/>
                  <a:gd name="T24" fmla="*/ 56 w 85"/>
                  <a:gd name="T25" fmla="*/ 1 h 83"/>
                  <a:gd name="T26" fmla="*/ 52 w 85"/>
                  <a:gd name="T27" fmla="*/ 2 h 83"/>
                  <a:gd name="T28" fmla="*/ 48 w 85"/>
                  <a:gd name="T29" fmla="*/ 4 h 83"/>
                  <a:gd name="T30" fmla="*/ 44 w 85"/>
                  <a:gd name="T31" fmla="*/ 7 h 83"/>
                  <a:gd name="T32" fmla="*/ 41 w 85"/>
                  <a:gd name="T33" fmla="*/ 8 h 83"/>
                  <a:gd name="T34" fmla="*/ 37 w 85"/>
                  <a:gd name="T35" fmla="*/ 11 h 83"/>
                  <a:gd name="T36" fmla="*/ 34 w 85"/>
                  <a:gd name="T37" fmla="*/ 15 h 83"/>
                  <a:gd name="T38" fmla="*/ 30 w 85"/>
                  <a:gd name="T39" fmla="*/ 18 h 83"/>
                  <a:gd name="T40" fmla="*/ 27 w 85"/>
                  <a:gd name="T41" fmla="*/ 22 h 83"/>
                  <a:gd name="T42" fmla="*/ 21 w 85"/>
                  <a:gd name="T43" fmla="*/ 31 h 83"/>
                  <a:gd name="T44" fmla="*/ 15 w 85"/>
                  <a:gd name="T45" fmla="*/ 39 h 83"/>
                  <a:gd name="T46" fmla="*/ 11 w 85"/>
                  <a:gd name="T47" fmla="*/ 49 h 83"/>
                  <a:gd name="T48" fmla="*/ 6 w 85"/>
                  <a:gd name="T49" fmla="*/ 60 h 83"/>
                  <a:gd name="T50" fmla="*/ 4 w 85"/>
                  <a:gd name="T51" fmla="*/ 64 h 83"/>
                  <a:gd name="T52" fmla="*/ 3 w 85"/>
                  <a:gd name="T53" fmla="*/ 70 h 83"/>
                  <a:gd name="T54" fmla="*/ 2 w 85"/>
                  <a:gd name="T55" fmla="*/ 74 h 83"/>
                  <a:gd name="T56" fmla="*/ 0 w 85"/>
                  <a:gd name="T57" fmla="*/ 80 h 83"/>
                  <a:gd name="T58" fmla="*/ 15 w 85"/>
                  <a:gd name="T59" fmla="*/ 83 h 83"/>
                  <a:gd name="T60" fmla="*/ 17 w 85"/>
                  <a:gd name="T61" fmla="*/ 78 h 83"/>
                  <a:gd name="T62" fmla="*/ 17 w 85"/>
                  <a:gd name="T63" fmla="*/ 74 h 83"/>
                  <a:gd name="T64" fmla="*/ 18 w 85"/>
                  <a:gd name="T65" fmla="*/ 70 h 83"/>
                  <a:gd name="T66" fmla="*/ 21 w 85"/>
                  <a:gd name="T67" fmla="*/ 66 h 83"/>
                  <a:gd name="T68" fmla="*/ 25 w 85"/>
                  <a:gd name="T69" fmla="*/ 56 h 83"/>
                  <a:gd name="T70" fmla="*/ 29 w 85"/>
                  <a:gd name="T71" fmla="*/ 47 h 83"/>
                  <a:gd name="T72" fmla="*/ 34 w 85"/>
                  <a:gd name="T73" fmla="*/ 39 h 83"/>
                  <a:gd name="T74" fmla="*/ 40 w 85"/>
                  <a:gd name="T75" fmla="*/ 32 h 83"/>
                  <a:gd name="T76" fmla="*/ 42 w 85"/>
                  <a:gd name="T77" fmla="*/ 28 h 83"/>
                  <a:gd name="T78" fmla="*/ 45 w 85"/>
                  <a:gd name="T79" fmla="*/ 25 h 83"/>
                  <a:gd name="T80" fmla="*/ 48 w 85"/>
                  <a:gd name="T81" fmla="*/ 24 h 83"/>
                  <a:gd name="T82" fmla="*/ 51 w 85"/>
                  <a:gd name="T83" fmla="*/ 21 h 83"/>
                  <a:gd name="T84" fmla="*/ 53 w 85"/>
                  <a:gd name="T85" fmla="*/ 18 h 83"/>
                  <a:gd name="T86" fmla="*/ 55 w 85"/>
                  <a:gd name="T87" fmla="*/ 16 h 83"/>
                  <a:gd name="T88" fmla="*/ 57 w 85"/>
                  <a:gd name="T89" fmla="*/ 16 h 83"/>
                  <a:gd name="T90" fmla="*/ 59 w 85"/>
                  <a:gd name="T91" fmla="*/ 15 h 83"/>
                  <a:gd name="T92" fmla="*/ 60 w 85"/>
                  <a:gd name="T93" fmla="*/ 15 h 83"/>
                  <a:gd name="T94" fmla="*/ 62 w 85"/>
                  <a:gd name="T95" fmla="*/ 15 h 83"/>
                  <a:gd name="T96" fmla="*/ 62 w 85"/>
                  <a:gd name="T97" fmla="*/ 15 h 83"/>
                  <a:gd name="T98" fmla="*/ 63 w 85"/>
                  <a:gd name="T99" fmla="*/ 16 h 83"/>
                  <a:gd name="T100" fmla="*/ 63 w 85"/>
                  <a:gd name="T101" fmla="*/ 16 h 83"/>
                  <a:gd name="T102" fmla="*/ 64 w 85"/>
                  <a:gd name="T103" fmla="*/ 18 h 83"/>
                  <a:gd name="T104" fmla="*/ 66 w 85"/>
                  <a:gd name="T105" fmla="*/ 21 h 83"/>
                  <a:gd name="T106" fmla="*/ 67 w 85"/>
                  <a:gd name="T107" fmla="*/ 24 h 83"/>
                  <a:gd name="T108" fmla="*/ 67 w 85"/>
                  <a:gd name="T109" fmla="*/ 28 h 83"/>
                  <a:gd name="T110" fmla="*/ 68 w 85"/>
                  <a:gd name="T111" fmla="*/ 33 h 83"/>
                  <a:gd name="T112" fmla="*/ 68 w 85"/>
                  <a:gd name="T113" fmla="*/ 39 h 83"/>
                  <a:gd name="T114" fmla="*/ 68 w 85"/>
                  <a:gd name="T115" fmla="*/ 46 h 83"/>
                  <a:gd name="T116" fmla="*/ 85 w 85"/>
                  <a:gd name="T117" fmla="*/ 46 h 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5"/>
                  <a:gd name="T178" fmla="*/ 0 h 83"/>
                  <a:gd name="T179" fmla="*/ 85 w 85"/>
                  <a:gd name="T180" fmla="*/ 83 h 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5" h="83">
                    <a:moveTo>
                      <a:pt x="85" y="46"/>
                    </a:moveTo>
                    <a:lnTo>
                      <a:pt x="83" y="39"/>
                    </a:lnTo>
                    <a:lnTo>
                      <a:pt x="83" y="32"/>
                    </a:lnTo>
                    <a:lnTo>
                      <a:pt x="82" y="25"/>
                    </a:lnTo>
                    <a:lnTo>
                      <a:pt x="81" y="21"/>
                    </a:lnTo>
                    <a:lnTo>
                      <a:pt x="79" y="15"/>
                    </a:lnTo>
                    <a:lnTo>
                      <a:pt x="78" y="11"/>
                    </a:lnTo>
                    <a:lnTo>
                      <a:pt x="75" y="8"/>
                    </a:lnTo>
                    <a:lnTo>
                      <a:pt x="71" y="4"/>
                    </a:lnTo>
                    <a:lnTo>
                      <a:pt x="68" y="2"/>
                    </a:lnTo>
                    <a:lnTo>
                      <a:pt x="64" y="1"/>
                    </a:lnTo>
                    <a:lnTo>
                      <a:pt x="59" y="0"/>
                    </a:lnTo>
                    <a:lnTo>
                      <a:pt x="56" y="1"/>
                    </a:lnTo>
                    <a:lnTo>
                      <a:pt x="52" y="2"/>
                    </a:lnTo>
                    <a:lnTo>
                      <a:pt x="48" y="4"/>
                    </a:lnTo>
                    <a:lnTo>
                      <a:pt x="44" y="7"/>
                    </a:lnTo>
                    <a:lnTo>
                      <a:pt x="41" y="8"/>
                    </a:lnTo>
                    <a:lnTo>
                      <a:pt x="37" y="11"/>
                    </a:lnTo>
                    <a:lnTo>
                      <a:pt x="34" y="15"/>
                    </a:lnTo>
                    <a:lnTo>
                      <a:pt x="30" y="18"/>
                    </a:lnTo>
                    <a:lnTo>
                      <a:pt x="27" y="22"/>
                    </a:lnTo>
                    <a:lnTo>
                      <a:pt x="21" y="31"/>
                    </a:lnTo>
                    <a:lnTo>
                      <a:pt x="15" y="39"/>
                    </a:lnTo>
                    <a:lnTo>
                      <a:pt x="11" y="49"/>
                    </a:lnTo>
                    <a:lnTo>
                      <a:pt x="6" y="60"/>
                    </a:lnTo>
                    <a:lnTo>
                      <a:pt x="4" y="64"/>
                    </a:lnTo>
                    <a:lnTo>
                      <a:pt x="3" y="70"/>
                    </a:lnTo>
                    <a:lnTo>
                      <a:pt x="2" y="74"/>
                    </a:lnTo>
                    <a:lnTo>
                      <a:pt x="0" y="80"/>
                    </a:lnTo>
                    <a:lnTo>
                      <a:pt x="15" y="83"/>
                    </a:lnTo>
                    <a:lnTo>
                      <a:pt x="17" y="78"/>
                    </a:lnTo>
                    <a:lnTo>
                      <a:pt x="17" y="74"/>
                    </a:lnTo>
                    <a:lnTo>
                      <a:pt x="18" y="70"/>
                    </a:lnTo>
                    <a:lnTo>
                      <a:pt x="21" y="66"/>
                    </a:lnTo>
                    <a:lnTo>
                      <a:pt x="25" y="56"/>
                    </a:lnTo>
                    <a:lnTo>
                      <a:pt x="29" y="47"/>
                    </a:lnTo>
                    <a:lnTo>
                      <a:pt x="34" y="39"/>
                    </a:lnTo>
                    <a:lnTo>
                      <a:pt x="40" y="32"/>
                    </a:lnTo>
                    <a:lnTo>
                      <a:pt x="42" y="28"/>
                    </a:lnTo>
                    <a:lnTo>
                      <a:pt x="45" y="25"/>
                    </a:lnTo>
                    <a:lnTo>
                      <a:pt x="48" y="24"/>
                    </a:lnTo>
                    <a:lnTo>
                      <a:pt x="51" y="21"/>
                    </a:lnTo>
                    <a:lnTo>
                      <a:pt x="53" y="18"/>
                    </a:lnTo>
                    <a:lnTo>
                      <a:pt x="55" y="16"/>
                    </a:lnTo>
                    <a:lnTo>
                      <a:pt x="57" y="16"/>
                    </a:lnTo>
                    <a:lnTo>
                      <a:pt x="59" y="15"/>
                    </a:lnTo>
                    <a:lnTo>
                      <a:pt x="60" y="15"/>
                    </a:lnTo>
                    <a:lnTo>
                      <a:pt x="62" y="15"/>
                    </a:lnTo>
                    <a:lnTo>
                      <a:pt x="63" y="16"/>
                    </a:lnTo>
                    <a:lnTo>
                      <a:pt x="64" y="18"/>
                    </a:lnTo>
                    <a:lnTo>
                      <a:pt x="66" y="21"/>
                    </a:lnTo>
                    <a:lnTo>
                      <a:pt x="67" y="24"/>
                    </a:lnTo>
                    <a:lnTo>
                      <a:pt x="67" y="28"/>
                    </a:lnTo>
                    <a:lnTo>
                      <a:pt x="68" y="33"/>
                    </a:lnTo>
                    <a:lnTo>
                      <a:pt x="68" y="39"/>
                    </a:lnTo>
                    <a:lnTo>
                      <a:pt x="68" y="46"/>
                    </a:lnTo>
                    <a:lnTo>
                      <a:pt x="85" y="46"/>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6645" name="Group 42"/>
            <p:cNvGrpSpPr>
              <a:grpSpLocks/>
            </p:cNvGrpSpPr>
            <p:nvPr/>
          </p:nvGrpSpPr>
          <p:grpSpPr bwMode="auto">
            <a:xfrm>
              <a:off x="1898" y="3196"/>
              <a:ext cx="407" cy="272"/>
              <a:chOff x="2133" y="1673"/>
              <a:chExt cx="407" cy="272"/>
            </a:xfrm>
          </p:grpSpPr>
          <p:sp>
            <p:nvSpPr>
              <p:cNvPr id="26738" name="Freeform 43"/>
              <p:cNvSpPr>
                <a:spLocks/>
              </p:cNvSpPr>
              <p:nvPr/>
            </p:nvSpPr>
            <p:spPr bwMode="auto">
              <a:xfrm>
                <a:off x="2140" y="1713"/>
                <a:ext cx="394" cy="198"/>
              </a:xfrm>
              <a:custGeom>
                <a:avLst/>
                <a:gdLst>
                  <a:gd name="T0" fmla="*/ 216 w 394"/>
                  <a:gd name="T1" fmla="*/ 1 h 198"/>
                  <a:gd name="T2" fmla="*/ 245 w 394"/>
                  <a:gd name="T3" fmla="*/ 2 h 198"/>
                  <a:gd name="T4" fmla="*/ 274 w 394"/>
                  <a:gd name="T5" fmla="*/ 8 h 198"/>
                  <a:gd name="T6" fmla="*/ 298 w 394"/>
                  <a:gd name="T7" fmla="*/ 14 h 198"/>
                  <a:gd name="T8" fmla="*/ 321 w 394"/>
                  <a:gd name="T9" fmla="*/ 22 h 198"/>
                  <a:gd name="T10" fmla="*/ 342 w 394"/>
                  <a:gd name="T11" fmla="*/ 32 h 198"/>
                  <a:gd name="T12" fmla="*/ 360 w 394"/>
                  <a:gd name="T13" fmla="*/ 43 h 198"/>
                  <a:gd name="T14" fmla="*/ 373 w 394"/>
                  <a:gd name="T15" fmla="*/ 56 h 198"/>
                  <a:gd name="T16" fmla="*/ 384 w 394"/>
                  <a:gd name="T17" fmla="*/ 70 h 198"/>
                  <a:gd name="T18" fmla="*/ 391 w 394"/>
                  <a:gd name="T19" fmla="*/ 84 h 198"/>
                  <a:gd name="T20" fmla="*/ 394 w 394"/>
                  <a:gd name="T21" fmla="*/ 100 h 198"/>
                  <a:gd name="T22" fmla="*/ 391 w 394"/>
                  <a:gd name="T23" fmla="*/ 114 h 198"/>
                  <a:gd name="T24" fmla="*/ 384 w 394"/>
                  <a:gd name="T25" fmla="*/ 128 h 198"/>
                  <a:gd name="T26" fmla="*/ 373 w 394"/>
                  <a:gd name="T27" fmla="*/ 142 h 198"/>
                  <a:gd name="T28" fmla="*/ 360 w 394"/>
                  <a:gd name="T29" fmla="*/ 154 h 198"/>
                  <a:gd name="T30" fmla="*/ 342 w 394"/>
                  <a:gd name="T31" fmla="*/ 166 h 198"/>
                  <a:gd name="T32" fmla="*/ 321 w 394"/>
                  <a:gd name="T33" fmla="*/ 176 h 198"/>
                  <a:gd name="T34" fmla="*/ 298 w 394"/>
                  <a:gd name="T35" fmla="*/ 184 h 198"/>
                  <a:gd name="T36" fmla="*/ 274 w 394"/>
                  <a:gd name="T37" fmla="*/ 191 h 198"/>
                  <a:gd name="T38" fmla="*/ 245 w 394"/>
                  <a:gd name="T39" fmla="*/ 195 h 198"/>
                  <a:gd name="T40" fmla="*/ 216 w 394"/>
                  <a:gd name="T41" fmla="*/ 198 h 198"/>
                  <a:gd name="T42" fmla="*/ 186 w 394"/>
                  <a:gd name="T43" fmla="*/ 198 h 198"/>
                  <a:gd name="T44" fmla="*/ 156 w 394"/>
                  <a:gd name="T45" fmla="*/ 197 h 198"/>
                  <a:gd name="T46" fmla="*/ 129 w 394"/>
                  <a:gd name="T47" fmla="*/ 193 h 198"/>
                  <a:gd name="T48" fmla="*/ 103 w 394"/>
                  <a:gd name="T49" fmla="*/ 187 h 198"/>
                  <a:gd name="T50" fmla="*/ 79 w 394"/>
                  <a:gd name="T51" fmla="*/ 178 h 198"/>
                  <a:gd name="T52" fmla="*/ 57 w 394"/>
                  <a:gd name="T53" fmla="*/ 169 h 198"/>
                  <a:gd name="T54" fmla="*/ 39 w 394"/>
                  <a:gd name="T55" fmla="*/ 159 h 198"/>
                  <a:gd name="T56" fmla="*/ 24 w 394"/>
                  <a:gd name="T57" fmla="*/ 146 h 198"/>
                  <a:gd name="T58" fmla="*/ 12 w 394"/>
                  <a:gd name="T59" fmla="*/ 133 h 198"/>
                  <a:gd name="T60" fmla="*/ 4 w 394"/>
                  <a:gd name="T61" fmla="*/ 119 h 198"/>
                  <a:gd name="T62" fmla="*/ 0 w 394"/>
                  <a:gd name="T63" fmla="*/ 104 h 198"/>
                  <a:gd name="T64" fmla="*/ 1 w 394"/>
                  <a:gd name="T65" fmla="*/ 88 h 198"/>
                  <a:gd name="T66" fmla="*/ 6 w 394"/>
                  <a:gd name="T67" fmla="*/ 74 h 198"/>
                  <a:gd name="T68" fmla="*/ 15 w 394"/>
                  <a:gd name="T69" fmla="*/ 60 h 198"/>
                  <a:gd name="T70" fmla="*/ 28 w 394"/>
                  <a:gd name="T71" fmla="*/ 47 h 198"/>
                  <a:gd name="T72" fmla="*/ 45 w 394"/>
                  <a:gd name="T73" fmla="*/ 36 h 198"/>
                  <a:gd name="T74" fmla="*/ 64 w 394"/>
                  <a:gd name="T75" fmla="*/ 26 h 198"/>
                  <a:gd name="T76" fmla="*/ 87 w 394"/>
                  <a:gd name="T77" fmla="*/ 16 h 198"/>
                  <a:gd name="T78" fmla="*/ 111 w 394"/>
                  <a:gd name="T79" fmla="*/ 9 h 198"/>
                  <a:gd name="T80" fmla="*/ 137 w 394"/>
                  <a:gd name="T81" fmla="*/ 4 h 198"/>
                  <a:gd name="T82" fmla="*/ 166 w 394"/>
                  <a:gd name="T83" fmla="*/ 1 h 198"/>
                  <a:gd name="T84" fmla="*/ 197 w 394"/>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4"/>
                  <a:gd name="T130" fmla="*/ 0 h 198"/>
                  <a:gd name="T131" fmla="*/ 394 w 394"/>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4" h="198">
                    <a:moveTo>
                      <a:pt x="197" y="0"/>
                    </a:moveTo>
                    <a:lnTo>
                      <a:pt x="207" y="0"/>
                    </a:lnTo>
                    <a:lnTo>
                      <a:pt x="216" y="1"/>
                    </a:lnTo>
                    <a:lnTo>
                      <a:pt x="226" y="1"/>
                    </a:lnTo>
                    <a:lnTo>
                      <a:pt x="236" y="1"/>
                    </a:lnTo>
                    <a:lnTo>
                      <a:pt x="245" y="2"/>
                    </a:lnTo>
                    <a:lnTo>
                      <a:pt x="255" y="4"/>
                    </a:lnTo>
                    <a:lnTo>
                      <a:pt x="264" y="5"/>
                    </a:lnTo>
                    <a:lnTo>
                      <a:pt x="274" y="8"/>
                    </a:lnTo>
                    <a:lnTo>
                      <a:pt x="282" y="9"/>
                    </a:lnTo>
                    <a:lnTo>
                      <a:pt x="290" y="12"/>
                    </a:lnTo>
                    <a:lnTo>
                      <a:pt x="298" y="14"/>
                    </a:lnTo>
                    <a:lnTo>
                      <a:pt x="306" y="16"/>
                    </a:lnTo>
                    <a:lnTo>
                      <a:pt x="315" y="19"/>
                    </a:lnTo>
                    <a:lnTo>
                      <a:pt x="321" y="22"/>
                    </a:lnTo>
                    <a:lnTo>
                      <a:pt x="328" y="26"/>
                    </a:lnTo>
                    <a:lnTo>
                      <a:pt x="335" y="29"/>
                    </a:lnTo>
                    <a:lnTo>
                      <a:pt x="342" y="32"/>
                    </a:lnTo>
                    <a:lnTo>
                      <a:pt x="349" y="36"/>
                    </a:lnTo>
                    <a:lnTo>
                      <a:pt x="354" y="39"/>
                    </a:lnTo>
                    <a:lnTo>
                      <a:pt x="360" y="43"/>
                    </a:lnTo>
                    <a:lnTo>
                      <a:pt x="365" y="47"/>
                    </a:lnTo>
                    <a:lnTo>
                      <a:pt x="369" y="52"/>
                    </a:lnTo>
                    <a:lnTo>
                      <a:pt x="373" y="56"/>
                    </a:lnTo>
                    <a:lnTo>
                      <a:pt x="377" y="60"/>
                    </a:lnTo>
                    <a:lnTo>
                      <a:pt x="381" y="64"/>
                    </a:lnTo>
                    <a:lnTo>
                      <a:pt x="384" y="70"/>
                    </a:lnTo>
                    <a:lnTo>
                      <a:pt x="387" y="74"/>
                    </a:lnTo>
                    <a:lnTo>
                      <a:pt x="390" y="78"/>
                    </a:lnTo>
                    <a:lnTo>
                      <a:pt x="391" y="84"/>
                    </a:lnTo>
                    <a:lnTo>
                      <a:pt x="392" y="88"/>
                    </a:lnTo>
                    <a:lnTo>
                      <a:pt x="392" y="94"/>
                    </a:lnTo>
                    <a:lnTo>
                      <a:pt x="394" y="100"/>
                    </a:lnTo>
                    <a:lnTo>
                      <a:pt x="392" y="104"/>
                    </a:lnTo>
                    <a:lnTo>
                      <a:pt x="392" y="109"/>
                    </a:lnTo>
                    <a:lnTo>
                      <a:pt x="391" y="114"/>
                    </a:lnTo>
                    <a:lnTo>
                      <a:pt x="390" y="119"/>
                    </a:lnTo>
                    <a:lnTo>
                      <a:pt x="387" y="123"/>
                    </a:lnTo>
                    <a:lnTo>
                      <a:pt x="384" y="128"/>
                    </a:lnTo>
                    <a:lnTo>
                      <a:pt x="381" y="133"/>
                    </a:lnTo>
                    <a:lnTo>
                      <a:pt x="377" y="138"/>
                    </a:lnTo>
                    <a:lnTo>
                      <a:pt x="373" y="142"/>
                    </a:lnTo>
                    <a:lnTo>
                      <a:pt x="369" y="146"/>
                    </a:lnTo>
                    <a:lnTo>
                      <a:pt x="365" y="150"/>
                    </a:lnTo>
                    <a:lnTo>
                      <a:pt x="360" y="154"/>
                    </a:lnTo>
                    <a:lnTo>
                      <a:pt x="354" y="159"/>
                    </a:lnTo>
                    <a:lnTo>
                      <a:pt x="349" y="162"/>
                    </a:lnTo>
                    <a:lnTo>
                      <a:pt x="342" y="166"/>
                    </a:lnTo>
                    <a:lnTo>
                      <a:pt x="335" y="169"/>
                    </a:lnTo>
                    <a:lnTo>
                      <a:pt x="328" y="173"/>
                    </a:lnTo>
                    <a:lnTo>
                      <a:pt x="321" y="176"/>
                    </a:lnTo>
                    <a:lnTo>
                      <a:pt x="315" y="178"/>
                    </a:lnTo>
                    <a:lnTo>
                      <a:pt x="306" y="181"/>
                    </a:lnTo>
                    <a:lnTo>
                      <a:pt x="298" y="184"/>
                    </a:lnTo>
                    <a:lnTo>
                      <a:pt x="290" y="187"/>
                    </a:lnTo>
                    <a:lnTo>
                      <a:pt x="282" y="188"/>
                    </a:lnTo>
                    <a:lnTo>
                      <a:pt x="274" y="191"/>
                    </a:lnTo>
                    <a:lnTo>
                      <a:pt x="264" y="193"/>
                    </a:lnTo>
                    <a:lnTo>
                      <a:pt x="255" y="194"/>
                    </a:lnTo>
                    <a:lnTo>
                      <a:pt x="245" y="195"/>
                    </a:lnTo>
                    <a:lnTo>
                      <a:pt x="236" y="197"/>
                    </a:lnTo>
                    <a:lnTo>
                      <a:pt x="226" y="197"/>
                    </a:lnTo>
                    <a:lnTo>
                      <a:pt x="216" y="198"/>
                    </a:lnTo>
                    <a:lnTo>
                      <a:pt x="207" y="198"/>
                    </a:lnTo>
                    <a:lnTo>
                      <a:pt x="197" y="198"/>
                    </a:lnTo>
                    <a:lnTo>
                      <a:pt x="186" y="198"/>
                    </a:lnTo>
                    <a:lnTo>
                      <a:pt x="177" y="198"/>
                    </a:lnTo>
                    <a:lnTo>
                      <a:pt x="166" y="197"/>
                    </a:lnTo>
                    <a:lnTo>
                      <a:pt x="156" y="197"/>
                    </a:lnTo>
                    <a:lnTo>
                      <a:pt x="147" y="195"/>
                    </a:lnTo>
                    <a:lnTo>
                      <a:pt x="137" y="194"/>
                    </a:lnTo>
                    <a:lnTo>
                      <a:pt x="129" y="193"/>
                    </a:lnTo>
                    <a:lnTo>
                      <a:pt x="120" y="191"/>
                    </a:lnTo>
                    <a:lnTo>
                      <a:pt x="111" y="188"/>
                    </a:lnTo>
                    <a:lnTo>
                      <a:pt x="103" y="187"/>
                    </a:lnTo>
                    <a:lnTo>
                      <a:pt x="95" y="184"/>
                    </a:lnTo>
                    <a:lnTo>
                      <a:pt x="87" y="181"/>
                    </a:lnTo>
                    <a:lnTo>
                      <a:pt x="79" y="178"/>
                    </a:lnTo>
                    <a:lnTo>
                      <a:pt x="72" y="176"/>
                    </a:lnTo>
                    <a:lnTo>
                      <a:pt x="64" y="173"/>
                    </a:lnTo>
                    <a:lnTo>
                      <a:pt x="57" y="169"/>
                    </a:lnTo>
                    <a:lnTo>
                      <a:pt x="50" y="166"/>
                    </a:lnTo>
                    <a:lnTo>
                      <a:pt x="45" y="162"/>
                    </a:lnTo>
                    <a:lnTo>
                      <a:pt x="39" y="159"/>
                    </a:lnTo>
                    <a:lnTo>
                      <a:pt x="34" y="154"/>
                    </a:lnTo>
                    <a:lnTo>
                      <a:pt x="28" y="150"/>
                    </a:lnTo>
                    <a:lnTo>
                      <a:pt x="24" y="146"/>
                    </a:lnTo>
                    <a:lnTo>
                      <a:pt x="19" y="142"/>
                    </a:lnTo>
                    <a:lnTo>
                      <a:pt x="15" y="138"/>
                    </a:lnTo>
                    <a:lnTo>
                      <a:pt x="12" y="133"/>
                    </a:lnTo>
                    <a:lnTo>
                      <a:pt x="9" y="128"/>
                    </a:lnTo>
                    <a:lnTo>
                      <a:pt x="6" y="123"/>
                    </a:lnTo>
                    <a:lnTo>
                      <a:pt x="4" y="119"/>
                    </a:lnTo>
                    <a:lnTo>
                      <a:pt x="2" y="114"/>
                    </a:lnTo>
                    <a:lnTo>
                      <a:pt x="1" y="109"/>
                    </a:lnTo>
                    <a:lnTo>
                      <a:pt x="0" y="104"/>
                    </a:lnTo>
                    <a:lnTo>
                      <a:pt x="0" y="100"/>
                    </a:lnTo>
                    <a:lnTo>
                      <a:pt x="0" y="94"/>
                    </a:lnTo>
                    <a:lnTo>
                      <a:pt x="1" y="88"/>
                    </a:lnTo>
                    <a:lnTo>
                      <a:pt x="2" y="84"/>
                    </a:lnTo>
                    <a:lnTo>
                      <a:pt x="4" y="78"/>
                    </a:lnTo>
                    <a:lnTo>
                      <a:pt x="6" y="74"/>
                    </a:lnTo>
                    <a:lnTo>
                      <a:pt x="9" y="70"/>
                    </a:lnTo>
                    <a:lnTo>
                      <a:pt x="12" y="64"/>
                    </a:lnTo>
                    <a:lnTo>
                      <a:pt x="15" y="60"/>
                    </a:lnTo>
                    <a:lnTo>
                      <a:pt x="19" y="56"/>
                    </a:lnTo>
                    <a:lnTo>
                      <a:pt x="24" y="52"/>
                    </a:lnTo>
                    <a:lnTo>
                      <a:pt x="28" y="47"/>
                    </a:lnTo>
                    <a:lnTo>
                      <a:pt x="34" y="43"/>
                    </a:lnTo>
                    <a:lnTo>
                      <a:pt x="39" y="39"/>
                    </a:lnTo>
                    <a:lnTo>
                      <a:pt x="45" y="36"/>
                    </a:lnTo>
                    <a:lnTo>
                      <a:pt x="50" y="32"/>
                    </a:lnTo>
                    <a:lnTo>
                      <a:pt x="57" y="29"/>
                    </a:lnTo>
                    <a:lnTo>
                      <a:pt x="64" y="26"/>
                    </a:lnTo>
                    <a:lnTo>
                      <a:pt x="72" y="22"/>
                    </a:lnTo>
                    <a:lnTo>
                      <a:pt x="79" y="19"/>
                    </a:lnTo>
                    <a:lnTo>
                      <a:pt x="87" y="16"/>
                    </a:lnTo>
                    <a:lnTo>
                      <a:pt x="95" y="14"/>
                    </a:lnTo>
                    <a:lnTo>
                      <a:pt x="103" y="12"/>
                    </a:lnTo>
                    <a:lnTo>
                      <a:pt x="111" y="9"/>
                    </a:lnTo>
                    <a:lnTo>
                      <a:pt x="120" y="8"/>
                    </a:lnTo>
                    <a:lnTo>
                      <a:pt x="129" y="5"/>
                    </a:lnTo>
                    <a:lnTo>
                      <a:pt x="137" y="4"/>
                    </a:lnTo>
                    <a:lnTo>
                      <a:pt x="147" y="2"/>
                    </a:lnTo>
                    <a:lnTo>
                      <a:pt x="156" y="1"/>
                    </a:lnTo>
                    <a:lnTo>
                      <a:pt x="166" y="1"/>
                    </a:lnTo>
                    <a:lnTo>
                      <a:pt x="177" y="1"/>
                    </a:lnTo>
                    <a:lnTo>
                      <a:pt x="186" y="0"/>
                    </a:lnTo>
                    <a:lnTo>
                      <a:pt x="197" y="0"/>
                    </a:lnTo>
                    <a:close/>
                  </a:path>
                </a:pathLst>
              </a:custGeom>
              <a:solidFill>
                <a:srgbClr val="FFF5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39" name="Freeform 44"/>
              <p:cNvSpPr>
                <a:spLocks/>
              </p:cNvSpPr>
              <p:nvPr/>
            </p:nvSpPr>
            <p:spPr bwMode="auto">
              <a:xfrm>
                <a:off x="2337" y="1706"/>
                <a:ext cx="203" cy="107"/>
              </a:xfrm>
              <a:custGeom>
                <a:avLst/>
                <a:gdLst>
                  <a:gd name="T0" fmla="*/ 203 w 203"/>
                  <a:gd name="T1" fmla="*/ 107 h 107"/>
                  <a:gd name="T2" fmla="*/ 202 w 203"/>
                  <a:gd name="T3" fmla="*/ 94 h 107"/>
                  <a:gd name="T4" fmla="*/ 199 w 203"/>
                  <a:gd name="T5" fmla="*/ 83 h 107"/>
                  <a:gd name="T6" fmla="*/ 194 w 203"/>
                  <a:gd name="T7" fmla="*/ 73 h 107"/>
                  <a:gd name="T8" fmla="*/ 186 w 203"/>
                  <a:gd name="T9" fmla="*/ 63 h 107"/>
                  <a:gd name="T10" fmla="*/ 178 w 203"/>
                  <a:gd name="T11" fmla="*/ 53 h 107"/>
                  <a:gd name="T12" fmla="*/ 167 w 203"/>
                  <a:gd name="T13" fmla="*/ 45 h 107"/>
                  <a:gd name="T14" fmla="*/ 156 w 203"/>
                  <a:gd name="T15" fmla="*/ 36 h 107"/>
                  <a:gd name="T16" fmla="*/ 142 w 203"/>
                  <a:gd name="T17" fmla="*/ 29 h 107"/>
                  <a:gd name="T18" fmla="*/ 127 w 203"/>
                  <a:gd name="T19" fmla="*/ 22 h 107"/>
                  <a:gd name="T20" fmla="*/ 112 w 203"/>
                  <a:gd name="T21" fmla="*/ 16 h 107"/>
                  <a:gd name="T22" fmla="*/ 94 w 203"/>
                  <a:gd name="T23" fmla="*/ 11 h 107"/>
                  <a:gd name="T24" fmla="*/ 78 w 203"/>
                  <a:gd name="T25" fmla="*/ 7 h 107"/>
                  <a:gd name="T26" fmla="*/ 59 w 203"/>
                  <a:gd name="T27" fmla="*/ 4 h 107"/>
                  <a:gd name="T28" fmla="*/ 40 w 203"/>
                  <a:gd name="T29" fmla="*/ 1 h 107"/>
                  <a:gd name="T30" fmla="*/ 19 w 203"/>
                  <a:gd name="T31" fmla="*/ 0 h 107"/>
                  <a:gd name="T32" fmla="*/ 0 w 203"/>
                  <a:gd name="T33" fmla="*/ 0 h 107"/>
                  <a:gd name="T34" fmla="*/ 9 w 203"/>
                  <a:gd name="T35" fmla="*/ 14 h 107"/>
                  <a:gd name="T36" fmla="*/ 29 w 203"/>
                  <a:gd name="T37" fmla="*/ 15 h 107"/>
                  <a:gd name="T38" fmla="*/ 48 w 203"/>
                  <a:gd name="T39" fmla="*/ 18 h 107"/>
                  <a:gd name="T40" fmla="*/ 66 w 203"/>
                  <a:gd name="T41" fmla="*/ 21 h 107"/>
                  <a:gd name="T42" fmla="*/ 82 w 203"/>
                  <a:gd name="T43" fmla="*/ 23 h 107"/>
                  <a:gd name="T44" fmla="*/ 99 w 203"/>
                  <a:gd name="T45" fmla="*/ 28 h 107"/>
                  <a:gd name="T46" fmla="*/ 115 w 203"/>
                  <a:gd name="T47" fmla="*/ 33 h 107"/>
                  <a:gd name="T48" fmla="*/ 129 w 203"/>
                  <a:gd name="T49" fmla="*/ 39 h 107"/>
                  <a:gd name="T50" fmla="*/ 141 w 203"/>
                  <a:gd name="T51" fmla="*/ 46 h 107"/>
                  <a:gd name="T52" fmla="*/ 153 w 203"/>
                  <a:gd name="T53" fmla="*/ 53 h 107"/>
                  <a:gd name="T54" fmla="*/ 163 w 203"/>
                  <a:gd name="T55" fmla="*/ 60 h 107"/>
                  <a:gd name="T56" fmla="*/ 171 w 203"/>
                  <a:gd name="T57" fmla="*/ 69 h 107"/>
                  <a:gd name="T58" fmla="*/ 178 w 203"/>
                  <a:gd name="T59" fmla="*/ 76 h 107"/>
                  <a:gd name="T60" fmla="*/ 183 w 203"/>
                  <a:gd name="T61" fmla="*/ 84 h 107"/>
                  <a:gd name="T62" fmla="*/ 187 w 203"/>
                  <a:gd name="T63" fmla="*/ 92 h 107"/>
                  <a:gd name="T64" fmla="*/ 188 w 203"/>
                  <a:gd name="T65" fmla="*/ 101 h 107"/>
                  <a:gd name="T66" fmla="*/ 188 w 203"/>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107"/>
                    </a:moveTo>
                    <a:lnTo>
                      <a:pt x="203" y="107"/>
                    </a:lnTo>
                    <a:lnTo>
                      <a:pt x="203" y="100"/>
                    </a:lnTo>
                    <a:lnTo>
                      <a:pt x="202" y="94"/>
                    </a:lnTo>
                    <a:lnTo>
                      <a:pt x="201" y="88"/>
                    </a:lnTo>
                    <a:lnTo>
                      <a:pt x="199" y="83"/>
                    </a:lnTo>
                    <a:lnTo>
                      <a:pt x="197" y="78"/>
                    </a:lnTo>
                    <a:lnTo>
                      <a:pt x="194" y="73"/>
                    </a:lnTo>
                    <a:lnTo>
                      <a:pt x="190" y="67"/>
                    </a:lnTo>
                    <a:lnTo>
                      <a:pt x="186" y="63"/>
                    </a:lnTo>
                    <a:lnTo>
                      <a:pt x="182" y="57"/>
                    </a:lnTo>
                    <a:lnTo>
                      <a:pt x="178" y="53"/>
                    </a:lnTo>
                    <a:lnTo>
                      <a:pt x="172" y="49"/>
                    </a:lnTo>
                    <a:lnTo>
                      <a:pt x="167" y="45"/>
                    </a:lnTo>
                    <a:lnTo>
                      <a:pt x="161" y="40"/>
                    </a:lnTo>
                    <a:lnTo>
                      <a:pt x="156" y="36"/>
                    </a:lnTo>
                    <a:lnTo>
                      <a:pt x="149" y="33"/>
                    </a:lnTo>
                    <a:lnTo>
                      <a:pt x="142" y="29"/>
                    </a:lnTo>
                    <a:lnTo>
                      <a:pt x="135" y="25"/>
                    </a:lnTo>
                    <a:lnTo>
                      <a:pt x="127" y="22"/>
                    </a:lnTo>
                    <a:lnTo>
                      <a:pt x="120" y="19"/>
                    </a:lnTo>
                    <a:lnTo>
                      <a:pt x="112" y="16"/>
                    </a:lnTo>
                    <a:lnTo>
                      <a:pt x="104" y="14"/>
                    </a:lnTo>
                    <a:lnTo>
                      <a:pt x="94" y="11"/>
                    </a:lnTo>
                    <a:lnTo>
                      <a:pt x="86" y="9"/>
                    </a:lnTo>
                    <a:lnTo>
                      <a:pt x="78" y="7"/>
                    </a:lnTo>
                    <a:lnTo>
                      <a:pt x="69" y="5"/>
                    </a:lnTo>
                    <a:lnTo>
                      <a:pt x="59" y="4"/>
                    </a:lnTo>
                    <a:lnTo>
                      <a:pt x="49" y="2"/>
                    </a:lnTo>
                    <a:lnTo>
                      <a:pt x="40" y="1"/>
                    </a:lnTo>
                    <a:lnTo>
                      <a:pt x="30" y="0"/>
                    </a:lnTo>
                    <a:lnTo>
                      <a:pt x="19" y="0"/>
                    </a:lnTo>
                    <a:lnTo>
                      <a:pt x="10" y="0"/>
                    </a:lnTo>
                    <a:lnTo>
                      <a:pt x="0" y="0"/>
                    </a:lnTo>
                    <a:lnTo>
                      <a:pt x="0" y="14"/>
                    </a:lnTo>
                    <a:lnTo>
                      <a:pt x="9" y="14"/>
                    </a:lnTo>
                    <a:lnTo>
                      <a:pt x="19" y="15"/>
                    </a:lnTo>
                    <a:lnTo>
                      <a:pt x="29" y="15"/>
                    </a:lnTo>
                    <a:lnTo>
                      <a:pt x="39" y="16"/>
                    </a:lnTo>
                    <a:lnTo>
                      <a:pt x="48" y="18"/>
                    </a:lnTo>
                    <a:lnTo>
                      <a:pt x="56" y="19"/>
                    </a:lnTo>
                    <a:lnTo>
                      <a:pt x="66" y="21"/>
                    </a:lnTo>
                    <a:lnTo>
                      <a:pt x="74" y="22"/>
                    </a:lnTo>
                    <a:lnTo>
                      <a:pt x="82" y="23"/>
                    </a:lnTo>
                    <a:lnTo>
                      <a:pt x="90" y="26"/>
                    </a:lnTo>
                    <a:lnTo>
                      <a:pt x="99" y="28"/>
                    </a:lnTo>
                    <a:lnTo>
                      <a:pt x="107" y="30"/>
                    </a:lnTo>
                    <a:lnTo>
                      <a:pt x="115" y="33"/>
                    </a:lnTo>
                    <a:lnTo>
                      <a:pt x="122" y="36"/>
                    </a:lnTo>
                    <a:lnTo>
                      <a:pt x="129" y="39"/>
                    </a:lnTo>
                    <a:lnTo>
                      <a:pt x="135" y="43"/>
                    </a:lnTo>
                    <a:lnTo>
                      <a:pt x="141" y="46"/>
                    </a:lnTo>
                    <a:lnTo>
                      <a:pt x="148" y="49"/>
                    </a:lnTo>
                    <a:lnTo>
                      <a:pt x="153" y="53"/>
                    </a:lnTo>
                    <a:lnTo>
                      <a:pt x="158" y="57"/>
                    </a:lnTo>
                    <a:lnTo>
                      <a:pt x="163" y="60"/>
                    </a:lnTo>
                    <a:lnTo>
                      <a:pt x="167" y="64"/>
                    </a:lnTo>
                    <a:lnTo>
                      <a:pt x="171" y="69"/>
                    </a:lnTo>
                    <a:lnTo>
                      <a:pt x="175" y="71"/>
                    </a:lnTo>
                    <a:lnTo>
                      <a:pt x="178" y="76"/>
                    </a:lnTo>
                    <a:lnTo>
                      <a:pt x="180" y="80"/>
                    </a:lnTo>
                    <a:lnTo>
                      <a:pt x="183" y="84"/>
                    </a:lnTo>
                    <a:lnTo>
                      <a:pt x="186" y="88"/>
                    </a:lnTo>
                    <a:lnTo>
                      <a:pt x="187" y="92"/>
                    </a:lnTo>
                    <a:lnTo>
                      <a:pt x="187" y="97"/>
                    </a:lnTo>
                    <a:lnTo>
                      <a:pt x="188" y="101"/>
                    </a:lnTo>
                    <a:lnTo>
                      <a:pt x="188" y="107"/>
                    </a:lnTo>
                    <a:lnTo>
                      <a:pt x="203" y="10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40" name="Freeform 45"/>
              <p:cNvSpPr>
                <a:spLocks/>
              </p:cNvSpPr>
              <p:nvPr/>
            </p:nvSpPr>
            <p:spPr bwMode="auto">
              <a:xfrm>
                <a:off x="2337" y="1813"/>
                <a:ext cx="203" cy="105"/>
              </a:xfrm>
              <a:custGeom>
                <a:avLst/>
                <a:gdLst>
                  <a:gd name="T0" fmla="*/ 0 w 203"/>
                  <a:gd name="T1" fmla="*/ 105 h 105"/>
                  <a:gd name="T2" fmla="*/ 19 w 203"/>
                  <a:gd name="T3" fmla="*/ 105 h 105"/>
                  <a:gd name="T4" fmla="*/ 40 w 203"/>
                  <a:gd name="T5" fmla="*/ 104 h 105"/>
                  <a:gd name="T6" fmla="*/ 59 w 203"/>
                  <a:gd name="T7" fmla="*/ 101 h 105"/>
                  <a:gd name="T8" fmla="*/ 78 w 203"/>
                  <a:gd name="T9" fmla="*/ 98 h 105"/>
                  <a:gd name="T10" fmla="*/ 94 w 203"/>
                  <a:gd name="T11" fmla="*/ 94 h 105"/>
                  <a:gd name="T12" fmla="*/ 112 w 203"/>
                  <a:gd name="T13" fmla="*/ 88 h 105"/>
                  <a:gd name="T14" fmla="*/ 127 w 203"/>
                  <a:gd name="T15" fmla="*/ 83 h 105"/>
                  <a:gd name="T16" fmla="*/ 142 w 203"/>
                  <a:gd name="T17" fmla="*/ 76 h 105"/>
                  <a:gd name="T18" fmla="*/ 156 w 203"/>
                  <a:gd name="T19" fmla="*/ 69 h 105"/>
                  <a:gd name="T20" fmla="*/ 167 w 203"/>
                  <a:gd name="T21" fmla="*/ 60 h 105"/>
                  <a:gd name="T22" fmla="*/ 178 w 203"/>
                  <a:gd name="T23" fmla="*/ 52 h 105"/>
                  <a:gd name="T24" fmla="*/ 186 w 203"/>
                  <a:gd name="T25" fmla="*/ 42 h 105"/>
                  <a:gd name="T26" fmla="*/ 194 w 203"/>
                  <a:gd name="T27" fmla="*/ 32 h 105"/>
                  <a:gd name="T28" fmla="*/ 199 w 203"/>
                  <a:gd name="T29" fmla="*/ 22 h 105"/>
                  <a:gd name="T30" fmla="*/ 202 w 203"/>
                  <a:gd name="T31" fmla="*/ 11 h 105"/>
                  <a:gd name="T32" fmla="*/ 203 w 203"/>
                  <a:gd name="T33" fmla="*/ 0 h 105"/>
                  <a:gd name="T34" fmla="*/ 188 w 203"/>
                  <a:gd name="T35" fmla="*/ 2 h 105"/>
                  <a:gd name="T36" fmla="*/ 187 w 203"/>
                  <a:gd name="T37" fmla="*/ 12 h 105"/>
                  <a:gd name="T38" fmla="*/ 183 w 203"/>
                  <a:gd name="T39" fmla="*/ 21 h 105"/>
                  <a:gd name="T40" fmla="*/ 178 w 203"/>
                  <a:gd name="T41" fmla="*/ 28 h 105"/>
                  <a:gd name="T42" fmla="*/ 171 w 203"/>
                  <a:gd name="T43" fmla="*/ 36 h 105"/>
                  <a:gd name="T44" fmla="*/ 163 w 203"/>
                  <a:gd name="T45" fmla="*/ 45 h 105"/>
                  <a:gd name="T46" fmla="*/ 153 w 203"/>
                  <a:gd name="T47" fmla="*/ 52 h 105"/>
                  <a:gd name="T48" fmla="*/ 141 w 203"/>
                  <a:gd name="T49" fmla="*/ 59 h 105"/>
                  <a:gd name="T50" fmla="*/ 129 w 203"/>
                  <a:gd name="T51" fmla="*/ 66 h 105"/>
                  <a:gd name="T52" fmla="*/ 115 w 203"/>
                  <a:gd name="T53" fmla="*/ 71 h 105"/>
                  <a:gd name="T54" fmla="*/ 99 w 203"/>
                  <a:gd name="T55" fmla="*/ 77 h 105"/>
                  <a:gd name="T56" fmla="*/ 82 w 203"/>
                  <a:gd name="T57" fmla="*/ 81 h 105"/>
                  <a:gd name="T58" fmla="*/ 66 w 203"/>
                  <a:gd name="T59" fmla="*/ 84 h 105"/>
                  <a:gd name="T60" fmla="*/ 48 w 203"/>
                  <a:gd name="T61" fmla="*/ 88 h 105"/>
                  <a:gd name="T62" fmla="*/ 29 w 203"/>
                  <a:gd name="T63" fmla="*/ 90 h 105"/>
                  <a:gd name="T64" fmla="*/ 9 w 203"/>
                  <a:gd name="T65" fmla="*/ 91 h 105"/>
                  <a:gd name="T66" fmla="*/ 0 w 203"/>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105"/>
                    </a:moveTo>
                    <a:lnTo>
                      <a:pt x="0" y="105"/>
                    </a:lnTo>
                    <a:lnTo>
                      <a:pt x="10" y="105"/>
                    </a:lnTo>
                    <a:lnTo>
                      <a:pt x="19" y="105"/>
                    </a:lnTo>
                    <a:lnTo>
                      <a:pt x="30" y="104"/>
                    </a:lnTo>
                    <a:lnTo>
                      <a:pt x="40" y="104"/>
                    </a:lnTo>
                    <a:lnTo>
                      <a:pt x="49" y="102"/>
                    </a:lnTo>
                    <a:lnTo>
                      <a:pt x="59" y="101"/>
                    </a:lnTo>
                    <a:lnTo>
                      <a:pt x="69" y="100"/>
                    </a:lnTo>
                    <a:lnTo>
                      <a:pt x="78" y="98"/>
                    </a:lnTo>
                    <a:lnTo>
                      <a:pt x="86" y="95"/>
                    </a:lnTo>
                    <a:lnTo>
                      <a:pt x="94" y="94"/>
                    </a:lnTo>
                    <a:lnTo>
                      <a:pt x="104" y="91"/>
                    </a:lnTo>
                    <a:lnTo>
                      <a:pt x="112" y="88"/>
                    </a:lnTo>
                    <a:lnTo>
                      <a:pt x="120" y="85"/>
                    </a:lnTo>
                    <a:lnTo>
                      <a:pt x="127" y="83"/>
                    </a:lnTo>
                    <a:lnTo>
                      <a:pt x="135" y="78"/>
                    </a:lnTo>
                    <a:lnTo>
                      <a:pt x="142" y="76"/>
                    </a:lnTo>
                    <a:lnTo>
                      <a:pt x="149" y="73"/>
                    </a:lnTo>
                    <a:lnTo>
                      <a:pt x="156" y="69"/>
                    </a:lnTo>
                    <a:lnTo>
                      <a:pt x="161" y="64"/>
                    </a:lnTo>
                    <a:lnTo>
                      <a:pt x="167" y="60"/>
                    </a:lnTo>
                    <a:lnTo>
                      <a:pt x="172" y="56"/>
                    </a:lnTo>
                    <a:lnTo>
                      <a:pt x="178" y="52"/>
                    </a:lnTo>
                    <a:lnTo>
                      <a:pt x="182" y="47"/>
                    </a:lnTo>
                    <a:lnTo>
                      <a:pt x="186" y="42"/>
                    </a:lnTo>
                    <a:lnTo>
                      <a:pt x="190" y="38"/>
                    </a:lnTo>
                    <a:lnTo>
                      <a:pt x="194" y="32"/>
                    </a:lnTo>
                    <a:lnTo>
                      <a:pt x="197" y="28"/>
                    </a:lnTo>
                    <a:lnTo>
                      <a:pt x="199" y="22"/>
                    </a:lnTo>
                    <a:lnTo>
                      <a:pt x="201" y="16"/>
                    </a:lnTo>
                    <a:lnTo>
                      <a:pt x="202" y="11"/>
                    </a:lnTo>
                    <a:lnTo>
                      <a:pt x="203" y="5"/>
                    </a:lnTo>
                    <a:lnTo>
                      <a:pt x="203" y="0"/>
                    </a:lnTo>
                    <a:lnTo>
                      <a:pt x="188" y="0"/>
                    </a:lnTo>
                    <a:lnTo>
                      <a:pt x="188" y="2"/>
                    </a:lnTo>
                    <a:lnTo>
                      <a:pt x="187" y="8"/>
                    </a:lnTo>
                    <a:lnTo>
                      <a:pt x="187" y="12"/>
                    </a:lnTo>
                    <a:lnTo>
                      <a:pt x="186" y="16"/>
                    </a:lnTo>
                    <a:lnTo>
                      <a:pt x="183" y="21"/>
                    </a:lnTo>
                    <a:lnTo>
                      <a:pt x="180" y="25"/>
                    </a:lnTo>
                    <a:lnTo>
                      <a:pt x="178" y="28"/>
                    </a:lnTo>
                    <a:lnTo>
                      <a:pt x="175" y="32"/>
                    </a:lnTo>
                    <a:lnTo>
                      <a:pt x="171" y="36"/>
                    </a:lnTo>
                    <a:lnTo>
                      <a:pt x="167" y="40"/>
                    </a:lnTo>
                    <a:lnTo>
                      <a:pt x="163" y="45"/>
                    </a:lnTo>
                    <a:lnTo>
                      <a:pt x="158" y="49"/>
                    </a:lnTo>
                    <a:lnTo>
                      <a:pt x="153" y="52"/>
                    </a:lnTo>
                    <a:lnTo>
                      <a:pt x="148" y="56"/>
                    </a:lnTo>
                    <a:lnTo>
                      <a:pt x="141" y="59"/>
                    </a:lnTo>
                    <a:lnTo>
                      <a:pt x="135" y="63"/>
                    </a:lnTo>
                    <a:lnTo>
                      <a:pt x="129" y="66"/>
                    </a:lnTo>
                    <a:lnTo>
                      <a:pt x="122" y="69"/>
                    </a:lnTo>
                    <a:lnTo>
                      <a:pt x="115" y="71"/>
                    </a:lnTo>
                    <a:lnTo>
                      <a:pt x="107" y="74"/>
                    </a:lnTo>
                    <a:lnTo>
                      <a:pt x="99" y="77"/>
                    </a:lnTo>
                    <a:lnTo>
                      <a:pt x="90" y="78"/>
                    </a:lnTo>
                    <a:lnTo>
                      <a:pt x="82" y="81"/>
                    </a:lnTo>
                    <a:lnTo>
                      <a:pt x="74" y="83"/>
                    </a:lnTo>
                    <a:lnTo>
                      <a:pt x="66" y="84"/>
                    </a:lnTo>
                    <a:lnTo>
                      <a:pt x="56" y="87"/>
                    </a:lnTo>
                    <a:lnTo>
                      <a:pt x="48" y="88"/>
                    </a:lnTo>
                    <a:lnTo>
                      <a:pt x="39" y="88"/>
                    </a:lnTo>
                    <a:lnTo>
                      <a:pt x="29" y="90"/>
                    </a:lnTo>
                    <a:lnTo>
                      <a:pt x="19" y="90"/>
                    </a:lnTo>
                    <a:lnTo>
                      <a:pt x="9" y="91"/>
                    </a:lnTo>
                    <a:lnTo>
                      <a:pt x="0" y="91"/>
                    </a:lnTo>
                    <a:lnTo>
                      <a:pt x="0" y="10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41" name="Freeform 46"/>
              <p:cNvSpPr>
                <a:spLocks/>
              </p:cNvSpPr>
              <p:nvPr/>
            </p:nvSpPr>
            <p:spPr bwMode="auto">
              <a:xfrm>
                <a:off x="2133" y="1813"/>
                <a:ext cx="204" cy="105"/>
              </a:xfrm>
              <a:custGeom>
                <a:avLst/>
                <a:gdLst>
                  <a:gd name="T0" fmla="*/ 0 w 204"/>
                  <a:gd name="T1" fmla="*/ 0 h 105"/>
                  <a:gd name="T2" fmla="*/ 0 w 204"/>
                  <a:gd name="T3" fmla="*/ 11 h 105"/>
                  <a:gd name="T4" fmla="*/ 4 w 204"/>
                  <a:gd name="T5" fmla="*/ 22 h 105"/>
                  <a:gd name="T6" fmla="*/ 9 w 204"/>
                  <a:gd name="T7" fmla="*/ 32 h 105"/>
                  <a:gd name="T8" fmla="*/ 16 w 204"/>
                  <a:gd name="T9" fmla="*/ 42 h 105"/>
                  <a:gd name="T10" fmla="*/ 26 w 204"/>
                  <a:gd name="T11" fmla="*/ 52 h 105"/>
                  <a:gd name="T12" fmla="*/ 37 w 204"/>
                  <a:gd name="T13" fmla="*/ 60 h 105"/>
                  <a:gd name="T14" fmla="*/ 48 w 204"/>
                  <a:gd name="T15" fmla="*/ 69 h 105"/>
                  <a:gd name="T16" fmla="*/ 61 w 204"/>
                  <a:gd name="T17" fmla="*/ 76 h 105"/>
                  <a:gd name="T18" fmla="*/ 75 w 204"/>
                  <a:gd name="T19" fmla="*/ 83 h 105"/>
                  <a:gd name="T20" fmla="*/ 91 w 204"/>
                  <a:gd name="T21" fmla="*/ 88 h 105"/>
                  <a:gd name="T22" fmla="*/ 108 w 204"/>
                  <a:gd name="T23" fmla="*/ 94 h 105"/>
                  <a:gd name="T24" fmla="*/ 125 w 204"/>
                  <a:gd name="T25" fmla="*/ 98 h 105"/>
                  <a:gd name="T26" fmla="*/ 144 w 204"/>
                  <a:gd name="T27" fmla="*/ 101 h 105"/>
                  <a:gd name="T28" fmla="*/ 163 w 204"/>
                  <a:gd name="T29" fmla="*/ 104 h 105"/>
                  <a:gd name="T30" fmla="*/ 183 w 204"/>
                  <a:gd name="T31" fmla="*/ 105 h 105"/>
                  <a:gd name="T32" fmla="*/ 204 w 204"/>
                  <a:gd name="T33" fmla="*/ 105 h 105"/>
                  <a:gd name="T34" fmla="*/ 193 w 204"/>
                  <a:gd name="T35" fmla="*/ 91 h 105"/>
                  <a:gd name="T36" fmla="*/ 174 w 204"/>
                  <a:gd name="T37" fmla="*/ 90 h 105"/>
                  <a:gd name="T38" fmla="*/ 155 w 204"/>
                  <a:gd name="T39" fmla="*/ 88 h 105"/>
                  <a:gd name="T40" fmla="*/ 138 w 204"/>
                  <a:gd name="T41" fmla="*/ 84 h 105"/>
                  <a:gd name="T42" fmla="*/ 120 w 204"/>
                  <a:gd name="T43" fmla="*/ 81 h 105"/>
                  <a:gd name="T44" fmla="*/ 103 w 204"/>
                  <a:gd name="T45" fmla="*/ 77 h 105"/>
                  <a:gd name="T46" fmla="*/ 88 w 204"/>
                  <a:gd name="T47" fmla="*/ 71 h 105"/>
                  <a:gd name="T48" fmla="*/ 75 w 204"/>
                  <a:gd name="T49" fmla="*/ 66 h 105"/>
                  <a:gd name="T50" fmla="*/ 61 w 204"/>
                  <a:gd name="T51" fmla="*/ 59 h 105"/>
                  <a:gd name="T52" fmla="*/ 50 w 204"/>
                  <a:gd name="T53" fmla="*/ 52 h 105"/>
                  <a:gd name="T54" fmla="*/ 39 w 204"/>
                  <a:gd name="T55" fmla="*/ 45 h 105"/>
                  <a:gd name="T56" fmla="*/ 31 w 204"/>
                  <a:gd name="T57" fmla="*/ 36 h 105"/>
                  <a:gd name="T58" fmla="*/ 24 w 204"/>
                  <a:gd name="T59" fmla="*/ 28 h 105"/>
                  <a:gd name="T60" fmla="*/ 20 w 204"/>
                  <a:gd name="T61" fmla="*/ 21 h 105"/>
                  <a:gd name="T62" fmla="*/ 16 w 204"/>
                  <a:gd name="T63" fmla="*/ 12 h 105"/>
                  <a:gd name="T64" fmla="*/ 15 w 204"/>
                  <a:gd name="T65" fmla="*/ 2 h 105"/>
                  <a:gd name="T66" fmla="*/ 15 w 204"/>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5"/>
                  <a:gd name="T104" fmla="*/ 204 w 204"/>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5">
                    <a:moveTo>
                      <a:pt x="0" y="0"/>
                    </a:moveTo>
                    <a:lnTo>
                      <a:pt x="0" y="0"/>
                    </a:lnTo>
                    <a:lnTo>
                      <a:pt x="0" y="5"/>
                    </a:lnTo>
                    <a:lnTo>
                      <a:pt x="0" y="11"/>
                    </a:lnTo>
                    <a:lnTo>
                      <a:pt x="1" y="16"/>
                    </a:lnTo>
                    <a:lnTo>
                      <a:pt x="4" y="22"/>
                    </a:lnTo>
                    <a:lnTo>
                      <a:pt x="7" y="28"/>
                    </a:lnTo>
                    <a:lnTo>
                      <a:pt x="9" y="32"/>
                    </a:lnTo>
                    <a:lnTo>
                      <a:pt x="12" y="38"/>
                    </a:lnTo>
                    <a:lnTo>
                      <a:pt x="16" y="42"/>
                    </a:lnTo>
                    <a:lnTo>
                      <a:pt x="20" y="47"/>
                    </a:lnTo>
                    <a:lnTo>
                      <a:pt x="26" y="52"/>
                    </a:lnTo>
                    <a:lnTo>
                      <a:pt x="31" y="56"/>
                    </a:lnTo>
                    <a:lnTo>
                      <a:pt x="37" y="60"/>
                    </a:lnTo>
                    <a:lnTo>
                      <a:pt x="42" y="64"/>
                    </a:lnTo>
                    <a:lnTo>
                      <a:pt x="48" y="69"/>
                    </a:lnTo>
                    <a:lnTo>
                      <a:pt x="54" y="73"/>
                    </a:lnTo>
                    <a:lnTo>
                      <a:pt x="61" y="76"/>
                    </a:lnTo>
                    <a:lnTo>
                      <a:pt x="68" y="78"/>
                    </a:lnTo>
                    <a:lnTo>
                      <a:pt x="75" y="83"/>
                    </a:lnTo>
                    <a:lnTo>
                      <a:pt x="83" y="85"/>
                    </a:lnTo>
                    <a:lnTo>
                      <a:pt x="91" y="88"/>
                    </a:lnTo>
                    <a:lnTo>
                      <a:pt x="99" y="91"/>
                    </a:lnTo>
                    <a:lnTo>
                      <a:pt x="108" y="94"/>
                    </a:lnTo>
                    <a:lnTo>
                      <a:pt x="117" y="95"/>
                    </a:lnTo>
                    <a:lnTo>
                      <a:pt x="125" y="98"/>
                    </a:lnTo>
                    <a:lnTo>
                      <a:pt x="135" y="100"/>
                    </a:lnTo>
                    <a:lnTo>
                      <a:pt x="144" y="101"/>
                    </a:lnTo>
                    <a:lnTo>
                      <a:pt x="154" y="102"/>
                    </a:lnTo>
                    <a:lnTo>
                      <a:pt x="163" y="104"/>
                    </a:lnTo>
                    <a:lnTo>
                      <a:pt x="173" y="104"/>
                    </a:lnTo>
                    <a:lnTo>
                      <a:pt x="183" y="105"/>
                    </a:lnTo>
                    <a:lnTo>
                      <a:pt x="193" y="105"/>
                    </a:lnTo>
                    <a:lnTo>
                      <a:pt x="204" y="105"/>
                    </a:lnTo>
                    <a:lnTo>
                      <a:pt x="204" y="91"/>
                    </a:lnTo>
                    <a:lnTo>
                      <a:pt x="193" y="91"/>
                    </a:lnTo>
                    <a:lnTo>
                      <a:pt x="184" y="90"/>
                    </a:lnTo>
                    <a:lnTo>
                      <a:pt x="174" y="90"/>
                    </a:lnTo>
                    <a:lnTo>
                      <a:pt x="165" y="88"/>
                    </a:lnTo>
                    <a:lnTo>
                      <a:pt x="155" y="88"/>
                    </a:lnTo>
                    <a:lnTo>
                      <a:pt x="146" y="87"/>
                    </a:lnTo>
                    <a:lnTo>
                      <a:pt x="138" y="84"/>
                    </a:lnTo>
                    <a:lnTo>
                      <a:pt x="128" y="83"/>
                    </a:lnTo>
                    <a:lnTo>
                      <a:pt x="120" y="81"/>
                    </a:lnTo>
                    <a:lnTo>
                      <a:pt x="112" y="78"/>
                    </a:lnTo>
                    <a:lnTo>
                      <a:pt x="103" y="77"/>
                    </a:lnTo>
                    <a:lnTo>
                      <a:pt x="97" y="74"/>
                    </a:lnTo>
                    <a:lnTo>
                      <a:pt x="88" y="71"/>
                    </a:lnTo>
                    <a:lnTo>
                      <a:pt x="82" y="69"/>
                    </a:lnTo>
                    <a:lnTo>
                      <a:pt x="75" y="66"/>
                    </a:lnTo>
                    <a:lnTo>
                      <a:pt x="68" y="63"/>
                    </a:lnTo>
                    <a:lnTo>
                      <a:pt x="61" y="59"/>
                    </a:lnTo>
                    <a:lnTo>
                      <a:pt x="56" y="56"/>
                    </a:lnTo>
                    <a:lnTo>
                      <a:pt x="50" y="52"/>
                    </a:lnTo>
                    <a:lnTo>
                      <a:pt x="45" y="49"/>
                    </a:lnTo>
                    <a:lnTo>
                      <a:pt x="39" y="45"/>
                    </a:lnTo>
                    <a:lnTo>
                      <a:pt x="35" y="40"/>
                    </a:lnTo>
                    <a:lnTo>
                      <a:pt x="31" y="36"/>
                    </a:lnTo>
                    <a:lnTo>
                      <a:pt x="28" y="32"/>
                    </a:lnTo>
                    <a:lnTo>
                      <a:pt x="24" y="28"/>
                    </a:lnTo>
                    <a:lnTo>
                      <a:pt x="22" y="25"/>
                    </a:lnTo>
                    <a:lnTo>
                      <a:pt x="20" y="21"/>
                    </a:lnTo>
                    <a:lnTo>
                      <a:pt x="18" y="16"/>
                    </a:lnTo>
                    <a:lnTo>
                      <a:pt x="16" y="12"/>
                    </a:lnTo>
                    <a:lnTo>
                      <a:pt x="15" y="8"/>
                    </a:lnTo>
                    <a:lnTo>
                      <a:pt x="15" y="2"/>
                    </a:lnTo>
                    <a:lnTo>
                      <a:pt x="15" y="0"/>
                    </a:lnTo>
                    <a:lnTo>
                      <a:pt x="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42" name="Freeform 47"/>
              <p:cNvSpPr>
                <a:spLocks/>
              </p:cNvSpPr>
              <p:nvPr/>
            </p:nvSpPr>
            <p:spPr bwMode="auto">
              <a:xfrm>
                <a:off x="2133" y="1706"/>
                <a:ext cx="204" cy="107"/>
              </a:xfrm>
              <a:custGeom>
                <a:avLst/>
                <a:gdLst>
                  <a:gd name="T0" fmla="*/ 204 w 204"/>
                  <a:gd name="T1" fmla="*/ 0 h 107"/>
                  <a:gd name="T2" fmla="*/ 183 w 204"/>
                  <a:gd name="T3" fmla="*/ 0 h 107"/>
                  <a:gd name="T4" fmla="*/ 163 w 204"/>
                  <a:gd name="T5" fmla="*/ 1 h 107"/>
                  <a:gd name="T6" fmla="*/ 144 w 204"/>
                  <a:gd name="T7" fmla="*/ 4 h 107"/>
                  <a:gd name="T8" fmla="*/ 125 w 204"/>
                  <a:gd name="T9" fmla="*/ 7 h 107"/>
                  <a:gd name="T10" fmla="*/ 108 w 204"/>
                  <a:gd name="T11" fmla="*/ 11 h 107"/>
                  <a:gd name="T12" fmla="*/ 91 w 204"/>
                  <a:gd name="T13" fmla="*/ 16 h 107"/>
                  <a:gd name="T14" fmla="*/ 75 w 204"/>
                  <a:gd name="T15" fmla="*/ 22 h 107"/>
                  <a:gd name="T16" fmla="*/ 61 w 204"/>
                  <a:gd name="T17" fmla="*/ 29 h 107"/>
                  <a:gd name="T18" fmla="*/ 48 w 204"/>
                  <a:gd name="T19" fmla="*/ 36 h 107"/>
                  <a:gd name="T20" fmla="*/ 37 w 204"/>
                  <a:gd name="T21" fmla="*/ 45 h 107"/>
                  <a:gd name="T22" fmla="*/ 26 w 204"/>
                  <a:gd name="T23" fmla="*/ 53 h 107"/>
                  <a:gd name="T24" fmla="*/ 16 w 204"/>
                  <a:gd name="T25" fmla="*/ 63 h 107"/>
                  <a:gd name="T26" fmla="*/ 9 w 204"/>
                  <a:gd name="T27" fmla="*/ 73 h 107"/>
                  <a:gd name="T28" fmla="*/ 4 w 204"/>
                  <a:gd name="T29" fmla="*/ 83 h 107"/>
                  <a:gd name="T30" fmla="*/ 0 w 204"/>
                  <a:gd name="T31" fmla="*/ 94 h 107"/>
                  <a:gd name="T32" fmla="*/ 0 w 204"/>
                  <a:gd name="T33" fmla="*/ 107 h 107"/>
                  <a:gd name="T34" fmla="*/ 15 w 204"/>
                  <a:gd name="T35" fmla="*/ 101 h 107"/>
                  <a:gd name="T36" fmla="*/ 16 w 204"/>
                  <a:gd name="T37" fmla="*/ 92 h 107"/>
                  <a:gd name="T38" fmla="*/ 20 w 204"/>
                  <a:gd name="T39" fmla="*/ 84 h 107"/>
                  <a:gd name="T40" fmla="*/ 24 w 204"/>
                  <a:gd name="T41" fmla="*/ 76 h 107"/>
                  <a:gd name="T42" fmla="*/ 31 w 204"/>
                  <a:gd name="T43" fmla="*/ 69 h 107"/>
                  <a:gd name="T44" fmla="*/ 39 w 204"/>
                  <a:gd name="T45" fmla="*/ 60 h 107"/>
                  <a:gd name="T46" fmla="*/ 50 w 204"/>
                  <a:gd name="T47" fmla="*/ 53 h 107"/>
                  <a:gd name="T48" fmla="*/ 61 w 204"/>
                  <a:gd name="T49" fmla="*/ 46 h 107"/>
                  <a:gd name="T50" fmla="*/ 75 w 204"/>
                  <a:gd name="T51" fmla="*/ 39 h 107"/>
                  <a:gd name="T52" fmla="*/ 88 w 204"/>
                  <a:gd name="T53" fmla="*/ 33 h 107"/>
                  <a:gd name="T54" fmla="*/ 103 w 204"/>
                  <a:gd name="T55" fmla="*/ 28 h 107"/>
                  <a:gd name="T56" fmla="*/ 120 w 204"/>
                  <a:gd name="T57" fmla="*/ 23 h 107"/>
                  <a:gd name="T58" fmla="*/ 138 w 204"/>
                  <a:gd name="T59" fmla="*/ 21 h 107"/>
                  <a:gd name="T60" fmla="*/ 155 w 204"/>
                  <a:gd name="T61" fmla="*/ 18 h 107"/>
                  <a:gd name="T62" fmla="*/ 174 w 204"/>
                  <a:gd name="T63" fmla="*/ 15 h 107"/>
                  <a:gd name="T64" fmla="*/ 193 w 204"/>
                  <a:gd name="T65" fmla="*/ 14 h 107"/>
                  <a:gd name="T66" fmla="*/ 204 w 204"/>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7"/>
                  <a:gd name="T104" fmla="*/ 204 w 204"/>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7">
                    <a:moveTo>
                      <a:pt x="204" y="0"/>
                    </a:moveTo>
                    <a:lnTo>
                      <a:pt x="204" y="0"/>
                    </a:lnTo>
                    <a:lnTo>
                      <a:pt x="193" y="0"/>
                    </a:lnTo>
                    <a:lnTo>
                      <a:pt x="183" y="0"/>
                    </a:lnTo>
                    <a:lnTo>
                      <a:pt x="173" y="0"/>
                    </a:lnTo>
                    <a:lnTo>
                      <a:pt x="163" y="1"/>
                    </a:lnTo>
                    <a:lnTo>
                      <a:pt x="154" y="2"/>
                    </a:lnTo>
                    <a:lnTo>
                      <a:pt x="144" y="4"/>
                    </a:lnTo>
                    <a:lnTo>
                      <a:pt x="135" y="5"/>
                    </a:lnTo>
                    <a:lnTo>
                      <a:pt x="125" y="7"/>
                    </a:lnTo>
                    <a:lnTo>
                      <a:pt x="117" y="9"/>
                    </a:lnTo>
                    <a:lnTo>
                      <a:pt x="108" y="11"/>
                    </a:lnTo>
                    <a:lnTo>
                      <a:pt x="99" y="14"/>
                    </a:lnTo>
                    <a:lnTo>
                      <a:pt x="91" y="16"/>
                    </a:lnTo>
                    <a:lnTo>
                      <a:pt x="83" y="19"/>
                    </a:lnTo>
                    <a:lnTo>
                      <a:pt x="75" y="22"/>
                    </a:lnTo>
                    <a:lnTo>
                      <a:pt x="68" y="25"/>
                    </a:lnTo>
                    <a:lnTo>
                      <a:pt x="61" y="29"/>
                    </a:lnTo>
                    <a:lnTo>
                      <a:pt x="54" y="33"/>
                    </a:lnTo>
                    <a:lnTo>
                      <a:pt x="48" y="36"/>
                    </a:lnTo>
                    <a:lnTo>
                      <a:pt x="42" y="40"/>
                    </a:lnTo>
                    <a:lnTo>
                      <a:pt x="37" y="45"/>
                    </a:lnTo>
                    <a:lnTo>
                      <a:pt x="31" y="49"/>
                    </a:lnTo>
                    <a:lnTo>
                      <a:pt x="26" y="53"/>
                    </a:lnTo>
                    <a:lnTo>
                      <a:pt x="20" y="57"/>
                    </a:lnTo>
                    <a:lnTo>
                      <a:pt x="16" y="63"/>
                    </a:lnTo>
                    <a:lnTo>
                      <a:pt x="12" y="67"/>
                    </a:lnTo>
                    <a:lnTo>
                      <a:pt x="9" y="73"/>
                    </a:lnTo>
                    <a:lnTo>
                      <a:pt x="7" y="78"/>
                    </a:lnTo>
                    <a:lnTo>
                      <a:pt x="4" y="83"/>
                    </a:lnTo>
                    <a:lnTo>
                      <a:pt x="1" y="88"/>
                    </a:lnTo>
                    <a:lnTo>
                      <a:pt x="0" y="94"/>
                    </a:lnTo>
                    <a:lnTo>
                      <a:pt x="0" y="100"/>
                    </a:lnTo>
                    <a:lnTo>
                      <a:pt x="0" y="107"/>
                    </a:lnTo>
                    <a:lnTo>
                      <a:pt x="15" y="107"/>
                    </a:lnTo>
                    <a:lnTo>
                      <a:pt x="15" y="101"/>
                    </a:lnTo>
                    <a:lnTo>
                      <a:pt x="15" y="97"/>
                    </a:lnTo>
                    <a:lnTo>
                      <a:pt x="16" y="92"/>
                    </a:lnTo>
                    <a:lnTo>
                      <a:pt x="18" y="88"/>
                    </a:lnTo>
                    <a:lnTo>
                      <a:pt x="20" y="84"/>
                    </a:lnTo>
                    <a:lnTo>
                      <a:pt x="22" y="80"/>
                    </a:lnTo>
                    <a:lnTo>
                      <a:pt x="24" y="76"/>
                    </a:lnTo>
                    <a:lnTo>
                      <a:pt x="28" y="71"/>
                    </a:lnTo>
                    <a:lnTo>
                      <a:pt x="31" y="69"/>
                    </a:lnTo>
                    <a:lnTo>
                      <a:pt x="35" y="64"/>
                    </a:lnTo>
                    <a:lnTo>
                      <a:pt x="39" y="60"/>
                    </a:lnTo>
                    <a:lnTo>
                      <a:pt x="45" y="57"/>
                    </a:lnTo>
                    <a:lnTo>
                      <a:pt x="50" y="53"/>
                    </a:lnTo>
                    <a:lnTo>
                      <a:pt x="56" y="49"/>
                    </a:lnTo>
                    <a:lnTo>
                      <a:pt x="61" y="46"/>
                    </a:lnTo>
                    <a:lnTo>
                      <a:pt x="68" y="43"/>
                    </a:lnTo>
                    <a:lnTo>
                      <a:pt x="75" y="39"/>
                    </a:lnTo>
                    <a:lnTo>
                      <a:pt x="82" y="36"/>
                    </a:lnTo>
                    <a:lnTo>
                      <a:pt x="88" y="33"/>
                    </a:lnTo>
                    <a:lnTo>
                      <a:pt x="97" y="30"/>
                    </a:lnTo>
                    <a:lnTo>
                      <a:pt x="103" y="28"/>
                    </a:lnTo>
                    <a:lnTo>
                      <a:pt x="112" y="26"/>
                    </a:lnTo>
                    <a:lnTo>
                      <a:pt x="120" y="23"/>
                    </a:lnTo>
                    <a:lnTo>
                      <a:pt x="128" y="22"/>
                    </a:lnTo>
                    <a:lnTo>
                      <a:pt x="138" y="21"/>
                    </a:lnTo>
                    <a:lnTo>
                      <a:pt x="146" y="19"/>
                    </a:lnTo>
                    <a:lnTo>
                      <a:pt x="155" y="18"/>
                    </a:lnTo>
                    <a:lnTo>
                      <a:pt x="165" y="16"/>
                    </a:lnTo>
                    <a:lnTo>
                      <a:pt x="174" y="15"/>
                    </a:lnTo>
                    <a:lnTo>
                      <a:pt x="184" y="15"/>
                    </a:lnTo>
                    <a:lnTo>
                      <a:pt x="193" y="14"/>
                    </a:lnTo>
                    <a:lnTo>
                      <a:pt x="204" y="14"/>
                    </a:lnTo>
                    <a:lnTo>
                      <a:pt x="204"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43" name="Freeform 48"/>
              <p:cNvSpPr>
                <a:spLocks/>
              </p:cNvSpPr>
              <p:nvPr/>
            </p:nvSpPr>
            <p:spPr bwMode="auto">
              <a:xfrm>
                <a:off x="2200" y="1865"/>
                <a:ext cx="69" cy="63"/>
              </a:xfrm>
              <a:custGeom>
                <a:avLst/>
                <a:gdLst>
                  <a:gd name="T0" fmla="*/ 54 w 69"/>
                  <a:gd name="T1" fmla="*/ 0 h 63"/>
                  <a:gd name="T2" fmla="*/ 53 w 69"/>
                  <a:gd name="T3" fmla="*/ 10 h 63"/>
                  <a:gd name="T4" fmla="*/ 50 w 69"/>
                  <a:gd name="T5" fmla="*/ 19 h 63"/>
                  <a:gd name="T6" fmla="*/ 42 w 69"/>
                  <a:gd name="T7" fmla="*/ 33 h 63"/>
                  <a:gd name="T8" fmla="*/ 39 w 69"/>
                  <a:gd name="T9" fmla="*/ 39 h 63"/>
                  <a:gd name="T10" fmla="*/ 35 w 69"/>
                  <a:gd name="T11" fmla="*/ 43 h 63"/>
                  <a:gd name="T12" fmla="*/ 31 w 69"/>
                  <a:gd name="T13" fmla="*/ 46 h 63"/>
                  <a:gd name="T14" fmla="*/ 28 w 69"/>
                  <a:gd name="T15" fmla="*/ 48 h 63"/>
                  <a:gd name="T16" fmla="*/ 26 w 69"/>
                  <a:gd name="T17" fmla="*/ 48 h 63"/>
                  <a:gd name="T18" fmla="*/ 24 w 69"/>
                  <a:gd name="T19" fmla="*/ 48 h 63"/>
                  <a:gd name="T20" fmla="*/ 23 w 69"/>
                  <a:gd name="T21" fmla="*/ 46 h 63"/>
                  <a:gd name="T22" fmla="*/ 20 w 69"/>
                  <a:gd name="T23" fmla="*/ 45 h 63"/>
                  <a:gd name="T24" fmla="*/ 19 w 69"/>
                  <a:gd name="T25" fmla="*/ 41 h 63"/>
                  <a:gd name="T26" fmla="*/ 16 w 69"/>
                  <a:gd name="T27" fmla="*/ 36 h 63"/>
                  <a:gd name="T28" fmla="*/ 16 w 69"/>
                  <a:gd name="T29" fmla="*/ 29 h 63"/>
                  <a:gd name="T30" fmla="*/ 15 w 69"/>
                  <a:gd name="T31" fmla="*/ 21 h 63"/>
                  <a:gd name="T32" fmla="*/ 0 w 69"/>
                  <a:gd name="T33" fmla="*/ 26 h 63"/>
                  <a:gd name="T34" fmla="*/ 1 w 69"/>
                  <a:gd name="T35" fmla="*/ 35 h 63"/>
                  <a:gd name="T36" fmla="*/ 4 w 69"/>
                  <a:gd name="T37" fmla="*/ 43 h 63"/>
                  <a:gd name="T38" fmla="*/ 6 w 69"/>
                  <a:gd name="T39" fmla="*/ 50 h 63"/>
                  <a:gd name="T40" fmla="*/ 11 w 69"/>
                  <a:gd name="T41" fmla="*/ 56 h 63"/>
                  <a:gd name="T42" fmla="*/ 16 w 69"/>
                  <a:gd name="T43" fmla="*/ 60 h 63"/>
                  <a:gd name="T44" fmla="*/ 23 w 69"/>
                  <a:gd name="T45" fmla="*/ 63 h 63"/>
                  <a:gd name="T46" fmla="*/ 30 w 69"/>
                  <a:gd name="T47" fmla="*/ 63 h 63"/>
                  <a:gd name="T48" fmla="*/ 36 w 69"/>
                  <a:gd name="T49" fmla="*/ 60 h 63"/>
                  <a:gd name="T50" fmla="*/ 42 w 69"/>
                  <a:gd name="T51" fmla="*/ 56 h 63"/>
                  <a:gd name="T52" fmla="*/ 47 w 69"/>
                  <a:gd name="T53" fmla="*/ 52 h 63"/>
                  <a:gd name="T54" fmla="*/ 53 w 69"/>
                  <a:gd name="T55" fmla="*/ 45 h 63"/>
                  <a:gd name="T56" fmla="*/ 60 w 69"/>
                  <a:gd name="T57" fmla="*/ 33 h 63"/>
                  <a:gd name="T58" fmla="*/ 65 w 69"/>
                  <a:gd name="T59" fmla="*/ 19 h 63"/>
                  <a:gd name="T60" fmla="*/ 68 w 69"/>
                  <a:gd name="T61" fmla="*/ 8 h 63"/>
                  <a:gd name="T62" fmla="*/ 69 w 69"/>
                  <a:gd name="T63" fmla="*/ 2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
                  <a:gd name="T97" fmla="*/ 0 h 63"/>
                  <a:gd name="T98" fmla="*/ 69 w 69"/>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 h="63">
                    <a:moveTo>
                      <a:pt x="54" y="0"/>
                    </a:moveTo>
                    <a:lnTo>
                      <a:pt x="54" y="0"/>
                    </a:lnTo>
                    <a:lnTo>
                      <a:pt x="54" y="5"/>
                    </a:lnTo>
                    <a:lnTo>
                      <a:pt x="53" y="10"/>
                    </a:lnTo>
                    <a:lnTo>
                      <a:pt x="51" y="14"/>
                    </a:lnTo>
                    <a:lnTo>
                      <a:pt x="50" y="19"/>
                    </a:lnTo>
                    <a:lnTo>
                      <a:pt x="46" y="26"/>
                    </a:lnTo>
                    <a:lnTo>
                      <a:pt x="42" y="33"/>
                    </a:lnTo>
                    <a:lnTo>
                      <a:pt x="41" y="36"/>
                    </a:lnTo>
                    <a:lnTo>
                      <a:pt x="39" y="39"/>
                    </a:lnTo>
                    <a:lnTo>
                      <a:pt x="36" y="41"/>
                    </a:lnTo>
                    <a:lnTo>
                      <a:pt x="35" y="43"/>
                    </a:lnTo>
                    <a:lnTo>
                      <a:pt x="34" y="45"/>
                    </a:lnTo>
                    <a:lnTo>
                      <a:pt x="31" y="46"/>
                    </a:lnTo>
                    <a:lnTo>
                      <a:pt x="30" y="46"/>
                    </a:lnTo>
                    <a:lnTo>
                      <a:pt x="28" y="48"/>
                    </a:lnTo>
                    <a:lnTo>
                      <a:pt x="27" y="48"/>
                    </a:lnTo>
                    <a:lnTo>
                      <a:pt x="26" y="48"/>
                    </a:lnTo>
                    <a:lnTo>
                      <a:pt x="24" y="48"/>
                    </a:lnTo>
                    <a:lnTo>
                      <a:pt x="23" y="48"/>
                    </a:lnTo>
                    <a:lnTo>
                      <a:pt x="23" y="46"/>
                    </a:lnTo>
                    <a:lnTo>
                      <a:pt x="21" y="46"/>
                    </a:lnTo>
                    <a:lnTo>
                      <a:pt x="20" y="45"/>
                    </a:lnTo>
                    <a:lnTo>
                      <a:pt x="19" y="43"/>
                    </a:lnTo>
                    <a:lnTo>
                      <a:pt x="19" y="41"/>
                    </a:lnTo>
                    <a:lnTo>
                      <a:pt x="17" y="39"/>
                    </a:lnTo>
                    <a:lnTo>
                      <a:pt x="16" y="36"/>
                    </a:lnTo>
                    <a:lnTo>
                      <a:pt x="16" y="32"/>
                    </a:lnTo>
                    <a:lnTo>
                      <a:pt x="16" y="29"/>
                    </a:lnTo>
                    <a:lnTo>
                      <a:pt x="15" y="25"/>
                    </a:lnTo>
                    <a:lnTo>
                      <a:pt x="15" y="21"/>
                    </a:lnTo>
                    <a:lnTo>
                      <a:pt x="0" y="21"/>
                    </a:lnTo>
                    <a:lnTo>
                      <a:pt x="0" y="26"/>
                    </a:lnTo>
                    <a:lnTo>
                      <a:pt x="1" y="31"/>
                    </a:lnTo>
                    <a:lnTo>
                      <a:pt x="1" y="35"/>
                    </a:lnTo>
                    <a:lnTo>
                      <a:pt x="2" y="39"/>
                    </a:lnTo>
                    <a:lnTo>
                      <a:pt x="4" y="43"/>
                    </a:lnTo>
                    <a:lnTo>
                      <a:pt x="5" y="48"/>
                    </a:lnTo>
                    <a:lnTo>
                      <a:pt x="6" y="50"/>
                    </a:lnTo>
                    <a:lnTo>
                      <a:pt x="8" y="53"/>
                    </a:lnTo>
                    <a:lnTo>
                      <a:pt x="11" y="56"/>
                    </a:lnTo>
                    <a:lnTo>
                      <a:pt x="13" y="59"/>
                    </a:lnTo>
                    <a:lnTo>
                      <a:pt x="16" y="60"/>
                    </a:lnTo>
                    <a:lnTo>
                      <a:pt x="20" y="62"/>
                    </a:lnTo>
                    <a:lnTo>
                      <a:pt x="23" y="63"/>
                    </a:lnTo>
                    <a:lnTo>
                      <a:pt x="27" y="63"/>
                    </a:lnTo>
                    <a:lnTo>
                      <a:pt x="30" y="63"/>
                    </a:lnTo>
                    <a:lnTo>
                      <a:pt x="32" y="62"/>
                    </a:lnTo>
                    <a:lnTo>
                      <a:pt x="36" y="60"/>
                    </a:lnTo>
                    <a:lnTo>
                      <a:pt x="39" y="59"/>
                    </a:lnTo>
                    <a:lnTo>
                      <a:pt x="42" y="56"/>
                    </a:lnTo>
                    <a:lnTo>
                      <a:pt x="45" y="55"/>
                    </a:lnTo>
                    <a:lnTo>
                      <a:pt x="47" y="52"/>
                    </a:lnTo>
                    <a:lnTo>
                      <a:pt x="50" y="49"/>
                    </a:lnTo>
                    <a:lnTo>
                      <a:pt x="53" y="45"/>
                    </a:lnTo>
                    <a:lnTo>
                      <a:pt x="56" y="42"/>
                    </a:lnTo>
                    <a:lnTo>
                      <a:pt x="60" y="33"/>
                    </a:lnTo>
                    <a:lnTo>
                      <a:pt x="64" y="25"/>
                    </a:lnTo>
                    <a:lnTo>
                      <a:pt x="65" y="19"/>
                    </a:lnTo>
                    <a:lnTo>
                      <a:pt x="66" y="14"/>
                    </a:lnTo>
                    <a:lnTo>
                      <a:pt x="68" y="8"/>
                    </a:lnTo>
                    <a:lnTo>
                      <a:pt x="69" y="2"/>
                    </a:lnTo>
                    <a:lnTo>
                      <a:pt x="54"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44" name="Freeform 49"/>
              <p:cNvSpPr>
                <a:spLocks/>
              </p:cNvSpPr>
              <p:nvPr/>
            </p:nvSpPr>
            <p:spPr bwMode="auto">
              <a:xfrm>
                <a:off x="2254" y="1700"/>
                <a:ext cx="48" cy="167"/>
              </a:xfrm>
              <a:custGeom>
                <a:avLst/>
                <a:gdLst>
                  <a:gd name="T0" fmla="*/ 48 w 48"/>
                  <a:gd name="T1" fmla="*/ 3 h 167"/>
                  <a:gd name="T2" fmla="*/ 33 w 48"/>
                  <a:gd name="T3" fmla="*/ 0 h 167"/>
                  <a:gd name="T4" fmla="*/ 0 w 48"/>
                  <a:gd name="T5" fmla="*/ 165 h 167"/>
                  <a:gd name="T6" fmla="*/ 15 w 48"/>
                  <a:gd name="T7" fmla="*/ 167 h 167"/>
                  <a:gd name="T8" fmla="*/ 48 w 48"/>
                  <a:gd name="T9" fmla="*/ 3 h 167"/>
                  <a:gd name="T10" fmla="*/ 48 w 48"/>
                  <a:gd name="T11" fmla="*/ 3 h 167"/>
                  <a:gd name="T12" fmla="*/ 0 60000 65536"/>
                  <a:gd name="T13" fmla="*/ 0 60000 65536"/>
                  <a:gd name="T14" fmla="*/ 0 60000 65536"/>
                  <a:gd name="T15" fmla="*/ 0 60000 65536"/>
                  <a:gd name="T16" fmla="*/ 0 60000 65536"/>
                  <a:gd name="T17" fmla="*/ 0 60000 65536"/>
                  <a:gd name="T18" fmla="*/ 0 w 48"/>
                  <a:gd name="T19" fmla="*/ 0 h 167"/>
                  <a:gd name="T20" fmla="*/ 48 w 48"/>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48" h="167">
                    <a:moveTo>
                      <a:pt x="48" y="3"/>
                    </a:moveTo>
                    <a:lnTo>
                      <a:pt x="33" y="0"/>
                    </a:lnTo>
                    <a:lnTo>
                      <a:pt x="0" y="165"/>
                    </a:lnTo>
                    <a:lnTo>
                      <a:pt x="15" y="167"/>
                    </a:lnTo>
                    <a:lnTo>
                      <a:pt x="48" y="3"/>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45" name="Freeform 50"/>
              <p:cNvSpPr>
                <a:spLocks/>
              </p:cNvSpPr>
              <p:nvPr/>
            </p:nvSpPr>
            <p:spPr bwMode="auto">
              <a:xfrm>
                <a:off x="2287" y="1673"/>
                <a:ext cx="46" cy="47"/>
              </a:xfrm>
              <a:custGeom>
                <a:avLst/>
                <a:gdLst>
                  <a:gd name="T0" fmla="*/ 46 w 46"/>
                  <a:gd name="T1" fmla="*/ 37 h 47"/>
                  <a:gd name="T2" fmla="*/ 45 w 46"/>
                  <a:gd name="T3" fmla="*/ 34 h 47"/>
                  <a:gd name="T4" fmla="*/ 41 w 46"/>
                  <a:gd name="T5" fmla="*/ 27 h 47"/>
                  <a:gd name="T6" fmla="*/ 37 w 46"/>
                  <a:gd name="T7" fmla="*/ 17 h 47"/>
                  <a:gd name="T8" fmla="*/ 31 w 46"/>
                  <a:gd name="T9" fmla="*/ 9 h 47"/>
                  <a:gd name="T10" fmla="*/ 29 w 46"/>
                  <a:gd name="T11" fmla="*/ 4 h 47"/>
                  <a:gd name="T12" fmla="*/ 26 w 46"/>
                  <a:gd name="T13" fmla="*/ 2 h 47"/>
                  <a:gd name="T14" fmla="*/ 22 w 46"/>
                  <a:gd name="T15" fmla="*/ 0 h 47"/>
                  <a:gd name="T16" fmla="*/ 19 w 46"/>
                  <a:gd name="T17" fmla="*/ 0 h 47"/>
                  <a:gd name="T18" fmla="*/ 16 w 46"/>
                  <a:gd name="T19" fmla="*/ 0 h 47"/>
                  <a:gd name="T20" fmla="*/ 12 w 46"/>
                  <a:gd name="T21" fmla="*/ 0 h 47"/>
                  <a:gd name="T22" fmla="*/ 9 w 46"/>
                  <a:gd name="T23" fmla="*/ 3 h 47"/>
                  <a:gd name="T24" fmla="*/ 8 w 46"/>
                  <a:gd name="T25" fmla="*/ 4 h 47"/>
                  <a:gd name="T26" fmla="*/ 5 w 46"/>
                  <a:gd name="T27" fmla="*/ 7 h 47"/>
                  <a:gd name="T28" fmla="*/ 4 w 46"/>
                  <a:gd name="T29" fmla="*/ 10 h 47"/>
                  <a:gd name="T30" fmla="*/ 1 w 46"/>
                  <a:gd name="T31" fmla="*/ 17 h 47"/>
                  <a:gd name="T32" fmla="*/ 0 w 46"/>
                  <a:gd name="T33" fmla="*/ 27 h 47"/>
                  <a:gd name="T34" fmla="*/ 15 w 46"/>
                  <a:gd name="T35" fmla="*/ 30 h 47"/>
                  <a:gd name="T36" fmla="*/ 16 w 46"/>
                  <a:gd name="T37" fmla="*/ 21 h 47"/>
                  <a:gd name="T38" fmla="*/ 19 w 46"/>
                  <a:gd name="T39" fmla="*/ 16 h 47"/>
                  <a:gd name="T40" fmla="*/ 19 w 46"/>
                  <a:gd name="T41" fmla="*/ 14 h 47"/>
                  <a:gd name="T42" fmla="*/ 19 w 46"/>
                  <a:gd name="T43" fmla="*/ 14 h 47"/>
                  <a:gd name="T44" fmla="*/ 20 w 46"/>
                  <a:gd name="T45" fmla="*/ 14 h 47"/>
                  <a:gd name="T46" fmla="*/ 19 w 46"/>
                  <a:gd name="T47" fmla="*/ 14 h 47"/>
                  <a:gd name="T48" fmla="*/ 19 w 46"/>
                  <a:gd name="T49" fmla="*/ 14 h 47"/>
                  <a:gd name="T50" fmla="*/ 18 w 46"/>
                  <a:gd name="T51" fmla="*/ 14 h 47"/>
                  <a:gd name="T52" fmla="*/ 16 w 46"/>
                  <a:gd name="T53" fmla="*/ 14 h 47"/>
                  <a:gd name="T54" fmla="*/ 16 w 46"/>
                  <a:gd name="T55" fmla="*/ 14 h 47"/>
                  <a:gd name="T56" fmla="*/ 18 w 46"/>
                  <a:gd name="T57" fmla="*/ 16 h 47"/>
                  <a:gd name="T58" fmla="*/ 19 w 46"/>
                  <a:gd name="T59" fmla="*/ 17 h 47"/>
                  <a:gd name="T60" fmla="*/ 23 w 46"/>
                  <a:gd name="T61" fmla="*/ 24 h 47"/>
                  <a:gd name="T62" fmla="*/ 27 w 46"/>
                  <a:gd name="T63" fmla="*/ 33 h 47"/>
                  <a:gd name="T64" fmla="*/ 31 w 46"/>
                  <a:gd name="T65" fmla="*/ 41 h 47"/>
                  <a:gd name="T66" fmla="*/ 35 w 46"/>
                  <a:gd name="T67" fmla="*/ 47 h 47"/>
                  <a:gd name="T68" fmla="*/ 46 w 46"/>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
                  <a:gd name="T106" fmla="*/ 0 h 47"/>
                  <a:gd name="T107" fmla="*/ 46 w 46"/>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 h="47">
                    <a:moveTo>
                      <a:pt x="46" y="37"/>
                    </a:moveTo>
                    <a:lnTo>
                      <a:pt x="45" y="34"/>
                    </a:lnTo>
                    <a:lnTo>
                      <a:pt x="41" y="27"/>
                    </a:lnTo>
                    <a:lnTo>
                      <a:pt x="37" y="17"/>
                    </a:lnTo>
                    <a:lnTo>
                      <a:pt x="31" y="9"/>
                    </a:lnTo>
                    <a:lnTo>
                      <a:pt x="29" y="4"/>
                    </a:lnTo>
                    <a:lnTo>
                      <a:pt x="26" y="2"/>
                    </a:lnTo>
                    <a:lnTo>
                      <a:pt x="22" y="0"/>
                    </a:lnTo>
                    <a:lnTo>
                      <a:pt x="19" y="0"/>
                    </a:lnTo>
                    <a:lnTo>
                      <a:pt x="16" y="0"/>
                    </a:lnTo>
                    <a:lnTo>
                      <a:pt x="12" y="0"/>
                    </a:lnTo>
                    <a:lnTo>
                      <a:pt x="9" y="3"/>
                    </a:lnTo>
                    <a:lnTo>
                      <a:pt x="8" y="4"/>
                    </a:lnTo>
                    <a:lnTo>
                      <a:pt x="5" y="7"/>
                    </a:lnTo>
                    <a:lnTo>
                      <a:pt x="4" y="10"/>
                    </a:lnTo>
                    <a:lnTo>
                      <a:pt x="1" y="17"/>
                    </a:lnTo>
                    <a:lnTo>
                      <a:pt x="0" y="27"/>
                    </a:lnTo>
                    <a:lnTo>
                      <a:pt x="15" y="30"/>
                    </a:lnTo>
                    <a:lnTo>
                      <a:pt x="16" y="21"/>
                    </a:lnTo>
                    <a:lnTo>
                      <a:pt x="19" y="16"/>
                    </a:lnTo>
                    <a:lnTo>
                      <a:pt x="19" y="14"/>
                    </a:lnTo>
                    <a:lnTo>
                      <a:pt x="20" y="14"/>
                    </a:lnTo>
                    <a:lnTo>
                      <a:pt x="19" y="14"/>
                    </a:lnTo>
                    <a:lnTo>
                      <a:pt x="18" y="14"/>
                    </a:lnTo>
                    <a:lnTo>
                      <a:pt x="16" y="14"/>
                    </a:lnTo>
                    <a:lnTo>
                      <a:pt x="18" y="16"/>
                    </a:lnTo>
                    <a:lnTo>
                      <a:pt x="19" y="17"/>
                    </a:lnTo>
                    <a:lnTo>
                      <a:pt x="23" y="24"/>
                    </a:lnTo>
                    <a:lnTo>
                      <a:pt x="27" y="33"/>
                    </a:lnTo>
                    <a:lnTo>
                      <a:pt x="31" y="41"/>
                    </a:lnTo>
                    <a:lnTo>
                      <a:pt x="35" y="47"/>
                    </a:lnTo>
                    <a:lnTo>
                      <a:pt x="46" y="3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46" name="Freeform 51"/>
              <p:cNvSpPr>
                <a:spLocks/>
              </p:cNvSpPr>
              <p:nvPr/>
            </p:nvSpPr>
            <p:spPr bwMode="auto">
              <a:xfrm>
                <a:off x="2310" y="1758"/>
                <a:ext cx="63" cy="187"/>
              </a:xfrm>
              <a:custGeom>
                <a:avLst/>
                <a:gdLst>
                  <a:gd name="T0" fmla="*/ 49 w 63"/>
                  <a:gd name="T1" fmla="*/ 0 h 187"/>
                  <a:gd name="T2" fmla="*/ 49 w 63"/>
                  <a:gd name="T3" fmla="*/ 0 h 187"/>
                  <a:gd name="T4" fmla="*/ 48 w 63"/>
                  <a:gd name="T5" fmla="*/ 7 h 187"/>
                  <a:gd name="T6" fmla="*/ 46 w 63"/>
                  <a:gd name="T7" fmla="*/ 19 h 187"/>
                  <a:gd name="T8" fmla="*/ 44 w 63"/>
                  <a:gd name="T9" fmla="*/ 33 h 187"/>
                  <a:gd name="T10" fmla="*/ 42 w 63"/>
                  <a:gd name="T11" fmla="*/ 50 h 187"/>
                  <a:gd name="T12" fmla="*/ 40 w 63"/>
                  <a:gd name="T13" fmla="*/ 69 h 187"/>
                  <a:gd name="T14" fmla="*/ 37 w 63"/>
                  <a:gd name="T15" fmla="*/ 88 h 187"/>
                  <a:gd name="T16" fmla="*/ 34 w 63"/>
                  <a:gd name="T17" fmla="*/ 107 h 187"/>
                  <a:gd name="T18" fmla="*/ 30 w 63"/>
                  <a:gd name="T19" fmla="*/ 125 h 187"/>
                  <a:gd name="T20" fmla="*/ 27 w 63"/>
                  <a:gd name="T21" fmla="*/ 142 h 187"/>
                  <a:gd name="T22" fmla="*/ 25 w 63"/>
                  <a:gd name="T23" fmla="*/ 156 h 187"/>
                  <a:gd name="T24" fmla="*/ 22 w 63"/>
                  <a:gd name="T25" fmla="*/ 162 h 187"/>
                  <a:gd name="T26" fmla="*/ 21 w 63"/>
                  <a:gd name="T27" fmla="*/ 167 h 187"/>
                  <a:gd name="T28" fmla="*/ 19 w 63"/>
                  <a:gd name="T29" fmla="*/ 170 h 187"/>
                  <a:gd name="T30" fmla="*/ 18 w 63"/>
                  <a:gd name="T31" fmla="*/ 173 h 187"/>
                  <a:gd name="T32" fmla="*/ 18 w 63"/>
                  <a:gd name="T33" fmla="*/ 173 h 187"/>
                  <a:gd name="T34" fmla="*/ 18 w 63"/>
                  <a:gd name="T35" fmla="*/ 173 h 187"/>
                  <a:gd name="T36" fmla="*/ 18 w 63"/>
                  <a:gd name="T37" fmla="*/ 173 h 187"/>
                  <a:gd name="T38" fmla="*/ 19 w 63"/>
                  <a:gd name="T39" fmla="*/ 171 h 187"/>
                  <a:gd name="T40" fmla="*/ 21 w 63"/>
                  <a:gd name="T41" fmla="*/ 173 h 187"/>
                  <a:gd name="T42" fmla="*/ 22 w 63"/>
                  <a:gd name="T43" fmla="*/ 173 h 187"/>
                  <a:gd name="T44" fmla="*/ 22 w 63"/>
                  <a:gd name="T45" fmla="*/ 173 h 187"/>
                  <a:gd name="T46" fmla="*/ 22 w 63"/>
                  <a:gd name="T47" fmla="*/ 173 h 187"/>
                  <a:gd name="T48" fmla="*/ 21 w 63"/>
                  <a:gd name="T49" fmla="*/ 170 h 187"/>
                  <a:gd name="T50" fmla="*/ 19 w 63"/>
                  <a:gd name="T51" fmla="*/ 166 h 187"/>
                  <a:gd name="T52" fmla="*/ 16 w 63"/>
                  <a:gd name="T53" fmla="*/ 159 h 187"/>
                  <a:gd name="T54" fmla="*/ 15 w 63"/>
                  <a:gd name="T55" fmla="*/ 150 h 187"/>
                  <a:gd name="T56" fmla="*/ 0 w 63"/>
                  <a:gd name="T57" fmla="*/ 153 h 187"/>
                  <a:gd name="T58" fmla="*/ 3 w 63"/>
                  <a:gd name="T59" fmla="*/ 163 h 187"/>
                  <a:gd name="T60" fmla="*/ 4 w 63"/>
                  <a:gd name="T61" fmla="*/ 170 h 187"/>
                  <a:gd name="T62" fmla="*/ 7 w 63"/>
                  <a:gd name="T63" fmla="*/ 177 h 187"/>
                  <a:gd name="T64" fmla="*/ 10 w 63"/>
                  <a:gd name="T65" fmla="*/ 181 h 187"/>
                  <a:gd name="T66" fmla="*/ 11 w 63"/>
                  <a:gd name="T67" fmla="*/ 184 h 187"/>
                  <a:gd name="T68" fmla="*/ 14 w 63"/>
                  <a:gd name="T69" fmla="*/ 186 h 187"/>
                  <a:gd name="T70" fmla="*/ 16 w 63"/>
                  <a:gd name="T71" fmla="*/ 187 h 187"/>
                  <a:gd name="T72" fmla="*/ 21 w 63"/>
                  <a:gd name="T73" fmla="*/ 187 h 187"/>
                  <a:gd name="T74" fmla="*/ 23 w 63"/>
                  <a:gd name="T75" fmla="*/ 187 h 187"/>
                  <a:gd name="T76" fmla="*/ 26 w 63"/>
                  <a:gd name="T77" fmla="*/ 186 h 187"/>
                  <a:gd name="T78" fmla="*/ 27 w 63"/>
                  <a:gd name="T79" fmla="*/ 184 h 187"/>
                  <a:gd name="T80" fmla="*/ 30 w 63"/>
                  <a:gd name="T81" fmla="*/ 181 h 187"/>
                  <a:gd name="T82" fmla="*/ 31 w 63"/>
                  <a:gd name="T83" fmla="*/ 177 h 187"/>
                  <a:gd name="T84" fmla="*/ 34 w 63"/>
                  <a:gd name="T85" fmla="*/ 171 h 187"/>
                  <a:gd name="T86" fmla="*/ 36 w 63"/>
                  <a:gd name="T87" fmla="*/ 167 h 187"/>
                  <a:gd name="T88" fmla="*/ 38 w 63"/>
                  <a:gd name="T89" fmla="*/ 160 h 187"/>
                  <a:gd name="T90" fmla="*/ 42 w 63"/>
                  <a:gd name="T91" fmla="*/ 145 h 187"/>
                  <a:gd name="T92" fmla="*/ 45 w 63"/>
                  <a:gd name="T93" fmla="*/ 128 h 187"/>
                  <a:gd name="T94" fmla="*/ 49 w 63"/>
                  <a:gd name="T95" fmla="*/ 109 h 187"/>
                  <a:gd name="T96" fmla="*/ 52 w 63"/>
                  <a:gd name="T97" fmla="*/ 90 h 187"/>
                  <a:gd name="T98" fmla="*/ 55 w 63"/>
                  <a:gd name="T99" fmla="*/ 70 h 187"/>
                  <a:gd name="T100" fmla="*/ 57 w 63"/>
                  <a:gd name="T101" fmla="*/ 52 h 187"/>
                  <a:gd name="T102" fmla="*/ 59 w 63"/>
                  <a:gd name="T103" fmla="*/ 35 h 187"/>
                  <a:gd name="T104" fmla="*/ 61 w 63"/>
                  <a:gd name="T105" fmla="*/ 21 h 187"/>
                  <a:gd name="T106" fmla="*/ 63 w 63"/>
                  <a:gd name="T107" fmla="*/ 9 h 187"/>
                  <a:gd name="T108" fmla="*/ 63 w 63"/>
                  <a:gd name="T109" fmla="*/ 2 h 187"/>
                  <a:gd name="T110" fmla="*/ 63 w 63"/>
                  <a:gd name="T111" fmla="*/ 2 h 187"/>
                  <a:gd name="T112" fmla="*/ 49 w 63"/>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7"/>
                  <a:gd name="T173" fmla="*/ 63 w 63"/>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7">
                    <a:moveTo>
                      <a:pt x="49" y="0"/>
                    </a:moveTo>
                    <a:lnTo>
                      <a:pt x="49" y="0"/>
                    </a:lnTo>
                    <a:lnTo>
                      <a:pt x="48" y="7"/>
                    </a:lnTo>
                    <a:lnTo>
                      <a:pt x="46" y="19"/>
                    </a:lnTo>
                    <a:lnTo>
                      <a:pt x="44" y="33"/>
                    </a:lnTo>
                    <a:lnTo>
                      <a:pt x="42" y="50"/>
                    </a:lnTo>
                    <a:lnTo>
                      <a:pt x="40" y="69"/>
                    </a:lnTo>
                    <a:lnTo>
                      <a:pt x="37" y="88"/>
                    </a:lnTo>
                    <a:lnTo>
                      <a:pt x="34" y="107"/>
                    </a:lnTo>
                    <a:lnTo>
                      <a:pt x="30" y="125"/>
                    </a:lnTo>
                    <a:lnTo>
                      <a:pt x="27" y="142"/>
                    </a:lnTo>
                    <a:lnTo>
                      <a:pt x="25" y="156"/>
                    </a:lnTo>
                    <a:lnTo>
                      <a:pt x="22" y="162"/>
                    </a:lnTo>
                    <a:lnTo>
                      <a:pt x="21" y="167"/>
                    </a:lnTo>
                    <a:lnTo>
                      <a:pt x="19" y="170"/>
                    </a:lnTo>
                    <a:lnTo>
                      <a:pt x="18" y="173"/>
                    </a:lnTo>
                    <a:lnTo>
                      <a:pt x="19" y="171"/>
                    </a:lnTo>
                    <a:lnTo>
                      <a:pt x="21" y="173"/>
                    </a:lnTo>
                    <a:lnTo>
                      <a:pt x="22" y="173"/>
                    </a:lnTo>
                    <a:lnTo>
                      <a:pt x="21" y="170"/>
                    </a:lnTo>
                    <a:lnTo>
                      <a:pt x="19" y="166"/>
                    </a:lnTo>
                    <a:lnTo>
                      <a:pt x="16" y="159"/>
                    </a:lnTo>
                    <a:lnTo>
                      <a:pt x="15" y="150"/>
                    </a:lnTo>
                    <a:lnTo>
                      <a:pt x="0" y="153"/>
                    </a:lnTo>
                    <a:lnTo>
                      <a:pt x="3" y="163"/>
                    </a:lnTo>
                    <a:lnTo>
                      <a:pt x="4" y="170"/>
                    </a:lnTo>
                    <a:lnTo>
                      <a:pt x="7" y="177"/>
                    </a:lnTo>
                    <a:lnTo>
                      <a:pt x="10" y="181"/>
                    </a:lnTo>
                    <a:lnTo>
                      <a:pt x="11" y="184"/>
                    </a:lnTo>
                    <a:lnTo>
                      <a:pt x="14" y="186"/>
                    </a:lnTo>
                    <a:lnTo>
                      <a:pt x="16" y="187"/>
                    </a:lnTo>
                    <a:lnTo>
                      <a:pt x="21" y="187"/>
                    </a:lnTo>
                    <a:lnTo>
                      <a:pt x="23" y="187"/>
                    </a:lnTo>
                    <a:lnTo>
                      <a:pt x="26" y="186"/>
                    </a:lnTo>
                    <a:lnTo>
                      <a:pt x="27" y="184"/>
                    </a:lnTo>
                    <a:lnTo>
                      <a:pt x="30" y="181"/>
                    </a:lnTo>
                    <a:lnTo>
                      <a:pt x="31" y="177"/>
                    </a:lnTo>
                    <a:lnTo>
                      <a:pt x="34" y="171"/>
                    </a:lnTo>
                    <a:lnTo>
                      <a:pt x="36" y="167"/>
                    </a:lnTo>
                    <a:lnTo>
                      <a:pt x="38" y="160"/>
                    </a:lnTo>
                    <a:lnTo>
                      <a:pt x="42" y="145"/>
                    </a:lnTo>
                    <a:lnTo>
                      <a:pt x="45" y="128"/>
                    </a:lnTo>
                    <a:lnTo>
                      <a:pt x="49" y="109"/>
                    </a:lnTo>
                    <a:lnTo>
                      <a:pt x="52" y="90"/>
                    </a:lnTo>
                    <a:lnTo>
                      <a:pt x="55" y="70"/>
                    </a:lnTo>
                    <a:lnTo>
                      <a:pt x="57" y="52"/>
                    </a:lnTo>
                    <a:lnTo>
                      <a:pt x="59" y="35"/>
                    </a:lnTo>
                    <a:lnTo>
                      <a:pt x="61" y="21"/>
                    </a:lnTo>
                    <a:lnTo>
                      <a:pt x="63" y="9"/>
                    </a:lnTo>
                    <a:lnTo>
                      <a:pt x="63" y="2"/>
                    </a:lnTo>
                    <a:lnTo>
                      <a:pt x="49"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47" name="Freeform 52"/>
              <p:cNvSpPr>
                <a:spLocks/>
              </p:cNvSpPr>
              <p:nvPr/>
            </p:nvSpPr>
            <p:spPr bwMode="auto">
              <a:xfrm>
                <a:off x="2359" y="1677"/>
                <a:ext cx="83" cy="83"/>
              </a:xfrm>
              <a:custGeom>
                <a:avLst/>
                <a:gdLst>
                  <a:gd name="T0" fmla="*/ 83 w 83"/>
                  <a:gd name="T1" fmla="*/ 47 h 83"/>
                  <a:gd name="T2" fmla="*/ 83 w 83"/>
                  <a:gd name="T3" fmla="*/ 40 h 83"/>
                  <a:gd name="T4" fmla="*/ 83 w 83"/>
                  <a:gd name="T5" fmla="*/ 33 h 83"/>
                  <a:gd name="T6" fmla="*/ 82 w 83"/>
                  <a:gd name="T7" fmla="*/ 26 h 83"/>
                  <a:gd name="T8" fmla="*/ 81 w 83"/>
                  <a:gd name="T9" fmla="*/ 21 h 83"/>
                  <a:gd name="T10" fmla="*/ 79 w 83"/>
                  <a:gd name="T11" fmla="*/ 16 h 83"/>
                  <a:gd name="T12" fmla="*/ 77 w 83"/>
                  <a:gd name="T13" fmla="*/ 12 h 83"/>
                  <a:gd name="T14" fmla="*/ 74 w 83"/>
                  <a:gd name="T15" fmla="*/ 9 h 83"/>
                  <a:gd name="T16" fmla="*/ 71 w 83"/>
                  <a:gd name="T17" fmla="*/ 5 h 83"/>
                  <a:gd name="T18" fmla="*/ 67 w 83"/>
                  <a:gd name="T19" fmla="*/ 3 h 83"/>
                  <a:gd name="T20" fmla="*/ 63 w 83"/>
                  <a:gd name="T21" fmla="*/ 2 h 83"/>
                  <a:gd name="T22" fmla="*/ 59 w 83"/>
                  <a:gd name="T23" fmla="*/ 0 h 83"/>
                  <a:gd name="T24" fmla="*/ 55 w 83"/>
                  <a:gd name="T25" fmla="*/ 2 h 83"/>
                  <a:gd name="T26" fmla="*/ 52 w 83"/>
                  <a:gd name="T27" fmla="*/ 3 h 83"/>
                  <a:gd name="T28" fmla="*/ 48 w 83"/>
                  <a:gd name="T29" fmla="*/ 5 h 83"/>
                  <a:gd name="T30" fmla="*/ 44 w 83"/>
                  <a:gd name="T31" fmla="*/ 7 h 83"/>
                  <a:gd name="T32" fmla="*/ 41 w 83"/>
                  <a:gd name="T33" fmla="*/ 9 h 83"/>
                  <a:gd name="T34" fmla="*/ 37 w 83"/>
                  <a:gd name="T35" fmla="*/ 12 h 83"/>
                  <a:gd name="T36" fmla="*/ 34 w 83"/>
                  <a:gd name="T37" fmla="*/ 16 h 83"/>
                  <a:gd name="T38" fmla="*/ 30 w 83"/>
                  <a:gd name="T39" fmla="*/ 19 h 83"/>
                  <a:gd name="T40" fmla="*/ 27 w 83"/>
                  <a:gd name="T41" fmla="*/ 23 h 83"/>
                  <a:gd name="T42" fmla="*/ 21 w 83"/>
                  <a:gd name="T43" fmla="*/ 31 h 83"/>
                  <a:gd name="T44" fmla="*/ 15 w 83"/>
                  <a:gd name="T45" fmla="*/ 40 h 83"/>
                  <a:gd name="T46" fmla="*/ 10 w 83"/>
                  <a:gd name="T47" fmla="*/ 50 h 83"/>
                  <a:gd name="T48" fmla="*/ 6 w 83"/>
                  <a:gd name="T49" fmla="*/ 61 h 83"/>
                  <a:gd name="T50" fmla="*/ 4 w 83"/>
                  <a:gd name="T51" fmla="*/ 65 h 83"/>
                  <a:gd name="T52" fmla="*/ 2 w 83"/>
                  <a:gd name="T53" fmla="*/ 71 h 83"/>
                  <a:gd name="T54" fmla="*/ 0 w 83"/>
                  <a:gd name="T55" fmla="*/ 75 h 83"/>
                  <a:gd name="T56" fmla="*/ 0 w 83"/>
                  <a:gd name="T57" fmla="*/ 81 h 83"/>
                  <a:gd name="T58" fmla="*/ 14 w 83"/>
                  <a:gd name="T59" fmla="*/ 83 h 83"/>
                  <a:gd name="T60" fmla="*/ 15 w 83"/>
                  <a:gd name="T61" fmla="*/ 79 h 83"/>
                  <a:gd name="T62" fmla="*/ 17 w 83"/>
                  <a:gd name="T63" fmla="*/ 75 h 83"/>
                  <a:gd name="T64" fmla="*/ 18 w 83"/>
                  <a:gd name="T65" fmla="*/ 71 h 83"/>
                  <a:gd name="T66" fmla="*/ 19 w 83"/>
                  <a:gd name="T67" fmla="*/ 67 h 83"/>
                  <a:gd name="T68" fmla="*/ 23 w 83"/>
                  <a:gd name="T69" fmla="*/ 57 h 83"/>
                  <a:gd name="T70" fmla="*/ 29 w 83"/>
                  <a:gd name="T71" fmla="*/ 48 h 83"/>
                  <a:gd name="T72" fmla="*/ 33 w 83"/>
                  <a:gd name="T73" fmla="*/ 40 h 83"/>
                  <a:gd name="T74" fmla="*/ 38 w 83"/>
                  <a:gd name="T75" fmla="*/ 33 h 83"/>
                  <a:gd name="T76" fmla="*/ 41 w 83"/>
                  <a:gd name="T77" fmla="*/ 29 h 83"/>
                  <a:gd name="T78" fmla="*/ 44 w 83"/>
                  <a:gd name="T79" fmla="*/ 26 h 83"/>
                  <a:gd name="T80" fmla="*/ 47 w 83"/>
                  <a:gd name="T81" fmla="*/ 24 h 83"/>
                  <a:gd name="T82" fmla="*/ 49 w 83"/>
                  <a:gd name="T83" fmla="*/ 21 h 83"/>
                  <a:gd name="T84" fmla="*/ 52 w 83"/>
                  <a:gd name="T85" fmla="*/ 19 h 83"/>
                  <a:gd name="T86" fmla="*/ 55 w 83"/>
                  <a:gd name="T87" fmla="*/ 17 h 83"/>
                  <a:gd name="T88" fmla="*/ 57 w 83"/>
                  <a:gd name="T89" fmla="*/ 17 h 83"/>
                  <a:gd name="T90" fmla="*/ 59 w 83"/>
                  <a:gd name="T91" fmla="*/ 16 h 83"/>
                  <a:gd name="T92" fmla="*/ 60 w 83"/>
                  <a:gd name="T93" fmla="*/ 16 h 83"/>
                  <a:gd name="T94" fmla="*/ 60 w 83"/>
                  <a:gd name="T95" fmla="*/ 16 h 83"/>
                  <a:gd name="T96" fmla="*/ 62 w 83"/>
                  <a:gd name="T97" fmla="*/ 16 h 83"/>
                  <a:gd name="T98" fmla="*/ 62 w 83"/>
                  <a:gd name="T99" fmla="*/ 17 h 83"/>
                  <a:gd name="T100" fmla="*/ 63 w 83"/>
                  <a:gd name="T101" fmla="*/ 17 h 83"/>
                  <a:gd name="T102" fmla="*/ 64 w 83"/>
                  <a:gd name="T103" fmla="*/ 19 h 83"/>
                  <a:gd name="T104" fmla="*/ 66 w 83"/>
                  <a:gd name="T105" fmla="*/ 21 h 83"/>
                  <a:gd name="T106" fmla="*/ 66 w 83"/>
                  <a:gd name="T107" fmla="*/ 24 h 83"/>
                  <a:gd name="T108" fmla="*/ 67 w 83"/>
                  <a:gd name="T109" fmla="*/ 29 h 83"/>
                  <a:gd name="T110" fmla="*/ 68 w 83"/>
                  <a:gd name="T111" fmla="*/ 34 h 83"/>
                  <a:gd name="T112" fmla="*/ 68 w 83"/>
                  <a:gd name="T113" fmla="*/ 40 h 83"/>
                  <a:gd name="T114" fmla="*/ 68 w 83"/>
                  <a:gd name="T115" fmla="*/ 47 h 83"/>
                  <a:gd name="T116" fmla="*/ 83 w 83"/>
                  <a:gd name="T117" fmla="*/ 47 h 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3"/>
                  <a:gd name="T178" fmla="*/ 0 h 83"/>
                  <a:gd name="T179" fmla="*/ 83 w 83"/>
                  <a:gd name="T180" fmla="*/ 83 h 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3" h="83">
                    <a:moveTo>
                      <a:pt x="83" y="47"/>
                    </a:moveTo>
                    <a:lnTo>
                      <a:pt x="83" y="40"/>
                    </a:lnTo>
                    <a:lnTo>
                      <a:pt x="83" y="33"/>
                    </a:lnTo>
                    <a:lnTo>
                      <a:pt x="82" y="26"/>
                    </a:lnTo>
                    <a:lnTo>
                      <a:pt x="81" y="21"/>
                    </a:lnTo>
                    <a:lnTo>
                      <a:pt x="79" y="16"/>
                    </a:lnTo>
                    <a:lnTo>
                      <a:pt x="77" y="12"/>
                    </a:lnTo>
                    <a:lnTo>
                      <a:pt x="74" y="9"/>
                    </a:lnTo>
                    <a:lnTo>
                      <a:pt x="71" y="5"/>
                    </a:lnTo>
                    <a:lnTo>
                      <a:pt x="67" y="3"/>
                    </a:lnTo>
                    <a:lnTo>
                      <a:pt x="63" y="2"/>
                    </a:lnTo>
                    <a:lnTo>
                      <a:pt x="59" y="0"/>
                    </a:lnTo>
                    <a:lnTo>
                      <a:pt x="55" y="2"/>
                    </a:lnTo>
                    <a:lnTo>
                      <a:pt x="52" y="3"/>
                    </a:lnTo>
                    <a:lnTo>
                      <a:pt x="48" y="5"/>
                    </a:lnTo>
                    <a:lnTo>
                      <a:pt x="44" y="7"/>
                    </a:lnTo>
                    <a:lnTo>
                      <a:pt x="41" y="9"/>
                    </a:lnTo>
                    <a:lnTo>
                      <a:pt x="37" y="12"/>
                    </a:lnTo>
                    <a:lnTo>
                      <a:pt x="34" y="16"/>
                    </a:lnTo>
                    <a:lnTo>
                      <a:pt x="30" y="19"/>
                    </a:lnTo>
                    <a:lnTo>
                      <a:pt x="27" y="23"/>
                    </a:lnTo>
                    <a:lnTo>
                      <a:pt x="21" y="31"/>
                    </a:lnTo>
                    <a:lnTo>
                      <a:pt x="15" y="40"/>
                    </a:lnTo>
                    <a:lnTo>
                      <a:pt x="10" y="50"/>
                    </a:lnTo>
                    <a:lnTo>
                      <a:pt x="6" y="61"/>
                    </a:lnTo>
                    <a:lnTo>
                      <a:pt x="4" y="65"/>
                    </a:lnTo>
                    <a:lnTo>
                      <a:pt x="2" y="71"/>
                    </a:lnTo>
                    <a:lnTo>
                      <a:pt x="0" y="75"/>
                    </a:lnTo>
                    <a:lnTo>
                      <a:pt x="0" y="81"/>
                    </a:lnTo>
                    <a:lnTo>
                      <a:pt x="14" y="83"/>
                    </a:lnTo>
                    <a:lnTo>
                      <a:pt x="15" y="79"/>
                    </a:lnTo>
                    <a:lnTo>
                      <a:pt x="17" y="75"/>
                    </a:lnTo>
                    <a:lnTo>
                      <a:pt x="18" y="71"/>
                    </a:lnTo>
                    <a:lnTo>
                      <a:pt x="19" y="67"/>
                    </a:lnTo>
                    <a:lnTo>
                      <a:pt x="23" y="57"/>
                    </a:lnTo>
                    <a:lnTo>
                      <a:pt x="29" y="48"/>
                    </a:lnTo>
                    <a:lnTo>
                      <a:pt x="33" y="40"/>
                    </a:lnTo>
                    <a:lnTo>
                      <a:pt x="38" y="33"/>
                    </a:lnTo>
                    <a:lnTo>
                      <a:pt x="41" y="29"/>
                    </a:lnTo>
                    <a:lnTo>
                      <a:pt x="44" y="26"/>
                    </a:lnTo>
                    <a:lnTo>
                      <a:pt x="47" y="24"/>
                    </a:lnTo>
                    <a:lnTo>
                      <a:pt x="49" y="21"/>
                    </a:lnTo>
                    <a:lnTo>
                      <a:pt x="52" y="19"/>
                    </a:lnTo>
                    <a:lnTo>
                      <a:pt x="55" y="17"/>
                    </a:lnTo>
                    <a:lnTo>
                      <a:pt x="57" y="17"/>
                    </a:lnTo>
                    <a:lnTo>
                      <a:pt x="59" y="16"/>
                    </a:lnTo>
                    <a:lnTo>
                      <a:pt x="60" y="16"/>
                    </a:lnTo>
                    <a:lnTo>
                      <a:pt x="62" y="16"/>
                    </a:lnTo>
                    <a:lnTo>
                      <a:pt x="62" y="17"/>
                    </a:lnTo>
                    <a:lnTo>
                      <a:pt x="63" y="17"/>
                    </a:lnTo>
                    <a:lnTo>
                      <a:pt x="64" y="19"/>
                    </a:lnTo>
                    <a:lnTo>
                      <a:pt x="66" y="21"/>
                    </a:lnTo>
                    <a:lnTo>
                      <a:pt x="66" y="24"/>
                    </a:lnTo>
                    <a:lnTo>
                      <a:pt x="67" y="29"/>
                    </a:lnTo>
                    <a:lnTo>
                      <a:pt x="68" y="34"/>
                    </a:lnTo>
                    <a:lnTo>
                      <a:pt x="68" y="40"/>
                    </a:lnTo>
                    <a:lnTo>
                      <a:pt x="68" y="47"/>
                    </a:lnTo>
                    <a:lnTo>
                      <a:pt x="83" y="4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6646" name="Group 53"/>
            <p:cNvGrpSpPr>
              <a:grpSpLocks/>
            </p:cNvGrpSpPr>
            <p:nvPr/>
          </p:nvGrpSpPr>
          <p:grpSpPr bwMode="auto">
            <a:xfrm>
              <a:off x="390" y="3343"/>
              <a:ext cx="407" cy="270"/>
              <a:chOff x="625" y="1820"/>
              <a:chExt cx="407" cy="270"/>
            </a:xfrm>
          </p:grpSpPr>
          <p:sp>
            <p:nvSpPr>
              <p:cNvPr id="26728" name="Freeform 54"/>
              <p:cNvSpPr>
                <a:spLocks/>
              </p:cNvSpPr>
              <p:nvPr/>
            </p:nvSpPr>
            <p:spPr bwMode="auto">
              <a:xfrm>
                <a:off x="632" y="1859"/>
                <a:ext cx="394" cy="197"/>
              </a:xfrm>
              <a:custGeom>
                <a:avLst/>
                <a:gdLst>
                  <a:gd name="T0" fmla="*/ 216 w 394"/>
                  <a:gd name="T1" fmla="*/ 0 h 197"/>
                  <a:gd name="T2" fmla="*/ 245 w 394"/>
                  <a:gd name="T3" fmla="*/ 3 h 197"/>
                  <a:gd name="T4" fmla="*/ 274 w 394"/>
                  <a:gd name="T5" fmla="*/ 7 h 197"/>
                  <a:gd name="T6" fmla="*/ 298 w 394"/>
                  <a:gd name="T7" fmla="*/ 14 h 197"/>
                  <a:gd name="T8" fmla="*/ 321 w 394"/>
                  <a:gd name="T9" fmla="*/ 23 h 197"/>
                  <a:gd name="T10" fmla="*/ 342 w 394"/>
                  <a:gd name="T11" fmla="*/ 32 h 197"/>
                  <a:gd name="T12" fmla="*/ 360 w 394"/>
                  <a:gd name="T13" fmla="*/ 44 h 197"/>
                  <a:gd name="T14" fmla="*/ 373 w 394"/>
                  <a:gd name="T15" fmla="*/ 56 h 197"/>
                  <a:gd name="T16" fmla="*/ 384 w 394"/>
                  <a:gd name="T17" fmla="*/ 69 h 197"/>
                  <a:gd name="T18" fmla="*/ 391 w 394"/>
                  <a:gd name="T19" fmla="*/ 83 h 197"/>
                  <a:gd name="T20" fmla="*/ 394 w 394"/>
                  <a:gd name="T21" fmla="*/ 99 h 197"/>
                  <a:gd name="T22" fmla="*/ 391 w 394"/>
                  <a:gd name="T23" fmla="*/ 114 h 197"/>
                  <a:gd name="T24" fmla="*/ 384 w 394"/>
                  <a:gd name="T25" fmla="*/ 128 h 197"/>
                  <a:gd name="T26" fmla="*/ 373 w 394"/>
                  <a:gd name="T27" fmla="*/ 141 h 197"/>
                  <a:gd name="T28" fmla="*/ 360 w 394"/>
                  <a:gd name="T29" fmla="*/ 154 h 197"/>
                  <a:gd name="T30" fmla="*/ 342 w 394"/>
                  <a:gd name="T31" fmla="*/ 165 h 197"/>
                  <a:gd name="T32" fmla="*/ 321 w 394"/>
                  <a:gd name="T33" fmla="*/ 175 h 197"/>
                  <a:gd name="T34" fmla="*/ 298 w 394"/>
                  <a:gd name="T35" fmla="*/ 183 h 197"/>
                  <a:gd name="T36" fmla="*/ 274 w 394"/>
                  <a:gd name="T37" fmla="*/ 190 h 197"/>
                  <a:gd name="T38" fmla="*/ 245 w 394"/>
                  <a:gd name="T39" fmla="*/ 194 h 197"/>
                  <a:gd name="T40" fmla="*/ 216 w 394"/>
                  <a:gd name="T41" fmla="*/ 197 h 197"/>
                  <a:gd name="T42" fmla="*/ 186 w 394"/>
                  <a:gd name="T43" fmla="*/ 197 h 197"/>
                  <a:gd name="T44" fmla="*/ 156 w 394"/>
                  <a:gd name="T45" fmla="*/ 196 h 197"/>
                  <a:gd name="T46" fmla="*/ 129 w 394"/>
                  <a:gd name="T47" fmla="*/ 192 h 197"/>
                  <a:gd name="T48" fmla="*/ 103 w 394"/>
                  <a:gd name="T49" fmla="*/ 186 h 197"/>
                  <a:gd name="T50" fmla="*/ 79 w 394"/>
                  <a:gd name="T51" fmla="*/ 177 h 197"/>
                  <a:gd name="T52" fmla="*/ 57 w 394"/>
                  <a:gd name="T53" fmla="*/ 169 h 197"/>
                  <a:gd name="T54" fmla="*/ 39 w 394"/>
                  <a:gd name="T55" fmla="*/ 158 h 197"/>
                  <a:gd name="T56" fmla="*/ 24 w 394"/>
                  <a:gd name="T57" fmla="*/ 145 h 197"/>
                  <a:gd name="T58" fmla="*/ 12 w 394"/>
                  <a:gd name="T59" fmla="*/ 132 h 197"/>
                  <a:gd name="T60" fmla="*/ 4 w 394"/>
                  <a:gd name="T61" fmla="*/ 118 h 197"/>
                  <a:gd name="T62" fmla="*/ 0 w 394"/>
                  <a:gd name="T63" fmla="*/ 104 h 197"/>
                  <a:gd name="T64" fmla="*/ 1 w 394"/>
                  <a:gd name="T65" fmla="*/ 89 h 197"/>
                  <a:gd name="T66" fmla="*/ 6 w 394"/>
                  <a:gd name="T67" fmla="*/ 73 h 197"/>
                  <a:gd name="T68" fmla="*/ 15 w 394"/>
                  <a:gd name="T69" fmla="*/ 61 h 197"/>
                  <a:gd name="T70" fmla="*/ 28 w 394"/>
                  <a:gd name="T71" fmla="*/ 48 h 197"/>
                  <a:gd name="T72" fmla="*/ 45 w 394"/>
                  <a:gd name="T73" fmla="*/ 35 h 197"/>
                  <a:gd name="T74" fmla="*/ 64 w 394"/>
                  <a:gd name="T75" fmla="*/ 25 h 197"/>
                  <a:gd name="T76" fmla="*/ 87 w 394"/>
                  <a:gd name="T77" fmla="*/ 17 h 197"/>
                  <a:gd name="T78" fmla="*/ 111 w 394"/>
                  <a:gd name="T79" fmla="*/ 10 h 197"/>
                  <a:gd name="T80" fmla="*/ 137 w 394"/>
                  <a:gd name="T81" fmla="*/ 4 h 197"/>
                  <a:gd name="T82" fmla="*/ 166 w 394"/>
                  <a:gd name="T83" fmla="*/ 1 h 197"/>
                  <a:gd name="T84" fmla="*/ 197 w 394"/>
                  <a:gd name="T85" fmla="*/ 0 h 1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4"/>
                  <a:gd name="T130" fmla="*/ 0 h 197"/>
                  <a:gd name="T131" fmla="*/ 394 w 394"/>
                  <a:gd name="T132" fmla="*/ 197 h 19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4" h="197">
                    <a:moveTo>
                      <a:pt x="197" y="0"/>
                    </a:moveTo>
                    <a:lnTo>
                      <a:pt x="207" y="0"/>
                    </a:lnTo>
                    <a:lnTo>
                      <a:pt x="216" y="0"/>
                    </a:lnTo>
                    <a:lnTo>
                      <a:pt x="226" y="1"/>
                    </a:lnTo>
                    <a:lnTo>
                      <a:pt x="235" y="1"/>
                    </a:lnTo>
                    <a:lnTo>
                      <a:pt x="245" y="3"/>
                    </a:lnTo>
                    <a:lnTo>
                      <a:pt x="255" y="4"/>
                    </a:lnTo>
                    <a:lnTo>
                      <a:pt x="264" y="6"/>
                    </a:lnTo>
                    <a:lnTo>
                      <a:pt x="274" y="7"/>
                    </a:lnTo>
                    <a:lnTo>
                      <a:pt x="282" y="10"/>
                    </a:lnTo>
                    <a:lnTo>
                      <a:pt x="290" y="11"/>
                    </a:lnTo>
                    <a:lnTo>
                      <a:pt x="298" y="14"/>
                    </a:lnTo>
                    <a:lnTo>
                      <a:pt x="306" y="17"/>
                    </a:lnTo>
                    <a:lnTo>
                      <a:pt x="315" y="20"/>
                    </a:lnTo>
                    <a:lnTo>
                      <a:pt x="321" y="23"/>
                    </a:lnTo>
                    <a:lnTo>
                      <a:pt x="328" y="25"/>
                    </a:lnTo>
                    <a:lnTo>
                      <a:pt x="335" y="30"/>
                    </a:lnTo>
                    <a:lnTo>
                      <a:pt x="342" y="32"/>
                    </a:lnTo>
                    <a:lnTo>
                      <a:pt x="349" y="35"/>
                    </a:lnTo>
                    <a:lnTo>
                      <a:pt x="354" y="39"/>
                    </a:lnTo>
                    <a:lnTo>
                      <a:pt x="360" y="44"/>
                    </a:lnTo>
                    <a:lnTo>
                      <a:pt x="365" y="48"/>
                    </a:lnTo>
                    <a:lnTo>
                      <a:pt x="369" y="52"/>
                    </a:lnTo>
                    <a:lnTo>
                      <a:pt x="373" y="56"/>
                    </a:lnTo>
                    <a:lnTo>
                      <a:pt x="377" y="61"/>
                    </a:lnTo>
                    <a:lnTo>
                      <a:pt x="381" y="65"/>
                    </a:lnTo>
                    <a:lnTo>
                      <a:pt x="384" y="69"/>
                    </a:lnTo>
                    <a:lnTo>
                      <a:pt x="387" y="73"/>
                    </a:lnTo>
                    <a:lnTo>
                      <a:pt x="390" y="79"/>
                    </a:lnTo>
                    <a:lnTo>
                      <a:pt x="391" y="83"/>
                    </a:lnTo>
                    <a:lnTo>
                      <a:pt x="392" y="89"/>
                    </a:lnTo>
                    <a:lnTo>
                      <a:pt x="392" y="94"/>
                    </a:lnTo>
                    <a:lnTo>
                      <a:pt x="394" y="99"/>
                    </a:lnTo>
                    <a:lnTo>
                      <a:pt x="392" y="104"/>
                    </a:lnTo>
                    <a:lnTo>
                      <a:pt x="392" y="108"/>
                    </a:lnTo>
                    <a:lnTo>
                      <a:pt x="391" y="114"/>
                    </a:lnTo>
                    <a:lnTo>
                      <a:pt x="390" y="118"/>
                    </a:lnTo>
                    <a:lnTo>
                      <a:pt x="387" y="123"/>
                    </a:lnTo>
                    <a:lnTo>
                      <a:pt x="384" y="128"/>
                    </a:lnTo>
                    <a:lnTo>
                      <a:pt x="381" y="132"/>
                    </a:lnTo>
                    <a:lnTo>
                      <a:pt x="377" y="137"/>
                    </a:lnTo>
                    <a:lnTo>
                      <a:pt x="373" y="141"/>
                    </a:lnTo>
                    <a:lnTo>
                      <a:pt x="369" y="145"/>
                    </a:lnTo>
                    <a:lnTo>
                      <a:pt x="365" y="149"/>
                    </a:lnTo>
                    <a:lnTo>
                      <a:pt x="360" y="154"/>
                    </a:lnTo>
                    <a:lnTo>
                      <a:pt x="354" y="158"/>
                    </a:lnTo>
                    <a:lnTo>
                      <a:pt x="349" y="162"/>
                    </a:lnTo>
                    <a:lnTo>
                      <a:pt x="342" y="165"/>
                    </a:lnTo>
                    <a:lnTo>
                      <a:pt x="335" y="169"/>
                    </a:lnTo>
                    <a:lnTo>
                      <a:pt x="328" y="172"/>
                    </a:lnTo>
                    <a:lnTo>
                      <a:pt x="321" y="175"/>
                    </a:lnTo>
                    <a:lnTo>
                      <a:pt x="315" y="177"/>
                    </a:lnTo>
                    <a:lnTo>
                      <a:pt x="306" y="180"/>
                    </a:lnTo>
                    <a:lnTo>
                      <a:pt x="298" y="183"/>
                    </a:lnTo>
                    <a:lnTo>
                      <a:pt x="290" y="186"/>
                    </a:lnTo>
                    <a:lnTo>
                      <a:pt x="282" y="187"/>
                    </a:lnTo>
                    <a:lnTo>
                      <a:pt x="274" y="190"/>
                    </a:lnTo>
                    <a:lnTo>
                      <a:pt x="264" y="192"/>
                    </a:lnTo>
                    <a:lnTo>
                      <a:pt x="255" y="193"/>
                    </a:lnTo>
                    <a:lnTo>
                      <a:pt x="245" y="194"/>
                    </a:lnTo>
                    <a:lnTo>
                      <a:pt x="235" y="196"/>
                    </a:lnTo>
                    <a:lnTo>
                      <a:pt x="226" y="196"/>
                    </a:lnTo>
                    <a:lnTo>
                      <a:pt x="216" y="197"/>
                    </a:lnTo>
                    <a:lnTo>
                      <a:pt x="207" y="197"/>
                    </a:lnTo>
                    <a:lnTo>
                      <a:pt x="197" y="197"/>
                    </a:lnTo>
                    <a:lnTo>
                      <a:pt x="186" y="197"/>
                    </a:lnTo>
                    <a:lnTo>
                      <a:pt x="177" y="197"/>
                    </a:lnTo>
                    <a:lnTo>
                      <a:pt x="166" y="196"/>
                    </a:lnTo>
                    <a:lnTo>
                      <a:pt x="156" y="196"/>
                    </a:lnTo>
                    <a:lnTo>
                      <a:pt x="147" y="194"/>
                    </a:lnTo>
                    <a:lnTo>
                      <a:pt x="137" y="193"/>
                    </a:lnTo>
                    <a:lnTo>
                      <a:pt x="129" y="192"/>
                    </a:lnTo>
                    <a:lnTo>
                      <a:pt x="120" y="190"/>
                    </a:lnTo>
                    <a:lnTo>
                      <a:pt x="111" y="187"/>
                    </a:lnTo>
                    <a:lnTo>
                      <a:pt x="103" y="186"/>
                    </a:lnTo>
                    <a:lnTo>
                      <a:pt x="95" y="183"/>
                    </a:lnTo>
                    <a:lnTo>
                      <a:pt x="87" y="180"/>
                    </a:lnTo>
                    <a:lnTo>
                      <a:pt x="79" y="177"/>
                    </a:lnTo>
                    <a:lnTo>
                      <a:pt x="72" y="175"/>
                    </a:lnTo>
                    <a:lnTo>
                      <a:pt x="64" y="172"/>
                    </a:lnTo>
                    <a:lnTo>
                      <a:pt x="57" y="169"/>
                    </a:lnTo>
                    <a:lnTo>
                      <a:pt x="50" y="165"/>
                    </a:lnTo>
                    <a:lnTo>
                      <a:pt x="45" y="162"/>
                    </a:lnTo>
                    <a:lnTo>
                      <a:pt x="39" y="158"/>
                    </a:lnTo>
                    <a:lnTo>
                      <a:pt x="34" y="154"/>
                    </a:lnTo>
                    <a:lnTo>
                      <a:pt x="28" y="149"/>
                    </a:lnTo>
                    <a:lnTo>
                      <a:pt x="24" y="145"/>
                    </a:lnTo>
                    <a:lnTo>
                      <a:pt x="19" y="141"/>
                    </a:lnTo>
                    <a:lnTo>
                      <a:pt x="15" y="137"/>
                    </a:lnTo>
                    <a:lnTo>
                      <a:pt x="12" y="132"/>
                    </a:lnTo>
                    <a:lnTo>
                      <a:pt x="9" y="128"/>
                    </a:lnTo>
                    <a:lnTo>
                      <a:pt x="6" y="123"/>
                    </a:lnTo>
                    <a:lnTo>
                      <a:pt x="4" y="118"/>
                    </a:lnTo>
                    <a:lnTo>
                      <a:pt x="2" y="114"/>
                    </a:lnTo>
                    <a:lnTo>
                      <a:pt x="1" y="108"/>
                    </a:lnTo>
                    <a:lnTo>
                      <a:pt x="0" y="104"/>
                    </a:lnTo>
                    <a:lnTo>
                      <a:pt x="0" y="99"/>
                    </a:lnTo>
                    <a:lnTo>
                      <a:pt x="0" y="94"/>
                    </a:lnTo>
                    <a:lnTo>
                      <a:pt x="1" y="89"/>
                    </a:lnTo>
                    <a:lnTo>
                      <a:pt x="2" y="83"/>
                    </a:lnTo>
                    <a:lnTo>
                      <a:pt x="4" y="79"/>
                    </a:lnTo>
                    <a:lnTo>
                      <a:pt x="6" y="73"/>
                    </a:lnTo>
                    <a:lnTo>
                      <a:pt x="9" y="69"/>
                    </a:lnTo>
                    <a:lnTo>
                      <a:pt x="12" y="65"/>
                    </a:lnTo>
                    <a:lnTo>
                      <a:pt x="15" y="61"/>
                    </a:lnTo>
                    <a:lnTo>
                      <a:pt x="19" y="56"/>
                    </a:lnTo>
                    <a:lnTo>
                      <a:pt x="24" y="52"/>
                    </a:lnTo>
                    <a:lnTo>
                      <a:pt x="28" y="48"/>
                    </a:lnTo>
                    <a:lnTo>
                      <a:pt x="34" y="44"/>
                    </a:lnTo>
                    <a:lnTo>
                      <a:pt x="39" y="39"/>
                    </a:lnTo>
                    <a:lnTo>
                      <a:pt x="45" y="35"/>
                    </a:lnTo>
                    <a:lnTo>
                      <a:pt x="50" y="32"/>
                    </a:lnTo>
                    <a:lnTo>
                      <a:pt x="57" y="30"/>
                    </a:lnTo>
                    <a:lnTo>
                      <a:pt x="64" y="25"/>
                    </a:lnTo>
                    <a:lnTo>
                      <a:pt x="72" y="23"/>
                    </a:lnTo>
                    <a:lnTo>
                      <a:pt x="79" y="20"/>
                    </a:lnTo>
                    <a:lnTo>
                      <a:pt x="87" y="17"/>
                    </a:lnTo>
                    <a:lnTo>
                      <a:pt x="95" y="14"/>
                    </a:lnTo>
                    <a:lnTo>
                      <a:pt x="103" y="11"/>
                    </a:lnTo>
                    <a:lnTo>
                      <a:pt x="111" y="10"/>
                    </a:lnTo>
                    <a:lnTo>
                      <a:pt x="120" y="7"/>
                    </a:lnTo>
                    <a:lnTo>
                      <a:pt x="129" y="6"/>
                    </a:lnTo>
                    <a:lnTo>
                      <a:pt x="137" y="4"/>
                    </a:lnTo>
                    <a:lnTo>
                      <a:pt x="147" y="3"/>
                    </a:lnTo>
                    <a:lnTo>
                      <a:pt x="156" y="1"/>
                    </a:lnTo>
                    <a:lnTo>
                      <a:pt x="166" y="1"/>
                    </a:lnTo>
                    <a:lnTo>
                      <a:pt x="177" y="0"/>
                    </a:lnTo>
                    <a:lnTo>
                      <a:pt x="186" y="0"/>
                    </a:lnTo>
                    <a:lnTo>
                      <a:pt x="197" y="0"/>
                    </a:lnTo>
                    <a:close/>
                  </a:path>
                </a:pathLst>
              </a:custGeom>
              <a:solidFill>
                <a:srgbClr val="FFF5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29" name="Freeform 55"/>
              <p:cNvSpPr>
                <a:spLocks/>
              </p:cNvSpPr>
              <p:nvPr/>
            </p:nvSpPr>
            <p:spPr bwMode="auto">
              <a:xfrm>
                <a:off x="829" y="1852"/>
                <a:ext cx="203" cy="106"/>
              </a:xfrm>
              <a:custGeom>
                <a:avLst/>
                <a:gdLst>
                  <a:gd name="T0" fmla="*/ 203 w 203"/>
                  <a:gd name="T1" fmla="*/ 106 h 106"/>
                  <a:gd name="T2" fmla="*/ 202 w 203"/>
                  <a:gd name="T3" fmla="*/ 94 h 106"/>
                  <a:gd name="T4" fmla="*/ 199 w 203"/>
                  <a:gd name="T5" fmla="*/ 83 h 106"/>
                  <a:gd name="T6" fmla="*/ 194 w 203"/>
                  <a:gd name="T7" fmla="*/ 72 h 106"/>
                  <a:gd name="T8" fmla="*/ 186 w 203"/>
                  <a:gd name="T9" fmla="*/ 62 h 106"/>
                  <a:gd name="T10" fmla="*/ 178 w 203"/>
                  <a:gd name="T11" fmla="*/ 54 h 106"/>
                  <a:gd name="T12" fmla="*/ 167 w 203"/>
                  <a:gd name="T13" fmla="*/ 45 h 106"/>
                  <a:gd name="T14" fmla="*/ 156 w 203"/>
                  <a:gd name="T15" fmla="*/ 37 h 106"/>
                  <a:gd name="T16" fmla="*/ 142 w 203"/>
                  <a:gd name="T17" fmla="*/ 30 h 106"/>
                  <a:gd name="T18" fmla="*/ 127 w 203"/>
                  <a:gd name="T19" fmla="*/ 23 h 106"/>
                  <a:gd name="T20" fmla="*/ 112 w 203"/>
                  <a:gd name="T21" fmla="*/ 17 h 106"/>
                  <a:gd name="T22" fmla="*/ 94 w 203"/>
                  <a:gd name="T23" fmla="*/ 11 h 106"/>
                  <a:gd name="T24" fmla="*/ 78 w 203"/>
                  <a:gd name="T25" fmla="*/ 7 h 106"/>
                  <a:gd name="T26" fmla="*/ 59 w 203"/>
                  <a:gd name="T27" fmla="*/ 4 h 106"/>
                  <a:gd name="T28" fmla="*/ 40 w 203"/>
                  <a:gd name="T29" fmla="*/ 1 h 106"/>
                  <a:gd name="T30" fmla="*/ 19 w 203"/>
                  <a:gd name="T31" fmla="*/ 0 h 106"/>
                  <a:gd name="T32" fmla="*/ 0 w 203"/>
                  <a:gd name="T33" fmla="*/ 0 h 106"/>
                  <a:gd name="T34" fmla="*/ 8 w 203"/>
                  <a:gd name="T35" fmla="*/ 14 h 106"/>
                  <a:gd name="T36" fmla="*/ 29 w 203"/>
                  <a:gd name="T37" fmla="*/ 15 h 106"/>
                  <a:gd name="T38" fmla="*/ 48 w 203"/>
                  <a:gd name="T39" fmla="*/ 17 h 106"/>
                  <a:gd name="T40" fmla="*/ 66 w 203"/>
                  <a:gd name="T41" fmla="*/ 20 h 106"/>
                  <a:gd name="T42" fmla="*/ 82 w 203"/>
                  <a:gd name="T43" fmla="*/ 24 h 106"/>
                  <a:gd name="T44" fmla="*/ 98 w 203"/>
                  <a:gd name="T45" fmla="*/ 28 h 106"/>
                  <a:gd name="T46" fmla="*/ 115 w 203"/>
                  <a:gd name="T47" fmla="*/ 34 h 106"/>
                  <a:gd name="T48" fmla="*/ 128 w 203"/>
                  <a:gd name="T49" fmla="*/ 39 h 106"/>
                  <a:gd name="T50" fmla="*/ 141 w 203"/>
                  <a:gd name="T51" fmla="*/ 46 h 106"/>
                  <a:gd name="T52" fmla="*/ 153 w 203"/>
                  <a:gd name="T53" fmla="*/ 54 h 106"/>
                  <a:gd name="T54" fmla="*/ 163 w 203"/>
                  <a:gd name="T55" fmla="*/ 61 h 106"/>
                  <a:gd name="T56" fmla="*/ 171 w 203"/>
                  <a:gd name="T57" fmla="*/ 68 h 106"/>
                  <a:gd name="T58" fmla="*/ 178 w 203"/>
                  <a:gd name="T59" fmla="*/ 76 h 106"/>
                  <a:gd name="T60" fmla="*/ 183 w 203"/>
                  <a:gd name="T61" fmla="*/ 84 h 106"/>
                  <a:gd name="T62" fmla="*/ 187 w 203"/>
                  <a:gd name="T63" fmla="*/ 93 h 106"/>
                  <a:gd name="T64" fmla="*/ 188 w 203"/>
                  <a:gd name="T65" fmla="*/ 101 h 106"/>
                  <a:gd name="T66" fmla="*/ 188 w 203"/>
                  <a:gd name="T67" fmla="*/ 106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6"/>
                  <a:gd name="T104" fmla="*/ 203 w 203"/>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6">
                    <a:moveTo>
                      <a:pt x="203" y="106"/>
                    </a:moveTo>
                    <a:lnTo>
                      <a:pt x="203" y="106"/>
                    </a:lnTo>
                    <a:lnTo>
                      <a:pt x="203" y="100"/>
                    </a:lnTo>
                    <a:lnTo>
                      <a:pt x="202" y="94"/>
                    </a:lnTo>
                    <a:lnTo>
                      <a:pt x="201" y="89"/>
                    </a:lnTo>
                    <a:lnTo>
                      <a:pt x="199" y="83"/>
                    </a:lnTo>
                    <a:lnTo>
                      <a:pt x="197" y="77"/>
                    </a:lnTo>
                    <a:lnTo>
                      <a:pt x="194" y="72"/>
                    </a:lnTo>
                    <a:lnTo>
                      <a:pt x="190" y="68"/>
                    </a:lnTo>
                    <a:lnTo>
                      <a:pt x="186" y="62"/>
                    </a:lnTo>
                    <a:lnTo>
                      <a:pt x="182" y="58"/>
                    </a:lnTo>
                    <a:lnTo>
                      <a:pt x="178" y="54"/>
                    </a:lnTo>
                    <a:lnTo>
                      <a:pt x="172" y="48"/>
                    </a:lnTo>
                    <a:lnTo>
                      <a:pt x="167" y="45"/>
                    </a:lnTo>
                    <a:lnTo>
                      <a:pt x="161" y="41"/>
                    </a:lnTo>
                    <a:lnTo>
                      <a:pt x="156" y="37"/>
                    </a:lnTo>
                    <a:lnTo>
                      <a:pt x="149" y="32"/>
                    </a:lnTo>
                    <a:lnTo>
                      <a:pt x="142" y="30"/>
                    </a:lnTo>
                    <a:lnTo>
                      <a:pt x="135" y="25"/>
                    </a:lnTo>
                    <a:lnTo>
                      <a:pt x="127" y="23"/>
                    </a:lnTo>
                    <a:lnTo>
                      <a:pt x="120" y="20"/>
                    </a:lnTo>
                    <a:lnTo>
                      <a:pt x="112" y="17"/>
                    </a:lnTo>
                    <a:lnTo>
                      <a:pt x="104" y="14"/>
                    </a:lnTo>
                    <a:lnTo>
                      <a:pt x="94" y="11"/>
                    </a:lnTo>
                    <a:lnTo>
                      <a:pt x="86" y="10"/>
                    </a:lnTo>
                    <a:lnTo>
                      <a:pt x="78" y="7"/>
                    </a:lnTo>
                    <a:lnTo>
                      <a:pt x="68" y="6"/>
                    </a:lnTo>
                    <a:lnTo>
                      <a:pt x="59" y="4"/>
                    </a:lnTo>
                    <a:lnTo>
                      <a:pt x="49" y="3"/>
                    </a:lnTo>
                    <a:lnTo>
                      <a:pt x="40" y="1"/>
                    </a:lnTo>
                    <a:lnTo>
                      <a:pt x="30" y="0"/>
                    </a:lnTo>
                    <a:lnTo>
                      <a:pt x="19" y="0"/>
                    </a:lnTo>
                    <a:lnTo>
                      <a:pt x="10" y="0"/>
                    </a:lnTo>
                    <a:lnTo>
                      <a:pt x="0" y="0"/>
                    </a:lnTo>
                    <a:lnTo>
                      <a:pt x="0" y="14"/>
                    </a:lnTo>
                    <a:lnTo>
                      <a:pt x="8" y="14"/>
                    </a:lnTo>
                    <a:lnTo>
                      <a:pt x="19" y="14"/>
                    </a:lnTo>
                    <a:lnTo>
                      <a:pt x="29" y="15"/>
                    </a:lnTo>
                    <a:lnTo>
                      <a:pt x="38" y="15"/>
                    </a:lnTo>
                    <a:lnTo>
                      <a:pt x="48" y="17"/>
                    </a:lnTo>
                    <a:lnTo>
                      <a:pt x="56" y="18"/>
                    </a:lnTo>
                    <a:lnTo>
                      <a:pt x="66" y="20"/>
                    </a:lnTo>
                    <a:lnTo>
                      <a:pt x="74" y="23"/>
                    </a:lnTo>
                    <a:lnTo>
                      <a:pt x="82" y="24"/>
                    </a:lnTo>
                    <a:lnTo>
                      <a:pt x="90" y="25"/>
                    </a:lnTo>
                    <a:lnTo>
                      <a:pt x="98" y="28"/>
                    </a:lnTo>
                    <a:lnTo>
                      <a:pt x="107" y="31"/>
                    </a:lnTo>
                    <a:lnTo>
                      <a:pt x="115" y="34"/>
                    </a:lnTo>
                    <a:lnTo>
                      <a:pt x="122" y="37"/>
                    </a:lnTo>
                    <a:lnTo>
                      <a:pt x="128" y="39"/>
                    </a:lnTo>
                    <a:lnTo>
                      <a:pt x="135" y="42"/>
                    </a:lnTo>
                    <a:lnTo>
                      <a:pt x="141" y="46"/>
                    </a:lnTo>
                    <a:lnTo>
                      <a:pt x="148" y="49"/>
                    </a:lnTo>
                    <a:lnTo>
                      <a:pt x="153" y="54"/>
                    </a:lnTo>
                    <a:lnTo>
                      <a:pt x="158" y="56"/>
                    </a:lnTo>
                    <a:lnTo>
                      <a:pt x="163" y="61"/>
                    </a:lnTo>
                    <a:lnTo>
                      <a:pt x="167" y="65"/>
                    </a:lnTo>
                    <a:lnTo>
                      <a:pt x="171" y="68"/>
                    </a:lnTo>
                    <a:lnTo>
                      <a:pt x="175" y="72"/>
                    </a:lnTo>
                    <a:lnTo>
                      <a:pt x="178" y="76"/>
                    </a:lnTo>
                    <a:lnTo>
                      <a:pt x="180" y="80"/>
                    </a:lnTo>
                    <a:lnTo>
                      <a:pt x="183" y="84"/>
                    </a:lnTo>
                    <a:lnTo>
                      <a:pt x="186" y="89"/>
                    </a:lnTo>
                    <a:lnTo>
                      <a:pt x="187" y="93"/>
                    </a:lnTo>
                    <a:lnTo>
                      <a:pt x="187" y="97"/>
                    </a:lnTo>
                    <a:lnTo>
                      <a:pt x="188" y="101"/>
                    </a:lnTo>
                    <a:lnTo>
                      <a:pt x="188" y="106"/>
                    </a:lnTo>
                    <a:lnTo>
                      <a:pt x="203" y="106"/>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30" name="Freeform 56"/>
              <p:cNvSpPr>
                <a:spLocks/>
              </p:cNvSpPr>
              <p:nvPr/>
            </p:nvSpPr>
            <p:spPr bwMode="auto">
              <a:xfrm>
                <a:off x="829" y="1958"/>
                <a:ext cx="203" cy="107"/>
              </a:xfrm>
              <a:custGeom>
                <a:avLst/>
                <a:gdLst>
                  <a:gd name="T0" fmla="*/ 0 w 203"/>
                  <a:gd name="T1" fmla="*/ 107 h 107"/>
                  <a:gd name="T2" fmla="*/ 19 w 203"/>
                  <a:gd name="T3" fmla="*/ 105 h 107"/>
                  <a:gd name="T4" fmla="*/ 40 w 203"/>
                  <a:gd name="T5" fmla="*/ 104 h 107"/>
                  <a:gd name="T6" fmla="*/ 59 w 203"/>
                  <a:gd name="T7" fmla="*/ 101 h 107"/>
                  <a:gd name="T8" fmla="*/ 78 w 203"/>
                  <a:gd name="T9" fmla="*/ 98 h 107"/>
                  <a:gd name="T10" fmla="*/ 94 w 203"/>
                  <a:gd name="T11" fmla="*/ 94 h 107"/>
                  <a:gd name="T12" fmla="*/ 112 w 203"/>
                  <a:gd name="T13" fmla="*/ 88 h 107"/>
                  <a:gd name="T14" fmla="*/ 127 w 203"/>
                  <a:gd name="T15" fmla="*/ 83 h 107"/>
                  <a:gd name="T16" fmla="*/ 142 w 203"/>
                  <a:gd name="T17" fmla="*/ 76 h 107"/>
                  <a:gd name="T18" fmla="*/ 156 w 203"/>
                  <a:gd name="T19" fmla="*/ 69 h 107"/>
                  <a:gd name="T20" fmla="*/ 167 w 203"/>
                  <a:gd name="T21" fmla="*/ 62 h 107"/>
                  <a:gd name="T22" fmla="*/ 178 w 203"/>
                  <a:gd name="T23" fmla="*/ 52 h 107"/>
                  <a:gd name="T24" fmla="*/ 186 w 203"/>
                  <a:gd name="T25" fmla="*/ 43 h 107"/>
                  <a:gd name="T26" fmla="*/ 194 w 203"/>
                  <a:gd name="T27" fmla="*/ 33 h 107"/>
                  <a:gd name="T28" fmla="*/ 199 w 203"/>
                  <a:gd name="T29" fmla="*/ 22 h 107"/>
                  <a:gd name="T30" fmla="*/ 202 w 203"/>
                  <a:gd name="T31" fmla="*/ 11 h 107"/>
                  <a:gd name="T32" fmla="*/ 203 w 203"/>
                  <a:gd name="T33" fmla="*/ 0 h 107"/>
                  <a:gd name="T34" fmla="*/ 188 w 203"/>
                  <a:gd name="T35" fmla="*/ 4 h 107"/>
                  <a:gd name="T36" fmla="*/ 187 w 203"/>
                  <a:gd name="T37" fmla="*/ 12 h 107"/>
                  <a:gd name="T38" fmla="*/ 183 w 203"/>
                  <a:gd name="T39" fmla="*/ 21 h 107"/>
                  <a:gd name="T40" fmla="*/ 178 w 203"/>
                  <a:gd name="T41" fmla="*/ 29 h 107"/>
                  <a:gd name="T42" fmla="*/ 171 w 203"/>
                  <a:gd name="T43" fmla="*/ 38 h 107"/>
                  <a:gd name="T44" fmla="*/ 163 w 203"/>
                  <a:gd name="T45" fmla="*/ 45 h 107"/>
                  <a:gd name="T46" fmla="*/ 153 w 203"/>
                  <a:gd name="T47" fmla="*/ 52 h 107"/>
                  <a:gd name="T48" fmla="*/ 141 w 203"/>
                  <a:gd name="T49" fmla="*/ 60 h 107"/>
                  <a:gd name="T50" fmla="*/ 128 w 203"/>
                  <a:gd name="T51" fmla="*/ 66 h 107"/>
                  <a:gd name="T52" fmla="*/ 115 w 203"/>
                  <a:gd name="T53" fmla="*/ 71 h 107"/>
                  <a:gd name="T54" fmla="*/ 98 w 203"/>
                  <a:gd name="T55" fmla="*/ 77 h 107"/>
                  <a:gd name="T56" fmla="*/ 82 w 203"/>
                  <a:gd name="T57" fmla="*/ 81 h 107"/>
                  <a:gd name="T58" fmla="*/ 66 w 203"/>
                  <a:gd name="T59" fmla="*/ 86 h 107"/>
                  <a:gd name="T60" fmla="*/ 48 w 203"/>
                  <a:gd name="T61" fmla="*/ 88 h 107"/>
                  <a:gd name="T62" fmla="*/ 29 w 203"/>
                  <a:gd name="T63" fmla="*/ 90 h 107"/>
                  <a:gd name="T64" fmla="*/ 8 w 203"/>
                  <a:gd name="T65" fmla="*/ 91 h 107"/>
                  <a:gd name="T66" fmla="*/ 0 w 203"/>
                  <a:gd name="T67" fmla="*/ 91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0" y="107"/>
                    </a:moveTo>
                    <a:lnTo>
                      <a:pt x="0" y="107"/>
                    </a:lnTo>
                    <a:lnTo>
                      <a:pt x="10" y="105"/>
                    </a:lnTo>
                    <a:lnTo>
                      <a:pt x="19" y="105"/>
                    </a:lnTo>
                    <a:lnTo>
                      <a:pt x="30" y="105"/>
                    </a:lnTo>
                    <a:lnTo>
                      <a:pt x="40" y="104"/>
                    </a:lnTo>
                    <a:lnTo>
                      <a:pt x="49" y="102"/>
                    </a:lnTo>
                    <a:lnTo>
                      <a:pt x="59" y="101"/>
                    </a:lnTo>
                    <a:lnTo>
                      <a:pt x="68" y="100"/>
                    </a:lnTo>
                    <a:lnTo>
                      <a:pt x="78" y="98"/>
                    </a:lnTo>
                    <a:lnTo>
                      <a:pt x="86" y="97"/>
                    </a:lnTo>
                    <a:lnTo>
                      <a:pt x="94" y="94"/>
                    </a:lnTo>
                    <a:lnTo>
                      <a:pt x="104" y="91"/>
                    </a:lnTo>
                    <a:lnTo>
                      <a:pt x="112" y="88"/>
                    </a:lnTo>
                    <a:lnTo>
                      <a:pt x="120" y="86"/>
                    </a:lnTo>
                    <a:lnTo>
                      <a:pt x="127" y="83"/>
                    </a:lnTo>
                    <a:lnTo>
                      <a:pt x="135" y="80"/>
                    </a:lnTo>
                    <a:lnTo>
                      <a:pt x="142" y="76"/>
                    </a:lnTo>
                    <a:lnTo>
                      <a:pt x="149" y="73"/>
                    </a:lnTo>
                    <a:lnTo>
                      <a:pt x="156" y="69"/>
                    </a:lnTo>
                    <a:lnTo>
                      <a:pt x="161" y="64"/>
                    </a:lnTo>
                    <a:lnTo>
                      <a:pt x="167" y="62"/>
                    </a:lnTo>
                    <a:lnTo>
                      <a:pt x="172" y="56"/>
                    </a:lnTo>
                    <a:lnTo>
                      <a:pt x="178" y="52"/>
                    </a:lnTo>
                    <a:lnTo>
                      <a:pt x="182" y="47"/>
                    </a:lnTo>
                    <a:lnTo>
                      <a:pt x="186" y="43"/>
                    </a:lnTo>
                    <a:lnTo>
                      <a:pt x="190" y="38"/>
                    </a:lnTo>
                    <a:lnTo>
                      <a:pt x="194" y="33"/>
                    </a:lnTo>
                    <a:lnTo>
                      <a:pt x="197" y="28"/>
                    </a:lnTo>
                    <a:lnTo>
                      <a:pt x="199" y="22"/>
                    </a:lnTo>
                    <a:lnTo>
                      <a:pt x="201" y="17"/>
                    </a:lnTo>
                    <a:lnTo>
                      <a:pt x="202" y="11"/>
                    </a:lnTo>
                    <a:lnTo>
                      <a:pt x="203" y="5"/>
                    </a:lnTo>
                    <a:lnTo>
                      <a:pt x="203" y="0"/>
                    </a:lnTo>
                    <a:lnTo>
                      <a:pt x="188" y="0"/>
                    </a:lnTo>
                    <a:lnTo>
                      <a:pt x="188" y="4"/>
                    </a:lnTo>
                    <a:lnTo>
                      <a:pt x="187" y="8"/>
                    </a:lnTo>
                    <a:lnTo>
                      <a:pt x="187" y="12"/>
                    </a:lnTo>
                    <a:lnTo>
                      <a:pt x="186" y="17"/>
                    </a:lnTo>
                    <a:lnTo>
                      <a:pt x="183" y="21"/>
                    </a:lnTo>
                    <a:lnTo>
                      <a:pt x="180" y="25"/>
                    </a:lnTo>
                    <a:lnTo>
                      <a:pt x="178" y="29"/>
                    </a:lnTo>
                    <a:lnTo>
                      <a:pt x="175" y="33"/>
                    </a:lnTo>
                    <a:lnTo>
                      <a:pt x="171" y="38"/>
                    </a:lnTo>
                    <a:lnTo>
                      <a:pt x="167" y="40"/>
                    </a:lnTo>
                    <a:lnTo>
                      <a:pt x="163" y="45"/>
                    </a:lnTo>
                    <a:lnTo>
                      <a:pt x="158" y="49"/>
                    </a:lnTo>
                    <a:lnTo>
                      <a:pt x="153" y="52"/>
                    </a:lnTo>
                    <a:lnTo>
                      <a:pt x="148" y="56"/>
                    </a:lnTo>
                    <a:lnTo>
                      <a:pt x="141" y="60"/>
                    </a:lnTo>
                    <a:lnTo>
                      <a:pt x="135" y="63"/>
                    </a:lnTo>
                    <a:lnTo>
                      <a:pt x="128" y="66"/>
                    </a:lnTo>
                    <a:lnTo>
                      <a:pt x="122" y="69"/>
                    </a:lnTo>
                    <a:lnTo>
                      <a:pt x="115" y="71"/>
                    </a:lnTo>
                    <a:lnTo>
                      <a:pt x="107" y="74"/>
                    </a:lnTo>
                    <a:lnTo>
                      <a:pt x="98" y="77"/>
                    </a:lnTo>
                    <a:lnTo>
                      <a:pt x="90" y="80"/>
                    </a:lnTo>
                    <a:lnTo>
                      <a:pt x="82" y="81"/>
                    </a:lnTo>
                    <a:lnTo>
                      <a:pt x="74" y="84"/>
                    </a:lnTo>
                    <a:lnTo>
                      <a:pt x="66" y="86"/>
                    </a:lnTo>
                    <a:lnTo>
                      <a:pt x="56" y="87"/>
                    </a:lnTo>
                    <a:lnTo>
                      <a:pt x="48" y="88"/>
                    </a:lnTo>
                    <a:lnTo>
                      <a:pt x="38" y="88"/>
                    </a:lnTo>
                    <a:lnTo>
                      <a:pt x="29" y="90"/>
                    </a:lnTo>
                    <a:lnTo>
                      <a:pt x="19" y="90"/>
                    </a:lnTo>
                    <a:lnTo>
                      <a:pt x="8" y="91"/>
                    </a:lnTo>
                    <a:lnTo>
                      <a:pt x="0" y="91"/>
                    </a:lnTo>
                    <a:lnTo>
                      <a:pt x="0" y="10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31" name="Freeform 57"/>
              <p:cNvSpPr>
                <a:spLocks/>
              </p:cNvSpPr>
              <p:nvPr/>
            </p:nvSpPr>
            <p:spPr bwMode="auto">
              <a:xfrm>
                <a:off x="625" y="1958"/>
                <a:ext cx="204" cy="107"/>
              </a:xfrm>
              <a:custGeom>
                <a:avLst/>
                <a:gdLst>
                  <a:gd name="T0" fmla="*/ 0 w 204"/>
                  <a:gd name="T1" fmla="*/ 0 h 107"/>
                  <a:gd name="T2" fmla="*/ 0 w 204"/>
                  <a:gd name="T3" fmla="*/ 11 h 107"/>
                  <a:gd name="T4" fmla="*/ 4 w 204"/>
                  <a:gd name="T5" fmla="*/ 22 h 107"/>
                  <a:gd name="T6" fmla="*/ 9 w 204"/>
                  <a:gd name="T7" fmla="*/ 33 h 107"/>
                  <a:gd name="T8" fmla="*/ 16 w 204"/>
                  <a:gd name="T9" fmla="*/ 43 h 107"/>
                  <a:gd name="T10" fmla="*/ 26 w 204"/>
                  <a:gd name="T11" fmla="*/ 52 h 107"/>
                  <a:gd name="T12" fmla="*/ 37 w 204"/>
                  <a:gd name="T13" fmla="*/ 62 h 107"/>
                  <a:gd name="T14" fmla="*/ 48 w 204"/>
                  <a:gd name="T15" fmla="*/ 69 h 107"/>
                  <a:gd name="T16" fmla="*/ 61 w 204"/>
                  <a:gd name="T17" fmla="*/ 76 h 107"/>
                  <a:gd name="T18" fmla="*/ 75 w 204"/>
                  <a:gd name="T19" fmla="*/ 83 h 107"/>
                  <a:gd name="T20" fmla="*/ 91 w 204"/>
                  <a:gd name="T21" fmla="*/ 88 h 107"/>
                  <a:gd name="T22" fmla="*/ 108 w 204"/>
                  <a:gd name="T23" fmla="*/ 94 h 107"/>
                  <a:gd name="T24" fmla="*/ 125 w 204"/>
                  <a:gd name="T25" fmla="*/ 98 h 107"/>
                  <a:gd name="T26" fmla="*/ 144 w 204"/>
                  <a:gd name="T27" fmla="*/ 101 h 107"/>
                  <a:gd name="T28" fmla="*/ 163 w 204"/>
                  <a:gd name="T29" fmla="*/ 104 h 107"/>
                  <a:gd name="T30" fmla="*/ 183 w 204"/>
                  <a:gd name="T31" fmla="*/ 105 h 107"/>
                  <a:gd name="T32" fmla="*/ 204 w 204"/>
                  <a:gd name="T33" fmla="*/ 107 h 107"/>
                  <a:gd name="T34" fmla="*/ 193 w 204"/>
                  <a:gd name="T35" fmla="*/ 91 h 107"/>
                  <a:gd name="T36" fmla="*/ 174 w 204"/>
                  <a:gd name="T37" fmla="*/ 90 h 107"/>
                  <a:gd name="T38" fmla="*/ 155 w 204"/>
                  <a:gd name="T39" fmla="*/ 88 h 107"/>
                  <a:gd name="T40" fmla="*/ 138 w 204"/>
                  <a:gd name="T41" fmla="*/ 86 h 107"/>
                  <a:gd name="T42" fmla="*/ 120 w 204"/>
                  <a:gd name="T43" fmla="*/ 81 h 107"/>
                  <a:gd name="T44" fmla="*/ 103 w 204"/>
                  <a:gd name="T45" fmla="*/ 77 h 107"/>
                  <a:gd name="T46" fmla="*/ 88 w 204"/>
                  <a:gd name="T47" fmla="*/ 71 h 107"/>
                  <a:gd name="T48" fmla="*/ 75 w 204"/>
                  <a:gd name="T49" fmla="*/ 66 h 107"/>
                  <a:gd name="T50" fmla="*/ 61 w 204"/>
                  <a:gd name="T51" fmla="*/ 60 h 107"/>
                  <a:gd name="T52" fmla="*/ 50 w 204"/>
                  <a:gd name="T53" fmla="*/ 52 h 107"/>
                  <a:gd name="T54" fmla="*/ 39 w 204"/>
                  <a:gd name="T55" fmla="*/ 45 h 107"/>
                  <a:gd name="T56" fmla="*/ 31 w 204"/>
                  <a:gd name="T57" fmla="*/ 38 h 107"/>
                  <a:gd name="T58" fmla="*/ 24 w 204"/>
                  <a:gd name="T59" fmla="*/ 29 h 107"/>
                  <a:gd name="T60" fmla="*/ 20 w 204"/>
                  <a:gd name="T61" fmla="*/ 21 h 107"/>
                  <a:gd name="T62" fmla="*/ 16 w 204"/>
                  <a:gd name="T63" fmla="*/ 12 h 107"/>
                  <a:gd name="T64" fmla="*/ 15 w 204"/>
                  <a:gd name="T65" fmla="*/ 4 h 107"/>
                  <a:gd name="T66" fmla="*/ 15 w 204"/>
                  <a:gd name="T67" fmla="*/ 0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7"/>
                  <a:gd name="T104" fmla="*/ 204 w 204"/>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7">
                    <a:moveTo>
                      <a:pt x="0" y="0"/>
                    </a:moveTo>
                    <a:lnTo>
                      <a:pt x="0" y="0"/>
                    </a:lnTo>
                    <a:lnTo>
                      <a:pt x="0" y="5"/>
                    </a:lnTo>
                    <a:lnTo>
                      <a:pt x="0" y="11"/>
                    </a:lnTo>
                    <a:lnTo>
                      <a:pt x="1" y="17"/>
                    </a:lnTo>
                    <a:lnTo>
                      <a:pt x="4" y="22"/>
                    </a:lnTo>
                    <a:lnTo>
                      <a:pt x="7" y="28"/>
                    </a:lnTo>
                    <a:lnTo>
                      <a:pt x="9" y="33"/>
                    </a:lnTo>
                    <a:lnTo>
                      <a:pt x="12" y="38"/>
                    </a:lnTo>
                    <a:lnTo>
                      <a:pt x="16" y="43"/>
                    </a:lnTo>
                    <a:lnTo>
                      <a:pt x="20" y="47"/>
                    </a:lnTo>
                    <a:lnTo>
                      <a:pt x="26" y="52"/>
                    </a:lnTo>
                    <a:lnTo>
                      <a:pt x="31" y="56"/>
                    </a:lnTo>
                    <a:lnTo>
                      <a:pt x="37" y="62"/>
                    </a:lnTo>
                    <a:lnTo>
                      <a:pt x="42" y="64"/>
                    </a:lnTo>
                    <a:lnTo>
                      <a:pt x="48" y="69"/>
                    </a:lnTo>
                    <a:lnTo>
                      <a:pt x="54" y="73"/>
                    </a:lnTo>
                    <a:lnTo>
                      <a:pt x="61" y="76"/>
                    </a:lnTo>
                    <a:lnTo>
                      <a:pt x="68" y="80"/>
                    </a:lnTo>
                    <a:lnTo>
                      <a:pt x="75" y="83"/>
                    </a:lnTo>
                    <a:lnTo>
                      <a:pt x="83" y="86"/>
                    </a:lnTo>
                    <a:lnTo>
                      <a:pt x="91" y="88"/>
                    </a:lnTo>
                    <a:lnTo>
                      <a:pt x="99" y="91"/>
                    </a:lnTo>
                    <a:lnTo>
                      <a:pt x="108" y="94"/>
                    </a:lnTo>
                    <a:lnTo>
                      <a:pt x="117" y="97"/>
                    </a:lnTo>
                    <a:lnTo>
                      <a:pt x="125" y="98"/>
                    </a:lnTo>
                    <a:lnTo>
                      <a:pt x="135" y="100"/>
                    </a:lnTo>
                    <a:lnTo>
                      <a:pt x="144" y="101"/>
                    </a:lnTo>
                    <a:lnTo>
                      <a:pt x="154" y="102"/>
                    </a:lnTo>
                    <a:lnTo>
                      <a:pt x="163" y="104"/>
                    </a:lnTo>
                    <a:lnTo>
                      <a:pt x="173" y="105"/>
                    </a:lnTo>
                    <a:lnTo>
                      <a:pt x="183" y="105"/>
                    </a:lnTo>
                    <a:lnTo>
                      <a:pt x="193" y="105"/>
                    </a:lnTo>
                    <a:lnTo>
                      <a:pt x="204" y="107"/>
                    </a:lnTo>
                    <a:lnTo>
                      <a:pt x="204" y="91"/>
                    </a:lnTo>
                    <a:lnTo>
                      <a:pt x="193" y="91"/>
                    </a:lnTo>
                    <a:lnTo>
                      <a:pt x="184" y="90"/>
                    </a:lnTo>
                    <a:lnTo>
                      <a:pt x="174" y="90"/>
                    </a:lnTo>
                    <a:lnTo>
                      <a:pt x="165" y="88"/>
                    </a:lnTo>
                    <a:lnTo>
                      <a:pt x="155" y="88"/>
                    </a:lnTo>
                    <a:lnTo>
                      <a:pt x="146" y="87"/>
                    </a:lnTo>
                    <a:lnTo>
                      <a:pt x="138" y="86"/>
                    </a:lnTo>
                    <a:lnTo>
                      <a:pt x="128" y="84"/>
                    </a:lnTo>
                    <a:lnTo>
                      <a:pt x="120" y="81"/>
                    </a:lnTo>
                    <a:lnTo>
                      <a:pt x="112" y="80"/>
                    </a:lnTo>
                    <a:lnTo>
                      <a:pt x="103" y="77"/>
                    </a:lnTo>
                    <a:lnTo>
                      <a:pt x="97" y="74"/>
                    </a:lnTo>
                    <a:lnTo>
                      <a:pt x="88" y="71"/>
                    </a:lnTo>
                    <a:lnTo>
                      <a:pt x="82" y="69"/>
                    </a:lnTo>
                    <a:lnTo>
                      <a:pt x="75" y="66"/>
                    </a:lnTo>
                    <a:lnTo>
                      <a:pt x="68" y="63"/>
                    </a:lnTo>
                    <a:lnTo>
                      <a:pt x="61" y="60"/>
                    </a:lnTo>
                    <a:lnTo>
                      <a:pt x="56" y="56"/>
                    </a:lnTo>
                    <a:lnTo>
                      <a:pt x="50" y="52"/>
                    </a:lnTo>
                    <a:lnTo>
                      <a:pt x="45" y="49"/>
                    </a:lnTo>
                    <a:lnTo>
                      <a:pt x="39" y="45"/>
                    </a:lnTo>
                    <a:lnTo>
                      <a:pt x="35" y="40"/>
                    </a:lnTo>
                    <a:lnTo>
                      <a:pt x="31" y="38"/>
                    </a:lnTo>
                    <a:lnTo>
                      <a:pt x="28" y="33"/>
                    </a:lnTo>
                    <a:lnTo>
                      <a:pt x="24" y="29"/>
                    </a:lnTo>
                    <a:lnTo>
                      <a:pt x="22" y="25"/>
                    </a:lnTo>
                    <a:lnTo>
                      <a:pt x="20" y="21"/>
                    </a:lnTo>
                    <a:lnTo>
                      <a:pt x="18" y="17"/>
                    </a:lnTo>
                    <a:lnTo>
                      <a:pt x="16" y="12"/>
                    </a:lnTo>
                    <a:lnTo>
                      <a:pt x="15" y="8"/>
                    </a:lnTo>
                    <a:lnTo>
                      <a:pt x="15" y="4"/>
                    </a:lnTo>
                    <a:lnTo>
                      <a:pt x="15" y="0"/>
                    </a:lnTo>
                    <a:lnTo>
                      <a:pt x="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32" name="Freeform 58"/>
              <p:cNvSpPr>
                <a:spLocks/>
              </p:cNvSpPr>
              <p:nvPr/>
            </p:nvSpPr>
            <p:spPr bwMode="auto">
              <a:xfrm>
                <a:off x="625" y="1852"/>
                <a:ext cx="204" cy="106"/>
              </a:xfrm>
              <a:custGeom>
                <a:avLst/>
                <a:gdLst>
                  <a:gd name="T0" fmla="*/ 204 w 204"/>
                  <a:gd name="T1" fmla="*/ 0 h 106"/>
                  <a:gd name="T2" fmla="*/ 183 w 204"/>
                  <a:gd name="T3" fmla="*/ 0 h 106"/>
                  <a:gd name="T4" fmla="*/ 163 w 204"/>
                  <a:gd name="T5" fmla="*/ 1 h 106"/>
                  <a:gd name="T6" fmla="*/ 144 w 204"/>
                  <a:gd name="T7" fmla="*/ 4 h 106"/>
                  <a:gd name="T8" fmla="*/ 125 w 204"/>
                  <a:gd name="T9" fmla="*/ 7 h 106"/>
                  <a:gd name="T10" fmla="*/ 108 w 204"/>
                  <a:gd name="T11" fmla="*/ 11 h 106"/>
                  <a:gd name="T12" fmla="*/ 91 w 204"/>
                  <a:gd name="T13" fmla="*/ 17 h 106"/>
                  <a:gd name="T14" fmla="*/ 75 w 204"/>
                  <a:gd name="T15" fmla="*/ 23 h 106"/>
                  <a:gd name="T16" fmla="*/ 61 w 204"/>
                  <a:gd name="T17" fmla="*/ 30 h 106"/>
                  <a:gd name="T18" fmla="*/ 48 w 204"/>
                  <a:gd name="T19" fmla="*/ 37 h 106"/>
                  <a:gd name="T20" fmla="*/ 37 w 204"/>
                  <a:gd name="T21" fmla="*/ 45 h 106"/>
                  <a:gd name="T22" fmla="*/ 26 w 204"/>
                  <a:gd name="T23" fmla="*/ 54 h 106"/>
                  <a:gd name="T24" fmla="*/ 16 w 204"/>
                  <a:gd name="T25" fmla="*/ 62 h 106"/>
                  <a:gd name="T26" fmla="*/ 9 w 204"/>
                  <a:gd name="T27" fmla="*/ 72 h 106"/>
                  <a:gd name="T28" fmla="*/ 4 w 204"/>
                  <a:gd name="T29" fmla="*/ 83 h 106"/>
                  <a:gd name="T30" fmla="*/ 0 w 204"/>
                  <a:gd name="T31" fmla="*/ 94 h 106"/>
                  <a:gd name="T32" fmla="*/ 0 w 204"/>
                  <a:gd name="T33" fmla="*/ 106 h 106"/>
                  <a:gd name="T34" fmla="*/ 15 w 204"/>
                  <a:gd name="T35" fmla="*/ 101 h 106"/>
                  <a:gd name="T36" fmla="*/ 16 w 204"/>
                  <a:gd name="T37" fmla="*/ 93 h 106"/>
                  <a:gd name="T38" fmla="*/ 20 w 204"/>
                  <a:gd name="T39" fmla="*/ 84 h 106"/>
                  <a:gd name="T40" fmla="*/ 24 w 204"/>
                  <a:gd name="T41" fmla="*/ 76 h 106"/>
                  <a:gd name="T42" fmla="*/ 31 w 204"/>
                  <a:gd name="T43" fmla="*/ 68 h 106"/>
                  <a:gd name="T44" fmla="*/ 39 w 204"/>
                  <a:gd name="T45" fmla="*/ 61 h 106"/>
                  <a:gd name="T46" fmla="*/ 50 w 204"/>
                  <a:gd name="T47" fmla="*/ 54 h 106"/>
                  <a:gd name="T48" fmla="*/ 61 w 204"/>
                  <a:gd name="T49" fmla="*/ 46 h 106"/>
                  <a:gd name="T50" fmla="*/ 75 w 204"/>
                  <a:gd name="T51" fmla="*/ 39 h 106"/>
                  <a:gd name="T52" fmla="*/ 88 w 204"/>
                  <a:gd name="T53" fmla="*/ 34 h 106"/>
                  <a:gd name="T54" fmla="*/ 103 w 204"/>
                  <a:gd name="T55" fmla="*/ 28 h 106"/>
                  <a:gd name="T56" fmla="*/ 120 w 204"/>
                  <a:gd name="T57" fmla="*/ 24 h 106"/>
                  <a:gd name="T58" fmla="*/ 138 w 204"/>
                  <a:gd name="T59" fmla="*/ 20 h 106"/>
                  <a:gd name="T60" fmla="*/ 155 w 204"/>
                  <a:gd name="T61" fmla="*/ 17 h 106"/>
                  <a:gd name="T62" fmla="*/ 174 w 204"/>
                  <a:gd name="T63" fmla="*/ 15 h 106"/>
                  <a:gd name="T64" fmla="*/ 193 w 204"/>
                  <a:gd name="T65" fmla="*/ 14 h 106"/>
                  <a:gd name="T66" fmla="*/ 204 w 204"/>
                  <a:gd name="T67" fmla="*/ 14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6"/>
                  <a:gd name="T104" fmla="*/ 204 w 204"/>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6">
                    <a:moveTo>
                      <a:pt x="204" y="0"/>
                    </a:moveTo>
                    <a:lnTo>
                      <a:pt x="204" y="0"/>
                    </a:lnTo>
                    <a:lnTo>
                      <a:pt x="193" y="0"/>
                    </a:lnTo>
                    <a:lnTo>
                      <a:pt x="183" y="0"/>
                    </a:lnTo>
                    <a:lnTo>
                      <a:pt x="173" y="0"/>
                    </a:lnTo>
                    <a:lnTo>
                      <a:pt x="163" y="1"/>
                    </a:lnTo>
                    <a:lnTo>
                      <a:pt x="154" y="3"/>
                    </a:lnTo>
                    <a:lnTo>
                      <a:pt x="144" y="4"/>
                    </a:lnTo>
                    <a:lnTo>
                      <a:pt x="135" y="6"/>
                    </a:lnTo>
                    <a:lnTo>
                      <a:pt x="125" y="7"/>
                    </a:lnTo>
                    <a:lnTo>
                      <a:pt x="117" y="10"/>
                    </a:lnTo>
                    <a:lnTo>
                      <a:pt x="108" y="11"/>
                    </a:lnTo>
                    <a:lnTo>
                      <a:pt x="99" y="14"/>
                    </a:lnTo>
                    <a:lnTo>
                      <a:pt x="91" y="17"/>
                    </a:lnTo>
                    <a:lnTo>
                      <a:pt x="83" y="20"/>
                    </a:lnTo>
                    <a:lnTo>
                      <a:pt x="75" y="23"/>
                    </a:lnTo>
                    <a:lnTo>
                      <a:pt x="68" y="25"/>
                    </a:lnTo>
                    <a:lnTo>
                      <a:pt x="61" y="30"/>
                    </a:lnTo>
                    <a:lnTo>
                      <a:pt x="54" y="32"/>
                    </a:lnTo>
                    <a:lnTo>
                      <a:pt x="48" y="37"/>
                    </a:lnTo>
                    <a:lnTo>
                      <a:pt x="42" y="41"/>
                    </a:lnTo>
                    <a:lnTo>
                      <a:pt x="37" y="45"/>
                    </a:lnTo>
                    <a:lnTo>
                      <a:pt x="31" y="48"/>
                    </a:lnTo>
                    <a:lnTo>
                      <a:pt x="26" y="54"/>
                    </a:lnTo>
                    <a:lnTo>
                      <a:pt x="20" y="58"/>
                    </a:lnTo>
                    <a:lnTo>
                      <a:pt x="16" y="62"/>
                    </a:lnTo>
                    <a:lnTo>
                      <a:pt x="12" y="68"/>
                    </a:lnTo>
                    <a:lnTo>
                      <a:pt x="9" y="72"/>
                    </a:lnTo>
                    <a:lnTo>
                      <a:pt x="7" y="77"/>
                    </a:lnTo>
                    <a:lnTo>
                      <a:pt x="4" y="83"/>
                    </a:lnTo>
                    <a:lnTo>
                      <a:pt x="1" y="89"/>
                    </a:lnTo>
                    <a:lnTo>
                      <a:pt x="0" y="94"/>
                    </a:lnTo>
                    <a:lnTo>
                      <a:pt x="0" y="100"/>
                    </a:lnTo>
                    <a:lnTo>
                      <a:pt x="0" y="106"/>
                    </a:lnTo>
                    <a:lnTo>
                      <a:pt x="15" y="106"/>
                    </a:lnTo>
                    <a:lnTo>
                      <a:pt x="15" y="101"/>
                    </a:lnTo>
                    <a:lnTo>
                      <a:pt x="15" y="97"/>
                    </a:lnTo>
                    <a:lnTo>
                      <a:pt x="16" y="93"/>
                    </a:lnTo>
                    <a:lnTo>
                      <a:pt x="18" y="89"/>
                    </a:lnTo>
                    <a:lnTo>
                      <a:pt x="20" y="84"/>
                    </a:lnTo>
                    <a:lnTo>
                      <a:pt x="22" y="80"/>
                    </a:lnTo>
                    <a:lnTo>
                      <a:pt x="24" y="76"/>
                    </a:lnTo>
                    <a:lnTo>
                      <a:pt x="28" y="72"/>
                    </a:lnTo>
                    <a:lnTo>
                      <a:pt x="31" y="68"/>
                    </a:lnTo>
                    <a:lnTo>
                      <a:pt x="35" y="65"/>
                    </a:lnTo>
                    <a:lnTo>
                      <a:pt x="39" y="61"/>
                    </a:lnTo>
                    <a:lnTo>
                      <a:pt x="45" y="56"/>
                    </a:lnTo>
                    <a:lnTo>
                      <a:pt x="50" y="54"/>
                    </a:lnTo>
                    <a:lnTo>
                      <a:pt x="56" y="49"/>
                    </a:lnTo>
                    <a:lnTo>
                      <a:pt x="61" y="46"/>
                    </a:lnTo>
                    <a:lnTo>
                      <a:pt x="68" y="42"/>
                    </a:lnTo>
                    <a:lnTo>
                      <a:pt x="75" y="39"/>
                    </a:lnTo>
                    <a:lnTo>
                      <a:pt x="82" y="37"/>
                    </a:lnTo>
                    <a:lnTo>
                      <a:pt x="88" y="34"/>
                    </a:lnTo>
                    <a:lnTo>
                      <a:pt x="97" y="31"/>
                    </a:lnTo>
                    <a:lnTo>
                      <a:pt x="103" y="28"/>
                    </a:lnTo>
                    <a:lnTo>
                      <a:pt x="112" y="25"/>
                    </a:lnTo>
                    <a:lnTo>
                      <a:pt x="120" y="24"/>
                    </a:lnTo>
                    <a:lnTo>
                      <a:pt x="128" y="23"/>
                    </a:lnTo>
                    <a:lnTo>
                      <a:pt x="138" y="20"/>
                    </a:lnTo>
                    <a:lnTo>
                      <a:pt x="146" y="18"/>
                    </a:lnTo>
                    <a:lnTo>
                      <a:pt x="155" y="17"/>
                    </a:lnTo>
                    <a:lnTo>
                      <a:pt x="165" y="15"/>
                    </a:lnTo>
                    <a:lnTo>
                      <a:pt x="174" y="15"/>
                    </a:lnTo>
                    <a:lnTo>
                      <a:pt x="184" y="14"/>
                    </a:lnTo>
                    <a:lnTo>
                      <a:pt x="193" y="14"/>
                    </a:lnTo>
                    <a:lnTo>
                      <a:pt x="204" y="14"/>
                    </a:lnTo>
                    <a:lnTo>
                      <a:pt x="204"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33" name="Freeform 59"/>
              <p:cNvSpPr>
                <a:spLocks/>
              </p:cNvSpPr>
              <p:nvPr/>
            </p:nvSpPr>
            <p:spPr bwMode="auto">
              <a:xfrm>
                <a:off x="692" y="2010"/>
                <a:ext cx="69" cy="63"/>
              </a:xfrm>
              <a:custGeom>
                <a:avLst/>
                <a:gdLst>
                  <a:gd name="T0" fmla="*/ 54 w 69"/>
                  <a:gd name="T1" fmla="*/ 0 h 63"/>
                  <a:gd name="T2" fmla="*/ 53 w 69"/>
                  <a:gd name="T3" fmla="*/ 11 h 63"/>
                  <a:gd name="T4" fmla="*/ 50 w 69"/>
                  <a:gd name="T5" fmla="*/ 19 h 63"/>
                  <a:gd name="T6" fmla="*/ 42 w 69"/>
                  <a:gd name="T7" fmla="*/ 34 h 63"/>
                  <a:gd name="T8" fmla="*/ 39 w 69"/>
                  <a:gd name="T9" fmla="*/ 39 h 63"/>
                  <a:gd name="T10" fmla="*/ 35 w 69"/>
                  <a:gd name="T11" fmla="*/ 43 h 63"/>
                  <a:gd name="T12" fmla="*/ 31 w 69"/>
                  <a:gd name="T13" fmla="*/ 46 h 63"/>
                  <a:gd name="T14" fmla="*/ 28 w 69"/>
                  <a:gd name="T15" fmla="*/ 48 h 63"/>
                  <a:gd name="T16" fmla="*/ 26 w 69"/>
                  <a:gd name="T17" fmla="*/ 48 h 63"/>
                  <a:gd name="T18" fmla="*/ 24 w 69"/>
                  <a:gd name="T19" fmla="*/ 48 h 63"/>
                  <a:gd name="T20" fmla="*/ 23 w 69"/>
                  <a:gd name="T21" fmla="*/ 46 h 63"/>
                  <a:gd name="T22" fmla="*/ 20 w 69"/>
                  <a:gd name="T23" fmla="*/ 45 h 63"/>
                  <a:gd name="T24" fmla="*/ 19 w 69"/>
                  <a:gd name="T25" fmla="*/ 42 h 63"/>
                  <a:gd name="T26" fmla="*/ 16 w 69"/>
                  <a:gd name="T27" fmla="*/ 36 h 63"/>
                  <a:gd name="T28" fmla="*/ 16 w 69"/>
                  <a:gd name="T29" fmla="*/ 29 h 63"/>
                  <a:gd name="T30" fmla="*/ 15 w 69"/>
                  <a:gd name="T31" fmla="*/ 21 h 63"/>
                  <a:gd name="T32" fmla="*/ 0 w 69"/>
                  <a:gd name="T33" fmla="*/ 26 h 63"/>
                  <a:gd name="T34" fmla="*/ 1 w 69"/>
                  <a:gd name="T35" fmla="*/ 35 h 63"/>
                  <a:gd name="T36" fmla="*/ 4 w 69"/>
                  <a:gd name="T37" fmla="*/ 43 h 63"/>
                  <a:gd name="T38" fmla="*/ 6 w 69"/>
                  <a:gd name="T39" fmla="*/ 50 h 63"/>
                  <a:gd name="T40" fmla="*/ 11 w 69"/>
                  <a:gd name="T41" fmla="*/ 56 h 63"/>
                  <a:gd name="T42" fmla="*/ 16 w 69"/>
                  <a:gd name="T43" fmla="*/ 60 h 63"/>
                  <a:gd name="T44" fmla="*/ 23 w 69"/>
                  <a:gd name="T45" fmla="*/ 63 h 63"/>
                  <a:gd name="T46" fmla="*/ 30 w 69"/>
                  <a:gd name="T47" fmla="*/ 63 h 63"/>
                  <a:gd name="T48" fmla="*/ 36 w 69"/>
                  <a:gd name="T49" fmla="*/ 60 h 63"/>
                  <a:gd name="T50" fmla="*/ 42 w 69"/>
                  <a:gd name="T51" fmla="*/ 56 h 63"/>
                  <a:gd name="T52" fmla="*/ 47 w 69"/>
                  <a:gd name="T53" fmla="*/ 52 h 63"/>
                  <a:gd name="T54" fmla="*/ 53 w 69"/>
                  <a:gd name="T55" fmla="*/ 45 h 63"/>
                  <a:gd name="T56" fmla="*/ 60 w 69"/>
                  <a:gd name="T57" fmla="*/ 34 h 63"/>
                  <a:gd name="T58" fmla="*/ 65 w 69"/>
                  <a:gd name="T59" fmla="*/ 19 h 63"/>
                  <a:gd name="T60" fmla="*/ 68 w 69"/>
                  <a:gd name="T61" fmla="*/ 8 h 63"/>
                  <a:gd name="T62" fmla="*/ 69 w 69"/>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
                  <a:gd name="T97" fmla="*/ 0 h 63"/>
                  <a:gd name="T98" fmla="*/ 69 w 69"/>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 h="63">
                    <a:moveTo>
                      <a:pt x="54" y="0"/>
                    </a:moveTo>
                    <a:lnTo>
                      <a:pt x="54" y="0"/>
                    </a:lnTo>
                    <a:lnTo>
                      <a:pt x="54" y="5"/>
                    </a:lnTo>
                    <a:lnTo>
                      <a:pt x="53" y="11"/>
                    </a:lnTo>
                    <a:lnTo>
                      <a:pt x="51" y="15"/>
                    </a:lnTo>
                    <a:lnTo>
                      <a:pt x="50" y="19"/>
                    </a:lnTo>
                    <a:lnTo>
                      <a:pt x="46" y="28"/>
                    </a:lnTo>
                    <a:lnTo>
                      <a:pt x="42" y="34"/>
                    </a:lnTo>
                    <a:lnTo>
                      <a:pt x="41" y="36"/>
                    </a:lnTo>
                    <a:lnTo>
                      <a:pt x="39" y="39"/>
                    </a:lnTo>
                    <a:lnTo>
                      <a:pt x="36" y="42"/>
                    </a:lnTo>
                    <a:lnTo>
                      <a:pt x="35" y="43"/>
                    </a:lnTo>
                    <a:lnTo>
                      <a:pt x="34" y="45"/>
                    </a:lnTo>
                    <a:lnTo>
                      <a:pt x="31" y="46"/>
                    </a:lnTo>
                    <a:lnTo>
                      <a:pt x="30" y="46"/>
                    </a:lnTo>
                    <a:lnTo>
                      <a:pt x="28" y="48"/>
                    </a:lnTo>
                    <a:lnTo>
                      <a:pt x="27" y="48"/>
                    </a:lnTo>
                    <a:lnTo>
                      <a:pt x="26" y="48"/>
                    </a:lnTo>
                    <a:lnTo>
                      <a:pt x="24" y="48"/>
                    </a:lnTo>
                    <a:lnTo>
                      <a:pt x="23" y="48"/>
                    </a:lnTo>
                    <a:lnTo>
                      <a:pt x="23" y="46"/>
                    </a:lnTo>
                    <a:lnTo>
                      <a:pt x="21" y="46"/>
                    </a:lnTo>
                    <a:lnTo>
                      <a:pt x="20" y="45"/>
                    </a:lnTo>
                    <a:lnTo>
                      <a:pt x="19" y="43"/>
                    </a:lnTo>
                    <a:lnTo>
                      <a:pt x="19" y="42"/>
                    </a:lnTo>
                    <a:lnTo>
                      <a:pt x="17" y="39"/>
                    </a:lnTo>
                    <a:lnTo>
                      <a:pt x="16" y="36"/>
                    </a:lnTo>
                    <a:lnTo>
                      <a:pt x="16" y="34"/>
                    </a:lnTo>
                    <a:lnTo>
                      <a:pt x="16" y="29"/>
                    </a:lnTo>
                    <a:lnTo>
                      <a:pt x="15" y="25"/>
                    </a:lnTo>
                    <a:lnTo>
                      <a:pt x="15" y="21"/>
                    </a:lnTo>
                    <a:lnTo>
                      <a:pt x="0" y="21"/>
                    </a:lnTo>
                    <a:lnTo>
                      <a:pt x="0" y="26"/>
                    </a:lnTo>
                    <a:lnTo>
                      <a:pt x="1" y="31"/>
                    </a:lnTo>
                    <a:lnTo>
                      <a:pt x="1" y="35"/>
                    </a:lnTo>
                    <a:lnTo>
                      <a:pt x="2" y="39"/>
                    </a:lnTo>
                    <a:lnTo>
                      <a:pt x="4" y="43"/>
                    </a:lnTo>
                    <a:lnTo>
                      <a:pt x="5" y="48"/>
                    </a:lnTo>
                    <a:lnTo>
                      <a:pt x="6" y="50"/>
                    </a:lnTo>
                    <a:lnTo>
                      <a:pt x="8" y="55"/>
                    </a:lnTo>
                    <a:lnTo>
                      <a:pt x="11" y="56"/>
                    </a:lnTo>
                    <a:lnTo>
                      <a:pt x="13" y="59"/>
                    </a:lnTo>
                    <a:lnTo>
                      <a:pt x="16" y="60"/>
                    </a:lnTo>
                    <a:lnTo>
                      <a:pt x="20" y="62"/>
                    </a:lnTo>
                    <a:lnTo>
                      <a:pt x="23" y="63"/>
                    </a:lnTo>
                    <a:lnTo>
                      <a:pt x="27" y="63"/>
                    </a:lnTo>
                    <a:lnTo>
                      <a:pt x="30" y="63"/>
                    </a:lnTo>
                    <a:lnTo>
                      <a:pt x="32" y="62"/>
                    </a:lnTo>
                    <a:lnTo>
                      <a:pt x="36" y="60"/>
                    </a:lnTo>
                    <a:lnTo>
                      <a:pt x="39" y="59"/>
                    </a:lnTo>
                    <a:lnTo>
                      <a:pt x="42" y="56"/>
                    </a:lnTo>
                    <a:lnTo>
                      <a:pt x="45" y="55"/>
                    </a:lnTo>
                    <a:lnTo>
                      <a:pt x="47" y="52"/>
                    </a:lnTo>
                    <a:lnTo>
                      <a:pt x="50" y="49"/>
                    </a:lnTo>
                    <a:lnTo>
                      <a:pt x="53" y="45"/>
                    </a:lnTo>
                    <a:lnTo>
                      <a:pt x="56" y="42"/>
                    </a:lnTo>
                    <a:lnTo>
                      <a:pt x="60" y="34"/>
                    </a:lnTo>
                    <a:lnTo>
                      <a:pt x="64" y="25"/>
                    </a:lnTo>
                    <a:lnTo>
                      <a:pt x="65" y="19"/>
                    </a:lnTo>
                    <a:lnTo>
                      <a:pt x="66" y="14"/>
                    </a:lnTo>
                    <a:lnTo>
                      <a:pt x="68" y="8"/>
                    </a:lnTo>
                    <a:lnTo>
                      <a:pt x="69" y="3"/>
                    </a:lnTo>
                    <a:lnTo>
                      <a:pt x="54"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34" name="Freeform 60"/>
              <p:cNvSpPr>
                <a:spLocks/>
              </p:cNvSpPr>
              <p:nvPr/>
            </p:nvSpPr>
            <p:spPr bwMode="auto">
              <a:xfrm>
                <a:off x="746" y="1846"/>
                <a:ext cx="48" cy="167"/>
              </a:xfrm>
              <a:custGeom>
                <a:avLst/>
                <a:gdLst>
                  <a:gd name="T0" fmla="*/ 48 w 48"/>
                  <a:gd name="T1" fmla="*/ 3 h 167"/>
                  <a:gd name="T2" fmla="*/ 33 w 48"/>
                  <a:gd name="T3" fmla="*/ 0 h 167"/>
                  <a:gd name="T4" fmla="*/ 0 w 48"/>
                  <a:gd name="T5" fmla="*/ 164 h 167"/>
                  <a:gd name="T6" fmla="*/ 15 w 48"/>
                  <a:gd name="T7" fmla="*/ 167 h 167"/>
                  <a:gd name="T8" fmla="*/ 48 w 48"/>
                  <a:gd name="T9" fmla="*/ 3 h 167"/>
                  <a:gd name="T10" fmla="*/ 48 w 48"/>
                  <a:gd name="T11" fmla="*/ 3 h 167"/>
                  <a:gd name="T12" fmla="*/ 0 60000 65536"/>
                  <a:gd name="T13" fmla="*/ 0 60000 65536"/>
                  <a:gd name="T14" fmla="*/ 0 60000 65536"/>
                  <a:gd name="T15" fmla="*/ 0 60000 65536"/>
                  <a:gd name="T16" fmla="*/ 0 60000 65536"/>
                  <a:gd name="T17" fmla="*/ 0 60000 65536"/>
                  <a:gd name="T18" fmla="*/ 0 w 48"/>
                  <a:gd name="T19" fmla="*/ 0 h 167"/>
                  <a:gd name="T20" fmla="*/ 48 w 48"/>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48" h="167">
                    <a:moveTo>
                      <a:pt x="48" y="3"/>
                    </a:moveTo>
                    <a:lnTo>
                      <a:pt x="33" y="0"/>
                    </a:lnTo>
                    <a:lnTo>
                      <a:pt x="0" y="164"/>
                    </a:lnTo>
                    <a:lnTo>
                      <a:pt x="15" y="167"/>
                    </a:lnTo>
                    <a:lnTo>
                      <a:pt x="48" y="3"/>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35" name="Freeform 61"/>
              <p:cNvSpPr>
                <a:spLocks/>
              </p:cNvSpPr>
              <p:nvPr/>
            </p:nvSpPr>
            <p:spPr bwMode="auto">
              <a:xfrm>
                <a:off x="779" y="1820"/>
                <a:ext cx="46" cy="46"/>
              </a:xfrm>
              <a:custGeom>
                <a:avLst/>
                <a:gdLst>
                  <a:gd name="T0" fmla="*/ 46 w 46"/>
                  <a:gd name="T1" fmla="*/ 35 h 46"/>
                  <a:gd name="T2" fmla="*/ 45 w 46"/>
                  <a:gd name="T3" fmla="*/ 33 h 46"/>
                  <a:gd name="T4" fmla="*/ 41 w 46"/>
                  <a:gd name="T5" fmla="*/ 26 h 46"/>
                  <a:gd name="T6" fmla="*/ 37 w 46"/>
                  <a:gd name="T7" fmla="*/ 16 h 46"/>
                  <a:gd name="T8" fmla="*/ 31 w 46"/>
                  <a:gd name="T9" fmla="*/ 8 h 46"/>
                  <a:gd name="T10" fmla="*/ 29 w 46"/>
                  <a:gd name="T11" fmla="*/ 4 h 46"/>
                  <a:gd name="T12" fmla="*/ 26 w 46"/>
                  <a:gd name="T13" fmla="*/ 1 h 46"/>
                  <a:gd name="T14" fmla="*/ 22 w 46"/>
                  <a:gd name="T15" fmla="*/ 0 h 46"/>
                  <a:gd name="T16" fmla="*/ 19 w 46"/>
                  <a:gd name="T17" fmla="*/ 0 h 46"/>
                  <a:gd name="T18" fmla="*/ 16 w 46"/>
                  <a:gd name="T19" fmla="*/ 0 h 46"/>
                  <a:gd name="T20" fmla="*/ 12 w 46"/>
                  <a:gd name="T21" fmla="*/ 0 h 46"/>
                  <a:gd name="T22" fmla="*/ 9 w 46"/>
                  <a:gd name="T23" fmla="*/ 2 h 46"/>
                  <a:gd name="T24" fmla="*/ 8 w 46"/>
                  <a:gd name="T25" fmla="*/ 4 h 46"/>
                  <a:gd name="T26" fmla="*/ 5 w 46"/>
                  <a:gd name="T27" fmla="*/ 7 h 46"/>
                  <a:gd name="T28" fmla="*/ 4 w 46"/>
                  <a:gd name="T29" fmla="*/ 9 h 46"/>
                  <a:gd name="T30" fmla="*/ 1 w 46"/>
                  <a:gd name="T31" fmla="*/ 16 h 46"/>
                  <a:gd name="T32" fmla="*/ 0 w 46"/>
                  <a:gd name="T33" fmla="*/ 26 h 46"/>
                  <a:gd name="T34" fmla="*/ 15 w 46"/>
                  <a:gd name="T35" fmla="*/ 29 h 46"/>
                  <a:gd name="T36" fmla="*/ 16 w 46"/>
                  <a:gd name="T37" fmla="*/ 21 h 46"/>
                  <a:gd name="T38" fmla="*/ 19 w 46"/>
                  <a:gd name="T39" fmla="*/ 15 h 46"/>
                  <a:gd name="T40" fmla="*/ 19 w 46"/>
                  <a:gd name="T41" fmla="*/ 14 h 46"/>
                  <a:gd name="T42" fmla="*/ 19 w 46"/>
                  <a:gd name="T43" fmla="*/ 14 h 46"/>
                  <a:gd name="T44" fmla="*/ 20 w 46"/>
                  <a:gd name="T45" fmla="*/ 14 h 46"/>
                  <a:gd name="T46" fmla="*/ 19 w 46"/>
                  <a:gd name="T47" fmla="*/ 14 h 46"/>
                  <a:gd name="T48" fmla="*/ 19 w 46"/>
                  <a:gd name="T49" fmla="*/ 14 h 46"/>
                  <a:gd name="T50" fmla="*/ 18 w 46"/>
                  <a:gd name="T51" fmla="*/ 14 h 46"/>
                  <a:gd name="T52" fmla="*/ 16 w 46"/>
                  <a:gd name="T53" fmla="*/ 14 h 46"/>
                  <a:gd name="T54" fmla="*/ 16 w 46"/>
                  <a:gd name="T55" fmla="*/ 14 h 46"/>
                  <a:gd name="T56" fmla="*/ 18 w 46"/>
                  <a:gd name="T57" fmla="*/ 14 h 46"/>
                  <a:gd name="T58" fmla="*/ 19 w 46"/>
                  <a:gd name="T59" fmla="*/ 16 h 46"/>
                  <a:gd name="T60" fmla="*/ 23 w 46"/>
                  <a:gd name="T61" fmla="*/ 24 h 46"/>
                  <a:gd name="T62" fmla="*/ 27 w 46"/>
                  <a:gd name="T63" fmla="*/ 32 h 46"/>
                  <a:gd name="T64" fmla="*/ 31 w 46"/>
                  <a:gd name="T65" fmla="*/ 40 h 46"/>
                  <a:gd name="T66" fmla="*/ 35 w 46"/>
                  <a:gd name="T67" fmla="*/ 46 h 46"/>
                  <a:gd name="T68" fmla="*/ 46 w 46"/>
                  <a:gd name="T69" fmla="*/ 35 h 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
                  <a:gd name="T106" fmla="*/ 0 h 46"/>
                  <a:gd name="T107" fmla="*/ 46 w 46"/>
                  <a:gd name="T108" fmla="*/ 46 h 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 h="46">
                    <a:moveTo>
                      <a:pt x="46" y="35"/>
                    </a:moveTo>
                    <a:lnTo>
                      <a:pt x="45" y="33"/>
                    </a:lnTo>
                    <a:lnTo>
                      <a:pt x="41" y="26"/>
                    </a:lnTo>
                    <a:lnTo>
                      <a:pt x="37" y="16"/>
                    </a:lnTo>
                    <a:lnTo>
                      <a:pt x="31" y="8"/>
                    </a:lnTo>
                    <a:lnTo>
                      <a:pt x="29" y="4"/>
                    </a:lnTo>
                    <a:lnTo>
                      <a:pt x="26" y="1"/>
                    </a:lnTo>
                    <a:lnTo>
                      <a:pt x="22" y="0"/>
                    </a:lnTo>
                    <a:lnTo>
                      <a:pt x="19" y="0"/>
                    </a:lnTo>
                    <a:lnTo>
                      <a:pt x="16" y="0"/>
                    </a:lnTo>
                    <a:lnTo>
                      <a:pt x="12" y="0"/>
                    </a:lnTo>
                    <a:lnTo>
                      <a:pt x="9" y="2"/>
                    </a:lnTo>
                    <a:lnTo>
                      <a:pt x="8" y="4"/>
                    </a:lnTo>
                    <a:lnTo>
                      <a:pt x="5" y="7"/>
                    </a:lnTo>
                    <a:lnTo>
                      <a:pt x="4" y="9"/>
                    </a:lnTo>
                    <a:lnTo>
                      <a:pt x="1" y="16"/>
                    </a:lnTo>
                    <a:lnTo>
                      <a:pt x="0" y="26"/>
                    </a:lnTo>
                    <a:lnTo>
                      <a:pt x="15" y="29"/>
                    </a:lnTo>
                    <a:lnTo>
                      <a:pt x="16" y="21"/>
                    </a:lnTo>
                    <a:lnTo>
                      <a:pt x="19" y="15"/>
                    </a:lnTo>
                    <a:lnTo>
                      <a:pt x="19" y="14"/>
                    </a:lnTo>
                    <a:lnTo>
                      <a:pt x="20" y="14"/>
                    </a:lnTo>
                    <a:lnTo>
                      <a:pt x="19" y="14"/>
                    </a:lnTo>
                    <a:lnTo>
                      <a:pt x="18" y="14"/>
                    </a:lnTo>
                    <a:lnTo>
                      <a:pt x="16" y="14"/>
                    </a:lnTo>
                    <a:lnTo>
                      <a:pt x="18" y="14"/>
                    </a:lnTo>
                    <a:lnTo>
                      <a:pt x="19" y="16"/>
                    </a:lnTo>
                    <a:lnTo>
                      <a:pt x="23" y="24"/>
                    </a:lnTo>
                    <a:lnTo>
                      <a:pt x="27" y="32"/>
                    </a:lnTo>
                    <a:lnTo>
                      <a:pt x="31" y="40"/>
                    </a:lnTo>
                    <a:lnTo>
                      <a:pt x="35" y="46"/>
                    </a:lnTo>
                    <a:lnTo>
                      <a:pt x="46" y="3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36" name="Freeform 62"/>
              <p:cNvSpPr>
                <a:spLocks/>
              </p:cNvSpPr>
              <p:nvPr/>
            </p:nvSpPr>
            <p:spPr bwMode="auto">
              <a:xfrm>
                <a:off x="802" y="1904"/>
                <a:ext cx="63" cy="186"/>
              </a:xfrm>
              <a:custGeom>
                <a:avLst/>
                <a:gdLst>
                  <a:gd name="T0" fmla="*/ 49 w 63"/>
                  <a:gd name="T1" fmla="*/ 0 h 186"/>
                  <a:gd name="T2" fmla="*/ 49 w 63"/>
                  <a:gd name="T3" fmla="*/ 0 h 186"/>
                  <a:gd name="T4" fmla="*/ 48 w 63"/>
                  <a:gd name="T5" fmla="*/ 7 h 186"/>
                  <a:gd name="T6" fmla="*/ 46 w 63"/>
                  <a:gd name="T7" fmla="*/ 18 h 186"/>
                  <a:gd name="T8" fmla="*/ 44 w 63"/>
                  <a:gd name="T9" fmla="*/ 32 h 186"/>
                  <a:gd name="T10" fmla="*/ 42 w 63"/>
                  <a:gd name="T11" fmla="*/ 51 h 186"/>
                  <a:gd name="T12" fmla="*/ 40 w 63"/>
                  <a:gd name="T13" fmla="*/ 68 h 186"/>
                  <a:gd name="T14" fmla="*/ 37 w 63"/>
                  <a:gd name="T15" fmla="*/ 87 h 186"/>
                  <a:gd name="T16" fmla="*/ 34 w 63"/>
                  <a:gd name="T17" fmla="*/ 106 h 186"/>
                  <a:gd name="T18" fmla="*/ 30 w 63"/>
                  <a:gd name="T19" fmla="*/ 124 h 186"/>
                  <a:gd name="T20" fmla="*/ 27 w 63"/>
                  <a:gd name="T21" fmla="*/ 141 h 186"/>
                  <a:gd name="T22" fmla="*/ 25 w 63"/>
                  <a:gd name="T23" fmla="*/ 155 h 186"/>
                  <a:gd name="T24" fmla="*/ 22 w 63"/>
                  <a:gd name="T25" fmla="*/ 161 h 186"/>
                  <a:gd name="T26" fmla="*/ 21 w 63"/>
                  <a:gd name="T27" fmla="*/ 166 h 186"/>
                  <a:gd name="T28" fmla="*/ 19 w 63"/>
                  <a:gd name="T29" fmla="*/ 169 h 186"/>
                  <a:gd name="T30" fmla="*/ 18 w 63"/>
                  <a:gd name="T31" fmla="*/ 172 h 186"/>
                  <a:gd name="T32" fmla="*/ 18 w 63"/>
                  <a:gd name="T33" fmla="*/ 172 h 186"/>
                  <a:gd name="T34" fmla="*/ 18 w 63"/>
                  <a:gd name="T35" fmla="*/ 172 h 186"/>
                  <a:gd name="T36" fmla="*/ 18 w 63"/>
                  <a:gd name="T37" fmla="*/ 172 h 186"/>
                  <a:gd name="T38" fmla="*/ 19 w 63"/>
                  <a:gd name="T39" fmla="*/ 172 h 186"/>
                  <a:gd name="T40" fmla="*/ 21 w 63"/>
                  <a:gd name="T41" fmla="*/ 172 h 186"/>
                  <a:gd name="T42" fmla="*/ 22 w 63"/>
                  <a:gd name="T43" fmla="*/ 172 h 186"/>
                  <a:gd name="T44" fmla="*/ 22 w 63"/>
                  <a:gd name="T45" fmla="*/ 172 h 186"/>
                  <a:gd name="T46" fmla="*/ 22 w 63"/>
                  <a:gd name="T47" fmla="*/ 172 h 186"/>
                  <a:gd name="T48" fmla="*/ 21 w 63"/>
                  <a:gd name="T49" fmla="*/ 169 h 186"/>
                  <a:gd name="T50" fmla="*/ 19 w 63"/>
                  <a:gd name="T51" fmla="*/ 165 h 186"/>
                  <a:gd name="T52" fmla="*/ 16 w 63"/>
                  <a:gd name="T53" fmla="*/ 158 h 186"/>
                  <a:gd name="T54" fmla="*/ 15 w 63"/>
                  <a:gd name="T55" fmla="*/ 149 h 186"/>
                  <a:gd name="T56" fmla="*/ 0 w 63"/>
                  <a:gd name="T57" fmla="*/ 152 h 186"/>
                  <a:gd name="T58" fmla="*/ 3 w 63"/>
                  <a:gd name="T59" fmla="*/ 162 h 186"/>
                  <a:gd name="T60" fmla="*/ 4 w 63"/>
                  <a:gd name="T61" fmla="*/ 169 h 186"/>
                  <a:gd name="T62" fmla="*/ 7 w 63"/>
                  <a:gd name="T63" fmla="*/ 176 h 186"/>
                  <a:gd name="T64" fmla="*/ 10 w 63"/>
                  <a:gd name="T65" fmla="*/ 180 h 186"/>
                  <a:gd name="T66" fmla="*/ 11 w 63"/>
                  <a:gd name="T67" fmla="*/ 183 h 186"/>
                  <a:gd name="T68" fmla="*/ 14 w 63"/>
                  <a:gd name="T69" fmla="*/ 185 h 186"/>
                  <a:gd name="T70" fmla="*/ 16 w 63"/>
                  <a:gd name="T71" fmla="*/ 186 h 186"/>
                  <a:gd name="T72" fmla="*/ 21 w 63"/>
                  <a:gd name="T73" fmla="*/ 186 h 186"/>
                  <a:gd name="T74" fmla="*/ 23 w 63"/>
                  <a:gd name="T75" fmla="*/ 186 h 186"/>
                  <a:gd name="T76" fmla="*/ 26 w 63"/>
                  <a:gd name="T77" fmla="*/ 185 h 186"/>
                  <a:gd name="T78" fmla="*/ 27 w 63"/>
                  <a:gd name="T79" fmla="*/ 183 h 186"/>
                  <a:gd name="T80" fmla="*/ 30 w 63"/>
                  <a:gd name="T81" fmla="*/ 180 h 186"/>
                  <a:gd name="T82" fmla="*/ 31 w 63"/>
                  <a:gd name="T83" fmla="*/ 176 h 186"/>
                  <a:gd name="T84" fmla="*/ 34 w 63"/>
                  <a:gd name="T85" fmla="*/ 172 h 186"/>
                  <a:gd name="T86" fmla="*/ 35 w 63"/>
                  <a:gd name="T87" fmla="*/ 166 h 186"/>
                  <a:gd name="T88" fmla="*/ 38 w 63"/>
                  <a:gd name="T89" fmla="*/ 159 h 186"/>
                  <a:gd name="T90" fmla="*/ 42 w 63"/>
                  <a:gd name="T91" fmla="*/ 144 h 186"/>
                  <a:gd name="T92" fmla="*/ 45 w 63"/>
                  <a:gd name="T93" fmla="*/ 127 h 186"/>
                  <a:gd name="T94" fmla="*/ 49 w 63"/>
                  <a:gd name="T95" fmla="*/ 109 h 186"/>
                  <a:gd name="T96" fmla="*/ 52 w 63"/>
                  <a:gd name="T97" fmla="*/ 89 h 186"/>
                  <a:gd name="T98" fmla="*/ 55 w 63"/>
                  <a:gd name="T99" fmla="*/ 71 h 186"/>
                  <a:gd name="T100" fmla="*/ 57 w 63"/>
                  <a:gd name="T101" fmla="*/ 52 h 186"/>
                  <a:gd name="T102" fmla="*/ 59 w 63"/>
                  <a:gd name="T103" fmla="*/ 35 h 186"/>
                  <a:gd name="T104" fmla="*/ 61 w 63"/>
                  <a:gd name="T105" fmla="*/ 21 h 186"/>
                  <a:gd name="T106" fmla="*/ 63 w 63"/>
                  <a:gd name="T107" fmla="*/ 10 h 186"/>
                  <a:gd name="T108" fmla="*/ 63 w 63"/>
                  <a:gd name="T109" fmla="*/ 3 h 186"/>
                  <a:gd name="T110" fmla="*/ 63 w 63"/>
                  <a:gd name="T111" fmla="*/ 3 h 186"/>
                  <a:gd name="T112" fmla="*/ 49 w 63"/>
                  <a:gd name="T113" fmla="*/ 0 h 1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6"/>
                  <a:gd name="T173" fmla="*/ 63 w 63"/>
                  <a:gd name="T174" fmla="*/ 186 h 1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6">
                    <a:moveTo>
                      <a:pt x="49" y="0"/>
                    </a:moveTo>
                    <a:lnTo>
                      <a:pt x="49" y="0"/>
                    </a:lnTo>
                    <a:lnTo>
                      <a:pt x="48" y="7"/>
                    </a:lnTo>
                    <a:lnTo>
                      <a:pt x="46" y="18"/>
                    </a:lnTo>
                    <a:lnTo>
                      <a:pt x="44" y="32"/>
                    </a:lnTo>
                    <a:lnTo>
                      <a:pt x="42" y="51"/>
                    </a:lnTo>
                    <a:lnTo>
                      <a:pt x="40" y="68"/>
                    </a:lnTo>
                    <a:lnTo>
                      <a:pt x="37" y="87"/>
                    </a:lnTo>
                    <a:lnTo>
                      <a:pt x="34" y="106"/>
                    </a:lnTo>
                    <a:lnTo>
                      <a:pt x="30" y="124"/>
                    </a:lnTo>
                    <a:lnTo>
                      <a:pt x="27" y="141"/>
                    </a:lnTo>
                    <a:lnTo>
                      <a:pt x="25" y="155"/>
                    </a:lnTo>
                    <a:lnTo>
                      <a:pt x="22" y="161"/>
                    </a:lnTo>
                    <a:lnTo>
                      <a:pt x="21" y="166"/>
                    </a:lnTo>
                    <a:lnTo>
                      <a:pt x="19" y="169"/>
                    </a:lnTo>
                    <a:lnTo>
                      <a:pt x="18" y="172"/>
                    </a:lnTo>
                    <a:lnTo>
                      <a:pt x="19" y="172"/>
                    </a:lnTo>
                    <a:lnTo>
                      <a:pt x="21" y="172"/>
                    </a:lnTo>
                    <a:lnTo>
                      <a:pt x="22" y="172"/>
                    </a:lnTo>
                    <a:lnTo>
                      <a:pt x="21" y="169"/>
                    </a:lnTo>
                    <a:lnTo>
                      <a:pt x="19" y="165"/>
                    </a:lnTo>
                    <a:lnTo>
                      <a:pt x="16" y="158"/>
                    </a:lnTo>
                    <a:lnTo>
                      <a:pt x="15" y="149"/>
                    </a:lnTo>
                    <a:lnTo>
                      <a:pt x="0" y="152"/>
                    </a:lnTo>
                    <a:lnTo>
                      <a:pt x="3" y="162"/>
                    </a:lnTo>
                    <a:lnTo>
                      <a:pt x="4" y="169"/>
                    </a:lnTo>
                    <a:lnTo>
                      <a:pt x="7" y="176"/>
                    </a:lnTo>
                    <a:lnTo>
                      <a:pt x="10" y="180"/>
                    </a:lnTo>
                    <a:lnTo>
                      <a:pt x="11" y="183"/>
                    </a:lnTo>
                    <a:lnTo>
                      <a:pt x="14" y="185"/>
                    </a:lnTo>
                    <a:lnTo>
                      <a:pt x="16" y="186"/>
                    </a:lnTo>
                    <a:lnTo>
                      <a:pt x="21" y="186"/>
                    </a:lnTo>
                    <a:lnTo>
                      <a:pt x="23" y="186"/>
                    </a:lnTo>
                    <a:lnTo>
                      <a:pt x="26" y="185"/>
                    </a:lnTo>
                    <a:lnTo>
                      <a:pt x="27" y="183"/>
                    </a:lnTo>
                    <a:lnTo>
                      <a:pt x="30" y="180"/>
                    </a:lnTo>
                    <a:lnTo>
                      <a:pt x="31" y="176"/>
                    </a:lnTo>
                    <a:lnTo>
                      <a:pt x="34" y="172"/>
                    </a:lnTo>
                    <a:lnTo>
                      <a:pt x="35" y="166"/>
                    </a:lnTo>
                    <a:lnTo>
                      <a:pt x="38" y="159"/>
                    </a:lnTo>
                    <a:lnTo>
                      <a:pt x="42" y="144"/>
                    </a:lnTo>
                    <a:lnTo>
                      <a:pt x="45" y="127"/>
                    </a:lnTo>
                    <a:lnTo>
                      <a:pt x="49" y="109"/>
                    </a:lnTo>
                    <a:lnTo>
                      <a:pt x="52" y="89"/>
                    </a:lnTo>
                    <a:lnTo>
                      <a:pt x="55" y="71"/>
                    </a:lnTo>
                    <a:lnTo>
                      <a:pt x="57" y="52"/>
                    </a:lnTo>
                    <a:lnTo>
                      <a:pt x="59" y="35"/>
                    </a:lnTo>
                    <a:lnTo>
                      <a:pt x="61" y="21"/>
                    </a:lnTo>
                    <a:lnTo>
                      <a:pt x="63" y="10"/>
                    </a:lnTo>
                    <a:lnTo>
                      <a:pt x="63" y="3"/>
                    </a:lnTo>
                    <a:lnTo>
                      <a:pt x="49"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37" name="Freeform 63"/>
              <p:cNvSpPr>
                <a:spLocks/>
              </p:cNvSpPr>
              <p:nvPr/>
            </p:nvSpPr>
            <p:spPr bwMode="auto">
              <a:xfrm>
                <a:off x="851" y="1824"/>
                <a:ext cx="83" cy="83"/>
              </a:xfrm>
              <a:custGeom>
                <a:avLst/>
                <a:gdLst>
                  <a:gd name="T0" fmla="*/ 83 w 83"/>
                  <a:gd name="T1" fmla="*/ 46 h 83"/>
                  <a:gd name="T2" fmla="*/ 83 w 83"/>
                  <a:gd name="T3" fmla="*/ 39 h 83"/>
                  <a:gd name="T4" fmla="*/ 83 w 83"/>
                  <a:gd name="T5" fmla="*/ 32 h 83"/>
                  <a:gd name="T6" fmla="*/ 82 w 83"/>
                  <a:gd name="T7" fmla="*/ 25 h 83"/>
                  <a:gd name="T8" fmla="*/ 81 w 83"/>
                  <a:gd name="T9" fmla="*/ 21 h 83"/>
                  <a:gd name="T10" fmla="*/ 79 w 83"/>
                  <a:gd name="T11" fmla="*/ 15 h 83"/>
                  <a:gd name="T12" fmla="*/ 76 w 83"/>
                  <a:gd name="T13" fmla="*/ 11 h 83"/>
                  <a:gd name="T14" fmla="*/ 74 w 83"/>
                  <a:gd name="T15" fmla="*/ 8 h 83"/>
                  <a:gd name="T16" fmla="*/ 71 w 83"/>
                  <a:gd name="T17" fmla="*/ 4 h 83"/>
                  <a:gd name="T18" fmla="*/ 67 w 83"/>
                  <a:gd name="T19" fmla="*/ 3 h 83"/>
                  <a:gd name="T20" fmla="*/ 63 w 83"/>
                  <a:gd name="T21" fmla="*/ 1 h 83"/>
                  <a:gd name="T22" fmla="*/ 59 w 83"/>
                  <a:gd name="T23" fmla="*/ 0 h 83"/>
                  <a:gd name="T24" fmla="*/ 55 w 83"/>
                  <a:gd name="T25" fmla="*/ 1 h 83"/>
                  <a:gd name="T26" fmla="*/ 52 w 83"/>
                  <a:gd name="T27" fmla="*/ 3 h 83"/>
                  <a:gd name="T28" fmla="*/ 48 w 83"/>
                  <a:gd name="T29" fmla="*/ 4 h 83"/>
                  <a:gd name="T30" fmla="*/ 44 w 83"/>
                  <a:gd name="T31" fmla="*/ 7 h 83"/>
                  <a:gd name="T32" fmla="*/ 41 w 83"/>
                  <a:gd name="T33" fmla="*/ 8 h 83"/>
                  <a:gd name="T34" fmla="*/ 37 w 83"/>
                  <a:gd name="T35" fmla="*/ 11 h 83"/>
                  <a:gd name="T36" fmla="*/ 34 w 83"/>
                  <a:gd name="T37" fmla="*/ 15 h 83"/>
                  <a:gd name="T38" fmla="*/ 30 w 83"/>
                  <a:gd name="T39" fmla="*/ 18 h 83"/>
                  <a:gd name="T40" fmla="*/ 27 w 83"/>
                  <a:gd name="T41" fmla="*/ 22 h 83"/>
                  <a:gd name="T42" fmla="*/ 21 w 83"/>
                  <a:gd name="T43" fmla="*/ 31 h 83"/>
                  <a:gd name="T44" fmla="*/ 15 w 83"/>
                  <a:gd name="T45" fmla="*/ 39 h 83"/>
                  <a:gd name="T46" fmla="*/ 10 w 83"/>
                  <a:gd name="T47" fmla="*/ 49 h 83"/>
                  <a:gd name="T48" fmla="*/ 6 w 83"/>
                  <a:gd name="T49" fmla="*/ 59 h 83"/>
                  <a:gd name="T50" fmla="*/ 4 w 83"/>
                  <a:gd name="T51" fmla="*/ 65 h 83"/>
                  <a:gd name="T52" fmla="*/ 1 w 83"/>
                  <a:gd name="T53" fmla="*/ 70 h 83"/>
                  <a:gd name="T54" fmla="*/ 0 w 83"/>
                  <a:gd name="T55" fmla="*/ 74 h 83"/>
                  <a:gd name="T56" fmla="*/ 0 w 83"/>
                  <a:gd name="T57" fmla="*/ 80 h 83"/>
                  <a:gd name="T58" fmla="*/ 14 w 83"/>
                  <a:gd name="T59" fmla="*/ 83 h 83"/>
                  <a:gd name="T60" fmla="*/ 15 w 83"/>
                  <a:gd name="T61" fmla="*/ 79 h 83"/>
                  <a:gd name="T62" fmla="*/ 16 w 83"/>
                  <a:gd name="T63" fmla="*/ 74 h 83"/>
                  <a:gd name="T64" fmla="*/ 18 w 83"/>
                  <a:gd name="T65" fmla="*/ 69 h 83"/>
                  <a:gd name="T66" fmla="*/ 19 w 83"/>
                  <a:gd name="T67" fmla="*/ 65 h 83"/>
                  <a:gd name="T68" fmla="*/ 23 w 83"/>
                  <a:gd name="T69" fmla="*/ 56 h 83"/>
                  <a:gd name="T70" fmla="*/ 29 w 83"/>
                  <a:gd name="T71" fmla="*/ 48 h 83"/>
                  <a:gd name="T72" fmla="*/ 33 w 83"/>
                  <a:gd name="T73" fmla="*/ 39 h 83"/>
                  <a:gd name="T74" fmla="*/ 38 w 83"/>
                  <a:gd name="T75" fmla="*/ 31 h 83"/>
                  <a:gd name="T76" fmla="*/ 41 w 83"/>
                  <a:gd name="T77" fmla="*/ 28 h 83"/>
                  <a:gd name="T78" fmla="*/ 44 w 83"/>
                  <a:gd name="T79" fmla="*/ 25 h 83"/>
                  <a:gd name="T80" fmla="*/ 46 w 83"/>
                  <a:gd name="T81" fmla="*/ 22 h 83"/>
                  <a:gd name="T82" fmla="*/ 49 w 83"/>
                  <a:gd name="T83" fmla="*/ 21 h 83"/>
                  <a:gd name="T84" fmla="*/ 52 w 83"/>
                  <a:gd name="T85" fmla="*/ 18 h 83"/>
                  <a:gd name="T86" fmla="*/ 55 w 83"/>
                  <a:gd name="T87" fmla="*/ 17 h 83"/>
                  <a:gd name="T88" fmla="*/ 57 w 83"/>
                  <a:gd name="T89" fmla="*/ 17 h 83"/>
                  <a:gd name="T90" fmla="*/ 59 w 83"/>
                  <a:gd name="T91" fmla="*/ 15 h 83"/>
                  <a:gd name="T92" fmla="*/ 60 w 83"/>
                  <a:gd name="T93" fmla="*/ 15 h 83"/>
                  <a:gd name="T94" fmla="*/ 60 w 83"/>
                  <a:gd name="T95" fmla="*/ 15 h 83"/>
                  <a:gd name="T96" fmla="*/ 61 w 83"/>
                  <a:gd name="T97" fmla="*/ 15 h 83"/>
                  <a:gd name="T98" fmla="*/ 61 w 83"/>
                  <a:gd name="T99" fmla="*/ 17 h 83"/>
                  <a:gd name="T100" fmla="*/ 63 w 83"/>
                  <a:gd name="T101" fmla="*/ 17 h 83"/>
                  <a:gd name="T102" fmla="*/ 64 w 83"/>
                  <a:gd name="T103" fmla="*/ 18 h 83"/>
                  <a:gd name="T104" fmla="*/ 66 w 83"/>
                  <a:gd name="T105" fmla="*/ 21 h 83"/>
                  <a:gd name="T106" fmla="*/ 66 w 83"/>
                  <a:gd name="T107" fmla="*/ 24 h 83"/>
                  <a:gd name="T108" fmla="*/ 67 w 83"/>
                  <a:gd name="T109" fmla="*/ 28 h 83"/>
                  <a:gd name="T110" fmla="*/ 68 w 83"/>
                  <a:gd name="T111" fmla="*/ 34 h 83"/>
                  <a:gd name="T112" fmla="*/ 68 w 83"/>
                  <a:gd name="T113" fmla="*/ 39 h 83"/>
                  <a:gd name="T114" fmla="*/ 68 w 83"/>
                  <a:gd name="T115" fmla="*/ 46 h 83"/>
                  <a:gd name="T116" fmla="*/ 83 w 83"/>
                  <a:gd name="T117" fmla="*/ 46 h 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3"/>
                  <a:gd name="T178" fmla="*/ 0 h 83"/>
                  <a:gd name="T179" fmla="*/ 83 w 83"/>
                  <a:gd name="T180" fmla="*/ 83 h 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3" h="83">
                    <a:moveTo>
                      <a:pt x="83" y="46"/>
                    </a:moveTo>
                    <a:lnTo>
                      <a:pt x="83" y="39"/>
                    </a:lnTo>
                    <a:lnTo>
                      <a:pt x="83" y="32"/>
                    </a:lnTo>
                    <a:lnTo>
                      <a:pt x="82" y="25"/>
                    </a:lnTo>
                    <a:lnTo>
                      <a:pt x="81" y="21"/>
                    </a:lnTo>
                    <a:lnTo>
                      <a:pt x="79" y="15"/>
                    </a:lnTo>
                    <a:lnTo>
                      <a:pt x="76" y="11"/>
                    </a:lnTo>
                    <a:lnTo>
                      <a:pt x="74" y="8"/>
                    </a:lnTo>
                    <a:lnTo>
                      <a:pt x="71" y="4"/>
                    </a:lnTo>
                    <a:lnTo>
                      <a:pt x="67" y="3"/>
                    </a:lnTo>
                    <a:lnTo>
                      <a:pt x="63" y="1"/>
                    </a:lnTo>
                    <a:lnTo>
                      <a:pt x="59" y="0"/>
                    </a:lnTo>
                    <a:lnTo>
                      <a:pt x="55" y="1"/>
                    </a:lnTo>
                    <a:lnTo>
                      <a:pt x="52" y="3"/>
                    </a:lnTo>
                    <a:lnTo>
                      <a:pt x="48" y="4"/>
                    </a:lnTo>
                    <a:lnTo>
                      <a:pt x="44" y="7"/>
                    </a:lnTo>
                    <a:lnTo>
                      <a:pt x="41" y="8"/>
                    </a:lnTo>
                    <a:lnTo>
                      <a:pt x="37" y="11"/>
                    </a:lnTo>
                    <a:lnTo>
                      <a:pt x="34" y="15"/>
                    </a:lnTo>
                    <a:lnTo>
                      <a:pt x="30" y="18"/>
                    </a:lnTo>
                    <a:lnTo>
                      <a:pt x="27" y="22"/>
                    </a:lnTo>
                    <a:lnTo>
                      <a:pt x="21" y="31"/>
                    </a:lnTo>
                    <a:lnTo>
                      <a:pt x="15" y="39"/>
                    </a:lnTo>
                    <a:lnTo>
                      <a:pt x="10" y="49"/>
                    </a:lnTo>
                    <a:lnTo>
                      <a:pt x="6" y="59"/>
                    </a:lnTo>
                    <a:lnTo>
                      <a:pt x="4" y="65"/>
                    </a:lnTo>
                    <a:lnTo>
                      <a:pt x="1" y="70"/>
                    </a:lnTo>
                    <a:lnTo>
                      <a:pt x="0" y="74"/>
                    </a:lnTo>
                    <a:lnTo>
                      <a:pt x="0" y="80"/>
                    </a:lnTo>
                    <a:lnTo>
                      <a:pt x="14" y="83"/>
                    </a:lnTo>
                    <a:lnTo>
                      <a:pt x="15" y="79"/>
                    </a:lnTo>
                    <a:lnTo>
                      <a:pt x="16" y="74"/>
                    </a:lnTo>
                    <a:lnTo>
                      <a:pt x="18" y="69"/>
                    </a:lnTo>
                    <a:lnTo>
                      <a:pt x="19" y="65"/>
                    </a:lnTo>
                    <a:lnTo>
                      <a:pt x="23" y="56"/>
                    </a:lnTo>
                    <a:lnTo>
                      <a:pt x="29" y="48"/>
                    </a:lnTo>
                    <a:lnTo>
                      <a:pt x="33" y="39"/>
                    </a:lnTo>
                    <a:lnTo>
                      <a:pt x="38" y="31"/>
                    </a:lnTo>
                    <a:lnTo>
                      <a:pt x="41" y="28"/>
                    </a:lnTo>
                    <a:lnTo>
                      <a:pt x="44" y="25"/>
                    </a:lnTo>
                    <a:lnTo>
                      <a:pt x="46" y="22"/>
                    </a:lnTo>
                    <a:lnTo>
                      <a:pt x="49" y="21"/>
                    </a:lnTo>
                    <a:lnTo>
                      <a:pt x="52" y="18"/>
                    </a:lnTo>
                    <a:lnTo>
                      <a:pt x="55" y="17"/>
                    </a:lnTo>
                    <a:lnTo>
                      <a:pt x="57" y="17"/>
                    </a:lnTo>
                    <a:lnTo>
                      <a:pt x="59" y="15"/>
                    </a:lnTo>
                    <a:lnTo>
                      <a:pt x="60" y="15"/>
                    </a:lnTo>
                    <a:lnTo>
                      <a:pt x="61" y="15"/>
                    </a:lnTo>
                    <a:lnTo>
                      <a:pt x="61" y="17"/>
                    </a:lnTo>
                    <a:lnTo>
                      <a:pt x="63" y="17"/>
                    </a:lnTo>
                    <a:lnTo>
                      <a:pt x="64" y="18"/>
                    </a:lnTo>
                    <a:lnTo>
                      <a:pt x="66" y="21"/>
                    </a:lnTo>
                    <a:lnTo>
                      <a:pt x="66" y="24"/>
                    </a:lnTo>
                    <a:lnTo>
                      <a:pt x="67" y="28"/>
                    </a:lnTo>
                    <a:lnTo>
                      <a:pt x="68" y="34"/>
                    </a:lnTo>
                    <a:lnTo>
                      <a:pt x="68" y="39"/>
                    </a:lnTo>
                    <a:lnTo>
                      <a:pt x="68" y="46"/>
                    </a:lnTo>
                    <a:lnTo>
                      <a:pt x="83" y="46"/>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6647" name="Group 64"/>
            <p:cNvGrpSpPr>
              <a:grpSpLocks/>
            </p:cNvGrpSpPr>
            <p:nvPr/>
          </p:nvGrpSpPr>
          <p:grpSpPr bwMode="auto">
            <a:xfrm>
              <a:off x="821" y="3348"/>
              <a:ext cx="407" cy="272"/>
              <a:chOff x="1056" y="1825"/>
              <a:chExt cx="407" cy="272"/>
            </a:xfrm>
          </p:grpSpPr>
          <p:sp>
            <p:nvSpPr>
              <p:cNvPr id="26718" name="Freeform 65"/>
              <p:cNvSpPr>
                <a:spLocks/>
              </p:cNvSpPr>
              <p:nvPr/>
            </p:nvSpPr>
            <p:spPr bwMode="auto">
              <a:xfrm>
                <a:off x="1062" y="1865"/>
                <a:ext cx="395" cy="198"/>
              </a:xfrm>
              <a:custGeom>
                <a:avLst/>
                <a:gdLst>
                  <a:gd name="T0" fmla="*/ 217 w 395"/>
                  <a:gd name="T1" fmla="*/ 1 h 198"/>
                  <a:gd name="T2" fmla="*/ 246 w 395"/>
                  <a:gd name="T3" fmla="*/ 2 h 198"/>
                  <a:gd name="T4" fmla="*/ 275 w 395"/>
                  <a:gd name="T5" fmla="*/ 8 h 198"/>
                  <a:gd name="T6" fmla="*/ 299 w 395"/>
                  <a:gd name="T7" fmla="*/ 14 h 198"/>
                  <a:gd name="T8" fmla="*/ 322 w 395"/>
                  <a:gd name="T9" fmla="*/ 22 h 198"/>
                  <a:gd name="T10" fmla="*/ 343 w 395"/>
                  <a:gd name="T11" fmla="*/ 32 h 198"/>
                  <a:gd name="T12" fmla="*/ 360 w 395"/>
                  <a:gd name="T13" fmla="*/ 43 h 198"/>
                  <a:gd name="T14" fmla="*/ 374 w 395"/>
                  <a:gd name="T15" fmla="*/ 56 h 198"/>
                  <a:gd name="T16" fmla="*/ 385 w 395"/>
                  <a:gd name="T17" fmla="*/ 70 h 198"/>
                  <a:gd name="T18" fmla="*/ 392 w 395"/>
                  <a:gd name="T19" fmla="*/ 84 h 198"/>
                  <a:gd name="T20" fmla="*/ 395 w 395"/>
                  <a:gd name="T21" fmla="*/ 100 h 198"/>
                  <a:gd name="T22" fmla="*/ 392 w 395"/>
                  <a:gd name="T23" fmla="*/ 114 h 198"/>
                  <a:gd name="T24" fmla="*/ 385 w 395"/>
                  <a:gd name="T25" fmla="*/ 128 h 198"/>
                  <a:gd name="T26" fmla="*/ 374 w 395"/>
                  <a:gd name="T27" fmla="*/ 142 h 198"/>
                  <a:gd name="T28" fmla="*/ 360 w 395"/>
                  <a:gd name="T29" fmla="*/ 155 h 198"/>
                  <a:gd name="T30" fmla="*/ 343 w 395"/>
                  <a:gd name="T31" fmla="*/ 166 h 198"/>
                  <a:gd name="T32" fmla="*/ 322 w 395"/>
                  <a:gd name="T33" fmla="*/ 176 h 198"/>
                  <a:gd name="T34" fmla="*/ 299 w 395"/>
                  <a:gd name="T35" fmla="*/ 184 h 198"/>
                  <a:gd name="T36" fmla="*/ 275 w 395"/>
                  <a:gd name="T37" fmla="*/ 191 h 198"/>
                  <a:gd name="T38" fmla="*/ 246 w 395"/>
                  <a:gd name="T39" fmla="*/ 195 h 198"/>
                  <a:gd name="T40" fmla="*/ 217 w 395"/>
                  <a:gd name="T41" fmla="*/ 198 h 198"/>
                  <a:gd name="T42" fmla="*/ 187 w 395"/>
                  <a:gd name="T43" fmla="*/ 198 h 198"/>
                  <a:gd name="T44" fmla="*/ 157 w 395"/>
                  <a:gd name="T45" fmla="*/ 197 h 198"/>
                  <a:gd name="T46" fmla="*/ 130 w 395"/>
                  <a:gd name="T47" fmla="*/ 193 h 198"/>
                  <a:gd name="T48" fmla="*/ 104 w 395"/>
                  <a:gd name="T49" fmla="*/ 187 h 198"/>
                  <a:gd name="T50" fmla="*/ 80 w 395"/>
                  <a:gd name="T51" fmla="*/ 179 h 198"/>
                  <a:gd name="T52" fmla="*/ 58 w 395"/>
                  <a:gd name="T53" fmla="*/ 169 h 198"/>
                  <a:gd name="T54" fmla="*/ 40 w 395"/>
                  <a:gd name="T55" fmla="*/ 159 h 198"/>
                  <a:gd name="T56" fmla="*/ 25 w 395"/>
                  <a:gd name="T57" fmla="*/ 146 h 198"/>
                  <a:gd name="T58" fmla="*/ 13 w 395"/>
                  <a:gd name="T59" fmla="*/ 133 h 198"/>
                  <a:gd name="T60" fmla="*/ 5 w 395"/>
                  <a:gd name="T61" fmla="*/ 119 h 198"/>
                  <a:gd name="T62" fmla="*/ 0 w 395"/>
                  <a:gd name="T63" fmla="*/ 104 h 198"/>
                  <a:gd name="T64" fmla="*/ 2 w 395"/>
                  <a:gd name="T65" fmla="*/ 88 h 198"/>
                  <a:gd name="T66" fmla="*/ 7 w 395"/>
                  <a:gd name="T67" fmla="*/ 74 h 198"/>
                  <a:gd name="T68" fmla="*/ 15 w 395"/>
                  <a:gd name="T69" fmla="*/ 60 h 198"/>
                  <a:gd name="T70" fmla="*/ 29 w 395"/>
                  <a:gd name="T71" fmla="*/ 48 h 198"/>
                  <a:gd name="T72" fmla="*/ 45 w 395"/>
                  <a:gd name="T73" fmla="*/ 36 h 198"/>
                  <a:gd name="T74" fmla="*/ 65 w 395"/>
                  <a:gd name="T75" fmla="*/ 26 h 198"/>
                  <a:gd name="T76" fmla="*/ 88 w 395"/>
                  <a:gd name="T77" fmla="*/ 17 h 198"/>
                  <a:gd name="T78" fmla="*/ 112 w 395"/>
                  <a:gd name="T79" fmla="*/ 10 h 198"/>
                  <a:gd name="T80" fmla="*/ 138 w 395"/>
                  <a:gd name="T81" fmla="*/ 4 h 198"/>
                  <a:gd name="T82" fmla="*/ 167 w 395"/>
                  <a:gd name="T83" fmla="*/ 1 h 198"/>
                  <a:gd name="T84" fmla="*/ 198 w 395"/>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5"/>
                  <a:gd name="T130" fmla="*/ 0 h 198"/>
                  <a:gd name="T131" fmla="*/ 395 w 395"/>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5" h="198">
                    <a:moveTo>
                      <a:pt x="198" y="0"/>
                    </a:moveTo>
                    <a:lnTo>
                      <a:pt x="208" y="0"/>
                    </a:lnTo>
                    <a:lnTo>
                      <a:pt x="217" y="1"/>
                    </a:lnTo>
                    <a:lnTo>
                      <a:pt x="227" y="1"/>
                    </a:lnTo>
                    <a:lnTo>
                      <a:pt x="236" y="1"/>
                    </a:lnTo>
                    <a:lnTo>
                      <a:pt x="246" y="2"/>
                    </a:lnTo>
                    <a:lnTo>
                      <a:pt x="255" y="4"/>
                    </a:lnTo>
                    <a:lnTo>
                      <a:pt x="265" y="5"/>
                    </a:lnTo>
                    <a:lnTo>
                      <a:pt x="275" y="8"/>
                    </a:lnTo>
                    <a:lnTo>
                      <a:pt x="283" y="10"/>
                    </a:lnTo>
                    <a:lnTo>
                      <a:pt x="291" y="12"/>
                    </a:lnTo>
                    <a:lnTo>
                      <a:pt x="299" y="14"/>
                    </a:lnTo>
                    <a:lnTo>
                      <a:pt x="307" y="17"/>
                    </a:lnTo>
                    <a:lnTo>
                      <a:pt x="315" y="19"/>
                    </a:lnTo>
                    <a:lnTo>
                      <a:pt x="322" y="22"/>
                    </a:lnTo>
                    <a:lnTo>
                      <a:pt x="329" y="26"/>
                    </a:lnTo>
                    <a:lnTo>
                      <a:pt x="336" y="29"/>
                    </a:lnTo>
                    <a:lnTo>
                      <a:pt x="343" y="32"/>
                    </a:lnTo>
                    <a:lnTo>
                      <a:pt x="350" y="36"/>
                    </a:lnTo>
                    <a:lnTo>
                      <a:pt x="355" y="39"/>
                    </a:lnTo>
                    <a:lnTo>
                      <a:pt x="360" y="43"/>
                    </a:lnTo>
                    <a:lnTo>
                      <a:pt x="366" y="48"/>
                    </a:lnTo>
                    <a:lnTo>
                      <a:pt x="370" y="52"/>
                    </a:lnTo>
                    <a:lnTo>
                      <a:pt x="374" y="56"/>
                    </a:lnTo>
                    <a:lnTo>
                      <a:pt x="378" y="60"/>
                    </a:lnTo>
                    <a:lnTo>
                      <a:pt x="382" y="64"/>
                    </a:lnTo>
                    <a:lnTo>
                      <a:pt x="385" y="70"/>
                    </a:lnTo>
                    <a:lnTo>
                      <a:pt x="388" y="74"/>
                    </a:lnTo>
                    <a:lnTo>
                      <a:pt x="390" y="79"/>
                    </a:lnTo>
                    <a:lnTo>
                      <a:pt x="392" y="84"/>
                    </a:lnTo>
                    <a:lnTo>
                      <a:pt x="393" y="88"/>
                    </a:lnTo>
                    <a:lnTo>
                      <a:pt x="393" y="94"/>
                    </a:lnTo>
                    <a:lnTo>
                      <a:pt x="395" y="100"/>
                    </a:lnTo>
                    <a:lnTo>
                      <a:pt x="393" y="104"/>
                    </a:lnTo>
                    <a:lnTo>
                      <a:pt x="393" y="110"/>
                    </a:lnTo>
                    <a:lnTo>
                      <a:pt x="392" y="114"/>
                    </a:lnTo>
                    <a:lnTo>
                      <a:pt x="390" y="119"/>
                    </a:lnTo>
                    <a:lnTo>
                      <a:pt x="388" y="124"/>
                    </a:lnTo>
                    <a:lnTo>
                      <a:pt x="385" y="128"/>
                    </a:lnTo>
                    <a:lnTo>
                      <a:pt x="382" y="133"/>
                    </a:lnTo>
                    <a:lnTo>
                      <a:pt x="378" y="138"/>
                    </a:lnTo>
                    <a:lnTo>
                      <a:pt x="374" y="142"/>
                    </a:lnTo>
                    <a:lnTo>
                      <a:pt x="370" y="146"/>
                    </a:lnTo>
                    <a:lnTo>
                      <a:pt x="366" y="150"/>
                    </a:lnTo>
                    <a:lnTo>
                      <a:pt x="360" y="155"/>
                    </a:lnTo>
                    <a:lnTo>
                      <a:pt x="355" y="159"/>
                    </a:lnTo>
                    <a:lnTo>
                      <a:pt x="350" y="162"/>
                    </a:lnTo>
                    <a:lnTo>
                      <a:pt x="343" y="166"/>
                    </a:lnTo>
                    <a:lnTo>
                      <a:pt x="336" y="169"/>
                    </a:lnTo>
                    <a:lnTo>
                      <a:pt x="329" y="173"/>
                    </a:lnTo>
                    <a:lnTo>
                      <a:pt x="322" y="176"/>
                    </a:lnTo>
                    <a:lnTo>
                      <a:pt x="315" y="179"/>
                    </a:lnTo>
                    <a:lnTo>
                      <a:pt x="307" y="181"/>
                    </a:lnTo>
                    <a:lnTo>
                      <a:pt x="299" y="184"/>
                    </a:lnTo>
                    <a:lnTo>
                      <a:pt x="291" y="187"/>
                    </a:lnTo>
                    <a:lnTo>
                      <a:pt x="283" y="188"/>
                    </a:lnTo>
                    <a:lnTo>
                      <a:pt x="275" y="191"/>
                    </a:lnTo>
                    <a:lnTo>
                      <a:pt x="265" y="193"/>
                    </a:lnTo>
                    <a:lnTo>
                      <a:pt x="255" y="194"/>
                    </a:lnTo>
                    <a:lnTo>
                      <a:pt x="246" y="195"/>
                    </a:lnTo>
                    <a:lnTo>
                      <a:pt x="236" y="197"/>
                    </a:lnTo>
                    <a:lnTo>
                      <a:pt x="227" y="197"/>
                    </a:lnTo>
                    <a:lnTo>
                      <a:pt x="217" y="198"/>
                    </a:lnTo>
                    <a:lnTo>
                      <a:pt x="208" y="198"/>
                    </a:lnTo>
                    <a:lnTo>
                      <a:pt x="198" y="198"/>
                    </a:lnTo>
                    <a:lnTo>
                      <a:pt x="187" y="198"/>
                    </a:lnTo>
                    <a:lnTo>
                      <a:pt x="178" y="198"/>
                    </a:lnTo>
                    <a:lnTo>
                      <a:pt x="167" y="197"/>
                    </a:lnTo>
                    <a:lnTo>
                      <a:pt x="157" y="197"/>
                    </a:lnTo>
                    <a:lnTo>
                      <a:pt x="148" y="195"/>
                    </a:lnTo>
                    <a:lnTo>
                      <a:pt x="138" y="194"/>
                    </a:lnTo>
                    <a:lnTo>
                      <a:pt x="130" y="193"/>
                    </a:lnTo>
                    <a:lnTo>
                      <a:pt x="120" y="191"/>
                    </a:lnTo>
                    <a:lnTo>
                      <a:pt x="112" y="188"/>
                    </a:lnTo>
                    <a:lnTo>
                      <a:pt x="104" y="187"/>
                    </a:lnTo>
                    <a:lnTo>
                      <a:pt x="96" y="184"/>
                    </a:lnTo>
                    <a:lnTo>
                      <a:pt x="88" y="181"/>
                    </a:lnTo>
                    <a:lnTo>
                      <a:pt x="80" y="179"/>
                    </a:lnTo>
                    <a:lnTo>
                      <a:pt x="73" y="176"/>
                    </a:lnTo>
                    <a:lnTo>
                      <a:pt x="65" y="173"/>
                    </a:lnTo>
                    <a:lnTo>
                      <a:pt x="58" y="169"/>
                    </a:lnTo>
                    <a:lnTo>
                      <a:pt x="51" y="166"/>
                    </a:lnTo>
                    <a:lnTo>
                      <a:pt x="45" y="162"/>
                    </a:lnTo>
                    <a:lnTo>
                      <a:pt x="40" y="159"/>
                    </a:lnTo>
                    <a:lnTo>
                      <a:pt x="35" y="155"/>
                    </a:lnTo>
                    <a:lnTo>
                      <a:pt x="29" y="150"/>
                    </a:lnTo>
                    <a:lnTo>
                      <a:pt x="25" y="146"/>
                    </a:lnTo>
                    <a:lnTo>
                      <a:pt x="20" y="142"/>
                    </a:lnTo>
                    <a:lnTo>
                      <a:pt x="15" y="138"/>
                    </a:lnTo>
                    <a:lnTo>
                      <a:pt x="13" y="133"/>
                    </a:lnTo>
                    <a:lnTo>
                      <a:pt x="10" y="128"/>
                    </a:lnTo>
                    <a:lnTo>
                      <a:pt x="7" y="124"/>
                    </a:lnTo>
                    <a:lnTo>
                      <a:pt x="5" y="119"/>
                    </a:lnTo>
                    <a:lnTo>
                      <a:pt x="3" y="114"/>
                    </a:lnTo>
                    <a:lnTo>
                      <a:pt x="2" y="110"/>
                    </a:lnTo>
                    <a:lnTo>
                      <a:pt x="0" y="104"/>
                    </a:lnTo>
                    <a:lnTo>
                      <a:pt x="0" y="100"/>
                    </a:lnTo>
                    <a:lnTo>
                      <a:pt x="0" y="94"/>
                    </a:lnTo>
                    <a:lnTo>
                      <a:pt x="2" y="88"/>
                    </a:lnTo>
                    <a:lnTo>
                      <a:pt x="3" y="84"/>
                    </a:lnTo>
                    <a:lnTo>
                      <a:pt x="5" y="79"/>
                    </a:lnTo>
                    <a:lnTo>
                      <a:pt x="7" y="74"/>
                    </a:lnTo>
                    <a:lnTo>
                      <a:pt x="10" y="70"/>
                    </a:lnTo>
                    <a:lnTo>
                      <a:pt x="13" y="64"/>
                    </a:lnTo>
                    <a:lnTo>
                      <a:pt x="15" y="60"/>
                    </a:lnTo>
                    <a:lnTo>
                      <a:pt x="20" y="56"/>
                    </a:lnTo>
                    <a:lnTo>
                      <a:pt x="25" y="52"/>
                    </a:lnTo>
                    <a:lnTo>
                      <a:pt x="29" y="48"/>
                    </a:lnTo>
                    <a:lnTo>
                      <a:pt x="35" y="43"/>
                    </a:lnTo>
                    <a:lnTo>
                      <a:pt x="40" y="39"/>
                    </a:lnTo>
                    <a:lnTo>
                      <a:pt x="45" y="36"/>
                    </a:lnTo>
                    <a:lnTo>
                      <a:pt x="51" y="32"/>
                    </a:lnTo>
                    <a:lnTo>
                      <a:pt x="58" y="29"/>
                    </a:lnTo>
                    <a:lnTo>
                      <a:pt x="65" y="26"/>
                    </a:lnTo>
                    <a:lnTo>
                      <a:pt x="73" y="22"/>
                    </a:lnTo>
                    <a:lnTo>
                      <a:pt x="80" y="19"/>
                    </a:lnTo>
                    <a:lnTo>
                      <a:pt x="88" y="17"/>
                    </a:lnTo>
                    <a:lnTo>
                      <a:pt x="96" y="14"/>
                    </a:lnTo>
                    <a:lnTo>
                      <a:pt x="104" y="12"/>
                    </a:lnTo>
                    <a:lnTo>
                      <a:pt x="112" y="10"/>
                    </a:lnTo>
                    <a:lnTo>
                      <a:pt x="120" y="8"/>
                    </a:lnTo>
                    <a:lnTo>
                      <a:pt x="130" y="5"/>
                    </a:lnTo>
                    <a:lnTo>
                      <a:pt x="138" y="4"/>
                    </a:lnTo>
                    <a:lnTo>
                      <a:pt x="148" y="2"/>
                    </a:lnTo>
                    <a:lnTo>
                      <a:pt x="157" y="1"/>
                    </a:lnTo>
                    <a:lnTo>
                      <a:pt x="167" y="1"/>
                    </a:lnTo>
                    <a:lnTo>
                      <a:pt x="178" y="1"/>
                    </a:lnTo>
                    <a:lnTo>
                      <a:pt x="187" y="0"/>
                    </a:lnTo>
                    <a:lnTo>
                      <a:pt x="198" y="0"/>
                    </a:lnTo>
                    <a:close/>
                  </a:path>
                </a:pathLst>
              </a:custGeom>
              <a:solidFill>
                <a:srgbClr val="FFF5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19" name="Freeform 66"/>
              <p:cNvSpPr>
                <a:spLocks/>
              </p:cNvSpPr>
              <p:nvPr/>
            </p:nvSpPr>
            <p:spPr bwMode="auto">
              <a:xfrm>
                <a:off x="1260" y="1858"/>
                <a:ext cx="203" cy="107"/>
              </a:xfrm>
              <a:custGeom>
                <a:avLst/>
                <a:gdLst>
                  <a:gd name="T0" fmla="*/ 203 w 203"/>
                  <a:gd name="T1" fmla="*/ 107 h 107"/>
                  <a:gd name="T2" fmla="*/ 202 w 203"/>
                  <a:gd name="T3" fmla="*/ 94 h 107"/>
                  <a:gd name="T4" fmla="*/ 199 w 203"/>
                  <a:gd name="T5" fmla="*/ 83 h 107"/>
                  <a:gd name="T6" fmla="*/ 194 w 203"/>
                  <a:gd name="T7" fmla="*/ 73 h 107"/>
                  <a:gd name="T8" fmla="*/ 186 w 203"/>
                  <a:gd name="T9" fmla="*/ 63 h 107"/>
                  <a:gd name="T10" fmla="*/ 177 w 203"/>
                  <a:gd name="T11" fmla="*/ 53 h 107"/>
                  <a:gd name="T12" fmla="*/ 167 w 203"/>
                  <a:gd name="T13" fmla="*/ 45 h 107"/>
                  <a:gd name="T14" fmla="*/ 156 w 203"/>
                  <a:gd name="T15" fmla="*/ 36 h 107"/>
                  <a:gd name="T16" fmla="*/ 142 w 203"/>
                  <a:gd name="T17" fmla="*/ 29 h 107"/>
                  <a:gd name="T18" fmla="*/ 127 w 203"/>
                  <a:gd name="T19" fmla="*/ 22 h 107"/>
                  <a:gd name="T20" fmla="*/ 112 w 203"/>
                  <a:gd name="T21" fmla="*/ 17 h 107"/>
                  <a:gd name="T22" fmla="*/ 94 w 203"/>
                  <a:gd name="T23" fmla="*/ 11 h 107"/>
                  <a:gd name="T24" fmla="*/ 78 w 203"/>
                  <a:gd name="T25" fmla="*/ 7 h 107"/>
                  <a:gd name="T26" fmla="*/ 59 w 203"/>
                  <a:gd name="T27" fmla="*/ 4 h 107"/>
                  <a:gd name="T28" fmla="*/ 40 w 203"/>
                  <a:gd name="T29" fmla="*/ 1 h 107"/>
                  <a:gd name="T30" fmla="*/ 19 w 203"/>
                  <a:gd name="T31" fmla="*/ 0 h 107"/>
                  <a:gd name="T32" fmla="*/ 0 w 203"/>
                  <a:gd name="T33" fmla="*/ 0 h 107"/>
                  <a:gd name="T34" fmla="*/ 8 w 203"/>
                  <a:gd name="T35" fmla="*/ 14 h 107"/>
                  <a:gd name="T36" fmla="*/ 29 w 203"/>
                  <a:gd name="T37" fmla="*/ 15 h 107"/>
                  <a:gd name="T38" fmla="*/ 48 w 203"/>
                  <a:gd name="T39" fmla="*/ 18 h 107"/>
                  <a:gd name="T40" fmla="*/ 66 w 203"/>
                  <a:gd name="T41" fmla="*/ 21 h 107"/>
                  <a:gd name="T42" fmla="*/ 82 w 203"/>
                  <a:gd name="T43" fmla="*/ 24 h 107"/>
                  <a:gd name="T44" fmla="*/ 98 w 203"/>
                  <a:gd name="T45" fmla="*/ 28 h 107"/>
                  <a:gd name="T46" fmla="*/ 115 w 203"/>
                  <a:gd name="T47" fmla="*/ 33 h 107"/>
                  <a:gd name="T48" fmla="*/ 128 w 203"/>
                  <a:gd name="T49" fmla="*/ 39 h 107"/>
                  <a:gd name="T50" fmla="*/ 141 w 203"/>
                  <a:gd name="T51" fmla="*/ 46 h 107"/>
                  <a:gd name="T52" fmla="*/ 153 w 203"/>
                  <a:gd name="T53" fmla="*/ 53 h 107"/>
                  <a:gd name="T54" fmla="*/ 162 w 203"/>
                  <a:gd name="T55" fmla="*/ 60 h 107"/>
                  <a:gd name="T56" fmla="*/ 171 w 203"/>
                  <a:gd name="T57" fmla="*/ 69 h 107"/>
                  <a:gd name="T58" fmla="*/ 177 w 203"/>
                  <a:gd name="T59" fmla="*/ 76 h 107"/>
                  <a:gd name="T60" fmla="*/ 183 w 203"/>
                  <a:gd name="T61" fmla="*/ 84 h 107"/>
                  <a:gd name="T62" fmla="*/ 187 w 203"/>
                  <a:gd name="T63" fmla="*/ 93 h 107"/>
                  <a:gd name="T64" fmla="*/ 188 w 203"/>
                  <a:gd name="T65" fmla="*/ 101 h 107"/>
                  <a:gd name="T66" fmla="*/ 188 w 203"/>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107"/>
                    </a:moveTo>
                    <a:lnTo>
                      <a:pt x="203" y="107"/>
                    </a:lnTo>
                    <a:lnTo>
                      <a:pt x="203" y="100"/>
                    </a:lnTo>
                    <a:lnTo>
                      <a:pt x="202" y="94"/>
                    </a:lnTo>
                    <a:lnTo>
                      <a:pt x="201" y="88"/>
                    </a:lnTo>
                    <a:lnTo>
                      <a:pt x="199" y="83"/>
                    </a:lnTo>
                    <a:lnTo>
                      <a:pt x="197" y="78"/>
                    </a:lnTo>
                    <a:lnTo>
                      <a:pt x="194" y="73"/>
                    </a:lnTo>
                    <a:lnTo>
                      <a:pt x="190" y="67"/>
                    </a:lnTo>
                    <a:lnTo>
                      <a:pt x="186" y="63"/>
                    </a:lnTo>
                    <a:lnTo>
                      <a:pt x="182" y="57"/>
                    </a:lnTo>
                    <a:lnTo>
                      <a:pt x="177" y="53"/>
                    </a:lnTo>
                    <a:lnTo>
                      <a:pt x="172" y="49"/>
                    </a:lnTo>
                    <a:lnTo>
                      <a:pt x="167" y="45"/>
                    </a:lnTo>
                    <a:lnTo>
                      <a:pt x="161" y="40"/>
                    </a:lnTo>
                    <a:lnTo>
                      <a:pt x="156" y="36"/>
                    </a:lnTo>
                    <a:lnTo>
                      <a:pt x="149" y="33"/>
                    </a:lnTo>
                    <a:lnTo>
                      <a:pt x="142" y="29"/>
                    </a:lnTo>
                    <a:lnTo>
                      <a:pt x="135" y="25"/>
                    </a:lnTo>
                    <a:lnTo>
                      <a:pt x="127" y="22"/>
                    </a:lnTo>
                    <a:lnTo>
                      <a:pt x="120" y="19"/>
                    </a:lnTo>
                    <a:lnTo>
                      <a:pt x="112" y="17"/>
                    </a:lnTo>
                    <a:lnTo>
                      <a:pt x="104" y="14"/>
                    </a:lnTo>
                    <a:lnTo>
                      <a:pt x="94" y="11"/>
                    </a:lnTo>
                    <a:lnTo>
                      <a:pt x="86" y="9"/>
                    </a:lnTo>
                    <a:lnTo>
                      <a:pt x="78" y="7"/>
                    </a:lnTo>
                    <a:lnTo>
                      <a:pt x="68" y="5"/>
                    </a:lnTo>
                    <a:lnTo>
                      <a:pt x="59" y="4"/>
                    </a:lnTo>
                    <a:lnTo>
                      <a:pt x="49" y="2"/>
                    </a:lnTo>
                    <a:lnTo>
                      <a:pt x="40" y="1"/>
                    </a:lnTo>
                    <a:lnTo>
                      <a:pt x="30" y="0"/>
                    </a:lnTo>
                    <a:lnTo>
                      <a:pt x="19" y="0"/>
                    </a:lnTo>
                    <a:lnTo>
                      <a:pt x="10" y="0"/>
                    </a:lnTo>
                    <a:lnTo>
                      <a:pt x="0" y="0"/>
                    </a:lnTo>
                    <a:lnTo>
                      <a:pt x="0" y="14"/>
                    </a:lnTo>
                    <a:lnTo>
                      <a:pt x="8" y="14"/>
                    </a:lnTo>
                    <a:lnTo>
                      <a:pt x="19" y="15"/>
                    </a:lnTo>
                    <a:lnTo>
                      <a:pt x="29" y="15"/>
                    </a:lnTo>
                    <a:lnTo>
                      <a:pt x="38" y="17"/>
                    </a:lnTo>
                    <a:lnTo>
                      <a:pt x="48" y="18"/>
                    </a:lnTo>
                    <a:lnTo>
                      <a:pt x="56" y="19"/>
                    </a:lnTo>
                    <a:lnTo>
                      <a:pt x="66" y="21"/>
                    </a:lnTo>
                    <a:lnTo>
                      <a:pt x="74" y="22"/>
                    </a:lnTo>
                    <a:lnTo>
                      <a:pt x="82" y="24"/>
                    </a:lnTo>
                    <a:lnTo>
                      <a:pt x="90" y="26"/>
                    </a:lnTo>
                    <a:lnTo>
                      <a:pt x="98" y="28"/>
                    </a:lnTo>
                    <a:lnTo>
                      <a:pt x="107" y="31"/>
                    </a:lnTo>
                    <a:lnTo>
                      <a:pt x="115" y="33"/>
                    </a:lnTo>
                    <a:lnTo>
                      <a:pt x="122" y="36"/>
                    </a:lnTo>
                    <a:lnTo>
                      <a:pt x="128" y="39"/>
                    </a:lnTo>
                    <a:lnTo>
                      <a:pt x="135" y="43"/>
                    </a:lnTo>
                    <a:lnTo>
                      <a:pt x="141" y="46"/>
                    </a:lnTo>
                    <a:lnTo>
                      <a:pt x="147" y="49"/>
                    </a:lnTo>
                    <a:lnTo>
                      <a:pt x="153" y="53"/>
                    </a:lnTo>
                    <a:lnTo>
                      <a:pt x="158" y="57"/>
                    </a:lnTo>
                    <a:lnTo>
                      <a:pt x="162" y="60"/>
                    </a:lnTo>
                    <a:lnTo>
                      <a:pt x="167" y="64"/>
                    </a:lnTo>
                    <a:lnTo>
                      <a:pt x="171" y="69"/>
                    </a:lnTo>
                    <a:lnTo>
                      <a:pt x="175" y="71"/>
                    </a:lnTo>
                    <a:lnTo>
                      <a:pt x="177" y="76"/>
                    </a:lnTo>
                    <a:lnTo>
                      <a:pt x="180" y="80"/>
                    </a:lnTo>
                    <a:lnTo>
                      <a:pt x="183" y="84"/>
                    </a:lnTo>
                    <a:lnTo>
                      <a:pt x="186" y="88"/>
                    </a:lnTo>
                    <a:lnTo>
                      <a:pt x="187" y="93"/>
                    </a:lnTo>
                    <a:lnTo>
                      <a:pt x="187" y="97"/>
                    </a:lnTo>
                    <a:lnTo>
                      <a:pt x="188" y="101"/>
                    </a:lnTo>
                    <a:lnTo>
                      <a:pt x="188" y="107"/>
                    </a:lnTo>
                    <a:lnTo>
                      <a:pt x="203" y="10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20" name="Freeform 67"/>
              <p:cNvSpPr>
                <a:spLocks/>
              </p:cNvSpPr>
              <p:nvPr/>
            </p:nvSpPr>
            <p:spPr bwMode="auto">
              <a:xfrm>
                <a:off x="1260" y="1965"/>
                <a:ext cx="203" cy="105"/>
              </a:xfrm>
              <a:custGeom>
                <a:avLst/>
                <a:gdLst>
                  <a:gd name="T0" fmla="*/ 0 w 203"/>
                  <a:gd name="T1" fmla="*/ 105 h 105"/>
                  <a:gd name="T2" fmla="*/ 19 w 203"/>
                  <a:gd name="T3" fmla="*/ 105 h 105"/>
                  <a:gd name="T4" fmla="*/ 40 w 203"/>
                  <a:gd name="T5" fmla="*/ 104 h 105"/>
                  <a:gd name="T6" fmla="*/ 59 w 203"/>
                  <a:gd name="T7" fmla="*/ 101 h 105"/>
                  <a:gd name="T8" fmla="*/ 78 w 203"/>
                  <a:gd name="T9" fmla="*/ 98 h 105"/>
                  <a:gd name="T10" fmla="*/ 94 w 203"/>
                  <a:gd name="T11" fmla="*/ 94 h 105"/>
                  <a:gd name="T12" fmla="*/ 112 w 203"/>
                  <a:gd name="T13" fmla="*/ 88 h 105"/>
                  <a:gd name="T14" fmla="*/ 127 w 203"/>
                  <a:gd name="T15" fmla="*/ 83 h 105"/>
                  <a:gd name="T16" fmla="*/ 142 w 203"/>
                  <a:gd name="T17" fmla="*/ 76 h 105"/>
                  <a:gd name="T18" fmla="*/ 156 w 203"/>
                  <a:gd name="T19" fmla="*/ 69 h 105"/>
                  <a:gd name="T20" fmla="*/ 167 w 203"/>
                  <a:gd name="T21" fmla="*/ 60 h 105"/>
                  <a:gd name="T22" fmla="*/ 177 w 203"/>
                  <a:gd name="T23" fmla="*/ 52 h 105"/>
                  <a:gd name="T24" fmla="*/ 186 w 203"/>
                  <a:gd name="T25" fmla="*/ 42 h 105"/>
                  <a:gd name="T26" fmla="*/ 194 w 203"/>
                  <a:gd name="T27" fmla="*/ 32 h 105"/>
                  <a:gd name="T28" fmla="*/ 199 w 203"/>
                  <a:gd name="T29" fmla="*/ 22 h 105"/>
                  <a:gd name="T30" fmla="*/ 202 w 203"/>
                  <a:gd name="T31" fmla="*/ 11 h 105"/>
                  <a:gd name="T32" fmla="*/ 203 w 203"/>
                  <a:gd name="T33" fmla="*/ 0 h 105"/>
                  <a:gd name="T34" fmla="*/ 188 w 203"/>
                  <a:gd name="T35" fmla="*/ 2 h 105"/>
                  <a:gd name="T36" fmla="*/ 187 w 203"/>
                  <a:gd name="T37" fmla="*/ 12 h 105"/>
                  <a:gd name="T38" fmla="*/ 183 w 203"/>
                  <a:gd name="T39" fmla="*/ 21 h 105"/>
                  <a:gd name="T40" fmla="*/ 177 w 203"/>
                  <a:gd name="T41" fmla="*/ 28 h 105"/>
                  <a:gd name="T42" fmla="*/ 171 w 203"/>
                  <a:gd name="T43" fmla="*/ 36 h 105"/>
                  <a:gd name="T44" fmla="*/ 162 w 203"/>
                  <a:gd name="T45" fmla="*/ 45 h 105"/>
                  <a:gd name="T46" fmla="*/ 153 w 203"/>
                  <a:gd name="T47" fmla="*/ 52 h 105"/>
                  <a:gd name="T48" fmla="*/ 141 w 203"/>
                  <a:gd name="T49" fmla="*/ 59 h 105"/>
                  <a:gd name="T50" fmla="*/ 128 w 203"/>
                  <a:gd name="T51" fmla="*/ 66 h 105"/>
                  <a:gd name="T52" fmla="*/ 115 w 203"/>
                  <a:gd name="T53" fmla="*/ 71 h 105"/>
                  <a:gd name="T54" fmla="*/ 98 w 203"/>
                  <a:gd name="T55" fmla="*/ 77 h 105"/>
                  <a:gd name="T56" fmla="*/ 82 w 203"/>
                  <a:gd name="T57" fmla="*/ 81 h 105"/>
                  <a:gd name="T58" fmla="*/ 66 w 203"/>
                  <a:gd name="T59" fmla="*/ 84 h 105"/>
                  <a:gd name="T60" fmla="*/ 48 w 203"/>
                  <a:gd name="T61" fmla="*/ 88 h 105"/>
                  <a:gd name="T62" fmla="*/ 29 w 203"/>
                  <a:gd name="T63" fmla="*/ 90 h 105"/>
                  <a:gd name="T64" fmla="*/ 8 w 203"/>
                  <a:gd name="T65" fmla="*/ 91 h 105"/>
                  <a:gd name="T66" fmla="*/ 0 w 203"/>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105"/>
                    </a:moveTo>
                    <a:lnTo>
                      <a:pt x="0" y="105"/>
                    </a:lnTo>
                    <a:lnTo>
                      <a:pt x="10" y="105"/>
                    </a:lnTo>
                    <a:lnTo>
                      <a:pt x="19" y="105"/>
                    </a:lnTo>
                    <a:lnTo>
                      <a:pt x="30" y="104"/>
                    </a:lnTo>
                    <a:lnTo>
                      <a:pt x="40" y="104"/>
                    </a:lnTo>
                    <a:lnTo>
                      <a:pt x="49" y="102"/>
                    </a:lnTo>
                    <a:lnTo>
                      <a:pt x="59" y="101"/>
                    </a:lnTo>
                    <a:lnTo>
                      <a:pt x="68" y="100"/>
                    </a:lnTo>
                    <a:lnTo>
                      <a:pt x="78" y="98"/>
                    </a:lnTo>
                    <a:lnTo>
                      <a:pt x="86" y="95"/>
                    </a:lnTo>
                    <a:lnTo>
                      <a:pt x="94" y="94"/>
                    </a:lnTo>
                    <a:lnTo>
                      <a:pt x="104" y="91"/>
                    </a:lnTo>
                    <a:lnTo>
                      <a:pt x="112" y="88"/>
                    </a:lnTo>
                    <a:lnTo>
                      <a:pt x="120" y="86"/>
                    </a:lnTo>
                    <a:lnTo>
                      <a:pt x="127" y="83"/>
                    </a:lnTo>
                    <a:lnTo>
                      <a:pt x="135" y="79"/>
                    </a:lnTo>
                    <a:lnTo>
                      <a:pt x="142" y="76"/>
                    </a:lnTo>
                    <a:lnTo>
                      <a:pt x="149" y="73"/>
                    </a:lnTo>
                    <a:lnTo>
                      <a:pt x="156" y="69"/>
                    </a:lnTo>
                    <a:lnTo>
                      <a:pt x="161" y="64"/>
                    </a:lnTo>
                    <a:lnTo>
                      <a:pt x="167" y="60"/>
                    </a:lnTo>
                    <a:lnTo>
                      <a:pt x="172" y="56"/>
                    </a:lnTo>
                    <a:lnTo>
                      <a:pt x="177" y="52"/>
                    </a:lnTo>
                    <a:lnTo>
                      <a:pt x="182" y="48"/>
                    </a:lnTo>
                    <a:lnTo>
                      <a:pt x="186" y="42"/>
                    </a:lnTo>
                    <a:lnTo>
                      <a:pt x="190" y="38"/>
                    </a:lnTo>
                    <a:lnTo>
                      <a:pt x="194" y="32"/>
                    </a:lnTo>
                    <a:lnTo>
                      <a:pt x="197" y="28"/>
                    </a:lnTo>
                    <a:lnTo>
                      <a:pt x="199" y="22"/>
                    </a:lnTo>
                    <a:lnTo>
                      <a:pt x="201" y="17"/>
                    </a:lnTo>
                    <a:lnTo>
                      <a:pt x="202" y="11"/>
                    </a:lnTo>
                    <a:lnTo>
                      <a:pt x="203" y="5"/>
                    </a:lnTo>
                    <a:lnTo>
                      <a:pt x="203" y="0"/>
                    </a:lnTo>
                    <a:lnTo>
                      <a:pt x="188" y="0"/>
                    </a:lnTo>
                    <a:lnTo>
                      <a:pt x="188" y="2"/>
                    </a:lnTo>
                    <a:lnTo>
                      <a:pt x="187" y="8"/>
                    </a:lnTo>
                    <a:lnTo>
                      <a:pt x="187" y="12"/>
                    </a:lnTo>
                    <a:lnTo>
                      <a:pt x="186" y="17"/>
                    </a:lnTo>
                    <a:lnTo>
                      <a:pt x="183" y="21"/>
                    </a:lnTo>
                    <a:lnTo>
                      <a:pt x="180" y="25"/>
                    </a:lnTo>
                    <a:lnTo>
                      <a:pt x="177" y="28"/>
                    </a:lnTo>
                    <a:lnTo>
                      <a:pt x="175" y="32"/>
                    </a:lnTo>
                    <a:lnTo>
                      <a:pt x="171" y="36"/>
                    </a:lnTo>
                    <a:lnTo>
                      <a:pt x="167" y="40"/>
                    </a:lnTo>
                    <a:lnTo>
                      <a:pt x="162" y="45"/>
                    </a:lnTo>
                    <a:lnTo>
                      <a:pt x="158" y="49"/>
                    </a:lnTo>
                    <a:lnTo>
                      <a:pt x="153" y="52"/>
                    </a:lnTo>
                    <a:lnTo>
                      <a:pt x="147" y="56"/>
                    </a:lnTo>
                    <a:lnTo>
                      <a:pt x="141" y="59"/>
                    </a:lnTo>
                    <a:lnTo>
                      <a:pt x="135" y="63"/>
                    </a:lnTo>
                    <a:lnTo>
                      <a:pt x="128" y="66"/>
                    </a:lnTo>
                    <a:lnTo>
                      <a:pt x="122" y="69"/>
                    </a:lnTo>
                    <a:lnTo>
                      <a:pt x="115" y="71"/>
                    </a:lnTo>
                    <a:lnTo>
                      <a:pt x="107" y="74"/>
                    </a:lnTo>
                    <a:lnTo>
                      <a:pt x="98" y="77"/>
                    </a:lnTo>
                    <a:lnTo>
                      <a:pt x="90" y="79"/>
                    </a:lnTo>
                    <a:lnTo>
                      <a:pt x="82" y="81"/>
                    </a:lnTo>
                    <a:lnTo>
                      <a:pt x="74" y="83"/>
                    </a:lnTo>
                    <a:lnTo>
                      <a:pt x="66" y="84"/>
                    </a:lnTo>
                    <a:lnTo>
                      <a:pt x="56" y="87"/>
                    </a:lnTo>
                    <a:lnTo>
                      <a:pt x="48" y="88"/>
                    </a:lnTo>
                    <a:lnTo>
                      <a:pt x="38" y="88"/>
                    </a:lnTo>
                    <a:lnTo>
                      <a:pt x="29" y="90"/>
                    </a:lnTo>
                    <a:lnTo>
                      <a:pt x="19" y="90"/>
                    </a:lnTo>
                    <a:lnTo>
                      <a:pt x="8" y="91"/>
                    </a:lnTo>
                    <a:lnTo>
                      <a:pt x="0" y="91"/>
                    </a:lnTo>
                    <a:lnTo>
                      <a:pt x="0" y="10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21" name="Freeform 68"/>
              <p:cNvSpPr>
                <a:spLocks/>
              </p:cNvSpPr>
              <p:nvPr/>
            </p:nvSpPr>
            <p:spPr bwMode="auto">
              <a:xfrm>
                <a:off x="1056" y="1965"/>
                <a:ext cx="204" cy="105"/>
              </a:xfrm>
              <a:custGeom>
                <a:avLst/>
                <a:gdLst>
                  <a:gd name="T0" fmla="*/ 0 w 204"/>
                  <a:gd name="T1" fmla="*/ 0 h 105"/>
                  <a:gd name="T2" fmla="*/ 0 w 204"/>
                  <a:gd name="T3" fmla="*/ 11 h 105"/>
                  <a:gd name="T4" fmla="*/ 4 w 204"/>
                  <a:gd name="T5" fmla="*/ 22 h 105"/>
                  <a:gd name="T6" fmla="*/ 9 w 204"/>
                  <a:gd name="T7" fmla="*/ 32 h 105"/>
                  <a:gd name="T8" fmla="*/ 16 w 204"/>
                  <a:gd name="T9" fmla="*/ 42 h 105"/>
                  <a:gd name="T10" fmla="*/ 26 w 204"/>
                  <a:gd name="T11" fmla="*/ 52 h 105"/>
                  <a:gd name="T12" fmla="*/ 36 w 204"/>
                  <a:gd name="T13" fmla="*/ 60 h 105"/>
                  <a:gd name="T14" fmla="*/ 47 w 204"/>
                  <a:gd name="T15" fmla="*/ 69 h 105"/>
                  <a:gd name="T16" fmla="*/ 61 w 204"/>
                  <a:gd name="T17" fmla="*/ 76 h 105"/>
                  <a:gd name="T18" fmla="*/ 75 w 204"/>
                  <a:gd name="T19" fmla="*/ 83 h 105"/>
                  <a:gd name="T20" fmla="*/ 91 w 204"/>
                  <a:gd name="T21" fmla="*/ 88 h 105"/>
                  <a:gd name="T22" fmla="*/ 107 w 204"/>
                  <a:gd name="T23" fmla="*/ 94 h 105"/>
                  <a:gd name="T24" fmla="*/ 125 w 204"/>
                  <a:gd name="T25" fmla="*/ 98 h 105"/>
                  <a:gd name="T26" fmla="*/ 144 w 204"/>
                  <a:gd name="T27" fmla="*/ 101 h 105"/>
                  <a:gd name="T28" fmla="*/ 163 w 204"/>
                  <a:gd name="T29" fmla="*/ 104 h 105"/>
                  <a:gd name="T30" fmla="*/ 182 w 204"/>
                  <a:gd name="T31" fmla="*/ 105 h 105"/>
                  <a:gd name="T32" fmla="*/ 204 w 204"/>
                  <a:gd name="T33" fmla="*/ 105 h 105"/>
                  <a:gd name="T34" fmla="*/ 193 w 204"/>
                  <a:gd name="T35" fmla="*/ 91 h 105"/>
                  <a:gd name="T36" fmla="*/ 174 w 204"/>
                  <a:gd name="T37" fmla="*/ 90 h 105"/>
                  <a:gd name="T38" fmla="*/ 155 w 204"/>
                  <a:gd name="T39" fmla="*/ 88 h 105"/>
                  <a:gd name="T40" fmla="*/ 137 w 204"/>
                  <a:gd name="T41" fmla="*/ 84 h 105"/>
                  <a:gd name="T42" fmla="*/ 120 w 204"/>
                  <a:gd name="T43" fmla="*/ 81 h 105"/>
                  <a:gd name="T44" fmla="*/ 103 w 204"/>
                  <a:gd name="T45" fmla="*/ 77 h 105"/>
                  <a:gd name="T46" fmla="*/ 88 w 204"/>
                  <a:gd name="T47" fmla="*/ 71 h 105"/>
                  <a:gd name="T48" fmla="*/ 75 w 204"/>
                  <a:gd name="T49" fmla="*/ 66 h 105"/>
                  <a:gd name="T50" fmla="*/ 61 w 204"/>
                  <a:gd name="T51" fmla="*/ 59 h 105"/>
                  <a:gd name="T52" fmla="*/ 50 w 204"/>
                  <a:gd name="T53" fmla="*/ 52 h 105"/>
                  <a:gd name="T54" fmla="*/ 39 w 204"/>
                  <a:gd name="T55" fmla="*/ 45 h 105"/>
                  <a:gd name="T56" fmla="*/ 31 w 204"/>
                  <a:gd name="T57" fmla="*/ 36 h 105"/>
                  <a:gd name="T58" fmla="*/ 24 w 204"/>
                  <a:gd name="T59" fmla="*/ 28 h 105"/>
                  <a:gd name="T60" fmla="*/ 20 w 204"/>
                  <a:gd name="T61" fmla="*/ 21 h 105"/>
                  <a:gd name="T62" fmla="*/ 16 w 204"/>
                  <a:gd name="T63" fmla="*/ 12 h 105"/>
                  <a:gd name="T64" fmla="*/ 15 w 204"/>
                  <a:gd name="T65" fmla="*/ 2 h 105"/>
                  <a:gd name="T66" fmla="*/ 15 w 204"/>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5"/>
                  <a:gd name="T104" fmla="*/ 204 w 204"/>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5">
                    <a:moveTo>
                      <a:pt x="0" y="0"/>
                    </a:moveTo>
                    <a:lnTo>
                      <a:pt x="0" y="0"/>
                    </a:lnTo>
                    <a:lnTo>
                      <a:pt x="0" y="5"/>
                    </a:lnTo>
                    <a:lnTo>
                      <a:pt x="0" y="11"/>
                    </a:lnTo>
                    <a:lnTo>
                      <a:pt x="1" y="17"/>
                    </a:lnTo>
                    <a:lnTo>
                      <a:pt x="4" y="22"/>
                    </a:lnTo>
                    <a:lnTo>
                      <a:pt x="6" y="28"/>
                    </a:lnTo>
                    <a:lnTo>
                      <a:pt x="9" y="32"/>
                    </a:lnTo>
                    <a:lnTo>
                      <a:pt x="12" y="38"/>
                    </a:lnTo>
                    <a:lnTo>
                      <a:pt x="16" y="42"/>
                    </a:lnTo>
                    <a:lnTo>
                      <a:pt x="20" y="48"/>
                    </a:lnTo>
                    <a:lnTo>
                      <a:pt x="26" y="52"/>
                    </a:lnTo>
                    <a:lnTo>
                      <a:pt x="31" y="56"/>
                    </a:lnTo>
                    <a:lnTo>
                      <a:pt x="36" y="60"/>
                    </a:lnTo>
                    <a:lnTo>
                      <a:pt x="42" y="64"/>
                    </a:lnTo>
                    <a:lnTo>
                      <a:pt x="47" y="69"/>
                    </a:lnTo>
                    <a:lnTo>
                      <a:pt x="54" y="73"/>
                    </a:lnTo>
                    <a:lnTo>
                      <a:pt x="61" y="76"/>
                    </a:lnTo>
                    <a:lnTo>
                      <a:pt x="68" y="79"/>
                    </a:lnTo>
                    <a:lnTo>
                      <a:pt x="75" y="83"/>
                    </a:lnTo>
                    <a:lnTo>
                      <a:pt x="83" y="86"/>
                    </a:lnTo>
                    <a:lnTo>
                      <a:pt x="91" y="88"/>
                    </a:lnTo>
                    <a:lnTo>
                      <a:pt x="99" y="91"/>
                    </a:lnTo>
                    <a:lnTo>
                      <a:pt x="107" y="94"/>
                    </a:lnTo>
                    <a:lnTo>
                      <a:pt x="117" y="95"/>
                    </a:lnTo>
                    <a:lnTo>
                      <a:pt x="125" y="98"/>
                    </a:lnTo>
                    <a:lnTo>
                      <a:pt x="135" y="100"/>
                    </a:lnTo>
                    <a:lnTo>
                      <a:pt x="144" y="101"/>
                    </a:lnTo>
                    <a:lnTo>
                      <a:pt x="154" y="102"/>
                    </a:lnTo>
                    <a:lnTo>
                      <a:pt x="163" y="104"/>
                    </a:lnTo>
                    <a:lnTo>
                      <a:pt x="173" y="104"/>
                    </a:lnTo>
                    <a:lnTo>
                      <a:pt x="182" y="105"/>
                    </a:lnTo>
                    <a:lnTo>
                      <a:pt x="193" y="105"/>
                    </a:lnTo>
                    <a:lnTo>
                      <a:pt x="204" y="105"/>
                    </a:lnTo>
                    <a:lnTo>
                      <a:pt x="204" y="91"/>
                    </a:lnTo>
                    <a:lnTo>
                      <a:pt x="193" y="91"/>
                    </a:lnTo>
                    <a:lnTo>
                      <a:pt x="184" y="90"/>
                    </a:lnTo>
                    <a:lnTo>
                      <a:pt x="174" y="90"/>
                    </a:lnTo>
                    <a:lnTo>
                      <a:pt x="165" y="88"/>
                    </a:lnTo>
                    <a:lnTo>
                      <a:pt x="155" y="88"/>
                    </a:lnTo>
                    <a:lnTo>
                      <a:pt x="146" y="87"/>
                    </a:lnTo>
                    <a:lnTo>
                      <a:pt x="137" y="84"/>
                    </a:lnTo>
                    <a:lnTo>
                      <a:pt x="128" y="83"/>
                    </a:lnTo>
                    <a:lnTo>
                      <a:pt x="120" y="81"/>
                    </a:lnTo>
                    <a:lnTo>
                      <a:pt x="111" y="79"/>
                    </a:lnTo>
                    <a:lnTo>
                      <a:pt x="103" y="77"/>
                    </a:lnTo>
                    <a:lnTo>
                      <a:pt x="96" y="74"/>
                    </a:lnTo>
                    <a:lnTo>
                      <a:pt x="88" y="71"/>
                    </a:lnTo>
                    <a:lnTo>
                      <a:pt x="81" y="69"/>
                    </a:lnTo>
                    <a:lnTo>
                      <a:pt x="75" y="66"/>
                    </a:lnTo>
                    <a:lnTo>
                      <a:pt x="68" y="63"/>
                    </a:lnTo>
                    <a:lnTo>
                      <a:pt x="61" y="59"/>
                    </a:lnTo>
                    <a:lnTo>
                      <a:pt x="56" y="56"/>
                    </a:lnTo>
                    <a:lnTo>
                      <a:pt x="50" y="52"/>
                    </a:lnTo>
                    <a:lnTo>
                      <a:pt x="45" y="49"/>
                    </a:lnTo>
                    <a:lnTo>
                      <a:pt x="39" y="45"/>
                    </a:lnTo>
                    <a:lnTo>
                      <a:pt x="35" y="40"/>
                    </a:lnTo>
                    <a:lnTo>
                      <a:pt x="31" y="36"/>
                    </a:lnTo>
                    <a:lnTo>
                      <a:pt x="28" y="32"/>
                    </a:lnTo>
                    <a:lnTo>
                      <a:pt x="24" y="28"/>
                    </a:lnTo>
                    <a:lnTo>
                      <a:pt x="21" y="25"/>
                    </a:lnTo>
                    <a:lnTo>
                      <a:pt x="20" y="21"/>
                    </a:lnTo>
                    <a:lnTo>
                      <a:pt x="17" y="17"/>
                    </a:lnTo>
                    <a:lnTo>
                      <a:pt x="16" y="12"/>
                    </a:lnTo>
                    <a:lnTo>
                      <a:pt x="15" y="8"/>
                    </a:lnTo>
                    <a:lnTo>
                      <a:pt x="15" y="2"/>
                    </a:lnTo>
                    <a:lnTo>
                      <a:pt x="15" y="0"/>
                    </a:lnTo>
                    <a:lnTo>
                      <a:pt x="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22" name="Freeform 69"/>
              <p:cNvSpPr>
                <a:spLocks/>
              </p:cNvSpPr>
              <p:nvPr/>
            </p:nvSpPr>
            <p:spPr bwMode="auto">
              <a:xfrm>
                <a:off x="1056" y="1858"/>
                <a:ext cx="204" cy="107"/>
              </a:xfrm>
              <a:custGeom>
                <a:avLst/>
                <a:gdLst>
                  <a:gd name="T0" fmla="*/ 204 w 204"/>
                  <a:gd name="T1" fmla="*/ 0 h 107"/>
                  <a:gd name="T2" fmla="*/ 182 w 204"/>
                  <a:gd name="T3" fmla="*/ 0 h 107"/>
                  <a:gd name="T4" fmla="*/ 163 w 204"/>
                  <a:gd name="T5" fmla="*/ 1 h 107"/>
                  <a:gd name="T6" fmla="*/ 144 w 204"/>
                  <a:gd name="T7" fmla="*/ 4 h 107"/>
                  <a:gd name="T8" fmla="*/ 125 w 204"/>
                  <a:gd name="T9" fmla="*/ 7 h 107"/>
                  <a:gd name="T10" fmla="*/ 107 w 204"/>
                  <a:gd name="T11" fmla="*/ 11 h 107"/>
                  <a:gd name="T12" fmla="*/ 91 w 204"/>
                  <a:gd name="T13" fmla="*/ 17 h 107"/>
                  <a:gd name="T14" fmla="*/ 75 w 204"/>
                  <a:gd name="T15" fmla="*/ 22 h 107"/>
                  <a:gd name="T16" fmla="*/ 61 w 204"/>
                  <a:gd name="T17" fmla="*/ 29 h 107"/>
                  <a:gd name="T18" fmla="*/ 47 w 204"/>
                  <a:gd name="T19" fmla="*/ 36 h 107"/>
                  <a:gd name="T20" fmla="*/ 36 w 204"/>
                  <a:gd name="T21" fmla="*/ 45 h 107"/>
                  <a:gd name="T22" fmla="*/ 26 w 204"/>
                  <a:gd name="T23" fmla="*/ 53 h 107"/>
                  <a:gd name="T24" fmla="*/ 16 w 204"/>
                  <a:gd name="T25" fmla="*/ 63 h 107"/>
                  <a:gd name="T26" fmla="*/ 9 w 204"/>
                  <a:gd name="T27" fmla="*/ 73 h 107"/>
                  <a:gd name="T28" fmla="*/ 4 w 204"/>
                  <a:gd name="T29" fmla="*/ 83 h 107"/>
                  <a:gd name="T30" fmla="*/ 0 w 204"/>
                  <a:gd name="T31" fmla="*/ 94 h 107"/>
                  <a:gd name="T32" fmla="*/ 0 w 204"/>
                  <a:gd name="T33" fmla="*/ 107 h 107"/>
                  <a:gd name="T34" fmla="*/ 15 w 204"/>
                  <a:gd name="T35" fmla="*/ 101 h 107"/>
                  <a:gd name="T36" fmla="*/ 16 w 204"/>
                  <a:gd name="T37" fmla="*/ 93 h 107"/>
                  <a:gd name="T38" fmla="*/ 20 w 204"/>
                  <a:gd name="T39" fmla="*/ 84 h 107"/>
                  <a:gd name="T40" fmla="*/ 24 w 204"/>
                  <a:gd name="T41" fmla="*/ 76 h 107"/>
                  <a:gd name="T42" fmla="*/ 31 w 204"/>
                  <a:gd name="T43" fmla="*/ 69 h 107"/>
                  <a:gd name="T44" fmla="*/ 39 w 204"/>
                  <a:gd name="T45" fmla="*/ 60 h 107"/>
                  <a:gd name="T46" fmla="*/ 50 w 204"/>
                  <a:gd name="T47" fmla="*/ 53 h 107"/>
                  <a:gd name="T48" fmla="*/ 61 w 204"/>
                  <a:gd name="T49" fmla="*/ 46 h 107"/>
                  <a:gd name="T50" fmla="*/ 75 w 204"/>
                  <a:gd name="T51" fmla="*/ 39 h 107"/>
                  <a:gd name="T52" fmla="*/ 88 w 204"/>
                  <a:gd name="T53" fmla="*/ 33 h 107"/>
                  <a:gd name="T54" fmla="*/ 103 w 204"/>
                  <a:gd name="T55" fmla="*/ 28 h 107"/>
                  <a:gd name="T56" fmla="*/ 120 w 204"/>
                  <a:gd name="T57" fmla="*/ 24 h 107"/>
                  <a:gd name="T58" fmla="*/ 137 w 204"/>
                  <a:gd name="T59" fmla="*/ 21 h 107"/>
                  <a:gd name="T60" fmla="*/ 155 w 204"/>
                  <a:gd name="T61" fmla="*/ 18 h 107"/>
                  <a:gd name="T62" fmla="*/ 174 w 204"/>
                  <a:gd name="T63" fmla="*/ 15 h 107"/>
                  <a:gd name="T64" fmla="*/ 193 w 204"/>
                  <a:gd name="T65" fmla="*/ 14 h 107"/>
                  <a:gd name="T66" fmla="*/ 204 w 204"/>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7"/>
                  <a:gd name="T104" fmla="*/ 204 w 204"/>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7">
                    <a:moveTo>
                      <a:pt x="204" y="0"/>
                    </a:moveTo>
                    <a:lnTo>
                      <a:pt x="204" y="0"/>
                    </a:lnTo>
                    <a:lnTo>
                      <a:pt x="193" y="0"/>
                    </a:lnTo>
                    <a:lnTo>
                      <a:pt x="182" y="0"/>
                    </a:lnTo>
                    <a:lnTo>
                      <a:pt x="173" y="0"/>
                    </a:lnTo>
                    <a:lnTo>
                      <a:pt x="163" y="1"/>
                    </a:lnTo>
                    <a:lnTo>
                      <a:pt x="154" y="2"/>
                    </a:lnTo>
                    <a:lnTo>
                      <a:pt x="144" y="4"/>
                    </a:lnTo>
                    <a:lnTo>
                      <a:pt x="135" y="5"/>
                    </a:lnTo>
                    <a:lnTo>
                      <a:pt x="125" y="7"/>
                    </a:lnTo>
                    <a:lnTo>
                      <a:pt x="117" y="9"/>
                    </a:lnTo>
                    <a:lnTo>
                      <a:pt x="107" y="11"/>
                    </a:lnTo>
                    <a:lnTo>
                      <a:pt x="99" y="14"/>
                    </a:lnTo>
                    <a:lnTo>
                      <a:pt x="91" y="17"/>
                    </a:lnTo>
                    <a:lnTo>
                      <a:pt x="83" y="19"/>
                    </a:lnTo>
                    <a:lnTo>
                      <a:pt x="75" y="22"/>
                    </a:lnTo>
                    <a:lnTo>
                      <a:pt x="68" y="25"/>
                    </a:lnTo>
                    <a:lnTo>
                      <a:pt x="61" y="29"/>
                    </a:lnTo>
                    <a:lnTo>
                      <a:pt x="54" y="33"/>
                    </a:lnTo>
                    <a:lnTo>
                      <a:pt x="47" y="36"/>
                    </a:lnTo>
                    <a:lnTo>
                      <a:pt x="42" y="40"/>
                    </a:lnTo>
                    <a:lnTo>
                      <a:pt x="36" y="45"/>
                    </a:lnTo>
                    <a:lnTo>
                      <a:pt x="31" y="49"/>
                    </a:lnTo>
                    <a:lnTo>
                      <a:pt x="26" y="53"/>
                    </a:lnTo>
                    <a:lnTo>
                      <a:pt x="20" y="57"/>
                    </a:lnTo>
                    <a:lnTo>
                      <a:pt x="16" y="63"/>
                    </a:lnTo>
                    <a:lnTo>
                      <a:pt x="12" y="67"/>
                    </a:lnTo>
                    <a:lnTo>
                      <a:pt x="9" y="73"/>
                    </a:lnTo>
                    <a:lnTo>
                      <a:pt x="6" y="78"/>
                    </a:lnTo>
                    <a:lnTo>
                      <a:pt x="4" y="83"/>
                    </a:lnTo>
                    <a:lnTo>
                      <a:pt x="1" y="88"/>
                    </a:lnTo>
                    <a:lnTo>
                      <a:pt x="0" y="94"/>
                    </a:lnTo>
                    <a:lnTo>
                      <a:pt x="0" y="100"/>
                    </a:lnTo>
                    <a:lnTo>
                      <a:pt x="0" y="107"/>
                    </a:lnTo>
                    <a:lnTo>
                      <a:pt x="15" y="107"/>
                    </a:lnTo>
                    <a:lnTo>
                      <a:pt x="15" y="101"/>
                    </a:lnTo>
                    <a:lnTo>
                      <a:pt x="15" y="97"/>
                    </a:lnTo>
                    <a:lnTo>
                      <a:pt x="16" y="93"/>
                    </a:lnTo>
                    <a:lnTo>
                      <a:pt x="17" y="88"/>
                    </a:lnTo>
                    <a:lnTo>
                      <a:pt x="20" y="84"/>
                    </a:lnTo>
                    <a:lnTo>
                      <a:pt x="21" y="80"/>
                    </a:lnTo>
                    <a:lnTo>
                      <a:pt x="24" y="76"/>
                    </a:lnTo>
                    <a:lnTo>
                      <a:pt x="28" y="71"/>
                    </a:lnTo>
                    <a:lnTo>
                      <a:pt x="31" y="69"/>
                    </a:lnTo>
                    <a:lnTo>
                      <a:pt x="35" y="64"/>
                    </a:lnTo>
                    <a:lnTo>
                      <a:pt x="39" y="60"/>
                    </a:lnTo>
                    <a:lnTo>
                      <a:pt x="45" y="57"/>
                    </a:lnTo>
                    <a:lnTo>
                      <a:pt x="50" y="53"/>
                    </a:lnTo>
                    <a:lnTo>
                      <a:pt x="56" y="49"/>
                    </a:lnTo>
                    <a:lnTo>
                      <a:pt x="61" y="46"/>
                    </a:lnTo>
                    <a:lnTo>
                      <a:pt x="68" y="43"/>
                    </a:lnTo>
                    <a:lnTo>
                      <a:pt x="75" y="39"/>
                    </a:lnTo>
                    <a:lnTo>
                      <a:pt x="81" y="36"/>
                    </a:lnTo>
                    <a:lnTo>
                      <a:pt x="88" y="33"/>
                    </a:lnTo>
                    <a:lnTo>
                      <a:pt x="96" y="31"/>
                    </a:lnTo>
                    <a:lnTo>
                      <a:pt x="103" y="28"/>
                    </a:lnTo>
                    <a:lnTo>
                      <a:pt x="111" y="26"/>
                    </a:lnTo>
                    <a:lnTo>
                      <a:pt x="120" y="24"/>
                    </a:lnTo>
                    <a:lnTo>
                      <a:pt x="128" y="22"/>
                    </a:lnTo>
                    <a:lnTo>
                      <a:pt x="137" y="21"/>
                    </a:lnTo>
                    <a:lnTo>
                      <a:pt x="146" y="19"/>
                    </a:lnTo>
                    <a:lnTo>
                      <a:pt x="155" y="18"/>
                    </a:lnTo>
                    <a:lnTo>
                      <a:pt x="165" y="17"/>
                    </a:lnTo>
                    <a:lnTo>
                      <a:pt x="174" y="15"/>
                    </a:lnTo>
                    <a:lnTo>
                      <a:pt x="184" y="15"/>
                    </a:lnTo>
                    <a:lnTo>
                      <a:pt x="193" y="14"/>
                    </a:lnTo>
                    <a:lnTo>
                      <a:pt x="204" y="14"/>
                    </a:lnTo>
                    <a:lnTo>
                      <a:pt x="204"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23" name="Freeform 70"/>
              <p:cNvSpPr>
                <a:spLocks/>
              </p:cNvSpPr>
              <p:nvPr/>
            </p:nvSpPr>
            <p:spPr bwMode="auto">
              <a:xfrm>
                <a:off x="1122" y="2017"/>
                <a:ext cx="70" cy="63"/>
              </a:xfrm>
              <a:custGeom>
                <a:avLst/>
                <a:gdLst>
                  <a:gd name="T0" fmla="*/ 55 w 70"/>
                  <a:gd name="T1" fmla="*/ 0 h 63"/>
                  <a:gd name="T2" fmla="*/ 54 w 70"/>
                  <a:gd name="T3" fmla="*/ 10 h 63"/>
                  <a:gd name="T4" fmla="*/ 51 w 70"/>
                  <a:gd name="T5" fmla="*/ 19 h 63"/>
                  <a:gd name="T6" fmla="*/ 43 w 70"/>
                  <a:gd name="T7" fmla="*/ 34 h 63"/>
                  <a:gd name="T8" fmla="*/ 40 w 70"/>
                  <a:gd name="T9" fmla="*/ 39 h 63"/>
                  <a:gd name="T10" fmla="*/ 36 w 70"/>
                  <a:gd name="T11" fmla="*/ 43 h 63"/>
                  <a:gd name="T12" fmla="*/ 32 w 70"/>
                  <a:gd name="T13" fmla="*/ 46 h 63"/>
                  <a:gd name="T14" fmla="*/ 29 w 70"/>
                  <a:gd name="T15" fmla="*/ 48 h 63"/>
                  <a:gd name="T16" fmla="*/ 26 w 70"/>
                  <a:gd name="T17" fmla="*/ 48 h 63"/>
                  <a:gd name="T18" fmla="*/ 25 w 70"/>
                  <a:gd name="T19" fmla="*/ 48 h 63"/>
                  <a:gd name="T20" fmla="*/ 24 w 70"/>
                  <a:gd name="T21" fmla="*/ 46 h 63"/>
                  <a:gd name="T22" fmla="*/ 21 w 70"/>
                  <a:gd name="T23" fmla="*/ 45 h 63"/>
                  <a:gd name="T24" fmla="*/ 20 w 70"/>
                  <a:gd name="T25" fmla="*/ 41 h 63"/>
                  <a:gd name="T26" fmla="*/ 17 w 70"/>
                  <a:gd name="T27" fmla="*/ 36 h 63"/>
                  <a:gd name="T28" fmla="*/ 17 w 70"/>
                  <a:gd name="T29" fmla="*/ 29 h 63"/>
                  <a:gd name="T30" fmla="*/ 15 w 70"/>
                  <a:gd name="T31" fmla="*/ 21 h 63"/>
                  <a:gd name="T32" fmla="*/ 0 w 70"/>
                  <a:gd name="T33" fmla="*/ 27 h 63"/>
                  <a:gd name="T34" fmla="*/ 2 w 70"/>
                  <a:gd name="T35" fmla="*/ 35 h 63"/>
                  <a:gd name="T36" fmla="*/ 5 w 70"/>
                  <a:gd name="T37" fmla="*/ 43 h 63"/>
                  <a:gd name="T38" fmla="*/ 7 w 70"/>
                  <a:gd name="T39" fmla="*/ 50 h 63"/>
                  <a:gd name="T40" fmla="*/ 11 w 70"/>
                  <a:gd name="T41" fmla="*/ 56 h 63"/>
                  <a:gd name="T42" fmla="*/ 17 w 70"/>
                  <a:gd name="T43" fmla="*/ 60 h 63"/>
                  <a:gd name="T44" fmla="*/ 24 w 70"/>
                  <a:gd name="T45" fmla="*/ 63 h 63"/>
                  <a:gd name="T46" fmla="*/ 30 w 70"/>
                  <a:gd name="T47" fmla="*/ 63 h 63"/>
                  <a:gd name="T48" fmla="*/ 37 w 70"/>
                  <a:gd name="T49" fmla="*/ 60 h 63"/>
                  <a:gd name="T50" fmla="*/ 43 w 70"/>
                  <a:gd name="T51" fmla="*/ 56 h 63"/>
                  <a:gd name="T52" fmla="*/ 48 w 70"/>
                  <a:gd name="T53" fmla="*/ 52 h 63"/>
                  <a:gd name="T54" fmla="*/ 54 w 70"/>
                  <a:gd name="T55" fmla="*/ 45 h 63"/>
                  <a:gd name="T56" fmla="*/ 60 w 70"/>
                  <a:gd name="T57" fmla="*/ 34 h 63"/>
                  <a:gd name="T58" fmla="*/ 66 w 70"/>
                  <a:gd name="T59" fmla="*/ 19 h 63"/>
                  <a:gd name="T60" fmla="*/ 69 w 70"/>
                  <a:gd name="T61" fmla="*/ 8 h 63"/>
                  <a:gd name="T62" fmla="*/ 70 w 70"/>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63"/>
                  <a:gd name="T98" fmla="*/ 70 w 70"/>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63">
                    <a:moveTo>
                      <a:pt x="55" y="0"/>
                    </a:moveTo>
                    <a:lnTo>
                      <a:pt x="55" y="0"/>
                    </a:lnTo>
                    <a:lnTo>
                      <a:pt x="55" y="5"/>
                    </a:lnTo>
                    <a:lnTo>
                      <a:pt x="54" y="10"/>
                    </a:lnTo>
                    <a:lnTo>
                      <a:pt x="52" y="14"/>
                    </a:lnTo>
                    <a:lnTo>
                      <a:pt x="51" y="19"/>
                    </a:lnTo>
                    <a:lnTo>
                      <a:pt x="47" y="27"/>
                    </a:lnTo>
                    <a:lnTo>
                      <a:pt x="43" y="34"/>
                    </a:lnTo>
                    <a:lnTo>
                      <a:pt x="41" y="36"/>
                    </a:lnTo>
                    <a:lnTo>
                      <a:pt x="40" y="39"/>
                    </a:lnTo>
                    <a:lnTo>
                      <a:pt x="37" y="41"/>
                    </a:lnTo>
                    <a:lnTo>
                      <a:pt x="36" y="43"/>
                    </a:lnTo>
                    <a:lnTo>
                      <a:pt x="35" y="45"/>
                    </a:lnTo>
                    <a:lnTo>
                      <a:pt x="32" y="46"/>
                    </a:lnTo>
                    <a:lnTo>
                      <a:pt x="30" y="46"/>
                    </a:lnTo>
                    <a:lnTo>
                      <a:pt x="29" y="48"/>
                    </a:lnTo>
                    <a:lnTo>
                      <a:pt x="28" y="48"/>
                    </a:lnTo>
                    <a:lnTo>
                      <a:pt x="26" y="48"/>
                    </a:lnTo>
                    <a:lnTo>
                      <a:pt x="25" y="48"/>
                    </a:lnTo>
                    <a:lnTo>
                      <a:pt x="24" y="48"/>
                    </a:lnTo>
                    <a:lnTo>
                      <a:pt x="24" y="46"/>
                    </a:lnTo>
                    <a:lnTo>
                      <a:pt x="22" y="46"/>
                    </a:lnTo>
                    <a:lnTo>
                      <a:pt x="21" y="45"/>
                    </a:lnTo>
                    <a:lnTo>
                      <a:pt x="20" y="43"/>
                    </a:lnTo>
                    <a:lnTo>
                      <a:pt x="20" y="41"/>
                    </a:lnTo>
                    <a:lnTo>
                      <a:pt x="18" y="39"/>
                    </a:lnTo>
                    <a:lnTo>
                      <a:pt x="17" y="36"/>
                    </a:lnTo>
                    <a:lnTo>
                      <a:pt x="17" y="32"/>
                    </a:lnTo>
                    <a:lnTo>
                      <a:pt x="17" y="29"/>
                    </a:lnTo>
                    <a:lnTo>
                      <a:pt x="15" y="25"/>
                    </a:lnTo>
                    <a:lnTo>
                      <a:pt x="15" y="21"/>
                    </a:lnTo>
                    <a:lnTo>
                      <a:pt x="0" y="21"/>
                    </a:lnTo>
                    <a:lnTo>
                      <a:pt x="0" y="27"/>
                    </a:lnTo>
                    <a:lnTo>
                      <a:pt x="2" y="31"/>
                    </a:lnTo>
                    <a:lnTo>
                      <a:pt x="2" y="35"/>
                    </a:lnTo>
                    <a:lnTo>
                      <a:pt x="3" y="39"/>
                    </a:lnTo>
                    <a:lnTo>
                      <a:pt x="5" y="43"/>
                    </a:lnTo>
                    <a:lnTo>
                      <a:pt x="6" y="48"/>
                    </a:lnTo>
                    <a:lnTo>
                      <a:pt x="7" y="50"/>
                    </a:lnTo>
                    <a:lnTo>
                      <a:pt x="9" y="53"/>
                    </a:lnTo>
                    <a:lnTo>
                      <a:pt x="11" y="56"/>
                    </a:lnTo>
                    <a:lnTo>
                      <a:pt x="14" y="59"/>
                    </a:lnTo>
                    <a:lnTo>
                      <a:pt x="17" y="60"/>
                    </a:lnTo>
                    <a:lnTo>
                      <a:pt x="21" y="62"/>
                    </a:lnTo>
                    <a:lnTo>
                      <a:pt x="24" y="63"/>
                    </a:lnTo>
                    <a:lnTo>
                      <a:pt x="28" y="63"/>
                    </a:lnTo>
                    <a:lnTo>
                      <a:pt x="30" y="63"/>
                    </a:lnTo>
                    <a:lnTo>
                      <a:pt x="33" y="62"/>
                    </a:lnTo>
                    <a:lnTo>
                      <a:pt x="37" y="60"/>
                    </a:lnTo>
                    <a:lnTo>
                      <a:pt x="40" y="59"/>
                    </a:lnTo>
                    <a:lnTo>
                      <a:pt x="43" y="56"/>
                    </a:lnTo>
                    <a:lnTo>
                      <a:pt x="45" y="55"/>
                    </a:lnTo>
                    <a:lnTo>
                      <a:pt x="48" y="52"/>
                    </a:lnTo>
                    <a:lnTo>
                      <a:pt x="51" y="49"/>
                    </a:lnTo>
                    <a:lnTo>
                      <a:pt x="54" y="45"/>
                    </a:lnTo>
                    <a:lnTo>
                      <a:pt x="56" y="42"/>
                    </a:lnTo>
                    <a:lnTo>
                      <a:pt x="60" y="34"/>
                    </a:lnTo>
                    <a:lnTo>
                      <a:pt x="65" y="25"/>
                    </a:lnTo>
                    <a:lnTo>
                      <a:pt x="66" y="19"/>
                    </a:lnTo>
                    <a:lnTo>
                      <a:pt x="67" y="14"/>
                    </a:lnTo>
                    <a:lnTo>
                      <a:pt x="69" y="8"/>
                    </a:lnTo>
                    <a:lnTo>
                      <a:pt x="70" y="3"/>
                    </a:lnTo>
                    <a:lnTo>
                      <a:pt x="55"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24" name="Freeform 71"/>
              <p:cNvSpPr>
                <a:spLocks/>
              </p:cNvSpPr>
              <p:nvPr/>
            </p:nvSpPr>
            <p:spPr bwMode="auto">
              <a:xfrm>
                <a:off x="1177" y="1852"/>
                <a:ext cx="48" cy="168"/>
              </a:xfrm>
              <a:custGeom>
                <a:avLst/>
                <a:gdLst>
                  <a:gd name="T0" fmla="*/ 48 w 48"/>
                  <a:gd name="T1" fmla="*/ 3 h 168"/>
                  <a:gd name="T2" fmla="*/ 33 w 48"/>
                  <a:gd name="T3" fmla="*/ 0 h 168"/>
                  <a:gd name="T4" fmla="*/ 0 w 48"/>
                  <a:gd name="T5" fmla="*/ 165 h 168"/>
                  <a:gd name="T6" fmla="*/ 15 w 48"/>
                  <a:gd name="T7" fmla="*/ 168 h 168"/>
                  <a:gd name="T8" fmla="*/ 48 w 48"/>
                  <a:gd name="T9" fmla="*/ 3 h 168"/>
                  <a:gd name="T10" fmla="*/ 48 w 48"/>
                  <a:gd name="T11" fmla="*/ 3 h 168"/>
                  <a:gd name="T12" fmla="*/ 0 60000 65536"/>
                  <a:gd name="T13" fmla="*/ 0 60000 65536"/>
                  <a:gd name="T14" fmla="*/ 0 60000 65536"/>
                  <a:gd name="T15" fmla="*/ 0 60000 65536"/>
                  <a:gd name="T16" fmla="*/ 0 60000 65536"/>
                  <a:gd name="T17" fmla="*/ 0 60000 65536"/>
                  <a:gd name="T18" fmla="*/ 0 w 48"/>
                  <a:gd name="T19" fmla="*/ 0 h 168"/>
                  <a:gd name="T20" fmla="*/ 48 w 48"/>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8" h="168">
                    <a:moveTo>
                      <a:pt x="48" y="3"/>
                    </a:moveTo>
                    <a:lnTo>
                      <a:pt x="33" y="0"/>
                    </a:lnTo>
                    <a:lnTo>
                      <a:pt x="0" y="165"/>
                    </a:lnTo>
                    <a:lnTo>
                      <a:pt x="15" y="168"/>
                    </a:lnTo>
                    <a:lnTo>
                      <a:pt x="48" y="3"/>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25" name="Freeform 72"/>
              <p:cNvSpPr>
                <a:spLocks/>
              </p:cNvSpPr>
              <p:nvPr/>
            </p:nvSpPr>
            <p:spPr bwMode="auto">
              <a:xfrm>
                <a:off x="1210" y="1825"/>
                <a:ext cx="46" cy="47"/>
              </a:xfrm>
              <a:custGeom>
                <a:avLst/>
                <a:gdLst>
                  <a:gd name="T0" fmla="*/ 46 w 46"/>
                  <a:gd name="T1" fmla="*/ 37 h 47"/>
                  <a:gd name="T2" fmla="*/ 45 w 46"/>
                  <a:gd name="T3" fmla="*/ 34 h 47"/>
                  <a:gd name="T4" fmla="*/ 41 w 46"/>
                  <a:gd name="T5" fmla="*/ 27 h 47"/>
                  <a:gd name="T6" fmla="*/ 37 w 46"/>
                  <a:gd name="T7" fmla="*/ 17 h 47"/>
                  <a:gd name="T8" fmla="*/ 31 w 46"/>
                  <a:gd name="T9" fmla="*/ 9 h 47"/>
                  <a:gd name="T10" fmla="*/ 28 w 46"/>
                  <a:gd name="T11" fmla="*/ 4 h 47"/>
                  <a:gd name="T12" fmla="*/ 26 w 46"/>
                  <a:gd name="T13" fmla="*/ 2 h 47"/>
                  <a:gd name="T14" fmla="*/ 22 w 46"/>
                  <a:gd name="T15" fmla="*/ 0 h 47"/>
                  <a:gd name="T16" fmla="*/ 19 w 46"/>
                  <a:gd name="T17" fmla="*/ 0 h 47"/>
                  <a:gd name="T18" fmla="*/ 16 w 46"/>
                  <a:gd name="T19" fmla="*/ 0 h 47"/>
                  <a:gd name="T20" fmla="*/ 12 w 46"/>
                  <a:gd name="T21" fmla="*/ 0 h 47"/>
                  <a:gd name="T22" fmla="*/ 9 w 46"/>
                  <a:gd name="T23" fmla="*/ 3 h 47"/>
                  <a:gd name="T24" fmla="*/ 8 w 46"/>
                  <a:gd name="T25" fmla="*/ 4 h 47"/>
                  <a:gd name="T26" fmla="*/ 5 w 46"/>
                  <a:gd name="T27" fmla="*/ 7 h 47"/>
                  <a:gd name="T28" fmla="*/ 4 w 46"/>
                  <a:gd name="T29" fmla="*/ 10 h 47"/>
                  <a:gd name="T30" fmla="*/ 1 w 46"/>
                  <a:gd name="T31" fmla="*/ 17 h 47"/>
                  <a:gd name="T32" fmla="*/ 0 w 46"/>
                  <a:gd name="T33" fmla="*/ 27 h 47"/>
                  <a:gd name="T34" fmla="*/ 15 w 46"/>
                  <a:gd name="T35" fmla="*/ 30 h 47"/>
                  <a:gd name="T36" fmla="*/ 16 w 46"/>
                  <a:gd name="T37" fmla="*/ 21 h 47"/>
                  <a:gd name="T38" fmla="*/ 19 w 46"/>
                  <a:gd name="T39" fmla="*/ 16 h 47"/>
                  <a:gd name="T40" fmla="*/ 19 w 46"/>
                  <a:gd name="T41" fmla="*/ 14 h 47"/>
                  <a:gd name="T42" fmla="*/ 19 w 46"/>
                  <a:gd name="T43" fmla="*/ 14 h 47"/>
                  <a:gd name="T44" fmla="*/ 20 w 46"/>
                  <a:gd name="T45" fmla="*/ 14 h 47"/>
                  <a:gd name="T46" fmla="*/ 19 w 46"/>
                  <a:gd name="T47" fmla="*/ 14 h 47"/>
                  <a:gd name="T48" fmla="*/ 19 w 46"/>
                  <a:gd name="T49" fmla="*/ 14 h 47"/>
                  <a:gd name="T50" fmla="*/ 17 w 46"/>
                  <a:gd name="T51" fmla="*/ 14 h 47"/>
                  <a:gd name="T52" fmla="*/ 16 w 46"/>
                  <a:gd name="T53" fmla="*/ 14 h 47"/>
                  <a:gd name="T54" fmla="*/ 16 w 46"/>
                  <a:gd name="T55" fmla="*/ 14 h 47"/>
                  <a:gd name="T56" fmla="*/ 17 w 46"/>
                  <a:gd name="T57" fmla="*/ 16 h 47"/>
                  <a:gd name="T58" fmla="*/ 19 w 46"/>
                  <a:gd name="T59" fmla="*/ 17 h 47"/>
                  <a:gd name="T60" fmla="*/ 23 w 46"/>
                  <a:gd name="T61" fmla="*/ 24 h 47"/>
                  <a:gd name="T62" fmla="*/ 27 w 46"/>
                  <a:gd name="T63" fmla="*/ 33 h 47"/>
                  <a:gd name="T64" fmla="*/ 31 w 46"/>
                  <a:gd name="T65" fmla="*/ 41 h 47"/>
                  <a:gd name="T66" fmla="*/ 35 w 46"/>
                  <a:gd name="T67" fmla="*/ 47 h 47"/>
                  <a:gd name="T68" fmla="*/ 46 w 46"/>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
                  <a:gd name="T106" fmla="*/ 0 h 47"/>
                  <a:gd name="T107" fmla="*/ 46 w 46"/>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 h="47">
                    <a:moveTo>
                      <a:pt x="46" y="37"/>
                    </a:moveTo>
                    <a:lnTo>
                      <a:pt x="45" y="34"/>
                    </a:lnTo>
                    <a:lnTo>
                      <a:pt x="41" y="27"/>
                    </a:lnTo>
                    <a:lnTo>
                      <a:pt x="37" y="17"/>
                    </a:lnTo>
                    <a:lnTo>
                      <a:pt x="31" y="9"/>
                    </a:lnTo>
                    <a:lnTo>
                      <a:pt x="28" y="4"/>
                    </a:lnTo>
                    <a:lnTo>
                      <a:pt x="26" y="2"/>
                    </a:lnTo>
                    <a:lnTo>
                      <a:pt x="22" y="0"/>
                    </a:lnTo>
                    <a:lnTo>
                      <a:pt x="19" y="0"/>
                    </a:lnTo>
                    <a:lnTo>
                      <a:pt x="16" y="0"/>
                    </a:lnTo>
                    <a:lnTo>
                      <a:pt x="12" y="0"/>
                    </a:lnTo>
                    <a:lnTo>
                      <a:pt x="9" y="3"/>
                    </a:lnTo>
                    <a:lnTo>
                      <a:pt x="8" y="4"/>
                    </a:lnTo>
                    <a:lnTo>
                      <a:pt x="5" y="7"/>
                    </a:lnTo>
                    <a:lnTo>
                      <a:pt x="4" y="10"/>
                    </a:lnTo>
                    <a:lnTo>
                      <a:pt x="1" y="17"/>
                    </a:lnTo>
                    <a:lnTo>
                      <a:pt x="0" y="27"/>
                    </a:lnTo>
                    <a:lnTo>
                      <a:pt x="15" y="30"/>
                    </a:lnTo>
                    <a:lnTo>
                      <a:pt x="16" y="21"/>
                    </a:lnTo>
                    <a:lnTo>
                      <a:pt x="19" y="16"/>
                    </a:lnTo>
                    <a:lnTo>
                      <a:pt x="19" y="14"/>
                    </a:lnTo>
                    <a:lnTo>
                      <a:pt x="20" y="14"/>
                    </a:lnTo>
                    <a:lnTo>
                      <a:pt x="19" y="14"/>
                    </a:lnTo>
                    <a:lnTo>
                      <a:pt x="17" y="14"/>
                    </a:lnTo>
                    <a:lnTo>
                      <a:pt x="16" y="14"/>
                    </a:lnTo>
                    <a:lnTo>
                      <a:pt x="17" y="16"/>
                    </a:lnTo>
                    <a:lnTo>
                      <a:pt x="19" y="17"/>
                    </a:lnTo>
                    <a:lnTo>
                      <a:pt x="23" y="24"/>
                    </a:lnTo>
                    <a:lnTo>
                      <a:pt x="27" y="33"/>
                    </a:lnTo>
                    <a:lnTo>
                      <a:pt x="31" y="41"/>
                    </a:lnTo>
                    <a:lnTo>
                      <a:pt x="35" y="47"/>
                    </a:lnTo>
                    <a:lnTo>
                      <a:pt x="46" y="3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26" name="Freeform 73"/>
              <p:cNvSpPr>
                <a:spLocks/>
              </p:cNvSpPr>
              <p:nvPr/>
            </p:nvSpPr>
            <p:spPr bwMode="auto">
              <a:xfrm>
                <a:off x="1233" y="1910"/>
                <a:ext cx="63" cy="187"/>
              </a:xfrm>
              <a:custGeom>
                <a:avLst/>
                <a:gdLst>
                  <a:gd name="T0" fmla="*/ 49 w 63"/>
                  <a:gd name="T1" fmla="*/ 0 h 187"/>
                  <a:gd name="T2" fmla="*/ 49 w 63"/>
                  <a:gd name="T3" fmla="*/ 0 h 187"/>
                  <a:gd name="T4" fmla="*/ 48 w 63"/>
                  <a:gd name="T5" fmla="*/ 7 h 187"/>
                  <a:gd name="T6" fmla="*/ 46 w 63"/>
                  <a:gd name="T7" fmla="*/ 19 h 187"/>
                  <a:gd name="T8" fmla="*/ 44 w 63"/>
                  <a:gd name="T9" fmla="*/ 34 h 187"/>
                  <a:gd name="T10" fmla="*/ 42 w 63"/>
                  <a:gd name="T11" fmla="*/ 50 h 187"/>
                  <a:gd name="T12" fmla="*/ 39 w 63"/>
                  <a:gd name="T13" fmla="*/ 69 h 187"/>
                  <a:gd name="T14" fmla="*/ 37 w 63"/>
                  <a:gd name="T15" fmla="*/ 88 h 187"/>
                  <a:gd name="T16" fmla="*/ 34 w 63"/>
                  <a:gd name="T17" fmla="*/ 107 h 187"/>
                  <a:gd name="T18" fmla="*/ 30 w 63"/>
                  <a:gd name="T19" fmla="*/ 125 h 187"/>
                  <a:gd name="T20" fmla="*/ 27 w 63"/>
                  <a:gd name="T21" fmla="*/ 142 h 187"/>
                  <a:gd name="T22" fmla="*/ 24 w 63"/>
                  <a:gd name="T23" fmla="*/ 156 h 187"/>
                  <a:gd name="T24" fmla="*/ 22 w 63"/>
                  <a:gd name="T25" fmla="*/ 162 h 187"/>
                  <a:gd name="T26" fmla="*/ 20 w 63"/>
                  <a:gd name="T27" fmla="*/ 167 h 187"/>
                  <a:gd name="T28" fmla="*/ 19 w 63"/>
                  <a:gd name="T29" fmla="*/ 170 h 187"/>
                  <a:gd name="T30" fmla="*/ 18 w 63"/>
                  <a:gd name="T31" fmla="*/ 173 h 187"/>
                  <a:gd name="T32" fmla="*/ 18 w 63"/>
                  <a:gd name="T33" fmla="*/ 173 h 187"/>
                  <a:gd name="T34" fmla="*/ 18 w 63"/>
                  <a:gd name="T35" fmla="*/ 173 h 187"/>
                  <a:gd name="T36" fmla="*/ 18 w 63"/>
                  <a:gd name="T37" fmla="*/ 173 h 187"/>
                  <a:gd name="T38" fmla="*/ 19 w 63"/>
                  <a:gd name="T39" fmla="*/ 172 h 187"/>
                  <a:gd name="T40" fmla="*/ 20 w 63"/>
                  <a:gd name="T41" fmla="*/ 173 h 187"/>
                  <a:gd name="T42" fmla="*/ 22 w 63"/>
                  <a:gd name="T43" fmla="*/ 173 h 187"/>
                  <a:gd name="T44" fmla="*/ 22 w 63"/>
                  <a:gd name="T45" fmla="*/ 173 h 187"/>
                  <a:gd name="T46" fmla="*/ 22 w 63"/>
                  <a:gd name="T47" fmla="*/ 173 h 187"/>
                  <a:gd name="T48" fmla="*/ 20 w 63"/>
                  <a:gd name="T49" fmla="*/ 170 h 187"/>
                  <a:gd name="T50" fmla="*/ 19 w 63"/>
                  <a:gd name="T51" fmla="*/ 166 h 187"/>
                  <a:gd name="T52" fmla="*/ 16 w 63"/>
                  <a:gd name="T53" fmla="*/ 159 h 187"/>
                  <a:gd name="T54" fmla="*/ 15 w 63"/>
                  <a:gd name="T55" fmla="*/ 150 h 187"/>
                  <a:gd name="T56" fmla="*/ 0 w 63"/>
                  <a:gd name="T57" fmla="*/ 153 h 187"/>
                  <a:gd name="T58" fmla="*/ 3 w 63"/>
                  <a:gd name="T59" fmla="*/ 163 h 187"/>
                  <a:gd name="T60" fmla="*/ 4 w 63"/>
                  <a:gd name="T61" fmla="*/ 170 h 187"/>
                  <a:gd name="T62" fmla="*/ 7 w 63"/>
                  <a:gd name="T63" fmla="*/ 177 h 187"/>
                  <a:gd name="T64" fmla="*/ 9 w 63"/>
                  <a:gd name="T65" fmla="*/ 181 h 187"/>
                  <a:gd name="T66" fmla="*/ 11 w 63"/>
                  <a:gd name="T67" fmla="*/ 184 h 187"/>
                  <a:gd name="T68" fmla="*/ 14 w 63"/>
                  <a:gd name="T69" fmla="*/ 186 h 187"/>
                  <a:gd name="T70" fmla="*/ 16 w 63"/>
                  <a:gd name="T71" fmla="*/ 187 h 187"/>
                  <a:gd name="T72" fmla="*/ 20 w 63"/>
                  <a:gd name="T73" fmla="*/ 187 h 187"/>
                  <a:gd name="T74" fmla="*/ 23 w 63"/>
                  <a:gd name="T75" fmla="*/ 187 h 187"/>
                  <a:gd name="T76" fmla="*/ 26 w 63"/>
                  <a:gd name="T77" fmla="*/ 186 h 187"/>
                  <a:gd name="T78" fmla="*/ 27 w 63"/>
                  <a:gd name="T79" fmla="*/ 184 h 187"/>
                  <a:gd name="T80" fmla="*/ 30 w 63"/>
                  <a:gd name="T81" fmla="*/ 181 h 187"/>
                  <a:gd name="T82" fmla="*/ 31 w 63"/>
                  <a:gd name="T83" fmla="*/ 177 h 187"/>
                  <a:gd name="T84" fmla="*/ 34 w 63"/>
                  <a:gd name="T85" fmla="*/ 172 h 187"/>
                  <a:gd name="T86" fmla="*/ 35 w 63"/>
                  <a:gd name="T87" fmla="*/ 167 h 187"/>
                  <a:gd name="T88" fmla="*/ 38 w 63"/>
                  <a:gd name="T89" fmla="*/ 160 h 187"/>
                  <a:gd name="T90" fmla="*/ 42 w 63"/>
                  <a:gd name="T91" fmla="*/ 145 h 187"/>
                  <a:gd name="T92" fmla="*/ 45 w 63"/>
                  <a:gd name="T93" fmla="*/ 128 h 187"/>
                  <a:gd name="T94" fmla="*/ 49 w 63"/>
                  <a:gd name="T95" fmla="*/ 110 h 187"/>
                  <a:gd name="T96" fmla="*/ 52 w 63"/>
                  <a:gd name="T97" fmla="*/ 90 h 187"/>
                  <a:gd name="T98" fmla="*/ 54 w 63"/>
                  <a:gd name="T99" fmla="*/ 70 h 187"/>
                  <a:gd name="T100" fmla="*/ 57 w 63"/>
                  <a:gd name="T101" fmla="*/ 52 h 187"/>
                  <a:gd name="T102" fmla="*/ 59 w 63"/>
                  <a:gd name="T103" fmla="*/ 35 h 187"/>
                  <a:gd name="T104" fmla="*/ 61 w 63"/>
                  <a:gd name="T105" fmla="*/ 21 h 187"/>
                  <a:gd name="T106" fmla="*/ 63 w 63"/>
                  <a:gd name="T107" fmla="*/ 10 h 187"/>
                  <a:gd name="T108" fmla="*/ 63 w 63"/>
                  <a:gd name="T109" fmla="*/ 3 h 187"/>
                  <a:gd name="T110" fmla="*/ 63 w 63"/>
                  <a:gd name="T111" fmla="*/ 3 h 187"/>
                  <a:gd name="T112" fmla="*/ 49 w 63"/>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7"/>
                  <a:gd name="T173" fmla="*/ 63 w 63"/>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7">
                    <a:moveTo>
                      <a:pt x="49" y="0"/>
                    </a:moveTo>
                    <a:lnTo>
                      <a:pt x="49" y="0"/>
                    </a:lnTo>
                    <a:lnTo>
                      <a:pt x="48" y="7"/>
                    </a:lnTo>
                    <a:lnTo>
                      <a:pt x="46" y="19"/>
                    </a:lnTo>
                    <a:lnTo>
                      <a:pt x="44" y="34"/>
                    </a:lnTo>
                    <a:lnTo>
                      <a:pt x="42" y="50"/>
                    </a:lnTo>
                    <a:lnTo>
                      <a:pt x="39" y="69"/>
                    </a:lnTo>
                    <a:lnTo>
                      <a:pt x="37" y="88"/>
                    </a:lnTo>
                    <a:lnTo>
                      <a:pt x="34" y="107"/>
                    </a:lnTo>
                    <a:lnTo>
                      <a:pt x="30" y="125"/>
                    </a:lnTo>
                    <a:lnTo>
                      <a:pt x="27" y="142"/>
                    </a:lnTo>
                    <a:lnTo>
                      <a:pt x="24" y="156"/>
                    </a:lnTo>
                    <a:lnTo>
                      <a:pt x="22" y="162"/>
                    </a:lnTo>
                    <a:lnTo>
                      <a:pt x="20" y="167"/>
                    </a:lnTo>
                    <a:lnTo>
                      <a:pt x="19" y="170"/>
                    </a:lnTo>
                    <a:lnTo>
                      <a:pt x="18" y="173"/>
                    </a:lnTo>
                    <a:lnTo>
                      <a:pt x="19" y="172"/>
                    </a:lnTo>
                    <a:lnTo>
                      <a:pt x="20" y="173"/>
                    </a:lnTo>
                    <a:lnTo>
                      <a:pt x="22" y="173"/>
                    </a:lnTo>
                    <a:lnTo>
                      <a:pt x="20" y="170"/>
                    </a:lnTo>
                    <a:lnTo>
                      <a:pt x="19" y="166"/>
                    </a:lnTo>
                    <a:lnTo>
                      <a:pt x="16" y="159"/>
                    </a:lnTo>
                    <a:lnTo>
                      <a:pt x="15" y="150"/>
                    </a:lnTo>
                    <a:lnTo>
                      <a:pt x="0" y="153"/>
                    </a:lnTo>
                    <a:lnTo>
                      <a:pt x="3" y="163"/>
                    </a:lnTo>
                    <a:lnTo>
                      <a:pt x="4" y="170"/>
                    </a:lnTo>
                    <a:lnTo>
                      <a:pt x="7" y="177"/>
                    </a:lnTo>
                    <a:lnTo>
                      <a:pt x="9" y="181"/>
                    </a:lnTo>
                    <a:lnTo>
                      <a:pt x="11" y="184"/>
                    </a:lnTo>
                    <a:lnTo>
                      <a:pt x="14" y="186"/>
                    </a:lnTo>
                    <a:lnTo>
                      <a:pt x="16" y="187"/>
                    </a:lnTo>
                    <a:lnTo>
                      <a:pt x="20" y="187"/>
                    </a:lnTo>
                    <a:lnTo>
                      <a:pt x="23" y="187"/>
                    </a:lnTo>
                    <a:lnTo>
                      <a:pt x="26" y="186"/>
                    </a:lnTo>
                    <a:lnTo>
                      <a:pt x="27" y="184"/>
                    </a:lnTo>
                    <a:lnTo>
                      <a:pt x="30" y="181"/>
                    </a:lnTo>
                    <a:lnTo>
                      <a:pt x="31" y="177"/>
                    </a:lnTo>
                    <a:lnTo>
                      <a:pt x="34" y="172"/>
                    </a:lnTo>
                    <a:lnTo>
                      <a:pt x="35" y="167"/>
                    </a:lnTo>
                    <a:lnTo>
                      <a:pt x="38" y="160"/>
                    </a:lnTo>
                    <a:lnTo>
                      <a:pt x="42" y="145"/>
                    </a:lnTo>
                    <a:lnTo>
                      <a:pt x="45" y="128"/>
                    </a:lnTo>
                    <a:lnTo>
                      <a:pt x="49" y="110"/>
                    </a:lnTo>
                    <a:lnTo>
                      <a:pt x="52" y="90"/>
                    </a:lnTo>
                    <a:lnTo>
                      <a:pt x="54" y="70"/>
                    </a:lnTo>
                    <a:lnTo>
                      <a:pt x="57" y="52"/>
                    </a:lnTo>
                    <a:lnTo>
                      <a:pt x="59" y="35"/>
                    </a:lnTo>
                    <a:lnTo>
                      <a:pt x="61" y="21"/>
                    </a:lnTo>
                    <a:lnTo>
                      <a:pt x="63" y="10"/>
                    </a:lnTo>
                    <a:lnTo>
                      <a:pt x="63" y="3"/>
                    </a:lnTo>
                    <a:lnTo>
                      <a:pt x="49"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27" name="Freeform 74"/>
              <p:cNvSpPr>
                <a:spLocks/>
              </p:cNvSpPr>
              <p:nvPr/>
            </p:nvSpPr>
            <p:spPr bwMode="auto">
              <a:xfrm>
                <a:off x="1282" y="1829"/>
                <a:ext cx="83" cy="84"/>
              </a:xfrm>
              <a:custGeom>
                <a:avLst/>
                <a:gdLst>
                  <a:gd name="T0" fmla="*/ 83 w 83"/>
                  <a:gd name="T1" fmla="*/ 47 h 84"/>
                  <a:gd name="T2" fmla="*/ 83 w 83"/>
                  <a:gd name="T3" fmla="*/ 40 h 84"/>
                  <a:gd name="T4" fmla="*/ 83 w 83"/>
                  <a:gd name="T5" fmla="*/ 33 h 84"/>
                  <a:gd name="T6" fmla="*/ 82 w 83"/>
                  <a:gd name="T7" fmla="*/ 26 h 84"/>
                  <a:gd name="T8" fmla="*/ 80 w 83"/>
                  <a:gd name="T9" fmla="*/ 22 h 84"/>
                  <a:gd name="T10" fmla="*/ 79 w 83"/>
                  <a:gd name="T11" fmla="*/ 16 h 84"/>
                  <a:gd name="T12" fmla="*/ 76 w 83"/>
                  <a:gd name="T13" fmla="*/ 12 h 84"/>
                  <a:gd name="T14" fmla="*/ 74 w 83"/>
                  <a:gd name="T15" fmla="*/ 9 h 84"/>
                  <a:gd name="T16" fmla="*/ 71 w 83"/>
                  <a:gd name="T17" fmla="*/ 5 h 84"/>
                  <a:gd name="T18" fmla="*/ 67 w 83"/>
                  <a:gd name="T19" fmla="*/ 3 h 84"/>
                  <a:gd name="T20" fmla="*/ 63 w 83"/>
                  <a:gd name="T21" fmla="*/ 2 h 84"/>
                  <a:gd name="T22" fmla="*/ 59 w 83"/>
                  <a:gd name="T23" fmla="*/ 0 h 84"/>
                  <a:gd name="T24" fmla="*/ 55 w 83"/>
                  <a:gd name="T25" fmla="*/ 2 h 84"/>
                  <a:gd name="T26" fmla="*/ 52 w 83"/>
                  <a:gd name="T27" fmla="*/ 3 h 84"/>
                  <a:gd name="T28" fmla="*/ 48 w 83"/>
                  <a:gd name="T29" fmla="*/ 5 h 84"/>
                  <a:gd name="T30" fmla="*/ 44 w 83"/>
                  <a:gd name="T31" fmla="*/ 7 h 84"/>
                  <a:gd name="T32" fmla="*/ 41 w 83"/>
                  <a:gd name="T33" fmla="*/ 9 h 84"/>
                  <a:gd name="T34" fmla="*/ 37 w 83"/>
                  <a:gd name="T35" fmla="*/ 12 h 84"/>
                  <a:gd name="T36" fmla="*/ 34 w 83"/>
                  <a:gd name="T37" fmla="*/ 16 h 84"/>
                  <a:gd name="T38" fmla="*/ 30 w 83"/>
                  <a:gd name="T39" fmla="*/ 19 h 84"/>
                  <a:gd name="T40" fmla="*/ 27 w 83"/>
                  <a:gd name="T41" fmla="*/ 23 h 84"/>
                  <a:gd name="T42" fmla="*/ 20 w 83"/>
                  <a:gd name="T43" fmla="*/ 31 h 84"/>
                  <a:gd name="T44" fmla="*/ 15 w 83"/>
                  <a:gd name="T45" fmla="*/ 40 h 84"/>
                  <a:gd name="T46" fmla="*/ 10 w 83"/>
                  <a:gd name="T47" fmla="*/ 50 h 84"/>
                  <a:gd name="T48" fmla="*/ 5 w 83"/>
                  <a:gd name="T49" fmla="*/ 61 h 84"/>
                  <a:gd name="T50" fmla="*/ 4 w 83"/>
                  <a:gd name="T51" fmla="*/ 65 h 84"/>
                  <a:gd name="T52" fmla="*/ 1 w 83"/>
                  <a:gd name="T53" fmla="*/ 71 h 84"/>
                  <a:gd name="T54" fmla="*/ 0 w 83"/>
                  <a:gd name="T55" fmla="*/ 75 h 84"/>
                  <a:gd name="T56" fmla="*/ 0 w 83"/>
                  <a:gd name="T57" fmla="*/ 81 h 84"/>
                  <a:gd name="T58" fmla="*/ 14 w 83"/>
                  <a:gd name="T59" fmla="*/ 84 h 84"/>
                  <a:gd name="T60" fmla="*/ 15 w 83"/>
                  <a:gd name="T61" fmla="*/ 79 h 84"/>
                  <a:gd name="T62" fmla="*/ 16 w 83"/>
                  <a:gd name="T63" fmla="*/ 75 h 84"/>
                  <a:gd name="T64" fmla="*/ 18 w 83"/>
                  <a:gd name="T65" fmla="*/ 71 h 84"/>
                  <a:gd name="T66" fmla="*/ 19 w 83"/>
                  <a:gd name="T67" fmla="*/ 67 h 84"/>
                  <a:gd name="T68" fmla="*/ 23 w 83"/>
                  <a:gd name="T69" fmla="*/ 57 h 84"/>
                  <a:gd name="T70" fmla="*/ 29 w 83"/>
                  <a:gd name="T71" fmla="*/ 48 h 84"/>
                  <a:gd name="T72" fmla="*/ 33 w 83"/>
                  <a:gd name="T73" fmla="*/ 40 h 84"/>
                  <a:gd name="T74" fmla="*/ 38 w 83"/>
                  <a:gd name="T75" fmla="*/ 33 h 84"/>
                  <a:gd name="T76" fmla="*/ 41 w 83"/>
                  <a:gd name="T77" fmla="*/ 29 h 84"/>
                  <a:gd name="T78" fmla="*/ 44 w 83"/>
                  <a:gd name="T79" fmla="*/ 26 h 84"/>
                  <a:gd name="T80" fmla="*/ 46 w 83"/>
                  <a:gd name="T81" fmla="*/ 24 h 84"/>
                  <a:gd name="T82" fmla="*/ 49 w 83"/>
                  <a:gd name="T83" fmla="*/ 22 h 84"/>
                  <a:gd name="T84" fmla="*/ 52 w 83"/>
                  <a:gd name="T85" fmla="*/ 19 h 84"/>
                  <a:gd name="T86" fmla="*/ 55 w 83"/>
                  <a:gd name="T87" fmla="*/ 17 h 84"/>
                  <a:gd name="T88" fmla="*/ 57 w 83"/>
                  <a:gd name="T89" fmla="*/ 17 h 84"/>
                  <a:gd name="T90" fmla="*/ 59 w 83"/>
                  <a:gd name="T91" fmla="*/ 16 h 84"/>
                  <a:gd name="T92" fmla="*/ 60 w 83"/>
                  <a:gd name="T93" fmla="*/ 16 h 84"/>
                  <a:gd name="T94" fmla="*/ 60 w 83"/>
                  <a:gd name="T95" fmla="*/ 16 h 84"/>
                  <a:gd name="T96" fmla="*/ 61 w 83"/>
                  <a:gd name="T97" fmla="*/ 16 h 84"/>
                  <a:gd name="T98" fmla="*/ 61 w 83"/>
                  <a:gd name="T99" fmla="*/ 17 h 84"/>
                  <a:gd name="T100" fmla="*/ 63 w 83"/>
                  <a:gd name="T101" fmla="*/ 17 h 84"/>
                  <a:gd name="T102" fmla="*/ 64 w 83"/>
                  <a:gd name="T103" fmla="*/ 19 h 84"/>
                  <a:gd name="T104" fmla="*/ 65 w 83"/>
                  <a:gd name="T105" fmla="*/ 22 h 84"/>
                  <a:gd name="T106" fmla="*/ 65 w 83"/>
                  <a:gd name="T107" fmla="*/ 24 h 84"/>
                  <a:gd name="T108" fmla="*/ 67 w 83"/>
                  <a:gd name="T109" fmla="*/ 29 h 84"/>
                  <a:gd name="T110" fmla="*/ 68 w 83"/>
                  <a:gd name="T111" fmla="*/ 34 h 84"/>
                  <a:gd name="T112" fmla="*/ 68 w 83"/>
                  <a:gd name="T113" fmla="*/ 40 h 84"/>
                  <a:gd name="T114" fmla="*/ 68 w 83"/>
                  <a:gd name="T115" fmla="*/ 47 h 84"/>
                  <a:gd name="T116" fmla="*/ 83 w 83"/>
                  <a:gd name="T117" fmla="*/ 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3"/>
                  <a:gd name="T178" fmla="*/ 0 h 84"/>
                  <a:gd name="T179" fmla="*/ 83 w 83"/>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3" h="84">
                    <a:moveTo>
                      <a:pt x="83" y="47"/>
                    </a:moveTo>
                    <a:lnTo>
                      <a:pt x="83" y="40"/>
                    </a:lnTo>
                    <a:lnTo>
                      <a:pt x="83" y="33"/>
                    </a:lnTo>
                    <a:lnTo>
                      <a:pt x="82" y="26"/>
                    </a:lnTo>
                    <a:lnTo>
                      <a:pt x="80" y="22"/>
                    </a:lnTo>
                    <a:lnTo>
                      <a:pt x="79" y="16"/>
                    </a:lnTo>
                    <a:lnTo>
                      <a:pt x="76" y="12"/>
                    </a:lnTo>
                    <a:lnTo>
                      <a:pt x="74" y="9"/>
                    </a:lnTo>
                    <a:lnTo>
                      <a:pt x="71" y="5"/>
                    </a:lnTo>
                    <a:lnTo>
                      <a:pt x="67" y="3"/>
                    </a:lnTo>
                    <a:lnTo>
                      <a:pt x="63" y="2"/>
                    </a:lnTo>
                    <a:lnTo>
                      <a:pt x="59" y="0"/>
                    </a:lnTo>
                    <a:lnTo>
                      <a:pt x="55" y="2"/>
                    </a:lnTo>
                    <a:lnTo>
                      <a:pt x="52" y="3"/>
                    </a:lnTo>
                    <a:lnTo>
                      <a:pt x="48" y="5"/>
                    </a:lnTo>
                    <a:lnTo>
                      <a:pt x="44" y="7"/>
                    </a:lnTo>
                    <a:lnTo>
                      <a:pt x="41" y="9"/>
                    </a:lnTo>
                    <a:lnTo>
                      <a:pt x="37" y="12"/>
                    </a:lnTo>
                    <a:lnTo>
                      <a:pt x="34" y="16"/>
                    </a:lnTo>
                    <a:lnTo>
                      <a:pt x="30" y="19"/>
                    </a:lnTo>
                    <a:lnTo>
                      <a:pt x="27" y="23"/>
                    </a:lnTo>
                    <a:lnTo>
                      <a:pt x="20" y="31"/>
                    </a:lnTo>
                    <a:lnTo>
                      <a:pt x="15" y="40"/>
                    </a:lnTo>
                    <a:lnTo>
                      <a:pt x="10" y="50"/>
                    </a:lnTo>
                    <a:lnTo>
                      <a:pt x="5" y="61"/>
                    </a:lnTo>
                    <a:lnTo>
                      <a:pt x="4" y="65"/>
                    </a:lnTo>
                    <a:lnTo>
                      <a:pt x="1" y="71"/>
                    </a:lnTo>
                    <a:lnTo>
                      <a:pt x="0" y="75"/>
                    </a:lnTo>
                    <a:lnTo>
                      <a:pt x="0" y="81"/>
                    </a:lnTo>
                    <a:lnTo>
                      <a:pt x="14" y="84"/>
                    </a:lnTo>
                    <a:lnTo>
                      <a:pt x="15" y="79"/>
                    </a:lnTo>
                    <a:lnTo>
                      <a:pt x="16" y="75"/>
                    </a:lnTo>
                    <a:lnTo>
                      <a:pt x="18" y="71"/>
                    </a:lnTo>
                    <a:lnTo>
                      <a:pt x="19" y="67"/>
                    </a:lnTo>
                    <a:lnTo>
                      <a:pt x="23" y="57"/>
                    </a:lnTo>
                    <a:lnTo>
                      <a:pt x="29" y="48"/>
                    </a:lnTo>
                    <a:lnTo>
                      <a:pt x="33" y="40"/>
                    </a:lnTo>
                    <a:lnTo>
                      <a:pt x="38" y="33"/>
                    </a:lnTo>
                    <a:lnTo>
                      <a:pt x="41" y="29"/>
                    </a:lnTo>
                    <a:lnTo>
                      <a:pt x="44" y="26"/>
                    </a:lnTo>
                    <a:lnTo>
                      <a:pt x="46" y="24"/>
                    </a:lnTo>
                    <a:lnTo>
                      <a:pt x="49" y="22"/>
                    </a:lnTo>
                    <a:lnTo>
                      <a:pt x="52" y="19"/>
                    </a:lnTo>
                    <a:lnTo>
                      <a:pt x="55" y="17"/>
                    </a:lnTo>
                    <a:lnTo>
                      <a:pt x="57" y="17"/>
                    </a:lnTo>
                    <a:lnTo>
                      <a:pt x="59" y="16"/>
                    </a:lnTo>
                    <a:lnTo>
                      <a:pt x="60" y="16"/>
                    </a:lnTo>
                    <a:lnTo>
                      <a:pt x="61" y="16"/>
                    </a:lnTo>
                    <a:lnTo>
                      <a:pt x="61" y="17"/>
                    </a:lnTo>
                    <a:lnTo>
                      <a:pt x="63" y="17"/>
                    </a:lnTo>
                    <a:lnTo>
                      <a:pt x="64" y="19"/>
                    </a:lnTo>
                    <a:lnTo>
                      <a:pt x="65" y="22"/>
                    </a:lnTo>
                    <a:lnTo>
                      <a:pt x="65" y="24"/>
                    </a:lnTo>
                    <a:lnTo>
                      <a:pt x="67" y="29"/>
                    </a:lnTo>
                    <a:lnTo>
                      <a:pt x="68" y="34"/>
                    </a:lnTo>
                    <a:lnTo>
                      <a:pt x="68" y="40"/>
                    </a:lnTo>
                    <a:lnTo>
                      <a:pt x="68" y="47"/>
                    </a:lnTo>
                    <a:lnTo>
                      <a:pt x="83" y="4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6648" name="Group 75"/>
            <p:cNvGrpSpPr>
              <a:grpSpLocks/>
            </p:cNvGrpSpPr>
            <p:nvPr/>
          </p:nvGrpSpPr>
          <p:grpSpPr bwMode="auto">
            <a:xfrm>
              <a:off x="1252" y="3348"/>
              <a:ext cx="407" cy="272"/>
              <a:chOff x="1487" y="1825"/>
              <a:chExt cx="407" cy="272"/>
            </a:xfrm>
          </p:grpSpPr>
          <p:sp>
            <p:nvSpPr>
              <p:cNvPr id="26708" name="Freeform 76"/>
              <p:cNvSpPr>
                <a:spLocks/>
              </p:cNvSpPr>
              <p:nvPr/>
            </p:nvSpPr>
            <p:spPr bwMode="auto">
              <a:xfrm>
                <a:off x="1493" y="1865"/>
                <a:ext cx="394" cy="198"/>
              </a:xfrm>
              <a:custGeom>
                <a:avLst/>
                <a:gdLst>
                  <a:gd name="T0" fmla="*/ 217 w 394"/>
                  <a:gd name="T1" fmla="*/ 1 h 198"/>
                  <a:gd name="T2" fmla="*/ 246 w 394"/>
                  <a:gd name="T3" fmla="*/ 2 h 198"/>
                  <a:gd name="T4" fmla="*/ 274 w 394"/>
                  <a:gd name="T5" fmla="*/ 8 h 198"/>
                  <a:gd name="T6" fmla="*/ 299 w 394"/>
                  <a:gd name="T7" fmla="*/ 14 h 198"/>
                  <a:gd name="T8" fmla="*/ 322 w 394"/>
                  <a:gd name="T9" fmla="*/ 22 h 198"/>
                  <a:gd name="T10" fmla="*/ 343 w 394"/>
                  <a:gd name="T11" fmla="*/ 32 h 198"/>
                  <a:gd name="T12" fmla="*/ 360 w 394"/>
                  <a:gd name="T13" fmla="*/ 43 h 198"/>
                  <a:gd name="T14" fmla="*/ 374 w 394"/>
                  <a:gd name="T15" fmla="*/ 56 h 198"/>
                  <a:gd name="T16" fmla="*/ 385 w 394"/>
                  <a:gd name="T17" fmla="*/ 70 h 198"/>
                  <a:gd name="T18" fmla="*/ 392 w 394"/>
                  <a:gd name="T19" fmla="*/ 84 h 198"/>
                  <a:gd name="T20" fmla="*/ 394 w 394"/>
                  <a:gd name="T21" fmla="*/ 100 h 198"/>
                  <a:gd name="T22" fmla="*/ 392 w 394"/>
                  <a:gd name="T23" fmla="*/ 114 h 198"/>
                  <a:gd name="T24" fmla="*/ 385 w 394"/>
                  <a:gd name="T25" fmla="*/ 128 h 198"/>
                  <a:gd name="T26" fmla="*/ 374 w 394"/>
                  <a:gd name="T27" fmla="*/ 142 h 198"/>
                  <a:gd name="T28" fmla="*/ 360 w 394"/>
                  <a:gd name="T29" fmla="*/ 155 h 198"/>
                  <a:gd name="T30" fmla="*/ 343 w 394"/>
                  <a:gd name="T31" fmla="*/ 166 h 198"/>
                  <a:gd name="T32" fmla="*/ 322 w 394"/>
                  <a:gd name="T33" fmla="*/ 176 h 198"/>
                  <a:gd name="T34" fmla="*/ 299 w 394"/>
                  <a:gd name="T35" fmla="*/ 184 h 198"/>
                  <a:gd name="T36" fmla="*/ 274 w 394"/>
                  <a:gd name="T37" fmla="*/ 191 h 198"/>
                  <a:gd name="T38" fmla="*/ 246 w 394"/>
                  <a:gd name="T39" fmla="*/ 195 h 198"/>
                  <a:gd name="T40" fmla="*/ 217 w 394"/>
                  <a:gd name="T41" fmla="*/ 198 h 198"/>
                  <a:gd name="T42" fmla="*/ 187 w 394"/>
                  <a:gd name="T43" fmla="*/ 198 h 198"/>
                  <a:gd name="T44" fmla="*/ 157 w 394"/>
                  <a:gd name="T45" fmla="*/ 197 h 198"/>
                  <a:gd name="T46" fmla="*/ 130 w 394"/>
                  <a:gd name="T47" fmla="*/ 193 h 198"/>
                  <a:gd name="T48" fmla="*/ 104 w 394"/>
                  <a:gd name="T49" fmla="*/ 187 h 198"/>
                  <a:gd name="T50" fmla="*/ 79 w 394"/>
                  <a:gd name="T51" fmla="*/ 179 h 198"/>
                  <a:gd name="T52" fmla="*/ 58 w 394"/>
                  <a:gd name="T53" fmla="*/ 169 h 198"/>
                  <a:gd name="T54" fmla="*/ 40 w 394"/>
                  <a:gd name="T55" fmla="*/ 159 h 198"/>
                  <a:gd name="T56" fmla="*/ 25 w 394"/>
                  <a:gd name="T57" fmla="*/ 146 h 198"/>
                  <a:gd name="T58" fmla="*/ 13 w 394"/>
                  <a:gd name="T59" fmla="*/ 133 h 198"/>
                  <a:gd name="T60" fmla="*/ 4 w 394"/>
                  <a:gd name="T61" fmla="*/ 119 h 198"/>
                  <a:gd name="T62" fmla="*/ 0 w 394"/>
                  <a:gd name="T63" fmla="*/ 104 h 198"/>
                  <a:gd name="T64" fmla="*/ 2 w 394"/>
                  <a:gd name="T65" fmla="*/ 88 h 198"/>
                  <a:gd name="T66" fmla="*/ 7 w 394"/>
                  <a:gd name="T67" fmla="*/ 74 h 198"/>
                  <a:gd name="T68" fmla="*/ 15 w 394"/>
                  <a:gd name="T69" fmla="*/ 60 h 198"/>
                  <a:gd name="T70" fmla="*/ 29 w 394"/>
                  <a:gd name="T71" fmla="*/ 48 h 198"/>
                  <a:gd name="T72" fmla="*/ 45 w 394"/>
                  <a:gd name="T73" fmla="*/ 36 h 198"/>
                  <a:gd name="T74" fmla="*/ 64 w 394"/>
                  <a:gd name="T75" fmla="*/ 26 h 198"/>
                  <a:gd name="T76" fmla="*/ 88 w 394"/>
                  <a:gd name="T77" fmla="*/ 17 h 198"/>
                  <a:gd name="T78" fmla="*/ 112 w 394"/>
                  <a:gd name="T79" fmla="*/ 10 h 198"/>
                  <a:gd name="T80" fmla="*/ 138 w 394"/>
                  <a:gd name="T81" fmla="*/ 4 h 198"/>
                  <a:gd name="T82" fmla="*/ 167 w 394"/>
                  <a:gd name="T83" fmla="*/ 1 h 198"/>
                  <a:gd name="T84" fmla="*/ 198 w 394"/>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4"/>
                  <a:gd name="T130" fmla="*/ 0 h 198"/>
                  <a:gd name="T131" fmla="*/ 394 w 394"/>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4" h="198">
                    <a:moveTo>
                      <a:pt x="198" y="0"/>
                    </a:moveTo>
                    <a:lnTo>
                      <a:pt x="208" y="0"/>
                    </a:lnTo>
                    <a:lnTo>
                      <a:pt x="217" y="1"/>
                    </a:lnTo>
                    <a:lnTo>
                      <a:pt x="227" y="1"/>
                    </a:lnTo>
                    <a:lnTo>
                      <a:pt x="236" y="1"/>
                    </a:lnTo>
                    <a:lnTo>
                      <a:pt x="246" y="2"/>
                    </a:lnTo>
                    <a:lnTo>
                      <a:pt x="255" y="4"/>
                    </a:lnTo>
                    <a:lnTo>
                      <a:pt x="265" y="5"/>
                    </a:lnTo>
                    <a:lnTo>
                      <a:pt x="274" y="8"/>
                    </a:lnTo>
                    <a:lnTo>
                      <a:pt x="283" y="10"/>
                    </a:lnTo>
                    <a:lnTo>
                      <a:pt x="291" y="12"/>
                    </a:lnTo>
                    <a:lnTo>
                      <a:pt x="299" y="14"/>
                    </a:lnTo>
                    <a:lnTo>
                      <a:pt x="307" y="17"/>
                    </a:lnTo>
                    <a:lnTo>
                      <a:pt x="315" y="19"/>
                    </a:lnTo>
                    <a:lnTo>
                      <a:pt x="322" y="22"/>
                    </a:lnTo>
                    <a:lnTo>
                      <a:pt x="329" y="26"/>
                    </a:lnTo>
                    <a:lnTo>
                      <a:pt x="336" y="29"/>
                    </a:lnTo>
                    <a:lnTo>
                      <a:pt x="343" y="32"/>
                    </a:lnTo>
                    <a:lnTo>
                      <a:pt x="349" y="36"/>
                    </a:lnTo>
                    <a:lnTo>
                      <a:pt x="355" y="39"/>
                    </a:lnTo>
                    <a:lnTo>
                      <a:pt x="360" y="43"/>
                    </a:lnTo>
                    <a:lnTo>
                      <a:pt x="366" y="48"/>
                    </a:lnTo>
                    <a:lnTo>
                      <a:pt x="370" y="52"/>
                    </a:lnTo>
                    <a:lnTo>
                      <a:pt x="374" y="56"/>
                    </a:lnTo>
                    <a:lnTo>
                      <a:pt x="378" y="60"/>
                    </a:lnTo>
                    <a:lnTo>
                      <a:pt x="382" y="64"/>
                    </a:lnTo>
                    <a:lnTo>
                      <a:pt x="385" y="70"/>
                    </a:lnTo>
                    <a:lnTo>
                      <a:pt x="388" y="74"/>
                    </a:lnTo>
                    <a:lnTo>
                      <a:pt x="390" y="79"/>
                    </a:lnTo>
                    <a:lnTo>
                      <a:pt x="392" y="84"/>
                    </a:lnTo>
                    <a:lnTo>
                      <a:pt x="393" y="88"/>
                    </a:lnTo>
                    <a:lnTo>
                      <a:pt x="393" y="94"/>
                    </a:lnTo>
                    <a:lnTo>
                      <a:pt x="394" y="100"/>
                    </a:lnTo>
                    <a:lnTo>
                      <a:pt x="393" y="104"/>
                    </a:lnTo>
                    <a:lnTo>
                      <a:pt x="393" y="110"/>
                    </a:lnTo>
                    <a:lnTo>
                      <a:pt x="392" y="114"/>
                    </a:lnTo>
                    <a:lnTo>
                      <a:pt x="390" y="119"/>
                    </a:lnTo>
                    <a:lnTo>
                      <a:pt x="388" y="124"/>
                    </a:lnTo>
                    <a:lnTo>
                      <a:pt x="385" y="128"/>
                    </a:lnTo>
                    <a:lnTo>
                      <a:pt x="382" y="133"/>
                    </a:lnTo>
                    <a:lnTo>
                      <a:pt x="378" y="138"/>
                    </a:lnTo>
                    <a:lnTo>
                      <a:pt x="374" y="142"/>
                    </a:lnTo>
                    <a:lnTo>
                      <a:pt x="370" y="146"/>
                    </a:lnTo>
                    <a:lnTo>
                      <a:pt x="366" y="150"/>
                    </a:lnTo>
                    <a:lnTo>
                      <a:pt x="360" y="155"/>
                    </a:lnTo>
                    <a:lnTo>
                      <a:pt x="355" y="159"/>
                    </a:lnTo>
                    <a:lnTo>
                      <a:pt x="349" y="162"/>
                    </a:lnTo>
                    <a:lnTo>
                      <a:pt x="343" y="166"/>
                    </a:lnTo>
                    <a:lnTo>
                      <a:pt x="336" y="169"/>
                    </a:lnTo>
                    <a:lnTo>
                      <a:pt x="329" y="173"/>
                    </a:lnTo>
                    <a:lnTo>
                      <a:pt x="322" y="176"/>
                    </a:lnTo>
                    <a:lnTo>
                      <a:pt x="315" y="179"/>
                    </a:lnTo>
                    <a:lnTo>
                      <a:pt x="307" y="181"/>
                    </a:lnTo>
                    <a:lnTo>
                      <a:pt x="299" y="184"/>
                    </a:lnTo>
                    <a:lnTo>
                      <a:pt x="291" y="187"/>
                    </a:lnTo>
                    <a:lnTo>
                      <a:pt x="283" y="188"/>
                    </a:lnTo>
                    <a:lnTo>
                      <a:pt x="274" y="191"/>
                    </a:lnTo>
                    <a:lnTo>
                      <a:pt x="265" y="193"/>
                    </a:lnTo>
                    <a:lnTo>
                      <a:pt x="255" y="194"/>
                    </a:lnTo>
                    <a:lnTo>
                      <a:pt x="246" y="195"/>
                    </a:lnTo>
                    <a:lnTo>
                      <a:pt x="236" y="197"/>
                    </a:lnTo>
                    <a:lnTo>
                      <a:pt x="227" y="197"/>
                    </a:lnTo>
                    <a:lnTo>
                      <a:pt x="217" y="198"/>
                    </a:lnTo>
                    <a:lnTo>
                      <a:pt x="208" y="198"/>
                    </a:lnTo>
                    <a:lnTo>
                      <a:pt x="198" y="198"/>
                    </a:lnTo>
                    <a:lnTo>
                      <a:pt x="187" y="198"/>
                    </a:lnTo>
                    <a:lnTo>
                      <a:pt x="178" y="198"/>
                    </a:lnTo>
                    <a:lnTo>
                      <a:pt x="167" y="197"/>
                    </a:lnTo>
                    <a:lnTo>
                      <a:pt x="157" y="197"/>
                    </a:lnTo>
                    <a:lnTo>
                      <a:pt x="148" y="195"/>
                    </a:lnTo>
                    <a:lnTo>
                      <a:pt x="138" y="194"/>
                    </a:lnTo>
                    <a:lnTo>
                      <a:pt x="130" y="193"/>
                    </a:lnTo>
                    <a:lnTo>
                      <a:pt x="120" y="191"/>
                    </a:lnTo>
                    <a:lnTo>
                      <a:pt x="112" y="188"/>
                    </a:lnTo>
                    <a:lnTo>
                      <a:pt x="104" y="187"/>
                    </a:lnTo>
                    <a:lnTo>
                      <a:pt x="96" y="184"/>
                    </a:lnTo>
                    <a:lnTo>
                      <a:pt x="88" y="181"/>
                    </a:lnTo>
                    <a:lnTo>
                      <a:pt x="79" y="179"/>
                    </a:lnTo>
                    <a:lnTo>
                      <a:pt x="73" y="176"/>
                    </a:lnTo>
                    <a:lnTo>
                      <a:pt x="64" y="173"/>
                    </a:lnTo>
                    <a:lnTo>
                      <a:pt x="58" y="169"/>
                    </a:lnTo>
                    <a:lnTo>
                      <a:pt x="51" y="166"/>
                    </a:lnTo>
                    <a:lnTo>
                      <a:pt x="45" y="162"/>
                    </a:lnTo>
                    <a:lnTo>
                      <a:pt x="40" y="159"/>
                    </a:lnTo>
                    <a:lnTo>
                      <a:pt x="34" y="155"/>
                    </a:lnTo>
                    <a:lnTo>
                      <a:pt x="29" y="150"/>
                    </a:lnTo>
                    <a:lnTo>
                      <a:pt x="25" y="146"/>
                    </a:lnTo>
                    <a:lnTo>
                      <a:pt x="19" y="142"/>
                    </a:lnTo>
                    <a:lnTo>
                      <a:pt x="15" y="138"/>
                    </a:lnTo>
                    <a:lnTo>
                      <a:pt x="13" y="133"/>
                    </a:lnTo>
                    <a:lnTo>
                      <a:pt x="10" y="128"/>
                    </a:lnTo>
                    <a:lnTo>
                      <a:pt x="7" y="124"/>
                    </a:lnTo>
                    <a:lnTo>
                      <a:pt x="4" y="119"/>
                    </a:lnTo>
                    <a:lnTo>
                      <a:pt x="3" y="114"/>
                    </a:lnTo>
                    <a:lnTo>
                      <a:pt x="2" y="110"/>
                    </a:lnTo>
                    <a:lnTo>
                      <a:pt x="0" y="104"/>
                    </a:lnTo>
                    <a:lnTo>
                      <a:pt x="0" y="100"/>
                    </a:lnTo>
                    <a:lnTo>
                      <a:pt x="0" y="94"/>
                    </a:lnTo>
                    <a:lnTo>
                      <a:pt x="2" y="88"/>
                    </a:lnTo>
                    <a:lnTo>
                      <a:pt x="3" y="84"/>
                    </a:lnTo>
                    <a:lnTo>
                      <a:pt x="4" y="79"/>
                    </a:lnTo>
                    <a:lnTo>
                      <a:pt x="7" y="74"/>
                    </a:lnTo>
                    <a:lnTo>
                      <a:pt x="10" y="70"/>
                    </a:lnTo>
                    <a:lnTo>
                      <a:pt x="13" y="64"/>
                    </a:lnTo>
                    <a:lnTo>
                      <a:pt x="15" y="60"/>
                    </a:lnTo>
                    <a:lnTo>
                      <a:pt x="19" y="56"/>
                    </a:lnTo>
                    <a:lnTo>
                      <a:pt x="25" y="52"/>
                    </a:lnTo>
                    <a:lnTo>
                      <a:pt x="29" y="48"/>
                    </a:lnTo>
                    <a:lnTo>
                      <a:pt x="34" y="43"/>
                    </a:lnTo>
                    <a:lnTo>
                      <a:pt x="40" y="39"/>
                    </a:lnTo>
                    <a:lnTo>
                      <a:pt x="45" y="36"/>
                    </a:lnTo>
                    <a:lnTo>
                      <a:pt x="51" y="32"/>
                    </a:lnTo>
                    <a:lnTo>
                      <a:pt x="58" y="29"/>
                    </a:lnTo>
                    <a:lnTo>
                      <a:pt x="64" y="26"/>
                    </a:lnTo>
                    <a:lnTo>
                      <a:pt x="73" y="22"/>
                    </a:lnTo>
                    <a:lnTo>
                      <a:pt x="79" y="19"/>
                    </a:lnTo>
                    <a:lnTo>
                      <a:pt x="88" y="17"/>
                    </a:lnTo>
                    <a:lnTo>
                      <a:pt x="96" y="14"/>
                    </a:lnTo>
                    <a:lnTo>
                      <a:pt x="104" y="12"/>
                    </a:lnTo>
                    <a:lnTo>
                      <a:pt x="112" y="10"/>
                    </a:lnTo>
                    <a:lnTo>
                      <a:pt x="120" y="8"/>
                    </a:lnTo>
                    <a:lnTo>
                      <a:pt x="130" y="5"/>
                    </a:lnTo>
                    <a:lnTo>
                      <a:pt x="138" y="4"/>
                    </a:lnTo>
                    <a:lnTo>
                      <a:pt x="148" y="2"/>
                    </a:lnTo>
                    <a:lnTo>
                      <a:pt x="157" y="1"/>
                    </a:lnTo>
                    <a:lnTo>
                      <a:pt x="167" y="1"/>
                    </a:lnTo>
                    <a:lnTo>
                      <a:pt x="178" y="1"/>
                    </a:lnTo>
                    <a:lnTo>
                      <a:pt x="187" y="0"/>
                    </a:lnTo>
                    <a:lnTo>
                      <a:pt x="198" y="0"/>
                    </a:lnTo>
                    <a:close/>
                  </a:path>
                </a:pathLst>
              </a:custGeom>
              <a:solidFill>
                <a:srgbClr val="FFF5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09" name="Freeform 77"/>
              <p:cNvSpPr>
                <a:spLocks/>
              </p:cNvSpPr>
              <p:nvPr/>
            </p:nvSpPr>
            <p:spPr bwMode="auto">
              <a:xfrm>
                <a:off x="1691" y="1858"/>
                <a:ext cx="203" cy="107"/>
              </a:xfrm>
              <a:custGeom>
                <a:avLst/>
                <a:gdLst>
                  <a:gd name="T0" fmla="*/ 203 w 203"/>
                  <a:gd name="T1" fmla="*/ 107 h 107"/>
                  <a:gd name="T2" fmla="*/ 202 w 203"/>
                  <a:gd name="T3" fmla="*/ 94 h 107"/>
                  <a:gd name="T4" fmla="*/ 199 w 203"/>
                  <a:gd name="T5" fmla="*/ 83 h 107"/>
                  <a:gd name="T6" fmla="*/ 194 w 203"/>
                  <a:gd name="T7" fmla="*/ 73 h 107"/>
                  <a:gd name="T8" fmla="*/ 185 w 203"/>
                  <a:gd name="T9" fmla="*/ 63 h 107"/>
                  <a:gd name="T10" fmla="*/ 177 w 203"/>
                  <a:gd name="T11" fmla="*/ 53 h 107"/>
                  <a:gd name="T12" fmla="*/ 166 w 203"/>
                  <a:gd name="T13" fmla="*/ 45 h 107"/>
                  <a:gd name="T14" fmla="*/ 155 w 203"/>
                  <a:gd name="T15" fmla="*/ 36 h 107"/>
                  <a:gd name="T16" fmla="*/ 142 w 203"/>
                  <a:gd name="T17" fmla="*/ 29 h 107"/>
                  <a:gd name="T18" fmla="*/ 127 w 203"/>
                  <a:gd name="T19" fmla="*/ 22 h 107"/>
                  <a:gd name="T20" fmla="*/ 112 w 203"/>
                  <a:gd name="T21" fmla="*/ 17 h 107"/>
                  <a:gd name="T22" fmla="*/ 94 w 203"/>
                  <a:gd name="T23" fmla="*/ 11 h 107"/>
                  <a:gd name="T24" fmla="*/ 78 w 203"/>
                  <a:gd name="T25" fmla="*/ 7 h 107"/>
                  <a:gd name="T26" fmla="*/ 59 w 203"/>
                  <a:gd name="T27" fmla="*/ 4 h 107"/>
                  <a:gd name="T28" fmla="*/ 40 w 203"/>
                  <a:gd name="T29" fmla="*/ 1 h 107"/>
                  <a:gd name="T30" fmla="*/ 19 w 203"/>
                  <a:gd name="T31" fmla="*/ 0 h 107"/>
                  <a:gd name="T32" fmla="*/ 0 w 203"/>
                  <a:gd name="T33" fmla="*/ 0 h 107"/>
                  <a:gd name="T34" fmla="*/ 8 w 203"/>
                  <a:gd name="T35" fmla="*/ 14 h 107"/>
                  <a:gd name="T36" fmla="*/ 29 w 203"/>
                  <a:gd name="T37" fmla="*/ 15 h 107"/>
                  <a:gd name="T38" fmla="*/ 48 w 203"/>
                  <a:gd name="T39" fmla="*/ 18 h 107"/>
                  <a:gd name="T40" fmla="*/ 65 w 203"/>
                  <a:gd name="T41" fmla="*/ 21 h 107"/>
                  <a:gd name="T42" fmla="*/ 82 w 203"/>
                  <a:gd name="T43" fmla="*/ 24 h 107"/>
                  <a:gd name="T44" fmla="*/ 98 w 203"/>
                  <a:gd name="T45" fmla="*/ 28 h 107"/>
                  <a:gd name="T46" fmla="*/ 115 w 203"/>
                  <a:gd name="T47" fmla="*/ 33 h 107"/>
                  <a:gd name="T48" fmla="*/ 128 w 203"/>
                  <a:gd name="T49" fmla="*/ 39 h 107"/>
                  <a:gd name="T50" fmla="*/ 140 w 203"/>
                  <a:gd name="T51" fmla="*/ 46 h 107"/>
                  <a:gd name="T52" fmla="*/ 153 w 203"/>
                  <a:gd name="T53" fmla="*/ 53 h 107"/>
                  <a:gd name="T54" fmla="*/ 162 w 203"/>
                  <a:gd name="T55" fmla="*/ 60 h 107"/>
                  <a:gd name="T56" fmla="*/ 170 w 203"/>
                  <a:gd name="T57" fmla="*/ 69 h 107"/>
                  <a:gd name="T58" fmla="*/ 177 w 203"/>
                  <a:gd name="T59" fmla="*/ 76 h 107"/>
                  <a:gd name="T60" fmla="*/ 183 w 203"/>
                  <a:gd name="T61" fmla="*/ 84 h 107"/>
                  <a:gd name="T62" fmla="*/ 187 w 203"/>
                  <a:gd name="T63" fmla="*/ 93 h 107"/>
                  <a:gd name="T64" fmla="*/ 188 w 203"/>
                  <a:gd name="T65" fmla="*/ 101 h 107"/>
                  <a:gd name="T66" fmla="*/ 188 w 203"/>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107"/>
                    </a:moveTo>
                    <a:lnTo>
                      <a:pt x="203" y="107"/>
                    </a:lnTo>
                    <a:lnTo>
                      <a:pt x="203" y="100"/>
                    </a:lnTo>
                    <a:lnTo>
                      <a:pt x="202" y="94"/>
                    </a:lnTo>
                    <a:lnTo>
                      <a:pt x="200" y="88"/>
                    </a:lnTo>
                    <a:lnTo>
                      <a:pt x="199" y="83"/>
                    </a:lnTo>
                    <a:lnTo>
                      <a:pt x="196" y="78"/>
                    </a:lnTo>
                    <a:lnTo>
                      <a:pt x="194" y="73"/>
                    </a:lnTo>
                    <a:lnTo>
                      <a:pt x="190" y="67"/>
                    </a:lnTo>
                    <a:lnTo>
                      <a:pt x="185" y="63"/>
                    </a:lnTo>
                    <a:lnTo>
                      <a:pt x="181" y="57"/>
                    </a:lnTo>
                    <a:lnTo>
                      <a:pt x="177" y="53"/>
                    </a:lnTo>
                    <a:lnTo>
                      <a:pt x="172" y="49"/>
                    </a:lnTo>
                    <a:lnTo>
                      <a:pt x="166" y="45"/>
                    </a:lnTo>
                    <a:lnTo>
                      <a:pt x="161" y="40"/>
                    </a:lnTo>
                    <a:lnTo>
                      <a:pt x="155" y="36"/>
                    </a:lnTo>
                    <a:lnTo>
                      <a:pt x="149" y="33"/>
                    </a:lnTo>
                    <a:lnTo>
                      <a:pt x="142" y="29"/>
                    </a:lnTo>
                    <a:lnTo>
                      <a:pt x="135" y="25"/>
                    </a:lnTo>
                    <a:lnTo>
                      <a:pt x="127" y="22"/>
                    </a:lnTo>
                    <a:lnTo>
                      <a:pt x="120" y="19"/>
                    </a:lnTo>
                    <a:lnTo>
                      <a:pt x="112" y="17"/>
                    </a:lnTo>
                    <a:lnTo>
                      <a:pt x="104" y="14"/>
                    </a:lnTo>
                    <a:lnTo>
                      <a:pt x="94" y="11"/>
                    </a:lnTo>
                    <a:lnTo>
                      <a:pt x="86" y="9"/>
                    </a:lnTo>
                    <a:lnTo>
                      <a:pt x="78" y="7"/>
                    </a:lnTo>
                    <a:lnTo>
                      <a:pt x="68" y="5"/>
                    </a:lnTo>
                    <a:lnTo>
                      <a:pt x="59" y="4"/>
                    </a:lnTo>
                    <a:lnTo>
                      <a:pt x="49" y="2"/>
                    </a:lnTo>
                    <a:lnTo>
                      <a:pt x="40" y="1"/>
                    </a:lnTo>
                    <a:lnTo>
                      <a:pt x="30" y="0"/>
                    </a:lnTo>
                    <a:lnTo>
                      <a:pt x="19" y="0"/>
                    </a:lnTo>
                    <a:lnTo>
                      <a:pt x="10" y="0"/>
                    </a:lnTo>
                    <a:lnTo>
                      <a:pt x="0" y="0"/>
                    </a:lnTo>
                    <a:lnTo>
                      <a:pt x="0" y="14"/>
                    </a:lnTo>
                    <a:lnTo>
                      <a:pt x="8" y="14"/>
                    </a:lnTo>
                    <a:lnTo>
                      <a:pt x="19" y="15"/>
                    </a:lnTo>
                    <a:lnTo>
                      <a:pt x="29" y="15"/>
                    </a:lnTo>
                    <a:lnTo>
                      <a:pt x="38" y="17"/>
                    </a:lnTo>
                    <a:lnTo>
                      <a:pt x="48" y="18"/>
                    </a:lnTo>
                    <a:lnTo>
                      <a:pt x="56" y="19"/>
                    </a:lnTo>
                    <a:lnTo>
                      <a:pt x="65" y="21"/>
                    </a:lnTo>
                    <a:lnTo>
                      <a:pt x="74" y="22"/>
                    </a:lnTo>
                    <a:lnTo>
                      <a:pt x="82" y="24"/>
                    </a:lnTo>
                    <a:lnTo>
                      <a:pt x="90" y="26"/>
                    </a:lnTo>
                    <a:lnTo>
                      <a:pt x="98" y="28"/>
                    </a:lnTo>
                    <a:lnTo>
                      <a:pt x="106" y="31"/>
                    </a:lnTo>
                    <a:lnTo>
                      <a:pt x="115" y="33"/>
                    </a:lnTo>
                    <a:lnTo>
                      <a:pt x="121" y="36"/>
                    </a:lnTo>
                    <a:lnTo>
                      <a:pt x="128" y="39"/>
                    </a:lnTo>
                    <a:lnTo>
                      <a:pt x="135" y="43"/>
                    </a:lnTo>
                    <a:lnTo>
                      <a:pt x="140" y="46"/>
                    </a:lnTo>
                    <a:lnTo>
                      <a:pt x="147" y="49"/>
                    </a:lnTo>
                    <a:lnTo>
                      <a:pt x="153" y="53"/>
                    </a:lnTo>
                    <a:lnTo>
                      <a:pt x="158" y="57"/>
                    </a:lnTo>
                    <a:lnTo>
                      <a:pt x="162" y="60"/>
                    </a:lnTo>
                    <a:lnTo>
                      <a:pt x="166" y="64"/>
                    </a:lnTo>
                    <a:lnTo>
                      <a:pt x="170" y="69"/>
                    </a:lnTo>
                    <a:lnTo>
                      <a:pt x="175" y="71"/>
                    </a:lnTo>
                    <a:lnTo>
                      <a:pt x="177" y="76"/>
                    </a:lnTo>
                    <a:lnTo>
                      <a:pt x="180" y="80"/>
                    </a:lnTo>
                    <a:lnTo>
                      <a:pt x="183" y="84"/>
                    </a:lnTo>
                    <a:lnTo>
                      <a:pt x="185" y="88"/>
                    </a:lnTo>
                    <a:lnTo>
                      <a:pt x="187" y="93"/>
                    </a:lnTo>
                    <a:lnTo>
                      <a:pt x="187" y="97"/>
                    </a:lnTo>
                    <a:lnTo>
                      <a:pt x="188" y="101"/>
                    </a:lnTo>
                    <a:lnTo>
                      <a:pt x="188" y="107"/>
                    </a:lnTo>
                    <a:lnTo>
                      <a:pt x="203" y="10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10" name="Freeform 78"/>
              <p:cNvSpPr>
                <a:spLocks/>
              </p:cNvSpPr>
              <p:nvPr/>
            </p:nvSpPr>
            <p:spPr bwMode="auto">
              <a:xfrm>
                <a:off x="1691" y="1965"/>
                <a:ext cx="203" cy="105"/>
              </a:xfrm>
              <a:custGeom>
                <a:avLst/>
                <a:gdLst>
                  <a:gd name="T0" fmla="*/ 0 w 203"/>
                  <a:gd name="T1" fmla="*/ 105 h 105"/>
                  <a:gd name="T2" fmla="*/ 19 w 203"/>
                  <a:gd name="T3" fmla="*/ 105 h 105"/>
                  <a:gd name="T4" fmla="*/ 40 w 203"/>
                  <a:gd name="T5" fmla="*/ 104 h 105"/>
                  <a:gd name="T6" fmla="*/ 59 w 203"/>
                  <a:gd name="T7" fmla="*/ 101 h 105"/>
                  <a:gd name="T8" fmla="*/ 78 w 203"/>
                  <a:gd name="T9" fmla="*/ 98 h 105"/>
                  <a:gd name="T10" fmla="*/ 94 w 203"/>
                  <a:gd name="T11" fmla="*/ 94 h 105"/>
                  <a:gd name="T12" fmla="*/ 112 w 203"/>
                  <a:gd name="T13" fmla="*/ 88 h 105"/>
                  <a:gd name="T14" fmla="*/ 127 w 203"/>
                  <a:gd name="T15" fmla="*/ 83 h 105"/>
                  <a:gd name="T16" fmla="*/ 142 w 203"/>
                  <a:gd name="T17" fmla="*/ 76 h 105"/>
                  <a:gd name="T18" fmla="*/ 155 w 203"/>
                  <a:gd name="T19" fmla="*/ 69 h 105"/>
                  <a:gd name="T20" fmla="*/ 166 w 203"/>
                  <a:gd name="T21" fmla="*/ 60 h 105"/>
                  <a:gd name="T22" fmla="*/ 177 w 203"/>
                  <a:gd name="T23" fmla="*/ 52 h 105"/>
                  <a:gd name="T24" fmla="*/ 185 w 203"/>
                  <a:gd name="T25" fmla="*/ 42 h 105"/>
                  <a:gd name="T26" fmla="*/ 194 w 203"/>
                  <a:gd name="T27" fmla="*/ 32 h 105"/>
                  <a:gd name="T28" fmla="*/ 199 w 203"/>
                  <a:gd name="T29" fmla="*/ 22 h 105"/>
                  <a:gd name="T30" fmla="*/ 202 w 203"/>
                  <a:gd name="T31" fmla="*/ 11 h 105"/>
                  <a:gd name="T32" fmla="*/ 203 w 203"/>
                  <a:gd name="T33" fmla="*/ 0 h 105"/>
                  <a:gd name="T34" fmla="*/ 188 w 203"/>
                  <a:gd name="T35" fmla="*/ 2 h 105"/>
                  <a:gd name="T36" fmla="*/ 187 w 203"/>
                  <a:gd name="T37" fmla="*/ 12 h 105"/>
                  <a:gd name="T38" fmla="*/ 183 w 203"/>
                  <a:gd name="T39" fmla="*/ 21 h 105"/>
                  <a:gd name="T40" fmla="*/ 177 w 203"/>
                  <a:gd name="T41" fmla="*/ 28 h 105"/>
                  <a:gd name="T42" fmla="*/ 170 w 203"/>
                  <a:gd name="T43" fmla="*/ 36 h 105"/>
                  <a:gd name="T44" fmla="*/ 162 w 203"/>
                  <a:gd name="T45" fmla="*/ 45 h 105"/>
                  <a:gd name="T46" fmla="*/ 153 w 203"/>
                  <a:gd name="T47" fmla="*/ 52 h 105"/>
                  <a:gd name="T48" fmla="*/ 140 w 203"/>
                  <a:gd name="T49" fmla="*/ 59 h 105"/>
                  <a:gd name="T50" fmla="*/ 128 w 203"/>
                  <a:gd name="T51" fmla="*/ 66 h 105"/>
                  <a:gd name="T52" fmla="*/ 115 w 203"/>
                  <a:gd name="T53" fmla="*/ 71 h 105"/>
                  <a:gd name="T54" fmla="*/ 98 w 203"/>
                  <a:gd name="T55" fmla="*/ 77 h 105"/>
                  <a:gd name="T56" fmla="*/ 82 w 203"/>
                  <a:gd name="T57" fmla="*/ 81 h 105"/>
                  <a:gd name="T58" fmla="*/ 65 w 203"/>
                  <a:gd name="T59" fmla="*/ 84 h 105"/>
                  <a:gd name="T60" fmla="*/ 48 w 203"/>
                  <a:gd name="T61" fmla="*/ 88 h 105"/>
                  <a:gd name="T62" fmla="*/ 29 w 203"/>
                  <a:gd name="T63" fmla="*/ 90 h 105"/>
                  <a:gd name="T64" fmla="*/ 8 w 203"/>
                  <a:gd name="T65" fmla="*/ 91 h 105"/>
                  <a:gd name="T66" fmla="*/ 0 w 203"/>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105"/>
                    </a:moveTo>
                    <a:lnTo>
                      <a:pt x="0" y="105"/>
                    </a:lnTo>
                    <a:lnTo>
                      <a:pt x="10" y="105"/>
                    </a:lnTo>
                    <a:lnTo>
                      <a:pt x="19" y="105"/>
                    </a:lnTo>
                    <a:lnTo>
                      <a:pt x="30" y="104"/>
                    </a:lnTo>
                    <a:lnTo>
                      <a:pt x="40" y="104"/>
                    </a:lnTo>
                    <a:lnTo>
                      <a:pt x="49" y="102"/>
                    </a:lnTo>
                    <a:lnTo>
                      <a:pt x="59" y="101"/>
                    </a:lnTo>
                    <a:lnTo>
                      <a:pt x="68" y="100"/>
                    </a:lnTo>
                    <a:lnTo>
                      <a:pt x="78" y="98"/>
                    </a:lnTo>
                    <a:lnTo>
                      <a:pt x="86" y="95"/>
                    </a:lnTo>
                    <a:lnTo>
                      <a:pt x="94" y="94"/>
                    </a:lnTo>
                    <a:lnTo>
                      <a:pt x="104" y="91"/>
                    </a:lnTo>
                    <a:lnTo>
                      <a:pt x="112" y="88"/>
                    </a:lnTo>
                    <a:lnTo>
                      <a:pt x="120" y="86"/>
                    </a:lnTo>
                    <a:lnTo>
                      <a:pt x="127" y="83"/>
                    </a:lnTo>
                    <a:lnTo>
                      <a:pt x="135" y="79"/>
                    </a:lnTo>
                    <a:lnTo>
                      <a:pt x="142" y="76"/>
                    </a:lnTo>
                    <a:lnTo>
                      <a:pt x="149" y="73"/>
                    </a:lnTo>
                    <a:lnTo>
                      <a:pt x="155" y="69"/>
                    </a:lnTo>
                    <a:lnTo>
                      <a:pt x="161" y="64"/>
                    </a:lnTo>
                    <a:lnTo>
                      <a:pt x="166" y="60"/>
                    </a:lnTo>
                    <a:lnTo>
                      <a:pt x="172" y="56"/>
                    </a:lnTo>
                    <a:lnTo>
                      <a:pt x="177" y="52"/>
                    </a:lnTo>
                    <a:lnTo>
                      <a:pt x="181" y="48"/>
                    </a:lnTo>
                    <a:lnTo>
                      <a:pt x="185" y="42"/>
                    </a:lnTo>
                    <a:lnTo>
                      <a:pt x="190" y="38"/>
                    </a:lnTo>
                    <a:lnTo>
                      <a:pt x="194" y="32"/>
                    </a:lnTo>
                    <a:lnTo>
                      <a:pt x="196" y="28"/>
                    </a:lnTo>
                    <a:lnTo>
                      <a:pt x="199" y="22"/>
                    </a:lnTo>
                    <a:lnTo>
                      <a:pt x="200" y="17"/>
                    </a:lnTo>
                    <a:lnTo>
                      <a:pt x="202" y="11"/>
                    </a:lnTo>
                    <a:lnTo>
                      <a:pt x="203" y="5"/>
                    </a:lnTo>
                    <a:lnTo>
                      <a:pt x="203" y="0"/>
                    </a:lnTo>
                    <a:lnTo>
                      <a:pt x="188" y="0"/>
                    </a:lnTo>
                    <a:lnTo>
                      <a:pt x="188" y="2"/>
                    </a:lnTo>
                    <a:lnTo>
                      <a:pt x="187" y="8"/>
                    </a:lnTo>
                    <a:lnTo>
                      <a:pt x="187" y="12"/>
                    </a:lnTo>
                    <a:lnTo>
                      <a:pt x="185" y="17"/>
                    </a:lnTo>
                    <a:lnTo>
                      <a:pt x="183" y="21"/>
                    </a:lnTo>
                    <a:lnTo>
                      <a:pt x="180" y="25"/>
                    </a:lnTo>
                    <a:lnTo>
                      <a:pt x="177" y="28"/>
                    </a:lnTo>
                    <a:lnTo>
                      <a:pt x="175" y="32"/>
                    </a:lnTo>
                    <a:lnTo>
                      <a:pt x="170" y="36"/>
                    </a:lnTo>
                    <a:lnTo>
                      <a:pt x="166" y="40"/>
                    </a:lnTo>
                    <a:lnTo>
                      <a:pt x="162" y="45"/>
                    </a:lnTo>
                    <a:lnTo>
                      <a:pt x="158" y="49"/>
                    </a:lnTo>
                    <a:lnTo>
                      <a:pt x="153" y="52"/>
                    </a:lnTo>
                    <a:lnTo>
                      <a:pt x="147" y="56"/>
                    </a:lnTo>
                    <a:lnTo>
                      <a:pt x="140" y="59"/>
                    </a:lnTo>
                    <a:lnTo>
                      <a:pt x="135" y="63"/>
                    </a:lnTo>
                    <a:lnTo>
                      <a:pt x="128" y="66"/>
                    </a:lnTo>
                    <a:lnTo>
                      <a:pt x="121" y="69"/>
                    </a:lnTo>
                    <a:lnTo>
                      <a:pt x="115" y="71"/>
                    </a:lnTo>
                    <a:lnTo>
                      <a:pt x="106" y="74"/>
                    </a:lnTo>
                    <a:lnTo>
                      <a:pt x="98" y="77"/>
                    </a:lnTo>
                    <a:lnTo>
                      <a:pt x="90" y="79"/>
                    </a:lnTo>
                    <a:lnTo>
                      <a:pt x="82" y="81"/>
                    </a:lnTo>
                    <a:lnTo>
                      <a:pt x="74" y="83"/>
                    </a:lnTo>
                    <a:lnTo>
                      <a:pt x="65" y="84"/>
                    </a:lnTo>
                    <a:lnTo>
                      <a:pt x="56" y="87"/>
                    </a:lnTo>
                    <a:lnTo>
                      <a:pt x="48" y="88"/>
                    </a:lnTo>
                    <a:lnTo>
                      <a:pt x="38" y="88"/>
                    </a:lnTo>
                    <a:lnTo>
                      <a:pt x="29" y="90"/>
                    </a:lnTo>
                    <a:lnTo>
                      <a:pt x="19" y="90"/>
                    </a:lnTo>
                    <a:lnTo>
                      <a:pt x="8" y="91"/>
                    </a:lnTo>
                    <a:lnTo>
                      <a:pt x="0" y="91"/>
                    </a:lnTo>
                    <a:lnTo>
                      <a:pt x="0" y="10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11" name="Freeform 79"/>
              <p:cNvSpPr>
                <a:spLocks/>
              </p:cNvSpPr>
              <p:nvPr/>
            </p:nvSpPr>
            <p:spPr bwMode="auto">
              <a:xfrm>
                <a:off x="1487" y="1965"/>
                <a:ext cx="204" cy="105"/>
              </a:xfrm>
              <a:custGeom>
                <a:avLst/>
                <a:gdLst>
                  <a:gd name="T0" fmla="*/ 0 w 204"/>
                  <a:gd name="T1" fmla="*/ 0 h 105"/>
                  <a:gd name="T2" fmla="*/ 0 w 204"/>
                  <a:gd name="T3" fmla="*/ 11 h 105"/>
                  <a:gd name="T4" fmla="*/ 4 w 204"/>
                  <a:gd name="T5" fmla="*/ 22 h 105"/>
                  <a:gd name="T6" fmla="*/ 9 w 204"/>
                  <a:gd name="T7" fmla="*/ 32 h 105"/>
                  <a:gd name="T8" fmla="*/ 16 w 204"/>
                  <a:gd name="T9" fmla="*/ 42 h 105"/>
                  <a:gd name="T10" fmla="*/ 25 w 204"/>
                  <a:gd name="T11" fmla="*/ 52 h 105"/>
                  <a:gd name="T12" fmla="*/ 36 w 204"/>
                  <a:gd name="T13" fmla="*/ 60 h 105"/>
                  <a:gd name="T14" fmla="*/ 47 w 204"/>
                  <a:gd name="T15" fmla="*/ 69 h 105"/>
                  <a:gd name="T16" fmla="*/ 61 w 204"/>
                  <a:gd name="T17" fmla="*/ 76 h 105"/>
                  <a:gd name="T18" fmla="*/ 75 w 204"/>
                  <a:gd name="T19" fmla="*/ 83 h 105"/>
                  <a:gd name="T20" fmla="*/ 91 w 204"/>
                  <a:gd name="T21" fmla="*/ 88 h 105"/>
                  <a:gd name="T22" fmla="*/ 107 w 204"/>
                  <a:gd name="T23" fmla="*/ 94 h 105"/>
                  <a:gd name="T24" fmla="*/ 125 w 204"/>
                  <a:gd name="T25" fmla="*/ 98 h 105"/>
                  <a:gd name="T26" fmla="*/ 144 w 204"/>
                  <a:gd name="T27" fmla="*/ 101 h 105"/>
                  <a:gd name="T28" fmla="*/ 163 w 204"/>
                  <a:gd name="T29" fmla="*/ 104 h 105"/>
                  <a:gd name="T30" fmla="*/ 182 w 204"/>
                  <a:gd name="T31" fmla="*/ 105 h 105"/>
                  <a:gd name="T32" fmla="*/ 204 w 204"/>
                  <a:gd name="T33" fmla="*/ 105 h 105"/>
                  <a:gd name="T34" fmla="*/ 193 w 204"/>
                  <a:gd name="T35" fmla="*/ 91 h 105"/>
                  <a:gd name="T36" fmla="*/ 174 w 204"/>
                  <a:gd name="T37" fmla="*/ 90 h 105"/>
                  <a:gd name="T38" fmla="*/ 155 w 204"/>
                  <a:gd name="T39" fmla="*/ 88 h 105"/>
                  <a:gd name="T40" fmla="*/ 137 w 204"/>
                  <a:gd name="T41" fmla="*/ 84 h 105"/>
                  <a:gd name="T42" fmla="*/ 120 w 204"/>
                  <a:gd name="T43" fmla="*/ 81 h 105"/>
                  <a:gd name="T44" fmla="*/ 103 w 204"/>
                  <a:gd name="T45" fmla="*/ 77 h 105"/>
                  <a:gd name="T46" fmla="*/ 88 w 204"/>
                  <a:gd name="T47" fmla="*/ 71 h 105"/>
                  <a:gd name="T48" fmla="*/ 75 w 204"/>
                  <a:gd name="T49" fmla="*/ 66 h 105"/>
                  <a:gd name="T50" fmla="*/ 61 w 204"/>
                  <a:gd name="T51" fmla="*/ 59 h 105"/>
                  <a:gd name="T52" fmla="*/ 50 w 204"/>
                  <a:gd name="T53" fmla="*/ 52 h 105"/>
                  <a:gd name="T54" fmla="*/ 39 w 204"/>
                  <a:gd name="T55" fmla="*/ 45 h 105"/>
                  <a:gd name="T56" fmla="*/ 31 w 204"/>
                  <a:gd name="T57" fmla="*/ 36 h 105"/>
                  <a:gd name="T58" fmla="*/ 24 w 204"/>
                  <a:gd name="T59" fmla="*/ 28 h 105"/>
                  <a:gd name="T60" fmla="*/ 20 w 204"/>
                  <a:gd name="T61" fmla="*/ 21 h 105"/>
                  <a:gd name="T62" fmla="*/ 16 w 204"/>
                  <a:gd name="T63" fmla="*/ 12 h 105"/>
                  <a:gd name="T64" fmla="*/ 15 w 204"/>
                  <a:gd name="T65" fmla="*/ 2 h 105"/>
                  <a:gd name="T66" fmla="*/ 15 w 204"/>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5"/>
                  <a:gd name="T104" fmla="*/ 204 w 204"/>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5">
                    <a:moveTo>
                      <a:pt x="0" y="0"/>
                    </a:moveTo>
                    <a:lnTo>
                      <a:pt x="0" y="0"/>
                    </a:lnTo>
                    <a:lnTo>
                      <a:pt x="0" y="5"/>
                    </a:lnTo>
                    <a:lnTo>
                      <a:pt x="0" y="11"/>
                    </a:lnTo>
                    <a:lnTo>
                      <a:pt x="1" y="17"/>
                    </a:lnTo>
                    <a:lnTo>
                      <a:pt x="4" y="22"/>
                    </a:lnTo>
                    <a:lnTo>
                      <a:pt x="6" y="28"/>
                    </a:lnTo>
                    <a:lnTo>
                      <a:pt x="9" y="32"/>
                    </a:lnTo>
                    <a:lnTo>
                      <a:pt x="12" y="38"/>
                    </a:lnTo>
                    <a:lnTo>
                      <a:pt x="16" y="42"/>
                    </a:lnTo>
                    <a:lnTo>
                      <a:pt x="20" y="48"/>
                    </a:lnTo>
                    <a:lnTo>
                      <a:pt x="25" y="52"/>
                    </a:lnTo>
                    <a:lnTo>
                      <a:pt x="31" y="56"/>
                    </a:lnTo>
                    <a:lnTo>
                      <a:pt x="36" y="60"/>
                    </a:lnTo>
                    <a:lnTo>
                      <a:pt x="42" y="64"/>
                    </a:lnTo>
                    <a:lnTo>
                      <a:pt x="47" y="69"/>
                    </a:lnTo>
                    <a:lnTo>
                      <a:pt x="54" y="73"/>
                    </a:lnTo>
                    <a:lnTo>
                      <a:pt x="61" y="76"/>
                    </a:lnTo>
                    <a:lnTo>
                      <a:pt x="68" y="79"/>
                    </a:lnTo>
                    <a:lnTo>
                      <a:pt x="75" y="83"/>
                    </a:lnTo>
                    <a:lnTo>
                      <a:pt x="83" y="86"/>
                    </a:lnTo>
                    <a:lnTo>
                      <a:pt x="91" y="88"/>
                    </a:lnTo>
                    <a:lnTo>
                      <a:pt x="99" y="91"/>
                    </a:lnTo>
                    <a:lnTo>
                      <a:pt x="107" y="94"/>
                    </a:lnTo>
                    <a:lnTo>
                      <a:pt x="117" y="95"/>
                    </a:lnTo>
                    <a:lnTo>
                      <a:pt x="125" y="98"/>
                    </a:lnTo>
                    <a:lnTo>
                      <a:pt x="135" y="100"/>
                    </a:lnTo>
                    <a:lnTo>
                      <a:pt x="144" y="101"/>
                    </a:lnTo>
                    <a:lnTo>
                      <a:pt x="154" y="102"/>
                    </a:lnTo>
                    <a:lnTo>
                      <a:pt x="163" y="104"/>
                    </a:lnTo>
                    <a:lnTo>
                      <a:pt x="173" y="104"/>
                    </a:lnTo>
                    <a:lnTo>
                      <a:pt x="182" y="105"/>
                    </a:lnTo>
                    <a:lnTo>
                      <a:pt x="193" y="105"/>
                    </a:lnTo>
                    <a:lnTo>
                      <a:pt x="204" y="105"/>
                    </a:lnTo>
                    <a:lnTo>
                      <a:pt x="204" y="91"/>
                    </a:lnTo>
                    <a:lnTo>
                      <a:pt x="193" y="91"/>
                    </a:lnTo>
                    <a:lnTo>
                      <a:pt x="184" y="90"/>
                    </a:lnTo>
                    <a:lnTo>
                      <a:pt x="174" y="90"/>
                    </a:lnTo>
                    <a:lnTo>
                      <a:pt x="165" y="88"/>
                    </a:lnTo>
                    <a:lnTo>
                      <a:pt x="155" y="88"/>
                    </a:lnTo>
                    <a:lnTo>
                      <a:pt x="145" y="87"/>
                    </a:lnTo>
                    <a:lnTo>
                      <a:pt x="137" y="84"/>
                    </a:lnTo>
                    <a:lnTo>
                      <a:pt x="128" y="83"/>
                    </a:lnTo>
                    <a:lnTo>
                      <a:pt x="120" y="81"/>
                    </a:lnTo>
                    <a:lnTo>
                      <a:pt x="111" y="79"/>
                    </a:lnTo>
                    <a:lnTo>
                      <a:pt x="103" y="77"/>
                    </a:lnTo>
                    <a:lnTo>
                      <a:pt x="96" y="74"/>
                    </a:lnTo>
                    <a:lnTo>
                      <a:pt x="88" y="71"/>
                    </a:lnTo>
                    <a:lnTo>
                      <a:pt x="81" y="69"/>
                    </a:lnTo>
                    <a:lnTo>
                      <a:pt x="75" y="66"/>
                    </a:lnTo>
                    <a:lnTo>
                      <a:pt x="68" y="63"/>
                    </a:lnTo>
                    <a:lnTo>
                      <a:pt x="61" y="59"/>
                    </a:lnTo>
                    <a:lnTo>
                      <a:pt x="55" y="56"/>
                    </a:lnTo>
                    <a:lnTo>
                      <a:pt x="50" y="52"/>
                    </a:lnTo>
                    <a:lnTo>
                      <a:pt x="45" y="49"/>
                    </a:lnTo>
                    <a:lnTo>
                      <a:pt x="39" y="45"/>
                    </a:lnTo>
                    <a:lnTo>
                      <a:pt x="35" y="40"/>
                    </a:lnTo>
                    <a:lnTo>
                      <a:pt x="31" y="36"/>
                    </a:lnTo>
                    <a:lnTo>
                      <a:pt x="28" y="32"/>
                    </a:lnTo>
                    <a:lnTo>
                      <a:pt x="24" y="28"/>
                    </a:lnTo>
                    <a:lnTo>
                      <a:pt x="21" y="25"/>
                    </a:lnTo>
                    <a:lnTo>
                      <a:pt x="20" y="21"/>
                    </a:lnTo>
                    <a:lnTo>
                      <a:pt x="17" y="17"/>
                    </a:lnTo>
                    <a:lnTo>
                      <a:pt x="16" y="12"/>
                    </a:lnTo>
                    <a:lnTo>
                      <a:pt x="15" y="8"/>
                    </a:lnTo>
                    <a:lnTo>
                      <a:pt x="15" y="2"/>
                    </a:lnTo>
                    <a:lnTo>
                      <a:pt x="15" y="0"/>
                    </a:lnTo>
                    <a:lnTo>
                      <a:pt x="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12" name="Freeform 80"/>
              <p:cNvSpPr>
                <a:spLocks/>
              </p:cNvSpPr>
              <p:nvPr/>
            </p:nvSpPr>
            <p:spPr bwMode="auto">
              <a:xfrm>
                <a:off x="1487" y="1858"/>
                <a:ext cx="204" cy="107"/>
              </a:xfrm>
              <a:custGeom>
                <a:avLst/>
                <a:gdLst>
                  <a:gd name="T0" fmla="*/ 204 w 204"/>
                  <a:gd name="T1" fmla="*/ 0 h 107"/>
                  <a:gd name="T2" fmla="*/ 182 w 204"/>
                  <a:gd name="T3" fmla="*/ 0 h 107"/>
                  <a:gd name="T4" fmla="*/ 163 w 204"/>
                  <a:gd name="T5" fmla="*/ 1 h 107"/>
                  <a:gd name="T6" fmla="*/ 144 w 204"/>
                  <a:gd name="T7" fmla="*/ 4 h 107"/>
                  <a:gd name="T8" fmla="*/ 125 w 204"/>
                  <a:gd name="T9" fmla="*/ 7 h 107"/>
                  <a:gd name="T10" fmla="*/ 107 w 204"/>
                  <a:gd name="T11" fmla="*/ 11 h 107"/>
                  <a:gd name="T12" fmla="*/ 91 w 204"/>
                  <a:gd name="T13" fmla="*/ 17 h 107"/>
                  <a:gd name="T14" fmla="*/ 75 w 204"/>
                  <a:gd name="T15" fmla="*/ 22 h 107"/>
                  <a:gd name="T16" fmla="*/ 61 w 204"/>
                  <a:gd name="T17" fmla="*/ 29 h 107"/>
                  <a:gd name="T18" fmla="*/ 47 w 204"/>
                  <a:gd name="T19" fmla="*/ 36 h 107"/>
                  <a:gd name="T20" fmla="*/ 36 w 204"/>
                  <a:gd name="T21" fmla="*/ 45 h 107"/>
                  <a:gd name="T22" fmla="*/ 25 w 204"/>
                  <a:gd name="T23" fmla="*/ 53 h 107"/>
                  <a:gd name="T24" fmla="*/ 16 w 204"/>
                  <a:gd name="T25" fmla="*/ 63 h 107"/>
                  <a:gd name="T26" fmla="*/ 9 w 204"/>
                  <a:gd name="T27" fmla="*/ 73 h 107"/>
                  <a:gd name="T28" fmla="*/ 4 w 204"/>
                  <a:gd name="T29" fmla="*/ 83 h 107"/>
                  <a:gd name="T30" fmla="*/ 0 w 204"/>
                  <a:gd name="T31" fmla="*/ 94 h 107"/>
                  <a:gd name="T32" fmla="*/ 0 w 204"/>
                  <a:gd name="T33" fmla="*/ 107 h 107"/>
                  <a:gd name="T34" fmla="*/ 15 w 204"/>
                  <a:gd name="T35" fmla="*/ 101 h 107"/>
                  <a:gd name="T36" fmla="*/ 16 w 204"/>
                  <a:gd name="T37" fmla="*/ 93 h 107"/>
                  <a:gd name="T38" fmla="*/ 20 w 204"/>
                  <a:gd name="T39" fmla="*/ 84 h 107"/>
                  <a:gd name="T40" fmla="*/ 24 w 204"/>
                  <a:gd name="T41" fmla="*/ 76 h 107"/>
                  <a:gd name="T42" fmla="*/ 31 w 204"/>
                  <a:gd name="T43" fmla="*/ 69 h 107"/>
                  <a:gd name="T44" fmla="*/ 39 w 204"/>
                  <a:gd name="T45" fmla="*/ 60 h 107"/>
                  <a:gd name="T46" fmla="*/ 50 w 204"/>
                  <a:gd name="T47" fmla="*/ 53 h 107"/>
                  <a:gd name="T48" fmla="*/ 61 w 204"/>
                  <a:gd name="T49" fmla="*/ 46 h 107"/>
                  <a:gd name="T50" fmla="*/ 75 w 204"/>
                  <a:gd name="T51" fmla="*/ 39 h 107"/>
                  <a:gd name="T52" fmla="*/ 88 w 204"/>
                  <a:gd name="T53" fmla="*/ 33 h 107"/>
                  <a:gd name="T54" fmla="*/ 103 w 204"/>
                  <a:gd name="T55" fmla="*/ 28 h 107"/>
                  <a:gd name="T56" fmla="*/ 120 w 204"/>
                  <a:gd name="T57" fmla="*/ 24 h 107"/>
                  <a:gd name="T58" fmla="*/ 137 w 204"/>
                  <a:gd name="T59" fmla="*/ 21 h 107"/>
                  <a:gd name="T60" fmla="*/ 155 w 204"/>
                  <a:gd name="T61" fmla="*/ 18 h 107"/>
                  <a:gd name="T62" fmla="*/ 174 w 204"/>
                  <a:gd name="T63" fmla="*/ 15 h 107"/>
                  <a:gd name="T64" fmla="*/ 193 w 204"/>
                  <a:gd name="T65" fmla="*/ 14 h 107"/>
                  <a:gd name="T66" fmla="*/ 204 w 204"/>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7"/>
                  <a:gd name="T104" fmla="*/ 204 w 204"/>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7">
                    <a:moveTo>
                      <a:pt x="204" y="0"/>
                    </a:moveTo>
                    <a:lnTo>
                      <a:pt x="204" y="0"/>
                    </a:lnTo>
                    <a:lnTo>
                      <a:pt x="193" y="0"/>
                    </a:lnTo>
                    <a:lnTo>
                      <a:pt x="182" y="0"/>
                    </a:lnTo>
                    <a:lnTo>
                      <a:pt x="173" y="0"/>
                    </a:lnTo>
                    <a:lnTo>
                      <a:pt x="163" y="1"/>
                    </a:lnTo>
                    <a:lnTo>
                      <a:pt x="154" y="2"/>
                    </a:lnTo>
                    <a:lnTo>
                      <a:pt x="144" y="4"/>
                    </a:lnTo>
                    <a:lnTo>
                      <a:pt x="135" y="5"/>
                    </a:lnTo>
                    <a:lnTo>
                      <a:pt x="125" y="7"/>
                    </a:lnTo>
                    <a:lnTo>
                      <a:pt x="117" y="9"/>
                    </a:lnTo>
                    <a:lnTo>
                      <a:pt x="107" y="11"/>
                    </a:lnTo>
                    <a:lnTo>
                      <a:pt x="99" y="14"/>
                    </a:lnTo>
                    <a:lnTo>
                      <a:pt x="91" y="17"/>
                    </a:lnTo>
                    <a:lnTo>
                      <a:pt x="83" y="19"/>
                    </a:lnTo>
                    <a:lnTo>
                      <a:pt x="75" y="22"/>
                    </a:lnTo>
                    <a:lnTo>
                      <a:pt x="68" y="25"/>
                    </a:lnTo>
                    <a:lnTo>
                      <a:pt x="61" y="29"/>
                    </a:lnTo>
                    <a:lnTo>
                      <a:pt x="54" y="33"/>
                    </a:lnTo>
                    <a:lnTo>
                      <a:pt x="47" y="36"/>
                    </a:lnTo>
                    <a:lnTo>
                      <a:pt x="42" y="40"/>
                    </a:lnTo>
                    <a:lnTo>
                      <a:pt x="36" y="45"/>
                    </a:lnTo>
                    <a:lnTo>
                      <a:pt x="31" y="49"/>
                    </a:lnTo>
                    <a:lnTo>
                      <a:pt x="25" y="53"/>
                    </a:lnTo>
                    <a:lnTo>
                      <a:pt x="20" y="57"/>
                    </a:lnTo>
                    <a:lnTo>
                      <a:pt x="16" y="63"/>
                    </a:lnTo>
                    <a:lnTo>
                      <a:pt x="12" y="67"/>
                    </a:lnTo>
                    <a:lnTo>
                      <a:pt x="9" y="73"/>
                    </a:lnTo>
                    <a:lnTo>
                      <a:pt x="6" y="78"/>
                    </a:lnTo>
                    <a:lnTo>
                      <a:pt x="4" y="83"/>
                    </a:lnTo>
                    <a:lnTo>
                      <a:pt x="1" y="88"/>
                    </a:lnTo>
                    <a:lnTo>
                      <a:pt x="0" y="94"/>
                    </a:lnTo>
                    <a:lnTo>
                      <a:pt x="0" y="100"/>
                    </a:lnTo>
                    <a:lnTo>
                      <a:pt x="0" y="107"/>
                    </a:lnTo>
                    <a:lnTo>
                      <a:pt x="15" y="107"/>
                    </a:lnTo>
                    <a:lnTo>
                      <a:pt x="15" y="101"/>
                    </a:lnTo>
                    <a:lnTo>
                      <a:pt x="15" y="97"/>
                    </a:lnTo>
                    <a:lnTo>
                      <a:pt x="16" y="93"/>
                    </a:lnTo>
                    <a:lnTo>
                      <a:pt x="17" y="88"/>
                    </a:lnTo>
                    <a:lnTo>
                      <a:pt x="20" y="84"/>
                    </a:lnTo>
                    <a:lnTo>
                      <a:pt x="21" y="80"/>
                    </a:lnTo>
                    <a:lnTo>
                      <a:pt x="24" y="76"/>
                    </a:lnTo>
                    <a:lnTo>
                      <a:pt x="28" y="71"/>
                    </a:lnTo>
                    <a:lnTo>
                      <a:pt x="31" y="69"/>
                    </a:lnTo>
                    <a:lnTo>
                      <a:pt x="35" y="64"/>
                    </a:lnTo>
                    <a:lnTo>
                      <a:pt x="39" y="60"/>
                    </a:lnTo>
                    <a:lnTo>
                      <a:pt x="45" y="57"/>
                    </a:lnTo>
                    <a:lnTo>
                      <a:pt x="50" y="53"/>
                    </a:lnTo>
                    <a:lnTo>
                      <a:pt x="55" y="49"/>
                    </a:lnTo>
                    <a:lnTo>
                      <a:pt x="61" y="46"/>
                    </a:lnTo>
                    <a:lnTo>
                      <a:pt x="68" y="43"/>
                    </a:lnTo>
                    <a:lnTo>
                      <a:pt x="75" y="39"/>
                    </a:lnTo>
                    <a:lnTo>
                      <a:pt x="81" y="36"/>
                    </a:lnTo>
                    <a:lnTo>
                      <a:pt x="88" y="33"/>
                    </a:lnTo>
                    <a:lnTo>
                      <a:pt x="96" y="31"/>
                    </a:lnTo>
                    <a:lnTo>
                      <a:pt x="103" y="28"/>
                    </a:lnTo>
                    <a:lnTo>
                      <a:pt x="111" y="26"/>
                    </a:lnTo>
                    <a:lnTo>
                      <a:pt x="120" y="24"/>
                    </a:lnTo>
                    <a:lnTo>
                      <a:pt x="128" y="22"/>
                    </a:lnTo>
                    <a:lnTo>
                      <a:pt x="137" y="21"/>
                    </a:lnTo>
                    <a:lnTo>
                      <a:pt x="145" y="19"/>
                    </a:lnTo>
                    <a:lnTo>
                      <a:pt x="155" y="18"/>
                    </a:lnTo>
                    <a:lnTo>
                      <a:pt x="165" y="17"/>
                    </a:lnTo>
                    <a:lnTo>
                      <a:pt x="174" y="15"/>
                    </a:lnTo>
                    <a:lnTo>
                      <a:pt x="184" y="15"/>
                    </a:lnTo>
                    <a:lnTo>
                      <a:pt x="193" y="14"/>
                    </a:lnTo>
                    <a:lnTo>
                      <a:pt x="204" y="14"/>
                    </a:lnTo>
                    <a:lnTo>
                      <a:pt x="204"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13" name="Freeform 81"/>
              <p:cNvSpPr>
                <a:spLocks/>
              </p:cNvSpPr>
              <p:nvPr/>
            </p:nvSpPr>
            <p:spPr bwMode="auto">
              <a:xfrm>
                <a:off x="1553" y="2017"/>
                <a:ext cx="70" cy="63"/>
              </a:xfrm>
              <a:custGeom>
                <a:avLst/>
                <a:gdLst>
                  <a:gd name="T0" fmla="*/ 55 w 70"/>
                  <a:gd name="T1" fmla="*/ 0 h 63"/>
                  <a:gd name="T2" fmla="*/ 54 w 70"/>
                  <a:gd name="T3" fmla="*/ 10 h 63"/>
                  <a:gd name="T4" fmla="*/ 51 w 70"/>
                  <a:gd name="T5" fmla="*/ 19 h 63"/>
                  <a:gd name="T6" fmla="*/ 43 w 70"/>
                  <a:gd name="T7" fmla="*/ 34 h 63"/>
                  <a:gd name="T8" fmla="*/ 40 w 70"/>
                  <a:gd name="T9" fmla="*/ 39 h 63"/>
                  <a:gd name="T10" fmla="*/ 36 w 70"/>
                  <a:gd name="T11" fmla="*/ 43 h 63"/>
                  <a:gd name="T12" fmla="*/ 32 w 70"/>
                  <a:gd name="T13" fmla="*/ 46 h 63"/>
                  <a:gd name="T14" fmla="*/ 29 w 70"/>
                  <a:gd name="T15" fmla="*/ 48 h 63"/>
                  <a:gd name="T16" fmla="*/ 26 w 70"/>
                  <a:gd name="T17" fmla="*/ 48 h 63"/>
                  <a:gd name="T18" fmla="*/ 25 w 70"/>
                  <a:gd name="T19" fmla="*/ 48 h 63"/>
                  <a:gd name="T20" fmla="*/ 24 w 70"/>
                  <a:gd name="T21" fmla="*/ 46 h 63"/>
                  <a:gd name="T22" fmla="*/ 21 w 70"/>
                  <a:gd name="T23" fmla="*/ 45 h 63"/>
                  <a:gd name="T24" fmla="*/ 19 w 70"/>
                  <a:gd name="T25" fmla="*/ 41 h 63"/>
                  <a:gd name="T26" fmla="*/ 17 w 70"/>
                  <a:gd name="T27" fmla="*/ 36 h 63"/>
                  <a:gd name="T28" fmla="*/ 17 w 70"/>
                  <a:gd name="T29" fmla="*/ 29 h 63"/>
                  <a:gd name="T30" fmla="*/ 15 w 70"/>
                  <a:gd name="T31" fmla="*/ 21 h 63"/>
                  <a:gd name="T32" fmla="*/ 0 w 70"/>
                  <a:gd name="T33" fmla="*/ 27 h 63"/>
                  <a:gd name="T34" fmla="*/ 2 w 70"/>
                  <a:gd name="T35" fmla="*/ 35 h 63"/>
                  <a:gd name="T36" fmla="*/ 4 w 70"/>
                  <a:gd name="T37" fmla="*/ 43 h 63"/>
                  <a:gd name="T38" fmla="*/ 7 w 70"/>
                  <a:gd name="T39" fmla="*/ 50 h 63"/>
                  <a:gd name="T40" fmla="*/ 11 w 70"/>
                  <a:gd name="T41" fmla="*/ 56 h 63"/>
                  <a:gd name="T42" fmla="*/ 17 w 70"/>
                  <a:gd name="T43" fmla="*/ 60 h 63"/>
                  <a:gd name="T44" fmla="*/ 24 w 70"/>
                  <a:gd name="T45" fmla="*/ 63 h 63"/>
                  <a:gd name="T46" fmla="*/ 30 w 70"/>
                  <a:gd name="T47" fmla="*/ 63 h 63"/>
                  <a:gd name="T48" fmla="*/ 37 w 70"/>
                  <a:gd name="T49" fmla="*/ 60 h 63"/>
                  <a:gd name="T50" fmla="*/ 43 w 70"/>
                  <a:gd name="T51" fmla="*/ 56 h 63"/>
                  <a:gd name="T52" fmla="*/ 48 w 70"/>
                  <a:gd name="T53" fmla="*/ 52 h 63"/>
                  <a:gd name="T54" fmla="*/ 54 w 70"/>
                  <a:gd name="T55" fmla="*/ 45 h 63"/>
                  <a:gd name="T56" fmla="*/ 60 w 70"/>
                  <a:gd name="T57" fmla="*/ 34 h 63"/>
                  <a:gd name="T58" fmla="*/ 66 w 70"/>
                  <a:gd name="T59" fmla="*/ 19 h 63"/>
                  <a:gd name="T60" fmla="*/ 69 w 70"/>
                  <a:gd name="T61" fmla="*/ 8 h 63"/>
                  <a:gd name="T62" fmla="*/ 70 w 70"/>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63"/>
                  <a:gd name="T98" fmla="*/ 70 w 70"/>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63">
                    <a:moveTo>
                      <a:pt x="55" y="0"/>
                    </a:moveTo>
                    <a:lnTo>
                      <a:pt x="55" y="0"/>
                    </a:lnTo>
                    <a:lnTo>
                      <a:pt x="55" y="5"/>
                    </a:lnTo>
                    <a:lnTo>
                      <a:pt x="54" y="10"/>
                    </a:lnTo>
                    <a:lnTo>
                      <a:pt x="52" y="14"/>
                    </a:lnTo>
                    <a:lnTo>
                      <a:pt x="51" y="19"/>
                    </a:lnTo>
                    <a:lnTo>
                      <a:pt x="47" y="27"/>
                    </a:lnTo>
                    <a:lnTo>
                      <a:pt x="43" y="34"/>
                    </a:lnTo>
                    <a:lnTo>
                      <a:pt x="41" y="36"/>
                    </a:lnTo>
                    <a:lnTo>
                      <a:pt x="40" y="39"/>
                    </a:lnTo>
                    <a:lnTo>
                      <a:pt x="37" y="41"/>
                    </a:lnTo>
                    <a:lnTo>
                      <a:pt x="36" y="43"/>
                    </a:lnTo>
                    <a:lnTo>
                      <a:pt x="34" y="45"/>
                    </a:lnTo>
                    <a:lnTo>
                      <a:pt x="32" y="46"/>
                    </a:lnTo>
                    <a:lnTo>
                      <a:pt x="30" y="46"/>
                    </a:lnTo>
                    <a:lnTo>
                      <a:pt x="29" y="48"/>
                    </a:lnTo>
                    <a:lnTo>
                      <a:pt x="28" y="48"/>
                    </a:lnTo>
                    <a:lnTo>
                      <a:pt x="26" y="48"/>
                    </a:lnTo>
                    <a:lnTo>
                      <a:pt x="25" y="48"/>
                    </a:lnTo>
                    <a:lnTo>
                      <a:pt x="24" y="48"/>
                    </a:lnTo>
                    <a:lnTo>
                      <a:pt x="24" y="46"/>
                    </a:lnTo>
                    <a:lnTo>
                      <a:pt x="22" y="46"/>
                    </a:lnTo>
                    <a:lnTo>
                      <a:pt x="21" y="45"/>
                    </a:lnTo>
                    <a:lnTo>
                      <a:pt x="19" y="43"/>
                    </a:lnTo>
                    <a:lnTo>
                      <a:pt x="19" y="41"/>
                    </a:lnTo>
                    <a:lnTo>
                      <a:pt x="18" y="39"/>
                    </a:lnTo>
                    <a:lnTo>
                      <a:pt x="17" y="36"/>
                    </a:lnTo>
                    <a:lnTo>
                      <a:pt x="17" y="32"/>
                    </a:lnTo>
                    <a:lnTo>
                      <a:pt x="17" y="29"/>
                    </a:lnTo>
                    <a:lnTo>
                      <a:pt x="15" y="25"/>
                    </a:lnTo>
                    <a:lnTo>
                      <a:pt x="15" y="21"/>
                    </a:lnTo>
                    <a:lnTo>
                      <a:pt x="0" y="21"/>
                    </a:lnTo>
                    <a:lnTo>
                      <a:pt x="0" y="27"/>
                    </a:lnTo>
                    <a:lnTo>
                      <a:pt x="2" y="31"/>
                    </a:lnTo>
                    <a:lnTo>
                      <a:pt x="2" y="35"/>
                    </a:lnTo>
                    <a:lnTo>
                      <a:pt x="3" y="39"/>
                    </a:lnTo>
                    <a:lnTo>
                      <a:pt x="4" y="43"/>
                    </a:lnTo>
                    <a:lnTo>
                      <a:pt x="6" y="48"/>
                    </a:lnTo>
                    <a:lnTo>
                      <a:pt x="7" y="50"/>
                    </a:lnTo>
                    <a:lnTo>
                      <a:pt x="9" y="53"/>
                    </a:lnTo>
                    <a:lnTo>
                      <a:pt x="11" y="56"/>
                    </a:lnTo>
                    <a:lnTo>
                      <a:pt x="14" y="59"/>
                    </a:lnTo>
                    <a:lnTo>
                      <a:pt x="17" y="60"/>
                    </a:lnTo>
                    <a:lnTo>
                      <a:pt x="21" y="62"/>
                    </a:lnTo>
                    <a:lnTo>
                      <a:pt x="24" y="63"/>
                    </a:lnTo>
                    <a:lnTo>
                      <a:pt x="28" y="63"/>
                    </a:lnTo>
                    <a:lnTo>
                      <a:pt x="30" y="63"/>
                    </a:lnTo>
                    <a:lnTo>
                      <a:pt x="33" y="62"/>
                    </a:lnTo>
                    <a:lnTo>
                      <a:pt x="37" y="60"/>
                    </a:lnTo>
                    <a:lnTo>
                      <a:pt x="40" y="59"/>
                    </a:lnTo>
                    <a:lnTo>
                      <a:pt x="43" y="56"/>
                    </a:lnTo>
                    <a:lnTo>
                      <a:pt x="45" y="55"/>
                    </a:lnTo>
                    <a:lnTo>
                      <a:pt x="48" y="52"/>
                    </a:lnTo>
                    <a:lnTo>
                      <a:pt x="51" y="49"/>
                    </a:lnTo>
                    <a:lnTo>
                      <a:pt x="54" y="45"/>
                    </a:lnTo>
                    <a:lnTo>
                      <a:pt x="56" y="42"/>
                    </a:lnTo>
                    <a:lnTo>
                      <a:pt x="60" y="34"/>
                    </a:lnTo>
                    <a:lnTo>
                      <a:pt x="64" y="25"/>
                    </a:lnTo>
                    <a:lnTo>
                      <a:pt x="66" y="19"/>
                    </a:lnTo>
                    <a:lnTo>
                      <a:pt x="67" y="14"/>
                    </a:lnTo>
                    <a:lnTo>
                      <a:pt x="69" y="8"/>
                    </a:lnTo>
                    <a:lnTo>
                      <a:pt x="70" y="3"/>
                    </a:lnTo>
                    <a:lnTo>
                      <a:pt x="55"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14" name="Freeform 82"/>
              <p:cNvSpPr>
                <a:spLocks/>
              </p:cNvSpPr>
              <p:nvPr/>
            </p:nvSpPr>
            <p:spPr bwMode="auto">
              <a:xfrm>
                <a:off x="1608" y="1852"/>
                <a:ext cx="48" cy="168"/>
              </a:xfrm>
              <a:custGeom>
                <a:avLst/>
                <a:gdLst>
                  <a:gd name="T0" fmla="*/ 48 w 48"/>
                  <a:gd name="T1" fmla="*/ 3 h 168"/>
                  <a:gd name="T2" fmla="*/ 33 w 48"/>
                  <a:gd name="T3" fmla="*/ 0 h 168"/>
                  <a:gd name="T4" fmla="*/ 0 w 48"/>
                  <a:gd name="T5" fmla="*/ 165 h 168"/>
                  <a:gd name="T6" fmla="*/ 15 w 48"/>
                  <a:gd name="T7" fmla="*/ 168 h 168"/>
                  <a:gd name="T8" fmla="*/ 48 w 48"/>
                  <a:gd name="T9" fmla="*/ 3 h 168"/>
                  <a:gd name="T10" fmla="*/ 48 w 48"/>
                  <a:gd name="T11" fmla="*/ 3 h 168"/>
                  <a:gd name="T12" fmla="*/ 0 60000 65536"/>
                  <a:gd name="T13" fmla="*/ 0 60000 65536"/>
                  <a:gd name="T14" fmla="*/ 0 60000 65536"/>
                  <a:gd name="T15" fmla="*/ 0 60000 65536"/>
                  <a:gd name="T16" fmla="*/ 0 60000 65536"/>
                  <a:gd name="T17" fmla="*/ 0 60000 65536"/>
                  <a:gd name="T18" fmla="*/ 0 w 48"/>
                  <a:gd name="T19" fmla="*/ 0 h 168"/>
                  <a:gd name="T20" fmla="*/ 48 w 48"/>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8" h="168">
                    <a:moveTo>
                      <a:pt x="48" y="3"/>
                    </a:moveTo>
                    <a:lnTo>
                      <a:pt x="33" y="0"/>
                    </a:lnTo>
                    <a:lnTo>
                      <a:pt x="0" y="165"/>
                    </a:lnTo>
                    <a:lnTo>
                      <a:pt x="15" y="168"/>
                    </a:lnTo>
                    <a:lnTo>
                      <a:pt x="48" y="3"/>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15" name="Freeform 83"/>
              <p:cNvSpPr>
                <a:spLocks/>
              </p:cNvSpPr>
              <p:nvPr/>
            </p:nvSpPr>
            <p:spPr bwMode="auto">
              <a:xfrm>
                <a:off x="1641" y="1825"/>
                <a:ext cx="46" cy="47"/>
              </a:xfrm>
              <a:custGeom>
                <a:avLst/>
                <a:gdLst>
                  <a:gd name="T0" fmla="*/ 46 w 46"/>
                  <a:gd name="T1" fmla="*/ 37 h 47"/>
                  <a:gd name="T2" fmla="*/ 45 w 46"/>
                  <a:gd name="T3" fmla="*/ 34 h 47"/>
                  <a:gd name="T4" fmla="*/ 40 w 46"/>
                  <a:gd name="T5" fmla="*/ 27 h 47"/>
                  <a:gd name="T6" fmla="*/ 36 w 46"/>
                  <a:gd name="T7" fmla="*/ 17 h 47"/>
                  <a:gd name="T8" fmla="*/ 31 w 46"/>
                  <a:gd name="T9" fmla="*/ 9 h 47"/>
                  <a:gd name="T10" fmla="*/ 28 w 46"/>
                  <a:gd name="T11" fmla="*/ 4 h 47"/>
                  <a:gd name="T12" fmla="*/ 25 w 46"/>
                  <a:gd name="T13" fmla="*/ 2 h 47"/>
                  <a:gd name="T14" fmla="*/ 21 w 46"/>
                  <a:gd name="T15" fmla="*/ 0 h 47"/>
                  <a:gd name="T16" fmla="*/ 19 w 46"/>
                  <a:gd name="T17" fmla="*/ 0 h 47"/>
                  <a:gd name="T18" fmla="*/ 16 w 46"/>
                  <a:gd name="T19" fmla="*/ 0 h 47"/>
                  <a:gd name="T20" fmla="*/ 12 w 46"/>
                  <a:gd name="T21" fmla="*/ 0 h 47"/>
                  <a:gd name="T22" fmla="*/ 9 w 46"/>
                  <a:gd name="T23" fmla="*/ 3 h 47"/>
                  <a:gd name="T24" fmla="*/ 8 w 46"/>
                  <a:gd name="T25" fmla="*/ 4 h 47"/>
                  <a:gd name="T26" fmla="*/ 5 w 46"/>
                  <a:gd name="T27" fmla="*/ 7 h 47"/>
                  <a:gd name="T28" fmla="*/ 4 w 46"/>
                  <a:gd name="T29" fmla="*/ 10 h 47"/>
                  <a:gd name="T30" fmla="*/ 1 w 46"/>
                  <a:gd name="T31" fmla="*/ 17 h 47"/>
                  <a:gd name="T32" fmla="*/ 0 w 46"/>
                  <a:gd name="T33" fmla="*/ 27 h 47"/>
                  <a:gd name="T34" fmla="*/ 15 w 46"/>
                  <a:gd name="T35" fmla="*/ 30 h 47"/>
                  <a:gd name="T36" fmla="*/ 16 w 46"/>
                  <a:gd name="T37" fmla="*/ 21 h 47"/>
                  <a:gd name="T38" fmla="*/ 19 w 46"/>
                  <a:gd name="T39" fmla="*/ 16 h 47"/>
                  <a:gd name="T40" fmla="*/ 19 w 46"/>
                  <a:gd name="T41" fmla="*/ 14 h 47"/>
                  <a:gd name="T42" fmla="*/ 19 w 46"/>
                  <a:gd name="T43" fmla="*/ 14 h 47"/>
                  <a:gd name="T44" fmla="*/ 20 w 46"/>
                  <a:gd name="T45" fmla="*/ 14 h 47"/>
                  <a:gd name="T46" fmla="*/ 19 w 46"/>
                  <a:gd name="T47" fmla="*/ 14 h 47"/>
                  <a:gd name="T48" fmla="*/ 19 w 46"/>
                  <a:gd name="T49" fmla="*/ 14 h 47"/>
                  <a:gd name="T50" fmla="*/ 17 w 46"/>
                  <a:gd name="T51" fmla="*/ 14 h 47"/>
                  <a:gd name="T52" fmla="*/ 16 w 46"/>
                  <a:gd name="T53" fmla="*/ 14 h 47"/>
                  <a:gd name="T54" fmla="*/ 16 w 46"/>
                  <a:gd name="T55" fmla="*/ 14 h 47"/>
                  <a:gd name="T56" fmla="*/ 17 w 46"/>
                  <a:gd name="T57" fmla="*/ 16 h 47"/>
                  <a:gd name="T58" fmla="*/ 19 w 46"/>
                  <a:gd name="T59" fmla="*/ 17 h 47"/>
                  <a:gd name="T60" fmla="*/ 23 w 46"/>
                  <a:gd name="T61" fmla="*/ 24 h 47"/>
                  <a:gd name="T62" fmla="*/ 27 w 46"/>
                  <a:gd name="T63" fmla="*/ 33 h 47"/>
                  <a:gd name="T64" fmla="*/ 31 w 46"/>
                  <a:gd name="T65" fmla="*/ 41 h 47"/>
                  <a:gd name="T66" fmla="*/ 35 w 46"/>
                  <a:gd name="T67" fmla="*/ 47 h 47"/>
                  <a:gd name="T68" fmla="*/ 46 w 46"/>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
                  <a:gd name="T106" fmla="*/ 0 h 47"/>
                  <a:gd name="T107" fmla="*/ 46 w 46"/>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 h="47">
                    <a:moveTo>
                      <a:pt x="46" y="37"/>
                    </a:moveTo>
                    <a:lnTo>
                      <a:pt x="45" y="34"/>
                    </a:lnTo>
                    <a:lnTo>
                      <a:pt x="40" y="27"/>
                    </a:lnTo>
                    <a:lnTo>
                      <a:pt x="36" y="17"/>
                    </a:lnTo>
                    <a:lnTo>
                      <a:pt x="31" y="9"/>
                    </a:lnTo>
                    <a:lnTo>
                      <a:pt x="28" y="4"/>
                    </a:lnTo>
                    <a:lnTo>
                      <a:pt x="25" y="2"/>
                    </a:lnTo>
                    <a:lnTo>
                      <a:pt x="21" y="0"/>
                    </a:lnTo>
                    <a:lnTo>
                      <a:pt x="19" y="0"/>
                    </a:lnTo>
                    <a:lnTo>
                      <a:pt x="16" y="0"/>
                    </a:lnTo>
                    <a:lnTo>
                      <a:pt x="12" y="0"/>
                    </a:lnTo>
                    <a:lnTo>
                      <a:pt x="9" y="3"/>
                    </a:lnTo>
                    <a:lnTo>
                      <a:pt x="8" y="4"/>
                    </a:lnTo>
                    <a:lnTo>
                      <a:pt x="5" y="7"/>
                    </a:lnTo>
                    <a:lnTo>
                      <a:pt x="4" y="10"/>
                    </a:lnTo>
                    <a:lnTo>
                      <a:pt x="1" y="17"/>
                    </a:lnTo>
                    <a:lnTo>
                      <a:pt x="0" y="27"/>
                    </a:lnTo>
                    <a:lnTo>
                      <a:pt x="15" y="30"/>
                    </a:lnTo>
                    <a:lnTo>
                      <a:pt x="16" y="21"/>
                    </a:lnTo>
                    <a:lnTo>
                      <a:pt x="19" y="16"/>
                    </a:lnTo>
                    <a:lnTo>
                      <a:pt x="19" y="14"/>
                    </a:lnTo>
                    <a:lnTo>
                      <a:pt x="20" y="14"/>
                    </a:lnTo>
                    <a:lnTo>
                      <a:pt x="19" y="14"/>
                    </a:lnTo>
                    <a:lnTo>
                      <a:pt x="17" y="14"/>
                    </a:lnTo>
                    <a:lnTo>
                      <a:pt x="16" y="14"/>
                    </a:lnTo>
                    <a:lnTo>
                      <a:pt x="17" y="16"/>
                    </a:lnTo>
                    <a:lnTo>
                      <a:pt x="19" y="17"/>
                    </a:lnTo>
                    <a:lnTo>
                      <a:pt x="23" y="24"/>
                    </a:lnTo>
                    <a:lnTo>
                      <a:pt x="27" y="33"/>
                    </a:lnTo>
                    <a:lnTo>
                      <a:pt x="31" y="41"/>
                    </a:lnTo>
                    <a:lnTo>
                      <a:pt x="35" y="47"/>
                    </a:lnTo>
                    <a:lnTo>
                      <a:pt x="46" y="3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16" name="Freeform 84"/>
              <p:cNvSpPr>
                <a:spLocks/>
              </p:cNvSpPr>
              <p:nvPr/>
            </p:nvSpPr>
            <p:spPr bwMode="auto">
              <a:xfrm>
                <a:off x="1664" y="1910"/>
                <a:ext cx="62" cy="187"/>
              </a:xfrm>
              <a:custGeom>
                <a:avLst/>
                <a:gdLst>
                  <a:gd name="T0" fmla="*/ 49 w 62"/>
                  <a:gd name="T1" fmla="*/ 0 h 187"/>
                  <a:gd name="T2" fmla="*/ 49 w 62"/>
                  <a:gd name="T3" fmla="*/ 0 h 187"/>
                  <a:gd name="T4" fmla="*/ 47 w 62"/>
                  <a:gd name="T5" fmla="*/ 7 h 187"/>
                  <a:gd name="T6" fmla="*/ 46 w 62"/>
                  <a:gd name="T7" fmla="*/ 19 h 187"/>
                  <a:gd name="T8" fmla="*/ 43 w 62"/>
                  <a:gd name="T9" fmla="*/ 34 h 187"/>
                  <a:gd name="T10" fmla="*/ 42 w 62"/>
                  <a:gd name="T11" fmla="*/ 50 h 187"/>
                  <a:gd name="T12" fmla="*/ 39 w 62"/>
                  <a:gd name="T13" fmla="*/ 69 h 187"/>
                  <a:gd name="T14" fmla="*/ 37 w 62"/>
                  <a:gd name="T15" fmla="*/ 88 h 187"/>
                  <a:gd name="T16" fmla="*/ 34 w 62"/>
                  <a:gd name="T17" fmla="*/ 107 h 187"/>
                  <a:gd name="T18" fmla="*/ 30 w 62"/>
                  <a:gd name="T19" fmla="*/ 125 h 187"/>
                  <a:gd name="T20" fmla="*/ 27 w 62"/>
                  <a:gd name="T21" fmla="*/ 142 h 187"/>
                  <a:gd name="T22" fmla="*/ 24 w 62"/>
                  <a:gd name="T23" fmla="*/ 156 h 187"/>
                  <a:gd name="T24" fmla="*/ 22 w 62"/>
                  <a:gd name="T25" fmla="*/ 162 h 187"/>
                  <a:gd name="T26" fmla="*/ 20 w 62"/>
                  <a:gd name="T27" fmla="*/ 167 h 187"/>
                  <a:gd name="T28" fmla="*/ 19 w 62"/>
                  <a:gd name="T29" fmla="*/ 170 h 187"/>
                  <a:gd name="T30" fmla="*/ 17 w 62"/>
                  <a:gd name="T31" fmla="*/ 173 h 187"/>
                  <a:gd name="T32" fmla="*/ 17 w 62"/>
                  <a:gd name="T33" fmla="*/ 173 h 187"/>
                  <a:gd name="T34" fmla="*/ 17 w 62"/>
                  <a:gd name="T35" fmla="*/ 173 h 187"/>
                  <a:gd name="T36" fmla="*/ 17 w 62"/>
                  <a:gd name="T37" fmla="*/ 173 h 187"/>
                  <a:gd name="T38" fmla="*/ 19 w 62"/>
                  <a:gd name="T39" fmla="*/ 172 h 187"/>
                  <a:gd name="T40" fmla="*/ 20 w 62"/>
                  <a:gd name="T41" fmla="*/ 173 h 187"/>
                  <a:gd name="T42" fmla="*/ 22 w 62"/>
                  <a:gd name="T43" fmla="*/ 173 h 187"/>
                  <a:gd name="T44" fmla="*/ 22 w 62"/>
                  <a:gd name="T45" fmla="*/ 173 h 187"/>
                  <a:gd name="T46" fmla="*/ 22 w 62"/>
                  <a:gd name="T47" fmla="*/ 173 h 187"/>
                  <a:gd name="T48" fmla="*/ 20 w 62"/>
                  <a:gd name="T49" fmla="*/ 170 h 187"/>
                  <a:gd name="T50" fmla="*/ 19 w 62"/>
                  <a:gd name="T51" fmla="*/ 166 h 187"/>
                  <a:gd name="T52" fmla="*/ 16 w 62"/>
                  <a:gd name="T53" fmla="*/ 159 h 187"/>
                  <a:gd name="T54" fmla="*/ 15 w 62"/>
                  <a:gd name="T55" fmla="*/ 150 h 187"/>
                  <a:gd name="T56" fmla="*/ 0 w 62"/>
                  <a:gd name="T57" fmla="*/ 153 h 187"/>
                  <a:gd name="T58" fmla="*/ 2 w 62"/>
                  <a:gd name="T59" fmla="*/ 163 h 187"/>
                  <a:gd name="T60" fmla="*/ 4 w 62"/>
                  <a:gd name="T61" fmla="*/ 170 h 187"/>
                  <a:gd name="T62" fmla="*/ 7 w 62"/>
                  <a:gd name="T63" fmla="*/ 177 h 187"/>
                  <a:gd name="T64" fmla="*/ 9 w 62"/>
                  <a:gd name="T65" fmla="*/ 181 h 187"/>
                  <a:gd name="T66" fmla="*/ 11 w 62"/>
                  <a:gd name="T67" fmla="*/ 184 h 187"/>
                  <a:gd name="T68" fmla="*/ 13 w 62"/>
                  <a:gd name="T69" fmla="*/ 186 h 187"/>
                  <a:gd name="T70" fmla="*/ 16 w 62"/>
                  <a:gd name="T71" fmla="*/ 187 h 187"/>
                  <a:gd name="T72" fmla="*/ 20 w 62"/>
                  <a:gd name="T73" fmla="*/ 187 h 187"/>
                  <a:gd name="T74" fmla="*/ 23 w 62"/>
                  <a:gd name="T75" fmla="*/ 187 h 187"/>
                  <a:gd name="T76" fmla="*/ 26 w 62"/>
                  <a:gd name="T77" fmla="*/ 186 h 187"/>
                  <a:gd name="T78" fmla="*/ 27 w 62"/>
                  <a:gd name="T79" fmla="*/ 184 h 187"/>
                  <a:gd name="T80" fmla="*/ 30 w 62"/>
                  <a:gd name="T81" fmla="*/ 181 h 187"/>
                  <a:gd name="T82" fmla="*/ 31 w 62"/>
                  <a:gd name="T83" fmla="*/ 177 h 187"/>
                  <a:gd name="T84" fmla="*/ 34 w 62"/>
                  <a:gd name="T85" fmla="*/ 172 h 187"/>
                  <a:gd name="T86" fmla="*/ 35 w 62"/>
                  <a:gd name="T87" fmla="*/ 167 h 187"/>
                  <a:gd name="T88" fmla="*/ 38 w 62"/>
                  <a:gd name="T89" fmla="*/ 160 h 187"/>
                  <a:gd name="T90" fmla="*/ 42 w 62"/>
                  <a:gd name="T91" fmla="*/ 145 h 187"/>
                  <a:gd name="T92" fmla="*/ 45 w 62"/>
                  <a:gd name="T93" fmla="*/ 128 h 187"/>
                  <a:gd name="T94" fmla="*/ 49 w 62"/>
                  <a:gd name="T95" fmla="*/ 110 h 187"/>
                  <a:gd name="T96" fmla="*/ 52 w 62"/>
                  <a:gd name="T97" fmla="*/ 90 h 187"/>
                  <a:gd name="T98" fmla="*/ 54 w 62"/>
                  <a:gd name="T99" fmla="*/ 70 h 187"/>
                  <a:gd name="T100" fmla="*/ 57 w 62"/>
                  <a:gd name="T101" fmla="*/ 52 h 187"/>
                  <a:gd name="T102" fmla="*/ 58 w 62"/>
                  <a:gd name="T103" fmla="*/ 35 h 187"/>
                  <a:gd name="T104" fmla="*/ 61 w 62"/>
                  <a:gd name="T105" fmla="*/ 21 h 187"/>
                  <a:gd name="T106" fmla="*/ 62 w 62"/>
                  <a:gd name="T107" fmla="*/ 10 h 187"/>
                  <a:gd name="T108" fmla="*/ 62 w 62"/>
                  <a:gd name="T109" fmla="*/ 3 h 187"/>
                  <a:gd name="T110" fmla="*/ 62 w 62"/>
                  <a:gd name="T111" fmla="*/ 3 h 187"/>
                  <a:gd name="T112" fmla="*/ 49 w 62"/>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
                  <a:gd name="T172" fmla="*/ 0 h 187"/>
                  <a:gd name="T173" fmla="*/ 62 w 62"/>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 h="187">
                    <a:moveTo>
                      <a:pt x="49" y="0"/>
                    </a:moveTo>
                    <a:lnTo>
                      <a:pt x="49" y="0"/>
                    </a:lnTo>
                    <a:lnTo>
                      <a:pt x="47" y="7"/>
                    </a:lnTo>
                    <a:lnTo>
                      <a:pt x="46" y="19"/>
                    </a:lnTo>
                    <a:lnTo>
                      <a:pt x="43" y="34"/>
                    </a:lnTo>
                    <a:lnTo>
                      <a:pt x="42" y="50"/>
                    </a:lnTo>
                    <a:lnTo>
                      <a:pt x="39" y="69"/>
                    </a:lnTo>
                    <a:lnTo>
                      <a:pt x="37" y="88"/>
                    </a:lnTo>
                    <a:lnTo>
                      <a:pt x="34" y="107"/>
                    </a:lnTo>
                    <a:lnTo>
                      <a:pt x="30" y="125"/>
                    </a:lnTo>
                    <a:lnTo>
                      <a:pt x="27" y="142"/>
                    </a:lnTo>
                    <a:lnTo>
                      <a:pt x="24" y="156"/>
                    </a:lnTo>
                    <a:lnTo>
                      <a:pt x="22" y="162"/>
                    </a:lnTo>
                    <a:lnTo>
                      <a:pt x="20" y="167"/>
                    </a:lnTo>
                    <a:lnTo>
                      <a:pt x="19" y="170"/>
                    </a:lnTo>
                    <a:lnTo>
                      <a:pt x="17" y="173"/>
                    </a:lnTo>
                    <a:lnTo>
                      <a:pt x="19" y="172"/>
                    </a:lnTo>
                    <a:lnTo>
                      <a:pt x="20" y="173"/>
                    </a:lnTo>
                    <a:lnTo>
                      <a:pt x="22" y="173"/>
                    </a:lnTo>
                    <a:lnTo>
                      <a:pt x="20" y="170"/>
                    </a:lnTo>
                    <a:lnTo>
                      <a:pt x="19" y="166"/>
                    </a:lnTo>
                    <a:lnTo>
                      <a:pt x="16" y="159"/>
                    </a:lnTo>
                    <a:lnTo>
                      <a:pt x="15" y="150"/>
                    </a:lnTo>
                    <a:lnTo>
                      <a:pt x="0" y="153"/>
                    </a:lnTo>
                    <a:lnTo>
                      <a:pt x="2" y="163"/>
                    </a:lnTo>
                    <a:lnTo>
                      <a:pt x="4" y="170"/>
                    </a:lnTo>
                    <a:lnTo>
                      <a:pt x="7" y="177"/>
                    </a:lnTo>
                    <a:lnTo>
                      <a:pt x="9" y="181"/>
                    </a:lnTo>
                    <a:lnTo>
                      <a:pt x="11" y="184"/>
                    </a:lnTo>
                    <a:lnTo>
                      <a:pt x="13" y="186"/>
                    </a:lnTo>
                    <a:lnTo>
                      <a:pt x="16" y="187"/>
                    </a:lnTo>
                    <a:lnTo>
                      <a:pt x="20" y="187"/>
                    </a:lnTo>
                    <a:lnTo>
                      <a:pt x="23" y="187"/>
                    </a:lnTo>
                    <a:lnTo>
                      <a:pt x="26" y="186"/>
                    </a:lnTo>
                    <a:lnTo>
                      <a:pt x="27" y="184"/>
                    </a:lnTo>
                    <a:lnTo>
                      <a:pt x="30" y="181"/>
                    </a:lnTo>
                    <a:lnTo>
                      <a:pt x="31" y="177"/>
                    </a:lnTo>
                    <a:lnTo>
                      <a:pt x="34" y="172"/>
                    </a:lnTo>
                    <a:lnTo>
                      <a:pt x="35" y="167"/>
                    </a:lnTo>
                    <a:lnTo>
                      <a:pt x="38" y="160"/>
                    </a:lnTo>
                    <a:lnTo>
                      <a:pt x="42" y="145"/>
                    </a:lnTo>
                    <a:lnTo>
                      <a:pt x="45" y="128"/>
                    </a:lnTo>
                    <a:lnTo>
                      <a:pt x="49" y="110"/>
                    </a:lnTo>
                    <a:lnTo>
                      <a:pt x="52" y="90"/>
                    </a:lnTo>
                    <a:lnTo>
                      <a:pt x="54" y="70"/>
                    </a:lnTo>
                    <a:lnTo>
                      <a:pt x="57" y="52"/>
                    </a:lnTo>
                    <a:lnTo>
                      <a:pt x="58" y="35"/>
                    </a:lnTo>
                    <a:lnTo>
                      <a:pt x="61" y="21"/>
                    </a:lnTo>
                    <a:lnTo>
                      <a:pt x="62" y="10"/>
                    </a:lnTo>
                    <a:lnTo>
                      <a:pt x="62" y="3"/>
                    </a:lnTo>
                    <a:lnTo>
                      <a:pt x="49"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17" name="Freeform 85"/>
              <p:cNvSpPr>
                <a:spLocks/>
              </p:cNvSpPr>
              <p:nvPr/>
            </p:nvSpPr>
            <p:spPr bwMode="auto">
              <a:xfrm>
                <a:off x="1713" y="1829"/>
                <a:ext cx="83" cy="84"/>
              </a:xfrm>
              <a:custGeom>
                <a:avLst/>
                <a:gdLst>
                  <a:gd name="T0" fmla="*/ 83 w 83"/>
                  <a:gd name="T1" fmla="*/ 47 h 84"/>
                  <a:gd name="T2" fmla="*/ 83 w 83"/>
                  <a:gd name="T3" fmla="*/ 40 h 84"/>
                  <a:gd name="T4" fmla="*/ 83 w 83"/>
                  <a:gd name="T5" fmla="*/ 33 h 84"/>
                  <a:gd name="T6" fmla="*/ 82 w 83"/>
                  <a:gd name="T7" fmla="*/ 26 h 84"/>
                  <a:gd name="T8" fmla="*/ 80 w 83"/>
                  <a:gd name="T9" fmla="*/ 22 h 84"/>
                  <a:gd name="T10" fmla="*/ 79 w 83"/>
                  <a:gd name="T11" fmla="*/ 16 h 84"/>
                  <a:gd name="T12" fmla="*/ 76 w 83"/>
                  <a:gd name="T13" fmla="*/ 12 h 84"/>
                  <a:gd name="T14" fmla="*/ 73 w 83"/>
                  <a:gd name="T15" fmla="*/ 9 h 84"/>
                  <a:gd name="T16" fmla="*/ 71 w 83"/>
                  <a:gd name="T17" fmla="*/ 5 h 84"/>
                  <a:gd name="T18" fmla="*/ 67 w 83"/>
                  <a:gd name="T19" fmla="*/ 3 h 84"/>
                  <a:gd name="T20" fmla="*/ 63 w 83"/>
                  <a:gd name="T21" fmla="*/ 2 h 84"/>
                  <a:gd name="T22" fmla="*/ 58 w 83"/>
                  <a:gd name="T23" fmla="*/ 0 h 84"/>
                  <a:gd name="T24" fmla="*/ 54 w 83"/>
                  <a:gd name="T25" fmla="*/ 2 h 84"/>
                  <a:gd name="T26" fmla="*/ 52 w 83"/>
                  <a:gd name="T27" fmla="*/ 3 h 84"/>
                  <a:gd name="T28" fmla="*/ 48 w 83"/>
                  <a:gd name="T29" fmla="*/ 5 h 84"/>
                  <a:gd name="T30" fmla="*/ 43 w 83"/>
                  <a:gd name="T31" fmla="*/ 7 h 84"/>
                  <a:gd name="T32" fmla="*/ 41 w 83"/>
                  <a:gd name="T33" fmla="*/ 9 h 84"/>
                  <a:gd name="T34" fmla="*/ 37 w 83"/>
                  <a:gd name="T35" fmla="*/ 12 h 84"/>
                  <a:gd name="T36" fmla="*/ 34 w 83"/>
                  <a:gd name="T37" fmla="*/ 16 h 84"/>
                  <a:gd name="T38" fmla="*/ 30 w 83"/>
                  <a:gd name="T39" fmla="*/ 19 h 84"/>
                  <a:gd name="T40" fmla="*/ 27 w 83"/>
                  <a:gd name="T41" fmla="*/ 23 h 84"/>
                  <a:gd name="T42" fmla="*/ 20 w 83"/>
                  <a:gd name="T43" fmla="*/ 31 h 84"/>
                  <a:gd name="T44" fmla="*/ 15 w 83"/>
                  <a:gd name="T45" fmla="*/ 40 h 84"/>
                  <a:gd name="T46" fmla="*/ 9 w 83"/>
                  <a:gd name="T47" fmla="*/ 50 h 84"/>
                  <a:gd name="T48" fmla="*/ 5 w 83"/>
                  <a:gd name="T49" fmla="*/ 61 h 84"/>
                  <a:gd name="T50" fmla="*/ 4 w 83"/>
                  <a:gd name="T51" fmla="*/ 65 h 84"/>
                  <a:gd name="T52" fmla="*/ 1 w 83"/>
                  <a:gd name="T53" fmla="*/ 71 h 84"/>
                  <a:gd name="T54" fmla="*/ 0 w 83"/>
                  <a:gd name="T55" fmla="*/ 75 h 84"/>
                  <a:gd name="T56" fmla="*/ 0 w 83"/>
                  <a:gd name="T57" fmla="*/ 81 h 84"/>
                  <a:gd name="T58" fmla="*/ 13 w 83"/>
                  <a:gd name="T59" fmla="*/ 84 h 84"/>
                  <a:gd name="T60" fmla="*/ 15 w 83"/>
                  <a:gd name="T61" fmla="*/ 79 h 84"/>
                  <a:gd name="T62" fmla="*/ 16 w 83"/>
                  <a:gd name="T63" fmla="*/ 75 h 84"/>
                  <a:gd name="T64" fmla="*/ 18 w 83"/>
                  <a:gd name="T65" fmla="*/ 71 h 84"/>
                  <a:gd name="T66" fmla="*/ 19 w 83"/>
                  <a:gd name="T67" fmla="*/ 67 h 84"/>
                  <a:gd name="T68" fmla="*/ 23 w 83"/>
                  <a:gd name="T69" fmla="*/ 57 h 84"/>
                  <a:gd name="T70" fmla="*/ 28 w 83"/>
                  <a:gd name="T71" fmla="*/ 48 h 84"/>
                  <a:gd name="T72" fmla="*/ 33 w 83"/>
                  <a:gd name="T73" fmla="*/ 40 h 84"/>
                  <a:gd name="T74" fmla="*/ 38 w 83"/>
                  <a:gd name="T75" fmla="*/ 33 h 84"/>
                  <a:gd name="T76" fmla="*/ 41 w 83"/>
                  <a:gd name="T77" fmla="*/ 29 h 84"/>
                  <a:gd name="T78" fmla="*/ 43 w 83"/>
                  <a:gd name="T79" fmla="*/ 26 h 84"/>
                  <a:gd name="T80" fmla="*/ 46 w 83"/>
                  <a:gd name="T81" fmla="*/ 24 h 84"/>
                  <a:gd name="T82" fmla="*/ 49 w 83"/>
                  <a:gd name="T83" fmla="*/ 22 h 84"/>
                  <a:gd name="T84" fmla="*/ 52 w 83"/>
                  <a:gd name="T85" fmla="*/ 19 h 84"/>
                  <a:gd name="T86" fmla="*/ 54 w 83"/>
                  <a:gd name="T87" fmla="*/ 17 h 84"/>
                  <a:gd name="T88" fmla="*/ 57 w 83"/>
                  <a:gd name="T89" fmla="*/ 17 h 84"/>
                  <a:gd name="T90" fmla="*/ 58 w 83"/>
                  <a:gd name="T91" fmla="*/ 16 h 84"/>
                  <a:gd name="T92" fmla="*/ 60 w 83"/>
                  <a:gd name="T93" fmla="*/ 16 h 84"/>
                  <a:gd name="T94" fmla="*/ 60 w 83"/>
                  <a:gd name="T95" fmla="*/ 16 h 84"/>
                  <a:gd name="T96" fmla="*/ 61 w 83"/>
                  <a:gd name="T97" fmla="*/ 16 h 84"/>
                  <a:gd name="T98" fmla="*/ 61 w 83"/>
                  <a:gd name="T99" fmla="*/ 17 h 84"/>
                  <a:gd name="T100" fmla="*/ 63 w 83"/>
                  <a:gd name="T101" fmla="*/ 17 h 84"/>
                  <a:gd name="T102" fmla="*/ 64 w 83"/>
                  <a:gd name="T103" fmla="*/ 19 h 84"/>
                  <a:gd name="T104" fmla="*/ 65 w 83"/>
                  <a:gd name="T105" fmla="*/ 22 h 84"/>
                  <a:gd name="T106" fmla="*/ 65 w 83"/>
                  <a:gd name="T107" fmla="*/ 24 h 84"/>
                  <a:gd name="T108" fmla="*/ 67 w 83"/>
                  <a:gd name="T109" fmla="*/ 29 h 84"/>
                  <a:gd name="T110" fmla="*/ 68 w 83"/>
                  <a:gd name="T111" fmla="*/ 34 h 84"/>
                  <a:gd name="T112" fmla="*/ 68 w 83"/>
                  <a:gd name="T113" fmla="*/ 40 h 84"/>
                  <a:gd name="T114" fmla="*/ 68 w 83"/>
                  <a:gd name="T115" fmla="*/ 47 h 84"/>
                  <a:gd name="T116" fmla="*/ 83 w 83"/>
                  <a:gd name="T117" fmla="*/ 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3"/>
                  <a:gd name="T178" fmla="*/ 0 h 84"/>
                  <a:gd name="T179" fmla="*/ 83 w 83"/>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3" h="84">
                    <a:moveTo>
                      <a:pt x="83" y="47"/>
                    </a:moveTo>
                    <a:lnTo>
                      <a:pt x="83" y="40"/>
                    </a:lnTo>
                    <a:lnTo>
                      <a:pt x="83" y="33"/>
                    </a:lnTo>
                    <a:lnTo>
                      <a:pt x="82" y="26"/>
                    </a:lnTo>
                    <a:lnTo>
                      <a:pt x="80" y="22"/>
                    </a:lnTo>
                    <a:lnTo>
                      <a:pt x="79" y="16"/>
                    </a:lnTo>
                    <a:lnTo>
                      <a:pt x="76" y="12"/>
                    </a:lnTo>
                    <a:lnTo>
                      <a:pt x="73" y="9"/>
                    </a:lnTo>
                    <a:lnTo>
                      <a:pt x="71" y="5"/>
                    </a:lnTo>
                    <a:lnTo>
                      <a:pt x="67" y="3"/>
                    </a:lnTo>
                    <a:lnTo>
                      <a:pt x="63" y="2"/>
                    </a:lnTo>
                    <a:lnTo>
                      <a:pt x="58" y="0"/>
                    </a:lnTo>
                    <a:lnTo>
                      <a:pt x="54" y="2"/>
                    </a:lnTo>
                    <a:lnTo>
                      <a:pt x="52" y="3"/>
                    </a:lnTo>
                    <a:lnTo>
                      <a:pt x="48" y="5"/>
                    </a:lnTo>
                    <a:lnTo>
                      <a:pt x="43" y="7"/>
                    </a:lnTo>
                    <a:lnTo>
                      <a:pt x="41" y="9"/>
                    </a:lnTo>
                    <a:lnTo>
                      <a:pt x="37" y="12"/>
                    </a:lnTo>
                    <a:lnTo>
                      <a:pt x="34" y="16"/>
                    </a:lnTo>
                    <a:lnTo>
                      <a:pt x="30" y="19"/>
                    </a:lnTo>
                    <a:lnTo>
                      <a:pt x="27" y="23"/>
                    </a:lnTo>
                    <a:lnTo>
                      <a:pt x="20" y="31"/>
                    </a:lnTo>
                    <a:lnTo>
                      <a:pt x="15" y="40"/>
                    </a:lnTo>
                    <a:lnTo>
                      <a:pt x="9" y="50"/>
                    </a:lnTo>
                    <a:lnTo>
                      <a:pt x="5" y="61"/>
                    </a:lnTo>
                    <a:lnTo>
                      <a:pt x="4" y="65"/>
                    </a:lnTo>
                    <a:lnTo>
                      <a:pt x="1" y="71"/>
                    </a:lnTo>
                    <a:lnTo>
                      <a:pt x="0" y="75"/>
                    </a:lnTo>
                    <a:lnTo>
                      <a:pt x="0" y="81"/>
                    </a:lnTo>
                    <a:lnTo>
                      <a:pt x="13" y="84"/>
                    </a:lnTo>
                    <a:lnTo>
                      <a:pt x="15" y="79"/>
                    </a:lnTo>
                    <a:lnTo>
                      <a:pt x="16" y="75"/>
                    </a:lnTo>
                    <a:lnTo>
                      <a:pt x="18" y="71"/>
                    </a:lnTo>
                    <a:lnTo>
                      <a:pt x="19" y="67"/>
                    </a:lnTo>
                    <a:lnTo>
                      <a:pt x="23" y="57"/>
                    </a:lnTo>
                    <a:lnTo>
                      <a:pt x="28" y="48"/>
                    </a:lnTo>
                    <a:lnTo>
                      <a:pt x="33" y="40"/>
                    </a:lnTo>
                    <a:lnTo>
                      <a:pt x="38" y="33"/>
                    </a:lnTo>
                    <a:lnTo>
                      <a:pt x="41" y="29"/>
                    </a:lnTo>
                    <a:lnTo>
                      <a:pt x="43" y="26"/>
                    </a:lnTo>
                    <a:lnTo>
                      <a:pt x="46" y="24"/>
                    </a:lnTo>
                    <a:lnTo>
                      <a:pt x="49" y="22"/>
                    </a:lnTo>
                    <a:lnTo>
                      <a:pt x="52" y="19"/>
                    </a:lnTo>
                    <a:lnTo>
                      <a:pt x="54" y="17"/>
                    </a:lnTo>
                    <a:lnTo>
                      <a:pt x="57" y="17"/>
                    </a:lnTo>
                    <a:lnTo>
                      <a:pt x="58" y="16"/>
                    </a:lnTo>
                    <a:lnTo>
                      <a:pt x="60" y="16"/>
                    </a:lnTo>
                    <a:lnTo>
                      <a:pt x="61" y="16"/>
                    </a:lnTo>
                    <a:lnTo>
                      <a:pt x="61" y="17"/>
                    </a:lnTo>
                    <a:lnTo>
                      <a:pt x="63" y="17"/>
                    </a:lnTo>
                    <a:lnTo>
                      <a:pt x="64" y="19"/>
                    </a:lnTo>
                    <a:lnTo>
                      <a:pt x="65" y="22"/>
                    </a:lnTo>
                    <a:lnTo>
                      <a:pt x="65" y="24"/>
                    </a:lnTo>
                    <a:lnTo>
                      <a:pt x="67" y="29"/>
                    </a:lnTo>
                    <a:lnTo>
                      <a:pt x="68" y="34"/>
                    </a:lnTo>
                    <a:lnTo>
                      <a:pt x="68" y="40"/>
                    </a:lnTo>
                    <a:lnTo>
                      <a:pt x="68" y="47"/>
                    </a:lnTo>
                    <a:lnTo>
                      <a:pt x="83" y="4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6649" name="Group 86"/>
            <p:cNvGrpSpPr>
              <a:grpSpLocks/>
            </p:cNvGrpSpPr>
            <p:nvPr/>
          </p:nvGrpSpPr>
          <p:grpSpPr bwMode="auto">
            <a:xfrm>
              <a:off x="1684" y="3348"/>
              <a:ext cx="406" cy="272"/>
              <a:chOff x="1919" y="1825"/>
              <a:chExt cx="406" cy="272"/>
            </a:xfrm>
          </p:grpSpPr>
          <p:sp>
            <p:nvSpPr>
              <p:cNvPr id="26698" name="Freeform 87"/>
              <p:cNvSpPr>
                <a:spLocks/>
              </p:cNvSpPr>
              <p:nvPr/>
            </p:nvSpPr>
            <p:spPr bwMode="auto">
              <a:xfrm>
                <a:off x="1926" y="1865"/>
                <a:ext cx="392" cy="198"/>
              </a:xfrm>
              <a:custGeom>
                <a:avLst/>
                <a:gdLst>
                  <a:gd name="T0" fmla="*/ 216 w 392"/>
                  <a:gd name="T1" fmla="*/ 1 h 198"/>
                  <a:gd name="T2" fmla="*/ 245 w 392"/>
                  <a:gd name="T3" fmla="*/ 2 h 198"/>
                  <a:gd name="T4" fmla="*/ 272 w 392"/>
                  <a:gd name="T5" fmla="*/ 8 h 198"/>
                  <a:gd name="T6" fmla="*/ 297 w 392"/>
                  <a:gd name="T7" fmla="*/ 14 h 198"/>
                  <a:gd name="T8" fmla="*/ 320 w 392"/>
                  <a:gd name="T9" fmla="*/ 22 h 198"/>
                  <a:gd name="T10" fmla="*/ 340 w 392"/>
                  <a:gd name="T11" fmla="*/ 32 h 198"/>
                  <a:gd name="T12" fmla="*/ 358 w 392"/>
                  <a:gd name="T13" fmla="*/ 43 h 198"/>
                  <a:gd name="T14" fmla="*/ 373 w 392"/>
                  <a:gd name="T15" fmla="*/ 56 h 198"/>
                  <a:gd name="T16" fmla="*/ 383 w 392"/>
                  <a:gd name="T17" fmla="*/ 70 h 198"/>
                  <a:gd name="T18" fmla="*/ 390 w 392"/>
                  <a:gd name="T19" fmla="*/ 84 h 198"/>
                  <a:gd name="T20" fmla="*/ 392 w 392"/>
                  <a:gd name="T21" fmla="*/ 100 h 198"/>
                  <a:gd name="T22" fmla="*/ 390 w 392"/>
                  <a:gd name="T23" fmla="*/ 114 h 198"/>
                  <a:gd name="T24" fmla="*/ 383 w 392"/>
                  <a:gd name="T25" fmla="*/ 128 h 198"/>
                  <a:gd name="T26" fmla="*/ 373 w 392"/>
                  <a:gd name="T27" fmla="*/ 142 h 198"/>
                  <a:gd name="T28" fmla="*/ 358 w 392"/>
                  <a:gd name="T29" fmla="*/ 155 h 198"/>
                  <a:gd name="T30" fmla="*/ 340 w 392"/>
                  <a:gd name="T31" fmla="*/ 166 h 198"/>
                  <a:gd name="T32" fmla="*/ 320 w 392"/>
                  <a:gd name="T33" fmla="*/ 176 h 198"/>
                  <a:gd name="T34" fmla="*/ 297 w 392"/>
                  <a:gd name="T35" fmla="*/ 184 h 198"/>
                  <a:gd name="T36" fmla="*/ 272 w 392"/>
                  <a:gd name="T37" fmla="*/ 191 h 198"/>
                  <a:gd name="T38" fmla="*/ 245 w 392"/>
                  <a:gd name="T39" fmla="*/ 195 h 198"/>
                  <a:gd name="T40" fmla="*/ 216 w 392"/>
                  <a:gd name="T41" fmla="*/ 198 h 198"/>
                  <a:gd name="T42" fmla="*/ 185 w 392"/>
                  <a:gd name="T43" fmla="*/ 198 h 198"/>
                  <a:gd name="T44" fmla="*/ 156 w 392"/>
                  <a:gd name="T45" fmla="*/ 197 h 198"/>
                  <a:gd name="T46" fmla="*/ 128 w 392"/>
                  <a:gd name="T47" fmla="*/ 193 h 198"/>
                  <a:gd name="T48" fmla="*/ 102 w 392"/>
                  <a:gd name="T49" fmla="*/ 187 h 198"/>
                  <a:gd name="T50" fmla="*/ 79 w 392"/>
                  <a:gd name="T51" fmla="*/ 179 h 198"/>
                  <a:gd name="T52" fmla="*/ 57 w 392"/>
                  <a:gd name="T53" fmla="*/ 169 h 198"/>
                  <a:gd name="T54" fmla="*/ 39 w 392"/>
                  <a:gd name="T55" fmla="*/ 159 h 198"/>
                  <a:gd name="T56" fmla="*/ 23 w 392"/>
                  <a:gd name="T57" fmla="*/ 146 h 198"/>
                  <a:gd name="T58" fmla="*/ 12 w 392"/>
                  <a:gd name="T59" fmla="*/ 133 h 198"/>
                  <a:gd name="T60" fmla="*/ 4 w 392"/>
                  <a:gd name="T61" fmla="*/ 119 h 198"/>
                  <a:gd name="T62" fmla="*/ 0 w 392"/>
                  <a:gd name="T63" fmla="*/ 104 h 198"/>
                  <a:gd name="T64" fmla="*/ 1 w 392"/>
                  <a:gd name="T65" fmla="*/ 88 h 198"/>
                  <a:gd name="T66" fmla="*/ 6 w 392"/>
                  <a:gd name="T67" fmla="*/ 74 h 198"/>
                  <a:gd name="T68" fmla="*/ 15 w 392"/>
                  <a:gd name="T69" fmla="*/ 60 h 198"/>
                  <a:gd name="T70" fmla="*/ 28 w 392"/>
                  <a:gd name="T71" fmla="*/ 48 h 198"/>
                  <a:gd name="T72" fmla="*/ 45 w 392"/>
                  <a:gd name="T73" fmla="*/ 36 h 198"/>
                  <a:gd name="T74" fmla="*/ 64 w 392"/>
                  <a:gd name="T75" fmla="*/ 26 h 198"/>
                  <a:gd name="T76" fmla="*/ 85 w 392"/>
                  <a:gd name="T77" fmla="*/ 17 h 198"/>
                  <a:gd name="T78" fmla="*/ 111 w 392"/>
                  <a:gd name="T79" fmla="*/ 10 h 198"/>
                  <a:gd name="T80" fmla="*/ 137 w 392"/>
                  <a:gd name="T81" fmla="*/ 4 h 198"/>
                  <a:gd name="T82" fmla="*/ 166 w 392"/>
                  <a:gd name="T83" fmla="*/ 1 h 198"/>
                  <a:gd name="T84" fmla="*/ 196 w 392"/>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2"/>
                  <a:gd name="T130" fmla="*/ 0 h 198"/>
                  <a:gd name="T131" fmla="*/ 392 w 39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2" h="198">
                    <a:moveTo>
                      <a:pt x="196" y="0"/>
                    </a:moveTo>
                    <a:lnTo>
                      <a:pt x="205" y="0"/>
                    </a:lnTo>
                    <a:lnTo>
                      <a:pt x="216" y="1"/>
                    </a:lnTo>
                    <a:lnTo>
                      <a:pt x="226" y="1"/>
                    </a:lnTo>
                    <a:lnTo>
                      <a:pt x="235" y="1"/>
                    </a:lnTo>
                    <a:lnTo>
                      <a:pt x="245" y="2"/>
                    </a:lnTo>
                    <a:lnTo>
                      <a:pt x="255" y="4"/>
                    </a:lnTo>
                    <a:lnTo>
                      <a:pt x="263" y="5"/>
                    </a:lnTo>
                    <a:lnTo>
                      <a:pt x="272" y="8"/>
                    </a:lnTo>
                    <a:lnTo>
                      <a:pt x="280" y="10"/>
                    </a:lnTo>
                    <a:lnTo>
                      <a:pt x="289" y="12"/>
                    </a:lnTo>
                    <a:lnTo>
                      <a:pt x="297" y="14"/>
                    </a:lnTo>
                    <a:lnTo>
                      <a:pt x="305" y="17"/>
                    </a:lnTo>
                    <a:lnTo>
                      <a:pt x="313" y="19"/>
                    </a:lnTo>
                    <a:lnTo>
                      <a:pt x="320" y="22"/>
                    </a:lnTo>
                    <a:lnTo>
                      <a:pt x="327" y="26"/>
                    </a:lnTo>
                    <a:lnTo>
                      <a:pt x="334" y="29"/>
                    </a:lnTo>
                    <a:lnTo>
                      <a:pt x="340" y="32"/>
                    </a:lnTo>
                    <a:lnTo>
                      <a:pt x="347" y="36"/>
                    </a:lnTo>
                    <a:lnTo>
                      <a:pt x="353" y="39"/>
                    </a:lnTo>
                    <a:lnTo>
                      <a:pt x="358" y="43"/>
                    </a:lnTo>
                    <a:lnTo>
                      <a:pt x="364" y="48"/>
                    </a:lnTo>
                    <a:lnTo>
                      <a:pt x="368" y="52"/>
                    </a:lnTo>
                    <a:lnTo>
                      <a:pt x="373" y="56"/>
                    </a:lnTo>
                    <a:lnTo>
                      <a:pt x="376" y="60"/>
                    </a:lnTo>
                    <a:lnTo>
                      <a:pt x="380" y="64"/>
                    </a:lnTo>
                    <a:lnTo>
                      <a:pt x="383" y="70"/>
                    </a:lnTo>
                    <a:lnTo>
                      <a:pt x="385" y="74"/>
                    </a:lnTo>
                    <a:lnTo>
                      <a:pt x="388" y="79"/>
                    </a:lnTo>
                    <a:lnTo>
                      <a:pt x="390" y="84"/>
                    </a:lnTo>
                    <a:lnTo>
                      <a:pt x="391" y="88"/>
                    </a:lnTo>
                    <a:lnTo>
                      <a:pt x="391" y="94"/>
                    </a:lnTo>
                    <a:lnTo>
                      <a:pt x="392" y="100"/>
                    </a:lnTo>
                    <a:lnTo>
                      <a:pt x="391" y="104"/>
                    </a:lnTo>
                    <a:lnTo>
                      <a:pt x="391" y="110"/>
                    </a:lnTo>
                    <a:lnTo>
                      <a:pt x="390" y="114"/>
                    </a:lnTo>
                    <a:lnTo>
                      <a:pt x="388" y="119"/>
                    </a:lnTo>
                    <a:lnTo>
                      <a:pt x="385" y="124"/>
                    </a:lnTo>
                    <a:lnTo>
                      <a:pt x="383" y="128"/>
                    </a:lnTo>
                    <a:lnTo>
                      <a:pt x="380" y="133"/>
                    </a:lnTo>
                    <a:lnTo>
                      <a:pt x="376" y="138"/>
                    </a:lnTo>
                    <a:lnTo>
                      <a:pt x="373" y="142"/>
                    </a:lnTo>
                    <a:lnTo>
                      <a:pt x="368" y="146"/>
                    </a:lnTo>
                    <a:lnTo>
                      <a:pt x="364" y="150"/>
                    </a:lnTo>
                    <a:lnTo>
                      <a:pt x="358" y="155"/>
                    </a:lnTo>
                    <a:lnTo>
                      <a:pt x="353" y="159"/>
                    </a:lnTo>
                    <a:lnTo>
                      <a:pt x="347" y="162"/>
                    </a:lnTo>
                    <a:lnTo>
                      <a:pt x="340" y="166"/>
                    </a:lnTo>
                    <a:lnTo>
                      <a:pt x="334" y="169"/>
                    </a:lnTo>
                    <a:lnTo>
                      <a:pt x="327" y="173"/>
                    </a:lnTo>
                    <a:lnTo>
                      <a:pt x="320" y="176"/>
                    </a:lnTo>
                    <a:lnTo>
                      <a:pt x="313" y="179"/>
                    </a:lnTo>
                    <a:lnTo>
                      <a:pt x="305" y="181"/>
                    </a:lnTo>
                    <a:lnTo>
                      <a:pt x="297" y="184"/>
                    </a:lnTo>
                    <a:lnTo>
                      <a:pt x="289" y="187"/>
                    </a:lnTo>
                    <a:lnTo>
                      <a:pt x="280" y="188"/>
                    </a:lnTo>
                    <a:lnTo>
                      <a:pt x="272" y="191"/>
                    </a:lnTo>
                    <a:lnTo>
                      <a:pt x="263" y="193"/>
                    </a:lnTo>
                    <a:lnTo>
                      <a:pt x="255" y="194"/>
                    </a:lnTo>
                    <a:lnTo>
                      <a:pt x="245" y="195"/>
                    </a:lnTo>
                    <a:lnTo>
                      <a:pt x="235" y="197"/>
                    </a:lnTo>
                    <a:lnTo>
                      <a:pt x="226" y="197"/>
                    </a:lnTo>
                    <a:lnTo>
                      <a:pt x="216" y="198"/>
                    </a:lnTo>
                    <a:lnTo>
                      <a:pt x="205" y="198"/>
                    </a:lnTo>
                    <a:lnTo>
                      <a:pt x="196" y="198"/>
                    </a:lnTo>
                    <a:lnTo>
                      <a:pt x="185" y="198"/>
                    </a:lnTo>
                    <a:lnTo>
                      <a:pt x="175" y="198"/>
                    </a:lnTo>
                    <a:lnTo>
                      <a:pt x="166" y="197"/>
                    </a:lnTo>
                    <a:lnTo>
                      <a:pt x="156" y="197"/>
                    </a:lnTo>
                    <a:lnTo>
                      <a:pt x="147" y="195"/>
                    </a:lnTo>
                    <a:lnTo>
                      <a:pt x="137" y="194"/>
                    </a:lnTo>
                    <a:lnTo>
                      <a:pt x="128" y="193"/>
                    </a:lnTo>
                    <a:lnTo>
                      <a:pt x="120" y="191"/>
                    </a:lnTo>
                    <a:lnTo>
                      <a:pt x="111" y="188"/>
                    </a:lnTo>
                    <a:lnTo>
                      <a:pt x="102" y="187"/>
                    </a:lnTo>
                    <a:lnTo>
                      <a:pt x="94" y="184"/>
                    </a:lnTo>
                    <a:lnTo>
                      <a:pt x="85" y="181"/>
                    </a:lnTo>
                    <a:lnTo>
                      <a:pt x="79" y="179"/>
                    </a:lnTo>
                    <a:lnTo>
                      <a:pt x="70" y="176"/>
                    </a:lnTo>
                    <a:lnTo>
                      <a:pt x="64" y="173"/>
                    </a:lnTo>
                    <a:lnTo>
                      <a:pt x="57" y="169"/>
                    </a:lnTo>
                    <a:lnTo>
                      <a:pt x="50" y="166"/>
                    </a:lnTo>
                    <a:lnTo>
                      <a:pt x="45" y="162"/>
                    </a:lnTo>
                    <a:lnTo>
                      <a:pt x="39" y="159"/>
                    </a:lnTo>
                    <a:lnTo>
                      <a:pt x="34" y="155"/>
                    </a:lnTo>
                    <a:lnTo>
                      <a:pt x="28" y="150"/>
                    </a:lnTo>
                    <a:lnTo>
                      <a:pt x="23" y="146"/>
                    </a:lnTo>
                    <a:lnTo>
                      <a:pt x="19" y="142"/>
                    </a:lnTo>
                    <a:lnTo>
                      <a:pt x="15" y="138"/>
                    </a:lnTo>
                    <a:lnTo>
                      <a:pt x="12" y="133"/>
                    </a:lnTo>
                    <a:lnTo>
                      <a:pt x="9" y="128"/>
                    </a:lnTo>
                    <a:lnTo>
                      <a:pt x="6" y="124"/>
                    </a:lnTo>
                    <a:lnTo>
                      <a:pt x="4" y="119"/>
                    </a:lnTo>
                    <a:lnTo>
                      <a:pt x="2" y="114"/>
                    </a:lnTo>
                    <a:lnTo>
                      <a:pt x="1" y="110"/>
                    </a:lnTo>
                    <a:lnTo>
                      <a:pt x="0" y="104"/>
                    </a:lnTo>
                    <a:lnTo>
                      <a:pt x="0" y="100"/>
                    </a:lnTo>
                    <a:lnTo>
                      <a:pt x="0" y="94"/>
                    </a:lnTo>
                    <a:lnTo>
                      <a:pt x="1" y="88"/>
                    </a:lnTo>
                    <a:lnTo>
                      <a:pt x="2" y="84"/>
                    </a:lnTo>
                    <a:lnTo>
                      <a:pt x="4" y="79"/>
                    </a:lnTo>
                    <a:lnTo>
                      <a:pt x="6" y="74"/>
                    </a:lnTo>
                    <a:lnTo>
                      <a:pt x="9" y="70"/>
                    </a:lnTo>
                    <a:lnTo>
                      <a:pt x="12" y="64"/>
                    </a:lnTo>
                    <a:lnTo>
                      <a:pt x="15" y="60"/>
                    </a:lnTo>
                    <a:lnTo>
                      <a:pt x="19" y="56"/>
                    </a:lnTo>
                    <a:lnTo>
                      <a:pt x="23" y="52"/>
                    </a:lnTo>
                    <a:lnTo>
                      <a:pt x="28" y="48"/>
                    </a:lnTo>
                    <a:lnTo>
                      <a:pt x="34" y="43"/>
                    </a:lnTo>
                    <a:lnTo>
                      <a:pt x="39" y="39"/>
                    </a:lnTo>
                    <a:lnTo>
                      <a:pt x="45" y="36"/>
                    </a:lnTo>
                    <a:lnTo>
                      <a:pt x="50" y="32"/>
                    </a:lnTo>
                    <a:lnTo>
                      <a:pt x="57" y="29"/>
                    </a:lnTo>
                    <a:lnTo>
                      <a:pt x="64" y="26"/>
                    </a:lnTo>
                    <a:lnTo>
                      <a:pt x="70" y="22"/>
                    </a:lnTo>
                    <a:lnTo>
                      <a:pt x="79" y="19"/>
                    </a:lnTo>
                    <a:lnTo>
                      <a:pt x="85" y="17"/>
                    </a:lnTo>
                    <a:lnTo>
                      <a:pt x="94" y="14"/>
                    </a:lnTo>
                    <a:lnTo>
                      <a:pt x="102" y="12"/>
                    </a:lnTo>
                    <a:lnTo>
                      <a:pt x="111" y="10"/>
                    </a:lnTo>
                    <a:lnTo>
                      <a:pt x="120" y="8"/>
                    </a:lnTo>
                    <a:lnTo>
                      <a:pt x="128" y="5"/>
                    </a:lnTo>
                    <a:lnTo>
                      <a:pt x="137" y="4"/>
                    </a:lnTo>
                    <a:lnTo>
                      <a:pt x="147" y="2"/>
                    </a:lnTo>
                    <a:lnTo>
                      <a:pt x="156" y="1"/>
                    </a:lnTo>
                    <a:lnTo>
                      <a:pt x="166" y="1"/>
                    </a:lnTo>
                    <a:lnTo>
                      <a:pt x="175" y="1"/>
                    </a:lnTo>
                    <a:lnTo>
                      <a:pt x="185" y="0"/>
                    </a:lnTo>
                    <a:lnTo>
                      <a:pt x="196" y="0"/>
                    </a:lnTo>
                    <a:close/>
                  </a:path>
                </a:pathLst>
              </a:custGeom>
              <a:solidFill>
                <a:srgbClr val="FFF5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699" name="Freeform 88"/>
              <p:cNvSpPr>
                <a:spLocks/>
              </p:cNvSpPr>
              <p:nvPr/>
            </p:nvSpPr>
            <p:spPr bwMode="auto">
              <a:xfrm>
                <a:off x="2122" y="1858"/>
                <a:ext cx="203" cy="107"/>
              </a:xfrm>
              <a:custGeom>
                <a:avLst/>
                <a:gdLst>
                  <a:gd name="T0" fmla="*/ 203 w 203"/>
                  <a:gd name="T1" fmla="*/ 107 h 107"/>
                  <a:gd name="T2" fmla="*/ 202 w 203"/>
                  <a:gd name="T3" fmla="*/ 94 h 107"/>
                  <a:gd name="T4" fmla="*/ 199 w 203"/>
                  <a:gd name="T5" fmla="*/ 83 h 107"/>
                  <a:gd name="T6" fmla="*/ 194 w 203"/>
                  <a:gd name="T7" fmla="*/ 73 h 107"/>
                  <a:gd name="T8" fmla="*/ 185 w 203"/>
                  <a:gd name="T9" fmla="*/ 63 h 107"/>
                  <a:gd name="T10" fmla="*/ 177 w 203"/>
                  <a:gd name="T11" fmla="*/ 53 h 107"/>
                  <a:gd name="T12" fmla="*/ 166 w 203"/>
                  <a:gd name="T13" fmla="*/ 45 h 107"/>
                  <a:gd name="T14" fmla="*/ 155 w 203"/>
                  <a:gd name="T15" fmla="*/ 36 h 107"/>
                  <a:gd name="T16" fmla="*/ 142 w 203"/>
                  <a:gd name="T17" fmla="*/ 29 h 107"/>
                  <a:gd name="T18" fmla="*/ 128 w 203"/>
                  <a:gd name="T19" fmla="*/ 22 h 107"/>
                  <a:gd name="T20" fmla="*/ 112 w 203"/>
                  <a:gd name="T21" fmla="*/ 17 h 107"/>
                  <a:gd name="T22" fmla="*/ 95 w 203"/>
                  <a:gd name="T23" fmla="*/ 11 h 107"/>
                  <a:gd name="T24" fmla="*/ 78 w 203"/>
                  <a:gd name="T25" fmla="*/ 7 h 107"/>
                  <a:gd name="T26" fmla="*/ 59 w 203"/>
                  <a:gd name="T27" fmla="*/ 4 h 107"/>
                  <a:gd name="T28" fmla="*/ 39 w 203"/>
                  <a:gd name="T29" fmla="*/ 1 h 107"/>
                  <a:gd name="T30" fmla="*/ 20 w 203"/>
                  <a:gd name="T31" fmla="*/ 0 h 107"/>
                  <a:gd name="T32" fmla="*/ 0 w 203"/>
                  <a:gd name="T33" fmla="*/ 0 h 107"/>
                  <a:gd name="T34" fmla="*/ 9 w 203"/>
                  <a:gd name="T35" fmla="*/ 14 h 107"/>
                  <a:gd name="T36" fmla="*/ 29 w 203"/>
                  <a:gd name="T37" fmla="*/ 15 h 107"/>
                  <a:gd name="T38" fmla="*/ 48 w 203"/>
                  <a:gd name="T39" fmla="*/ 18 h 107"/>
                  <a:gd name="T40" fmla="*/ 65 w 203"/>
                  <a:gd name="T41" fmla="*/ 21 h 107"/>
                  <a:gd name="T42" fmla="*/ 83 w 203"/>
                  <a:gd name="T43" fmla="*/ 24 h 107"/>
                  <a:gd name="T44" fmla="*/ 99 w 203"/>
                  <a:gd name="T45" fmla="*/ 28 h 107"/>
                  <a:gd name="T46" fmla="*/ 114 w 203"/>
                  <a:gd name="T47" fmla="*/ 33 h 107"/>
                  <a:gd name="T48" fmla="*/ 128 w 203"/>
                  <a:gd name="T49" fmla="*/ 39 h 107"/>
                  <a:gd name="T50" fmla="*/ 140 w 203"/>
                  <a:gd name="T51" fmla="*/ 46 h 107"/>
                  <a:gd name="T52" fmla="*/ 153 w 203"/>
                  <a:gd name="T53" fmla="*/ 53 h 107"/>
                  <a:gd name="T54" fmla="*/ 162 w 203"/>
                  <a:gd name="T55" fmla="*/ 60 h 107"/>
                  <a:gd name="T56" fmla="*/ 172 w 203"/>
                  <a:gd name="T57" fmla="*/ 69 h 107"/>
                  <a:gd name="T58" fmla="*/ 179 w 203"/>
                  <a:gd name="T59" fmla="*/ 76 h 107"/>
                  <a:gd name="T60" fmla="*/ 183 w 203"/>
                  <a:gd name="T61" fmla="*/ 84 h 107"/>
                  <a:gd name="T62" fmla="*/ 187 w 203"/>
                  <a:gd name="T63" fmla="*/ 93 h 107"/>
                  <a:gd name="T64" fmla="*/ 188 w 203"/>
                  <a:gd name="T65" fmla="*/ 101 h 107"/>
                  <a:gd name="T66" fmla="*/ 188 w 203"/>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107"/>
                    </a:moveTo>
                    <a:lnTo>
                      <a:pt x="203" y="107"/>
                    </a:lnTo>
                    <a:lnTo>
                      <a:pt x="203" y="100"/>
                    </a:lnTo>
                    <a:lnTo>
                      <a:pt x="202" y="94"/>
                    </a:lnTo>
                    <a:lnTo>
                      <a:pt x="200" y="88"/>
                    </a:lnTo>
                    <a:lnTo>
                      <a:pt x="199" y="83"/>
                    </a:lnTo>
                    <a:lnTo>
                      <a:pt x="196" y="78"/>
                    </a:lnTo>
                    <a:lnTo>
                      <a:pt x="194" y="73"/>
                    </a:lnTo>
                    <a:lnTo>
                      <a:pt x="189" y="67"/>
                    </a:lnTo>
                    <a:lnTo>
                      <a:pt x="185" y="63"/>
                    </a:lnTo>
                    <a:lnTo>
                      <a:pt x="181" y="57"/>
                    </a:lnTo>
                    <a:lnTo>
                      <a:pt x="177" y="53"/>
                    </a:lnTo>
                    <a:lnTo>
                      <a:pt x="172" y="49"/>
                    </a:lnTo>
                    <a:lnTo>
                      <a:pt x="166" y="45"/>
                    </a:lnTo>
                    <a:lnTo>
                      <a:pt x="161" y="40"/>
                    </a:lnTo>
                    <a:lnTo>
                      <a:pt x="155" y="36"/>
                    </a:lnTo>
                    <a:lnTo>
                      <a:pt x="149" y="33"/>
                    </a:lnTo>
                    <a:lnTo>
                      <a:pt x="142" y="29"/>
                    </a:lnTo>
                    <a:lnTo>
                      <a:pt x="135" y="25"/>
                    </a:lnTo>
                    <a:lnTo>
                      <a:pt x="128" y="22"/>
                    </a:lnTo>
                    <a:lnTo>
                      <a:pt x="120" y="19"/>
                    </a:lnTo>
                    <a:lnTo>
                      <a:pt x="112" y="17"/>
                    </a:lnTo>
                    <a:lnTo>
                      <a:pt x="104" y="14"/>
                    </a:lnTo>
                    <a:lnTo>
                      <a:pt x="95" y="11"/>
                    </a:lnTo>
                    <a:lnTo>
                      <a:pt x="86" y="9"/>
                    </a:lnTo>
                    <a:lnTo>
                      <a:pt x="78" y="7"/>
                    </a:lnTo>
                    <a:lnTo>
                      <a:pt x="68" y="5"/>
                    </a:lnTo>
                    <a:lnTo>
                      <a:pt x="59" y="4"/>
                    </a:lnTo>
                    <a:lnTo>
                      <a:pt x="49" y="2"/>
                    </a:lnTo>
                    <a:lnTo>
                      <a:pt x="39" y="1"/>
                    </a:lnTo>
                    <a:lnTo>
                      <a:pt x="30" y="0"/>
                    </a:lnTo>
                    <a:lnTo>
                      <a:pt x="20" y="0"/>
                    </a:lnTo>
                    <a:lnTo>
                      <a:pt x="9" y="0"/>
                    </a:lnTo>
                    <a:lnTo>
                      <a:pt x="0" y="0"/>
                    </a:lnTo>
                    <a:lnTo>
                      <a:pt x="0" y="14"/>
                    </a:lnTo>
                    <a:lnTo>
                      <a:pt x="9" y="14"/>
                    </a:lnTo>
                    <a:lnTo>
                      <a:pt x="19" y="15"/>
                    </a:lnTo>
                    <a:lnTo>
                      <a:pt x="29" y="15"/>
                    </a:lnTo>
                    <a:lnTo>
                      <a:pt x="38" y="17"/>
                    </a:lnTo>
                    <a:lnTo>
                      <a:pt x="48" y="18"/>
                    </a:lnTo>
                    <a:lnTo>
                      <a:pt x="57" y="19"/>
                    </a:lnTo>
                    <a:lnTo>
                      <a:pt x="65" y="21"/>
                    </a:lnTo>
                    <a:lnTo>
                      <a:pt x="75" y="22"/>
                    </a:lnTo>
                    <a:lnTo>
                      <a:pt x="83" y="24"/>
                    </a:lnTo>
                    <a:lnTo>
                      <a:pt x="91" y="26"/>
                    </a:lnTo>
                    <a:lnTo>
                      <a:pt x="99" y="28"/>
                    </a:lnTo>
                    <a:lnTo>
                      <a:pt x="106" y="31"/>
                    </a:lnTo>
                    <a:lnTo>
                      <a:pt x="114" y="33"/>
                    </a:lnTo>
                    <a:lnTo>
                      <a:pt x="121" y="36"/>
                    </a:lnTo>
                    <a:lnTo>
                      <a:pt x="128" y="39"/>
                    </a:lnTo>
                    <a:lnTo>
                      <a:pt x="135" y="43"/>
                    </a:lnTo>
                    <a:lnTo>
                      <a:pt x="140" y="46"/>
                    </a:lnTo>
                    <a:lnTo>
                      <a:pt x="147" y="49"/>
                    </a:lnTo>
                    <a:lnTo>
                      <a:pt x="153" y="53"/>
                    </a:lnTo>
                    <a:lnTo>
                      <a:pt x="158" y="57"/>
                    </a:lnTo>
                    <a:lnTo>
                      <a:pt x="162" y="60"/>
                    </a:lnTo>
                    <a:lnTo>
                      <a:pt x="168" y="64"/>
                    </a:lnTo>
                    <a:lnTo>
                      <a:pt x="172" y="69"/>
                    </a:lnTo>
                    <a:lnTo>
                      <a:pt x="174" y="71"/>
                    </a:lnTo>
                    <a:lnTo>
                      <a:pt x="179" y="76"/>
                    </a:lnTo>
                    <a:lnTo>
                      <a:pt x="180" y="80"/>
                    </a:lnTo>
                    <a:lnTo>
                      <a:pt x="183" y="84"/>
                    </a:lnTo>
                    <a:lnTo>
                      <a:pt x="185" y="88"/>
                    </a:lnTo>
                    <a:lnTo>
                      <a:pt x="187" y="93"/>
                    </a:lnTo>
                    <a:lnTo>
                      <a:pt x="187" y="97"/>
                    </a:lnTo>
                    <a:lnTo>
                      <a:pt x="188" y="101"/>
                    </a:lnTo>
                    <a:lnTo>
                      <a:pt x="188" y="107"/>
                    </a:lnTo>
                    <a:lnTo>
                      <a:pt x="203" y="10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00" name="Freeform 89"/>
              <p:cNvSpPr>
                <a:spLocks/>
              </p:cNvSpPr>
              <p:nvPr/>
            </p:nvSpPr>
            <p:spPr bwMode="auto">
              <a:xfrm>
                <a:off x="2122" y="1965"/>
                <a:ext cx="203" cy="105"/>
              </a:xfrm>
              <a:custGeom>
                <a:avLst/>
                <a:gdLst>
                  <a:gd name="T0" fmla="*/ 0 w 203"/>
                  <a:gd name="T1" fmla="*/ 105 h 105"/>
                  <a:gd name="T2" fmla="*/ 20 w 203"/>
                  <a:gd name="T3" fmla="*/ 105 h 105"/>
                  <a:gd name="T4" fmla="*/ 39 w 203"/>
                  <a:gd name="T5" fmla="*/ 104 h 105"/>
                  <a:gd name="T6" fmla="*/ 59 w 203"/>
                  <a:gd name="T7" fmla="*/ 101 h 105"/>
                  <a:gd name="T8" fmla="*/ 78 w 203"/>
                  <a:gd name="T9" fmla="*/ 98 h 105"/>
                  <a:gd name="T10" fmla="*/ 95 w 203"/>
                  <a:gd name="T11" fmla="*/ 94 h 105"/>
                  <a:gd name="T12" fmla="*/ 112 w 203"/>
                  <a:gd name="T13" fmla="*/ 88 h 105"/>
                  <a:gd name="T14" fmla="*/ 128 w 203"/>
                  <a:gd name="T15" fmla="*/ 83 h 105"/>
                  <a:gd name="T16" fmla="*/ 142 w 203"/>
                  <a:gd name="T17" fmla="*/ 76 h 105"/>
                  <a:gd name="T18" fmla="*/ 155 w 203"/>
                  <a:gd name="T19" fmla="*/ 69 h 105"/>
                  <a:gd name="T20" fmla="*/ 166 w 203"/>
                  <a:gd name="T21" fmla="*/ 60 h 105"/>
                  <a:gd name="T22" fmla="*/ 177 w 203"/>
                  <a:gd name="T23" fmla="*/ 52 h 105"/>
                  <a:gd name="T24" fmla="*/ 185 w 203"/>
                  <a:gd name="T25" fmla="*/ 42 h 105"/>
                  <a:gd name="T26" fmla="*/ 194 w 203"/>
                  <a:gd name="T27" fmla="*/ 32 h 105"/>
                  <a:gd name="T28" fmla="*/ 199 w 203"/>
                  <a:gd name="T29" fmla="*/ 22 h 105"/>
                  <a:gd name="T30" fmla="*/ 202 w 203"/>
                  <a:gd name="T31" fmla="*/ 11 h 105"/>
                  <a:gd name="T32" fmla="*/ 203 w 203"/>
                  <a:gd name="T33" fmla="*/ 0 h 105"/>
                  <a:gd name="T34" fmla="*/ 188 w 203"/>
                  <a:gd name="T35" fmla="*/ 2 h 105"/>
                  <a:gd name="T36" fmla="*/ 187 w 203"/>
                  <a:gd name="T37" fmla="*/ 12 h 105"/>
                  <a:gd name="T38" fmla="*/ 183 w 203"/>
                  <a:gd name="T39" fmla="*/ 21 h 105"/>
                  <a:gd name="T40" fmla="*/ 179 w 203"/>
                  <a:gd name="T41" fmla="*/ 28 h 105"/>
                  <a:gd name="T42" fmla="*/ 172 w 203"/>
                  <a:gd name="T43" fmla="*/ 36 h 105"/>
                  <a:gd name="T44" fmla="*/ 162 w 203"/>
                  <a:gd name="T45" fmla="*/ 45 h 105"/>
                  <a:gd name="T46" fmla="*/ 153 w 203"/>
                  <a:gd name="T47" fmla="*/ 52 h 105"/>
                  <a:gd name="T48" fmla="*/ 140 w 203"/>
                  <a:gd name="T49" fmla="*/ 59 h 105"/>
                  <a:gd name="T50" fmla="*/ 128 w 203"/>
                  <a:gd name="T51" fmla="*/ 66 h 105"/>
                  <a:gd name="T52" fmla="*/ 114 w 203"/>
                  <a:gd name="T53" fmla="*/ 71 h 105"/>
                  <a:gd name="T54" fmla="*/ 99 w 203"/>
                  <a:gd name="T55" fmla="*/ 77 h 105"/>
                  <a:gd name="T56" fmla="*/ 83 w 203"/>
                  <a:gd name="T57" fmla="*/ 81 h 105"/>
                  <a:gd name="T58" fmla="*/ 65 w 203"/>
                  <a:gd name="T59" fmla="*/ 84 h 105"/>
                  <a:gd name="T60" fmla="*/ 48 w 203"/>
                  <a:gd name="T61" fmla="*/ 88 h 105"/>
                  <a:gd name="T62" fmla="*/ 29 w 203"/>
                  <a:gd name="T63" fmla="*/ 90 h 105"/>
                  <a:gd name="T64" fmla="*/ 9 w 203"/>
                  <a:gd name="T65" fmla="*/ 91 h 105"/>
                  <a:gd name="T66" fmla="*/ 0 w 203"/>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105"/>
                    </a:moveTo>
                    <a:lnTo>
                      <a:pt x="0" y="105"/>
                    </a:lnTo>
                    <a:lnTo>
                      <a:pt x="9" y="105"/>
                    </a:lnTo>
                    <a:lnTo>
                      <a:pt x="20" y="105"/>
                    </a:lnTo>
                    <a:lnTo>
                      <a:pt x="30" y="104"/>
                    </a:lnTo>
                    <a:lnTo>
                      <a:pt x="39" y="104"/>
                    </a:lnTo>
                    <a:lnTo>
                      <a:pt x="49" y="102"/>
                    </a:lnTo>
                    <a:lnTo>
                      <a:pt x="59" y="101"/>
                    </a:lnTo>
                    <a:lnTo>
                      <a:pt x="68" y="100"/>
                    </a:lnTo>
                    <a:lnTo>
                      <a:pt x="78" y="98"/>
                    </a:lnTo>
                    <a:lnTo>
                      <a:pt x="86" y="95"/>
                    </a:lnTo>
                    <a:lnTo>
                      <a:pt x="95" y="94"/>
                    </a:lnTo>
                    <a:lnTo>
                      <a:pt x="104" y="91"/>
                    </a:lnTo>
                    <a:lnTo>
                      <a:pt x="112" y="88"/>
                    </a:lnTo>
                    <a:lnTo>
                      <a:pt x="120" y="86"/>
                    </a:lnTo>
                    <a:lnTo>
                      <a:pt x="128" y="83"/>
                    </a:lnTo>
                    <a:lnTo>
                      <a:pt x="135" y="79"/>
                    </a:lnTo>
                    <a:lnTo>
                      <a:pt x="142" y="76"/>
                    </a:lnTo>
                    <a:lnTo>
                      <a:pt x="149" y="73"/>
                    </a:lnTo>
                    <a:lnTo>
                      <a:pt x="155" y="69"/>
                    </a:lnTo>
                    <a:lnTo>
                      <a:pt x="161" y="64"/>
                    </a:lnTo>
                    <a:lnTo>
                      <a:pt x="166" y="60"/>
                    </a:lnTo>
                    <a:lnTo>
                      <a:pt x="172" y="56"/>
                    </a:lnTo>
                    <a:lnTo>
                      <a:pt x="177" y="52"/>
                    </a:lnTo>
                    <a:lnTo>
                      <a:pt x="181" y="48"/>
                    </a:lnTo>
                    <a:lnTo>
                      <a:pt x="185" y="42"/>
                    </a:lnTo>
                    <a:lnTo>
                      <a:pt x="189" y="38"/>
                    </a:lnTo>
                    <a:lnTo>
                      <a:pt x="194" y="32"/>
                    </a:lnTo>
                    <a:lnTo>
                      <a:pt x="196" y="28"/>
                    </a:lnTo>
                    <a:lnTo>
                      <a:pt x="199" y="22"/>
                    </a:lnTo>
                    <a:lnTo>
                      <a:pt x="200" y="17"/>
                    </a:lnTo>
                    <a:lnTo>
                      <a:pt x="202" y="11"/>
                    </a:lnTo>
                    <a:lnTo>
                      <a:pt x="203" y="5"/>
                    </a:lnTo>
                    <a:lnTo>
                      <a:pt x="203" y="0"/>
                    </a:lnTo>
                    <a:lnTo>
                      <a:pt x="188" y="0"/>
                    </a:lnTo>
                    <a:lnTo>
                      <a:pt x="188" y="2"/>
                    </a:lnTo>
                    <a:lnTo>
                      <a:pt x="187" y="8"/>
                    </a:lnTo>
                    <a:lnTo>
                      <a:pt x="187" y="12"/>
                    </a:lnTo>
                    <a:lnTo>
                      <a:pt x="185" y="17"/>
                    </a:lnTo>
                    <a:lnTo>
                      <a:pt x="183" y="21"/>
                    </a:lnTo>
                    <a:lnTo>
                      <a:pt x="180" y="25"/>
                    </a:lnTo>
                    <a:lnTo>
                      <a:pt x="179" y="28"/>
                    </a:lnTo>
                    <a:lnTo>
                      <a:pt x="174" y="32"/>
                    </a:lnTo>
                    <a:lnTo>
                      <a:pt x="172" y="36"/>
                    </a:lnTo>
                    <a:lnTo>
                      <a:pt x="168" y="40"/>
                    </a:lnTo>
                    <a:lnTo>
                      <a:pt x="162" y="45"/>
                    </a:lnTo>
                    <a:lnTo>
                      <a:pt x="158" y="49"/>
                    </a:lnTo>
                    <a:lnTo>
                      <a:pt x="153" y="52"/>
                    </a:lnTo>
                    <a:lnTo>
                      <a:pt x="147" y="56"/>
                    </a:lnTo>
                    <a:lnTo>
                      <a:pt x="140" y="59"/>
                    </a:lnTo>
                    <a:lnTo>
                      <a:pt x="135" y="63"/>
                    </a:lnTo>
                    <a:lnTo>
                      <a:pt x="128" y="66"/>
                    </a:lnTo>
                    <a:lnTo>
                      <a:pt x="121" y="69"/>
                    </a:lnTo>
                    <a:lnTo>
                      <a:pt x="114" y="71"/>
                    </a:lnTo>
                    <a:lnTo>
                      <a:pt x="106" y="74"/>
                    </a:lnTo>
                    <a:lnTo>
                      <a:pt x="99" y="77"/>
                    </a:lnTo>
                    <a:lnTo>
                      <a:pt x="91" y="79"/>
                    </a:lnTo>
                    <a:lnTo>
                      <a:pt x="83" y="81"/>
                    </a:lnTo>
                    <a:lnTo>
                      <a:pt x="75" y="83"/>
                    </a:lnTo>
                    <a:lnTo>
                      <a:pt x="65" y="84"/>
                    </a:lnTo>
                    <a:lnTo>
                      <a:pt x="57" y="87"/>
                    </a:lnTo>
                    <a:lnTo>
                      <a:pt x="48" y="88"/>
                    </a:lnTo>
                    <a:lnTo>
                      <a:pt x="38" y="88"/>
                    </a:lnTo>
                    <a:lnTo>
                      <a:pt x="29" y="90"/>
                    </a:lnTo>
                    <a:lnTo>
                      <a:pt x="19" y="90"/>
                    </a:lnTo>
                    <a:lnTo>
                      <a:pt x="9" y="91"/>
                    </a:lnTo>
                    <a:lnTo>
                      <a:pt x="0" y="91"/>
                    </a:lnTo>
                    <a:lnTo>
                      <a:pt x="0" y="10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01" name="Freeform 90"/>
              <p:cNvSpPr>
                <a:spLocks/>
              </p:cNvSpPr>
              <p:nvPr/>
            </p:nvSpPr>
            <p:spPr bwMode="auto">
              <a:xfrm>
                <a:off x="1919" y="1965"/>
                <a:ext cx="203" cy="105"/>
              </a:xfrm>
              <a:custGeom>
                <a:avLst/>
                <a:gdLst>
                  <a:gd name="T0" fmla="*/ 0 w 203"/>
                  <a:gd name="T1" fmla="*/ 0 h 105"/>
                  <a:gd name="T2" fmla="*/ 0 w 203"/>
                  <a:gd name="T3" fmla="*/ 11 h 105"/>
                  <a:gd name="T4" fmla="*/ 4 w 203"/>
                  <a:gd name="T5" fmla="*/ 22 h 105"/>
                  <a:gd name="T6" fmla="*/ 9 w 203"/>
                  <a:gd name="T7" fmla="*/ 32 h 105"/>
                  <a:gd name="T8" fmla="*/ 16 w 203"/>
                  <a:gd name="T9" fmla="*/ 42 h 105"/>
                  <a:gd name="T10" fmla="*/ 26 w 203"/>
                  <a:gd name="T11" fmla="*/ 52 h 105"/>
                  <a:gd name="T12" fmla="*/ 35 w 203"/>
                  <a:gd name="T13" fmla="*/ 60 h 105"/>
                  <a:gd name="T14" fmla="*/ 47 w 203"/>
                  <a:gd name="T15" fmla="*/ 69 h 105"/>
                  <a:gd name="T16" fmla="*/ 61 w 203"/>
                  <a:gd name="T17" fmla="*/ 76 h 105"/>
                  <a:gd name="T18" fmla="*/ 75 w 203"/>
                  <a:gd name="T19" fmla="*/ 83 h 105"/>
                  <a:gd name="T20" fmla="*/ 91 w 203"/>
                  <a:gd name="T21" fmla="*/ 88 h 105"/>
                  <a:gd name="T22" fmla="*/ 107 w 203"/>
                  <a:gd name="T23" fmla="*/ 94 h 105"/>
                  <a:gd name="T24" fmla="*/ 125 w 203"/>
                  <a:gd name="T25" fmla="*/ 98 h 105"/>
                  <a:gd name="T26" fmla="*/ 143 w 203"/>
                  <a:gd name="T27" fmla="*/ 101 h 105"/>
                  <a:gd name="T28" fmla="*/ 162 w 203"/>
                  <a:gd name="T29" fmla="*/ 104 h 105"/>
                  <a:gd name="T30" fmla="*/ 182 w 203"/>
                  <a:gd name="T31" fmla="*/ 105 h 105"/>
                  <a:gd name="T32" fmla="*/ 203 w 203"/>
                  <a:gd name="T33" fmla="*/ 105 h 105"/>
                  <a:gd name="T34" fmla="*/ 193 w 203"/>
                  <a:gd name="T35" fmla="*/ 91 h 105"/>
                  <a:gd name="T36" fmla="*/ 174 w 203"/>
                  <a:gd name="T37" fmla="*/ 90 h 105"/>
                  <a:gd name="T38" fmla="*/ 155 w 203"/>
                  <a:gd name="T39" fmla="*/ 88 h 105"/>
                  <a:gd name="T40" fmla="*/ 136 w 203"/>
                  <a:gd name="T41" fmla="*/ 84 h 105"/>
                  <a:gd name="T42" fmla="*/ 120 w 203"/>
                  <a:gd name="T43" fmla="*/ 81 h 105"/>
                  <a:gd name="T44" fmla="*/ 103 w 203"/>
                  <a:gd name="T45" fmla="*/ 77 h 105"/>
                  <a:gd name="T46" fmla="*/ 88 w 203"/>
                  <a:gd name="T47" fmla="*/ 71 h 105"/>
                  <a:gd name="T48" fmla="*/ 75 w 203"/>
                  <a:gd name="T49" fmla="*/ 66 h 105"/>
                  <a:gd name="T50" fmla="*/ 61 w 203"/>
                  <a:gd name="T51" fmla="*/ 59 h 105"/>
                  <a:gd name="T52" fmla="*/ 50 w 203"/>
                  <a:gd name="T53" fmla="*/ 52 h 105"/>
                  <a:gd name="T54" fmla="*/ 39 w 203"/>
                  <a:gd name="T55" fmla="*/ 45 h 105"/>
                  <a:gd name="T56" fmla="*/ 31 w 203"/>
                  <a:gd name="T57" fmla="*/ 36 h 105"/>
                  <a:gd name="T58" fmla="*/ 24 w 203"/>
                  <a:gd name="T59" fmla="*/ 28 h 105"/>
                  <a:gd name="T60" fmla="*/ 20 w 203"/>
                  <a:gd name="T61" fmla="*/ 21 h 105"/>
                  <a:gd name="T62" fmla="*/ 16 w 203"/>
                  <a:gd name="T63" fmla="*/ 12 h 105"/>
                  <a:gd name="T64" fmla="*/ 15 w 203"/>
                  <a:gd name="T65" fmla="*/ 2 h 105"/>
                  <a:gd name="T66" fmla="*/ 15 w 203"/>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0"/>
                    </a:moveTo>
                    <a:lnTo>
                      <a:pt x="0" y="0"/>
                    </a:lnTo>
                    <a:lnTo>
                      <a:pt x="0" y="5"/>
                    </a:lnTo>
                    <a:lnTo>
                      <a:pt x="0" y="11"/>
                    </a:lnTo>
                    <a:lnTo>
                      <a:pt x="1" y="17"/>
                    </a:lnTo>
                    <a:lnTo>
                      <a:pt x="4" y="22"/>
                    </a:lnTo>
                    <a:lnTo>
                      <a:pt x="7" y="28"/>
                    </a:lnTo>
                    <a:lnTo>
                      <a:pt x="9" y="32"/>
                    </a:lnTo>
                    <a:lnTo>
                      <a:pt x="12" y="38"/>
                    </a:lnTo>
                    <a:lnTo>
                      <a:pt x="16" y="42"/>
                    </a:lnTo>
                    <a:lnTo>
                      <a:pt x="20" y="48"/>
                    </a:lnTo>
                    <a:lnTo>
                      <a:pt x="26" y="52"/>
                    </a:lnTo>
                    <a:lnTo>
                      <a:pt x="30" y="56"/>
                    </a:lnTo>
                    <a:lnTo>
                      <a:pt x="35" y="60"/>
                    </a:lnTo>
                    <a:lnTo>
                      <a:pt x="42" y="64"/>
                    </a:lnTo>
                    <a:lnTo>
                      <a:pt x="47" y="69"/>
                    </a:lnTo>
                    <a:lnTo>
                      <a:pt x="54" y="73"/>
                    </a:lnTo>
                    <a:lnTo>
                      <a:pt x="61" y="76"/>
                    </a:lnTo>
                    <a:lnTo>
                      <a:pt x="68" y="79"/>
                    </a:lnTo>
                    <a:lnTo>
                      <a:pt x="75" y="83"/>
                    </a:lnTo>
                    <a:lnTo>
                      <a:pt x="83" y="86"/>
                    </a:lnTo>
                    <a:lnTo>
                      <a:pt x="91" y="88"/>
                    </a:lnTo>
                    <a:lnTo>
                      <a:pt x="99" y="91"/>
                    </a:lnTo>
                    <a:lnTo>
                      <a:pt x="107" y="94"/>
                    </a:lnTo>
                    <a:lnTo>
                      <a:pt x="116" y="95"/>
                    </a:lnTo>
                    <a:lnTo>
                      <a:pt x="125" y="98"/>
                    </a:lnTo>
                    <a:lnTo>
                      <a:pt x="133" y="100"/>
                    </a:lnTo>
                    <a:lnTo>
                      <a:pt x="143" y="101"/>
                    </a:lnTo>
                    <a:lnTo>
                      <a:pt x="152" y="102"/>
                    </a:lnTo>
                    <a:lnTo>
                      <a:pt x="162" y="104"/>
                    </a:lnTo>
                    <a:lnTo>
                      <a:pt x="173" y="104"/>
                    </a:lnTo>
                    <a:lnTo>
                      <a:pt x="182" y="105"/>
                    </a:lnTo>
                    <a:lnTo>
                      <a:pt x="192" y="105"/>
                    </a:lnTo>
                    <a:lnTo>
                      <a:pt x="203" y="105"/>
                    </a:lnTo>
                    <a:lnTo>
                      <a:pt x="203" y="91"/>
                    </a:lnTo>
                    <a:lnTo>
                      <a:pt x="193" y="91"/>
                    </a:lnTo>
                    <a:lnTo>
                      <a:pt x="182" y="90"/>
                    </a:lnTo>
                    <a:lnTo>
                      <a:pt x="174" y="90"/>
                    </a:lnTo>
                    <a:lnTo>
                      <a:pt x="165" y="88"/>
                    </a:lnTo>
                    <a:lnTo>
                      <a:pt x="155" y="88"/>
                    </a:lnTo>
                    <a:lnTo>
                      <a:pt x="146" y="87"/>
                    </a:lnTo>
                    <a:lnTo>
                      <a:pt x="136" y="84"/>
                    </a:lnTo>
                    <a:lnTo>
                      <a:pt x="128" y="83"/>
                    </a:lnTo>
                    <a:lnTo>
                      <a:pt x="120" y="81"/>
                    </a:lnTo>
                    <a:lnTo>
                      <a:pt x="112" y="79"/>
                    </a:lnTo>
                    <a:lnTo>
                      <a:pt x="103" y="77"/>
                    </a:lnTo>
                    <a:lnTo>
                      <a:pt x="95" y="74"/>
                    </a:lnTo>
                    <a:lnTo>
                      <a:pt x="88" y="71"/>
                    </a:lnTo>
                    <a:lnTo>
                      <a:pt x="80" y="69"/>
                    </a:lnTo>
                    <a:lnTo>
                      <a:pt x="75" y="66"/>
                    </a:lnTo>
                    <a:lnTo>
                      <a:pt x="68" y="63"/>
                    </a:lnTo>
                    <a:lnTo>
                      <a:pt x="61" y="59"/>
                    </a:lnTo>
                    <a:lnTo>
                      <a:pt x="56" y="56"/>
                    </a:lnTo>
                    <a:lnTo>
                      <a:pt x="50" y="52"/>
                    </a:lnTo>
                    <a:lnTo>
                      <a:pt x="45" y="49"/>
                    </a:lnTo>
                    <a:lnTo>
                      <a:pt x="39" y="45"/>
                    </a:lnTo>
                    <a:lnTo>
                      <a:pt x="35" y="40"/>
                    </a:lnTo>
                    <a:lnTo>
                      <a:pt x="31" y="36"/>
                    </a:lnTo>
                    <a:lnTo>
                      <a:pt x="27" y="32"/>
                    </a:lnTo>
                    <a:lnTo>
                      <a:pt x="24" y="28"/>
                    </a:lnTo>
                    <a:lnTo>
                      <a:pt x="22" y="25"/>
                    </a:lnTo>
                    <a:lnTo>
                      <a:pt x="20" y="21"/>
                    </a:lnTo>
                    <a:lnTo>
                      <a:pt x="17" y="17"/>
                    </a:lnTo>
                    <a:lnTo>
                      <a:pt x="16" y="12"/>
                    </a:lnTo>
                    <a:lnTo>
                      <a:pt x="15" y="8"/>
                    </a:lnTo>
                    <a:lnTo>
                      <a:pt x="15" y="2"/>
                    </a:lnTo>
                    <a:lnTo>
                      <a:pt x="15" y="0"/>
                    </a:lnTo>
                    <a:lnTo>
                      <a:pt x="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02" name="Freeform 91"/>
              <p:cNvSpPr>
                <a:spLocks/>
              </p:cNvSpPr>
              <p:nvPr/>
            </p:nvSpPr>
            <p:spPr bwMode="auto">
              <a:xfrm>
                <a:off x="1919" y="1858"/>
                <a:ext cx="203" cy="107"/>
              </a:xfrm>
              <a:custGeom>
                <a:avLst/>
                <a:gdLst>
                  <a:gd name="T0" fmla="*/ 203 w 203"/>
                  <a:gd name="T1" fmla="*/ 0 h 107"/>
                  <a:gd name="T2" fmla="*/ 182 w 203"/>
                  <a:gd name="T3" fmla="*/ 0 h 107"/>
                  <a:gd name="T4" fmla="*/ 162 w 203"/>
                  <a:gd name="T5" fmla="*/ 1 h 107"/>
                  <a:gd name="T6" fmla="*/ 143 w 203"/>
                  <a:gd name="T7" fmla="*/ 4 h 107"/>
                  <a:gd name="T8" fmla="*/ 125 w 203"/>
                  <a:gd name="T9" fmla="*/ 7 h 107"/>
                  <a:gd name="T10" fmla="*/ 107 w 203"/>
                  <a:gd name="T11" fmla="*/ 11 h 107"/>
                  <a:gd name="T12" fmla="*/ 91 w 203"/>
                  <a:gd name="T13" fmla="*/ 17 h 107"/>
                  <a:gd name="T14" fmla="*/ 75 w 203"/>
                  <a:gd name="T15" fmla="*/ 22 h 107"/>
                  <a:gd name="T16" fmla="*/ 61 w 203"/>
                  <a:gd name="T17" fmla="*/ 29 h 107"/>
                  <a:gd name="T18" fmla="*/ 47 w 203"/>
                  <a:gd name="T19" fmla="*/ 36 h 107"/>
                  <a:gd name="T20" fmla="*/ 35 w 203"/>
                  <a:gd name="T21" fmla="*/ 45 h 107"/>
                  <a:gd name="T22" fmla="*/ 26 w 203"/>
                  <a:gd name="T23" fmla="*/ 53 h 107"/>
                  <a:gd name="T24" fmla="*/ 16 w 203"/>
                  <a:gd name="T25" fmla="*/ 63 h 107"/>
                  <a:gd name="T26" fmla="*/ 9 w 203"/>
                  <a:gd name="T27" fmla="*/ 73 h 107"/>
                  <a:gd name="T28" fmla="*/ 4 w 203"/>
                  <a:gd name="T29" fmla="*/ 83 h 107"/>
                  <a:gd name="T30" fmla="*/ 0 w 203"/>
                  <a:gd name="T31" fmla="*/ 94 h 107"/>
                  <a:gd name="T32" fmla="*/ 0 w 203"/>
                  <a:gd name="T33" fmla="*/ 107 h 107"/>
                  <a:gd name="T34" fmla="*/ 15 w 203"/>
                  <a:gd name="T35" fmla="*/ 101 h 107"/>
                  <a:gd name="T36" fmla="*/ 16 w 203"/>
                  <a:gd name="T37" fmla="*/ 93 h 107"/>
                  <a:gd name="T38" fmla="*/ 20 w 203"/>
                  <a:gd name="T39" fmla="*/ 84 h 107"/>
                  <a:gd name="T40" fmla="*/ 24 w 203"/>
                  <a:gd name="T41" fmla="*/ 76 h 107"/>
                  <a:gd name="T42" fmla="*/ 31 w 203"/>
                  <a:gd name="T43" fmla="*/ 69 h 107"/>
                  <a:gd name="T44" fmla="*/ 39 w 203"/>
                  <a:gd name="T45" fmla="*/ 60 h 107"/>
                  <a:gd name="T46" fmla="*/ 50 w 203"/>
                  <a:gd name="T47" fmla="*/ 53 h 107"/>
                  <a:gd name="T48" fmla="*/ 61 w 203"/>
                  <a:gd name="T49" fmla="*/ 46 h 107"/>
                  <a:gd name="T50" fmla="*/ 75 w 203"/>
                  <a:gd name="T51" fmla="*/ 39 h 107"/>
                  <a:gd name="T52" fmla="*/ 88 w 203"/>
                  <a:gd name="T53" fmla="*/ 33 h 107"/>
                  <a:gd name="T54" fmla="*/ 103 w 203"/>
                  <a:gd name="T55" fmla="*/ 28 h 107"/>
                  <a:gd name="T56" fmla="*/ 120 w 203"/>
                  <a:gd name="T57" fmla="*/ 24 h 107"/>
                  <a:gd name="T58" fmla="*/ 136 w 203"/>
                  <a:gd name="T59" fmla="*/ 21 h 107"/>
                  <a:gd name="T60" fmla="*/ 155 w 203"/>
                  <a:gd name="T61" fmla="*/ 18 h 107"/>
                  <a:gd name="T62" fmla="*/ 174 w 203"/>
                  <a:gd name="T63" fmla="*/ 15 h 107"/>
                  <a:gd name="T64" fmla="*/ 193 w 203"/>
                  <a:gd name="T65" fmla="*/ 14 h 107"/>
                  <a:gd name="T66" fmla="*/ 203 w 203"/>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0"/>
                    </a:moveTo>
                    <a:lnTo>
                      <a:pt x="203" y="0"/>
                    </a:lnTo>
                    <a:lnTo>
                      <a:pt x="192" y="0"/>
                    </a:lnTo>
                    <a:lnTo>
                      <a:pt x="182" y="0"/>
                    </a:lnTo>
                    <a:lnTo>
                      <a:pt x="173" y="0"/>
                    </a:lnTo>
                    <a:lnTo>
                      <a:pt x="162" y="1"/>
                    </a:lnTo>
                    <a:lnTo>
                      <a:pt x="152" y="2"/>
                    </a:lnTo>
                    <a:lnTo>
                      <a:pt x="143" y="4"/>
                    </a:lnTo>
                    <a:lnTo>
                      <a:pt x="133" y="5"/>
                    </a:lnTo>
                    <a:lnTo>
                      <a:pt x="125" y="7"/>
                    </a:lnTo>
                    <a:lnTo>
                      <a:pt x="116" y="9"/>
                    </a:lnTo>
                    <a:lnTo>
                      <a:pt x="107" y="11"/>
                    </a:lnTo>
                    <a:lnTo>
                      <a:pt x="99" y="14"/>
                    </a:lnTo>
                    <a:lnTo>
                      <a:pt x="91" y="17"/>
                    </a:lnTo>
                    <a:lnTo>
                      <a:pt x="83" y="19"/>
                    </a:lnTo>
                    <a:lnTo>
                      <a:pt x="75" y="22"/>
                    </a:lnTo>
                    <a:lnTo>
                      <a:pt x="68" y="25"/>
                    </a:lnTo>
                    <a:lnTo>
                      <a:pt x="61" y="29"/>
                    </a:lnTo>
                    <a:lnTo>
                      <a:pt x="54" y="33"/>
                    </a:lnTo>
                    <a:lnTo>
                      <a:pt x="47" y="36"/>
                    </a:lnTo>
                    <a:lnTo>
                      <a:pt x="42" y="40"/>
                    </a:lnTo>
                    <a:lnTo>
                      <a:pt x="35" y="45"/>
                    </a:lnTo>
                    <a:lnTo>
                      <a:pt x="30" y="49"/>
                    </a:lnTo>
                    <a:lnTo>
                      <a:pt x="26" y="53"/>
                    </a:lnTo>
                    <a:lnTo>
                      <a:pt x="20" y="57"/>
                    </a:lnTo>
                    <a:lnTo>
                      <a:pt x="16" y="63"/>
                    </a:lnTo>
                    <a:lnTo>
                      <a:pt x="12" y="67"/>
                    </a:lnTo>
                    <a:lnTo>
                      <a:pt x="9" y="73"/>
                    </a:lnTo>
                    <a:lnTo>
                      <a:pt x="7" y="78"/>
                    </a:lnTo>
                    <a:lnTo>
                      <a:pt x="4" y="83"/>
                    </a:lnTo>
                    <a:lnTo>
                      <a:pt x="1" y="88"/>
                    </a:lnTo>
                    <a:lnTo>
                      <a:pt x="0" y="94"/>
                    </a:lnTo>
                    <a:lnTo>
                      <a:pt x="0" y="100"/>
                    </a:lnTo>
                    <a:lnTo>
                      <a:pt x="0" y="107"/>
                    </a:lnTo>
                    <a:lnTo>
                      <a:pt x="15" y="107"/>
                    </a:lnTo>
                    <a:lnTo>
                      <a:pt x="15" y="101"/>
                    </a:lnTo>
                    <a:lnTo>
                      <a:pt x="15" y="97"/>
                    </a:lnTo>
                    <a:lnTo>
                      <a:pt x="16" y="93"/>
                    </a:lnTo>
                    <a:lnTo>
                      <a:pt x="17" y="88"/>
                    </a:lnTo>
                    <a:lnTo>
                      <a:pt x="20" y="84"/>
                    </a:lnTo>
                    <a:lnTo>
                      <a:pt x="22" y="80"/>
                    </a:lnTo>
                    <a:lnTo>
                      <a:pt x="24" y="76"/>
                    </a:lnTo>
                    <a:lnTo>
                      <a:pt x="27" y="71"/>
                    </a:lnTo>
                    <a:lnTo>
                      <a:pt x="31" y="69"/>
                    </a:lnTo>
                    <a:lnTo>
                      <a:pt x="35" y="64"/>
                    </a:lnTo>
                    <a:lnTo>
                      <a:pt x="39" y="60"/>
                    </a:lnTo>
                    <a:lnTo>
                      <a:pt x="45" y="57"/>
                    </a:lnTo>
                    <a:lnTo>
                      <a:pt x="50" y="53"/>
                    </a:lnTo>
                    <a:lnTo>
                      <a:pt x="56" y="49"/>
                    </a:lnTo>
                    <a:lnTo>
                      <a:pt x="61" y="46"/>
                    </a:lnTo>
                    <a:lnTo>
                      <a:pt x="68" y="43"/>
                    </a:lnTo>
                    <a:lnTo>
                      <a:pt x="75" y="39"/>
                    </a:lnTo>
                    <a:lnTo>
                      <a:pt x="80" y="36"/>
                    </a:lnTo>
                    <a:lnTo>
                      <a:pt x="88" y="33"/>
                    </a:lnTo>
                    <a:lnTo>
                      <a:pt x="95" y="31"/>
                    </a:lnTo>
                    <a:lnTo>
                      <a:pt x="103" y="28"/>
                    </a:lnTo>
                    <a:lnTo>
                      <a:pt x="112" y="26"/>
                    </a:lnTo>
                    <a:lnTo>
                      <a:pt x="120" y="24"/>
                    </a:lnTo>
                    <a:lnTo>
                      <a:pt x="128" y="22"/>
                    </a:lnTo>
                    <a:lnTo>
                      <a:pt x="136" y="21"/>
                    </a:lnTo>
                    <a:lnTo>
                      <a:pt x="146" y="19"/>
                    </a:lnTo>
                    <a:lnTo>
                      <a:pt x="155" y="18"/>
                    </a:lnTo>
                    <a:lnTo>
                      <a:pt x="165" y="17"/>
                    </a:lnTo>
                    <a:lnTo>
                      <a:pt x="174" y="15"/>
                    </a:lnTo>
                    <a:lnTo>
                      <a:pt x="182" y="15"/>
                    </a:lnTo>
                    <a:lnTo>
                      <a:pt x="193" y="14"/>
                    </a:lnTo>
                    <a:lnTo>
                      <a:pt x="203" y="14"/>
                    </a:lnTo>
                    <a:lnTo>
                      <a:pt x="203"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03" name="Freeform 92"/>
              <p:cNvSpPr>
                <a:spLocks/>
              </p:cNvSpPr>
              <p:nvPr/>
            </p:nvSpPr>
            <p:spPr bwMode="auto">
              <a:xfrm>
                <a:off x="1986" y="2017"/>
                <a:ext cx="69" cy="63"/>
              </a:xfrm>
              <a:custGeom>
                <a:avLst/>
                <a:gdLst>
                  <a:gd name="T0" fmla="*/ 54 w 69"/>
                  <a:gd name="T1" fmla="*/ 0 h 63"/>
                  <a:gd name="T2" fmla="*/ 53 w 69"/>
                  <a:gd name="T3" fmla="*/ 10 h 63"/>
                  <a:gd name="T4" fmla="*/ 49 w 69"/>
                  <a:gd name="T5" fmla="*/ 19 h 63"/>
                  <a:gd name="T6" fmla="*/ 42 w 69"/>
                  <a:gd name="T7" fmla="*/ 34 h 63"/>
                  <a:gd name="T8" fmla="*/ 38 w 69"/>
                  <a:gd name="T9" fmla="*/ 39 h 63"/>
                  <a:gd name="T10" fmla="*/ 35 w 69"/>
                  <a:gd name="T11" fmla="*/ 43 h 63"/>
                  <a:gd name="T12" fmla="*/ 31 w 69"/>
                  <a:gd name="T13" fmla="*/ 46 h 63"/>
                  <a:gd name="T14" fmla="*/ 28 w 69"/>
                  <a:gd name="T15" fmla="*/ 48 h 63"/>
                  <a:gd name="T16" fmla="*/ 25 w 69"/>
                  <a:gd name="T17" fmla="*/ 48 h 63"/>
                  <a:gd name="T18" fmla="*/ 23 w 69"/>
                  <a:gd name="T19" fmla="*/ 48 h 63"/>
                  <a:gd name="T20" fmla="*/ 21 w 69"/>
                  <a:gd name="T21" fmla="*/ 46 h 63"/>
                  <a:gd name="T22" fmla="*/ 20 w 69"/>
                  <a:gd name="T23" fmla="*/ 45 h 63"/>
                  <a:gd name="T24" fmla="*/ 17 w 69"/>
                  <a:gd name="T25" fmla="*/ 41 h 63"/>
                  <a:gd name="T26" fmla="*/ 16 w 69"/>
                  <a:gd name="T27" fmla="*/ 36 h 63"/>
                  <a:gd name="T28" fmla="*/ 15 w 69"/>
                  <a:gd name="T29" fmla="*/ 29 h 63"/>
                  <a:gd name="T30" fmla="*/ 15 w 69"/>
                  <a:gd name="T31" fmla="*/ 21 h 63"/>
                  <a:gd name="T32" fmla="*/ 0 w 69"/>
                  <a:gd name="T33" fmla="*/ 27 h 63"/>
                  <a:gd name="T34" fmla="*/ 1 w 69"/>
                  <a:gd name="T35" fmla="*/ 35 h 63"/>
                  <a:gd name="T36" fmla="*/ 4 w 69"/>
                  <a:gd name="T37" fmla="*/ 43 h 63"/>
                  <a:gd name="T38" fmla="*/ 6 w 69"/>
                  <a:gd name="T39" fmla="*/ 50 h 63"/>
                  <a:gd name="T40" fmla="*/ 10 w 69"/>
                  <a:gd name="T41" fmla="*/ 56 h 63"/>
                  <a:gd name="T42" fmla="*/ 16 w 69"/>
                  <a:gd name="T43" fmla="*/ 60 h 63"/>
                  <a:gd name="T44" fmla="*/ 23 w 69"/>
                  <a:gd name="T45" fmla="*/ 63 h 63"/>
                  <a:gd name="T46" fmla="*/ 30 w 69"/>
                  <a:gd name="T47" fmla="*/ 63 h 63"/>
                  <a:gd name="T48" fmla="*/ 35 w 69"/>
                  <a:gd name="T49" fmla="*/ 60 h 63"/>
                  <a:gd name="T50" fmla="*/ 42 w 69"/>
                  <a:gd name="T51" fmla="*/ 56 h 63"/>
                  <a:gd name="T52" fmla="*/ 47 w 69"/>
                  <a:gd name="T53" fmla="*/ 52 h 63"/>
                  <a:gd name="T54" fmla="*/ 53 w 69"/>
                  <a:gd name="T55" fmla="*/ 45 h 63"/>
                  <a:gd name="T56" fmla="*/ 60 w 69"/>
                  <a:gd name="T57" fmla="*/ 34 h 63"/>
                  <a:gd name="T58" fmla="*/ 65 w 69"/>
                  <a:gd name="T59" fmla="*/ 19 h 63"/>
                  <a:gd name="T60" fmla="*/ 68 w 69"/>
                  <a:gd name="T61" fmla="*/ 8 h 63"/>
                  <a:gd name="T62" fmla="*/ 69 w 69"/>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
                  <a:gd name="T97" fmla="*/ 0 h 63"/>
                  <a:gd name="T98" fmla="*/ 69 w 69"/>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 h="63">
                    <a:moveTo>
                      <a:pt x="54" y="0"/>
                    </a:moveTo>
                    <a:lnTo>
                      <a:pt x="54" y="0"/>
                    </a:lnTo>
                    <a:lnTo>
                      <a:pt x="54" y="5"/>
                    </a:lnTo>
                    <a:lnTo>
                      <a:pt x="53" y="10"/>
                    </a:lnTo>
                    <a:lnTo>
                      <a:pt x="51" y="14"/>
                    </a:lnTo>
                    <a:lnTo>
                      <a:pt x="49" y="19"/>
                    </a:lnTo>
                    <a:lnTo>
                      <a:pt x="46" y="27"/>
                    </a:lnTo>
                    <a:lnTo>
                      <a:pt x="42" y="34"/>
                    </a:lnTo>
                    <a:lnTo>
                      <a:pt x="40" y="36"/>
                    </a:lnTo>
                    <a:lnTo>
                      <a:pt x="38" y="39"/>
                    </a:lnTo>
                    <a:lnTo>
                      <a:pt x="36" y="41"/>
                    </a:lnTo>
                    <a:lnTo>
                      <a:pt x="35" y="43"/>
                    </a:lnTo>
                    <a:lnTo>
                      <a:pt x="32" y="45"/>
                    </a:lnTo>
                    <a:lnTo>
                      <a:pt x="31" y="46"/>
                    </a:lnTo>
                    <a:lnTo>
                      <a:pt x="30" y="46"/>
                    </a:lnTo>
                    <a:lnTo>
                      <a:pt x="28" y="48"/>
                    </a:lnTo>
                    <a:lnTo>
                      <a:pt x="27" y="48"/>
                    </a:lnTo>
                    <a:lnTo>
                      <a:pt x="25" y="48"/>
                    </a:lnTo>
                    <a:lnTo>
                      <a:pt x="24" y="48"/>
                    </a:lnTo>
                    <a:lnTo>
                      <a:pt x="23" y="48"/>
                    </a:lnTo>
                    <a:lnTo>
                      <a:pt x="21" y="46"/>
                    </a:lnTo>
                    <a:lnTo>
                      <a:pt x="20" y="45"/>
                    </a:lnTo>
                    <a:lnTo>
                      <a:pt x="19" y="43"/>
                    </a:lnTo>
                    <a:lnTo>
                      <a:pt x="17" y="41"/>
                    </a:lnTo>
                    <a:lnTo>
                      <a:pt x="17" y="39"/>
                    </a:lnTo>
                    <a:lnTo>
                      <a:pt x="16" y="36"/>
                    </a:lnTo>
                    <a:lnTo>
                      <a:pt x="16" y="32"/>
                    </a:lnTo>
                    <a:lnTo>
                      <a:pt x="15" y="29"/>
                    </a:lnTo>
                    <a:lnTo>
                      <a:pt x="15" y="25"/>
                    </a:lnTo>
                    <a:lnTo>
                      <a:pt x="15" y="21"/>
                    </a:lnTo>
                    <a:lnTo>
                      <a:pt x="0" y="21"/>
                    </a:lnTo>
                    <a:lnTo>
                      <a:pt x="0" y="27"/>
                    </a:lnTo>
                    <a:lnTo>
                      <a:pt x="1" y="31"/>
                    </a:lnTo>
                    <a:lnTo>
                      <a:pt x="1" y="35"/>
                    </a:lnTo>
                    <a:lnTo>
                      <a:pt x="2" y="39"/>
                    </a:lnTo>
                    <a:lnTo>
                      <a:pt x="4" y="43"/>
                    </a:lnTo>
                    <a:lnTo>
                      <a:pt x="5" y="48"/>
                    </a:lnTo>
                    <a:lnTo>
                      <a:pt x="6" y="50"/>
                    </a:lnTo>
                    <a:lnTo>
                      <a:pt x="8" y="53"/>
                    </a:lnTo>
                    <a:lnTo>
                      <a:pt x="10" y="56"/>
                    </a:lnTo>
                    <a:lnTo>
                      <a:pt x="13" y="59"/>
                    </a:lnTo>
                    <a:lnTo>
                      <a:pt x="16" y="60"/>
                    </a:lnTo>
                    <a:lnTo>
                      <a:pt x="19" y="62"/>
                    </a:lnTo>
                    <a:lnTo>
                      <a:pt x="23" y="63"/>
                    </a:lnTo>
                    <a:lnTo>
                      <a:pt x="25" y="63"/>
                    </a:lnTo>
                    <a:lnTo>
                      <a:pt x="30" y="63"/>
                    </a:lnTo>
                    <a:lnTo>
                      <a:pt x="32" y="62"/>
                    </a:lnTo>
                    <a:lnTo>
                      <a:pt x="35" y="60"/>
                    </a:lnTo>
                    <a:lnTo>
                      <a:pt x="39" y="59"/>
                    </a:lnTo>
                    <a:lnTo>
                      <a:pt x="42" y="56"/>
                    </a:lnTo>
                    <a:lnTo>
                      <a:pt x="45" y="55"/>
                    </a:lnTo>
                    <a:lnTo>
                      <a:pt x="47" y="52"/>
                    </a:lnTo>
                    <a:lnTo>
                      <a:pt x="50" y="49"/>
                    </a:lnTo>
                    <a:lnTo>
                      <a:pt x="53" y="45"/>
                    </a:lnTo>
                    <a:lnTo>
                      <a:pt x="55" y="42"/>
                    </a:lnTo>
                    <a:lnTo>
                      <a:pt x="60" y="34"/>
                    </a:lnTo>
                    <a:lnTo>
                      <a:pt x="62" y="25"/>
                    </a:lnTo>
                    <a:lnTo>
                      <a:pt x="65" y="19"/>
                    </a:lnTo>
                    <a:lnTo>
                      <a:pt x="66" y="14"/>
                    </a:lnTo>
                    <a:lnTo>
                      <a:pt x="68" y="8"/>
                    </a:lnTo>
                    <a:lnTo>
                      <a:pt x="69" y="3"/>
                    </a:lnTo>
                    <a:lnTo>
                      <a:pt x="54"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04" name="Freeform 93"/>
              <p:cNvSpPr>
                <a:spLocks/>
              </p:cNvSpPr>
              <p:nvPr/>
            </p:nvSpPr>
            <p:spPr bwMode="auto">
              <a:xfrm>
                <a:off x="2040" y="1852"/>
                <a:ext cx="46" cy="168"/>
              </a:xfrm>
              <a:custGeom>
                <a:avLst/>
                <a:gdLst>
                  <a:gd name="T0" fmla="*/ 46 w 46"/>
                  <a:gd name="T1" fmla="*/ 3 h 168"/>
                  <a:gd name="T2" fmla="*/ 33 w 46"/>
                  <a:gd name="T3" fmla="*/ 0 h 168"/>
                  <a:gd name="T4" fmla="*/ 0 w 46"/>
                  <a:gd name="T5" fmla="*/ 165 h 168"/>
                  <a:gd name="T6" fmla="*/ 15 w 46"/>
                  <a:gd name="T7" fmla="*/ 168 h 168"/>
                  <a:gd name="T8" fmla="*/ 46 w 46"/>
                  <a:gd name="T9" fmla="*/ 3 h 168"/>
                  <a:gd name="T10" fmla="*/ 46 w 46"/>
                  <a:gd name="T11" fmla="*/ 3 h 168"/>
                  <a:gd name="T12" fmla="*/ 0 60000 65536"/>
                  <a:gd name="T13" fmla="*/ 0 60000 65536"/>
                  <a:gd name="T14" fmla="*/ 0 60000 65536"/>
                  <a:gd name="T15" fmla="*/ 0 60000 65536"/>
                  <a:gd name="T16" fmla="*/ 0 60000 65536"/>
                  <a:gd name="T17" fmla="*/ 0 60000 65536"/>
                  <a:gd name="T18" fmla="*/ 0 w 46"/>
                  <a:gd name="T19" fmla="*/ 0 h 168"/>
                  <a:gd name="T20" fmla="*/ 46 w 46"/>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6" h="168">
                    <a:moveTo>
                      <a:pt x="46" y="3"/>
                    </a:moveTo>
                    <a:lnTo>
                      <a:pt x="33" y="0"/>
                    </a:lnTo>
                    <a:lnTo>
                      <a:pt x="0" y="165"/>
                    </a:lnTo>
                    <a:lnTo>
                      <a:pt x="15" y="168"/>
                    </a:lnTo>
                    <a:lnTo>
                      <a:pt x="46" y="3"/>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05" name="Freeform 94"/>
              <p:cNvSpPr>
                <a:spLocks/>
              </p:cNvSpPr>
              <p:nvPr/>
            </p:nvSpPr>
            <p:spPr bwMode="auto">
              <a:xfrm>
                <a:off x="2073" y="1825"/>
                <a:ext cx="45" cy="47"/>
              </a:xfrm>
              <a:custGeom>
                <a:avLst/>
                <a:gdLst>
                  <a:gd name="T0" fmla="*/ 45 w 45"/>
                  <a:gd name="T1" fmla="*/ 37 h 47"/>
                  <a:gd name="T2" fmla="*/ 43 w 45"/>
                  <a:gd name="T3" fmla="*/ 34 h 47"/>
                  <a:gd name="T4" fmla="*/ 39 w 45"/>
                  <a:gd name="T5" fmla="*/ 27 h 47"/>
                  <a:gd name="T6" fmla="*/ 35 w 45"/>
                  <a:gd name="T7" fmla="*/ 17 h 47"/>
                  <a:gd name="T8" fmla="*/ 31 w 45"/>
                  <a:gd name="T9" fmla="*/ 9 h 47"/>
                  <a:gd name="T10" fmla="*/ 27 w 45"/>
                  <a:gd name="T11" fmla="*/ 4 h 47"/>
                  <a:gd name="T12" fmla="*/ 24 w 45"/>
                  <a:gd name="T13" fmla="*/ 2 h 47"/>
                  <a:gd name="T14" fmla="*/ 22 w 45"/>
                  <a:gd name="T15" fmla="*/ 0 h 47"/>
                  <a:gd name="T16" fmla="*/ 19 w 45"/>
                  <a:gd name="T17" fmla="*/ 0 h 47"/>
                  <a:gd name="T18" fmla="*/ 15 w 45"/>
                  <a:gd name="T19" fmla="*/ 0 h 47"/>
                  <a:gd name="T20" fmla="*/ 12 w 45"/>
                  <a:gd name="T21" fmla="*/ 0 h 47"/>
                  <a:gd name="T22" fmla="*/ 9 w 45"/>
                  <a:gd name="T23" fmla="*/ 3 h 47"/>
                  <a:gd name="T24" fmla="*/ 7 w 45"/>
                  <a:gd name="T25" fmla="*/ 4 h 47"/>
                  <a:gd name="T26" fmla="*/ 5 w 45"/>
                  <a:gd name="T27" fmla="*/ 7 h 47"/>
                  <a:gd name="T28" fmla="*/ 4 w 45"/>
                  <a:gd name="T29" fmla="*/ 10 h 47"/>
                  <a:gd name="T30" fmla="*/ 1 w 45"/>
                  <a:gd name="T31" fmla="*/ 17 h 47"/>
                  <a:gd name="T32" fmla="*/ 0 w 45"/>
                  <a:gd name="T33" fmla="*/ 27 h 47"/>
                  <a:gd name="T34" fmla="*/ 13 w 45"/>
                  <a:gd name="T35" fmla="*/ 30 h 47"/>
                  <a:gd name="T36" fmla="*/ 16 w 45"/>
                  <a:gd name="T37" fmla="*/ 21 h 47"/>
                  <a:gd name="T38" fmla="*/ 18 w 45"/>
                  <a:gd name="T39" fmla="*/ 16 h 47"/>
                  <a:gd name="T40" fmla="*/ 19 w 45"/>
                  <a:gd name="T41" fmla="*/ 14 h 47"/>
                  <a:gd name="T42" fmla="*/ 19 w 45"/>
                  <a:gd name="T43" fmla="*/ 14 h 47"/>
                  <a:gd name="T44" fmla="*/ 19 w 45"/>
                  <a:gd name="T45" fmla="*/ 14 h 47"/>
                  <a:gd name="T46" fmla="*/ 19 w 45"/>
                  <a:gd name="T47" fmla="*/ 14 h 47"/>
                  <a:gd name="T48" fmla="*/ 18 w 45"/>
                  <a:gd name="T49" fmla="*/ 14 h 47"/>
                  <a:gd name="T50" fmla="*/ 16 w 45"/>
                  <a:gd name="T51" fmla="*/ 14 h 47"/>
                  <a:gd name="T52" fmla="*/ 16 w 45"/>
                  <a:gd name="T53" fmla="*/ 14 h 47"/>
                  <a:gd name="T54" fmla="*/ 15 w 45"/>
                  <a:gd name="T55" fmla="*/ 14 h 47"/>
                  <a:gd name="T56" fmla="*/ 16 w 45"/>
                  <a:gd name="T57" fmla="*/ 16 h 47"/>
                  <a:gd name="T58" fmla="*/ 19 w 45"/>
                  <a:gd name="T59" fmla="*/ 17 h 47"/>
                  <a:gd name="T60" fmla="*/ 23 w 45"/>
                  <a:gd name="T61" fmla="*/ 24 h 47"/>
                  <a:gd name="T62" fmla="*/ 26 w 45"/>
                  <a:gd name="T63" fmla="*/ 33 h 47"/>
                  <a:gd name="T64" fmla="*/ 30 w 45"/>
                  <a:gd name="T65" fmla="*/ 41 h 47"/>
                  <a:gd name="T66" fmla="*/ 34 w 45"/>
                  <a:gd name="T67" fmla="*/ 47 h 47"/>
                  <a:gd name="T68" fmla="*/ 45 w 45"/>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5"/>
                  <a:gd name="T106" fmla="*/ 0 h 47"/>
                  <a:gd name="T107" fmla="*/ 45 w 45"/>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5" h="47">
                    <a:moveTo>
                      <a:pt x="45" y="37"/>
                    </a:moveTo>
                    <a:lnTo>
                      <a:pt x="43" y="34"/>
                    </a:lnTo>
                    <a:lnTo>
                      <a:pt x="39" y="27"/>
                    </a:lnTo>
                    <a:lnTo>
                      <a:pt x="35" y="17"/>
                    </a:lnTo>
                    <a:lnTo>
                      <a:pt x="31" y="9"/>
                    </a:lnTo>
                    <a:lnTo>
                      <a:pt x="27" y="4"/>
                    </a:lnTo>
                    <a:lnTo>
                      <a:pt x="24" y="2"/>
                    </a:lnTo>
                    <a:lnTo>
                      <a:pt x="22" y="0"/>
                    </a:lnTo>
                    <a:lnTo>
                      <a:pt x="19" y="0"/>
                    </a:lnTo>
                    <a:lnTo>
                      <a:pt x="15" y="0"/>
                    </a:lnTo>
                    <a:lnTo>
                      <a:pt x="12" y="0"/>
                    </a:lnTo>
                    <a:lnTo>
                      <a:pt x="9" y="3"/>
                    </a:lnTo>
                    <a:lnTo>
                      <a:pt x="7" y="4"/>
                    </a:lnTo>
                    <a:lnTo>
                      <a:pt x="5" y="7"/>
                    </a:lnTo>
                    <a:lnTo>
                      <a:pt x="4" y="10"/>
                    </a:lnTo>
                    <a:lnTo>
                      <a:pt x="1" y="17"/>
                    </a:lnTo>
                    <a:lnTo>
                      <a:pt x="0" y="27"/>
                    </a:lnTo>
                    <a:lnTo>
                      <a:pt x="13" y="30"/>
                    </a:lnTo>
                    <a:lnTo>
                      <a:pt x="16" y="21"/>
                    </a:lnTo>
                    <a:lnTo>
                      <a:pt x="18" y="16"/>
                    </a:lnTo>
                    <a:lnTo>
                      <a:pt x="19" y="14"/>
                    </a:lnTo>
                    <a:lnTo>
                      <a:pt x="18" y="14"/>
                    </a:lnTo>
                    <a:lnTo>
                      <a:pt x="16" y="14"/>
                    </a:lnTo>
                    <a:lnTo>
                      <a:pt x="15" y="14"/>
                    </a:lnTo>
                    <a:lnTo>
                      <a:pt x="16" y="16"/>
                    </a:lnTo>
                    <a:lnTo>
                      <a:pt x="19" y="17"/>
                    </a:lnTo>
                    <a:lnTo>
                      <a:pt x="23" y="24"/>
                    </a:lnTo>
                    <a:lnTo>
                      <a:pt x="26" y="33"/>
                    </a:lnTo>
                    <a:lnTo>
                      <a:pt x="30" y="41"/>
                    </a:lnTo>
                    <a:lnTo>
                      <a:pt x="34" y="47"/>
                    </a:lnTo>
                    <a:lnTo>
                      <a:pt x="45" y="3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06" name="Freeform 95"/>
              <p:cNvSpPr>
                <a:spLocks/>
              </p:cNvSpPr>
              <p:nvPr/>
            </p:nvSpPr>
            <p:spPr bwMode="auto">
              <a:xfrm>
                <a:off x="2096" y="1910"/>
                <a:ext cx="63" cy="187"/>
              </a:xfrm>
              <a:custGeom>
                <a:avLst/>
                <a:gdLst>
                  <a:gd name="T0" fmla="*/ 48 w 63"/>
                  <a:gd name="T1" fmla="*/ 0 h 187"/>
                  <a:gd name="T2" fmla="*/ 48 w 63"/>
                  <a:gd name="T3" fmla="*/ 0 h 187"/>
                  <a:gd name="T4" fmla="*/ 46 w 63"/>
                  <a:gd name="T5" fmla="*/ 7 h 187"/>
                  <a:gd name="T6" fmla="*/ 45 w 63"/>
                  <a:gd name="T7" fmla="*/ 19 h 187"/>
                  <a:gd name="T8" fmla="*/ 44 w 63"/>
                  <a:gd name="T9" fmla="*/ 34 h 187"/>
                  <a:gd name="T10" fmla="*/ 41 w 63"/>
                  <a:gd name="T11" fmla="*/ 50 h 187"/>
                  <a:gd name="T12" fmla="*/ 40 w 63"/>
                  <a:gd name="T13" fmla="*/ 69 h 187"/>
                  <a:gd name="T14" fmla="*/ 35 w 63"/>
                  <a:gd name="T15" fmla="*/ 88 h 187"/>
                  <a:gd name="T16" fmla="*/ 33 w 63"/>
                  <a:gd name="T17" fmla="*/ 107 h 187"/>
                  <a:gd name="T18" fmla="*/ 30 w 63"/>
                  <a:gd name="T19" fmla="*/ 125 h 187"/>
                  <a:gd name="T20" fmla="*/ 26 w 63"/>
                  <a:gd name="T21" fmla="*/ 142 h 187"/>
                  <a:gd name="T22" fmla="*/ 23 w 63"/>
                  <a:gd name="T23" fmla="*/ 156 h 187"/>
                  <a:gd name="T24" fmla="*/ 22 w 63"/>
                  <a:gd name="T25" fmla="*/ 162 h 187"/>
                  <a:gd name="T26" fmla="*/ 19 w 63"/>
                  <a:gd name="T27" fmla="*/ 167 h 187"/>
                  <a:gd name="T28" fmla="*/ 18 w 63"/>
                  <a:gd name="T29" fmla="*/ 170 h 187"/>
                  <a:gd name="T30" fmla="*/ 16 w 63"/>
                  <a:gd name="T31" fmla="*/ 173 h 187"/>
                  <a:gd name="T32" fmla="*/ 16 w 63"/>
                  <a:gd name="T33" fmla="*/ 173 h 187"/>
                  <a:gd name="T34" fmla="*/ 16 w 63"/>
                  <a:gd name="T35" fmla="*/ 173 h 187"/>
                  <a:gd name="T36" fmla="*/ 18 w 63"/>
                  <a:gd name="T37" fmla="*/ 173 h 187"/>
                  <a:gd name="T38" fmla="*/ 19 w 63"/>
                  <a:gd name="T39" fmla="*/ 172 h 187"/>
                  <a:gd name="T40" fmla="*/ 20 w 63"/>
                  <a:gd name="T41" fmla="*/ 173 h 187"/>
                  <a:gd name="T42" fmla="*/ 20 w 63"/>
                  <a:gd name="T43" fmla="*/ 173 h 187"/>
                  <a:gd name="T44" fmla="*/ 22 w 63"/>
                  <a:gd name="T45" fmla="*/ 173 h 187"/>
                  <a:gd name="T46" fmla="*/ 22 w 63"/>
                  <a:gd name="T47" fmla="*/ 173 h 187"/>
                  <a:gd name="T48" fmla="*/ 19 w 63"/>
                  <a:gd name="T49" fmla="*/ 170 h 187"/>
                  <a:gd name="T50" fmla="*/ 18 w 63"/>
                  <a:gd name="T51" fmla="*/ 166 h 187"/>
                  <a:gd name="T52" fmla="*/ 16 w 63"/>
                  <a:gd name="T53" fmla="*/ 159 h 187"/>
                  <a:gd name="T54" fmla="*/ 14 w 63"/>
                  <a:gd name="T55" fmla="*/ 150 h 187"/>
                  <a:gd name="T56" fmla="*/ 0 w 63"/>
                  <a:gd name="T57" fmla="*/ 153 h 187"/>
                  <a:gd name="T58" fmla="*/ 1 w 63"/>
                  <a:gd name="T59" fmla="*/ 163 h 187"/>
                  <a:gd name="T60" fmla="*/ 4 w 63"/>
                  <a:gd name="T61" fmla="*/ 170 h 187"/>
                  <a:gd name="T62" fmla="*/ 5 w 63"/>
                  <a:gd name="T63" fmla="*/ 177 h 187"/>
                  <a:gd name="T64" fmla="*/ 8 w 63"/>
                  <a:gd name="T65" fmla="*/ 181 h 187"/>
                  <a:gd name="T66" fmla="*/ 11 w 63"/>
                  <a:gd name="T67" fmla="*/ 184 h 187"/>
                  <a:gd name="T68" fmla="*/ 12 w 63"/>
                  <a:gd name="T69" fmla="*/ 186 h 187"/>
                  <a:gd name="T70" fmla="*/ 15 w 63"/>
                  <a:gd name="T71" fmla="*/ 187 h 187"/>
                  <a:gd name="T72" fmla="*/ 19 w 63"/>
                  <a:gd name="T73" fmla="*/ 187 h 187"/>
                  <a:gd name="T74" fmla="*/ 22 w 63"/>
                  <a:gd name="T75" fmla="*/ 187 h 187"/>
                  <a:gd name="T76" fmla="*/ 25 w 63"/>
                  <a:gd name="T77" fmla="*/ 186 h 187"/>
                  <a:gd name="T78" fmla="*/ 27 w 63"/>
                  <a:gd name="T79" fmla="*/ 184 h 187"/>
                  <a:gd name="T80" fmla="*/ 29 w 63"/>
                  <a:gd name="T81" fmla="*/ 181 h 187"/>
                  <a:gd name="T82" fmla="*/ 31 w 63"/>
                  <a:gd name="T83" fmla="*/ 177 h 187"/>
                  <a:gd name="T84" fmla="*/ 34 w 63"/>
                  <a:gd name="T85" fmla="*/ 172 h 187"/>
                  <a:gd name="T86" fmla="*/ 35 w 63"/>
                  <a:gd name="T87" fmla="*/ 167 h 187"/>
                  <a:gd name="T88" fmla="*/ 38 w 63"/>
                  <a:gd name="T89" fmla="*/ 160 h 187"/>
                  <a:gd name="T90" fmla="*/ 41 w 63"/>
                  <a:gd name="T91" fmla="*/ 145 h 187"/>
                  <a:gd name="T92" fmla="*/ 45 w 63"/>
                  <a:gd name="T93" fmla="*/ 128 h 187"/>
                  <a:gd name="T94" fmla="*/ 48 w 63"/>
                  <a:gd name="T95" fmla="*/ 110 h 187"/>
                  <a:gd name="T96" fmla="*/ 50 w 63"/>
                  <a:gd name="T97" fmla="*/ 90 h 187"/>
                  <a:gd name="T98" fmla="*/ 53 w 63"/>
                  <a:gd name="T99" fmla="*/ 70 h 187"/>
                  <a:gd name="T100" fmla="*/ 56 w 63"/>
                  <a:gd name="T101" fmla="*/ 52 h 187"/>
                  <a:gd name="T102" fmla="*/ 59 w 63"/>
                  <a:gd name="T103" fmla="*/ 35 h 187"/>
                  <a:gd name="T104" fmla="*/ 60 w 63"/>
                  <a:gd name="T105" fmla="*/ 21 h 187"/>
                  <a:gd name="T106" fmla="*/ 61 w 63"/>
                  <a:gd name="T107" fmla="*/ 10 h 187"/>
                  <a:gd name="T108" fmla="*/ 63 w 63"/>
                  <a:gd name="T109" fmla="*/ 3 h 187"/>
                  <a:gd name="T110" fmla="*/ 63 w 63"/>
                  <a:gd name="T111" fmla="*/ 3 h 187"/>
                  <a:gd name="T112" fmla="*/ 48 w 63"/>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7"/>
                  <a:gd name="T173" fmla="*/ 63 w 63"/>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7">
                    <a:moveTo>
                      <a:pt x="48" y="0"/>
                    </a:moveTo>
                    <a:lnTo>
                      <a:pt x="48" y="0"/>
                    </a:lnTo>
                    <a:lnTo>
                      <a:pt x="46" y="7"/>
                    </a:lnTo>
                    <a:lnTo>
                      <a:pt x="45" y="19"/>
                    </a:lnTo>
                    <a:lnTo>
                      <a:pt x="44" y="34"/>
                    </a:lnTo>
                    <a:lnTo>
                      <a:pt x="41" y="50"/>
                    </a:lnTo>
                    <a:lnTo>
                      <a:pt x="40" y="69"/>
                    </a:lnTo>
                    <a:lnTo>
                      <a:pt x="35" y="88"/>
                    </a:lnTo>
                    <a:lnTo>
                      <a:pt x="33" y="107"/>
                    </a:lnTo>
                    <a:lnTo>
                      <a:pt x="30" y="125"/>
                    </a:lnTo>
                    <a:lnTo>
                      <a:pt x="26" y="142"/>
                    </a:lnTo>
                    <a:lnTo>
                      <a:pt x="23" y="156"/>
                    </a:lnTo>
                    <a:lnTo>
                      <a:pt x="22" y="162"/>
                    </a:lnTo>
                    <a:lnTo>
                      <a:pt x="19" y="167"/>
                    </a:lnTo>
                    <a:lnTo>
                      <a:pt x="18" y="170"/>
                    </a:lnTo>
                    <a:lnTo>
                      <a:pt x="16" y="173"/>
                    </a:lnTo>
                    <a:lnTo>
                      <a:pt x="18" y="173"/>
                    </a:lnTo>
                    <a:lnTo>
                      <a:pt x="19" y="172"/>
                    </a:lnTo>
                    <a:lnTo>
                      <a:pt x="20" y="173"/>
                    </a:lnTo>
                    <a:lnTo>
                      <a:pt x="22" y="173"/>
                    </a:lnTo>
                    <a:lnTo>
                      <a:pt x="19" y="170"/>
                    </a:lnTo>
                    <a:lnTo>
                      <a:pt x="18" y="166"/>
                    </a:lnTo>
                    <a:lnTo>
                      <a:pt x="16" y="159"/>
                    </a:lnTo>
                    <a:lnTo>
                      <a:pt x="14" y="150"/>
                    </a:lnTo>
                    <a:lnTo>
                      <a:pt x="0" y="153"/>
                    </a:lnTo>
                    <a:lnTo>
                      <a:pt x="1" y="163"/>
                    </a:lnTo>
                    <a:lnTo>
                      <a:pt x="4" y="170"/>
                    </a:lnTo>
                    <a:lnTo>
                      <a:pt x="5" y="177"/>
                    </a:lnTo>
                    <a:lnTo>
                      <a:pt x="8" y="181"/>
                    </a:lnTo>
                    <a:lnTo>
                      <a:pt x="11" y="184"/>
                    </a:lnTo>
                    <a:lnTo>
                      <a:pt x="12" y="186"/>
                    </a:lnTo>
                    <a:lnTo>
                      <a:pt x="15" y="187"/>
                    </a:lnTo>
                    <a:lnTo>
                      <a:pt x="19" y="187"/>
                    </a:lnTo>
                    <a:lnTo>
                      <a:pt x="22" y="187"/>
                    </a:lnTo>
                    <a:lnTo>
                      <a:pt x="25" y="186"/>
                    </a:lnTo>
                    <a:lnTo>
                      <a:pt x="27" y="184"/>
                    </a:lnTo>
                    <a:lnTo>
                      <a:pt x="29" y="181"/>
                    </a:lnTo>
                    <a:lnTo>
                      <a:pt x="31" y="177"/>
                    </a:lnTo>
                    <a:lnTo>
                      <a:pt x="34" y="172"/>
                    </a:lnTo>
                    <a:lnTo>
                      <a:pt x="35" y="167"/>
                    </a:lnTo>
                    <a:lnTo>
                      <a:pt x="38" y="160"/>
                    </a:lnTo>
                    <a:lnTo>
                      <a:pt x="41" y="145"/>
                    </a:lnTo>
                    <a:lnTo>
                      <a:pt x="45" y="128"/>
                    </a:lnTo>
                    <a:lnTo>
                      <a:pt x="48" y="110"/>
                    </a:lnTo>
                    <a:lnTo>
                      <a:pt x="50" y="90"/>
                    </a:lnTo>
                    <a:lnTo>
                      <a:pt x="53" y="70"/>
                    </a:lnTo>
                    <a:lnTo>
                      <a:pt x="56" y="52"/>
                    </a:lnTo>
                    <a:lnTo>
                      <a:pt x="59" y="35"/>
                    </a:lnTo>
                    <a:lnTo>
                      <a:pt x="60" y="21"/>
                    </a:lnTo>
                    <a:lnTo>
                      <a:pt x="61" y="10"/>
                    </a:lnTo>
                    <a:lnTo>
                      <a:pt x="63" y="3"/>
                    </a:lnTo>
                    <a:lnTo>
                      <a:pt x="48"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707" name="Freeform 96"/>
              <p:cNvSpPr>
                <a:spLocks/>
              </p:cNvSpPr>
              <p:nvPr/>
            </p:nvSpPr>
            <p:spPr bwMode="auto">
              <a:xfrm>
                <a:off x="2144" y="1829"/>
                <a:ext cx="84" cy="84"/>
              </a:xfrm>
              <a:custGeom>
                <a:avLst/>
                <a:gdLst>
                  <a:gd name="T0" fmla="*/ 84 w 84"/>
                  <a:gd name="T1" fmla="*/ 47 h 84"/>
                  <a:gd name="T2" fmla="*/ 83 w 84"/>
                  <a:gd name="T3" fmla="*/ 40 h 84"/>
                  <a:gd name="T4" fmla="*/ 83 w 84"/>
                  <a:gd name="T5" fmla="*/ 33 h 84"/>
                  <a:gd name="T6" fmla="*/ 82 w 84"/>
                  <a:gd name="T7" fmla="*/ 26 h 84"/>
                  <a:gd name="T8" fmla="*/ 80 w 84"/>
                  <a:gd name="T9" fmla="*/ 22 h 84"/>
                  <a:gd name="T10" fmla="*/ 79 w 84"/>
                  <a:gd name="T11" fmla="*/ 16 h 84"/>
                  <a:gd name="T12" fmla="*/ 77 w 84"/>
                  <a:gd name="T13" fmla="*/ 12 h 84"/>
                  <a:gd name="T14" fmla="*/ 75 w 84"/>
                  <a:gd name="T15" fmla="*/ 9 h 84"/>
                  <a:gd name="T16" fmla="*/ 71 w 84"/>
                  <a:gd name="T17" fmla="*/ 5 h 84"/>
                  <a:gd name="T18" fmla="*/ 68 w 84"/>
                  <a:gd name="T19" fmla="*/ 3 h 84"/>
                  <a:gd name="T20" fmla="*/ 64 w 84"/>
                  <a:gd name="T21" fmla="*/ 2 h 84"/>
                  <a:gd name="T22" fmla="*/ 58 w 84"/>
                  <a:gd name="T23" fmla="*/ 0 h 84"/>
                  <a:gd name="T24" fmla="*/ 56 w 84"/>
                  <a:gd name="T25" fmla="*/ 2 h 84"/>
                  <a:gd name="T26" fmla="*/ 52 w 84"/>
                  <a:gd name="T27" fmla="*/ 3 h 84"/>
                  <a:gd name="T28" fmla="*/ 47 w 84"/>
                  <a:gd name="T29" fmla="*/ 5 h 84"/>
                  <a:gd name="T30" fmla="*/ 43 w 84"/>
                  <a:gd name="T31" fmla="*/ 7 h 84"/>
                  <a:gd name="T32" fmla="*/ 41 w 84"/>
                  <a:gd name="T33" fmla="*/ 9 h 84"/>
                  <a:gd name="T34" fmla="*/ 37 w 84"/>
                  <a:gd name="T35" fmla="*/ 12 h 84"/>
                  <a:gd name="T36" fmla="*/ 34 w 84"/>
                  <a:gd name="T37" fmla="*/ 16 h 84"/>
                  <a:gd name="T38" fmla="*/ 30 w 84"/>
                  <a:gd name="T39" fmla="*/ 19 h 84"/>
                  <a:gd name="T40" fmla="*/ 27 w 84"/>
                  <a:gd name="T41" fmla="*/ 23 h 84"/>
                  <a:gd name="T42" fmla="*/ 20 w 84"/>
                  <a:gd name="T43" fmla="*/ 31 h 84"/>
                  <a:gd name="T44" fmla="*/ 15 w 84"/>
                  <a:gd name="T45" fmla="*/ 40 h 84"/>
                  <a:gd name="T46" fmla="*/ 11 w 84"/>
                  <a:gd name="T47" fmla="*/ 50 h 84"/>
                  <a:gd name="T48" fmla="*/ 5 w 84"/>
                  <a:gd name="T49" fmla="*/ 61 h 84"/>
                  <a:gd name="T50" fmla="*/ 4 w 84"/>
                  <a:gd name="T51" fmla="*/ 65 h 84"/>
                  <a:gd name="T52" fmla="*/ 2 w 84"/>
                  <a:gd name="T53" fmla="*/ 71 h 84"/>
                  <a:gd name="T54" fmla="*/ 1 w 84"/>
                  <a:gd name="T55" fmla="*/ 75 h 84"/>
                  <a:gd name="T56" fmla="*/ 0 w 84"/>
                  <a:gd name="T57" fmla="*/ 81 h 84"/>
                  <a:gd name="T58" fmla="*/ 15 w 84"/>
                  <a:gd name="T59" fmla="*/ 84 h 84"/>
                  <a:gd name="T60" fmla="*/ 16 w 84"/>
                  <a:gd name="T61" fmla="*/ 79 h 84"/>
                  <a:gd name="T62" fmla="*/ 16 w 84"/>
                  <a:gd name="T63" fmla="*/ 75 h 84"/>
                  <a:gd name="T64" fmla="*/ 17 w 84"/>
                  <a:gd name="T65" fmla="*/ 71 h 84"/>
                  <a:gd name="T66" fmla="*/ 20 w 84"/>
                  <a:gd name="T67" fmla="*/ 67 h 84"/>
                  <a:gd name="T68" fmla="*/ 24 w 84"/>
                  <a:gd name="T69" fmla="*/ 57 h 84"/>
                  <a:gd name="T70" fmla="*/ 28 w 84"/>
                  <a:gd name="T71" fmla="*/ 48 h 84"/>
                  <a:gd name="T72" fmla="*/ 34 w 84"/>
                  <a:gd name="T73" fmla="*/ 40 h 84"/>
                  <a:gd name="T74" fmla="*/ 39 w 84"/>
                  <a:gd name="T75" fmla="*/ 33 h 84"/>
                  <a:gd name="T76" fmla="*/ 42 w 84"/>
                  <a:gd name="T77" fmla="*/ 29 h 84"/>
                  <a:gd name="T78" fmla="*/ 45 w 84"/>
                  <a:gd name="T79" fmla="*/ 26 h 84"/>
                  <a:gd name="T80" fmla="*/ 47 w 84"/>
                  <a:gd name="T81" fmla="*/ 24 h 84"/>
                  <a:gd name="T82" fmla="*/ 50 w 84"/>
                  <a:gd name="T83" fmla="*/ 22 h 84"/>
                  <a:gd name="T84" fmla="*/ 53 w 84"/>
                  <a:gd name="T85" fmla="*/ 19 h 84"/>
                  <a:gd name="T86" fmla="*/ 54 w 84"/>
                  <a:gd name="T87" fmla="*/ 17 h 84"/>
                  <a:gd name="T88" fmla="*/ 57 w 84"/>
                  <a:gd name="T89" fmla="*/ 17 h 84"/>
                  <a:gd name="T90" fmla="*/ 58 w 84"/>
                  <a:gd name="T91" fmla="*/ 16 h 84"/>
                  <a:gd name="T92" fmla="*/ 60 w 84"/>
                  <a:gd name="T93" fmla="*/ 16 h 84"/>
                  <a:gd name="T94" fmla="*/ 61 w 84"/>
                  <a:gd name="T95" fmla="*/ 16 h 84"/>
                  <a:gd name="T96" fmla="*/ 61 w 84"/>
                  <a:gd name="T97" fmla="*/ 16 h 84"/>
                  <a:gd name="T98" fmla="*/ 62 w 84"/>
                  <a:gd name="T99" fmla="*/ 17 h 84"/>
                  <a:gd name="T100" fmla="*/ 62 w 84"/>
                  <a:gd name="T101" fmla="*/ 17 h 84"/>
                  <a:gd name="T102" fmla="*/ 64 w 84"/>
                  <a:gd name="T103" fmla="*/ 19 h 84"/>
                  <a:gd name="T104" fmla="*/ 65 w 84"/>
                  <a:gd name="T105" fmla="*/ 22 h 84"/>
                  <a:gd name="T106" fmla="*/ 67 w 84"/>
                  <a:gd name="T107" fmla="*/ 24 h 84"/>
                  <a:gd name="T108" fmla="*/ 67 w 84"/>
                  <a:gd name="T109" fmla="*/ 29 h 84"/>
                  <a:gd name="T110" fmla="*/ 68 w 84"/>
                  <a:gd name="T111" fmla="*/ 34 h 84"/>
                  <a:gd name="T112" fmla="*/ 68 w 84"/>
                  <a:gd name="T113" fmla="*/ 40 h 84"/>
                  <a:gd name="T114" fmla="*/ 68 w 84"/>
                  <a:gd name="T115" fmla="*/ 47 h 84"/>
                  <a:gd name="T116" fmla="*/ 84 w 84"/>
                  <a:gd name="T117" fmla="*/ 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
                  <a:gd name="T178" fmla="*/ 0 h 84"/>
                  <a:gd name="T179" fmla="*/ 84 w 84"/>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 h="84">
                    <a:moveTo>
                      <a:pt x="84" y="47"/>
                    </a:moveTo>
                    <a:lnTo>
                      <a:pt x="83" y="40"/>
                    </a:lnTo>
                    <a:lnTo>
                      <a:pt x="83" y="33"/>
                    </a:lnTo>
                    <a:lnTo>
                      <a:pt x="82" y="26"/>
                    </a:lnTo>
                    <a:lnTo>
                      <a:pt x="80" y="22"/>
                    </a:lnTo>
                    <a:lnTo>
                      <a:pt x="79" y="16"/>
                    </a:lnTo>
                    <a:lnTo>
                      <a:pt x="77" y="12"/>
                    </a:lnTo>
                    <a:lnTo>
                      <a:pt x="75" y="9"/>
                    </a:lnTo>
                    <a:lnTo>
                      <a:pt x="71" y="5"/>
                    </a:lnTo>
                    <a:lnTo>
                      <a:pt x="68" y="3"/>
                    </a:lnTo>
                    <a:lnTo>
                      <a:pt x="64" y="2"/>
                    </a:lnTo>
                    <a:lnTo>
                      <a:pt x="58" y="0"/>
                    </a:lnTo>
                    <a:lnTo>
                      <a:pt x="56" y="2"/>
                    </a:lnTo>
                    <a:lnTo>
                      <a:pt x="52" y="3"/>
                    </a:lnTo>
                    <a:lnTo>
                      <a:pt x="47" y="5"/>
                    </a:lnTo>
                    <a:lnTo>
                      <a:pt x="43" y="7"/>
                    </a:lnTo>
                    <a:lnTo>
                      <a:pt x="41" y="9"/>
                    </a:lnTo>
                    <a:lnTo>
                      <a:pt x="37" y="12"/>
                    </a:lnTo>
                    <a:lnTo>
                      <a:pt x="34" y="16"/>
                    </a:lnTo>
                    <a:lnTo>
                      <a:pt x="30" y="19"/>
                    </a:lnTo>
                    <a:lnTo>
                      <a:pt x="27" y="23"/>
                    </a:lnTo>
                    <a:lnTo>
                      <a:pt x="20" y="31"/>
                    </a:lnTo>
                    <a:lnTo>
                      <a:pt x="15" y="40"/>
                    </a:lnTo>
                    <a:lnTo>
                      <a:pt x="11" y="50"/>
                    </a:lnTo>
                    <a:lnTo>
                      <a:pt x="5" y="61"/>
                    </a:lnTo>
                    <a:lnTo>
                      <a:pt x="4" y="65"/>
                    </a:lnTo>
                    <a:lnTo>
                      <a:pt x="2" y="71"/>
                    </a:lnTo>
                    <a:lnTo>
                      <a:pt x="1" y="75"/>
                    </a:lnTo>
                    <a:lnTo>
                      <a:pt x="0" y="81"/>
                    </a:lnTo>
                    <a:lnTo>
                      <a:pt x="15" y="84"/>
                    </a:lnTo>
                    <a:lnTo>
                      <a:pt x="16" y="79"/>
                    </a:lnTo>
                    <a:lnTo>
                      <a:pt x="16" y="75"/>
                    </a:lnTo>
                    <a:lnTo>
                      <a:pt x="17" y="71"/>
                    </a:lnTo>
                    <a:lnTo>
                      <a:pt x="20" y="67"/>
                    </a:lnTo>
                    <a:lnTo>
                      <a:pt x="24" y="57"/>
                    </a:lnTo>
                    <a:lnTo>
                      <a:pt x="28" y="48"/>
                    </a:lnTo>
                    <a:lnTo>
                      <a:pt x="34" y="40"/>
                    </a:lnTo>
                    <a:lnTo>
                      <a:pt x="39" y="33"/>
                    </a:lnTo>
                    <a:lnTo>
                      <a:pt x="42" y="29"/>
                    </a:lnTo>
                    <a:lnTo>
                      <a:pt x="45" y="26"/>
                    </a:lnTo>
                    <a:lnTo>
                      <a:pt x="47" y="24"/>
                    </a:lnTo>
                    <a:lnTo>
                      <a:pt x="50" y="22"/>
                    </a:lnTo>
                    <a:lnTo>
                      <a:pt x="53" y="19"/>
                    </a:lnTo>
                    <a:lnTo>
                      <a:pt x="54" y="17"/>
                    </a:lnTo>
                    <a:lnTo>
                      <a:pt x="57" y="17"/>
                    </a:lnTo>
                    <a:lnTo>
                      <a:pt x="58" y="16"/>
                    </a:lnTo>
                    <a:lnTo>
                      <a:pt x="60" y="16"/>
                    </a:lnTo>
                    <a:lnTo>
                      <a:pt x="61" y="16"/>
                    </a:lnTo>
                    <a:lnTo>
                      <a:pt x="62" y="17"/>
                    </a:lnTo>
                    <a:lnTo>
                      <a:pt x="64" y="19"/>
                    </a:lnTo>
                    <a:lnTo>
                      <a:pt x="65" y="22"/>
                    </a:lnTo>
                    <a:lnTo>
                      <a:pt x="67" y="24"/>
                    </a:lnTo>
                    <a:lnTo>
                      <a:pt x="67" y="29"/>
                    </a:lnTo>
                    <a:lnTo>
                      <a:pt x="68" y="34"/>
                    </a:lnTo>
                    <a:lnTo>
                      <a:pt x="68" y="40"/>
                    </a:lnTo>
                    <a:lnTo>
                      <a:pt x="68" y="47"/>
                    </a:lnTo>
                    <a:lnTo>
                      <a:pt x="84" y="4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6650" name="Group 97"/>
            <p:cNvGrpSpPr>
              <a:grpSpLocks/>
            </p:cNvGrpSpPr>
            <p:nvPr/>
          </p:nvGrpSpPr>
          <p:grpSpPr bwMode="auto">
            <a:xfrm>
              <a:off x="2067" y="3376"/>
              <a:ext cx="408" cy="272"/>
              <a:chOff x="2302" y="1853"/>
              <a:chExt cx="408" cy="272"/>
            </a:xfrm>
          </p:grpSpPr>
          <p:sp>
            <p:nvSpPr>
              <p:cNvPr id="26688" name="Freeform 98"/>
              <p:cNvSpPr>
                <a:spLocks/>
              </p:cNvSpPr>
              <p:nvPr/>
            </p:nvSpPr>
            <p:spPr bwMode="auto">
              <a:xfrm>
                <a:off x="2309" y="1893"/>
                <a:ext cx="394" cy="198"/>
              </a:xfrm>
              <a:custGeom>
                <a:avLst/>
                <a:gdLst>
                  <a:gd name="T0" fmla="*/ 216 w 394"/>
                  <a:gd name="T1" fmla="*/ 1 h 198"/>
                  <a:gd name="T2" fmla="*/ 245 w 394"/>
                  <a:gd name="T3" fmla="*/ 3 h 198"/>
                  <a:gd name="T4" fmla="*/ 274 w 394"/>
                  <a:gd name="T5" fmla="*/ 8 h 198"/>
                  <a:gd name="T6" fmla="*/ 298 w 394"/>
                  <a:gd name="T7" fmla="*/ 14 h 198"/>
                  <a:gd name="T8" fmla="*/ 321 w 394"/>
                  <a:gd name="T9" fmla="*/ 22 h 198"/>
                  <a:gd name="T10" fmla="*/ 342 w 394"/>
                  <a:gd name="T11" fmla="*/ 32 h 198"/>
                  <a:gd name="T12" fmla="*/ 360 w 394"/>
                  <a:gd name="T13" fmla="*/ 43 h 198"/>
                  <a:gd name="T14" fmla="*/ 373 w 394"/>
                  <a:gd name="T15" fmla="*/ 56 h 198"/>
                  <a:gd name="T16" fmla="*/ 384 w 394"/>
                  <a:gd name="T17" fmla="*/ 70 h 198"/>
                  <a:gd name="T18" fmla="*/ 391 w 394"/>
                  <a:gd name="T19" fmla="*/ 84 h 198"/>
                  <a:gd name="T20" fmla="*/ 394 w 394"/>
                  <a:gd name="T21" fmla="*/ 100 h 198"/>
                  <a:gd name="T22" fmla="*/ 391 w 394"/>
                  <a:gd name="T23" fmla="*/ 114 h 198"/>
                  <a:gd name="T24" fmla="*/ 384 w 394"/>
                  <a:gd name="T25" fmla="*/ 128 h 198"/>
                  <a:gd name="T26" fmla="*/ 373 w 394"/>
                  <a:gd name="T27" fmla="*/ 142 h 198"/>
                  <a:gd name="T28" fmla="*/ 360 w 394"/>
                  <a:gd name="T29" fmla="*/ 155 h 198"/>
                  <a:gd name="T30" fmla="*/ 342 w 394"/>
                  <a:gd name="T31" fmla="*/ 166 h 198"/>
                  <a:gd name="T32" fmla="*/ 321 w 394"/>
                  <a:gd name="T33" fmla="*/ 176 h 198"/>
                  <a:gd name="T34" fmla="*/ 298 w 394"/>
                  <a:gd name="T35" fmla="*/ 184 h 198"/>
                  <a:gd name="T36" fmla="*/ 274 w 394"/>
                  <a:gd name="T37" fmla="*/ 191 h 198"/>
                  <a:gd name="T38" fmla="*/ 245 w 394"/>
                  <a:gd name="T39" fmla="*/ 196 h 198"/>
                  <a:gd name="T40" fmla="*/ 216 w 394"/>
                  <a:gd name="T41" fmla="*/ 198 h 198"/>
                  <a:gd name="T42" fmla="*/ 186 w 394"/>
                  <a:gd name="T43" fmla="*/ 198 h 198"/>
                  <a:gd name="T44" fmla="*/ 157 w 394"/>
                  <a:gd name="T45" fmla="*/ 197 h 198"/>
                  <a:gd name="T46" fmla="*/ 129 w 394"/>
                  <a:gd name="T47" fmla="*/ 193 h 198"/>
                  <a:gd name="T48" fmla="*/ 103 w 394"/>
                  <a:gd name="T49" fmla="*/ 187 h 198"/>
                  <a:gd name="T50" fmla="*/ 79 w 394"/>
                  <a:gd name="T51" fmla="*/ 179 h 198"/>
                  <a:gd name="T52" fmla="*/ 57 w 394"/>
                  <a:gd name="T53" fmla="*/ 169 h 198"/>
                  <a:gd name="T54" fmla="*/ 39 w 394"/>
                  <a:gd name="T55" fmla="*/ 159 h 198"/>
                  <a:gd name="T56" fmla="*/ 24 w 394"/>
                  <a:gd name="T57" fmla="*/ 146 h 198"/>
                  <a:gd name="T58" fmla="*/ 12 w 394"/>
                  <a:gd name="T59" fmla="*/ 134 h 198"/>
                  <a:gd name="T60" fmla="*/ 4 w 394"/>
                  <a:gd name="T61" fmla="*/ 120 h 198"/>
                  <a:gd name="T62" fmla="*/ 0 w 394"/>
                  <a:gd name="T63" fmla="*/ 104 h 198"/>
                  <a:gd name="T64" fmla="*/ 1 w 394"/>
                  <a:gd name="T65" fmla="*/ 89 h 198"/>
                  <a:gd name="T66" fmla="*/ 7 w 394"/>
                  <a:gd name="T67" fmla="*/ 74 h 198"/>
                  <a:gd name="T68" fmla="*/ 15 w 394"/>
                  <a:gd name="T69" fmla="*/ 60 h 198"/>
                  <a:gd name="T70" fmla="*/ 28 w 394"/>
                  <a:gd name="T71" fmla="*/ 48 h 198"/>
                  <a:gd name="T72" fmla="*/ 45 w 394"/>
                  <a:gd name="T73" fmla="*/ 36 h 198"/>
                  <a:gd name="T74" fmla="*/ 64 w 394"/>
                  <a:gd name="T75" fmla="*/ 27 h 198"/>
                  <a:gd name="T76" fmla="*/ 87 w 394"/>
                  <a:gd name="T77" fmla="*/ 17 h 198"/>
                  <a:gd name="T78" fmla="*/ 112 w 394"/>
                  <a:gd name="T79" fmla="*/ 10 h 198"/>
                  <a:gd name="T80" fmla="*/ 137 w 394"/>
                  <a:gd name="T81" fmla="*/ 4 h 198"/>
                  <a:gd name="T82" fmla="*/ 166 w 394"/>
                  <a:gd name="T83" fmla="*/ 1 h 198"/>
                  <a:gd name="T84" fmla="*/ 197 w 394"/>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4"/>
                  <a:gd name="T130" fmla="*/ 0 h 198"/>
                  <a:gd name="T131" fmla="*/ 394 w 394"/>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4" h="198">
                    <a:moveTo>
                      <a:pt x="197" y="0"/>
                    </a:moveTo>
                    <a:lnTo>
                      <a:pt x="207" y="0"/>
                    </a:lnTo>
                    <a:lnTo>
                      <a:pt x="216" y="1"/>
                    </a:lnTo>
                    <a:lnTo>
                      <a:pt x="226" y="1"/>
                    </a:lnTo>
                    <a:lnTo>
                      <a:pt x="236" y="1"/>
                    </a:lnTo>
                    <a:lnTo>
                      <a:pt x="245" y="3"/>
                    </a:lnTo>
                    <a:lnTo>
                      <a:pt x="255" y="4"/>
                    </a:lnTo>
                    <a:lnTo>
                      <a:pt x="264" y="5"/>
                    </a:lnTo>
                    <a:lnTo>
                      <a:pt x="274" y="8"/>
                    </a:lnTo>
                    <a:lnTo>
                      <a:pt x="282" y="10"/>
                    </a:lnTo>
                    <a:lnTo>
                      <a:pt x="290" y="13"/>
                    </a:lnTo>
                    <a:lnTo>
                      <a:pt x="298" y="14"/>
                    </a:lnTo>
                    <a:lnTo>
                      <a:pt x="306" y="17"/>
                    </a:lnTo>
                    <a:lnTo>
                      <a:pt x="315" y="20"/>
                    </a:lnTo>
                    <a:lnTo>
                      <a:pt x="321" y="22"/>
                    </a:lnTo>
                    <a:lnTo>
                      <a:pt x="328" y="27"/>
                    </a:lnTo>
                    <a:lnTo>
                      <a:pt x="335" y="29"/>
                    </a:lnTo>
                    <a:lnTo>
                      <a:pt x="342" y="32"/>
                    </a:lnTo>
                    <a:lnTo>
                      <a:pt x="349" y="36"/>
                    </a:lnTo>
                    <a:lnTo>
                      <a:pt x="354" y="39"/>
                    </a:lnTo>
                    <a:lnTo>
                      <a:pt x="360" y="43"/>
                    </a:lnTo>
                    <a:lnTo>
                      <a:pt x="365" y="48"/>
                    </a:lnTo>
                    <a:lnTo>
                      <a:pt x="369" y="52"/>
                    </a:lnTo>
                    <a:lnTo>
                      <a:pt x="373" y="56"/>
                    </a:lnTo>
                    <a:lnTo>
                      <a:pt x="377" y="60"/>
                    </a:lnTo>
                    <a:lnTo>
                      <a:pt x="381" y="65"/>
                    </a:lnTo>
                    <a:lnTo>
                      <a:pt x="384" y="70"/>
                    </a:lnTo>
                    <a:lnTo>
                      <a:pt x="387" y="74"/>
                    </a:lnTo>
                    <a:lnTo>
                      <a:pt x="390" y="79"/>
                    </a:lnTo>
                    <a:lnTo>
                      <a:pt x="391" y="84"/>
                    </a:lnTo>
                    <a:lnTo>
                      <a:pt x="392" y="89"/>
                    </a:lnTo>
                    <a:lnTo>
                      <a:pt x="392" y="94"/>
                    </a:lnTo>
                    <a:lnTo>
                      <a:pt x="394" y="100"/>
                    </a:lnTo>
                    <a:lnTo>
                      <a:pt x="392" y="104"/>
                    </a:lnTo>
                    <a:lnTo>
                      <a:pt x="392" y="110"/>
                    </a:lnTo>
                    <a:lnTo>
                      <a:pt x="391" y="114"/>
                    </a:lnTo>
                    <a:lnTo>
                      <a:pt x="390" y="120"/>
                    </a:lnTo>
                    <a:lnTo>
                      <a:pt x="387" y="124"/>
                    </a:lnTo>
                    <a:lnTo>
                      <a:pt x="384" y="128"/>
                    </a:lnTo>
                    <a:lnTo>
                      <a:pt x="381" y="134"/>
                    </a:lnTo>
                    <a:lnTo>
                      <a:pt x="377" y="138"/>
                    </a:lnTo>
                    <a:lnTo>
                      <a:pt x="373" y="142"/>
                    </a:lnTo>
                    <a:lnTo>
                      <a:pt x="369" y="146"/>
                    </a:lnTo>
                    <a:lnTo>
                      <a:pt x="365" y="151"/>
                    </a:lnTo>
                    <a:lnTo>
                      <a:pt x="360" y="155"/>
                    </a:lnTo>
                    <a:lnTo>
                      <a:pt x="354" y="159"/>
                    </a:lnTo>
                    <a:lnTo>
                      <a:pt x="349" y="162"/>
                    </a:lnTo>
                    <a:lnTo>
                      <a:pt x="342" y="166"/>
                    </a:lnTo>
                    <a:lnTo>
                      <a:pt x="335" y="169"/>
                    </a:lnTo>
                    <a:lnTo>
                      <a:pt x="328" y="173"/>
                    </a:lnTo>
                    <a:lnTo>
                      <a:pt x="321" y="176"/>
                    </a:lnTo>
                    <a:lnTo>
                      <a:pt x="315" y="179"/>
                    </a:lnTo>
                    <a:lnTo>
                      <a:pt x="306" y="182"/>
                    </a:lnTo>
                    <a:lnTo>
                      <a:pt x="298" y="184"/>
                    </a:lnTo>
                    <a:lnTo>
                      <a:pt x="290" y="187"/>
                    </a:lnTo>
                    <a:lnTo>
                      <a:pt x="282" y="189"/>
                    </a:lnTo>
                    <a:lnTo>
                      <a:pt x="274" y="191"/>
                    </a:lnTo>
                    <a:lnTo>
                      <a:pt x="264" y="193"/>
                    </a:lnTo>
                    <a:lnTo>
                      <a:pt x="255" y="194"/>
                    </a:lnTo>
                    <a:lnTo>
                      <a:pt x="245" y="196"/>
                    </a:lnTo>
                    <a:lnTo>
                      <a:pt x="236" y="197"/>
                    </a:lnTo>
                    <a:lnTo>
                      <a:pt x="226" y="197"/>
                    </a:lnTo>
                    <a:lnTo>
                      <a:pt x="216" y="198"/>
                    </a:lnTo>
                    <a:lnTo>
                      <a:pt x="207" y="198"/>
                    </a:lnTo>
                    <a:lnTo>
                      <a:pt x="197" y="198"/>
                    </a:lnTo>
                    <a:lnTo>
                      <a:pt x="186" y="198"/>
                    </a:lnTo>
                    <a:lnTo>
                      <a:pt x="177" y="198"/>
                    </a:lnTo>
                    <a:lnTo>
                      <a:pt x="166" y="197"/>
                    </a:lnTo>
                    <a:lnTo>
                      <a:pt x="157" y="197"/>
                    </a:lnTo>
                    <a:lnTo>
                      <a:pt x="147" y="196"/>
                    </a:lnTo>
                    <a:lnTo>
                      <a:pt x="137" y="194"/>
                    </a:lnTo>
                    <a:lnTo>
                      <a:pt x="129" y="193"/>
                    </a:lnTo>
                    <a:lnTo>
                      <a:pt x="120" y="191"/>
                    </a:lnTo>
                    <a:lnTo>
                      <a:pt x="112" y="189"/>
                    </a:lnTo>
                    <a:lnTo>
                      <a:pt x="103" y="187"/>
                    </a:lnTo>
                    <a:lnTo>
                      <a:pt x="95" y="184"/>
                    </a:lnTo>
                    <a:lnTo>
                      <a:pt x="87" y="182"/>
                    </a:lnTo>
                    <a:lnTo>
                      <a:pt x="79" y="179"/>
                    </a:lnTo>
                    <a:lnTo>
                      <a:pt x="72" y="176"/>
                    </a:lnTo>
                    <a:lnTo>
                      <a:pt x="64" y="173"/>
                    </a:lnTo>
                    <a:lnTo>
                      <a:pt x="57" y="169"/>
                    </a:lnTo>
                    <a:lnTo>
                      <a:pt x="50" y="166"/>
                    </a:lnTo>
                    <a:lnTo>
                      <a:pt x="45" y="162"/>
                    </a:lnTo>
                    <a:lnTo>
                      <a:pt x="39" y="159"/>
                    </a:lnTo>
                    <a:lnTo>
                      <a:pt x="34" y="155"/>
                    </a:lnTo>
                    <a:lnTo>
                      <a:pt x="28" y="151"/>
                    </a:lnTo>
                    <a:lnTo>
                      <a:pt x="24" y="146"/>
                    </a:lnTo>
                    <a:lnTo>
                      <a:pt x="19" y="142"/>
                    </a:lnTo>
                    <a:lnTo>
                      <a:pt x="15" y="138"/>
                    </a:lnTo>
                    <a:lnTo>
                      <a:pt x="12" y="134"/>
                    </a:lnTo>
                    <a:lnTo>
                      <a:pt x="9" y="128"/>
                    </a:lnTo>
                    <a:lnTo>
                      <a:pt x="7" y="124"/>
                    </a:lnTo>
                    <a:lnTo>
                      <a:pt x="4" y="120"/>
                    </a:lnTo>
                    <a:lnTo>
                      <a:pt x="2" y="114"/>
                    </a:lnTo>
                    <a:lnTo>
                      <a:pt x="1" y="110"/>
                    </a:lnTo>
                    <a:lnTo>
                      <a:pt x="0" y="104"/>
                    </a:lnTo>
                    <a:lnTo>
                      <a:pt x="0" y="100"/>
                    </a:lnTo>
                    <a:lnTo>
                      <a:pt x="0" y="94"/>
                    </a:lnTo>
                    <a:lnTo>
                      <a:pt x="1" y="89"/>
                    </a:lnTo>
                    <a:lnTo>
                      <a:pt x="2" y="84"/>
                    </a:lnTo>
                    <a:lnTo>
                      <a:pt x="4" y="79"/>
                    </a:lnTo>
                    <a:lnTo>
                      <a:pt x="7" y="74"/>
                    </a:lnTo>
                    <a:lnTo>
                      <a:pt x="9" y="70"/>
                    </a:lnTo>
                    <a:lnTo>
                      <a:pt x="12" y="65"/>
                    </a:lnTo>
                    <a:lnTo>
                      <a:pt x="15" y="60"/>
                    </a:lnTo>
                    <a:lnTo>
                      <a:pt x="19" y="56"/>
                    </a:lnTo>
                    <a:lnTo>
                      <a:pt x="24" y="52"/>
                    </a:lnTo>
                    <a:lnTo>
                      <a:pt x="28" y="48"/>
                    </a:lnTo>
                    <a:lnTo>
                      <a:pt x="34" y="43"/>
                    </a:lnTo>
                    <a:lnTo>
                      <a:pt x="39" y="39"/>
                    </a:lnTo>
                    <a:lnTo>
                      <a:pt x="45" y="36"/>
                    </a:lnTo>
                    <a:lnTo>
                      <a:pt x="50" y="32"/>
                    </a:lnTo>
                    <a:lnTo>
                      <a:pt x="57" y="29"/>
                    </a:lnTo>
                    <a:lnTo>
                      <a:pt x="64" y="27"/>
                    </a:lnTo>
                    <a:lnTo>
                      <a:pt x="72" y="22"/>
                    </a:lnTo>
                    <a:lnTo>
                      <a:pt x="79" y="20"/>
                    </a:lnTo>
                    <a:lnTo>
                      <a:pt x="87" y="17"/>
                    </a:lnTo>
                    <a:lnTo>
                      <a:pt x="95" y="14"/>
                    </a:lnTo>
                    <a:lnTo>
                      <a:pt x="103" y="13"/>
                    </a:lnTo>
                    <a:lnTo>
                      <a:pt x="112" y="10"/>
                    </a:lnTo>
                    <a:lnTo>
                      <a:pt x="120" y="8"/>
                    </a:lnTo>
                    <a:lnTo>
                      <a:pt x="129" y="5"/>
                    </a:lnTo>
                    <a:lnTo>
                      <a:pt x="137" y="4"/>
                    </a:lnTo>
                    <a:lnTo>
                      <a:pt x="147" y="3"/>
                    </a:lnTo>
                    <a:lnTo>
                      <a:pt x="157" y="1"/>
                    </a:lnTo>
                    <a:lnTo>
                      <a:pt x="166" y="1"/>
                    </a:lnTo>
                    <a:lnTo>
                      <a:pt x="177" y="1"/>
                    </a:lnTo>
                    <a:lnTo>
                      <a:pt x="186" y="0"/>
                    </a:lnTo>
                    <a:lnTo>
                      <a:pt x="197" y="0"/>
                    </a:lnTo>
                    <a:close/>
                  </a:path>
                </a:pathLst>
              </a:custGeom>
              <a:solidFill>
                <a:srgbClr val="FFF5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689" name="Freeform 99"/>
              <p:cNvSpPr>
                <a:spLocks/>
              </p:cNvSpPr>
              <p:nvPr/>
            </p:nvSpPr>
            <p:spPr bwMode="auto">
              <a:xfrm>
                <a:off x="2506" y="1886"/>
                <a:ext cx="204" cy="107"/>
              </a:xfrm>
              <a:custGeom>
                <a:avLst/>
                <a:gdLst>
                  <a:gd name="T0" fmla="*/ 204 w 204"/>
                  <a:gd name="T1" fmla="*/ 107 h 107"/>
                  <a:gd name="T2" fmla="*/ 202 w 204"/>
                  <a:gd name="T3" fmla="*/ 94 h 107"/>
                  <a:gd name="T4" fmla="*/ 199 w 204"/>
                  <a:gd name="T5" fmla="*/ 83 h 107"/>
                  <a:gd name="T6" fmla="*/ 194 w 204"/>
                  <a:gd name="T7" fmla="*/ 73 h 107"/>
                  <a:gd name="T8" fmla="*/ 186 w 204"/>
                  <a:gd name="T9" fmla="*/ 63 h 107"/>
                  <a:gd name="T10" fmla="*/ 178 w 204"/>
                  <a:gd name="T11" fmla="*/ 53 h 107"/>
                  <a:gd name="T12" fmla="*/ 167 w 204"/>
                  <a:gd name="T13" fmla="*/ 45 h 107"/>
                  <a:gd name="T14" fmla="*/ 156 w 204"/>
                  <a:gd name="T15" fmla="*/ 36 h 107"/>
                  <a:gd name="T16" fmla="*/ 142 w 204"/>
                  <a:gd name="T17" fmla="*/ 29 h 107"/>
                  <a:gd name="T18" fmla="*/ 127 w 204"/>
                  <a:gd name="T19" fmla="*/ 22 h 107"/>
                  <a:gd name="T20" fmla="*/ 112 w 204"/>
                  <a:gd name="T21" fmla="*/ 17 h 107"/>
                  <a:gd name="T22" fmla="*/ 94 w 204"/>
                  <a:gd name="T23" fmla="*/ 11 h 107"/>
                  <a:gd name="T24" fmla="*/ 78 w 204"/>
                  <a:gd name="T25" fmla="*/ 7 h 107"/>
                  <a:gd name="T26" fmla="*/ 59 w 204"/>
                  <a:gd name="T27" fmla="*/ 4 h 107"/>
                  <a:gd name="T28" fmla="*/ 40 w 204"/>
                  <a:gd name="T29" fmla="*/ 1 h 107"/>
                  <a:gd name="T30" fmla="*/ 19 w 204"/>
                  <a:gd name="T31" fmla="*/ 0 h 107"/>
                  <a:gd name="T32" fmla="*/ 0 w 204"/>
                  <a:gd name="T33" fmla="*/ 0 h 107"/>
                  <a:gd name="T34" fmla="*/ 9 w 204"/>
                  <a:gd name="T35" fmla="*/ 14 h 107"/>
                  <a:gd name="T36" fmla="*/ 29 w 204"/>
                  <a:gd name="T37" fmla="*/ 15 h 107"/>
                  <a:gd name="T38" fmla="*/ 48 w 204"/>
                  <a:gd name="T39" fmla="*/ 18 h 107"/>
                  <a:gd name="T40" fmla="*/ 66 w 204"/>
                  <a:gd name="T41" fmla="*/ 21 h 107"/>
                  <a:gd name="T42" fmla="*/ 82 w 204"/>
                  <a:gd name="T43" fmla="*/ 24 h 107"/>
                  <a:gd name="T44" fmla="*/ 99 w 204"/>
                  <a:gd name="T45" fmla="*/ 28 h 107"/>
                  <a:gd name="T46" fmla="*/ 115 w 204"/>
                  <a:gd name="T47" fmla="*/ 34 h 107"/>
                  <a:gd name="T48" fmla="*/ 129 w 204"/>
                  <a:gd name="T49" fmla="*/ 39 h 107"/>
                  <a:gd name="T50" fmla="*/ 141 w 204"/>
                  <a:gd name="T51" fmla="*/ 46 h 107"/>
                  <a:gd name="T52" fmla="*/ 153 w 204"/>
                  <a:gd name="T53" fmla="*/ 53 h 107"/>
                  <a:gd name="T54" fmla="*/ 163 w 204"/>
                  <a:gd name="T55" fmla="*/ 60 h 107"/>
                  <a:gd name="T56" fmla="*/ 171 w 204"/>
                  <a:gd name="T57" fmla="*/ 69 h 107"/>
                  <a:gd name="T58" fmla="*/ 178 w 204"/>
                  <a:gd name="T59" fmla="*/ 76 h 107"/>
                  <a:gd name="T60" fmla="*/ 183 w 204"/>
                  <a:gd name="T61" fmla="*/ 84 h 107"/>
                  <a:gd name="T62" fmla="*/ 187 w 204"/>
                  <a:gd name="T63" fmla="*/ 93 h 107"/>
                  <a:gd name="T64" fmla="*/ 189 w 204"/>
                  <a:gd name="T65" fmla="*/ 101 h 107"/>
                  <a:gd name="T66" fmla="*/ 189 w 204"/>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7"/>
                  <a:gd name="T104" fmla="*/ 204 w 204"/>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7">
                    <a:moveTo>
                      <a:pt x="204" y="107"/>
                    </a:moveTo>
                    <a:lnTo>
                      <a:pt x="204" y="107"/>
                    </a:lnTo>
                    <a:lnTo>
                      <a:pt x="204" y="100"/>
                    </a:lnTo>
                    <a:lnTo>
                      <a:pt x="202" y="94"/>
                    </a:lnTo>
                    <a:lnTo>
                      <a:pt x="201" y="89"/>
                    </a:lnTo>
                    <a:lnTo>
                      <a:pt x="199" y="83"/>
                    </a:lnTo>
                    <a:lnTo>
                      <a:pt x="197" y="79"/>
                    </a:lnTo>
                    <a:lnTo>
                      <a:pt x="194" y="73"/>
                    </a:lnTo>
                    <a:lnTo>
                      <a:pt x="190" y="67"/>
                    </a:lnTo>
                    <a:lnTo>
                      <a:pt x="186" y="63"/>
                    </a:lnTo>
                    <a:lnTo>
                      <a:pt x="182" y="58"/>
                    </a:lnTo>
                    <a:lnTo>
                      <a:pt x="178" y="53"/>
                    </a:lnTo>
                    <a:lnTo>
                      <a:pt x="172" y="49"/>
                    </a:lnTo>
                    <a:lnTo>
                      <a:pt x="167" y="45"/>
                    </a:lnTo>
                    <a:lnTo>
                      <a:pt x="161" y="41"/>
                    </a:lnTo>
                    <a:lnTo>
                      <a:pt x="156" y="36"/>
                    </a:lnTo>
                    <a:lnTo>
                      <a:pt x="149" y="34"/>
                    </a:lnTo>
                    <a:lnTo>
                      <a:pt x="142" y="29"/>
                    </a:lnTo>
                    <a:lnTo>
                      <a:pt x="135" y="25"/>
                    </a:lnTo>
                    <a:lnTo>
                      <a:pt x="127" y="22"/>
                    </a:lnTo>
                    <a:lnTo>
                      <a:pt x="120" y="20"/>
                    </a:lnTo>
                    <a:lnTo>
                      <a:pt x="112" y="17"/>
                    </a:lnTo>
                    <a:lnTo>
                      <a:pt x="104" y="14"/>
                    </a:lnTo>
                    <a:lnTo>
                      <a:pt x="94" y="11"/>
                    </a:lnTo>
                    <a:lnTo>
                      <a:pt x="86" y="10"/>
                    </a:lnTo>
                    <a:lnTo>
                      <a:pt x="78" y="7"/>
                    </a:lnTo>
                    <a:lnTo>
                      <a:pt x="69" y="5"/>
                    </a:lnTo>
                    <a:lnTo>
                      <a:pt x="59" y="4"/>
                    </a:lnTo>
                    <a:lnTo>
                      <a:pt x="49" y="3"/>
                    </a:lnTo>
                    <a:lnTo>
                      <a:pt x="40" y="1"/>
                    </a:lnTo>
                    <a:lnTo>
                      <a:pt x="30" y="0"/>
                    </a:lnTo>
                    <a:lnTo>
                      <a:pt x="19" y="0"/>
                    </a:lnTo>
                    <a:lnTo>
                      <a:pt x="10" y="0"/>
                    </a:lnTo>
                    <a:lnTo>
                      <a:pt x="0" y="0"/>
                    </a:lnTo>
                    <a:lnTo>
                      <a:pt x="0" y="14"/>
                    </a:lnTo>
                    <a:lnTo>
                      <a:pt x="9" y="14"/>
                    </a:lnTo>
                    <a:lnTo>
                      <a:pt x="19" y="15"/>
                    </a:lnTo>
                    <a:lnTo>
                      <a:pt x="29" y="15"/>
                    </a:lnTo>
                    <a:lnTo>
                      <a:pt x="39" y="17"/>
                    </a:lnTo>
                    <a:lnTo>
                      <a:pt x="48" y="18"/>
                    </a:lnTo>
                    <a:lnTo>
                      <a:pt x="56" y="20"/>
                    </a:lnTo>
                    <a:lnTo>
                      <a:pt x="66" y="21"/>
                    </a:lnTo>
                    <a:lnTo>
                      <a:pt x="74" y="22"/>
                    </a:lnTo>
                    <a:lnTo>
                      <a:pt x="82" y="24"/>
                    </a:lnTo>
                    <a:lnTo>
                      <a:pt x="90" y="27"/>
                    </a:lnTo>
                    <a:lnTo>
                      <a:pt x="99" y="28"/>
                    </a:lnTo>
                    <a:lnTo>
                      <a:pt x="107" y="31"/>
                    </a:lnTo>
                    <a:lnTo>
                      <a:pt x="115" y="34"/>
                    </a:lnTo>
                    <a:lnTo>
                      <a:pt x="122" y="36"/>
                    </a:lnTo>
                    <a:lnTo>
                      <a:pt x="129" y="39"/>
                    </a:lnTo>
                    <a:lnTo>
                      <a:pt x="135" y="43"/>
                    </a:lnTo>
                    <a:lnTo>
                      <a:pt x="141" y="46"/>
                    </a:lnTo>
                    <a:lnTo>
                      <a:pt x="148" y="49"/>
                    </a:lnTo>
                    <a:lnTo>
                      <a:pt x="153" y="53"/>
                    </a:lnTo>
                    <a:lnTo>
                      <a:pt x="159" y="58"/>
                    </a:lnTo>
                    <a:lnTo>
                      <a:pt x="163" y="60"/>
                    </a:lnTo>
                    <a:lnTo>
                      <a:pt x="167" y="65"/>
                    </a:lnTo>
                    <a:lnTo>
                      <a:pt x="171" y="69"/>
                    </a:lnTo>
                    <a:lnTo>
                      <a:pt x="175" y="72"/>
                    </a:lnTo>
                    <a:lnTo>
                      <a:pt x="178" y="76"/>
                    </a:lnTo>
                    <a:lnTo>
                      <a:pt x="180" y="80"/>
                    </a:lnTo>
                    <a:lnTo>
                      <a:pt x="183" y="84"/>
                    </a:lnTo>
                    <a:lnTo>
                      <a:pt x="186" y="89"/>
                    </a:lnTo>
                    <a:lnTo>
                      <a:pt x="187" y="93"/>
                    </a:lnTo>
                    <a:lnTo>
                      <a:pt x="187" y="97"/>
                    </a:lnTo>
                    <a:lnTo>
                      <a:pt x="189" y="101"/>
                    </a:lnTo>
                    <a:lnTo>
                      <a:pt x="189" y="107"/>
                    </a:lnTo>
                    <a:lnTo>
                      <a:pt x="204" y="10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690" name="Freeform 100"/>
              <p:cNvSpPr>
                <a:spLocks/>
              </p:cNvSpPr>
              <p:nvPr/>
            </p:nvSpPr>
            <p:spPr bwMode="auto">
              <a:xfrm>
                <a:off x="2506" y="1993"/>
                <a:ext cx="204" cy="105"/>
              </a:xfrm>
              <a:custGeom>
                <a:avLst/>
                <a:gdLst>
                  <a:gd name="T0" fmla="*/ 0 w 204"/>
                  <a:gd name="T1" fmla="*/ 105 h 105"/>
                  <a:gd name="T2" fmla="*/ 19 w 204"/>
                  <a:gd name="T3" fmla="*/ 105 h 105"/>
                  <a:gd name="T4" fmla="*/ 40 w 204"/>
                  <a:gd name="T5" fmla="*/ 104 h 105"/>
                  <a:gd name="T6" fmla="*/ 59 w 204"/>
                  <a:gd name="T7" fmla="*/ 101 h 105"/>
                  <a:gd name="T8" fmla="*/ 78 w 204"/>
                  <a:gd name="T9" fmla="*/ 98 h 105"/>
                  <a:gd name="T10" fmla="*/ 94 w 204"/>
                  <a:gd name="T11" fmla="*/ 94 h 105"/>
                  <a:gd name="T12" fmla="*/ 112 w 204"/>
                  <a:gd name="T13" fmla="*/ 89 h 105"/>
                  <a:gd name="T14" fmla="*/ 127 w 204"/>
                  <a:gd name="T15" fmla="*/ 83 h 105"/>
                  <a:gd name="T16" fmla="*/ 142 w 204"/>
                  <a:gd name="T17" fmla="*/ 76 h 105"/>
                  <a:gd name="T18" fmla="*/ 156 w 204"/>
                  <a:gd name="T19" fmla="*/ 69 h 105"/>
                  <a:gd name="T20" fmla="*/ 167 w 204"/>
                  <a:gd name="T21" fmla="*/ 60 h 105"/>
                  <a:gd name="T22" fmla="*/ 178 w 204"/>
                  <a:gd name="T23" fmla="*/ 52 h 105"/>
                  <a:gd name="T24" fmla="*/ 186 w 204"/>
                  <a:gd name="T25" fmla="*/ 42 h 105"/>
                  <a:gd name="T26" fmla="*/ 194 w 204"/>
                  <a:gd name="T27" fmla="*/ 32 h 105"/>
                  <a:gd name="T28" fmla="*/ 199 w 204"/>
                  <a:gd name="T29" fmla="*/ 22 h 105"/>
                  <a:gd name="T30" fmla="*/ 202 w 204"/>
                  <a:gd name="T31" fmla="*/ 11 h 105"/>
                  <a:gd name="T32" fmla="*/ 204 w 204"/>
                  <a:gd name="T33" fmla="*/ 0 h 105"/>
                  <a:gd name="T34" fmla="*/ 189 w 204"/>
                  <a:gd name="T35" fmla="*/ 3 h 105"/>
                  <a:gd name="T36" fmla="*/ 187 w 204"/>
                  <a:gd name="T37" fmla="*/ 12 h 105"/>
                  <a:gd name="T38" fmla="*/ 183 w 204"/>
                  <a:gd name="T39" fmla="*/ 21 h 105"/>
                  <a:gd name="T40" fmla="*/ 178 w 204"/>
                  <a:gd name="T41" fmla="*/ 28 h 105"/>
                  <a:gd name="T42" fmla="*/ 171 w 204"/>
                  <a:gd name="T43" fmla="*/ 36 h 105"/>
                  <a:gd name="T44" fmla="*/ 163 w 204"/>
                  <a:gd name="T45" fmla="*/ 45 h 105"/>
                  <a:gd name="T46" fmla="*/ 153 w 204"/>
                  <a:gd name="T47" fmla="*/ 52 h 105"/>
                  <a:gd name="T48" fmla="*/ 141 w 204"/>
                  <a:gd name="T49" fmla="*/ 59 h 105"/>
                  <a:gd name="T50" fmla="*/ 129 w 204"/>
                  <a:gd name="T51" fmla="*/ 66 h 105"/>
                  <a:gd name="T52" fmla="*/ 115 w 204"/>
                  <a:gd name="T53" fmla="*/ 72 h 105"/>
                  <a:gd name="T54" fmla="*/ 99 w 204"/>
                  <a:gd name="T55" fmla="*/ 77 h 105"/>
                  <a:gd name="T56" fmla="*/ 82 w 204"/>
                  <a:gd name="T57" fmla="*/ 82 h 105"/>
                  <a:gd name="T58" fmla="*/ 66 w 204"/>
                  <a:gd name="T59" fmla="*/ 84 h 105"/>
                  <a:gd name="T60" fmla="*/ 48 w 204"/>
                  <a:gd name="T61" fmla="*/ 89 h 105"/>
                  <a:gd name="T62" fmla="*/ 29 w 204"/>
                  <a:gd name="T63" fmla="*/ 90 h 105"/>
                  <a:gd name="T64" fmla="*/ 9 w 204"/>
                  <a:gd name="T65" fmla="*/ 91 h 105"/>
                  <a:gd name="T66" fmla="*/ 0 w 204"/>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5"/>
                  <a:gd name="T104" fmla="*/ 204 w 204"/>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5">
                    <a:moveTo>
                      <a:pt x="0" y="105"/>
                    </a:moveTo>
                    <a:lnTo>
                      <a:pt x="0" y="105"/>
                    </a:lnTo>
                    <a:lnTo>
                      <a:pt x="10" y="105"/>
                    </a:lnTo>
                    <a:lnTo>
                      <a:pt x="19" y="105"/>
                    </a:lnTo>
                    <a:lnTo>
                      <a:pt x="30" y="104"/>
                    </a:lnTo>
                    <a:lnTo>
                      <a:pt x="40" y="104"/>
                    </a:lnTo>
                    <a:lnTo>
                      <a:pt x="49" y="103"/>
                    </a:lnTo>
                    <a:lnTo>
                      <a:pt x="59" y="101"/>
                    </a:lnTo>
                    <a:lnTo>
                      <a:pt x="69" y="100"/>
                    </a:lnTo>
                    <a:lnTo>
                      <a:pt x="78" y="98"/>
                    </a:lnTo>
                    <a:lnTo>
                      <a:pt x="86" y="96"/>
                    </a:lnTo>
                    <a:lnTo>
                      <a:pt x="94" y="94"/>
                    </a:lnTo>
                    <a:lnTo>
                      <a:pt x="104" y="91"/>
                    </a:lnTo>
                    <a:lnTo>
                      <a:pt x="112" y="89"/>
                    </a:lnTo>
                    <a:lnTo>
                      <a:pt x="120" y="86"/>
                    </a:lnTo>
                    <a:lnTo>
                      <a:pt x="127" y="83"/>
                    </a:lnTo>
                    <a:lnTo>
                      <a:pt x="135" y="79"/>
                    </a:lnTo>
                    <a:lnTo>
                      <a:pt x="142" y="76"/>
                    </a:lnTo>
                    <a:lnTo>
                      <a:pt x="149" y="73"/>
                    </a:lnTo>
                    <a:lnTo>
                      <a:pt x="156" y="69"/>
                    </a:lnTo>
                    <a:lnTo>
                      <a:pt x="161" y="65"/>
                    </a:lnTo>
                    <a:lnTo>
                      <a:pt x="167" y="60"/>
                    </a:lnTo>
                    <a:lnTo>
                      <a:pt x="172" y="56"/>
                    </a:lnTo>
                    <a:lnTo>
                      <a:pt x="178" y="52"/>
                    </a:lnTo>
                    <a:lnTo>
                      <a:pt x="182" y="48"/>
                    </a:lnTo>
                    <a:lnTo>
                      <a:pt x="186" y="42"/>
                    </a:lnTo>
                    <a:lnTo>
                      <a:pt x="190" y="38"/>
                    </a:lnTo>
                    <a:lnTo>
                      <a:pt x="194" y="32"/>
                    </a:lnTo>
                    <a:lnTo>
                      <a:pt x="197" y="28"/>
                    </a:lnTo>
                    <a:lnTo>
                      <a:pt x="199" y="22"/>
                    </a:lnTo>
                    <a:lnTo>
                      <a:pt x="201" y="17"/>
                    </a:lnTo>
                    <a:lnTo>
                      <a:pt x="202" y="11"/>
                    </a:lnTo>
                    <a:lnTo>
                      <a:pt x="204" y="5"/>
                    </a:lnTo>
                    <a:lnTo>
                      <a:pt x="204" y="0"/>
                    </a:lnTo>
                    <a:lnTo>
                      <a:pt x="189" y="0"/>
                    </a:lnTo>
                    <a:lnTo>
                      <a:pt x="189" y="3"/>
                    </a:lnTo>
                    <a:lnTo>
                      <a:pt x="187" y="8"/>
                    </a:lnTo>
                    <a:lnTo>
                      <a:pt x="187" y="12"/>
                    </a:lnTo>
                    <a:lnTo>
                      <a:pt x="186" y="17"/>
                    </a:lnTo>
                    <a:lnTo>
                      <a:pt x="183" y="21"/>
                    </a:lnTo>
                    <a:lnTo>
                      <a:pt x="180" y="25"/>
                    </a:lnTo>
                    <a:lnTo>
                      <a:pt x="178" y="28"/>
                    </a:lnTo>
                    <a:lnTo>
                      <a:pt x="175" y="32"/>
                    </a:lnTo>
                    <a:lnTo>
                      <a:pt x="171" y="36"/>
                    </a:lnTo>
                    <a:lnTo>
                      <a:pt x="167" y="41"/>
                    </a:lnTo>
                    <a:lnTo>
                      <a:pt x="163" y="45"/>
                    </a:lnTo>
                    <a:lnTo>
                      <a:pt x="159" y="49"/>
                    </a:lnTo>
                    <a:lnTo>
                      <a:pt x="153" y="52"/>
                    </a:lnTo>
                    <a:lnTo>
                      <a:pt x="148" y="56"/>
                    </a:lnTo>
                    <a:lnTo>
                      <a:pt x="141" y="59"/>
                    </a:lnTo>
                    <a:lnTo>
                      <a:pt x="135" y="63"/>
                    </a:lnTo>
                    <a:lnTo>
                      <a:pt x="129" y="66"/>
                    </a:lnTo>
                    <a:lnTo>
                      <a:pt x="122" y="69"/>
                    </a:lnTo>
                    <a:lnTo>
                      <a:pt x="115" y="72"/>
                    </a:lnTo>
                    <a:lnTo>
                      <a:pt x="107" y="74"/>
                    </a:lnTo>
                    <a:lnTo>
                      <a:pt x="99" y="77"/>
                    </a:lnTo>
                    <a:lnTo>
                      <a:pt x="90" y="79"/>
                    </a:lnTo>
                    <a:lnTo>
                      <a:pt x="82" y="82"/>
                    </a:lnTo>
                    <a:lnTo>
                      <a:pt x="74" y="83"/>
                    </a:lnTo>
                    <a:lnTo>
                      <a:pt x="66" y="84"/>
                    </a:lnTo>
                    <a:lnTo>
                      <a:pt x="56" y="87"/>
                    </a:lnTo>
                    <a:lnTo>
                      <a:pt x="48" y="89"/>
                    </a:lnTo>
                    <a:lnTo>
                      <a:pt x="39" y="89"/>
                    </a:lnTo>
                    <a:lnTo>
                      <a:pt x="29" y="90"/>
                    </a:lnTo>
                    <a:lnTo>
                      <a:pt x="19" y="90"/>
                    </a:lnTo>
                    <a:lnTo>
                      <a:pt x="9" y="91"/>
                    </a:lnTo>
                    <a:lnTo>
                      <a:pt x="0" y="91"/>
                    </a:lnTo>
                    <a:lnTo>
                      <a:pt x="0" y="10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691" name="Freeform 101"/>
              <p:cNvSpPr>
                <a:spLocks/>
              </p:cNvSpPr>
              <p:nvPr/>
            </p:nvSpPr>
            <p:spPr bwMode="auto">
              <a:xfrm>
                <a:off x="2302" y="1993"/>
                <a:ext cx="204" cy="105"/>
              </a:xfrm>
              <a:custGeom>
                <a:avLst/>
                <a:gdLst>
                  <a:gd name="T0" fmla="*/ 0 w 204"/>
                  <a:gd name="T1" fmla="*/ 0 h 105"/>
                  <a:gd name="T2" fmla="*/ 0 w 204"/>
                  <a:gd name="T3" fmla="*/ 11 h 105"/>
                  <a:gd name="T4" fmla="*/ 4 w 204"/>
                  <a:gd name="T5" fmla="*/ 22 h 105"/>
                  <a:gd name="T6" fmla="*/ 9 w 204"/>
                  <a:gd name="T7" fmla="*/ 32 h 105"/>
                  <a:gd name="T8" fmla="*/ 16 w 204"/>
                  <a:gd name="T9" fmla="*/ 42 h 105"/>
                  <a:gd name="T10" fmla="*/ 26 w 204"/>
                  <a:gd name="T11" fmla="*/ 52 h 105"/>
                  <a:gd name="T12" fmla="*/ 37 w 204"/>
                  <a:gd name="T13" fmla="*/ 60 h 105"/>
                  <a:gd name="T14" fmla="*/ 48 w 204"/>
                  <a:gd name="T15" fmla="*/ 69 h 105"/>
                  <a:gd name="T16" fmla="*/ 61 w 204"/>
                  <a:gd name="T17" fmla="*/ 76 h 105"/>
                  <a:gd name="T18" fmla="*/ 75 w 204"/>
                  <a:gd name="T19" fmla="*/ 83 h 105"/>
                  <a:gd name="T20" fmla="*/ 91 w 204"/>
                  <a:gd name="T21" fmla="*/ 89 h 105"/>
                  <a:gd name="T22" fmla="*/ 108 w 204"/>
                  <a:gd name="T23" fmla="*/ 94 h 105"/>
                  <a:gd name="T24" fmla="*/ 125 w 204"/>
                  <a:gd name="T25" fmla="*/ 98 h 105"/>
                  <a:gd name="T26" fmla="*/ 144 w 204"/>
                  <a:gd name="T27" fmla="*/ 101 h 105"/>
                  <a:gd name="T28" fmla="*/ 164 w 204"/>
                  <a:gd name="T29" fmla="*/ 104 h 105"/>
                  <a:gd name="T30" fmla="*/ 183 w 204"/>
                  <a:gd name="T31" fmla="*/ 105 h 105"/>
                  <a:gd name="T32" fmla="*/ 204 w 204"/>
                  <a:gd name="T33" fmla="*/ 105 h 105"/>
                  <a:gd name="T34" fmla="*/ 193 w 204"/>
                  <a:gd name="T35" fmla="*/ 91 h 105"/>
                  <a:gd name="T36" fmla="*/ 174 w 204"/>
                  <a:gd name="T37" fmla="*/ 90 h 105"/>
                  <a:gd name="T38" fmla="*/ 155 w 204"/>
                  <a:gd name="T39" fmla="*/ 89 h 105"/>
                  <a:gd name="T40" fmla="*/ 138 w 204"/>
                  <a:gd name="T41" fmla="*/ 84 h 105"/>
                  <a:gd name="T42" fmla="*/ 120 w 204"/>
                  <a:gd name="T43" fmla="*/ 82 h 105"/>
                  <a:gd name="T44" fmla="*/ 104 w 204"/>
                  <a:gd name="T45" fmla="*/ 77 h 105"/>
                  <a:gd name="T46" fmla="*/ 89 w 204"/>
                  <a:gd name="T47" fmla="*/ 72 h 105"/>
                  <a:gd name="T48" fmla="*/ 75 w 204"/>
                  <a:gd name="T49" fmla="*/ 66 h 105"/>
                  <a:gd name="T50" fmla="*/ 61 w 204"/>
                  <a:gd name="T51" fmla="*/ 59 h 105"/>
                  <a:gd name="T52" fmla="*/ 50 w 204"/>
                  <a:gd name="T53" fmla="*/ 52 h 105"/>
                  <a:gd name="T54" fmla="*/ 39 w 204"/>
                  <a:gd name="T55" fmla="*/ 45 h 105"/>
                  <a:gd name="T56" fmla="*/ 31 w 204"/>
                  <a:gd name="T57" fmla="*/ 36 h 105"/>
                  <a:gd name="T58" fmla="*/ 24 w 204"/>
                  <a:gd name="T59" fmla="*/ 28 h 105"/>
                  <a:gd name="T60" fmla="*/ 20 w 204"/>
                  <a:gd name="T61" fmla="*/ 21 h 105"/>
                  <a:gd name="T62" fmla="*/ 16 w 204"/>
                  <a:gd name="T63" fmla="*/ 12 h 105"/>
                  <a:gd name="T64" fmla="*/ 15 w 204"/>
                  <a:gd name="T65" fmla="*/ 3 h 105"/>
                  <a:gd name="T66" fmla="*/ 15 w 204"/>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5"/>
                  <a:gd name="T104" fmla="*/ 204 w 204"/>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5">
                    <a:moveTo>
                      <a:pt x="0" y="0"/>
                    </a:moveTo>
                    <a:lnTo>
                      <a:pt x="0" y="0"/>
                    </a:lnTo>
                    <a:lnTo>
                      <a:pt x="0" y="5"/>
                    </a:lnTo>
                    <a:lnTo>
                      <a:pt x="0" y="11"/>
                    </a:lnTo>
                    <a:lnTo>
                      <a:pt x="1" y="17"/>
                    </a:lnTo>
                    <a:lnTo>
                      <a:pt x="4" y="22"/>
                    </a:lnTo>
                    <a:lnTo>
                      <a:pt x="7" y="28"/>
                    </a:lnTo>
                    <a:lnTo>
                      <a:pt x="9" y="32"/>
                    </a:lnTo>
                    <a:lnTo>
                      <a:pt x="12" y="38"/>
                    </a:lnTo>
                    <a:lnTo>
                      <a:pt x="16" y="42"/>
                    </a:lnTo>
                    <a:lnTo>
                      <a:pt x="20" y="48"/>
                    </a:lnTo>
                    <a:lnTo>
                      <a:pt x="26" y="52"/>
                    </a:lnTo>
                    <a:lnTo>
                      <a:pt x="31" y="56"/>
                    </a:lnTo>
                    <a:lnTo>
                      <a:pt x="37" y="60"/>
                    </a:lnTo>
                    <a:lnTo>
                      <a:pt x="42" y="65"/>
                    </a:lnTo>
                    <a:lnTo>
                      <a:pt x="48" y="69"/>
                    </a:lnTo>
                    <a:lnTo>
                      <a:pt x="54" y="73"/>
                    </a:lnTo>
                    <a:lnTo>
                      <a:pt x="61" y="76"/>
                    </a:lnTo>
                    <a:lnTo>
                      <a:pt x="68" y="79"/>
                    </a:lnTo>
                    <a:lnTo>
                      <a:pt x="75" y="83"/>
                    </a:lnTo>
                    <a:lnTo>
                      <a:pt x="83" y="86"/>
                    </a:lnTo>
                    <a:lnTo>
                      <a:pt x="91" y="89"/>
                    </a:lnTo>
                    <a:lnTo>
                      <a:pt x="99" y="91"/>
                    </a:lnTo>
                    <a:lnTo>
                      <a:pt x="108" y="94"/>
                    </a:lnTo>
                    <a:lnTo>
                      <a:pt x="117" y="96"/>
                    </a:lnTo>
                    <a:lnTo>
                      <a:pt x="125" y="98"/>
                    </a:lnTo>
                    <a:lnTo>
                      <a:pt x="135" y="100"/>
                    </a:lnTo>
                    <a:lnTo>
                      <a:pt x="144" y="101"/>
                    </a:lnTo>
                    <a:lnTo>
                      <a:pt x="154" y="103"/>
                    </a:lnTo>
                    <a:lnTo>
                      <a:pt x="164" y="104"/>
                    </a:lnTo>
                    <a:lnTo>
                      <a:pt x="173" y="104"/>
                    </a:lnTo>
                    <a:lnTo>
                      <a:pt x="183" y="105"/>
                    </a:lnTo>
                    <a:lnTo>
                      <a:pt x="193" y="105"/>
                    </a:lnTo>
                    <a:lnTo>
                      <a:pt x="204" y="105"/>
                    </a:lnTo>
                    <a:lnTo>
                      <a:pt x="204" y="91"/>
                    </a:lnTo>
                    <a:lnTo>
                      <a:pt x="193" y="91"/>
                    </a:lnTo>
                    <a:lnTo>
                      <a:pt x="184" y="90"/>
                    </a:lnTo>
                    <a:lnTo>
                      <a:pt x="174" y="90"/>
                    </a:lnTo>
                    <a:lnTo>
                      <a:pt x="165" y="89"/>
                    </a:lnTo>
                    <a:lnTo>
                      <a:pt x="155" y="89"/>
                    </a:lnTo>
                    <a:lnTo>
                      <a:pt x="146" y="87"/>
                    </a:lnTo>
                    <a:lnTo>
                      <a:pt x="138" y="84"/>
                    </a:lnTo>
                    <a:lnTo>
                      <a:pt x="128" y="83"/>
                    </a:lnTo>
                    <a:lnTo>
                      <a:pt x="120" y="82"/>
                    </a:lnTo>
                    <a:lnTo>
                      <a:pt x="112" y="79"/>
                    </a:lnTo>
                    <a:lnTo>
                      <a:pt x="104" y="77"/>
                    </a:lnTo>
                    <a:lnTo>
                      <a:pt x="97" y="74"/>
                    </a:lnTo>
                    <a:lnTo>
                      <a:pt x="89" y="72"/>
                    </a:lnTo>
                    <a:lnTo>
                      <a:pt x="82" y="69"/>
                    </a:lnTo>
                    <a:lnTo>
                      <a:pt x="75" y="66"/>
                    </a:lnTo>
                    <a:lnTo>
                      <a:pt x="68" y="63"/>
                    </a:lnTo>
                    <a:lnTo>
                      <a:pt x="61" y="59"/>
                    </a:lnTo>
                    <a:lnTo>
                      <a:pt x="56" y="56"/>
                    </a:lnTo>
                    <a:lnTo>
                      <a:pt x="50" y="52"/>
                    </a:lnTo>
                    <a:lnTo>
                      <a:pt x="45" y="49"/>
                    </a:lnTo>
                    <a:lnTo>
                      <a:pt x="39" y="45"/>
                    </a:lnTo>
                    <a:lnTo>
                      <a:pt x="35" y="41"/>
                    </a:lnTo>
                    <a:lnTo>
                      <a:pt x="31" y="36"/>
                    </a:lnTo>
                    <a:lnTo>
                      <a:pt x="29" y="32"/>
                    </a:lnTo>
                    <a:lnTo>
                      <a:pt x="24" y="28"/>
                    </a:lnTo>
                    <a:lnTo>
                      <a:pt x="22" y="25"/>
                    </a:lnTo>
                    <a:lnTo>
                      <a:pt x="20" y="21"/>
                    </a:lnTo>
                    <a:lnTo>
                      <a:pt x="18" y="17"/>
                    </a:lnTo>
                    <a:lnTo>
                      <a:pt x="16" y="12"/>
                    </a:lnTo>
                    <a:lnTo>
                      <a:pt x="15" y="8"/>
                    </a:lnTo>
                    <a:lnTo>
                      <a:pt x="15" y="3"/>
                    </a:lnTo>
                    <a:lnTo>
                      <a:pt x="15" y="0"/>
                    </a:lnTo>
                    <a:lnTo>
                      <a:pt x="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692" name="Freeform 102"/>
              <p:cNvSpPr>
                <a:spLocks/>
              </p:cNvSpPr>
              <p:nvPr/>
            </p:nvSpPr>
            <p:spPr bwMode="auto">
              <a:xfrm>
                <a:off x="2302" y="1886"/>
                <a:ext cx="204" cy="107"/>
              </a:xfrm>
              <a:custGeom>
                <a:avLst/>
                <a:gdLst>
                  <a:gd name="T0" fmla="*/ 204 w 204"/>
                  <a:gd name="T1" fmla="*/ 0 h 107"/>
                  <a:gd name="T2" fmla="*/ 183 w 204"/>
                  <a:gd name="T3" fmla="*/ 0 h 107"/>
                  <a:gd name="T4" fmla="*/ 164 w 204"/>
                  <a:gd name="T5" fmla="*/ 1 h 107"/>
                  <a:gd name="T6" fmla="*/ 144 w 204"/>
                  <a:gd name="T7" fmla="*/ 4 h 107"/>
                  <a:gd name="T8" fmla="*/ 125 w 204"/>
                  <a:gd name="T9" fmla="*/ 7 h 107"/>
                  <a:gd name="T10" fmla="*/ 108 w 204"/>
                  <a:gd name="T11" fmla="*/ 11 h 107"/>
                  <a:gd name="T12" fmla="*/ 91 w 204"/>
                  <a:gd name="T13" fmla="*/ 17 h 107"/>
                  <a:gd name="T14" fmla="*/ 75 w 204"/>
                  <a:gd name="T15" fmla="*/ 22 h 107"/>
                  <a:gd name="T16" fmla="*/ 61 w 204"/>
                  <a:gd name="T17" fmla="*/ 29 h 107"/>
                  <a:gd name="T18" fmla="*/ 48 w 204"/>
                  <a:gd name="T19" fmla="*/ 36 h 107"/>
                  <a:gd name="T20" fmla="*/ 37 w 204"/>
                  <a:gd name="T21" fmla="*/ 45 h 107"/>
                  <a:gd name="T22" fmla="*/ 26 w 204"/>
                  <a:gd name="T23" fmla="*/ 53 h 107"/>
                  <a:gd name="T24" fmla="*/ 16 w 204"/>
                  <a:gd name="T25" fmla="*/ 63 h 107"/>
                  <a:gd name="T26" fmla="*/ 9 w 204"/>
                  <a:gd name="T27" fmla="*/ 73 h 107"/>
                  <a:gd name="T28" fmla="*/ 4 w 204"/>
                  <a:gd name="T29" fmla="*/ 83 h 107"/>
                  <a:gd name="T30" fmla="*/ 0 w 204"/>
                  <a:gd name="T31" fmla="*/ 94 h 107"/>
                  <a:gd name="T32" fmla="*/ 0 w 204"/>
                  <a:gd name="T33" fmla="*/ 107 h 107"/>
                  <a:gd name="T34" fmla="*/ 15 w 204"/>
                  <a:gd name="T35" fmla="*/ 101 h 107"/>
                  <a:gd name="T36" fmla="*/ 16 w 204"/>
                  <a:gd name="T37" fmla="*/ 93 h 107"/>
                  <a:gd name="T38" fmla="*/ 20 w 204"/>
                  <a:gd name="T39" fmla="*/ 84 h 107"/>
                  <a:gd name="T40" fmla="*/ 24 w 204"/>
                  <a:gd name="T41" fmla="*/ 76 h 107"/>
                  <a:gd name="T42" fmla="*/ 31 w 204"/>
                  <a:gd name="T43" fmla="*/ 69 h 107"/>
                  <a:gd name="T44" fmla="*/ 39 w 204"/>
                  <a:gd name="T45" fmla="*/ 60 h 107"/>
                  <a:gd name="T46" fmla="*/ 50 w 204"/>
                  <a:gd name="T47" fmla="*/ 53 h 107"/>
                  <a:gd name="T48" fmla="*/ 61 w 204"/>
                  <a:gd name="T49" fmla="*/ 46 h 107"/>
                  <a:gd name="T50" fmla="*/ 75 w 204"/>
                  <a:gd name="T51" fmla="*/ 39 h 107"/>
                  <a:gd name="T52" fmla="*/ 89 w 204"/>
                  <a:gd name="T53" fmla="*/ 34 h 107"/>
                  <a:gd name="T54" fmla="*/ 104 w 204"/>
                  <a:gd name="T55" fmla="*/ 28 h 107"/>
                  <a:gd name="T56" fmla="*/ 120 w 204"/>
                  <a:gd name="T57" fmla="*/ 24 h 107"/>
                  <a:gd name="T58" fmla="*/ 138 w 204"/>
                  <a:gd name="T59" fmla="*/ 21 h 107"/>
                  <a:gd name="T60" fmla="*/ 155 w 204"/>
                  <a:gd name="T61" fmla="*/ 18 h 107"/>
                  <a:gd name="T62" fmla="*/ 174 w 204"/>
                  <a:gd name="T63" fmla="*/ 15 h 107"/>
                  <a:gd name="T64" fmla="*/ 193 w 204"/>
                  <a:gd name="T65" fmla="*/ 14 h 107"/>
                  <a:gd name="T66" fmla="*/ 204 w 204"/>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7"/>
                  <a:gd name="T104" fmla="*/ 204 w 204"/>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7">
                    <a:moveTo>
                      <a:pt x="204" y="0"/>
                    </a:moveTo>
                    <a:lnTo>
                      <a:pt x="204" y="0"/>
                    </a:lnTo>
                    <a:lnTo>
                      <a:pt x="193" y="0"/>
                    </a:lnTo>
                    <a:lnTo>
                      <a:pt x="183" y="0"/>
                    </a:lnTo>
                    <a:lnTo>
                      <a:pt x="173" y="0"/>
                    </a:lnTo>
                    <a:lnTo>
                      <a:pt x="164" y="1"/>
                    </a:lnTo>
                    <a:lnTo>
                      <a:pt x="154" y="3"/>
                    </a:lnTo>
                    <a:lnTo>
                      <a:pt x="144" y="4"/>
                    </a:lnTo>
                    <a:lnTo>
                      <a:pt x="135" y="5"/>
                    </a:lnTo>
                    <a:lnTo>
                      <a:pt x="125" y="7"/>
                    </a:lnTo>
                    <a:lnTo>
                      <a:pt x="117" y="10"/>
                    </a:lnTo>
                    <a:lnTo>
                      <a:pt x="108" y="11"/>
                    </a:lnTo>
                    <a:lnTo>
                      <a:pt x="99" y="14"/>
                    </a:lnTo>
                    <a:lnTo>
                      <a:pt x="91" y="17"/>
                    </a:lnTo>
                    <a:lnTo>
                      <a:pt x="83" y="20"/>
                    </a:lnTo>
                    <a:lnTo>
                      <a:pt x="75" y="22"/>
                    </a:lnTo>
                    <a:lnTo>
                      <a:pt x="68" y="25"/>
                    </a:lnTo>
                    <a:lnTo>
                      <a:pt x="61" y="29"/>
                    </a:lnTo>
                    <a:lnTo>
                      <a:pt x="54" y="34"/>
                    </a:lnTo>
                    <a:lnTo>
                      <a:pt x="48" y="36"/>
                    </a:lnTo>
                    <a:lnTo>
                      <a:pt x="42" y="41"/>
                    </a:lnTo>
                    <a:lnTo>
                      <a:pt x="37" y="45"/>
                    </a:lnTo>
                    <a:lnTo>
                      <a:pt x="31" y="49"/>
                    </a:lnTo>
                    <a:lnTo>
                      <a:pt x="26" y="53"/>
                    </a:lnTo>
                    <a:lnTo>
                      <a:pt x="20" y="58"/>
                    </a:lnTo>
                    <a:lnTo>
                      <a:pt x="16" y="63"/>
                    </a:lnTo>
                    <a:lnTo>
                      <a:pt x="12" y="67"/>
                    </a:lnTo>
                    <a:lnTo>
                      <a:pt x="9" y="73"/>
                    </a:lnTo>
                    <a:lnTo>
                      <a:pt x="7" y="79"/>
                    </a:lnTo>
                    <a:lnTo>
                      <a:pt x="4" y="83"/>
                    </a:lnTo>
                    <a:lnTo>
                      <a:pt x="1" y="89"/>
                    </a:lnTo>
                    <a:lnTo>
                      <a:pt x="0" y="94"/>
                    </a:lnTo>
                    <a:lnTo>
                      <a:pt x="0" y="100"/>
                    </a:lnTo>
                    <a:lnTo>
                      <a:pt x="0" y="107"/>
                    </a:lnTo>
                    <a:lnTo>
                      <a:pt x="15" y="107"/>
                    </a:lnTo>
                    <a:lnTo>
                      <a:pt x="15" y="101"/>
                    </a:lnTo>
                    <a:lnTo>
                      <a:pt x="15" y="97"/>
                    </a:lnTo>
                    <a:lnTo>
                      <a:pt x="16" y="93"/>
                    </a:lnTo>
                    <a:lnTo>
                      <a:pt x="18" y="89"/>
                    </a:lnTo>
                    <a:lnTo>
                      <a:pt x="20" y="84"/>
                    </a:lnTo>
                    <a:lnTo>
                      <a:pt x="22" y="80"/>
                    </a:lnTo>
                    <a:lnTo>
                      <a:pt x="24" y="76"/>
                    </a:lnTo>
                    <a:lnTo>
                      <a:pt x="29" y="72"/>
                    </a:lnTo>
                    <a:lnTo>
                      <a:pt x="31" y="69"/>
                    </a:lnTo>
                    <a:lnTo>
                      <a:pt x="35" y="65"/>
                    </a:lnTo>
                    <a:lnTo>
                      <a:pt x="39" y="60"/>
                    </a:lnTo>
                    <a:lnTo>
                      <a:pt x="45" y="58"/>
                    </a:lnTo>
                    <a:lnTo>
                      <a:pt x="50" y="53"/>
                    </a:lnTo>
                    <a:lnTo>
                      <a:pt x="56" y="49"/>
                    </a:lnTo>
                    <a:lnTo>
                      <a:pt x="61" y="46"/>
                    </a:lnTo>
                    <a:lnTo>
                      <a:pt x="68" y="43"/>
                    </a:lnTo>
                    <a:lnTo>
                      <a:pt x="75" y="39"/>
                    </a:lnTo>
                    <a:lnTo>
                      <a:pt x="82" y="36"/>
                    </a:lnTo>
                    <a:lnTo>
                      <a:pt x="89" y="34"/>
                    </a:lnTo>
                    <a:lnTo>
                      <a:pt x="97" y="31"/>
                    </a:lnTo>
                    <a:lnTo>
                      <a:pt x="104" y="28"/>
                    </a:lnTo>
                    <a:lnTo>
                      <a:pt x="112" y="27"/>
                    </a:lnTo>
                    <a:lnTo>
                      <a:pt x="120" y="24"/>
                    </a:lnTo>
                    <a:lnTo>
                      <a:pt x="128" y="22"/>
                    </a:lnTo>
                    <a:lnTo>
                      <a:pt x="138" y="21"/>
                    </a:lnTo>
                    <a:lnTo>
                      <a:pt x="146" y="20"/>
                    </a:lnTo>
                    <a:lnTo>
                      <a:pt x="155" y="18"/>
                    </a:lnTo>
                    <a:lnTo>
                      <a:pt x="165" y="17"/>
                    </a:lnTo>
                    <a:lnTo>
                      <a:pt x="174" y="15"/>
                    </a:lnTo>
                    <a:lnTo>
                      <a:pt x="184" y="15"/>
                    </a:lnTo>
                    <a:lnTo>
                      <a:pt x="193" y="14"/>
                    </a:lnTo>
                    <a:lnTo>
                      <a:pt x="204" y="14"/>
                    </a:lnTo>
                    <a:lnTo>
                      <a:pt x="204"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693" name="Freeform 103"/>
              <p:cNvSpPr>
                <a:spLocks/>
              </p:cNvSpPr>
              <p:nvPr/>
            </p:nvSpPr>
            <p:spPr bwMode="auto">
              <a:xfrm>
                <a:off x="2369" y="2045"/>
                <a:ext cx="69" cy="63"/>
              </a:xfrm>
              <a:custGeom>
                <a:avLst/>
                <a:gdLst>
                  <a:gd name="T0" fmla="*/ 54 w 69"/>
                  <a:gd name="T1" fmla="*/ 0 h 63"/>
                  <a:gd name="T2" fmla="*/ 53 w 69"/>
                  <a:gd name="T3" fmla="*/ 10 h 63"/>
                  <a:gd name="T4" fmla="*/ 50 w 69"/>
                  <a:gd name="T5" fmla="*/ 20 h 63"/>
                  <a:gd name="T6" fmla="*/ 42 w 69"/>
                  <a:gd name="T7" fmla="*/ 34 h 63"/>
                  <a:gd name="T8" fmla="*/ 39 w 69"/>
                  <a:gd name="T9" fmla="*/ 39 h 63"/>
                  <a:gd name="T10" fmla="*/ 35 w 69"/>
                  <a:gd name="T11" fmla="*/ 44 h 63"/>
                  <a:gd name="T12" fmla="*/ 31 w 69"/>
                  <a:gd name="T13" fmla="*/ 46 h 63"/>
                  <a:gd name="T14" fmla="*/ 28 w 69"/>
                  <a:gd name="T15" fmla="*/ 48 h 63"/>
                  <a:gd name="T16" fmla="*/ 26 w 69"/>
                  <a:gd name="T17" fmla="*/ 48 h 63"/>
                  <a:gd name="T18" fmla="*/ 24 w 69"/>
                  <a:gd name="T19" fmla="*/ 48 h 63"/>
                  <a:gd name="T20" fmla="*/ 23 w 69"/>
                  <a:gd name="T21" fmla="*/ 46 h 63"/>
                  <a:gd name="T22" fmla="*/ 20 w 69"/>
                  <a:gd name="T23" fmla="*/ 45 h 63"/>
                  <a:gd name="T24" fmla="*/ 19 w 69"/>
                  <a:gd name="T25" fmla="*/ 41 h 63"/>
                  <a:gd name="T26" fmla="*/ 16 w 69"/>
                  <a:gd name="T27" fmla="*/ 37 h 63"/>
                  <a:gd name="T28" fmla="*/ 16 w 69"/>
                  <a:gd name="T29" fmla="*/ 30 h 63"/>
                  <a:gd name="T30" fmla="*/ 15 w 69"/>
                  <a:gd name="T31" fmla="*/ 21 h 63"/>
                  <a:gd name="T32" fmla="*/ 0 w 69"/>
                  <a:gd name="T33" fmla="*/ 27 h 63"/>
                  <a:gd name="T34" fmla="*/ 1 w 69"/>
                  <a:gd name="T35" fmla="*/ 35 h 63"/>
                  <a:gd name="T36" fmla="*/ 4 w 69"/>
                  <a:gd name="T37" fmla="*/ 44 h 63"/>
                  <a:gd name="T38" fmla="*/ 7 w 69"/>
                  <a:gd name="T39" fmla="*/ 51 h 63"/>
                  <a:gd name="T40" fmla="*/ 11 w 69"/>
                  <a:gd name="T41" fmla="*/ 56 h 63"/>
                  <a:gd name="T42" fmla="*/ 16 w 69"/>
                  <a:gd name="T43" fmla="*/ 60 h 63"/>
                  <a:gd name="T44" fmla="*/ 23 w 69"/>
                  <a:gd name="T45" fmla="*/ 63 h 63"/>
                  <a:gd name="T46" fmla="*/ 30 w 69"/>
                  <a:gd name="T47" fmla="*/ 63 h 63"/>
                  <a:gd name="T48" fmla="*/ 37 w 69"/>
                  <a:gd name="T49" fmla="*/ 60 h 63"/>
                  <a:gd name="T50" fmla="*/ 42 w 69"/>
                  <a:gd name="T51" fmla="*/ 56 h 63"/>
                  <a:gd name="T52" fmla="*/ 47 w 69"/>
                  <a:gd name="T53" fmla="*/ 52 h 63"/>
                  <a:gd name="T54" fmla="*/ 53 w 69"/>
                  <a:gd name="T55" fmla="*/ 45 h 63"/>
                  <a:gd name="T56" fmla="*/ 60 w 69"/>
                  <a:gd name="T57" fmla="*/ 34 h 63"/>
                  <a:gd name="T58" fmla="*/ 65 w 69"/>
                  <a:gd name="T59" fmla="*/ 20 h 63"/>
                  <a:gd name="T60" fmla="*/ 68 w 69"/>
                  <a:gd name="T61" fmla="*/ 8 h 63"/>
                  <a:gd name="T62" fmla="*/ 69 w 69"/>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
                  <a:gd name="T97" fmla="*/ 0 h 63"/>
                  <a:gd name="T98" fmla="*/ 69 w 69"/>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 h="63">
                    <a:moveTo>
                      <a:pt x="54" y="0"/>
                    </a:moveTo>
                    <a:lnTo>
                      <a:pt x="54" y="0"/>
                    </a:lnTo>
                    <a:lnTo>
                      <a:pt x="54" y="6"/>
                    </a:lnTo>
                    <a:lnTo>
                      <a:pt x="53" y="10"/>
                    </a:lnTo>
                    <a:lnTo>
                      <a:pt x="52" y="14"/>
                    </a:lnTo>
                    <a:lnTo>
                      <a:pt x="50" y="20"/>
                    </a:lnTo>
                    <a:lnTo>
                      <a:pt x="46" y="27"/>
                    </a:lnTo>
                    <a:lnTo>
                      <a:pt x="42" y="34"/>
                    </a:lnTo>
                    <a:lnTo>
                      <a:pt x="41" y="37"/>
                    </a:lnTo>
                    <a:lnTo>
                      <a:pt x="39" y="39"/>
                    </a:lnTo>
                    <a:lnTo>
                      <a:pt x="37" y="41"/>
                    </a:lnTo>
                    <a:lnTo>
                      <a:pt x="35" y="44"/>
                    </a:lnTo>
                    <a:lnTo>
                      <a:pt x="34" y="45"/>
                    </a:lnTo>
                    <a:lnTo>
                      <a:pt x="31" y="46"/>
                    </a:lnTo>
                    <a:lnTo>
                      <a:pt x="30" y="46"/>
                    </a:lnTo>
                    <a:lnTo>
                      <a:pt x="28" y="48"/>
                    </a:lnTo>
                    <a:lnTo>
                      <a:pt x="27" y="48"/>
                    </a:lnTo>
                    <a:lnTo>
                      <a:pt x="26" y="48"/>
                    </a:lnTo>
                    <a:lnTo>
                      <a:pt x="24" y="48"/>
                    </a:lnTo>
                    <a:lnTo>
                      <a:pt x="23" y="48"/>
                    </a:lnTo>
                    <a:lnTo>
                      <a:pt x="23" y="46"/>
                    </a:lnTo>
                    <a:lnTo>
                      <a:pt x="22" y="46"/>
                    </a:lnTo>
                    <a:lnTo>
                      <a:pt x="20" y="45"/>
                    </a:lnTo>
                    <a:lnTo>
                      <a:pt x="19" y="44"/>
                    </a:lnTo>
                    <a:lnTo>
                      <a:pt x="19" y="41"/>
                    </a:lnTo>
                    <a:lnTo>
                      <a:pt x="17" y="39"/>
                    </a:lnTo>
                    <a:lnTo>
                      <a:pt x="16" y="37"/>
                    </a:lnTo>
                    <a:lnTo>
                      <a:pt x="16" y="32"/>
                    </a:lnTo>
                    <a:lnTo>
                      <a:pt x="16" y="30"/>
                    </a:lnTo>
                    <a:lnTo>
                      <a:pt x="15" y="25"/>
                    </a:lnTo>
                    <a:lnTo>
                      <a:pt x="15" y="21"/>
                    </a:lnTo>
                    <a:lnTo>
                      <a:pt x="0" y="21"/>
                    </a:lnTo>
                    <a:lnTo>
                      <a:pt x="0" y="27"/>
                    </a:lnTo>
                    <a:lnTo>
                      <a:pt x="1" y="31"/>
                    </a:lnTo>
                    <a:lnTo>
                      <a:pt x="1" y="35"/>
                    </a:lnTo>
                    <a:lnTo>
                      <a:pt x="2" y="39"/>
                    </a:lnTo>
                    <a:lnTo>
                      <a:pt x="4" y="44"/>
                    </a:lnTo>
                    <a:lnTo>
                      <a:pt x="5" y="48"/>
                    </a:lnTo>
                    <a:lnTo>
                      <a:pt x="7" y="51"/>
                    </a:lnTo>
                    <a:lnTo>
                      <a:pt x="8" y="53"/>
                    </a:lnTo>
                    <a:lnTo>
                      <a:pt x="11" y="56"/>
                    </a:lnTo>
                    <a:lnTo>
                      <a:pt x="13" y="59"/>
                    </a:lnTo>
                    <a:lnTo>
                      <a:pt x="16" y="60"/>
                    </a:lnTo>
                    <a:lnTo>
                      <a:pt x="20" y="62"/>
                    </a:lnTo>
                    <a:lnTo>
                      <a:pt x="23" y="63"/>
                    </a:lnTo>
                    <a:lnTo>
                      <a:pt x="27" y="63"/>
                    </a:lnTo>
                    <a:lnTo>
                      <a:pt x="30" y="63"/>
                    </a:lnTo>
                    <a:lnTo>
                      <a:pt x="32" y="62"/>
                    </a:lnTo>
                    <a:lnTo>
                      <a:pt x="37" y="60"/>
                    </a:lnTo>
                    <a:lnTo>
                      <a:pt x="39" y="59"/>
                    </a:lnTo>
                    <a:lnTo>
                      <a:pt x="42" y="56"/>
                    </a:lnTo>
                    <a:lnTo>
                      <a:pt x="45" y="55"/>
                    </a:lnTo>
                    <a:lnTo>
                      <a:pt x="47" y="52"/>
                    </a:lnTo>
                    <a:lnTo>
                      <a:pt x="50" y="49"/>
                    </a:lnTo>
                    <a:lnTo>
                      <a:pt x="53" y="45"/>
                    </a:lnTo>
                    <a:lnTo>
                      <a:pt x="56" y="42"/>
                    </a:lnTo>
                    <a:lnTo>
                      <a:pt x="60" y="34"/>
                    </a:lnTo>
                    <a:lnTo>
                      <a:pt x="64" y="25"/>
                    </a:lnTo>
                    <a:lnTo>
                      <a:pt x="65" y="20"/>
                    </a:lnTo>
                    <a:lnTo>
                      <a:pt x="67" y="14"/>
                    </a:lnTo>
                    <a:lnTo>
                      <a:pt x="68" y="8"/>
                    </a:lnTo>
                    <a:lnTo>
                      <a:pt x="69" y="3"/>
                    </a:lnTo>
                    <a:lnTo>
                      <a:pt x="54"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694" name="Freeform 104"/>
              <p:cNvSpPr>
                <a:spLocks/>
              </p:cNvSpPr>
              <p:nvPr/>
            </p:nvSpPr>
            <p:spPr bwMode="auto">
              <a:xfrm>
                <a:off x="2423" y="1880"/>
                <a:ext cx="48" cy="168"/>
              </a:xfrm>
              <a:custGeom>
                <a:avLst/>
                <a:gdLst>
                  <a:gd name="T0" fmla="*/ 48 w 48"/>
                  <a:gd name="T1" fmla="*/ 3 h 168"/>
                  <a:gd name="T2" fmla="*/ 33 w 48"/>
                  <a:gd name="T3" fmla="*/ 0 h 168"/>
                  <a:gd name="T4" fmla="*/ 0 w 48"/>
                  <a:gd name="T5" fmla="*/ 165 h 168"/>
                  <a:gd name="T6" fmla="*/ 15 w 48"/>
                  <a:gd name="T7" fmla="*/ 168 h 168"/>
                  <a:gd name="T8" fmla="*/ 48 w 48"/>
                  <a:gd name="T9" fmla="*/ 3 h 168"/>
                  <a:gd name="T10" fmla="*/ 48 w 48"/>
                  <a:gd name="T11" fmla="*/ 3 h 168"/>
                  <a:gd name="T12" fmla="*/ 0 60000 65536"/>
                  <a:gd name="T13" fmla="*/ 0 60000 65536"/>
                  <a:gd name="T14" fmla="*/ 0 60000 65536"/>
                  <a:gd name="T15" fmla="*/ 0 60000 65536"/>
                  <a:gd name="T16" fmla="*/ 0 60000 65536"/>
                  <a:gd name="T17" fmla="*/ 0 60000 65536"/>
                  <a:gd name="T18" fmla="*/ 0 w 48"/>
                  <a:gd name="T19" fmla="*/ 0 h 168"/>
                  <a:gd name="T20" fmla="*/ 48 w 48"/>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8" h="168">
                    <a:moveTo>
                      <a:pt x="48" y="3"/>
                    </a:moveTo>
                    <a:lnTo>
                      <a:pt x="33" y="0"/>
                    </a:lnTo>
                    <a:lnTo>
                      <a:pt x="0" y="165"/>
                    </a:lnTo>
                    <a:lnTo>
                      <a:pt x="15" y="168"/>
                    </a:lnTo>
                    <a:lnTo>
                      <a:pt x="48" y="3"/>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695" name="Freeform 105"/>
              <p:cNvSpPr>
                <a:spLocks/>
              </p:cNvSpPr>
              <p:nvPr/>
            </p:nvSpPr>
            <p:spPr bwMode="auto">
              <a:xfrm>
                <a:off x="2456" y="1853"/>
                <a:ext cx="46" cy="47"/>
              </a:xfrm>
              <a:custGeom>
                <a:avLst/>
                <a:gdLst>
                  <a:gd name="T0" fmla="*/ 46 w 46"/>
                  <a:gd name="T1" fmla="*/ 37 h 47"/>
                  <a:gd name="T2" fmla="*/ 45 w 46"/>
                  <a:gd name="T3" fmla="*/ 34 h 47"/>
                  <a:gd name="T4" fmla="*/ 41 w 46"/>
                  <a:gd name="T5" fmla="*/ 27 h 47"/>
                  <a:gd name="T6" fmla="*/ 37 w 46"/>
                  <a:gd name="T7" fmla="*/ 17 h 47"/>
                  <a:gd name="T8" fmla="*/ 31 w 46"/>
                  <a:gd name="T9" fmla="*/ 9 h 47"/>
                  <a:gd name="T10" fmla="*/ 29 w 46"/>
                  <a:gd name="T11" fmla="*/ 5 h 47"/>
                  <a:gd name="T12" fmla="*/ 26 w 46"/>
                  <a:gd name="T13" fmla="*/ 2 h 47"/>
                  <a:gd name="T14" fmla="*/ 22 w 46"/>
                  <a:gd name="T15" fmla="*/ 0 h 47"/>
                  <a:gd name="T16" fmla="*/ 19 w 46"/>
                  <a:gd name="T17" fmla="*/ 0 h 47"/>
                  <a:gd name="T18" fmla="*/ 16 w 46"/>
                  <a:gd name="T19" fmla="*/ 0 h 47"/>
                  <a:gd name="T20" fmla="*/ 12 w 46"/>
                  <a:gd name="T21" fmla="*/ 0 h 47"/>
                  <a:gd name="T22" fmla="*/ 10 w 46"/>
                  <a:gd name="T23" fmla="*/ 3 h 47"/>
                  <a:gd name="T24" fmla="*/ 8 w 46"/>
                  <a:gd name="T25" fmla="*/ 5 h 47"/>
                  <a:gd name="T26" fmla="*/ 5 w 46"/>
                  <a:gd name="T27" fmla="*/ 7 h 47"/>
                  <a:gd name="T28" fmla="*/ 4 w 46"/>
                  <a:gd name="T29" fmla="*/ 10 h 47"/>
                  <a:gd name="T30" fmla="*/ 1 w 46"/>
                  <a:gd name="T31" fmla="*/ 17 h 47"/>
                  <a:gd name="T32" fmla="*/ 0 w 46"/>
                  <a:gd name="T33" fmla="*/ 27 h 47"/>
                  <a:gd name="T34" fmla="*/ 15 w 46"/>
                  <a:gd name="T35" fmla="*/ 30 h 47"/>
                  <a:gd name="T36" fmla="*/ 16 w 46"/>
                  <a:gd name="T37" fmla="*/ 22 h 47"/>
                  <a:gd name="T38" fmla="*/ 19 w 46"/>
                  <a:gd name="T39" fmla="*/ 16 h 47"/>
                  <a:gd name="T40" fmla="*/ 19 w 46"/>
                  <a:gd name="T41" fmla="*/ 14 h 47"/>
                  <a:gd name="T42" fmla="*/ 19 w 46"/>
                  <a:gd name="T43" fmla="*/ 14 h 47"/>
                  <a:gd name="T44" fmla="*/ 20 w 46"/>
                  <a:gd name="T45" fmla="*/ 14 h 47"/>
                  <a:gd name="T46" fmla="*/ 19 w 46"/>
                  <a:gd name="T47" fmla="*/ 14 h 47"/>
                  <a:gd name="T48" fmla="*/ 19 w 46"/>
                  <a:gd name="T49" fmla="*/ 14 h 47"/>
                  <a:gd name="T50" fmla="*/ 18 w 46"/>
                  <a:gd name="T51" fmla="*/ 14 h 47"/>
                  <a:gd name="T52" fmla="*/ 16 w 46"/>
                  <a:gd name="T53" fmla="*/ 14 h 47"/>
                  <a:gd name="T54" fmla="*/ 16 w 46"/>
                  <a:gd name="T55" fmla="*/ 14 h 47"/>
                  <a:gd name="T56" fmla="*/ 18 w 46"/>
                  <a:gd name="T57" fmla="*/ 16 h 47"/>
                  <a:gd name="T58" fmla="*/ 19 w 46"/>
                  <a:gd name="T59" fmla="*/ 17 h 47"/>
                  <a:gd name="T60" fmla="*/ 23 w 46"/>
                  <a:gd name="T61" fmla="*/ 24 h 47"/>
                  <a:gd name="T62" fmla="*/ 27 w 46"/>
                  <a:gd name="T63" fmla="*/ 33 h 47"/>
                  <a:gd name="T64" fmla="*/ 31 w 46"/>
                  <a:gd name="T65" fmla="*/ 41 h 47"/>
                  <a:gd name="T66" fmla="*/ 35 w 46"/>
                  <a:gd name="T67" fmla="*/ 47 h 47"/>
                  <a:gd name="T68" fmla="*/ 46 w 46"/>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
                  <a:gd name="T106" fmla="*/ 0 h 47"/>
                  <a:gd name="T107" fmla="*/ 46 w 46"/>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 h="47">
                    <a:moveTo>
                      <a:pt x="46" y="37"/>
                    </a:moveTo>
                    <a:lnTo>
                      <a:pt x="45" y="34"/>
                    </a:lnTo>
                    <a:lnTo>
                      <a:pt x="41" y="27"/>
                    </a:lnTo>
                    <a:lnTo>
                      <a:pt x="37" y="17"/>
                    </a:lnTo>
                    <a:lnTo>
                      <a:pt x="31" y="9"/>
                    </a:lnTo>
                    <a:lnTo>
                      <a:pt x="29" y="5"/>
                    </a:lnTo>
                    <a:lnTo>
                      <a:pt x="26" y="2"/>
                    </a:lnTo>
                    <a:lnTo>
                      <a:pt x="22" y="0"/>
                    </a:lnTo>
                    <a:lnTo>
                      <a:pt x="19" y="0"/>
                    </a:lnTo>
                    <a:lnTo>
                      <a:pt x="16" y="0"/>
                    </a:lnTo>
                    <a:lnTo>
                      <a:pt x="12" y="0"/>
                    </a:lnTo>
                    <a:lnTo>
                      <a:pt x="10" y="3"/>
                    </a:lnTo>
                    <a:lnTo>
                      <a:pt x="8" y="5"/>
                    </a:lnTo>
                    <a:lnTo>
                      <a:pt x="5" y="7"/>
                    </a:lnTo>
                    <a:lnTo>
                      <a:pt x="4" y="10"/>
                    </a:lnTo>
                    <a:lnTo>
                      <a:pt x="1" y="17"/>
                    </a:lnTo>
                    <a:lnTo>
                      <a:pt x="0" y="27"/>
                    </a:lnTo>
                    <a:lnTo>
                      <a:pt x="15" y="30"/>
                    </a:lnTo>
                    <a:lnTo>
                      <a:pt x="16" y="22"/>
                    </a:lnTo>
                    <a:lnTo>
                      <a:pt x="19" y="16"/>
                    </a:lnTo>
                    <a:lnTo>
                      <a:pt x="19" y="14"/>
                    </a:lnTo>
                    <a:lnTo>
                      <a:pt x="20" y="14"/>
                    </a:lnTo>
                    <a:lnTo>
                      <a:pt x="19" y="14"/>
                    </a:lnTo>
                    <a:lnTo>
                      <a:pt x="18" y="14"/>
                    </a:lnTo>
                    <a:lnTo>
                      <a:pt x="16" y="14"/>
                    </a:lnTo>
                    <a:lnTo>
                      <a:pt x="18" y="16"/>
                    </a:lnTo>
                    <a:lnTo>
                      <a:pt x="19" y="17"/>
                    </a:lnTo>
                    <a:lnTo>
                      <a:pt x="23" y="24"/>
                    </a:lnTo>
                    <a:lnTo>
                      <a:pt x="27" y="33"/>
                    </a:lnTo>
                    <a:lnTo>
                      <a:pt x="31" y="41"/>
                    </a:lnTo>
                    <a:lnTo>
                      <a:pt x="35" y="47"/>
                    </a:lnTo>
                    <a:lnTo>
                      <a:pt x="46" y="3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696" name="Freeform 106"/>
              <p:cNvSpPr>
                <a:spLocks/>
              </p:cNvSpPr>
              <p:nvPr/>
            </p:nvSpPr>
            <p:spPr bwMode="auto">
              <a:xfrm>
                <a:off x="2479" y="1938"/>
                <a:ext cx="63" cy="187"/>
              </a:xfrm>
              <a:custGeom>
                <a:avLst/>
                <a:gdLst>
                  <a:gd name="T0" fmla="*/ 49 w 63"/>
                  <a:gd name="T1" fmla="*/ 0 h 187"/>
                  <a:gd name="T2" fmla="*/ 49 w 63"/>
                  <a:gd name="T3" fmla="*/ 0 h 187"/>
                  <a:gd name="T4" fmla="*/ 48 w 63"/>
                  <a:gd name="T5" fmla="*/ 7 h 187"/>
                  <a:gd name="T6" fmla="*/ 46 w 63"/>
                  <a:gd name="T7" fmla="*/ 20 h 187"/>
                  <a:gd name="T8" fmla="*/ 44 w 63"/>
                  <a:gd name="T9" fmla="*/ 34 h 187"/>
                  <a:gd name="T10" fmla="*/ 42 w 63"/>
                  <a:gd name="T11" fmla="*/ 51 h 187"/>
                  <a:gd name="T12" fmla="*/ 40 w 63"/>
                  <a:gd name="T13" fmla="*/ 69 h 187"/>
                  <a:gd name="T14" fmla="*/ 37 w 63"/>
                  <a:gd name="T15" fmla="*/ 89 h 187"/>
                  <a:gd name="T16" fmla="*/ 34 w 63"/>
                  <a:gd name="T17" fmla="*/ 107 h 187"/>
                  <a:gd name="T18" fmla="*/ 30 w 63"/>
                  <a:gd name="T19" fmla="*/ 125 h 187"/>
                  <a:gd name="T20" fmla="*/ 27 w 63"/>
                  <a:gd name="T21" fmla="*/ 142 h 187"/>
                  <a:gd name="T22" fmla="*/ 25 w 63"/>
                  <a:gd name="T23" fmla="*/ 156 h 187"/>
                  <a:gd name="T24" fmla="*/ 22 w 63"/>
                  <a:gd name="T25" fmla="*/ 162 h 187"/>
                  <a:gd name="T26" fmla="*/ 21 w 63"/>
                  <a:gd name="T27" fmla="*/ 167 h 187"/>
                  <a:gd name="T28" fmla="*/ 19 w 63"/>
                  <a:gd name="T29" fmla="*/ 170 h 187"/>
                  <a:gd name="T30" fmla="*/ 18 w 63"/>
                  <a:gd name="T31" fmla="*/ 173 h 187"/>
                  <a:gd name="T32" fmla="*/ 18 w 63"/>
                  <a:gd name="T33" fmla="*/ 173 h 187"/>
                  <a:gd name="T34" fmla="*/ 18 w 63"/>
                  <a:gd name="T35" fmla="*/ 173 h 187"/>
                  <a:gd name="T36" fmla="*/ 18 w 63"/>
                  <a:gd name="T37" fmla="*/ 173 h 187"/>
                  <a:gd name="T38" fmla="*/ 19 w 63"/>
                  <a:gd name="T39" fmla="*/ 172 h 187"/>
                  <a:gd name="T40" fmla="*/ 21 w 63"/>
                  <a:gd name="T41" fmla="*/ 173 h 187"/>
                  <a:gd name="T42" fmla="*/ 22 w 63"/>
                  <a:gd name="T43" fmla="*/ 173 h 187"/>
                  <a:gd name="T44" fmla="*/ 22 w 63"/>
                  <a:gd name="T45" fmla="*/ 173 h 187"/>
                  <a:gd name="T46" fmla="*/ 22 w 63"/>
                  <a:gd name="T47" fmla="*/ 173 h 187"/>
                  <a:gd name="T48" fmla="*/ 21 w 63"/>
                  <a:gd name="T49" fmla="*/ 170 h 187"/>
                  <a:gd name="T50" fmla="*/ 19 w 63"/>
                  <a:gd name="T51" fmla="*/ 166 h 187"/>
                  <a:gd name="T52" fmla="*/ 16 w 63"/>
                  <a:gd name="T53" fmla="*/ 159 h 187"/>
                  <a:gd name="T54" fmla="*/ 15 w 63"/>
                  <a:gd name="T55" fmla="*/ 151 h 187"/>
                  <a:gd name="T56" fmla="*/ 0 w 63"/>
                  <a:gd name="T57" fmla="*/ 153 h 187"/>
                  <a:gd name="T58" fmla="*/ 3 w 63"/>
                  <a:gd name="T59" fmla="*/ 163 h 187"/>
                  <a:gd name="T60" fmla="*/ 4 w 63"/>
                  <a:gd name="T61" fmla="*/ 170 h 187"/>
                  <a:gd name="T62" fmla="*/ 7 w 63"/>
                  <a:gd name="T63" fmla="*/ 177 h 187"/>
                  <a:gd name="T64" fmla="*/ 10 w 63"/>
                  <a:gd name="T65" fmla="*/ 182 h 187"/>
                  <a:gd name="T66" fmla="*/ 11 w 63"/>
                  <a:gd name="T67" fmla="*/ 184 h 187"/>
                  <a:gd name="T68" fmla="*/ 14 w 63"/>
                  <a:gd name="T69" fmla="*/ 186 h 187"/>
                  <a:gd name="T70" fmla="*/ 16 w 63"/>
                  <a:gd name="T71" fmla="*/ 187 h 187"/>
                  <a:gd name="T72" fmla="*/ 21 w 63"/>
                  <a:gd name="T73" fmla="*/ 187 h 187"/>
                  <a:gd name="T74" fmla="*/ 23 w 63"/>
                  <a:gd name="T75" fmla="*/ 187 h 187"/>
                  <a:gd name="T76" fmla="*/ 26 w 63"/>
                  <a:gd name="T77" fmla="*/ 186 h 187"/>
                  <a:gd name="T78" fmla="*/ 27 w 63"/>
                  <a:gd name="T79" fmla="*/ 184 h 187"/>
                  <a:gd name="T80" fmla="*/ 30 w 63"/>
                  <a:gd name="T81" fmla="*/ 182 h 187"/>
                  <a:gd name="T82" fmla="*/ 31 w 63"/>
                  <a:gd name="T83" fmla="*/ 177 h 187"/>
                  <a:gd name="T84" fmla="*/ 34 w 63"/>
                  <a:gd name="T85" fmla="*/ 172 h 187"/>
                  <a:gd name="T86" fmla="*/ 36 w 63"/>
                  <a:gd name="T87" fmla="*/ 167 h 187"/>
                  <a:gd name="T88" fmla="*/ 38 w 63"/>
                  <a:gd name="T89" fmla="*/ 160 h 187"/>
                  <a:gd name="T90" fmla="*/ 42 w 63"/>
                  <a:gd name="T91" fmla="*/ 145 h 187"/>
                  <a:gd name="T92" fmla="*/ 45 w 63"/>
                  <a:gd name="T93" fmla="*/ 128 h 187"/>
                  <a:gd name="T94" fmla="*/ 49 w 63"/>
                  <a:gd name="T95" fmla="*/ 110 h 187"/>
                  <a:gd name="T96" fmla="*/ 52 w 63"/>
                  <a:gd name="T97" fmla="*/ 90 h 187"/>
                  <a:gd name="T98" fmla="*/ 55 w 63"/>
                  <a:gd name="T99" fmla="*/ 70 h 187"/>
                  <a:gd name="T100" fmla="*/ 57 w 63"/>
                  <a:gd name="T101" fmla="*/ 52 h 187"/>
                  <a:gd name="T102" fmla="*/ 59 w 63"/>
                  <a:gd name="T103" fmla="*/ 35 h 187"/>
                  <a:gd name="T104" fmla="*/ 61 w 63"/>
                  <a:gd name="T105" fmla="*/ 21 h 187"/>
                  <a:gd name="T106" fmla="*/ 63 w 63"/>
                  <a:gd name="T107" fmla="*/ 10 h 187"/>
                  <a:gd name="T108" fmla="*/ 63 w 63"/>
                  <a:gd name="T109" fmla="*/ 3 h 187"/>
                  <a:gd name="T110" fmla="*/ 63 w 63"/>
                  <a:gd name="T111" fmla="*/ 3 h 187"/>
                  <a:gd name="T112" fmla="*/ 49 w 63"/>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7"/>
                  <a:gd name="T173" fmla="*/ 63 w 63"/>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7">
                    <a:moveTo>
                      <a:pt x="49" y="0"/>
                    </a:moveTo>
                    <a:lnTo>
                      <a:pt x="49" y="0"/>
                    </a:lnTo>
                    <a:lnTo>
                      <a:pt x="48" y="7"/>
                    </a:lnTo>
                    <a:lnTo>
                      <a:pt x="46" y="20"/>
                    </a:lnTo>
                    <a:lnTo>
                      <a:pt x="44" y="34"/>
                    </a:lnTo>
                    <a:lnTo>
                      <a:pt x="42" y="51"/>
                    </a:lnTo>
                    <a:lnTo>
                      <a:pt x="40" y="69"/>
                    </a:lnTo>
                    <a:lnTo>
                      <a:pt x="37" y="89"/>
                    </a:lnTo>
                    <a:lnTo>
                      <a:pt x="34" y="107"/>
                    </a:lnTo>
                    <a:lnTo>
                      <a:pt x="30" y="125"/>
                    </a:lnTo>
                    <a:lnTo>
                      <a:pt x="27" y="142"/>
                    </a:lnTo>
                    <a:lnTo>
                      <a:pt x="25" y="156"/>
                    </a:lnTo>
                    <a:lnTo>
                      <a:pt x="22" y="162"/>
                    </a:lnTo>
                    <a:lnTo>
                      <a:pt x="21" y="167"/>
                    </a:lnTo>
                    <a:lnTo>
                      <a:pt x="19" y="170"/>
                    </a:lnTo>
                    <a:lnTo>
                      <a:pt x="18" y="173"/>
                    </a:lnTo>
                    <a:lnTo>
                      <a:pt x="19" y="172"/>
                    </a:lnTo>
                    <a:lnTo>
                      <a:pt x="21" y="173"/>
                    </a:lnTo>
                    <a:lnTo>
                      <a:pt x="22" y="173"/>
                    </a:lnTo>
                    <a:lnTo>
                      <a:pt x="21" y="170"/>
                    </a:lnTo>
                    <a:lnTo>
                      <a:pt x="19" y="166"/>
                    </a:lnTo>
                    <a:lnTo>
                      <a:pt x="16" y="159"/>
                    </a:lnTo>
                    <a:lnTo>
                      <a:pt x="15" y="151"/>
                    </a:lnTo>
                    <a:lnTo>
                      <a:pt x="0" y="153"/>
                    </a:lnTo>
                    <a:lnTo>
                      <a:pt x="3" y="163"/>
                    </a:lnTo>
                    <a:lnTo>
                      <a:pt x="4" y="170"/>
                    </a:lnTo>
                    <a:lnTo>
                      <a:pt x="7" y="177"/>
                    </a:lnTo>
                    <a:lnTo>
                      <a:pt x="10" y="182"/>
                    </a:lnTo>
                    <a:lnTo>
                      <a:pt x="11" y="184"/>
                    </a:lnTo>
                    <a:lnTo>
                      <a:pt x="14" y="186"/>
                    </a:lnTo>
                    <a:lnTo>
                      <a:pt x="16" y="187"/>
                    </a:lnTo>
                    <a:lnTo>
                      <a:pt x="21" y="187"/>
                    </a:lnTo>
                    <a:lnTo>
                      <a:pt x="23" y="187"/>
                    </a:lnTo>
                    <a:lnTo>
                      <a:pt x="26" y="186"/>
                    </a:lnTo>
                    <a:lnTo>
                      <a:pt x="27" y="184"/>
                    </a:lnTo>
                    <a:lnTo>
                      <a:pt x="30" y="182"/>
                    </a:lnTo>
                    <a:lnTo>
                      <a:pt x="31" y="177"/>
                    </a:lnTo>
                    <a:lnTo>
                      <a:pt x="34" y="172"/>
                    </a:lnTo>
                    <a:lnTo>
                      <a:pt x="36" y="167"/>
                    </a:lnTo>
                    <a:lnTo>
                      <a:pt x="38" y="160"/>
                    </a:lnTo>
                    <a:lnTo>
                      <a:pt x="42" y="145"/>
                    </a:lnTo>
                    <a:lnTo>
                      <a:pt x="45" y="128"/>
                    </a:lnTo>
                    <a:lnTo>
                      <a:pt x="49" y="110"/>
                    </a:lnTo>
                    <a:lnTo>
                      <a:pt x="52" y="90"/>
                    </a:lnTo>
                    <a:lnTo>
                      <a:pt x="55" y="70"/>
                    </a:lnTo>
                    <a:lnTo>
                      <a:pt x="57" y="52"/>
                    </a:lnTo>
                    <a:lnTo>
                      <a:pt x="59" y="35"/>
                    </a:lnTo>
                    <a:lnTo>
                      <a:pt x="61" y="21"/>
                    </a:lnTo>
                    <a:lnTo>
                      <a:pt x="63" y="10"/>
                    </a:lnTo>
                    <a:lnTo>
                      <a:pt x="63" y="3"/>
                    </a:lnTo>
                    <a:lnTo>
                      <a:pt x="49"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697" name="Freeform 107"/>
              <p:cNvSpPr>
                <a:spLocks/>
              </p:cNvSpPr>
              <p:nvPr/>
            </p:nvSpPr>
            <p:spPr bwMode="auto">
              <a:xfrm>
                <a:off x="2528" y="1858"/>
                <a:ext cx="83" cy="83"/>
              </a:xfrm>
              <a:custGeom>
                <a:avLst/>
                <a:gdLst>
                  <a:gd name="T0" fmla="*/ 83 w 83"/>
                  <a:gd name="T1" fmla="*/ 46 h 83"/>
                  <a:gd name="T2" fmla="*/ 83 w 83"/>
                  <a:gd name="T3" fmla="*/ 39 h 83"/>
                  <a:gd name="T4" fmla="*/ 83 w 83"/>
                  <a:gd name="T5" fmla="*/ 32 h 83"/>
                  <a:gd name="T6" fmla="*/ 82 w 83"/>
                  <a:gd name="T7" fmla="*/ 25 h 83"/>
                  <a:gd name="T8" fmla="*/ 81 w 83"/>
                  <a:gd name="T9" fmla="*/ 21 h 83"/>
                  <a:gd name="T10" fmla="*/ 79 w 83"/>
                  <a:gd name="T11" fmla="*/ 15 h 83"/>
                  <a:gd name="T12" fmla="*/ 77 w 83"/>
                  <a:gd name="T13" fmla="*/ 11 h 83"/>
                  <a:gd name="T14" fmla="*/ 74 w 83"/>
                  <a:gd name="T15" fmla="*/ 8 h 83"/>
                  <a:gd name="T16" fmla="*/ 71 w 83"/>
                  <a:gd name="T17" fmla="*/ 4 h 83"/>
                  <a:gd name="T18" fmla="*/ 67 w 83"/>
                  <a:gd name="T19" fmla="*/ 2 h 83"/>
                  <a:gd name="T20" fmla="*/ 63 w 83"/>
                  <a:gd name="T21" fmla="*/ 1 h 83"/>
                  <a:gd name="T22" fmla="*/ 59 w 83"/>
                  <a:gd name="T23" fmla="*/ 0 h 83"/>
                  <a:gd name="T24" fmla="*/ 55 w 83"/>
                  <a:gd name="T25" fmla="*/ 1 h 83"/>
                  <a:gd name="T26" fmla="*/ 52 w 83"/>
                  <a:gd name="T27" fmla="*/ 2 h 83"/>
                  <a:gd name="T28" fmla="*/ 48 w 83"/>
                  <a:gd name="T29" fmla="*/ 4 h 83"/>
                  <a:gd name="T30" fmla="*/ 44 w 83"/>
                  <a:gd name="T31" fmla="*/ 7 h 83"/>
                  <a:gd name="T32" fmla="*/ 41 w 83"/>
                  <a:gd name="T33" fmla="*/ 8 h 83"/>
                  <a:gd name="T34" fmla="*/ 37 w 83"/>
                  <a:gd name="T35" fmla="*/ 11 h 83"/>
                  <a:gd name="T36" fmla="*/ 34 w 83"/>
                  <a:gd name="T37" fmla="*/ 15 h 83"/>
                  <a:gd name="T38" fmla="*/ 30 w 83"/>
                  <a:gd name="T39" fmla="*/ 18 h 83"/>
                  <a:gd name="T40" fmla="*/ 27 w 83"/>
                  <a:gd name="T41" fmla="*/ 22 h 83"/>
                  <a:gd name="T42" fmla="*/ 21 w 83"/>
                  <a:gd name="T43" fmla="*/ 31 h 83"/>
                  <a:gd name="T44" fmla="*/ 15 w 83"/>
                  <a:gd name="T45" fmla="*/ 39 h 83"/>
                  <a:gd name="T46" fmla="*/ 10 w 83"/>
                  <a:gd name="T47" fmla="*/ 49 h 83"/>
                  <a:gd name="T48" fmla="*/ 6 w 83"/>
                  <a:gd name="T49" fmla="*/ 60 h 83"/>
                  <a:gd name="T50" fmla="*/ 4 w 83"/>
                  <a:gd name="T51" fmla="*/ 64 h 83"/>
                  <a:gd name="T52" fmla="*/ 2 w 83"/>
                  <a:gd name="T53" fmla="*/ 70 h 83"/>
                  <a:gd name="T54" fmla="*/ 0 w 83"/>
                  <a:gd name="T55" fmla="*/ 74 h 83"/>
                  <a:gd name="T56" fmla="*/ 0 w 83"/>
                  <a:gd name="T57" fmla="*/ 80 h 83"/>
                  <a:gd name="T58" fmla="*/ 14 w 83"/>
                  <a:gd name="T59" fmla="*/ 83 h 83"/>
                  <a:gd name="T60" fmla="*/ 15 w 83"/>
                  <a:gd name="T61" fmla="*/ 78 h 83"/>
                  <a:gd name="T62" fmla="*/ 17 w 83"/>
                  <a:gd name="T63" fmla="*/ 74 h 83"/>
                  <a:gd name="T64" fmla="*/ 18 w 83"/>
                  <a:gd name="T65" fmla="*/ 70 h 83"/>
                  <a:gd name="T66" fmla="*/ 19 w 83"/>
                  <a:gd name="T67" fmla="*/ 66 h 83"/>
                  <a:gd name="T68" fmla="*/ 23 w 83"/>
                  <a:gd name="T69" fmla="*/ 56 h 83"/>
                  <a:gd name="T70" fmla="*/ 29 w 83"/>
                  <a:gd name="T71" fmla="*/ 48 h 83"/>
                  <a:gd name="T72" fmla="*/ 33 w 83"/>
                  <a:gd name="T73" fmla="*/ 39 h 83"/>
                  <a:gd name="T74" fmla="*/ 38 w 83"/>
                  <a:gd name="T75" fmla="*/ 32 h 83"/>
                  <a:gd name="T76" fmla="*/ 41 w 83"/>
                  <a:gd name="T77" fmla="*/ 28 h 83"/>
                  <a:gd name="T78" fmla="*/ 44 w 83"/>
                  <a:gd name="T79" fmla="*/ 25 h 83"/>
                  <a:gd name="T80" fmla="*/ 47 w 83"/>
                  <a:gd name="T81" fmla="*/ 24 h 83"/>
                  <a:gd name="T82" fmla="*/ 49 w 83"/>
                  <a:gd name="T83" fmla="*/ 21 h 83"/>
                  <a:gd name="T84" fmla="*/ 52 w 83"/>
                  <a:gd name="T85" fmla="*/ 18 h 83"/>
                  <a:gd name="T86" fmla="*/ 55 w 83"/>
                  <a:gd name="T87" fmla="*/ 17 h 83"/>
                  <a:gd name="T88" fmla="*/ 57 w 83"/>
                  <a:gd name="T89" fmla="*/ 17 h 83"/>
                  <a:gd name="T90" fmla="*/ 59 w 83"/>
                  <a:gd name="T91" fmla="*/ 15 h 83"/>
                  <a:gd name="T92" fmla="*/ 60 w 83"/>
                  <a:gd name="T93" fmla="*/ 15 h 83"/>
                  <a:gd name="T94" fmla="*/ 60 w 83"/>
                  <a:gd name="T95" fmla="*/ 15 h 83"/>
                  <a:gd name="T96" fmla="*/ 62 w 83"/>
                  <a:gd name="T97" fmla="*/ 15 h 83"/>
                  <a:gd name="T98" fmla="*/ 62 w 83"/>
                  <a:gd name="T99" fmla="*/ 17 h 83"/>
                  <a:gd name="T100" fmla="*/ 63 w 83"/>
                  <a:gd name="T101" fmla="*/ 17 h 83"/>
                  <a:gd name="T102" fmla="*/ 64 w 83"/>
                  <a:gd name="T103" fmla="*/ 18 h 83"/>
                  <a:gd name="T104" fmla="*/ 66 w 83"/>
                  <a:gd name="T105" fmla="*/ 21 h 83"/>
                  <a:gd name="T106" fmla="*/ 66 w 83"/>
                  <a:gd name="T107" fmla="*/ 24 h 83"/>
                  <a:gd name="T108" fmla="*/ 67 w 83"/>
                  <a:gd name="T109" fmla="*/ 28 h 83"/>
                  <a:gd name="T110" fmla="*/ 68 w 83"/>
                  <a:gd name="T111" fmla="*/ 33 h 83"/>
                  <a:gd name="T112" fmla="*/ 68 w 83"/>
                  <a:gd name="T113" fmla="*/ 39 h 83"/>
                  <a:gd name="T114" fmla="*/ 68 w 83"/>
                  <a:gd name="T115" fmla="*/ 46 h 83"/>
                  <a:gd name="T116" fmla="*/ 83 w 83"/>
                  <a:gd name="T117" fmla="*/ 46 h 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3"/>
                  <a:gd name="T178" fmla="*/ 0 h 83"/>
                  <a:gd name="T179" fmla="*/ 83 w 83"/>
                  <a:gd name="T180" fmla="*/ 83 h 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3" h="83">
                    <a:moveTo>
                      <a:pt x="83" y="46"/>
                    </a:moveTo>
                    <a:lnTo>
                      <a:pt x="83" y="39"/>
                    </a:lnTo>
                    <a:lnTo>
                      <a:pt x="83" y="32"/>
                    </a:lnTo>
                    <a:lnTo>
                      <a:pt x="82" y="25"/>
                    </a:lnTo>
                    <a:lnTo>
                      <a:pt x="81" y="21"/>
                    </a:lnTo>
                    <a:lnTo>
                      <a:pt x="79" y="15"/>
                    </a:lnTo>
                    <a:lnTo>
                      <a:pt x="77" y="11"/>
                    </a:lnTo>
                    <a:lnTo>
                      <a:pt x="74" y="8"/>
                    </a:lnTo>
                    <a:lnTo>
                      <a:pt x="71" y="4"/>
                    </a:lnTo>
                    <a:lnTo>
                      <a:pt x="67" y="2"/>
                    </a:lnTo>
                    <a:lnTo>
                      <a:pt x="63" y="1"/>
                    </a:lnTo>
                    <a:lnTo>
                      <a:pt x="59" y="0"/>
                    </a:lnTo>
                    <a:lnTo>
                      <a:pt x="55" y="1"/>
                    </a:lnTo>
                    <a:lnTo>
                      <a:pt x="52" y="2"/>
                    </a:lnTo>
                    <a:lnTo>
                      <a:pt x="48" y="4"/>
                    </a:lnTo>
                    <a:lnTo>
                      <a:pt x="44" y="7"/>
                    </a:lnTo>
                    <a:lnTo>
                      <a:pt x="41" y="8"/>
                    </a:lnTo>
                    <a:lnTo>
                      <a:pt x="37" y="11"/>
                    </a:lnTo>
                    <a:lnTo>
                      <a:pt x="34" y="15"/>
                    </a:lnTo>
                    <a:lnTo>
                      <a:pt x="30" y="18"/>
                    </a:lnTo>
                    <a:lnTo>
                      <a:pt x="27" y="22"/>
                    </a:lnTo>
                    <a:lnTo>
                      <a:pt x="21" y="31"/>
                    </a:lnTo>
                    <a:lnTo>
                      <a:pt x="15" y="39"/>
                    </a:lnTo>
                    <a:lnTo>
                      <a:pt x="10" y="49"/>
                    </a:lnTo>
                    <a:lnTo>
                      <a:pt x="6" y="60"/>
                    </a:lnTo>
                    <a:lnTo>
                      <a:pt x="4" y="64"/>
                    </a:lnTo>
                    <a:lnTo>
                      <a:pt x="2" y="70"/>
                    </a:lnTo>
                    <a:lnTo>
                      <a:pt x="0" y="74"/>
                    </a:lnTo>
                    <a:lnTo>
                      <a:pt x="0" y="80"/>
                    </a:lnTo>
                    <a:lnTo>
                      <a:pt x="14" y="83"/>
                    </a:lnTo>
                    <a:lnTo>
                      <a:pt x="15" y="78"/>
                    </a:lnTo>
                    <a:lnTo>
                      <a:pt x="17" y="74"/>
                    </a:lnTo>
                    <a:lnTo>
                      <a:pt x="18" y="70"/>
                    </a:lnTo>
                    <a:lnTo>
                      <a:pt x="19" y="66"/>
                    </a:lnTo>
                    <a:lnTo>
                      <a:pt x="23" y="56"/>
                    </a:lnTo>
                    <a:lnTo>
                      <a:pt x="29" y="48"/>
                    </a:lnTo>
                    <a:lnTo>
                      <a:pt x="33" y="39"/>
                    </a:lnTo>
                    <a:lnTo>
                      <a:pt x="38" y="32"/>
                    </a:lnTo>
                    <a:lnTo>
                      <a:pt x="41" y="28"/>
                    </a:lnTo>
                    <a:lnTo>
                      <a:pt x="44" y="25"/>
                    </a:lnTo>
                    <a:lnTo>
                      <a:pt x="47" y="24"/>
                    </a:lnTo>
                    <a:lnTo>
                      <a:pt x="49" y="21"/>
                    </a:lnTo>
                    <a:lnTo>
                      <a:pt x="52" y="18"/>
                    </a:lnTo>
                    <a:lnTo>
                      <a:pt x="55" y="17"/>
                    </a:lnTo>
                    <a:lnTo>
                      <a:pt x="57" y="17"/>
                    </a:lnTo>
                    <a:lnTo>
                      <a:pt x="59" y="15"/>
                    </a:lnTo>
                    <a:lnTo>
                      <a:pt x="60" y="15"/>
                    </a:lnTo>
                    <a:lnTo>
                      <a:pt x="62" y="15"/>
                    </a:lnTo>
                    <a:lnTo>
                      <a:pt x="62" y="17"/>
                    </a:lnTo>
                    <a:lnTo>
                      <a:pt x="63" y="17"/>
                    </a:lnTo>
                    <a:lnTo>
                      <a:pt x="64" y="18"/>
                    </a:lnTo>
                    <a:lnTo>
                      <a:pt x="66" y="21"/>
                    </a:lnTo>
                    <a:lnTo>
                      <a:pt x="66" y="24"/>
                    </a:lnTo>
                    <a:lnTo>
                      <a:pt x="67" y="28"/>
                    </a:lnTo>
                    <a:lnTo>
                      <a:pt x="68" y="33"/>
                    </a:lnTo>
                    <a:lnTo>
                      <a:pt x="68" y="39"/>
                    </a:lnTo>
                    <a:lnTo>
                      <a:pt x="68" y="46"/>
                    </a:lnTo>
                    <a:lnTo>
                      <a:pt x="83" y="46"/>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6651" name="Freeform 108"/>
            <p:cNvSpPr>
              <a:spLocks/>
            </p:cNvSpPr>
            <p:nvPr/>
          </p:nvSpPr>
          <p:spPr bwMode="auto">
            <a:xfrm>
              <a:off x="2173" y="3230"/>
              <a:ext cx="36" cy="68"/>
            </a:xfrm>
            <a:custGeom>
              <a:avLst/>
              <a:gdLst>
                <a:gd name="T0" fmla="*/ 0 w 36"/>
                <a:gd name="T1" fmla="*/ 66 h 68"/>
                <a:gd name="T2" fmla="*/ 33 w 36"/>
                <a:gd name="T3" fmla="*/ 68 h 68"/>
                <a:gd name="T4" fmla="*/ 36 w 36"/>
                <a:gd name="T5" fmla="*/ 1 h 68"/>
                <a:gd name="T6" fmla="*/ 3 w 36"/>
                <a:gd name="T7" fmla="*/ 0 h 68"/>
                <a:gd name="T8" fmla="*/ 0 w 36"/>
                <a:gd name="T9" fmla="*/ 66 h 68"/>
                <a:gd name="T10" fmla="*/ 0 60000 65536"/>
                <a:gd name="T11" fmla="*/ 0 60000 65536"/>
                <a:gd name="T12" fmla="*/ 0 60000 65536"/>
                <a:gd name="T13" fmla="*/ 0 60000 65536"/>
                <a:gd name="T14" fmla="*/ 0 60000 65536"/>
                <a:gd name="T15" fmla="*/ 0 w 36"/>
                <a:gd name="T16" fmla="*/ 0 h 68"/>
                <a:gd name="T17" fmla="*/ 36 w 36"/>
                <a:gd name="T18" fmla="*/ 68 h 68"/>
              </a:gdLst>
              <a:ahLst/>
              <a:cxnLst>
                <a:cxn ang="T10">
                  <a:pos x="T0" y="T1"/>
                </a:cxn>
                <a:cxn ang="T11">
                  <a:pos x="T2" y="T3"/>
                </a:cxn>
                <a:cxn ang="T12">
                  <a:pos x="T4" y="T5"/>
                </a:cxn>
                <a:cxn ang="T13">
                  <a:pos x="T6" y="T7"/>
                </a:cxn>
                <a:cxn ang="T14">
                  <a:pos x="T8" y="T9"/>
                </a:cxn>
              </a:cxnLst>
              <a:rect l="T15" t="T16" r="T17" b="T18"/>
              <a:pathLst>
                <a:path w="36" h="68">
                  <a:moveTo>
                    <a:pt x="0" y="66"/>
                  </a:moveTo>
                  <a:lnTo>
                    <a:pt x="33" y="68"/>
                  </a:lnTo>
                  <a:lnTo>
                    <a:pt x="36" y="1"/>
                  </a:lnTo>
                  <a:lnTo>
                    <a:pt x="3" y="0"/>
                  </a:lnTo>
                  <a:lnTo>
                    <a:pt x="0" y="66"/>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nvGrpSpPr>
            <p:cNvPr id="26652" name="Group 109"/>
            <p:cNvGrpSpPr>
              <a:grpSpLocks/>
            </p:cNvGrpSpPr>
            <p:nvPr/>
          </p:nvGrpSpPr>
          <p:grpSpPr bwMode="auto">
            <a:xfrm>
              <a:off x="594" y="2836"/>
              <a:ext cx="313" cy="500"/>
              <a:chOff x="829" y="1313"/>
              <a:chExt cx="313" cy="500"/>
            </a:xfrm>
          </p:grpSpPr>
          <p:sp>
            <p:nvSpPr>
              <p:cNvPr id="26685" name="Oval 110"/>
              <p:cNvSpPr>
                <a:spLocks noChangeArrowheads="1"/>
              </p:cNvSpPr>
              <p:nvPr/>
            </p:nvSpPr>
            <p:spPr bwMode="auto">
              <a:xfrm>
                <a:off x="837" y="1321"/>
                <a:ext cx="296" cy="285"/>
              </a:xfrm>
              <a:prstGeom prst="ellipse">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686" name="Oval 111"/>
              <p:cNvSpPr>
                <a:spLocks noChangeArrowheads="1"/>
              </p:cNvSpPr>
              <p:nvPr/>
            </p:nvSpPr>
            <p:spPr bwMode="auto">
              <a:xfrm>
                <a:off x="829" y="1313"/>
                <a:ext cx="313" cy="301"/>
              </a:xfrm>
              <a:prstGeom prst="ellipse">
                <a:avLst/>
              </a:pr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6687" name="Freeform 112"/>
              <p:cNvSpPr>
                <a:spLocks/>
              </p:cNvSpPr>
              <p:nvPr/>
            </p:nvSpPr>
            <p:spPr bwMode="auto">
              <a:xfrm>
                <a:off x="857" y="1542"/>
                <a:ext cx="190" cy="271"/>
              </a:xfrm>
              <a:custGeom>
                <a:avLst/>
                <a:gdLst>
                  <a:gd name="T0" fmla="*/ 166 w 190"/>
                  <a:gd name="T1" fmla="*/ 271 h 271"/>
                  <a:gd name="T2" fmla="*/ 190 w 190"/>
                  <a:gd name="T3" fmla="*/ 249 h 271"/>
                  <a:gd name="T4" fmla="*/ 151 w 190"/>
                  <a:gd name="T5" fmla="*/ 200 h 271"/>
                  <a:gd name="T6" fmla="*/ 124 w 190"/>
                  <a:gd name="T7" fmla="*/ 165 h 271"/>
                  <a:gd name="T8" fmla="*/ 98 w 190"/>
                  <a:gd name="T9" fmla="*/ 131 h 271"/>
                  <a:gd name="T10" fmla="*/ 75 w 190"/>
                  <a:gd name="T11" fmla="*/ 100 h 271"/>
                  <a:gd name="T12" fmla="*/ 55 w 190"/>
                  <a:gd name="T13" fmla="*/ 72 h 271"/>
                  <a:gd name="T14" fmla="*/ 55 w 190"/>
                  <a:gd name="T15" fmla="*/ 72 h 271"/>
                  <a:gd name="T16" fmla="*/ 45 w 190"/>
                  <a:gd name="T17" fmla="*/ 54 h 271"/>
                  <a:gd name="T18" fmla="*/ 39 w 190"/>
                  <a:gd name="T19" fmla="*/ 44 h 271"/>
                  <a:gd name="T20" fmla="*/ 35 w 190"/>
                  <a:gd name="T21" fmla="*/ 34 h 271"/>
                  <a:gd name="T22" fmla="*/ 35 w 190"/>
                  <a:gd name="T23" fmla="*/ 34 h 271"/>
                  <a:gd name="T24" fmla="*/ 38 w 190"/>
                  <a:gd name="T25" fmla="*/ 34 h 271"/>
                  <a:gd name="T26" fmla="*/ 47 w 190"/>
                  <a:gd name="T27" fmla="*/ 35 h 271"/>
                  <a:gd name="T28" fmla="*/ 47 w 190"/>
                  <a:gd name="T29" fmla="*/ 35 h 271"/>
                  <a:gd name="T30" fmla="*/ 53 w 190"/>
                  <a:gd name="T31" fmla="*/ 35 h 271"/>
                  <a:gd name="T32" fmla="*/ 77 w 190"/>
                  <a:gd name="T33" fmla="*/ 44 h 271"/>
                  <a:gd name="T34" fmla="*/ 103 w 190"/>
                  <a:gd name="T35" fmla="*/ 52 h 271"/>
                  <a:gd name="T36" fmla="*/ 128 w 190"/>
                  <a:gd name="T37" fmla="*/ 62 h 271"/>
                  <a:gd name="T38" fmla="*/ 139 w 190"/>
                  <a:gd name="T39" fmla="*/ 66 h 271"/>
                  <a:gd name="T40" fmla="*/ 150 w 190"/>
                  <a:gd name="T41" fmla="*/ 69 h 271"/>
                  <a:gd name="T42" fmla="*/ 156 w 190"/>
                  <a:gd name="T43" fmla="*/ 72 h 271"/>
                  <a:gd name="T44" fmla="*/ 182 w 190"/>
                  <a:gd name="T45" fmla="*/ 78 h 271"/>
                  <a:gd name="T46" fmla="*/ 189 w 190"/>
                  <a:gd name="T47" fmla="*/ 45 h 271"/>
                  <a:gd name="T48" fmla="*/ 169 w 190"/>
                  <a:gd name="T49" fmla="*/ 41 h 271"/>
                  <a:gd name="T50" fmla="*/ 162 w 190"/>
                  <a:gd name="T51" fmla="*/ 38 h 271"/>
                  <a:gd name="T52" fmla="*/ 151 w 190"/>
                  <a:gd name="T53" fmla="*/ 35 h 271"/>
                  <a:gd name="T54" fmla="*/ 140 w 190"/>
                  <a:gd name="T55" fmla="*/ 31 h 271"/>
                  <a:gd name="T56" fmla="*/ 115 w 190"/>
                  <a:gd name="T57" fmla="*/ 21 h 271"/>
                  <a:gd name="T58" fmla="*/ 90 w 190"/>
                  <a:gd name="T59" fmla="*/ 13 h 271"/>
                  <a:gd name="T60" fmla="*/ 65 w 190"/>
                  <a:gd name="T61" fmla="*/ 4 h 271"/>
                  <a:gd name="T62" fmla="*/ 53 w 190"/>
                  <a:gd name="T63" fmla="*/ 3 h 271"/>
                  <a:gd name="T64" fmla="*/ 47 w 190"/>
                  <a:gd name="T65" fmla="*/ 2 h 271"/>
                  <a:gd name="T66" fmla="*/ 38 w 190"/>
                  <a:gd name="T67" fmla="*/ 0 h 271"/>
                  <a:gd name="T68" fmla="*/ 28 w 190"/>
                  <a:gd name="T69" fmla="*/ 0 h 271"/>
                  <a:gd name="T70" fmla="*/ 23 w 190"/>
                  <a:gd name="T71" fmla="*/ 2 h 271"/>
                  <a:gd name="T72" fmla="*/ 16 w 190"/>
                  <a:gd name="T73" fmla="*/ 3 h 271"/>
                  <a:gd name="T74" fmla="*/ 10 w 190"/>
                  <a:gd name="T75" fmla="*/ 6 h 271"/>
                  <a:gd name="T76" fmla="*/ 6 w 190"/>
                  <a:gd name="T77" fmla="*/ 9 h 271"/>
                  <a:gd name="T78" fmla="*/ 2 w 190"/>
                  <a:gd name="T79" fmla="*/ 14 h 271"/>
                  <a:gd name="T80" fmla="*/ 1 w 190"/>
                  <a:gd name="T81" fmla="*/ 21 h 271"/>
                  <a:gd name="T82" fmla="*/ 1 w 190"/>
                  <a:gd name="T83" fmla="*/ 21 h 271"/>
                  <a:gd name="T84" fmla="*/ 0 w 190"/>
                  <a:gd name="T85" fmla="*/ 25 h 271"/>
                  <a:gd name="T86" fmla="*/ 1 w 190"/>
                  <a:gd name="T87" fmla="*/ 33 h 271"/>
                  <a:gd name="T88" fmla="*/ 2 w 190"/>
                  <a:gd name="T89" fmla="*/ 38 h 271"/>
                  <a:gd name="T90" fmla="*/ 5 w 190"/>
                  <a:gd name="T91" fmla="*/ 47 h 271"/>
                  <a:gd name="T92" fmla="*/ 9 w 190"/>
                  <a:gd name="T93" fmla="*/ 56 h 271"/>
                  <a:gd name="T94" fmla="*/ 15 w 190"/>
                  <a:gd name="T95" fmla="*/ 66 h 271"/>
                  <a:gd name="T96" fmla="*/ 30 w 190"/>
                  <a:gd name="T97" fmla="*/ 90 h 271"/>
                  <a:gd name="T98" fmla="*/ 32 w 190"/>
                  <a:gd name="T99" fmla="*/ 96 h 271"/>
                  <a:gd name="T100" fmla="*/ 51 w 190"/>
                  <a:gd name="T101" fmla="*/ 124 h 271"/>
                  <a:gd name="T102" fmla="*/ 75 w 190"/>
                  <a:gd name="T103" fmla="*/ 155 h 271"/>
                  <a:gd name="T104" fmla="*/ 100 w 190"/>
                  <a:gd name="T105" fmla="*/ 189 h 271"/>
                  <a:gd name="T106" fmla="*/ 128 w 190"/>
                  <a:gd name="T107" fmla="*/ 224 h 271"/>
                  <a:gd name="T108" fmla="*/ 166 w 190"/>
                  <a:gd name="T109" fmla="*/ 271 h 2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0"/>
                  <a:gd name="T166" fmla="*/ 0 h 271"/>
                  <a:gd name="T167" fmla="*/ 190 w 190"/>
                  <a:gd name="T168" fmla="*/ 271 h 2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0" h="271">
                    <a:moveTo>
                      <a:pt x="166" y="271"/>
                    </a:moveTo>
                    <a:lnTo>
                      <a:pt x="190" y="249"/>
                    </a:lnTo>
                    <a:lnTo>
                      <a:pt x="151" y="200"/>
                    </a:lnTo>
                    <a:lnTo>
                      <a:pt x="124" y="165"/>
                    </a:lnTo>
                    <a:lnTo>
                      <a:pt x="98" y="131"/>
                    </a:lnTo>
                    <a:lnTo>
                      <a:pt x="75" y="100"/>
                    </a:lnTo>
                    <a:lnTo>
                      <a:pt x="55" y="72"/>
                    </a:lnTo>
                    <a:lnTo>
                      <a:pt x="45" y="54"/>
                    </a:lnTo>
                    <a:lnTo>
                      <a:pt x="39" y="44"/>
                    </a:lnTo>
                    <a:lnTo>
                      <a:pt x="35" y="34"/>
                    </a:lnTo>
                    <a:lnTo>
                      <a:pt x="38" y="34"/>
                    </a:lnTo>
                    <a:lnTo>
                      <a:pt x="47" y="35"/>
                    </a:lnTo>
                    <a:lnTo>
                      <a:pt x="53" y="35"/>
                    </a:lnTo>
                    <a:lnTo>
                      <a:pt x="77" y="44"/>
                    </a:lnTo>
                    <a:lnTo>
                      <a:pt x="103" y="52"/>
                    </a:lnTo>
                    <a:lnTo>
                      <a:pt x="128" y="62"/>
                    </a:lnTo>
                    <a:lnTo>
                      <a:pt x="139" y="66"/>
                    </a:lnTo>
                    <a:lnTo>
                      <a:pt x="150" y="69"/>
                    </a:lnTo>
                    <a:lnTo>
                      <a:pt x="156" y="72"/>
                    </a:lnTo>
                    <a:lnTo>
                      <a:pt x="182" y="78"/>
                    </a:lnTo>
                    <a:lnTo>
                      <a:pt x="189" y="45"/>
                    </a:lnTo>
                    <a:lnTo>
                      <a:pt x="169" y="41"/>
                    </a:lnTo>
                    <a:lnTo>
                      <a:pt x="162" y="38"/>
                    </a:lnTo>
                    <a:lnTo>
                      <a:pt x="151" y="35"/>
                    </a:lnTo>
                    <a:lnTo>
                      <a:pt x="140" y="31"/>
                    </a:lnTo>
                    <a:lnTo>
                      <a:pt x="115" y="21"/>
                    </a:lnTo>
                    <a:lnTo>
                      <a:pt x="90" y="13"/>
                    </a:lnTo>
                    <a:lnTo>
                      <a:pt x="65" y="4"/>
                    </a:lnTo>
                    <a:lnTo>
                      <a:pt x="53" y="3"/>
                    </a:lnTo>
                    <a:lnTo>
                      <a:pt x="47" y="2"/>
                    </a:lnTo>
                    <a:lnTo>
                      <a:pt x="38" y="0"/>
                    </a:lnTo>
                    <a:lnTo>
                      <a:pt x="28" y="0"/>
                    </a:lnTo>
                    <a:lnTo>
                      <a:pt x="23" y="2"/>
                    </a:lnTo>
                    <a:lnTo>
                      <a:pt x="16" y="3"/>
                    </a:lnTo>
                    <a:lnTo>
                      <a:pt x="10" y="6"/>
                    </a:lnTo>
                    <a:lnTo>
                      <a:pt x="6" y="9"/>
                    </a:lnTo>
                    <a:lnTo>
                      <a:pt x="2" y="14"/>
                    </a:lnTo>
                    <a:lnTo>
                      <a:pt x="1" y="21"/>
                    </a:lnTo>
                    <a:lnTo>
                      <a:pt x="0" y="25"/>
                    </a:lnTo>
                    <a:lnTo>
                      <a:pt x="1" y="33"/>
                    </a:lnTo>
                    <a:lnTo>
                      <a:pt x="2" y="38"/>
                    </a:lnTo>
                    <a:lnTo>
                      <a:pt x="5" y="47"/>
                    </a:lnTo>
                    <a:lnTo>
                      <a:pt x="9" y="56"/>
                    </a:lnTo>
                    <a:lnTo>
                      <a:pt x="15" y="66"/>
                    </a:lnTo>
                    <a:lnTo>
                      <a:pt x="30" y="90"/>
                    </a:lnTo>
                    <a:lnTo>
                      <a:pt x="32" y="96"/>
                    </a:lnTo>
                    <a:lnTo>
                      <a:pt x="51" y="124"/>
                    </a:lnTo>
                    <a:lnTo>
                      <a:pt x="75" y="155"/>
                    </a:lnTo>
                    <a:lnTo>
                      <a:pt x="100" y="189"/>
                    </a:lnTo>
                    <a:lnTo>
                      <a:pt x="128" y="224"/>
                    </a:lnTo>
                    <a:lnTo>
                      <a:pt x="166" y="271"/>
                    </a:lnTo>
                    <a:close/>
                  </a:path>
                </a:pathLst>
              </a:custGeom>
              <a:solidFill>
                <a:srgbClr val="FE4D0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6653" name="Group 113"/>
            <p:cNvGrpSpPr>
              <a:grpSpLocks/>
            </p:cNvGrpSpPr>
            <p:nvPr/>
          </p:nvGrpSpPr>
          <p:grpSpPr bwMode="auto">
            <a:xfrm>
              <a:off x="390" y="2993"/>
              <a:ext cx="312" cy="499"/>
              <a:chOff x="625" y="1470"/>
              <a:chExt cx="312" cy="499"/>
            </a:xfrm>
          </p:grpSpPr>
          <p:sp>
            <p:nvSpPr>
              <p:cNvPr id="26682" name="Oval 114"/>
              <p:cNvSpPr>
                <a:spLocks noChangeArrowheads="1"/>
              </p:cNvSpPr>
              <p:nvPr/>
            </p:nvSpPr>
            <p:spPr bwMode="auto">
              <a:xfrm>
                <a:off x="633" y="1479"/>
                <a:ext cx="296" cy="283"/>
              </a:xfrm>
              <a:prstGeom prst="ellipse">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683" name="Oval 115"/>
              <p:cNvSpPr>
                <a:spLocks noChangeArrowheads="1"/>
              </p:cNvSpPr>
              <p:nvPr/>
            </p:nvSpPr>
            <p:spPr bwMode="auto">
              <a:xfrm>
                <a:off x="625" y="1470"/>
                <a:ext cx="312" cy="300"/>
              </a:xfrm>
              <a:prstGeom prst="ellipse">
                <a:avLst/>
              </a:pr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6684" name="Freeform 116"/>
              <p:cNvSpPr>
                <a:spLocks/>
              </p:cNvSpPr>
              <p:nvPr/>
            </p:nvSpPr>
            <p:spPr bwMode="auto">
              <a:xfrm>
                <a:off x="652" y="1698"/>
                <a:ext cx="191" cy="271"/>
              </a:xfrm>
              <a:custGeom>
                <a:avLst/>
                <a:gdLst>
                  <a:gd name="T0" fmla="*/ 166 w 191"/>
                  <a:gd name="T1" fmla="*/ 271 h 271"/>
                  <a:gd name="T2" fmla="*/ 191 w 191"/>
                  <a:gd name="T3" fmla="*/ 250 h 271"/>
                  <a:gd name="T4" fmla="*/ 151 w 191"/>
                  <a:gd name="T5" fmla="*/ 200 h 271"/>
                  <a:gd name="T6" fmla="*/ 124 w 191"/>
                  <a:gd name="T7" fmla="*/ 165 h 271"/>
                  <a:gd name="T8" fmla="*/ 98 w 191"/>
                  <a:gd name="T9" fmla="*/ 131 h 271"/>
                  <a:gd name="T10" fmla="*/ 75 w 191"/>
                  <a:gd name="T11" fmla="*/ 100 h 271"/>
                  <a:gd name="T12" fmla="*/ 56 w 191"/>
                  <a:gd name="T13" fmla="*/ 72 h 271"/>
                  <a:gd name="T14" fmla="*/ 56 w 191"/>
                  <a:gd name="T15" fmla="*/ 72 h 271"/>
                  <a:gd name="T16" fmla="*/ 45 w 191"/>
                  <a:gd name="T17" fmla="*/ 54 h 271"/>
                  <a:gd name="T18" fmla="*/ 40 w 191"/>
                  <a:gd name="T19" fmla="*/ 44 h 271"/>
                  <a:gd name="T20" fmla="*/ 36 w 191"/>
                  <a:gd name="T21" fmla="*/ 34 h 271"/>
                  <a:gd name="T22" fmla="*/ 36 w 191"/>
                  <a:gd name="T23" fmla="*/ 34 h 271"/>
                  <a:gd name="T24" fmla="*/ 38 w 191"/>
                  <a:gd name="T25" fmla="*/ 34 h 271"/>
                  <a:gd name="T26" fmla="*/ 48 w 191"/>
                  <a:gd name="T27" fmla="*/ 36 h 271"/>
                  <a:gd name="T28" fmla="*/ 48 w 191"/>
                  <a:gd name="T29" fmla="*/ 36 h 271"/>
                  <a:gd name="T30" fmla="*/ 53 w 191"/>
                  <a:gd name="T31" fmla="*/ 36 h 271"/>
                  <a:gd name="T32" fmla="*/ 78 w 191"/>
                  <a:gd name="T33" fmla="*/ 44 h 271"/>
                  <a:gd name="T34" fmla="*/ 104 w 191"/>
                  <a:gd name="T35" fmla="*/ 53 h 271"/>
                  <a:gd name="T36" fmla="*/ 128 w 191"/>
                  <a:gd name="T37" fmla="*/ 62 h 271"/>
                  <a:gd name="T38" fmla="*/ 139 w 191"/>
                  <a:gd name="T39" fmla="*/ 67 h 271"/>
                  <a:gd name="T40" fmla="*/ 150 w 191"/>
                  <a:gd name="T41" fmla="*/ 69 h 271"/>
                  <a:gd name="T42" fmla="*/ 157 w 191"/>
                  <a:gd name="T43" fmla="*/ 72 h 271"/>
                  <a:gd name="T44" fmla="*/ 183 w 191"/>
                  <a:gd name="T45" fmla="*/ 78 h 271"/>
                  <a:gd name="T46" fmla="*/ 190 w 191"/>
                  <a:gd name="T47" fmla="*/ 46 h 271"/>
                  <a:gd name="T48" fmla="*/ 169 w 191"/>
                  <a:gd name="T49" fmla="*/ 41 h 271"/>
                  <a:gd name="T50" fmla="*/ 162 w 191"/>
                  <a:gd name="T51" fmla="*/ 38 h 271"/>
                  <a:gd name="T52" fmla="*/ 151 w 191"/>
                  <a:gd name="T53" fmla="*/ 36 h 271"/>
                  <a:gd name="T54" fmla="*/ 141 w 191"/>
                  <a:gd name="T55" fmla="*/ 31 h 271"/>
                  <a:gd name="T56" fmla="*/ 116 w 191"/>
                  <a:gd name="T57" fmla="*/ 22 h 271"/>
                  <a:gd name="T58" fmla="*/ 90 w 191"/>
                  <a:gd name="T59" fmla="*/ 13 h 271"/>
                  <a:gd name="T60" fmla="*/ 66 w 191"/>
                  <a:gd name="T61" fmla="*/ 5 h 271"/>
                  <a:gd name="T62" fmla="*/ 53 w 191"/>
                  <a:gd name="T63" fmla="*/ 3 h 271"/>
                  <a:gd name="T64" fmla="*/ 48 w 191"/>
                  <a:gd name="T65" fmla="*/ 2 h 271"/>
                  <a:gd name="T66" fmla="*/ 38 w 191"/>
                  <a:gd name="T67" fmla="*/ 0 h 271"/>
                  <a:gd name="T68" fmla="*/ 29 w 191"/>
                  <a:gd name="T69" fmla="*/ 0 h 271"/>
                  <a:gd name="T70" fmla="*/ 23 w 191"/>
                  <a:gd name="T71" fmla="*/ 2 h 271"/>
                  <a:gd name="T72" fmla="*/ 16 w 191"/>
                  <a:gd name="T73" fmla="*/ 3 h 271"/>
                  <a:gd name="T74" fmla="*/ 11 w 191"/>
                  <a:gd name="T75" fmla="*/ 6 h 271"/>
                  <a:gd name="T76" fmla="*/ 7 w 191"/>
                  <a:gd name="T77" fmla="*/ 9 h 271"/>
                  <a:gd name="T78" fmla="*/ 3 w 191"/>
                  <a:gd name="T79" fmla="*/ 15 h 271"/>
                  <a:gd name="T80" fmla="*/ 1 w 191"/>
                  <a:gd name="T81" fmla="*/ 22 h 271"/>
                  <a:gd name="T82" fmla="*/ 1 w 191"/>
                  <a:gd name="T83" fmla="*/ 22 h 271"/>
                  <a:gd name="T84" fmla="*/ 0 w 191"/>
                  <a:gd name="T85" fmla="*/ 26 h 271"/>
                  <a:gd name="T86" fmla="*/ 1 w 191"/>
                  <a:gd name="T87" fmla="*/ 33 h 271"/>
                  <a:gd name="T88" fmla="*/ 3 w 191"/>
                  <a:gd name="T89" fmla="*/ 38 h 271"/>
                  <a:gd name="T90" fmla="*/ 6 w 191"/>
                  <a:gd name="T91" fmla="*/ 47 h 271"/>
                  <a:gd name="T92" fmla="*/ 10 w 191"/>
                  <a:gd name="T93" fmla="*/ 57 h 271"/>
                  <a:gd name="T94" fmla="*/ 15 w 191"/>
                  <a:gd name="T95" fmla="*/ 67 h 271"/>
                  <a:gd name="T96" fmla="*/ 30 w 191"/>
                  <a:gd name="T97" fmla="*/ 91 h 271"/>
                  <a:gd name="T98" fmla="*/ 33 w 191"/>
                  <a:gd name="T99" fmla="*/ 96 h 271"/>
                  <a:gd name="T100" fmla="*/ 52 w 191"/>
                  <a:gd name="T101" fmla="*/ 124 h 271"/>
                  <a:gd name="T102" fmla="*/ 75 w 191"/>
                  <a:gd name="T103" fmla="*/ 155 h 271"/>
                  <a:gd name="T104" fmla="*/ 101 w 191"/>
                  <a:gd name="T105" fmla="*/ 189 h 271"/>
                  <a:gd name="T106" fmla="*/ 128 w 191"/>
                  <a:gd name="T107" fmla="*/ 224 h 271"/>
                  <a:gd name="T108" fmla="*/ 166 w 191"/>
                  <a:gd name="T109" fmla="*/ 271 h 2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1"/>
                  <a:gd name="T166" fmla="*/ 0 h 271"/>
                  <a:gd name="T167" fmla="*/ 191 w 191"/>
                  <a:gd name="T168" fmla="*/ 271 h 2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1" h="271">
                    <a:moveTo>
                      <a:pt x="166" y="271"/>
                    </a:moveTo>
                    <a:lnTo>
                      <a:pt x="191" y="250"/>
                    </a:lnTo>
                    <a:lnTo>
                      <a:pt x="151" y="200"/>
                    </a:lnTo>
                    <a:lnTo>
                      <a:pt x="124" y="165"/>
                    </a:lnTo>
                    <a:lnTo>
                      <a:pt x="98" y="131"/>
                    </a:lnTo>
                    <a:lnTo>
                      <a:pt x="75" y="100"/>
                    </a:lnTo>
                    <a:lnTo>
                      <a:pt x="56" y="72"/>
                    </a:lnTo>
                    <a:lnTo>
                      <a:pt x="45" y="54"/>
                    </a:lnTo>
                    <a:lnTo>
                      <a:pt x="40" y="44"/>
                    </a:lnTo>
                    <a:lnTo>
                      <a:pt x="36" y="34"/>
                    </a:lnTo>
                    <a:lnTo>
                      <a:pt x="38" y="34"/>
                    </a:lnTo>
                    <a:lnTo>
                      <a:pt x="48" y="36"/>
                    </a:lnTo>
                    <a:lnTo>
                      <a:pt x="53" y="36"/>
                    </a:lnTo>
                    <a:lnTo>
                      <a:pt x="78" y="44"/>
                    </a:lnTo>
                    <a:lnTo>
                      <a:pt x="104" y="53"/>
                    </a:lnTo>
                    <a:lnTo>
                      <a:pt x="128" y="62"/>
                    </a:lnTo>
                    <a:lnTo>
                      <a:pt x="139" y="67"/>
                    </a:lnTo>
                    <a:lnTo>
                      <a:pt x="150" y="69"/>
                    </a:lnTo>
                    <a:lnTo>
                      <a:pt x="157" y="72"/>
                    </a:lnTo>
                    <a:lnTo>
                      <a:pt x="183" y="78"/>
                    </a:lnTo>
                    <a:lnTo>
                      <a:pt x="190" y="46"/>
                    </a:lnTo>
                    <a:lnTo>
                      <a:pt x="169" y="41"/>
                    </a:lnTo>
                    <a:lnTo>
                      <a:pt x="162" y="38"/>
                    </a:lnTo>
                    <a:lnTo>
                      <a:pt x="151" y="36"/>
                    </a:lnTo>
                    <a:lnTo>
                      <a:pt x="141" y="31"/>
                    </a:lnTo>
                    <a:lnTo>
                      <a:pt x="116" y="22"/>
                    </a:lnTo>
                    <a:lnTo>
                      <a:pt x="90" y="13"/>
                    </a:lnTo>
                    <a:lnTo>
                      <a:pt x="66" y="5"/>
                    </a:lnTo>
                    <a:lnTo>
                      <a:pt x="53" y="3"/>
                    </a:lnTo>
                    <a:lnTo>
                      <a:pt x="48" y="2"/>
                    </a:lnTo>
                    <a:lnTo>
                      <a:pt x="38" y="0"/>
                    </a:lnTo>
                    <a:lnTo>
                      <a:pt x="29" y="0"/>
                    </a:lnTo>
                    <a:lnTo>
                      <a:pt x="23" y="2"/>
                    </a:lnTo>
                    <a:lnTo>
                      <a:pt x="16" y="3"/>
                    </a:lnTo>
                    <a:lnTo>
                      <a:pt x="11" y="6"/>
                    </a:lnTo>
                    <a:lnTo>
                      <a:pt x="7" y="9"/>
                    </a:lnTo>
                    <a:lnTo>
                      <a:pt x="3" y="15"/>
                    </a:lnTo>
                    <a:lnTo>
                      <a:pt x="1" y="22"/>
                    </a:lnTo>
                    <a:lnTo>
                      <a:pt x="0" y="26"/>
                    </a:lnTo>
                    <a:lnTo>
                      <a:pt x="1" y="33"/>
                    </a:lnTo>
                    <a:lnTo>
                      <a:pt x="3" y="38"/>
                    </a:lnTo>
                    <a:lnTo>
                      <a:pt x="6" y="47"/>
                    </a:lnTo>
                    <a:lnTo>
                      <a:pt x="10" y="57"/>
                    </a:lnTo>
                    <a:lnTo>
                      <a:pt x="15" y="67"/>
                    </a:lnTo>
                    <a:lnTo>
                      <a:pt x="30" y="91"/>
                    </a:lnTo>
                    <a:lnTo>
                      <a:pt x="33" y="96"/>
                    </a:lnTo>
                    <a:lnTo>
                      <a:pt x="52" y="124"/>
                    </a:lnTo>
                    <a:lnTo>
                      <a:pt x="75" y="155"/>
                    </a:lnTo>
                    <a:lnTo>
                      <a:pt x="101" y="189"/>
                    </a:lnTo>
                    <a:lnTo>
                      <a:pt x="128" y="224"/>
                    </a:lnTo>
                    <a:lnTo>
                      <a:pt x="166" y="271"/>
                    </a:lnTo>
                    <a:close/>
                  </a:path>
                </a:pathLst>
              </a:custGeom>
              <a:solidFill>
                <a:srgbClr val="FE4D0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6654" name="Group 117"/>
            <p:cNvGrpSpPr>
              <a:grpSpLocks/>
            </p:cNvGrpSpPr>
            <p:nvPr/>
          </p:nvGrpSpPr>
          <p:grpSpPr bwMode="auto">
            <a:xfrm>
              <a:off x="1010" y="2833"/>
              <a:ext cx="312" cy="498"/>
              <a:chOff x="1245" y="1310"/>
              <a:chExt cx="312" cy="498"/>
            </a:xfrm>
          </p:grpSpPr>
          <p:sp>
            <p:nvSpPr>
              <p:cNvPr id="26679" name="Oval 118"/>
              <p:cNvSpPr>
                <a:spLocks noChangeArrowheads="1"/>
              </p:cNvSpPr>
              <p:nvPr/>
            </p:nvSpPr>
            <p:spPr bwMode="auto">
              <a:xfrm>
                <a:off x="1253" y="1318"/>
                <a:ext cx="296" cy="283"/>
              </a:xfrm>
              <a:prstGeom prst="ellipse">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680" name="Oval 119"/>
              <p:cNvSpPr>
                <a:spLocks noChangeArrowheads="1"/>
              </p:cNvSpPr>
              <p:nvPr/>
            </p:nvSpPr>
            <p:spPr bwMode="auto">
              <a:xfrm>
                <a:off x="1245" y="1310"/>
                <a:ext cx="312" cy="300"/>
              </a:xfrm>
              <a:prstGeom prst="ellipse">
                <a:avLst/>
              </a:pr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6681" name="Freeform 120"/>
              <p:cNvSpPr>
                <a:spLocks/>
              </p:cNvSpPr>
              <p:nvPr/>
            </p:nvSpPr>
            <p:spPr bwMode="auto">
              <a:xfrm>
                <a:off x="1272" y="1538"/>
                <a:ext cx="191" cy="270"/>
              </a:xfrm>
              <a:custGeom>
                <a:avLst/>
                <a:gdLst>
                  <a:gd name="T0" fmla="*/ 167 w 191"/>
                  <a:gd name="T1" fmla="*/ 270 h 270"/>
                  <a:gd name="T2" fmla="*/ 191 w 191"/>
                  <a:gd name="T3" fmla="*/ 249 h 270"/>
                  <a:gd name="T4" fmla="*/ 152 w 191"/>
                  <a:gd name="T5" fmla="*/ 200 h 270"/>
                  <a:gd name="T6" fmla="*/ 125 w 191"/>
                  <a:gd name="T7" fmla="*/ 165 h 270"/>
                  <a:gd name="T8" fmla="*/ 99 w 191"/>
                  <a:gd name="T9" fmla="*/ 131 h 270"/>
                  <a:gd name="T10" fmla="*/ 75 w 191"/>
                  <a:gd name="T11" fmla="*/ 100 h 270"/>
                  <a:gd name="T12" fmla="*/ 56 w 191"/>
                  <a:gd name="T13" fmla="*/ 72 h 270"/>
                  <a:gd name="T14" fmla="*/ 56 w 191"/>
                  <a:gd name="T15" fmla="*/ 72 h 270"/>
                  <a:gd name="T16" fmla="*/ 45 w 191"/>
                  <a:gd name="T17" fmla="*/ 53 h 270"/>
                  <a:gd name="T18" fmla="*/ 40 w 191"/>
                  <a:gd name="T19" fmla="*/ 44 h 270"/>
                  <a:gd name="T20" fmla="*/ 36 w 191"/>
                  <a:gd name="T21" fmla="*/ 34 h 270"/>
                  <a:gd name="T22" fmla="*/ 36 w 191"/>
                  <a:gd name="T23" fmla="*/ 34 h 270"/>
                  <a:gd name="T24" fmla="*/ 39 w 191"/>
                  <a:gd name="T25" fmla="*/ 34 h 270"/>
                  <a:gd name="T26" fmla="*/ 48 w 191"/>
                  <a:gd name="T27" fmla="*/ 35 h 270"/>
                  <a:gd name="T28" fmla="*/ 48 w 191"/>
                  <a:gd name="T29" fmla="*/ 35 h 270"/>
                  <a:gd name="T30" fmla="*/ 54 w 191"/>
                  <a:gd name="T31" fmla="*/ 35 h 270"/>
                  <a:gd name="T32" fmla="*/ 78 w 191"/>
                  <a:gd name="T33" fmla="*/ 44 h 270"/>
                  <a:gd name="T34" fmla="*/ 104 w 191"/>
                  <a:gd name="T35" fmla="*/ 52 h 270"/>
                  <a:gd name="T36" fmla="*/ 129 w 191"/>
                  <a:gd name="T37" fmla="*/ 62 h 270"/>
                  <a:gd name="T38" fmla="*/ 140 w 191"/>
                  <a:gd name="T39" fmla="*/ 66 h 270"/>
                  <a:gd name="T40" fmla="*/ 150 w 191"/>
                  <a:gd name="T41" fmla="*/ 69 h 270"/>
                  <a:gd name="T42" fmla="*/ 157 w 191"/>
                  <a:gd name="T43" fmla="*/ 72 h 270"/>
                  <a:gd name="T44" fmla="*/ 183 w 191"/>
                  <a:gd name="T45" fmla="*/ 77 h 270"/>
                  <a:gd name="T46" fmla="*/ 190 w 191"/>
                  <a:gd name="T47" fmla="*/ 45 h 270"/>
                  <a:gd name="T48" fmla="*/ 170 w 191"/>
                  <a:gd name="T49" fmla="*/ 41 h 270"/>
                  <a:gd name="T50" fmla="*/ 163 w 191"/>
                  <a:gd name="T51" fmla="*/ 38 h 270"/>
                  <a:gd name="T52" fmla="*/ 152 w 191"/>
                  <a:gd name="T53" fmla="*/ 35 h 270"/>
                  <a:gd name="T54" fmla="*/ 141 w 191"/>
                  <a:gd name="T55" fmla="*/ 31 h 270"/>
                  <a:gd name="T56" fmla="*/ 116 w 191"/>
                  <a:gd name="T57" fmla="*/ 21 h 270"/>
                  <a:gd name="T58" fmla="*/ 90 w 191"/>
                  <a:gd name="T59" fmla="*/ 13 h 270"/>
                  <a:gd name="T60" fmla="*/ 66 w 191"/>
                  <a:gd name="T61" fmla="*/ 4 h 270"/>
                  <a:gd name="T62" fmla="*/ 54 w 191"/>
                  <a:gd name="T63" fmla="*/ 3 h 270"/>
                  <a:gd name="T64" fmla="*/ 48 w 191"/>
                  <a:gd name="T65" fmla="*/ 1 h 270"/>
                  <a:gd name="T66" fmla="*/ 39 w 191"/>
                  <a:gd name="T67" fmla="*/ 0 h 270"/>
                  <a:gd name="T68" fmla="*/ 29 w 191"/>
                  <a:gd name="T69" fmla="*/ 0 h 270"/>
                  <a:gd name="T70" fmla="*/ 24 w 191"/>
                  <a:gd name="T71" fmla="*/ 1 h 270"/>
                  <a:gd name="T72" fmla="*/ 17 w 191"/>
                  <a:gd name="T73" fmla="*/ 3 h 270"/>
                  <a:gd name="T74" fmla="*/ 11 w 191"/>
                  <a:gd name="T75" fmla="*/ 6 h 270"/>
                  <a:gd name="T76" fmla="*/ 7 w 191"/>
                  <a:gd name="T77" fmla="*/ 8 h 270"/>
                  <a:gd name="T78" fmla="*/ 3 w 191"/>
                  <a:gd name="T79" fmla="*/ 14 h 270"/>
                  <a:gd name="T80" fmla="*/ 2 w 191"/>
                  <a:gd name="T81" fmla="*/ 21 h 270"/>
                  <a:gd name="T82" fmla="*/ 2 w 191"/>
                  <a:gd name="T83" fmla="*/ 21 h 270"/>
                  <a:gd name="T84" fmla="*/ 0 w 191"/>
                  <a:gd name="T85" fmla="*/ 25 h 270"/>
                  <a:gd name="T86" fmla="*/ 2 w 191"/>
                  <a:gd name="T87" fmla="*/ 32 h 270"/>
                  <a:gd name="T88" fmla="*/ 3 w 191"/>
                  <a:gd name="T89" fmla="*/ 38 h 270"/>
                  <a:gd name="T90" fmla="*/ 6 w 191"/>
                  <a:gd name="T91" fmla="*/ 46 h 270"/>
                  <a:gd name="T92" fmla="*/ 10 w 191"/>
                  <a:gd name="T93" fmla="*/ 56 h 270"/>
                  <a:gd name="T94" fmla="*/ 15 w 191"/>
                  <a:gd name="T95" fmla="*/ 66 h 270"/>
                  <a:gd name="T96" fmla="*/ 30 w 191"/>
                  <a:gd name="T97" fmla="*/ 90 h 270"/>
                  <a:gd name="T98" fmla="*/ 33 w 191"/>
                  <a:gd name="T99" fmla="*/ 96 h 270"/>
                  <a:gd name="T100" fmla="*/ 52 w 191"/>
                  <a:gd name="T101" fmla="*/ 124 h 270"/>
                  <a:gd name="T102" fmla="*/ 75 w 191"/>
                  <a:gd name="T103" fmla="*/ 155 h 270"/>
                  <a:gd name="T104" fmla="*/ 101 w 191"/>
                  <a:gd name="T105" fmla="*/ 189 h 270"/>
                  <a:gd name="T106" fmla="*/ 129 w 191"/>
                  <a:gd name="T107" fmla="*/ 224 h 270"/>
                  <a:gd name="T108" fmla="*/ 167 w 191"/>
                  <a:gd name="T109" fmla="*/ 270 h 2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1"/>
                  <a:gd name="T166" fmla="*/ 0 h 270"/>
                  <a:gd name="T167" fmla="*/ 191 w 191"/>
                  <a:gd name="T168" fmla="*/ 270 h 2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1" h="270">
                    <a:moveTo>
                      <a:pt x="167" y="270"/>
                    </a:moveTo>
                    <a:lnTo>
                      <a:pt x="191" y="249"/>
                    </a:lnTo>
                    <a:lnTo>
                      <a:pt x="152" y="200"/>
                    </a:lnTo>
                    <a:lnTo>
                      <a:pt x="125" y="165"/>
                    </a:lnTo>
                    <a:lnTo>
                      <a:pt x="99" y="131"/>
                    </a:lnTo>
                    <a:lnTo>
                      <a:pt x="75" y="100"/>
                    </a:lnTo>
                    <a:lnTo>
                      <a:pt x="56" y="72"/>
                    </a:lnTo>
                    <a:lnTo>
                      <a:pt x="45" y="53"/>
                    </a:lnTo>
                    <a:lnTo>
                      <a:pt x="40" y="44"/>
                    </a:lnTo>
                    <a:lnTo>
                      <a:pt x="36" y="34"/>
                    </a:lnTo>
                    <a:lnTo>
                      <a:pt x="39" y="34"/>
                    </a:lnTo>
                    <a:lnTo>
                      <a:pt x="48" y="35"/>
                    </a:lnTo>
                    <a:lnTo>
                      <a:pt x="54" y="35"/>
                    </a:lnTo>
                    <a:lnTo>
                      <a:pt x="78" y="44"/>
                    </a:lnTo>
                    <a:lnTo>
                      <a:pt x="104" y="52"/>
                    </a:lnTo>
                    <a:lnTo>
                      <a:pt x="129" y="62"/>
                    </a:lnTo>
                    <a:lnTo>
                      <a:pt x="140" y="66"/>
                    </a:lnTo>
                    <a:lnTo>
                      <a:pt x="150" y="69"/>
                    </a:lnTo>
                    <a:lnTo>
                      <a:pt x="157" y="72"/>
                    </a:lnTo>
                    <a:lnTo>
                      <a:pt x="183" y="77"/>
                    </a:lnTo>
                    <a:lnTo>
                      <a:pt x="190" y="45"/>
                    </a:lnTo>
                    <a:lnTo>
                      <a:pt x="170" y="41"/>
                    </a:lnTo>
                    <a:lnTo>
                      <a:pt x="163" y="38"/>
                    </a:lnTo>
                    <a:lnTo>
                      <a:pt x="152" y="35"/>
                    </a:lnTo>
                    <a:lnTo>
                      <a:pt x="141" y="31"/>
                    </a:lnTo>
                    <a:lnTo>
                      <a:pt x="116" y="21"/>
                    </a:lnTo>
                    <a:lnTo>
                      <a:pt x="90" y="13"/>
                    </a:lnTo>
                    <a:lnTo>
                      <a:pt x="66" y="4"/>
                    </a:lnTo>
                    <a:lnTo>
                      <a:pt x="54" y="3"/>
                    </a:lnTo>
                    <a:lnTo>
                      <a:pt x="48" y="1"/>
                    </a:lnTo>
                    <a:lnTo>
                      <a:pt x="39" y="0"/>
                    </a:lnTo>
                    <a:lnTo>
                      <a:pt x="29" y="0"/>
                    </a:lnTo>
                    <a:lnTo>
                      <a:pt x="24" y="1"/>
                    </a:lnTo>
                    <a:lnTo>
                      <a:pt x="17" y="3"/>
                    </a:lnTo>
                    <a:lnTo>
                      <a:pt x="11" y="6"/>
                    </a:lnTo>
                    <a:lnTo>
                      <a:pt x="7" y="8"/>
                    </a:lnTo>
                    <a:lnTo>
                      <a:pt x="3" y="14"/>
                    </a:lnTo>
                    <a:lnTo>
                      <a:pt x="2" y="21"/>
                    </a:lnTo>
                    <a:lnTo>
                      <a:pt x="0" y="25"/>
                    </a:lnTo>
                    <a:lnTo>
                      <a:pt x="2" y="32"/>
                    </a:lnTo>
                    <a:lnTo>
                      <a:pt x="3" y="38"/>
                    </a:lnTo>
                    <a:lnTo>
                      <a:pt x="6" y="46"/>
                    </a:lnTo>
                    <a:lnTo>
                      <a:pt x="10" y="56"/>
                    </a:lnTo>
                    <a:lnTo>
                      <a:pt x="15" y="66"/>
                    </a:lnTo>
                    <a:lnTo>
                      <a:pt x="30" y="90"/>
                    </a:lnTo>
                    <a:lnTo>
                      <a:pt x="33" y="96"/>
                    </a:lnTo>
                    <a:lnTo>
                      <a:pt x="52" y="124"/>
                    </a:lnTo>
                    <a:lnTo>
                      <a:pt x="75" y="155"/>
                    </a:lnTo>
                    <a:lnTo>
                      <a:pt x="101" y="189"/>
                    </a:lnTo>
                    <a:lnTo>
                      <a:pt x="129" y="224"/>
                    </a:lnTo>
                    <a:lnTo>
                      <a:pt x="167" y="270"/>
                    </a:lnTo>
                    <a:close/>
                  </a:path>
                </a:pathLst>
              </a:custGeom>
              <a:solidFill>
                <a:srgbClr val="FE4D0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6655" name="Group 121"/>
            <p:cNvGrpSpPr>
              <a:grpSpLocks/>
            </p:cNvGrpSpPr>
            <p:nvPr/>
          </p:nvGrpSpPr>
          <p:grpSpPr bwMode="auto">
            <a:xfrm>
              <a:off x="1427" y="2829"/>
              <a:ext cx="311" cy="498"/>
              <a:chOff x="1662" y="1306"/>
              <a:chExt cx="311" cy="498"/>
            </a:xfrm>
          </p:grpSpPr>
          <p:sp>
            <p:nvSpPr>
              <p:cNvPr id="26676" name="Oval 122"/>
              <p:cNvSpPr>
                <a:spLocks noChangeArrowheads="1"/>
              </p:cNvSpPr>
              <p:nvPr/>
            </p:nvSpPr>
            <p:spPr bwMode="auto">
              <a:xfrm>
                <a:off x="1671" y="1314"/>
                <a:ext cx="294" cy="283"/>
              </a:xfrm>
              <a:prstGeom prst="ellipse">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677" name="Oval 123"/>
              <p:cNvSpPr>
                <a:spLocks noChangeArrowheads="1"/>
              </p:cNvSpPr>
              <p:nvPr/>
            </p:nvSpPr>
            <p:spPr bwMode="auto">
              <a:xfrm>
                <a:off x="1662" y="1306"/>
                <a:ext cx="311" cy="300"/>
              </a:xfrm>
              <a:prstGeom prst="ellipse">
                <a:avLst/>
              </a:pr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6678" name="Freeform 124"/>
              <p:cNvSpPr>
                <a:spLocks/>
              </p:cNvSpPr>
              <p:nvPr/>
            </p:nvSpPr>
            <p:spPr bwMode="auto">
              <a:xfrm>
                <a:off x="1690" y="1534"/>
                <a:ext cx="191" cy="270"/>
              </a:xfrm>
              <a:custGeom>
                <a:avLst/>
                <a:gdLst>
                  <a:gd name="T0" fmla="*/ 166 w 191"/>
                  <a:gd name="T1" fmla="*/ 270 h 270"/>
                  <a:gd name="T2" fmla="*/ 191 w 191"/>
                  <a:gd name="T3" fmla="*/ 249 h 270"/>
                  <a:gd name="T4" fmla="*/ 151 w 191"/>
                  <a:gd name="T5" fmla="*/ 200 h 270"/>
                  <a:gd name="T6" fmla="*/ 124 w 191"/>
                  <a:gd name="T7" fmla="*/ 164 h 270"/>
                  <a:gd name="T8" fmla="*/ 98 w 191"/>
                  <a:gd name="T9" fmla="*/ 131 h 270"/>
                  <a:gd name="T10" fmla="*/ 75 w 191"/>
                  <a:gd name="T11" fmla="*/ 100 h 270"/>
                  <a:gd name="T12" fmla="*/ 56 w 191"/>
                  <a:gd name="T13" fmla="*/ 72 h 270"/>
                  <a:gd name="T14" fmla="*/ 56 w 191"/>
                  <a:gd name="T15" fmla="*/ 72 h 270"/>
                  <a:gd name="T16" fmla="*/ 45 w 191"/>
                  <a:gd name="T17" fmla="*/ 53 h 270"/>
                  <a:gd name="T18" fmla="*/ 39 w 191"/>
                  <a:gd name="T19" fmla="*/ 43 h 270"/>
                  <a:gd name="T20" fmla="*/ 35 w 191"/>
                  <a:gd name="T21" fmla="*/ 33 h 270"/>
                  <a:gd name="T22" fmla="*/ 35 w 191"/>
                  <a:gd name="T23" fmla="*/ 33 h 270"/>
                  <a:gd name="T24" fmla="*/ 38 w 191"/>
                  <a:gd name="T25" fmla="*/ 33 h 270"/>
                  <a:gd name="T26" fmla="*/ 47 w 191"/>
                  <a:gd name="T27" fmla="*/ 35 h 270"/>
                  <a:gd name="T28" fmla="*/ 47 w 191"/>
                  <a:gd name="T29" fmla="*/ 35 h 270"/>
                  <a:gd name="T30" fmla="*/ 53 w 191"/>
                  <a:gd name="T31" fmla="*/ 35 h 270"/>
                  <a:gd name="T32" fmla="*/ 77 w 191"/>
                  <a:gd name="T33" fmla="*/ 43 h 270"/>
                  <a:gd name="T34" fmla="*/ 103 w 191"/>
                  <a:gd name="T35" fmla="*/ 52 h 270"/>
                  <a:gd name="T36" fmla="*/ 128 w 191"/>
                  <a:gd name="T37" fmla="*/ 62 h 270"/>
                  <a:gd name="T38" fmla="*/ 139 w 191"/>
                  <a:gd name="T39" fmla="*/ 66 h 270"/>
                  <a:gd name="T40" fmla="*/ 150 w 191"/>
                  <a:gd name="T41" fmla="*/ 69 h 270"/>
                  <a:gd name="T42" fmla="*/ 156 w 191"/>
                  <a:gd name="T43" fmla="*/ 72 h 270"/>
                  <a:gd name="T44" fmla="*/ 182 w 191"/>
                  <a:gd name="T45" fmla="*/ 77 h 270"/>
                  <a:gd name="T46" fmla="*/ 189 w 191"/>
                  <a:gd name="T47" fmla="*/ 45 h 270"/>
                  <a:gd name="T48" fmla="*/ 169 w 191"/>
                  <a:gd name="T49" fmla="*/ 41 h 270"/>
                  <a:gd name="T50" fmla="*/ 162 w 191"/>
                  <a:gd name="T51" fmla="*/ 38 h 270"/>
                  <a:gd name="T52" fmla="*/ 151 w 191"/>
                  <a:gd name="T53" fmla="*/ 35 h 270"/>
                  <a:gd name="T54" fmla="*/ 140 w 191"/>
                  <a:gd name="T55" fmla="*/ 31 h 270"/>
                  <a:gd name="T56" fmla="*/ 116 w 191"/>
                  <a:gd name="T57" fmla="*/ 21 h 270"/>
                  <a:gd name="T58" fmla="*/ 90 w 191"/>
                  <a:gd name="T59" fmla="*/ 12 h 270"/>
                  <a:gd name="T60" fmla="*/ 65 w 191"/>
                  <a:gd name="T61" fmla="*/ 4 h 270"/>
                  <a:gd name="T62" fmla="*/ 53 w 191"/>
                  <a:gd name="T63" fmla="*/ 3 h 270"/>
                  <a:gd name="T64" fmla="*/ 47 w 191"/>
                  <a:gd name="T65" fmla="*/ 1 h 270"/>
                  <a:gd name="T66" fmla="*/ 38 w 191"/>
                  <a:gd name="T67" fmla="*/ 0 h 270"/>
                  <a:gd name="T68" fmla="*/ 28 w 191"/>
                  <a:gd name="T69" fmla="*/ 0 h 270"/>
                  <a:gd name="T70" fmla="*/ 23 w 191"/>
                  <a:gd name="T71" fmla="*/ 1 h 270"/>
                  <a:gd name="T72" fmla="*/ 16 w 191"/>
                  <a:gd name="T73" fmla="*/ 3 h 270"/>
                  <a:gd name="T74" fmla="*/ 11 w 191"/>
                  <a:gd name="T75" fmla="*/ 5 h 270"/>
                  <a:gd name="T76" fmla="*/ 6 w 191"/>
                  <a:gd name="T77" fmla="*/ 8 h 270"/>
                  <a:gd name="T78" fmla="*/ 2 w 191"/>
                  <a:gd name="T79" fmla="*/ 14 h 270"/>
                  <a:gd name="T80" fmla="*/ 1 w 191"/>
                  <a:gd name="T81" fmla="*/ 21 h 270"/>
                  <a:gd name="T82" fmla="*/ 1 w 191"/>
                  <a:gd name="T83" fmla="*/ 21 h 270"/>
                  <a:gd name="T84" fmla="*/ 0 w 191"/>
                  <a:gd name="T85" fmla="*/ 25 h 270"/>
                  <a:gd name="T86" fmla="*/ 1 w 191"/>
                  <a:gd name="T87" fmla="*/ 32 h 270"/>
                  <a:gd name="T88" fmla="*/ 2 w 191"/>
                  <a:gd name="T89" fmla="*/ 38 h 270"/>
                  <a:gd name="T90" fmla="*/ 5 w 191"/>
                  <a:gd name="T91" fmla="*/ 46 h 270"/>
                  <a:gd name="T92" fmla="*/ 9 w 191"/>
                  <a:gd name="T93" fmla="*/ 56 h 270"/>
                  <a:gd name="T94" fmla="*/ 15 w 191"/>
                  <a:gd name="T95" fmla="*/ 66 h 270"/>
                  <a:gd name="T96" fmla="*/ 30 w 191"/>
                  <a:gd name="T97" fmla="*/ 90 h 270"/>
                  <a:gd name="T98" fmla="*/ 32 w 191"/>
                  <a:gd name="T99" fmla="*/ 95 h 270"/>
                  <a:gd name="T100" fmla="*/ 51 w 191"/>
                  <a:gd name="T101" fmla="*/ 124 h 270"/>
                  <a:gd name="T102" fmla="*/ 75 w 191"/>
                  <a:gd name="T103" fmla="*/ 155 h 270"/>
                  <a:gd name="T104" fmla="*/ 101 w 191"/>
                  <a:gd name="T105" fmla="*/ 188 h 270"/>
                  <a:gd name="T106" fmla="*/ 128 w 191"/>
                  <a:gd name="T107" fmla="*/ 224 h 270"/>
                  <a:gd name="T108" fmla="*/ 166 w 191"/>
                  <a:gd name="T109" fmla="*/ 270 h 2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1"/>
                  <a:gd name="T166" fmla="*/ 0 h 270"/>
                  <a:gd name="T167" fmla="*/ 191 w 191"/>
                  <a:gd name="T168" fmla="*/ 270 h 2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1" h="270">
                    <a:moveTo>
                      <a:pt x="166" y="270"/>
                    </a:moveTo>
                    <a:lnTo>
                      <a:pt x="191" y="249"/>
                    </a:lnTo>
                    <a:lnTo>
                      <a:pt x="151" y="200"/>
                    </a:lnTo>
                    <a:lnTo>
                      <a:pt x="124" y="164"/>
                    </a:lnTo>
                    <a:lnTo>
                      <a:pt x="98" y="131"/>
                    </a:lnTo>
                    <a:lnTo>
                      <a:pt x="75" y="100"/>
                    </a:lnTo>
                    <a:lnTo>
                      <a:pt x="56" y="72"/>
                    </a:lnTo>
                    <a:lnTo>
                      <a:pt x="45" y="53"/>
                    </a:lnTo>
                    <a:lnTo>
                      <a:pt x="39" y="43"/>
                    </a:lnTo>
                    <a:lnTo>
                      <a:pt x="35" y="33"/>
                    </a:lnTo>
                    <a:lnTo>
                      <a:pt x="38" y="33"/>
                    </a:lnTo>
                    <a:lnTo>
                      <a:pt x="47" y="35"/>
                    </a:lnTo>
                    <a:lnTo>
                      <a:pt x="53" y="35"/>
                    </a:lnTo>
                    <a:lnTo>
                      <a:pt x="77" y="43"/>
                    </a:lnTo>
                    <a:lnTo>
                      <a:pt x="103" y="52"/>
                    </a:lnTo>
                    <a:lnTo>
                      <a:pt x="128" y="62"/>
                    </a:lnTo>
                    <a:lnTo>
                      <a:pt x="139" y="66"/>
                    </a:lnTo>
                    <a:lnTo>
                      <a:pt x="150" y="69"/>
                    </a:lnTo>
                    <a:lnTo>
                      <a:pt x="156" y="72"/>
                    </a:lnTo>
                    <a:lnTo>
                      <a:pt x="182" y="77"/>
                    </a:lnTo>
                    <a:lnTo>
                      <a:pt x="189" y="45"/>
                    </a:lnTo>
                    <a:lnTo>
                      <a:pt x="169" y="41"/>
                    </a:lnTo>
                    <a:lnTo>
                      <a:pt x="162" y="38"/>
                    </a:lnTo>
                    <a:lnTo>
                      <a:pt x="151" y="35"/>
                    </a:lnTo>
                    <a:lnTo>
                      <a:pt x="140" y="31"/>
                    </a:lnTo>
                    <a:lnTo>
                      <a:pt x="116" y="21"/>
                    </a:lnTo>
                    <a:lnTo>
                      <a:pt x="90" y="12"/>
                    </a:lnTo>
                    <a:lnTo>
                      <a:pt x="65" y="4"/>
                    </a:lnTo>
                    <a:lnTo>
                      <a:pt x="53" y="3"/>
                    </a:lnTo>
                    <a:lnTo>
                      <a:pt x="47" y="1"/>
                    </a:lnTo>
                    <a:lnTo>
                      <a:pt x="38" y="0"/>
                    </a:lnTo>
                    <a:lnTo>
                      <a:pt x="28" y="0"/>
                    </a:lnTo>
                    <a:lnTo>
                      <a:pt x="23" y="1"/>
                    </a:lnTo>
                    <a:lnTo>
                      <a:pt x="16" y="3"/>
                    </a:lnTo>
                    <a:lnTo>
                      <a:pt x="11" y="5"/>
                    </a:lnTo>
                    <a:lnTo>
                      <a:pt x="6" y="8"/>
                    </a:lnTo>
                    <a:lnTo>
                      <a:pt x="2" y="14"/>
                    </a:lnTo>
                    <a:lnTo>
                      <a:pt x="1" y="21"/>
                    </a:lnTo>
                    <a:lnTo>
                      <a:pt x="0" y="25"/>
                    </a:lnTo>
                    <a:lnTo>
                      <a:pt x="1" y="32"/>
                    </a:lnTo>
                    <a:lnTo>
                      <a:pt x="2" y="38"/>
                    </a:lnTo>
                    <a:lnTo>
                      <a:pt x="5" y="46"/>
                    </a:lnTo>
                    <a:lnTo>
                      <a:pt x="9" y="56"/>
                    </a:lnTo>
                    <a:lnTo>
                      <a:pt x="15" y="66"/>
                    </a:lnTo>
                    <a:lnTo>
                      <a:pt x="30" y="90"/>
                    </a:lnTo>
                    <a:lnTo>
                      <a:pt x="32" y="95"/>
                    </a:lnTo>
                    <a:lnTo>
                      <a:pt x="51" y="124"/>
                    </a:lnTo>
                    <a:lnTo>
                      <a:pt x="75" y="155"/>
                    </a:lnTo>
                    <a:lnTo>
                      <a:pt x="101" y="188"/>
                    </a:lnTo>
                    <a:lnTo>
                      <a:pt x="128" y="224"/>
                    </a:lnTo>
                    <a:lnTo>
                      <a:pt x="166" y="270"/>
                    </a:lnTo>
                    <a:close/>
                  </a:path>
                </a:pathLst>
              </a:custGeom>
              <a:solidFill>
                <a:srgbClr val="FE4D0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6656" name="Group 125"/>
            <p:cNvGrpSpPr>
              <a:grpSpLocks/>
            </p:cNvGrpSpPr>
            <p:nvPr/>
          </p:nvGrpSpPr>
          <p:grpSpPr bwMode="auto">
            <a:xfrm>
              <a:off x="1887" y="2824"/>
              <a:ext cx="312" cy="499"/>
              <a:chOff x="2122" y="1301"/>
              <a:chExt cx="312" cy="499"/>
            </a:xfrm>
          </p:grpSpPr>
          <p:sp>
            <p:nvSpPr>
              <p:cNvPr id="26673" name="Oval 126"/>
              <p:cNvSpPr>
                <a:spLocks noChangeArrowheads="1"/>
              </p:cNvSpPr>
              <p:nvPr/>
            </p:nvSpPr>
            <p:spPr bwMode="auto">
              <a:xfrm>
                <a:off x="2130" y="1310"/>
                <a:ext cx="296" cy="283"/>
              </a:xfrm>
              <a:prstGeom prst="ellipse">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674" name="Oval 127"/>
              <p:cNvSpPr>
                <a:spLocks noChangeArrowheads="1"/>
              </p:cNvSpPr>
              <p:nvPr/>
            </p:nvSpPr>
            <p:spPr bwMode="auto">
              <a:xfrm>
                <a:off x="2122" y="1301"/>
                <a:ext cx="312" cy="300"/>
              </a:xfrm>
              <a:prstGeom prst="ellipse">
                <a:avLst/>
              </a:pr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6675" name="Freeform 128"/>
              <p:cNvSpPr>
                <a:spLocks/>
              </p:cNvSpPr>
              <p:nvPr/>
            </p:nvSpPr>
            <p:spPr bwMode="auto">
              <a:xfrm>
                <a:off x="2149" y="1529"/>
                <a:ext cx="191" cy="271"/>
              </a:xfrm>
              <a:custGeom>
                <a:avLst/>
                <a:gdLst>
                  <a:gd name="T0" fmla="*/ 167 w 191"/>
                  <a:gd name="T1" fmla="*/ 271 h 271"/>
                  <a:gd name="T2" fmla="*/ 191 w 191"/>
                  <a:gd name="T3" fmla="*/ 250 h 271"/>
                  <a:gd name="T4" fmla="*/ 152 w 191"/>
                  <a:gd name="T5" fmla="*/ 200 h 271"/>
                  <a:gd name="T6" fmla="*/ 124 w 191"/>
                  <a:gd name="T7" fmla="*/ 165 h 271"/>
                  <a:gd name="T8" fmla="*/ 98 w 191"/>
                  <a:gd name="T9" fmla="*/ 131 h 271"/>
                  <a:gd name="T10" fmla="*/ 75 w 191"/>
                  <a:gd name="T11" fmla="*/ 100 h 271"/>
                  <a:gd name="T12" fmla="*/ 56 w 191"/>
                  <a:gd name="T13" fmla="*/ 72 h 271"/>
                  <a:gd name="T14" fmla="*/ 56 w 191"/>
                  <a:gd name="T15" fmla="*/ 72 h 271"/>
                  <a:gd name="T16" fmla="*/ 45 w 191"/>
                  <a:gd name="T17" fmla="*/ 54 h 271"/>
                  <a:gd name="T18" fmla="*/ 40 w 191"/>
                  <a:gd name="T19" fmla="*/ 44 h 271"/>
                  <a:gd name="T20" fmla="*/ 36 w 191"/>
                  <a:gd name="T21" fmla="*/ 34 h 271"/>
                  <a:gd name="T22" fmla="*/ 36 w 191"/>
                  <a:gd name="T23" fmla="*/ 34 h 271"/>
                  <a:gd name="T24" fmla="*/ 38 w 191"/>
                  <a:gd name="T25" fmla="*/ 34 h 271"/>
                  <a:gd name="T26" fmla="*/ 48 w 191"/>
                  <a:gd name="T27" fmla="*/ 36 h 271"/>
                  <a:gd name="T28" fmla="*/ 48 w 191"/>
                  <a:gd name="T29" fmla="*/ 36 h 271"/>
                  <a:gd name="T30" fmla="*/ 53 w 191"/>
                  <a:gd name="T31" fmla="*/ 36 h 271"/>
                  <a:gd name="T32" fmla="*/ 78 w 191"/>
                  <a:gd name="T33" fmla="*/ 44 h 271"/>
                  <a:gd name="T34" fmla="*/ 104 w 191"/>
                  <a:gd name="T35" fmla="*/ 53 h 271"/>
                  <a:gd name="T36" fmla="*/ 128 w 191"/>
                  <a:gd name="T37" fmla="*/ 62 h 271"/>
                  <a:gd name="T38" fmla="*/ 139 w 191"/>
                  <a:gd name="T39" fmla="*/ 67 h 271"/>
                  <a:gd name="T40" fmla="*/ 150 w 191"/>
                  <a:gd name="T41" fmla="*/ 69 h 271"/>
                  <a:gd name="T42" fmla="*/ 157 w 191"/>
                  <a:gd name="T43" fmla="*/ 72 h 271"/>
                  <a:gd name="T44" fmla="*/ 183 w 191"/>
                  <a:gd name="T45" fmla="*/ 78 h 271"/>
                  <a:gd name="T46" fmla="*/ 190 w 191"/>
                  <a:gd name="T47" fmla="*/ 46 h 271"/>
                  <a:gd name="T48" fmla="*/ 169 w 191"/>
                  <a:gd name="T49" fmla="*/ 41 h 271"/>
                  <a:gd name="T50" fmla="*/ 162 w 191"/>
                  <a:gd name="T51" fmla="*/ 38 h 271"/>
                  <a:gd name="T52" fmla="*/ 152 w 191"/>
                  <a:gd name="T53" fmla="*/ 36 h 271"/>
                  <a:gd name="T54" fmla="*/ 141 w 191"/>
                  <a:gd name="T55" fmla="*/ 31 h 271"/>
                  <a:gd name="T56" fmla="*/ 116 w 191"/>
                  <a:gd name="T57" fmla="*/ 22 h 271"/>
                  <a:gd name="T58" fmla="*/ 90 w 191"/>
                  <a:gd name="T59" fmla="*/ 13 h 271"/>
                  <a:gd name="T60" fmla="*/ 66 w 191"/>
                  <a:gd name="T61" fmla="*/ 5 h 271"/>
                  <a:gd name="T62" fmla="*/ 53 w 191"/>
                  <a:gd name="T63" fmla="*/ 3 h 271"/>
                  <a:gd name="T64" fmla="*/ 48 w 191"/>
                  <a:gd name="T65" fmla="*/ 2 h 271"/>
                  <a:gd name="T66" fmla="*/ 38 w 191"/>
                  <a:gd name="T67" fmla="*/ 0 h 271"/>
                  <a:gd name="T68" fmla="*/ 29 w 191"/>
                  <a:gd name="T69" fmla="*/ 0 h 271"/>
                  <a:gd name="T70" fmla="*/ 23 w 191"/>
                  <a:gd name="T71" fmla="*/ 2 h 271"/>
                  <a:gd name="T72" fmla="*/ 17 w 191"/>
                  <a:gd name="T73" fmla="*/ 3 h 271"/>
                  <a:gd name="T74" fmla="*/ 11 w 191"/>
                  <a:gd name="T75" fmla="*/ 6 h 271"/>
                  <a:gd name="T76" fmla="*/ 7 w 191"/>
                  <a:gd name="T77" fmla="*/ 9 h 271"/>
                  <a:gd name="T78" fmla="*/ 3 w 191"/>
                  <a:gd name="T79" fmla="*/ 15 h 271"/>
                  <a:gd name="T80" fmla="*/ 2 w 191"/>
                  <a:gd name="T81" fmla="*/ 22 h 271"/>
                  <a:gd name="T82" fmla="*/ 2 w 191"/>
                  <a:gd name="T83" fmla="*/ 22 h 271"/>
                  <a:gd name="T84" fmla="*/ 0 w 191"/>
                  <a:gd name="T85" fmla="*/ 26 h 271"/>
                  <a:gd name="T86" fmla="*/ 2 w 191"/>
                  <a:gd name="T87" fmla="*/ 33 h 271"/>
                  <a:gd name="T88" fmla="*/ 3 w 191"/>
                  <a:gd name="T89" fmla="*/ 38 h 271"/>
                  <a:gd name="T90" fmla="*/ 6 w 191"/>
                  <a:gd name="T91" fmla="*/ 47 h 271"/>
                  <a:gd name="T92" fmla="*/ 10 w 191"/>
                  <a:gd name="T93" fmla="*/ 57 h 271"/>
                  <a:gd name="T94" fmla="*/ 15 w 191"/>
                  <a:gd name="T95" fmla="*/ 67 h 271"/>
                  <a:gd name="T96" fmla="*/ 30 w 191"/>
                  <a:gd name="T97" fmla="*/ 91 h 271"/>
                  <a:gd name="T98" fmla="*/ 33 w 191"/>
                  <a:gd name="T99" fmla="*/ 96 h 271"/>
                  <a:gd name="T100" fmla="*/ 52 w 191"/>
                  <a:gd name="T101" fmla="*/ 124 h 271"/>
                  <a:gd name="T102" fmla="*/ 75 w 191"/>
                  <a:gd name="T103" fmla="*/ 155 h 271"/>
                  <a:gd name="T104" fmla="*/ 101 w 191"/>
                  <a:gd name="T105" fmla="*/ 189 h 271"/>
                  <a:gd name="T106" fmla="*/ 128 w 191"/>
                  <a:gd name="T107" fmla="*/ 224 h 271"/>
                  <a:gd name="T108" fmla="*/ 167 w 191"/>
                  <a:gd name="T109" fmla="*/ 271 h 2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1"/>
                  <a:gd name="T166" fmla="*/ 0 h 271"/>
                  <a:gd name="T167" fmla="*/ 191 w 191"/>
                  <a:gd name="T168" fmla="*/ 271 h 2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1" h="271">
                    <a:moveTo>
                      <a:pt x="167" y="271"/>
                    </a:moveTo>
                    <a:lnTo>
                      <a:pt x="191" y="250"/>
                    </a:lnTo>
                    <a:lnTo>
                      <a:pt x="152" y="200"/>
                    </a:lnTo>
                    <a:lnTo>
                      <a:pt x="124" y="165"/>
                    </a:lnTo>
                    <a:lnTo>
                      <a:pt x="98" y="131"/>
                    </a:lnTo>
                    <a:lnTo>
                      <a:pt x="75" y="100"/>
                    </a:lnTo>
                    <a:lnTo>
                      <a:pt x="56" y="72"/>
                    </a:lnTo>
                    <a:lnTo>
                      <a:pt x="45" y="54"/>
                    </a:lnTo>
                    <a:lnTo>
                      <a:pt x="40" y="44"/>
                    </a:lnTo>
                    <a:lnTo>
                      <a:pt x="36" y="34"/>
                    </a:lnTo>
                    <a:lnTo>
                      <a:pt x="38" y="34"/>
                    </a:lnTo>
                    <a:lnTo>
                      <a:pt x="48" y="36"/>
                    </a:lnTo>
                    <a:lnTo>
                      <a:pt x="53" y="36"/>
                    </a:lnTo>
                    <a:lnTo>
                      <a:pt x="78" y="44"/>
                    </a:lnTo>
                    <a:lnTo>
                      <a:pt x="104" y="53"/>
                    </a:lnTo>
                    <a:lnTo>
                      <a:pt x="128" y="62"/>
                    </a:lnTo>
                    <a:lnTo>
                      <a:pt x="139" y="67"/>
                    </a:lnTo>
                    <a:lnTo>
                      <a:pt x="150" y="69"/>
                    </a:lnTo>
                    <a:lnTo>
                      <a:pt x="157" y="72"/>
                    </a:lnTo>
                    <a:lnTo>
                      <a:pt x="183" y="78"/>
                    </a:lnTo>
                    <a:lnTo>
                      <a:pt x="190" y="46"/>
                    </a:lnTo>
                    <a:lnTo>
                      <a:pt x="169" y="41"/>
                    </a:lnTo>
                    <a:lnTo>
                      <a:pt x="162" y="38"/>
                    </a:lnTo>
                    <a:lnTo>
                      <a:pt x="152" y="36"/>
                    </a:lnTo>
                    <a:lnTo>
                      <a:pt x="141" y="31"/>
                    </a:lnTo>
                    <a:lnTo>
                      <a:pt x="116" y="22"/>
                    </a:lnTo>
                    <a:lnTo>
                      <a:pt x="90" y="13"/>
                    </a:lnTo>
                    <a:lnTo>
                      <a:pt x="66" y="5"/>
                    </a:lnTo>
                    <a:lnTo>
                      <a:pt x="53" y="3"/>
                    </a:lnTo>
                    <a:lnTo>
                      <a:pt x="48" y="2"/>
                    </a:lnTo>
                    <a:lnTo>
                      <a:pt x="38" y="0"/>
                    </a:lnTo>
                    <a:lnTo>
                      <a:pt x="29" y="0"/>
                    </a:lnTo>
                    <a:lnTo>
                      <a:pt x="23" y="2"/>
                    </a:lnTo>
                    <a:lnTo>
                      <a:pt x="17" y="3"/>
                    </a:lnTo>
                    <a:lnTo>
                      <a:pt x="11" y="6"/>
                    </a:lnTo>
                    <a:lnTo>
                      <a:pt x="7" y="9"/>
                    </a:lnTo>
                    <a:lnTo>
                      <a:pt x="3" y="15"/>
                    </a:lnTo>
                    <a:lnTo>
                      <a:pt x="2" y="22"/>
                    </a:lnTo>
                    <a:lnTo>
                      <a:pt x="0" y="26"/>
                    </a:lnTo>
                    <a:lnTo>
                      <a:pt x="2" y="33"/>
                    </a:lnTo>
                    <a:lnTo>
                      <a:pt x="3" y="38"/>
                    </a:lnTo>
                    <a:lnTo>
                      <a:pt x="6" y="47"/>
                    </a:lnTo>
                    <a:lnTo>
                      <a:pt x="10" y="57"/>
                    </a:lnTo>
                    <a:lnTo>
                      <a:pt x="15" y="67"/>
                    </a:lnTo>
                    <a:lnTo>
                      <a:pt x="30" y="91"/>
                    </a:lnTo>
                    <a:lnTo>
                      <a:pt x="33" y="96"/>
                    </a:lnTo>
                    <a:lnTo>
                      <a:pt x="52" y="124"/>
                    </a:lnTo>
                    <a:lnTo>
                      <a:pt x="75" y="155"/>
                    </a:lnTo>
                    <a:lnTo>
                      <a:pt x="101" y="189"/>
                    </a:lnTo>
                    <a:lnTo>
                      <a:pt x="128" y="224"/>
                    </a:lnTo>
                    <a:lnTo>
                      <a:pt x="167" y="271"/>
                    </a:lnTo>
                    <a:close/>
                  </a:path>
                </a:pathLst>
              </a:custGeom>
              <a:solidFill>
                <a:srgbClr val="FE4D0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6657" name="Group 129"/>
            <p:cNvGrpSpPr>
              <a:grpSpLocks/>
            </p:cNvGrpSpPr>
            <p:nvPr/>
          </p:nvGrpSpPr>
          <p:grpSpPr bwMode="auto">
            <a:xfrm>
              <a:off x="796" y="3002"/>
              <a:ext cx="312" cy="498"/>
              <a:chOff x="1031" y="1479"/>
              <a:chExt cx="312" cy="498"/>
            </a:xfrm>
          </p:grpSpPr>
          <p:sp>
            <p:nvSpPr>
              <p:cNvPr id="26670" name="Oval 130"/>
              <p:cNvSpPr>
                <a:spLocks noChangeArrowheads="1"/>
              </p:cNvSpPr>
              <p:nvPr/>
            </p:nvSpPr>
            <p:spPr bwMode="auto">
              <a:xfrm>
                <a:off x="1039" y="1487"/>
                <a:ext cx="296" cy="283"/>
              </a:xfrm>
              <a:prstGeom prst="ellipse">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671" name="Oval 131"/>
              <p:cNvSpPr>
                <a:spLocks noChangeArrowheads="1"/>
              </p:cNvSpPr>
              <p:nvPr/>
            </p:nvSpPr>
            <p:spPr bwMode="auto">
              <a:xfrm>
                <a:off x="1031" y="1479"/>
                <a:ext cx="312" cy="300"/>
              </a:xfrm>
              <a:prstGeom prst="ellipse">
                <a:avLst/>
              </a:pr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6672" name="Freeform 132"/>
              <p:cNvSpPr>
                <a:spLocks/>
              </p:cNvSpPr>
              <p:nvPr/>
            </p:nvSpPr>
            <p:spPr bwMode="auto">
              <a:xfrm>
                <a:off x="1058" y="1707"/>
                <a:ext cx="191" cy="270"/>
              </a:xfrm>
              <a:custGeom>
                <a:avLst/>
                <a:gdLst>
                  <a:gd name="T0" fmla="*/ 167 w 191"/>
                  <a:gd name="T1" fmla="*/ 270 h 270"/>
                  <a:gd name="T2" fmla="*/ 191 w 191"/>
                  <a:gd name="T3" fmla="*/ 249 h 270"/>
                  <a:gd name="T4" fmla="*/ 152 w 191"/>
                  <a:gd name="T5" fmla="*/ 200 h 270"/>
                  <a:gd name="T6" fmla="*/ 124 w 191"/>
                  <a:gd name="T7" fmla="*/ 165 h 270"/>
                  <a:gd name="T8" fmla="*/ 99 w 191"/>
                  <a:gd name="T9" fmla="*/ 131 h 270"/>
                  <a:gd name="T10" fmla="*/ 75 w 191"/>
                  <a:gd name="T11" fmla="*/ 100 h 270"/>
                  <a:gd name="T12" fmla="*/ 56 w 191"/>
                  <a:gd name="T13" fmla="*/ 72 h 270"/>
                  <a:gd name="T14" fmla="*/ 56 w 191"/>
                  <a:gd name="T15" fmla="*/ 72 h 270"/>
                  <a:gd name="T16" fmla="*/ 45 w 191"/>
                  <a:gd name="T17" fmla="*/ 53 h 270"/>
                  <a:gd name="T18" fmla="*/ 40 w 191"/>
                  <a:gd name="T19" fmla="*/ 44 h 270"/>
                  <a:gd name="T20" fmla="*/ 36 w 191"/>
                  <a:gd name="T21" fmla="*/ 34 h 270"/>
                  <a:gd name="T22" fmla="*/ 36 w 191"/>
                  <a:gd name="T23" fmla="*/ 34 h 270"/>
                  <a:gd name="T24" fmla="*/ 39 w 191"/>
                  <a:gd name="T25" fmla="*/ 34 h 270"/>
                  <a:gd name="T26" fmla="*/ 48 w 191"/>
                  <a:gd name="T27" fmla="*/ 35 h 270"/>
                  <a:gd name="T28" fmla="*/ 48 w 191"/>
                  <a:gd name="T29" fmla="*/ 35 h 270"/>
                  <a:gd name="T30" fmla="*/ 54 w 191"/>
                  <a:gd name="T31" fmla="*/ 35 h 270"/>
                  <a:gd name="T32" fmla="*/ 78 w 191"/>
                  <a:gd name="T33" fmla="*/ 44 h 270"/>
                  <a:gd name="T34" fmla="*/ 104 w 191"/>
                  <a:gd name="T35" fmla="*/ 52 h 270"/>
                  <a:gd name="T36" fmla="*/ 129 w 191"/>
                  <a:gd name="T37" fmla="*/ 62 h 270"/>
                  <a:gd name="T38" fmla="*/ 139 w 191"/>
                  <a:gd name="T39" fmla="*/ 66 h 270"/>
                  <a:gd name="T40" fmla="*/ 150 w 191"/>
                  <a:gd name="T41" fmla="*/ 69 h 270"/>
                  <a:gd name="T42" fmla="*/ 157 w 191"/>
                  <a:gd name="T43" fmla="*/ 72 h 270"/>
                  <a:gd name="T44" fmla="*/ 183 w 191"/>
                  <a:gd name="T45" fmla="*/ 77 h 270"/>
                  <a:gd name="T46" fmla="*/ 190 w 191"/>
                  <a:gd name="T47" fmla="*/ 45 h 270"/>
                  <a:gd name="T48" fmla="*/ 169 w 191"/>
                  <a:gd name="T49" fmla="*/ 41 h 270"/>
                  <a:gd name="T50" fmla="*/ 163 w 191"/>
                  <a:gd name="T51" fmla="*/ 38 h 270"/>
                  <a:gd name="T52" fmla="*/ 152 w 191"/>
                  <a:gd name="T53" fmla="*/ 35 h 270"/>
                  <a:gd name="T54" fmla="*/ 141 w 191"/>
                  <a:gd name="T55" fmla="*/ 31 h 270"/>
                  <a:gd name="T56" fmla="*/ 116 w 191"/>
                  <a:gd name="T57" fmla="*/ 21 h 270"/>
                  <a:gd name="T58" fmla="*/ 90 w 191"/>
                  <a:gd name="T59" fmla="*/ 13 h 270"/>
                  <a:gd name="T60" fmla="*/ 66 w 191"/>
                  <a:gd name="T61" fmla="*/ 4 h 270"/>
                  <a:gd name="T62" fmla="*/ 54 w 191"/>
                  <a:gd name="T63" fmla="*/ 3 h 270"/>
                  <a:gd name="T64" fmla="*/ 48 w 191"/>
                  <a:gd name="T65" fmla="*/ 1 h 270"/>
                  <a:gd name="T66" fmla="*/ 39 w 191"/>
                  <a:gd name="T67" fmla="*/ 0 h 270"/>
                  <a:gd name="T68" fmla="*/ 29 w 191"/>
                  <a:gd name="T69" fmla="*/ 0 h 270"/>
                  <a:gd name="T70" fmla="*/ 24 w 191"/>
                  <a:gd name="T71" fmla="*/ 1 h 270"/>
                  <a:gd name="T72" fmla="*/ 17 w 191"/>
                  <a:gd name="T73" fmla="*/ 3 h 270"/>
                  <a:gd name="T74" fmla="*/ 11 w 191"/>
                  <a:gd name="T75" fmla="*/ 6 h 270"/>
                  <a:gd name="T76" fmla="*/ 7 w 191"/>
                  <a:gd name="T77" fmla="*/ 8 h 270"/>
                  <a:gd name="T78" fmla="*/ 3 w 191"/>
                  <a:gd name="T79" fmla="*/ 14 h 270"/>
                  <a:gd name="T80" fmla="*/ 2 w 191"/>
                  <a:gd name="T81" fmla="*/ 21 h 270"/>
                  <a:gd name="T82" fmla="*/ 2 w 191"/>
                  <a:gd name="T83" fmla="*/ 21 h 270"/>
                  <a:gd name="T84" fmla="*/ 0 w 191"/>
                  <a:gd name="T85" fmla="*/ 25 h 270"/>
                  <a:gd name="T86" fmla="*/ 2 w 191"/>
                  <a:gd name="T87" fmla="*/ 32 h 270"/>
                  <a:gd name="T88" fmla="*/ 3 w 191"/>
                  <a:gd name="T89" fmla="*/ 38 h 270"/>
                  <a:gd name="T90" fmla="*/ 6 w 191"/>
                  <a:gd name="T91" fmla="*/ 46 h 270"/>
                  <a:gd name="T92" fmla="*/ 10 w 191"/>
                  <a:gd name="T93" fmla="*/ 56 h 270"/>
                  <a:gd name="T94" fmla="*/ 15 w 191"/>
                  <a:gd name="T95" fmla="*/ 66 h 270"/>
                  <a:gd name="T96" fmla="*/ 30 w 191"/>
                  <a:gd name="T97" fmla="*/ 90 h 270"/>
                  <a:gd name="T98" fmla="*/ 33 w 191"/>
                  <a:gd name="T99" fmla="*/ 96 h 270"/>
                  <a:gd name="T100" fmla="*/ 52 w 191"/>
                  <a:gd name="T101" fmla="*/ 124 h 270"/>
                  <a:gd name="T102" fmla="*/ 75 w 191"/>
                  <a:gd name="T103" fmla="*/ 155 h 270"/>
                  <a:gd name="T104" fmla="*/ 101 w 191"/>
                  <a:gd name="T105" fmla="*/ 189 h 270"/>
                  <a:gd name="T106" fmla="*/ 129 w 191"/>
                  <a:gd name="T107" fmla="*/ 224 h 270"/>
                  <a:gd name="T108" fmla="*/ 167 w 191"/>
                  <a:gd name="T109" fmla="*/ 270 h 2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1"/>
                  <a:gd name="T166" fmla="*/ 0 h 270"/>
                  <a:gd name="T167" fmla="*/ 191 w 191"/>
                  <a:gd name="T168" fmla="*/ 270 h 2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1" h="270">
                    <a:moveTo>
                      <a:pt x="167" y="270"/>
                    </a:moveTo>
                    <a:lnTo>
                      <a:pt x="191" y="249"/>
                    </a:lnTo>
                    <a:lnTo>
                      <a:pt x="152" y="200"/>
                    </a:lnTo>
                    <a:lnTo>
                      <a:pt x="124" y="165"/>
                    </a:lnTo>
                    <a:lnTo>
                      <a:pt x="99" y="131"/>
                    </a:lnTo>
                    <a:lnTo>
                      <a:pt x="75" y="100"/>
                    </a:lnTo>
                    <a:lnTo>
                      <a:pt x="56" y="72"/>
                    </a:lnTo>
                    <a:lnTo>
                      <a:pt x="45" y="53"/>
                    </a:lnTo>
                    <a:lnTo>
                      <a:pt x="40" y="44"/>
                    </a:lnTo>
                    <a:lnTo>
                      <a:pt x="36" y="34"/>
                    </a:lnTo>
                    <a:lnTo>
                      <a:pt x="39" y="34"/>
                    </a:lnTo>
                    <a:lnTo>
                      <a:pt x="48" y="35"/>
                    </a:lnTo>
                    <a:lnTo>
                      <a:pt x="54" y="35"/>
                    </a:lnTo>
                    <a:lnTo>
                      <a:pt x="78" y="44"/>
                    </a:lnTo>
                    <a:lnTo>
                      <a:pt x="104" y="52"/>
                    </a:lnTo>
                    <a:lnTo>
                      <a:pt x="129" y="62"/>
                    </a:lnTo>
                    <a:lnTo>
                      <a:pt x="139" y="66"/>
                    </a:lnTo>
                    <a:lnTo>
                      <a:pt x="150" y="69"/>
                    </a:lnTo>
                    <a:lnTo>
                      <a:pt x="157" y="72"/>
                    </a:lnTo>
                    <a:lnTo>
                      <a:pt x="183" y="77"/>
                    </a:lnTo>
                    <a:lnTo>
                      <a:pt x="190" y="45"/>
                    </a:lnTo>
                    <a:lnTo>
                      <a:pt x="169" y="41"/>
                    </a:lnTo>
                    <a:lnTo>
                      <a:pt x="163" y="38"/>
                    </a:lnTo>
                    <a:lnTo>
                      <a:pt x="152" y="35"/>
                    </a:lnTo>
                    <a:lnTo>
                      <a:pt x="141" y="31"/>
                    </a:lnTo>
                    <a:lnTo>
                      <a:pt x="116" y="21"/>
                    </a:lnTo>
                    <a:lnTo>
                      <a:pt x="90" y="13"/>
                    </a:lnTo>
                    <a:lnTo>
                      <a:pt x="66" y="4"/>
                    </a:lnTo>
                    <a:lnTo>
                      <a:pt x="54" y="3"/>
                    </a:lnTo>
                    <a:lnTo>
                      <a:pt x="48" y="1"/>
                    </a:lnTo>
                    <a:lnTo>
                      <a:pt x="39" y="0"/>
                    </a:lnTo>
                    <a:lnTo>
                      <a:pt x="29" y="0"/>
                    </a:lnTo>
                    <a:lnTo>
                      <a:pt x="24" y="1"/>
                    </a:lnTo>
                    <a:lnTo>
                      <a:pt x="17" y="3"/>
                    </a:lnTo>
                    <a:lnTo>
                      <a:pt x="11" y="6"/>
                    </a:lnTo>
                    <a:lnTo>
                      <a:pt x="7" y="8"/>
                    </a:lnTo>
                    <a:lnTo>
                      <a:pt x="3" y="14"/>
                    </a:lnTo>
                    <a:lnTo>
                      <a:pt x="2" y="21"/>
                    </a:lnTo>
                    <a:lnTo>
                      <a:pt x="0" y="25"/>
                    </a:lnTo>
                    <a:lnTo>
                      <a:pt x="2" y="32"/>
                    </a:lnTo>
                    <a:lnTo>
                      <a:pt x="3" y="38"/>
                    </a:lnTo>
                    <a:lnTo>
                      <a:pt x="6" y="46"/>
                    </a:lnTo>
                    <a:lnTo>
                      <a:pt x="10" y="56"/>
                    </a:lnTo>
                    <a:lnTo>
                      <a:pt x="15" y="66"/>
                    </a:lnTo>
                    <a:lnTo>
                      <a:pt x="30" y="90"/>
                    </a:lnTo>
                    <a:lnTo>
                      <a:pt x="33" y="96"/>
                    </a:lnTo>
                    <a:lnTo>
                      <a:pt x="52" y="124"/>
                    </a:lnTo>
                    <a:lnTo>
                      <a:pt x="75" y="155"/>
                    </a:lnTo>
                    <a:lnTo>
                      <a:pt x="101" y="189"/>
                    </a:lnTo>
                    <a:lnTo>
                      <a:pt x="129" y="224"/>
                    </a:lnTo>
                    <a:lnTo>
                      <a:pt x="167" y="270"/>
                    </a:lnTo>
                    <a:close/>
                  </a:path>
                </a:pathLst>
              </a:custGeom>
              <a:solidFill>
                <a:srgbClr val="FE4D0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6658" name="Group 133"/>
            <p:cNvGrpSpPr>
              <a:grpSpLocks/>
            </p:cNvGrpSpPr>
            <p:nvPr/>
          </p:nvGrpSpPr>
          <p:grpSpPr bwMode="auto">
            <a:xfrm>
              <a:off x="1224" y="3010"/>
              <a:ext cx="312" cy="499"/>
              <a:chOff x="1459" y="1487"/>
              <a:chExt cx="312" cy="499"/>
            </a:xfrm>
          </p:grpSpPr>
          <p:sp>
            <p:nvSpPr>
              <p:cNvPr id="26667" name="Oval 134"/>
              <p:cNvSpPr>
                <a:spLocks noChangeArrowheads="1"/>
              </p:cNvSpPr>
              <p:nvPr/>
            </p:nvSpPr>
            <p:spPr bwMode="auto">
              <a:xfrm>
                <a:off x="1467" y="1496"/>
                <a:ext cx="296" cy="283"/>
              </a:xfrm>
              <a:prstGeom prst="ellipse">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668" name="Oval 135"/>
              <p:cNvSpPr>
                <a:spLocks noChangeArrowheads="1"/>
              </p:cNvSpPr>
              <p:nvPr/>
            </p:nvSpPr>
            <p:spPr bwMode="auto">
              <a:xfrm>
                <a:off x="1459" y="1487"/>
                <a:ext cx="312" cy="300"/>
              </a:xfrm>
              <a:prstGeom prst="ellipse">
                <a:avLst/>
              </a:pr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6669" name="Freeform 136"/>
              <p:cNvSpPr>
                <a:spLocks/>
              </p:cNvSpPr>
              <p:nvPr/>
            </p:nvSpPr>
            <p:spPr bwMode="auto">
              <a:xfrm>
                <a:off x="1487" y="1715"/>
                <a:ext cx="190" cy="271"/>
              </a:xfrm>
              <a:custGeom>
                <a:avLst/>
                <a:gdLst>
                  <a:gd name="T0" fmla="*/ 166 w 190"/>
                  <a:gd name="T1" fmla="*/ 271 h 271"/>
                  <a:gd name="T2" fmla="*/ 190 w 190"/>
                  <a:gd name="T3" fmla="*/ 250 h 271"/>
                  <a:gd name="T4" fmla="*/ 151 w 190"/>
                  <a:gd name="T5" fmla="*/ 200 h 271"/>
                  <a:gd name="T6" fmla="*/ 124 w 190"/>
                  <a:gd name="T7" fmla="*/ 165 h 271"/>
                  <a:gd name="T8" fmla="*/ 98 w 190"/>
                  <a:gd name="T9" fmla="*/ 131 h 271"/>
                  <a:gd name="T10" fmla="*/ 75 w 190"/>
                  <a:gd name="T11" fmla="*/ 100 h 271"/>
                  <a:gd name="T12" fmla="*/ 55 w 190"/>
                  <a:gd name="T13" fmla="*/ 72 h 271"/>
                  <a:gd name="T14" fmla="*/ 55 w 190"/>
                  <a:gd name="T15" fmla="*/ 72 h 271"/>
                  <a:gd name="T16" fmla="*/ 45 w 190"/>
                  <a:gd name="T17" fmla="*/ 54 h 271"/>
                  <a:gd name="T18" fmla="*/ 39 w 190"/>
                  <a:gd name="T19" fmla="*/ 44 h 271"/>
                  <a:gd name="T20" fmla="*/ 35 w 190"/>
                  <a:gd name="T21" fmla="*/ 34 h 271"/>
                  <a:gd name="T22" fmla="*/ 35 w 190"/>
                  <a:gd name="T23" fmla="*/ 34 h 271"/>
                  <a:gd name="T24" fmla="*/ 38 w 190"/>
                  <a:gd name="T25" fmla="*/ 34 h 271"/>
                  <a:gd name="T26" fmla="*/ 47 w 190"/>
                  <a:gd name="T27" fmla="*/ 36 h 271"/>
                  <a:gd name="T28" fmla="*/ 47 w 190"/>
                  <a:gd name="T29" fmla="*/ 36 h 271"/>
                  <a:gd name="T30" fmla="*/ 53 w 190"/>
                  <a:gd name="T31" fmla="*/ 36 h 271"/>
                  <a:gd name="T32" fmla="*/ 77 w 190"/>
                  <a:gd name="T33" fmla="*/ 44 h 271"/>
                  <a:gd name="T34" fmla="*/ 103 w 190"/>
                  <a:gd name="T35" fmla="*/ 52 h 271"/>
                  <a:gd name="T36" fmla="*/ 128 w 190"/>
                  <a:gd name="T37" fmla="*/ 62 h 271"/>
                  <a:gd name="T38" fmla="*/ 139 w 190"/>
                  <a:gd name="T39" fmla="*/ 67 h 271"/>
                  <a:gd name="T40" fmla="*/ 150 w 190"/>
                  <a:gd name="T41" fmla="*/ 69 h 271"/>
                  <a:gd name="T42" fmla="*/ 156 w 190"/>
                  <a:gd name="T43" fmla="*/ 72 h 271"/>
                  <a:gd name="T44" fmla="*/ 182 w 190"/>
                  <a:gd name="T45" fmla="*/ 78 h 271"/>
                  <a:gd name="T46" fmla="*/ 189 w 190"/>
                  <a:gd name="T47" fmla="*/ 45 h 271"/>
                  <a:gd name="T48" fmla="*/ 169 w 190"/>
                  <a:gd name="T49" fmla="*/ 41 h 271"/>
                  <a:gd name="T50" fmla="*/ 162 w 190"/>
                  <a:gd name="T51" fmla="*/ 38 h 271"/>
                  <a:gd name="T52" fmla="*/ 151 w 190"/>
                  <a:gd name="T53" fmla="*/ 36 h 271"/>
                  <a:gd name="T54" fmla="*/ 140 w 190"/>
                  <a:gd name="T55" fmla="*/ 31 h 271"/>
                  <a:gd name="T56" fmla="*/ 115 w 190"/>
                  <a:gd name="T57" fmla="*/ 21 h 271"/>
                  <a:gd name="T58" fmla="*/ 90 w 190"/>
                  <a:gd name="T59" fmla="*/ 13 h 271"/>
                  <a:gd name="T60" fmla="*/ 65 w 190"/>
                  <a:gd name="T61" fmla="*/ 5 h 271"/>
                  <a:gd name="T62" fmla="*/ 53 w 190"/>
                  <a:gd name="T63" fmla="*/ 3 h 271"/>
                  <a:gd name="T64" fmla="*/ 47 w 190"/>
                  <a:gd name="T65" fmla="*/ 2 h 271"/>
                  <a:gd name="T66" fmla="*/ 38 w 190"/>
                  <a:gd name="T67" fmla="*/ 0 h 271"/>
                  <a:gd name="T68" fmla="*/ 28 w 190"/>
                  <a:gd name="T69" fmla="*/ 0 h 271"/>
                  <a:gd name="T70" fmla="*/ 23 w 190"/>
                  <a:gd name="T71" fmla="*/ 2 h 271"/>
                  <a:gd name="T72" fmla="*/ 16 w 190"/>
                  <a:gd name="T73" fmla="*/ 3 h 271"/>
                  <a:gd name="T74" fmla="*/ 10 w 190"/>
                  <a:gd name="T75" fmla="*/ 6 h 271"/>
                  <a:gd name="T76" fmla="*/ 6 w 190"/>
                  <a:gd name="T77" fmla="*/ 9 h 271"/>
                  <a:gd name="T78" fmla="*/ 2 w 190"/>
                  <a:gd name="T79" fmla="*/ 14 h 271"/>
                  <a:gd name="T80" fmla="*/ 1 w 190"/>
                  <a:gd name="T81" fmla="*/ 21 h 271"/>
                  <a:gd name="T82" fmla="*/ 1 w 190"/>
                  <a:gd name="T83" fmla="*/ 21 h 271"/>
                  <a:gd name="T84" fmla="*/ 0 w 190"/>
                  <a:gd name="T85" fmla="*/ 26 h 271"/>
                  <a:gd name="T86" fmla="*/ 1 w 190"/>
                  <a:gd name="T87" fmla="*/ 33 h 271"/>
                  <a:gd name="T88" fmla="*/ 2 w 190"/>
                  <a:gd name="T89" fmla="*/ 38 h 271"/>
                  <a:gd name="T90" fmla="*/ 5 w 190"/>
                  <a:gd name="T91" fmla="*/ 47 h 271"/>
                  <a:gd name="T92" fmla="*/ 9 w 190"/>
                  <a:gd name="T93" fmla="*/ 57 h 271"/>
                  <a:gd name="T94" fmla="*/ 15 w 190"/>
                  <a:gd name="T95" fmla="*/ 67 h 271"/>
                  <a:gd name="T96" fmla="*/ 30 w 190"/>
                  <a:gd name="T97" fmla="*/ 91 h 271"/>
                  <a:gd name="T98" fmla="*/ 32 w 190"/>
                  <a:gd name="T99" fmla="*/ 96 h 271"/>
                  <a:gd name="T100" fmla="*/ 51 w 190"/>
                  <a:gd name="T101" fmla="*/ 124 h 271"/>
                  <a:gd name="T102" fmla="*/ 75 w 190"/>
                  <a:gd name="T103" fmla="*/ 155 h 271"/>
                  <a:gd name="T104" fmla="*/ 100 w 190"/>
                  <a:gd name="T105" fmla="*/ 189 h 271"/>
                  <a:gd name="T106" fmla="*/ 128 w 190"/>
                  <a:gd name="T107" fmla="*/ 224 h 271"/>
                  <a:gd name="T108" fmla="*/ 166 w 190"/>
                  <a:gd name="T109" fmla="*/ 271 h 2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0"/>
                  <a:gd name="T166" fmla="*/ 0 h 271"/>
                  <a:gd name="T167" fmla="*/ 190 w 190"/>
                  <a:gd name="T168" fmla="*/ 271 h 2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0" h="271">
                    <a:moveTo>
                      <a:pt x="166" y="271"/>
                    </a:moveTo>
                    <a:lnTo>
                      <a:pt x="190" y="250"/>
                    </a:lnTo>
                    <a:lnTo>
                      <a:pt x="151" y="200"/>
                    </a:lnTo>
                    <a:lnTo>
                      <a:pt x="124" y="165"/>
                    </a:lnTo>
                    <a:lnTo>
                      <a:pt x="98" y="131"/>
                    </a:lnTo>
                    <a:lnTo>
                      <a:pt x="75" y="100"/>
                    </a:lnTo>
                    <a:lnTo>
                      <a:pt x="55" y="72"/>
                    </a:lnTo>
                    <a:lnTo>
                      <a:pt x="45" y="54"/>
                    </a:lnTo>
                    <a:lnTo>
                      <a:pt x="39" y="44"/>
                    </a:lnTo>
                    <a:lnTo>
                      <a:pt x="35" y="34"/>
                    </a:lnTo>
                    <a:lnTo>
                      <a:pt x="38" y="34"/>
                    </a:lnTo>
                    <a:lnTo>
                      <a:pt x="47" y="36"/>
                    </a:lnTo>
                    <a:lnTo>
                      <a:pt x="53" y="36"/>
                    </a:lnTo>
                    <a:lnTo>
                      <a:pt x="77" y="44"/>
                    </a:lnTo>
                    <a:lnTo>
                      <a:pt x="103" y="52"/>
                    </a:lnTo>
                    <a:lnTo>
                      <a:pt x="128" y="62"/>
                    </a:lnTo>
                    <a:lnTo>
                      <a:pt x="139" y="67"/>
                    </a:lnTo>
                    <a:lnTo>
                      <a:pt x="150" y="69"/>
                    </a:lnTo>
                    <a:lnTo>
                      <a:pt x="156" y="72"/>
                    </a:lnTo>
                    <a:lnTo>
                      <a:pt x="182" y="78"/>
                    </a:lnTo>
                    <a:lnTo>
                      <a:pt x="189" y="45"/>
                    </a:lnTo>
                    <a:lnTo>
                      <a:pt x="169" y="41"/>
                    </a:lnTo>
                    <a:lnTo>
                      <a:pt x="162" y="38"/>
                    </a:lnTo>
                    <a:lnTo>
                      <a:pt x="151" y="36"/>
                    </a:lnTo>
                    <a:lnTo>
                      <a:pt x="140" y="31"/>
                    </a:lnTo>
                    <a:lnTo>
                      <a:pt x="115" y="21"/>
                    </a:lnTo>
                    <a:lnTo>
                      <a:pt x="90" y="13"/>
                    </a:lnTo>
                    <a:lnTo>
                      <a:pt x="65" y="5"/>
                    </a:lnTo>
                    <a:lnTo>
                      <a:pt x="53" y="3"/>
                    </a:lnTo>
                    <a:lnTo>
                      <a:pt x="47" y="2"/>
                    </a:lnTo>
                    <a:lnTo>
                      <a:pt x="38" y="0"/>
                    </a:lnTo>
                    <a:lnTo>
                      <a:pt x="28" y="0"/>
                    </a:lnTo>
                    <a:lnTo>
                      <a:pt x="23" y="2"/>
                    </a:lnTo>
                    <a:lnTo>
                      <a:pt x="16" y="3"/>
                    </a:lnTo>
                    <a:lnTo>
                      <a:pt x="10" y="6"/>
                    </a:lnTo>
                    <a:lnTo>
                      <a:pt x="6" y="9"/>
                    </a:lnTo>
                    <a:lnTo>
                      <a:pt x="2" y="14"/>
                    </a:lnTo>
                    <a:lnTo>
                      <a:pt x="1" y="21"/>
                    </a:lnTo>
                    <a:lnTo>
                      <a:pt x="0" y="26"/>
                    </a:lnTo>
                    <a:lnTo>
                      <a:pt x="1" y="33"/>
                    </a:lnTo>
                    <a:lnTo>
                      <a:pt x="2" y="38"/>
                    </a:lnTo>
                    <a:lnTo>
                      <a:pt x="5" y="47"/>
                    </a:lnTo>
                    <a:lnTo>
                      <a:pt x="9" y="57"/>
                    </a:lnTo>
                    <a:lnTo>
                      <a:pt x="15" y="67"/>
                    </a:lnTo>
                    <a:lnTo>
                      <a:pt x="30" y="91"/>
                    </a:lnTo>
                    <a:lnTo>
                      <a:pt x="32" y="96"/>
                    </a:lnTo>
                    <a:lnTo>
                      <a:pt x="51" y="124"/>
                    </a:lnTo>
                    <a:lnTo>
                      <a:pt x="75" y="155"/>
                    </a:lnTo>
                    <a:lnTo>
                      <a:pt x="100" y="189"/>
                    </a:lnTo>
                    <a:lnTo>
                      <a:pt x="128" y="224"/>
                    </a:lnTo>
                    <a:lnTo>
                      <a:pt x="166" y="271"/>
                    </a:lnTo>
                    <a:close/>
                  </a:path>
                </a:pathLst>
              </a:custGeom>
              <a:solidFill>
                <a:srgbClr val="FE4D0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6659" name="Group 137"/>
            <p:cNvGrpSpPr>
              <a:grpSpLocks/>
            </p:cNvGrpSpPr>
            <p:nvPr/>
          </p:nvGrpSpPr>
          <p:grpSpPr bwMode="auto">
            <a:xfrm>
              <a:off x="1652" y="3019"/>
              <a:ext cx="313" cy="498"/>
              <a:chOff x="1887" y="1496"/>
              <a:chExt cx="313" cy="498"/>
            </a:xfrm>
          </p:grpSpPr>
          <p:sp>
            <p:nvSpPr>
              <p:cNvPr id="26664" name="Oval 138"/>
              <p:cNvSpPr>
                <a:spLocks noChangeArrowheads="1"/>
              </p:cNvSpPr>
              <p:nvPr/>
            </p:nvSpPr>
            <p:spPr bwMode="auto">
              <a:xfrm>
                <a:off x="1896" y="1504"/>
                <a:ext cx="295" cy="283"/>
              </a:xfrm>
              <a:prstGeom prst="ellipse">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665" name="Oval 139"/>
              <p:cNvSpPr>
                <a:spLocks noChangeArrowheads="1"/>
              </p:cNvSpPr>
              <p:nvPr/>
            </p:nvSpPr>
            <p:spPr bwMode="auto">
              <a:xfrm>
                <a:off x="1887" y="1496"/>
                <a:ext cx="313" cy="300"/>
              </a:xfrm>
              <a:prstGeom prst="ellipse">
                <a:avLst/>
              </a:pr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6666" name="Freeform 140"/>
              <p:cNvSpPr>
                <a:spLocks/>
              </p:cNvSpPr>
              <p:nvPr/>
            </p:nvSpPr>
            <p:spPr bwMode="auto">
              <a:xfrm>
                <a:off x="1915" y="1724"/>
                <a:ext cx="191" cy="270"/>
              </a:xfrm>
              <a:custGeom>
                <a:avLst/>
                <a:gdLst>
                  <a:gd name="T0" fmla="*/ 166 w 191"/>
                  <a:gd name="T1" fmla="*/ 270 h 270"/>
                  <a:gd name="T2" fmla="*/ 191 w 191"/>
                  <a:gd name="T3" fmla="*/ 249 h 270"/>
                  <a:gd name="T4" fmla="*/ 151 w 191"/>
                  <a:gd name="T5" fmla="*/ 200 h 270"/>
                  <a:gd name="T6" fmla="*/ 124 w 191"/>
                  <a:gd name="T7" fmla="*/ 165 h 270"/>
                  <a:gd name="T8" fmla="*/ 98 w 191"/>
                  <a:gd name="T9" fmla="*/ 131 h 270"/>
                  <a:gd name="T10" fmla="*/ 75 w 191"/>
                  <a:gd name="T11" fmla="*/ 100 h 270"/>
                  <a:gd name="T12" fmla="*/ 56 w 191"/>
                  <a:gd name="T13" fmla="*/ 72 h 270"/>
                  <a:gd name="T14" fmla="*/ 56 w 191"/>
                  <a:gd name="T15" fmla="*/ 72 h 270"/>
                  <a:gd name="T16" fmla="*/ 45 w 191"/>
                  <a:gd name="T17" fmla="*/ 53 h 270"/>
                  <a:gd name="T18" fmla="*/ 39 w 191"/>
                  <a:gd name="T19" fmla="*/ 43 h 270"/>
                  <a:gd name="T20" fmla="*/ 35 w 191"/>
                  <a:gd name="T21" fmla="*/ 34 h 270"/>
                  <a:gd name="T22" fmla="*/ 35 w 191"/>
                  <a:gd name="T23" fmla="*/ 34 h 270"/>
                  <a:gd name="T24" fmla="*/ 38 w 191"/>
                  <a:gd name="T25" fmla="*/ 34 h 270"/>
                  <a:gd name="T26" fmla="*/ 47 w 191"/>
                  <a:gd name="T27" fmla="*/ 35 h 270"/>
                  <a:gd name="T28" fmla="*/ 47 w 191"/>
                  <a:gd name="T29" fmla="*/ 35 h 270"/>
                  <a:gd name="T30" fmla="*/ 53 w 191"/>
                  <a:gd name="T31" fmla="*/ 35 h 270"/>
                  <a:gd name="T32" fmla="*/ 77 w 191"/>
                  <a:gd name="T33" fmla="*/ 43 h 270"/>
                  <a:gd name="T34" fmla="*/ 103 w 191"/>
                  <a:gd name="T35" fmla="*/ 52 h 270"/>
                  <a:gd name="T36" fmla="*/ 128 w 191"/>
                  <a:gd name="T37" fmla="*/ 62 h 270"/>
                  <a:gd name="T38" fmla="*/ 139 w 191"/>
                  <a:gd name="T39" fmla="*/ 66 h 270"/>
                  <a:gd name="T40" fmla="*/ 150 w 191"/>
                  <a:gd name="T41" fmla="*/ 69 h 270"/>
                  <a:gd name="T42" fmla="*/ 156 w 191"/>
                  <a:gd name="T43" fmla="*/ 72 h 270"/>
                  <a:gd name="T44" fmla="*/ 182 w 191"/>
                  <a:gd name="T45" fmla="*/ 77 h 270"/>
                  <a:gd name="T46" fmla="*/ 189 w 191"/>
                  <a:gd name="T47" fmla="*/ 45 h 270"/>
                  <a:gd name="T48" fmla="*/ 169 w 191"/>
                  <a:gd name="T49" fmla="*/ 41 h 270"/>
                  <a:gd name="T50" fmla="*/ 162 w 191"/>
                  <a:gd name="T51" fmla="*/ 38 h 270"/>
                  <a:gd name="T52" fmla="*/ 151 w 191"/>
                  <a:gd name="T53" fmla="*/ 35 h 270"/>
                  <a:gd name="T54" fmla="*/ 140 w 191"/>
                  <a:gd name="T55" fmla="*/ 31 h 270"/>
                  <a:gd name="T56" fmla="*/ 116 w 191"/>
                  <a:gd name="T57" fmla="*/ 21 h 270"/>
                  <a:gd name="T58" fmla="*/ 90 w 191"/>
                  <a:gd name="T59" fmla="*/ 12 h 270"/>
                  <a:gd name="T60" fmla="*/ 65 w 191"/>
                  <a:gd name="T61" fmla="*/ 4 h 270"/>
                  <a:gd name="T62" fmla="*/ 53 w 191"/>
                  <a:gd name="T63" fmla="*/ 3 h 270"/>
                  <a:gd name="T64" fmla="*/ 47 w 191"/>
                  <a:gd name="T65" fmla="*/ 1 h 270"/>
                  <a:gd name="T66" fmla="*/ 38 w 191"/>
                  <a:gd name="T67" fmla="*/ 0 h 270"/>
                  <a:gd name="T68" fmla="*/ 28 w 191"/>
                  <a:gd name="T69" fmla="*/ 0 h 270"/>
                  <a:gd name="T70" fmla="*/ 23 w 191"/>
                  <a:gd name="T71" fmla="*/ 1 h 270"/>
                  <a:gd name="T72" fmla="*/ 16 w 191"/>
                  <a:gd name="T73" fmla="*/ 3 h 270"/>
                  <a:gd name="T74" fmla="*/ 11 w 191"/>
                  <a:gd name="T75" fmla="*/ 5 h 270"/>
                  <a:gd name="T76" fmla="*/ 6 w 191"/>
                  <a:gd name="T77" fmla="*/ 8 h 270"/>
                  <a:gd name="T78" fmla="*/ 2 w 191"/>
                  <a:gd name="T79" fmla="*/ 14 h 270"/>
                  <a:gd name="T80" fmla="*/ 1 w 191"/>
                  <a:gd name="T81" fmla="*/ 21 h 270"/>
                  <a:gd name="T82" fmla="*/ 1 w 191"/>
                  <a:gd name="T83" fmla="*/ 21 h 270"/>
                  <a:gd name="T84" fmla="*/ 0 w 191"/>
                  <a:gd name="T85" fmla="*/ 25 h 270"/>
                  <a:gd name="T86" fmla="*/ 1 w 191"/>
                  <a:gd name="T87" fmla="*/ 32 h 270"/>
                  <a:gd name="T88" fmla="*/ 2 w 191"/>
                  <a:gd name="T89" fmla="*/ 38 h 270"/>
                  <a:gd name="T90" fmla="*/ 5 w 191"/>
                  <a:gd name="T91" fmla="*/ 46 h 270"/>
                  <a:gd name="T92" fmla="*/ 9 w 191"/>
                  <a:gd name="T93" fmla="*/ 56 h 270"/>
                  <a:gd name="T94" fmla="*/ 15 w 191"/>
                  <a:gd name="T95" fmla="*/ 66 h 270"/>
                  <a:gd name="T96" fmla="*/ 30 w 191"/>
                  <a:gd name="T97" fmla="*/ 90 h 270"/>
                  <a:gd name="T98" fmla="*/ 32 w 191"/>
                  <a:gd name="T99" fmla="*/ 96 h 270"/>
                  <a:gd name="T100" fmla="*/ 51 w 191"/>
                  <a:gd name="T101" fmla="*/ 124 h 270"/>
                  <a:gd name="T102" fmla="*/ 75 w 191"/>
                  <a:gd name="T103" fmla="*/ 155 h 270"/>
                  <a:gd name="T104" fmla="*/ 101 w 191"/>
                  <a:gd name="T105" fmla="*/ 189 h 270"/>
                  <a:gd name="T106" fmla="*/ 128 w 191"/>
                  <a:gd name="T107" fmla="*/ 224 h 270"/>
                  <a:gd name="T108" fmla="*/ 166 w 191"/>
                  <a:gd name="T109" fmla="*/ 270 h 2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1"/>
                  <a:gd name="T166" fmla="*/ 0 h 270"/>
                  <a:gd name="T167" fmla="*/ 191 w 191"/>
                  <a:gd name="T168" fmla="*/ 270 h 2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1" h="270">
                    <a:moveTo>
                      <a:pt x="166" y="270"/>
                    </a:moveTo>
                    <a:lnTo>
                      <a:pt x="191" y="249"/>
                    </a:lnTo>
                    <a:lnTo>
                      <a:pt x="151" y="200"/>
                    </a:lnTo>
                    <a:lnTo>
                      <a:pt x="124" y="165"/>
                    </a:lnTo>
                    <a:lnTo>
                      <a:pt x="98" y="131"/>
                    </a:lnTo>
                    <a:lnTo>
                      <a:pt x="75" y="100"/>
                    </a:lnTo>
                    <a:lnTo>
                      <a:pt x="56" y="72"/>
                    </a:lnTo>
                    <a:lnTo>
                      <a:pt x="45" y="53"/>
                    </a:lnTo>
                    <a:lnTo>
                      <a:pt x="39" y="43"/>
                    </a:lnTo>
                    <a:lnTo>
                      <a:pt x="35" y="34"/>
                    </a:lnTo>
                    <a:lnTo>
                      <a:pt x="38" y="34"/>
                    </a:lnTo>
                    <a:lnTo>
                      <a:pt x="47" y="35"/>
                    </a:lnTo>
                    <a:lnTo>
                      <a:pt x="53" y="35"/>
                    </a:lnTo>
                    <a:lnTo>
                      <a:pt x="77" y="43"/>
                    </a:lnTo>
                    <a:lnTo>
                      <a:pt x="103" y="52"/>
                    </a:lnTo>
                    <a:lnTo>
                      <a:pt x="128" y="62"/>
                    </a:lnTo>
                    <a:lnTo>
                      <a:pt x="139" y="66"/>
                    </a:lnTo>
                    <a:lnTo>
                      <a:pt x="150" y="69"/>
                    </a:lnTo>
                    <a:lnTo>
                      <a:pt x="156" y="72"/>
                    </a:lnTo>
                    <a:lnTo>
                      <a:pt x="182" y="77"/>
                    </a:lnTo>
                    <a:lnTo>
                      <a:pt x="189" y="45"/>
                    </a:lnTo>
                    <a:lnTo>
                      <a:pt x="169" y="41"/>
                    </a:lnTo>
                    <a:lnTo>
                      <a:pt x="162" y="38"/>
                    </a:lnTo>
                    <a:lnTo>
                      <a:pt x="151" y="35"/>
                    </a:lnTo>
                    <a:lnTo>
                      <a:pt x="140" y="31"/>
                    </a:lnTo>
                    <a:lnTo>
                      <a:pt x="116" y="21"/>
                    </a:lnTo>
                    <a:lnTo>
                      <a:pt x="90" y="12"/>
                    </a:lnTo>
                    <a:lnTo>
                      <a:pt x="65" y="4"/>
                    </a:lnTo>
                    <a:lnTo>
                      <a:pt x="53" y="3"/>
                    </a:lnTo>
                    <a:lnTo>
                      <a:pt x="47" y="1"/>
                    </a:lnTo>
                    <a:lnTo>
                      <a:pt x="38" y="0"/>
                    </a:lnTo>
                    <a:lnTo>
                      <a:pt x="28" y="0"/>
                    </a:lnTo>
                    <a:lnTo>
                      <a:pt x="23" y="1"/>
                    </a:lnTo>
                    <a:lnTo>
                      <a:pt x="16" y="3"/>
                    </a:lnTo>
                    <a:lnTo>
                      <a:pt x="11" y="5"/>
                    </a:lnTo>
                    <a:lnTo>
                      <a:pt x="6" y="8"/>
                    </a:lnTo>
                    <a:lnTo>
                      <a:pt x="2" y="14"/>
                    </a:lnTo>
                    <a:lnTo>
                      <a:pt x="1" y="21"/>
                    </a:lnTo>
                    <a:lnTo>
                      <a:pt x="0" y="25"/>
                    </a:lnTo>
                    <a:lnTo>
                      <a:pt x="1" y="32"/>
                    </a:lnTo>
                    <a:lnTo>
                      <a:pt x="2" y="38"/>
                    </a:lnTo>
                    <a:lnTo>
                      <a:pt x="5" y="46"/>
                    </a:lnTo>
                    <a:lnTo>
                      <a:pt x="9" y="56"/>
                    </a:lnTo>
                    <a:lnTo>
                      <a:pt x="15" y="66"/>
                    </a:lnTo>
                    <a:lnTo>
                      <a:pt x="30" y="90"/>
                    </a:lnTo>
                    <a:lnTo>
                      <a:pt x="32" y="96"/>
                    </a:lnTo>
                    <a:lnTo>
                      <a:pt x="51" y="124"/>
                    </a:lnTo>
                    <a:lnTo>
                      <a:pt x="75" y="155"/>
                    </a:lnTo>
                    <a:lnTo>
                      <a:pt x="101" y="189"/>
                    </a:lnTo>
                    <a:lnTo>
                      <a:pt x="128" y="224"/>
                    </a:lnTo>
                    <a:lnTo>
                      <a:pt x="166" y="270"/>
                    </a:lnTo>
                    <a:close/>
                  </a:path>
                </a:pathLst>
              </a:custGeom>
              <a:solidFill>
                <a:srgbClr val="FE4D0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6660" name="Group 141"/>
            <p:cNvGrpSpPr>
              <a:grpSpLocks/>
            </p:cNvGrpSpPr>
            <p:nvPr/>
          </p:nvGrpSpPr>
          <p:grpSpPr bwMode="auto">
            <a:xfrm>
              <a:off x="2037" y="3027"/>
              <a:ext cx="312" cy="499"/>
              <a:chOff x="2272" y="1504"/>
              <a:chExt cx="312" cy="499"/>
            </a:xfrm>
          </p:grpSpPr>
          <p:sp>
            <p:nvSpPr>
              <p:cNvPr id="26661" name="Oval 142"/>
              <p:cNvSpPr>
                <a:spLocks noChangeArrowheads="1"/>
              </p:cNvSpPr>
              <p:nvPr/>
            </p:nvSpPr>
            <p:spPr bwMode="auto">
              <a:xfrm>
                <a:off x="2280" y="1513"/>
                <a:ext cx="296" cy="283"/>
              </a:xfrm>
              <a:prstGeom prst="ellipse">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662" name="Oval 143"/>
              <p:cNvSpPr>
                <a:spLocks noChangeArrowheads="1"/>
              </p:cNvSpPr>
              <p:nvPr/>
            </p:nvSpPr>
            <p:spPr bwMode="auto">
              <a:xfrm>
                <a:off x="2272" y="1504"/>
                <a:ext cx="312" cy="300"/>
              </a:xfrm>
              <a:prstGeom prst="ellipse">
                <a:avLst/>
              </a:pr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6663" name="Freeform 144"/>
              <p:cNvSpPr>
                <a:spLocks/>
              </p:cNvSpPr>
              <p:nvPr/>
            </p:nvSpPr>
            <p:spPr bwMode="auto">
              <a:xfrm>
                <a:off x="2299" y="1732"/>
                <a:ext cx="191" cy="271"/>
              </a:xfrm>
              <a:custGeom>
                <a:avLst/>
                <a:gdLst>
                  <a:gd name="T0" fmla="*/ 167 w 191"/>
                  <a:gd name="T1" fmla="*/ 271 h 271"/>
                  <a:gd name="T2" fmla="*/ 191 w 191"/>
                  <a:gd name="T3" fmla="*/ 250 h 271"/>
                  <a:gd name="T4" fmla="*/ 152 w 191"/>
                  <a:gd name="T5" fmla="*/ 200 h 271"/>
                  <a:gd name="T6" fmla="*/ 124 w 191"/>
                  <a:gd name="T7" fmla="*/ 165 h 271"/>
                  <a:gd name="T8" fmla="*/ 98 w 191"/>
                  <a:gd name="T9" fmla="*/ 131 h 271"/>
                  <a:gd name="T10" fmla="*/ 75 w 191"/>
                  <a:gd name="T11" fmla="*/ 100 h 271"/>
                  <a:gd name="T12" fmla="*/ 56 w 191"/>
                  <a:gd name="T13" fmla="*/ 72 h 271"/>
                  <a:gd name="T14" fmla="*/ 56 w 191"/>
                  <a:gd name="T15" fmla="*/ 72 h 271"/>
                  <a:gd name="T16" fmla="*/ 45 w 191"/>
                  <a:gd name="T17" fmla="*/ 54 h 271"/>
                  <a:gd name="T18" fmla="*/ 40 w 191"/>
                  <a:gd name="T19" fmla="*/ 44 h 271"/>
                  <a:gd name="T20" fmla="*/ 36 w 191"/>
                  <a:gd name="T21" fmla="*/ 34 h 271"/>
                  <a:gd name="T22" fmla="*/ 36 w 191"/>
                  <a:gd name="T23" fmla="*/ 34 h 271"/>
                  <a:gd name="T24" fmla="*/ 38 w 191"/>
                  <a:gd name="T25" fmla="*/ 34 h 271"/>
                  <a:gd name="T26" fmla="*/ 48 w 191"/>
                  <a:gd name="T27" fmla="*/ 35 h 271"/>
                  <a:gd name="T28" fmla="*/ 48 w 191"/>
                  <a:gd name="T29" fmla="*/ 35 h 271"/>
                  <a:gd name="T30" fmla="*/ 53 w 191"/>
                  <a:gd name="T31" fmla="*/ 35 h 271"/>
                  <a:gd name="T32" fmla="*/ 78 w 191"/>
                  <a:gd name="T33" fmla="*/ 44 h 271"/>
                  <a:gd name="T34" fmla="*/ 104 w 191"/>
                  <a:gd name="T35" fmla="*/ 52 h 271"/>
                  <a:gd name="T36" fmla="*/ 128 w 191"/>
                  <a:gd name="T37" fmla="*/ 62 h 271"/>
                  <a:gd name="T38" fmla="*/ 139 w 191"/>
                  <a:gd name="T39" fmla="*/ 66 h 271"/>
                  <a:gd name="T40" fmla="*/ 150 w 191"/>
                  <a:gd name="T41" fmla="*/ 69 h 271"/>
                  <a:gd name="T42" fmla="*/ 157 w 191"/>
                  <a:gd name="T43" fmla="*/ 72 h 271"/>
                  <a:gd name="T44" fmla="*/ 183 w 191"/>
                  <a:gd name="T45" fmla="*/ 78 h 271"/>
                  <a:gd name="T46" fmla="*/ 190 w 191"/>
                  <a:gd name="T47" fmla="*/ 45 h 271"/>
                  <a:gd name="T48" fmla="*/ 169 w 191"/>
                  <a:gd name="T49" fmla="*/ 41 h 271"/>
                  <a:gd name="T50" fmla="*/ 162 w 191"/>
                  <a:gd name="T51" fmla="*/ 38 h 271"/>
                  <a:gd name="T52" fmla="*/ 152 w 191"/>
                  <a:gd name="T53" fmla="*/ 35 h 271"/>
                  <a:gd name="T54" fmla="*/ 141 w 191"/>
                  <a:gd name="T55" fmla="*/ 31 h 271"/>
                  <a:gd name="T56" fmla="*/ 116 w 191"/>
                  <a:gd name="T57" fmla="*/ 21 h 271"/>
                  <a:gd name="T58" fmla="*/ 90 w 191"/>
                  <a:gd name="T59" fmla="*/ 13 h 271"/>
                  <a:gd name="T60" fmla="*/ 66 w 191"/>
                  <a:gd name="T61" fmla="*/ 4 h 271"/>
                  <a:gd name="T62" fmla="*/ 53 w 191"/>
                  <a:gd name="T63" fmla="*/ 3 h 271"/>
                  <a:gd name="T64" fmla="*/ 48 w 191"/>
                  <a:gd name="T65" fmla="*/ 2 h 271"/>
                  <a:gd name="T66" fmla="*/ 38 w 191"/>
                  <a:gd name="T67" fmla="*/ 0 h 271"/>
                  <a:gd name="T68" fmla="*/ 29 w 191"/>
                  <a:gd name="T69" fmla="*/ 0 h 271"/>
                  <a:gd name="T70" fmla="*/ 23 w 191"/>
                  <a:gd name="T71" fmla="*/ 2 h 271"/>
                  <a:gd name="T72" fmla="*/ 17 w 191"/>
                  <a:gd name="T73" fmla="*/ 3 h 271"/>
                  <a:gd name="T74" fmla="*/ 11 w 191"/>
                  <a:gd name="T75" fmla="*/ 6 h 271"/>
                  <a:gd name="T76" fmla="*/ 7 w 191"/>
                  <a:gd name="T77" fmla="*/ 9 h 271"/>
                  <a:gd name="T78" fmla="*/ 3 w 191"/>
                  <a:gd name="T79" fmla="*/ 14 h 271"/>
                  <a:gd name="T80" fmla="*/ 2 w 191"/>
                  <a:gd name="T81" fmla="*/ 21 h 271"/>
                  <a:gd name="T82" fmla="*/ 2 w 191"/>
                  <a:gd name="T83" fmla="*/ 21 h 271"/>
                  <a:gd name="T84" fmla="*/ 0 w 191"/>
                  <a:gd name="T85" fmla="*/ 26 h 271"/>
                  <a:gd name="T86" fmla="*/ 2 w 191"/>
                  <a:gd name="T87" fmla="*/ 33 h 271"/>
                  <a:gd name="T88" fmla="*/ 3 w 191"/>
                  <a:gd name="T89" fmla="*/ 38 h 271"/>
                  <a:gd name="T90" fmla="*/ 6 w 191"/>
                  <a:gd name="T91" fmla="*/ 47 h 271"/>
                  <a:gd name="T92" fmla="*/ 10 w 191"/>
                  <a:gd name="T93" fmla="*/ 57 h 271"/>
                  <a:gd name="T94" fmla="*/ 15 w 191"/>
                  <a:gd name="T95" fmla="*/ 66 h 271"/>
                  <a:gd name="T96" fmla="*/ 30 w 191"/>
                  <a:gd name="T97" fmla="*/ 90 h 271"/>
                  <a:gd name="T98" fmla="*/ 33 w 191"/>
                  <a:gd name="T99" fmla="*/ 96 h 271"/>
                  <a:gd name="T100" fmla="*/ 52 w 191"/>
                  <a:gd name="T101" fmla="*/ 124 h 271"/>
                  <a:gd name="T102" fmla="*/ 75 w 191"/>
                  <a:gd name="T103" fmla="*/ 155 h 271"/>
                  <a:gd name="T104" fmla="*/ 101 w 191"/>
                  <a:gd name="T105" fmla="*/ 189 h 271"/>
                  <a:gd name="T106" fmla="*/ 128 w 191"/>
                  <a:gd name="T107" fmla="*/ 224 h 271"/>
                  <a:gd name="T108" fmla="*/ 167 w 191"/>
                  <a:gd name="T109" fmla="*/ 271 h 2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1"/>
                  <a:gd name="T166" fmla="*/ 0 h 271"/>
                  <a:gd name="T167" fmla="*/ 191 w 191"/>
                  <a:gd name="T168" fmla="*/ 271 h 2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1" h="271">
                    <a:moveTo>
                      <a:pt x="167" y="271"/>
                    </a:moveTo>
                    <a:lnTo>
                      <a:pt x="191" y="250"/>
                    </a:lnTo>
                    <a:lnTo>
                      <a:pt x="152" y="200"/>
                    </a:lnTo>
                    <a:lnTo>
                      <a:pt x="124" y="165"/>
                    </a:lnTo>
                    <a:lnTo>
                      <a:pt x="98" y="131"/>
                    </a:lnTo>
                    <a:lnTo>
                      <a:pt x="75" y="100"/>
                    </a:lnTo>
                    <a:lnTo>
                      <a:pt x="56" y="72"/>
                    </a:lnTo>
                    <a:lnTo>
                      <a:pt x="45" y="54"/>
                    </a:lnTo>
                    <a:lnTo>
                      <a:pt x="40" y="44"/>
                    </a:lnTo>
                    <a:lnTo>
                      <a:pt x="36" y="34"/>
                    </a:lnTo>
                    <a:lnTo>
                      <a:pt x="38" y="34"/>
                    </a:lnTo>
                    <a:lnTo>
                      <a:pt x="48" y="35"/>
                    </a:lnTo>
                    <a:lnTo>
                      <a:pt x="53" y="35"/>
                    </a:lnTo>
                    <a:lnTo>
                      <a:pt x="78" y="44"/>
                    </a:lnTo>
                    <a:lnTo>
                      <a:pt x="104" y="52"/>
                    </a:lnTo>
                    <a:lnTo>
                      <a:pt x="128" y="62"/>
                    </a:lnTo>
                    <a:lnTo>
                      <a:pt x="139" y="66"/>
                    </a:lnTo>
                    <a:lnTo>
                      <a:pt x="150" y="69"/>
                    </a:lnTo>
                    <a:lnTo>
                      <a:pt x="157" y="72"/>
                    </a:lnTo>
                    <a:lnTo>
                      <a:pt x="183" y="78"/>
                    </a:lnTo>
                    <a:lnTo>
                      <a:pt x="190" y="45"/>
                    </a:lnTo>
                    <a:lnTo>
                      <a:pt x="169" y="41"/>
                    </a:lnTo>
                    <a:lnTo>
                      <a:pt x="162" y="38"/>
                    </a:lnTo>
                    <a:lnTo>
                      <a:pt x="152" y="35"/>
                    </a:lnTo>
                    <a:lnTo>
                      <a:pt x="141" y="31"/>
                    </a:lnTo>
                    <a:lnTo>
                      <a:pt x="116" y="21"/>
                    </a:lnTo>
                    <a:lnTo>
                      <a:pt x="90" y="13"/>
                    </a:lnTo>
                    <a:lnTo>
                      <a:pt x="66" y="4"/>
                    </a:lnTo>
                    <a:lnTo>
                      <a:pt x="53" y="3"/>
                    </a:lnTo>
                    <a:lnTo>
                      <a:pt x="48" y="2"/>
                    </a:lnTo>
                    <a:lnTo>
                      <a:pt x="38" y="0"/>
                    </a:lnTo>
                    <a:lnTo>
                      <a:pt x="29" y="0"/>
                    </a:lnTo>
                    <a:lnTo>
                      <a:pt x="23" y="2"/>
                    </a:lnTo>
                    <a:lnTo>
                      <a:pt x="17" y="3"/>
                    </a:lnTo>
                    <a:lnTo>
                      <a:pt x="11" y="6"/>
                    </a:lnTo>
                    <a:lnTo>
                      <a:pt x="7" y="9"/>
                    </a:lnTo>
                    <a:lnTo>
                      <a:pt x="3" y="14"/>
                    </a:lnTo>
                    <a:lnTo>
                      <a:pt x="2" y="21"/>
                    </a:lnTo>
                    <a:lnTo>
                      <a:pt x="0" y="26"/>
                    </a:lnTo>
                    <a:lnTo>
                      <a:pt x="2" y="33"/>
                    </a:lnTo>
                    <a:lnTo>
                      <a:pt x="3" y="38"/>
                    </a:lnTo>
                    <a:lnTo>
                      <a:pt x="6" y="47"/>
                    </a:lnTo>
                    <a:lnTo>
                      <a:pt x="10" y="57"/>
                    </a:lnTo>
                    <a:lnTo>
                      <a:pt x="15" y="66"/>
                    </a:lnTo>
                    <a:lnTo>
                      <a:pt x="30" y="90"/>
                    </a:lnTo>
                    <a:lnTo>
                      <a:pt x="33" y="96"/>
                    </a:lnTo>
                    <a:lnTo>
                      <a:pt x="52" y="124"/>
                    </a:lnTo>
                    <a:lnTo>
                      <a:pt x="75" y="155"/>
                    </a:lnTo>
                    <a:lnTo>
                      <a:pt x="101" y="189"/>
                    </a:lnTo>
                    <a:lnTo>
                      <a:pt x="128" y="224"/>
                    </a:lnTo>
                    <a:lnTo>
                      <a:pt x="167" y="271"/>
                    </a:lnTo>
                    <a:close/>
                  </a:path>
                </a:pathLst>
              </a:custGeom>
              <a:solidFill>
                <a:srgbClr val="FE4D0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sp>
        <p:nvSpPr>
          <p:cNvPr id="4" name="TextBox 3"/>
          <p:cNvSpPr txBox="1"/>
          <p:nvPr/>
        </p:nvSpPr>
        <p:spPr>
          <a:xfrm>
            <a:off x="390064" y="2780274"/>
            <a:ext cx="8384603" cy="4801314"/>
          </a:xfrm>
          <a:prstGeom prst="rect">
            <a:avLst/>
          </a:prstGeom>
          <a:noFill/>
        </p:spPr>
        <p:txBody>
          <a:bodyPr wrap="none" rtlCol="0">
            <a:spAutoFit/>
          </a:bodyPr>
          <a:lstStyle/>
          <a:p>
            <a:pPr marL="342900" indent="-342900">
              <a:buFont typeface="Arial"/>
              <a:buChar char="•"/>
            </a:pPr>
            <a:r>
              <a:rPr lang="en-US" sz="2400" dirty="0"/>
              <a:t>Repeats are targeted for silencing, </a:t>
            </a:r>
          </a:p>
          <a:p>
            <a:r>
              <a:rPr lang="en-US" sz="2400" dirty="0"/>
              <a:t>     generally by heterochromatin formation</a:t>
            </a:r>
          </a:p>
          <a:p>
            <a:pPr marL="800100" lvl="1" indent="-342900">
              <a:buFont typeface="Arial"/>
              <a:buChar char="•"/>
            </a:pPr>
            <a:r>
              <a:rPr lang="en-US" sz="2000" dirty="0"/>
              <a:t>Simple sequences:  2 to 20 </a:t>
            </a:r>
            <a:r>
              <a:rPr lang="en-US" sz="2000" dirty="0">
                <a:sym typeface="Wingdings" pitchFamily="2" charset="2"/>
              </a:rPr>
              <a:t>nucleotides in tandem array; ex.  (AATAT)</a:t>
            </a:r>
            <a:r>
              <a:rPr lang="en-US" sz="2000" baseline="-25000" dirty="0">
                <a:sym typeface="Wingdings" pitchFamily="2" charset="2"/>
              </a:rPr>
              <a:t>n </a:t>
            </a:r>
          </a:p>
          <a:p>
            <a:pPr marL="800100" lvl="1" indent="-342900">
              <a:buFont typeface="Arial"/>
              <a:buChar char="•"/>
            </a:pPr>
            <a:r>
              <a:rPr lang="en-US" sz="2000" dirty="0">
                <a:sym typeface="Wingdings" pitchFamily="2" charset="2"/>
              </a:rPr>
              <a:t>Transposable elements:  retroviruses, DNA transposons, &amp; remnants</a:t>
            </a:r>
          </a:p>
          <a:p>
            <a:pPr marL="800100" lvl="1" indent="-342900">
              <a:buFont typeface="Arial"/>
              <a:buChar char="•"/>
            </a:pPr>
            <a:r>
              <a:rPr lang="en-US" sz="2000" dirty="0">
                <a:sym typeface="Wingdings" pitchFamily="2" charset="2"/>
              </a:rPr>
              <a:t>Genes:  rRNA genes, histone genes; foreign insertions</a:t>
            </a:r>
            <a:endParaRPr lang="en-US" sz="2000" dirty="0"/>
          </a:p>
          <a:p>
            <a:pPr marL="342900" indent="-342900">
              <a:buFont typeface="Arial"/>
              <a:buChar char="•"/>
            </a:pPr>
            <a:endParaRPr lang="en-US" sz="1000" dirty="0"/>
          </a:p>
          <a:p>
            <a:pPr marL="342900" indent="-342900">
              <a:buFont typeface="Arial"/>
              <a:buChar char="•"/>
            </a:pPr>
            <a:r>
              <a:rPr lang="en-US" sz="2400" dirty="0"/>
              <a:t>Foreign repeats and endogenous duplications </a:t>
            </a:r>
          </a:p>
          <a:p>
            <a:r>
              <a:rPr lang="en-US" sz="2400" dirty="0"/>
              <a:t>     can both induce robust silencing</a:t>
            </a:r>
          </a:p>
          <a:p>
            <a:endParaRPr lang="en-US" sz="1000" dirty="0">
              <a:latin typeface="Arial" panose="020B0604020202020204" pitchFamily="34" charset="0"/>
              <a:cs typeface="Arial" panose="020B0604020202020204" pitchFamily="34" charset="0"/>
            </a:endParaRPr>
          </a:p>
          <a:p>
            <a:pPr marL="342900" indent="-342900">
              <a:buFont typeface="Arial"/>
              <a:buChar char="•"/>
            </a:pPr>
            <a:r>
              <a:rPr lang="en-US" sz="2400" dirty="0"/>
              <a:t>TEs recognized by </a:t>
            </a:r>
            <a:r>
              <a:rPr lang="en-US" sz="2400" b="1" dirty="0" err="1"/>
              <a:t>piRNA</a:t>
            </a:r>
            <a:r>
              <a:rPr lang="en-US" sz="2400" dirty="0"/>
              <a:t>; organisms differ in exact mechanism.</a:t>
            </a:r>
          </a:p>
          <a:p>
            <a:pPr marL="342900" indent="-342900">
              <a:buFont typeface="Arial"/>
              <a:buChar char="•"/>
            </a:pPr>
            <a:endParaRPr lang="en-US" sz="1000" dirty="0"/>
          </a:p>
          <a:p>
            <a:pPr marL="342900" indent="-342900">
              <a:buFont typeface="Arial"/>
              <a:buChar char="•"/>
            </a:pPr>
            <a:r>
              <a:rPr lang="en-US" sz="2400" dirty="0"/>
              <a:t>Protection of the germline against TE mobilization and tandem</a:t>
            </a:r>
          </a:p>
          <a:p>
            <a:r>
              <a:rPr lang="en-US" sz="2400" dirty="0"/>
              <a:t>      repeat instability is critical.</a:t>
            </a:r>
          </a:p>
          <a:p>
            <a:endParaRPr lang="en-US" sz="800" dirty="0"/>
          </a:p>
          <a:p>
            <a:pPr marL="342900" indent="-342900">
              <a:buFont typeface="Arial"/>
              <a:buChar char="•"/>
            </a:pPr>
            <a:endParaRPr lang="en-US" sz="800" dirty="0">
              <a:latin typeface="Arial" panose="020B0604020202020204" pitchFamily="34" charset="0"/>
              <a:cs typeface="Arial" panose="020B0604020202020204" pitchFamily="34" charset="0"/>
            </a:endParaRPr>
          </a:p>
          <a:p>
            <a:endParaRPr lang="en-US" sz="2000" dirty="0"/>
          </a:p>
          <a:p>
            <a:r>
              <a:rPr lang="en-US" sz="800" dirty="0"/>
              <a:t>f</a:t>
            </a:r>
          </a:p>
        </p:txBody>
      </p:sp>
      <p:cxnSp>
        <p:nvCxnSpPr>
          <p:cNvPr id="157" name="Straight Arrow Connector 156"/>
          <p:cNvCxnSpPr>
            <a:cxnSpLocks/>
          </p:cNvCxnSpPr>
          <p:nvPr/>
        </p:nvCxnSpPr>
        <p:spPr>
          <a:xfrm>
            <a:off x="4257675" y="1931225"/>
            <a:ext cx="816901" cy="2679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0948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59FC890A-FE7A-8440-954D-5E203C24A9BF}"/>
              </a:ext>
            </a:extLst>
          </p:cNvPr>
          <p:cNvSpPr>
            <a:spLocks noGrp="1"/>
          </p:cNvSpPr>
          <p:nvPr>
            <p:ph type="title"/>
          </p:nvPr>
        </p:nvSpPr>
        <p:spPr>
          <a:xfrm>
            <a:off x="517439" y="259024"/>
            <a:ext cx="7886700" cy="994172"/>
          </a:xfrm>
          <a:noFill/>
        </p:spPr>
        <p:txBody>
          <a:bodyPr>
            <a:normAutofit/>
          </a:bodyPr>
          <a:lstStyle/>
          <a:p>
            <a:r>
              <a:rPr lang="en-US" sz="2800">
                <a:latin typeface="Arial" panose="020B0604020202020204" pitchFamily="34" charset="0"/>
                <a:cs typeface="Arial" panose="020B0604020202020204" pitchFamily="34" charset="0"/>
              </a:rPr>
              <a:t>The aging problem: we appear to lose silencing as we get older</a:t>
            </a:r>
          </a:p>
        </p:txBody>
      </p:sp>
      <p:sp>
        <p:nvSpPr>
          <p:cNvPr id="3" name="Rectangle 2">
            <a:extLst>
              <a:ext uri="{FF2B5EF4-FFF2-40B4-BE49-F238E27FC236}">
                <a16:creationId xmlns:a16="http://schemas.microsoft.com/office/drawing/2014/main" id="{3888B996-B7B7-AE4A-B609-B320A5A5B229}"/>
              </a:ext>
            </a:extLst>
          </p:cNvPr>
          <p:cNvSpPr/>
          <p:nvPr/>
        </p:nvSpPr>
        <p:spPr>
          <a:xfrm>
            <a:off x="292673" y="6051249"/>
            <a:ext cx="3736442" cy="646331"/>
          </a:xfrm>
          <a:prstGeom prst="rect">
            <a:avLst/>
          </a:prstGeom>
        </p:spPr>
        <p:txBody>
          <a:bodyPr wrap="square">
            <a:spAutoFit/>
          </a:bodyPr>
          <a:lstStyle/>
          <a:p>
            <a:r>
              <a:rPr lang="en-US" sz="1200" dirty="0" err="1">
                <a:latin typeface="Arial" panose="020B0604020202020204" pitchFamily="34" charset="0"/>
                <a:ea typeface="Times New Roman" panose="02020603050405020304" pitchFamily="18" charset="0"/>
                <a:cs typeface="Arial" panose="020B0604020202020204" pitchFamily="34" charset="0"/>
              </a:rPr>
              <a:t>Gorbunova</a:t>
            </a:r>
            <a:r>
              <a:rPr lang="en-US" sz="1200" dirty="0">
                <a:latin typeface="Arial" panose="020B0604020202020204" pitchFamily="34" charset="0"/>
                <a:ea typeface="Times New Roman" panose="02020603050405020304" pitchFamily="18" charset="0"/>
                <a:cs typeface="Arial" panose="020B0604020202020204" pitchFamily="34" charset="0"/>
              </a:rPr>
              <a:t> V, </a:t>
            </a:r>
            <a:r>
              <a:rPr lang="en-US" sz="1200" i="1" dirty="0">
                <a:latin typeface="Arial" panose="020B0604020202020204" pitchFamily="34" charset="0"/>
                <a:ea typeface="Times New Roman" panose="02020603050405020304" pitchFamily="18" charset="0"/>
                <a:cs typeface="Arial" panose="020B0604020202020204" pitchFamily="34" charset="0"/>
              </a:rPr>
              <a:t>et al.</a:t>
            </a:r>
            <a:r>
              <a:rPr lang="en-US" sz="1200" dirty="0">
                <a:latin typeface="Arial" panose="020B0604020202020204" pitchFamily="34" charset="0"/>
                <a:ea typeface="Times New Roman" panose="02020603050405020304" pitchFamily="18" charset="0"/>
                <a:cs typeface="Arial" panose="020B0604020202020204" pitchFamily="34" charset="0"/>
              </a:rPr>
              <a:t> Human Genomics. Sleeping dogs of the genome. Science. 2014 Dec 5;346(6214):1187-8.</a:t>
            </a:r>
          </a:p>
        </p:txBody>
      </p:sp>
      <p:sp>
        <p:nvSpPr>
          <p:cNvPr id="10" name="Rectangle 9">
            <a:extLst>
              <a:ext uri="{FF2B5EF4-FFF2-40B4-BE49-F238E27FC236}">
                <a16:creationId xmlns:a16="http://schemas.microsoft.com/office/drawing/2014/main" id="{B146EFA6-FC9D-384D-A05E-8E981EE374E5}"/>
              </a:ext>
            </a:extLst>
          </p:cNvPr>
          <p:cNvSpPr/>
          <p:nvPr/>
        </p:nvSpPr>
        <p:spPr>
          <a:xfrm>
            <a:off x="4166292" y="6051249"/>
            <a:ext cx="4572000" cy="461665"/>
          </a:xfrm>
          <a:prstGeom prst="rect">
            <a:avLst/>
          </a:prstGeom>
        </p:spPr>
        <p:txBody>
          <a:bodyPr>
            <a:spAutoFit/>
          </a:bodyPr>
          <a:lstStyle/>
          <a:p>
            <a:pPr algn="ctr"/>
            <a:r>
              <a:rPr lang="en-US" sz="1200" dirty="0">
                <a:latin typeface="Arial" panose="020B0604020202020204" pitchFamily="34" charset="0"/>
                <a:ea typeface="Times New Roman" panose="02020603050405020304" pitchFamily="18" charset="0"/>
                <a:cs typeface="Arial" panose="020B0604020202020204" pitchFamily="34" charset="0"/>
              </a:rPr>
              <a:t>Payer LM, Burns KH. Transposable elements in human genetic disease. Nat Rev Genet. 2019 Dec;20(12):760-772.</a:t>
            </a:r>
          </a:p>
        </p:txBody>
      </p:sp>
      <p:pic>
        <p:nvPicPr>
          <p:cNvPr id="4" name="Picture 3" descr="A picture containing fabric&#10;&#10;Description automatically generated">
            <a:extLst>
              <a:ext uri="{FF2B5EF4-FFF2-40B4-BE49-F238E27FC236}">
                <a16:creationId xmlns:a16="http://schemas.microsoft.com/office/drawing/2014/main" id="{C44EBCC7-3725-4745-9587-503B4552BD6D}"/>
              </a:ext>
            </a:extLst>
          </p:cNvPr>
          <p:cNvPicPr>
            <a:picLocks noChangeAspect="1"/>
          </p:cNvPicPr>
          <p:nvPr/>
        </p:nvPicPr>
        <p:blipFill>
          <a:blip r:embed="rId3"/>
          <a:stretch>
            <a:fillRect/>
          </a:stretch>
        </p:blipFill>
        <p:spPr>
          <a:xfrm>
            <a:off x="4228608" y="1756317"/>
            <a:ext cx="4447369" cy="3345366"/>
          </a:xfrm>
          <a:prstGeom prst="rect">
            <a:avLst/>
          </a:prstGeom>
        </p:spPr>
      </p:pic>
      <p:sp>
        <p:nvSpPr>
          <p:cNvPr id="5" name="TextBox 4">
            <a:extLst>
              <a:ext uri="{FF2B5EF4-FFF2-40B4-BE49-F238E27FC236}">
                <a16:creationId xmlns:a16="http://schemas.microsoft.com/office/drawing/2014/main" id="{A8FB90B5-6035-D749-A606-44C5051D6C19}"/>
              </a:ext>
            </a:extLst>
          </p:cNvPr>
          <p:cNvSpPr txBox="1"/>
          <p:nvPr/>
        </p:nvSpPr>
        <p:spPr>
          <a:xfrm>
            <a:off x="4228608" y="5121286"/>
            <a:ext cx="4447369"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Histological section of a colon cancer and adjacent</a:t>
            </a:r>
          </a:p>
          <a:p>
            <a:r>
              <a:rPr lang="en-US" sz="1400" dirty="0">
                <a:latin typeface="Arial" panose="020B0604020202020204" pitchFamily="34" charset="0"/>
                <a:cs typeface="Arial" panose="020B0604020202020204" pitchFamily="34" charset="0"/>
              </a:rPr>
              <a:t>normal epithelium.  Brown stain = LINE-1 ORF1p </a:t>
            </a:r>
          </a:p>
          <a:p>
            <a:r>
              <a:rPr lang="en-US" sz="1400" dirty="0">
                <a:latin typeface="Arial" panose="020B0604020202020204" pitchFamily="34" charset="0"/>
                <a:cs typeface="Arial" panose="020B0604020202020204" pitchFamily="34" charset="0"/>
              </a:rPr>
              <a:t>protein; blue = cell nuclei. </a:t>
            </a:r>
          </a:p>
        </p:txBody>
      </p:sp>
      <p:pic>
        <p:nvPicPr>
          <p:cNvPr id="8" name="Picture 7">
            <a:extLst>
              <a:ext uri="{FF2B5EF4-FFF2-40B4-BE49-F238E27FC236}">
                <a16:creationId xmlns:a16="http://schemas.microsoft.com/office/drawing/2014/main" id="{0A626A9A-0FDB-F648-B730-72F0CA8C8A39}"/>
              </a:ext>
            </a:extLst>
          </p:cNvPr>
          <p:cNvPicPr>
            <a:picLocks noChangeAspect="1"/>
          </p:cNvPicPr>
          <p:nvPr/>
        </p:nvPicPr>
        <p:blipFill>
          <a:blip r:embed="rId4"/>
          <a:srcRect/>
          <a:stretch/>
        </p:blipFill>
        <p:spPr>
          <a:xfrm>
            <a:off x="145927" y="1593235"/>
            <a:ext cx="3861833" cy="4117975"/>
          </a:xfrm>
          <a:prstGeom prst="rect">
            <a:avLst/>
          </a:prstGeom>
        </p:spPr>
      </p:pic>
    </p:spTree>
    <p:extLst>
      <p:ext uri="{BB962C8B-B14F-4D97-AF65-F5344CB8AC3E}">
        <p14:creationId xmlns:p14="http://schemas.microsoft.com/office/powerpoint/2010/main" val="362005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1AC47EAB-97E2-9C45-BB81-15D95B406057}"/>
              </a:ext>
            </a:extLst>
          </p:cNvPr>
          <p:cNvSpPr>
            <a:spLocks noGrp="1" noChangeArrowheads="1"/>
          </p:cNvSpPr>
          <p:nvPr>
            <p:ph type="title"/>
          </p:nvPr>
        </p:nvSpPr>
        <p:spPr>
          <a:xfrm>
            <a:off x="0" y="99512"/>
            <a:ext cx="9144000" cy="1143000"/>
          </a:xfrm>
        </p:spPr>
        <p:txBody>
          <a:bodyPr>
            <a:noAutofit/>
          </a:bodyPr>
          <a:lstStyle/>
          <a:p>
            <a:r>
              <a:rPr lang="en-US" altLang="en-US" sz="2400" dirty="0">
                <a:latin typeface="Arial" panose="020B0604020202020204" pitchFamily="34" charset="0"/>
                <a:ea typeface="ＭＳ Ｐゴシック" panose="020B0600070205080204" pitchFamily="34" charset="-128"/>
                <a:cs typeface="Arial" panose="020B0604020202020204" pitchFamily="34" charset="0"/>
              </a:rPr>
              <a:t>What good can transposons do? </a:t>
            </a:r>
            <a:r>
              <a:rPr lang="en-US" sz="2400" b="1" dirty="0">
                <a:latin typeface="Arial" panose="020B0604020202020204" pitchFamily="34" charset="0"/>
                <a:cs typeface="Arial" panose="020B0604020202020204" pitchFamily="34" charset="0"/>
              </a:rPr>
              <a:t>What advantages provided by repeats/TEs have led to their persistence in genome?</a:t>
            </a:r>
            <a:endParaRPr lang="en-US" altLang="en-US" sz="24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8434" name="Text Box 4">
            <a:extLst>
              <a:ext uri="{FF2B5EF4-FFF2-40B4-BE49-F238E27FC236}">
                <a16:creationId xmlns:a16="http://schemas.microsoft.com/office/drawing/2014/main" id="{18BB8B1D-8511-944B-9E62-ADD8511B0EF5}"/>
              </a:ext>
            </a:extLst>
          </p:cNvPr>
          <p:cNvSpPr txBox="1">
            <a:spLocks noChangeArrowheads="1"/>
          </p:cNvSpPr>
          <p:nvPr/>
        </p:nvSpPr>
        <p:spPr bwMode="auto">
          <a:xfrm>
            <a:off x="6864350" y="1247684"/>
            <a:ext cx="20345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latin typeface="Arial" panose="020B0604020202020204" pitchFamily="34" charset="0"/>
              </a:rPr>
              <a:t>Phenotype</a:t>
            </a:r>
          </a:p>
          <a:p>
            <a:pPr>
              <a:spcBef>
                <a:spcPct val="0"/>
              </a:spcBef>
              <a:buFontTx/>
              <a:buNone/>
            </a:pPr>
            <a:r>
              <a:rPr lang="en-US" altLang="en-US" sz="2400" i="1" dirty="0">
                <a:latin typeface="Arial" panose="020B0604020202020204" pitchFamily="34" charset="0"/>
              </a:rPr>
              <a:t>agouti </a:t>
            </a:r>
            <a:r>
              <a:rPr lang="en-US" altLang="en-US" sz="2400" dirty="0">
                <a:latin typeface="Arial" panose="020B0604020202020204" pitchFamily="34" charset="0"/>
              </a:rPr>
              <a:t>mouse</a:t>
            </a:r>
          </a:p>
        </p:txBody>
      </p:sp>
      <p:sp>
        <p:nvSpPr>
          <p:cNvPr id="18435" name="TextBox 1">
            <a:extLst>
              <a:ext uri="{FF2B5EF4-FFF2-40B4-BE49-F238E27FC236}">
                <a16:creationId xmlns:a16="http://schemas.microsoft.com/office/drawing/2014/main" id="{6E61B4CA-D84C-0349-8AA8-776F608C2DD8}"/>
              </a:ext>
            </a:extLst>
          </p:cNvPr>
          <p:cNvSpPr txBox="1">
            <a:spLocks noChangeArrowheads="1"/>
          </p:cNvSpPr>
          <p:nvPr/>
        </p:nvSpPr>
        <p:spPr bwMode="auto">
          <a:xfrm flipH="1">
            <a:off x="384175" y="5017678"/>
            <a:ext cx="85407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cs typeface="Arial" panose="020B0604020202020204" pitchFamily="34" charset="0"/>
              </a:rPr>
              <a:t>Chromatin packaging;</a:t>
            </a:r>
          </a:p>
          <a:p>
            <a:pPr marL="285750" indent="-285750">
              <a:spcBef>
                <a:spcPct val="0"/>
              </a:spcBef>
            </a:pPr>
            <a:r>
              <a:rPr lang="en-US" altLang="en-US" sz="1800" dirty="0">
                <a:latin typeface="Arial" panose="020B0604020202020204" pitchFamily="34" charset="0"/>
                <a:cs typeface="Arial" panose="020B0604020202020204" pitchFamily="34" charset="0"/>
              </a:rPr>
              <a:t>essential for differential gene expression</a:t>
            </a:r>
          </a:p>
          <a:p>
            <a:pPr marL="285750" indent="-285750">
              <a:spcBef>
                <a:spcPct val="0"/>
              </a:spcBef>
            </a:pPr>
            <a:r>
              <a:rPr lang="en-US" altLang="en-US" sz="1800" dirty="0">
                <a:latin typeface="Arial" panose="020B0604020202020204" pitchFamily="34" charset="0"/>
                <a:cs typeface="Arial" panose="020B0604020202020204" pitchFamily="34" charset="0"/>
              </a:rPr>
              <a:t>enables multicellular organisms with distinct cell types from common genome</a:t>
            </a:r>
          </a:p>
          <a:p>
            <a:pPr marL="285750" indent="-285750">
              <a:spcBef>
                <a:spcPct val="0"/>
              </a:spcBef>
            </a:pPr>
            <a:r>
              <a:rPr lang="en-US" altLang="en-US" sz="1800" dirty="0">
                <a:latin typeface="Arial" panose="020B0604020202020204" pitchFamily="34" charset="0"/>
                <a:cs typeface="Arial" panose="020B0604020202020204" pitchFamily="34" charset="0"/>
              </a:rPr>
              <a:t>enables response to environmental changes</a:t>
            </a:r>
          </a:p>
          <a:p>
            <a:pPr>
              <a:spcBef>
                <a:spcPct val="0"/>
              </a:spcBef>
              <a:buNone/>
            </a:pPr>
            <a:r>
              <a:rPr lang="en-US" altLang="en-US" sz="1800" dirty="0">
                <a:latin typeface="Arial" panose="020B0604020202020204" pitchFamily="34" charset="0"/>
                <a:cs typeface="Arial" panose="020B0604020202020204" pitchFamily="34" charset="0"/>
              </a:rPr>
              <a:t>The need to silence TE’s (by chromatin packaging) may be a key driver of evolution </a:t>
            </a:r>
            <a:r>
              <a:rPr lang="en-US" altLang="en-US" sz="1800" dirty="0">
                <a:latin typeface="Arial" panose="020B0604020202020204" pitchFamily="34" charset="0"/>
                <a:cs typeface="Arial" panose="020B0604020202020204" pitchFamily="34" charset="0"/>
                <a:sym typeface="Wingdings" pitchFamily="2" charset="2"/>
              </a:rPr>
              <a:t> chromatin system  eukaryotes</a:t>
            </a:r>
            <a:endParaRPr lang="en-US" altLang="en-US" sz="1800" dirty="0">
              <a:latin typeface="Arial" panose="020B0604020202020204" pitchFamily="34" charset="0"/>
              <a:cs typeface="Arial" panose="020B0604020202020204" pitchFamily="34" charset="0"/>
            </a:endParaRPr>
          </a:p>
        </p:txBody>
      </p:sp>
      <p:grpSp>
        <p:nvGrpSpPr>
          <p:cNvPr id="18436" name="Group 2">
            <a:extLst>
              <a:ext uri="{FF2B5EF4-FFF2-40B4-BE49-F238E27FC236}">
                <a16:creationId xmlns:a16="http://schemas.microsoft.com/office/drawing/2014/main" id="{2C7BF2DB-2338-2E4E-9E40-5B34D8FF5722}"/>
              </a:ext>
            </a:extLst>
          </p:cNvPr>
          <p:cNvGrpSpPr>
            <a:grpSpLocks/>
          </p:cNvGrpSpPr>
          <p:nvPr/>
        </p:nvGrpSpPr>
        <p:grpSpPr bwMode="auto">
          <a:xfrm>
            <a:off x="384175" y="1238174"/>
            <a:ext cx="5612543" cy="3700423"/>
            <a:chOff x="381000" y="2301875"/>
            <a:chExt cx="5612543" cy="3700423"/>
          </a:xfrm>
        </p:grpSpPr>
        <p:sp>
          <p:nvSpPr>
            <p:cNvPr id="18439" name="Rectangle 3">
              <a:extLst>
                <a:ext uri="{FF2B5EF4-FFF2-40B4-BE49-F238E27FC236}">
                  <a16:creationId xmlns:a16="http://schemas.microsoft.com/office/drawing/2014/main" id="{AB11BD96-6083-7746-831D-D19BAE094F50}"/>
                </a:ext>
              </a:extLst>
            </p:cNvPr>
            <p:cNvSpPr>
              <a:spLocks noChangeArrowheads="1"/>
            </p:cNvSpPr>
            <p:nvPr/>
          </p:nvSpPr>
          <p:spPr bwMode="auto">
            <a:xfrm>
              <a:off x="3165475" y="3567167"/>
              <a:ext cx="2057400" cy="1598287"/>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8440" name="Line 5">
              <a:extLst>
                <a:ext uri="{FF2B5EF4-FFF2-40B4-BE49-F238E27FC236}">
                  <a16:creationId xmlns:a16="http://schemas.microsoft.com/office/drawing/2014/main" id="{D329303D-62BF-7440-906F-102CF4D35011}"/>
                </a:ext>
              </a:extLst>
            </p:cNvPr>
            <p:cNvSpPr>
              <a:spLocks noChangeShapeType="1"/>
            </p:cNvSpPr>
            <p:nvPr/>
          </p:nvSpPr>
          <p:spPr bwMode="auto">
            <a:xfrm>
              <a:off x="5180013" y="4305300"/>
              <a:ext cx="68738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41" name="Text Box 6">
              <a:extLst>
                <a:ext uri="{FF2B5EF4-FFF2-40B4-BE49-F238E27FC236}">
                  <a16:creationId xmlns:a16="http://schemas.microsoft.com/office/drawing/2014/main" id="{7328F338-1314-8849-BEB0-09F3E55711A1}"/>
                </a:ext>
              </a:extLst>
            </p:cNvPr>
            <p:cNvSpPr txBox="1">
              <a:spLocks noChangeArrowheads="1"/>
            </p:cNvSpPr>
            <p:nvPr/>
          </p:nvSpPr>
          <p:spPr bwMode="auto">
            <a:xfrm>
              <a:off x="3254375" y="5545098"/>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Development</a:t>
              </a:r>
            </a:p>
          </p:txBody>
        </p:sp>
        <p:sp>
          <p:nvSpPr>
            <p:cNvPr id="18442" name="Text Box 7">
              <a:extLst>
                <a:ext uri="{FF2B5EF4-FFF2-40B4-BE49-F238E27FC236}">
                  <a16:creationId xmlns:a16="http://schemas.microsoft.com/office/drawing/2014/main" id="{8D438E69-2572-F44A-B3F1-68DB363AC23D}"/>
                </a:ext>
              </a:extLst>
            </p:cNvPr>
            <p:cNvSpPr txBox="1">
              <a:spLocks noChangeArrowheads="1"/>
            </p:cNvSpPr>
            <p:nvPr/>
          </p:nvSpPr>
          <p:spPr bwMode="auto">
            <a:xfrm>
              <a:off x="2832100" y="2301875"/>
              <a:ext cx="31614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Environment (diet,</a:t>
              </a:r>
            </a:p>
            <a:p>
              <a:pPr>
                <a:spcBef>
                  <a:spcPct val="0"/>
                </a:spcBef>
                <a:buFontTx/>
                <a:buNone/>
              </a:pPr>
              <a:r>
                <a:rPr lang="en-US" altLang="en-US" sz="2400">
                  <a:latin typeface="Arial" panose="020B0604020202020204" pitchFamily="34" charset="0"/>
                </a:rPr>
                <a:t>stress, maternal care)</a:t>
              </a:r>
            </a:p>
          </p:txBody>
        </p:sp>
        <p:sp>
          <p:nvSpPr>
            <p:cNvPr id="18443" name="Text Box 8">
              <a:extLst>
                <a:ext uri="{FF2B5EF4-FFF2-40B4-BE49-F238E27FC236}">
                  <a16:creationId xmlns:a16="http://schemas.microsoft.com/office/drawing/2014/main" id="{1DD106D5-224A-0C48-A2D4-D667EC7C92ED}"/>
                </a:ext>
              </a:extLst>
            </p:cNvPr>
            <p:cNvSpPr txBox="1">
              <a:spLocks noChangeArrowheads="1"/>
            </p:cNvSpPr>
            <p:nvPr/>
          </p:nvSpPr>
          <p:spPr bwMode="auto">
            <a:xfrm>
              <a:off x="3268228" y="3724797"/>
              <a:ext cx="186301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400">
                  <a:solidFill>
                    <a:schemeClr val="bg1"/>
                  </a:solidFill>
                  <a:latin typeface="Arial" panose="020B0604020202020204" pitchFamily="34" charset="0"/>
                </a:rPr>
                <a:t>Epigenetics:</a:t>
              </a:r>
            </a:p>
            <a:p>
              <a:pPr algn="ctr">
                <a:spcBef>
                  <a:spcPct val="0"/>
                </a:spcBef>
                <a:buFontTx/>
                <a:buNone/>
              </a:pPr>
              <a:r>
                <a:rPr lang="en-US" altLang="en-US" sz="2400">
                  <a:solidFill>
                    <a:schemeClr val="bg1"/>
                  </a:solidFill>
                  <a:latin typeface="Arial" panose="020B0604020202020204" pitchFamily="34" charset="0"/>
                </a:rPr>
                <a:t>chromatin </a:t>
              </a:r>
            </a:p>
            <a:p>
              <a:pPr algn="ctr">
                <a:spcBef>
                  <a:spcPct val="0"/>
                </a:spcBef>
                <a:buFontTx/>
                <a:buNone/>
              </a:pPr>
              <a:r>
                <a:rPr lang="en-US" altLang="en-US" sz="2400">
                  <a:solidFill>
                    <a:schemeClr val="bg1"/>
                  </a:solidFill>
                  <a:latin typeface="Arial" panose="020B0604020202020204" pitchFamily="34" charset="0"/>
                </a:rPr>
                <a:t>packaging </a:t>
              </a:r>
            </a:p>
          </p:txBody>
        </p:sp>
        <p:sp>
          <p:nvSpPr>
            <p:cNvPr id="18444" name="Line 9">
              <a:extLst>
                <a:ext uri="{FF2B5EF4-FFF2-40B4-BE49-F238E27FC236}">
                  <a16:creationId xmlns:a16="http://schemas.microsoft.com/office/drawing/2014/main" id="{931A1874-E870-0540-AE3E-270A40F45CE4}"/>
                </a:ext>
              </a:extLst>
            </p:cNvPr>
            <p:cNvSpPr>
              <a:spLocks noChangeShapeType="1"/>
            </p:cNvSpPr>
            <p:nvPr/>
          </p:nvSpPr>
          <p:spPr bwMode="auto">
            <a:xfrm>
              <a:off x="4292600" y="31242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8445" name="Picture 10" descr="getseq">
              <a:extLst>
                <a:ext uri="{FF2B5EF4-FFF2-40B4-BE49-F238E27FC236}">
                  <a16:creationId xmlns:a16="http://schemas.microsoft.com/office/drawing/2014/main" id="{DF5F0A0B-B213-7B43-AA86-5866724AB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04" t="9848" r="62746" b="66666"/>
            <a:stretch>
              <a:fillRect/>
            </a:stretch>
          </p:blipFill>
          <p:spPr bwMode="auto">
            <a:xfrm>
              <a:off x="381000" y="3124200"/>
              <a:ext cx="2133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6" name="Text Box 11">
              <a:extLst>
                <a:ext uri="{FF2B5EF4-FFF2-40B4-BE49-F238E27FC236}">
                  <a16:creationId xmlns:a16="http://schemas.microsoft.com/office/drawing/2014/main" id="{93DF932C-EE0B-BF48-AFF0-5741C0EE6B6E}"/>
                </a:ext>
              </a:extLst>
            </p:cNvPr>
            <p:cNvSpPr txBox="1">
              <a:spLocks noChangeArrowheads="1"/>
            </p:cNvSpPr>
            <p:nvPr/>
          </p:nvSpPr>
          <p:spPr bwMode="auto">
            <a:xfrm>
              <a:off x="774700" y="4076700"/>
              <a:ext cx="1506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Genotype</a:t>
              </a:r>
            </a:p>
          </p:txBody>
        </p:sp>
        <p:sp>
          <p:nvSpPr>
            <p:cNvPr id="18447" name="Line 12">
              <a:extLst>
                <a:ext uri="{FF2B5EF4-FFF2-40B4-BE49-F238E27FC236}">
                  <a16:creationId xmlns:a16="http://schemas.microsoft.com/office/drawing/2014/main" id="{243C2E55-B1B2-854E-8461-17674E07A88F}"/>
                </a:ext>
              </a:extLst>
            </p:cNvPr>
            <p:cNvSpPr>
              <a:spLocks noChangeShapeType="1"/>
            </p:cNvSpPr>
            <p:nvPr/>
          </p:nvSpPr>
          <p:spPr bwMode="auto">
            <a:xfrm>
              <a:off x="2505075" y="4292600"/>
              <a:ext cx="61277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48" name="Line 9">
              <a:extLst>
                <a:ext uri="{FF2B5EF4-FFF2-40B4-BE49-F238E27FC236}">
                  <a16:creationId xmlns:a16="http://schemas.microsoft.com/office/drawing/2014/main" id="{E51F87BC-8DE9-2843-B3DB-D728FCEFF109}"/>
                </a:ext>
              </a:extLst>
            </p:cNvPr>
            <p:cNvSpPr>
              <a:spLocks noChangeShapeType="1"/>
            </p:cNvSpPr>
            <p:nvPr/>
          </p:nvSpPr>
          <p:spPr bwMode="auto">
            <a:xfrm rot="10800000" flipH="1">
              <a:off x="4273606" y="518625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pic>
        <p:nvPicPr>
          <p:cNvPr id="18437" name="Picture 6">
            <a:extLst>
              <a:ext uri="{FF2B5EF4-FFF2-40B4-BE49-F238E27FC236}">
                <a16:creationId xmlns:a16="http://schemas.microsoft.com/office/drawing/2014/main" id="{F4E2F9DA-82DA-6044-8C0A-3040D58C2D3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5200" y="2180222"/>
            <a:ext cx="287972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B4374B-8DCF-BBF3-682E-82C21016C1DD}"/>
              </a:ext>
            </a:extLst>
          </p:cNvPr>
          <p:cNvSpPr txBox="1"/>
          <p:nvPr/>
        </p:nvSpPr>
        <p:spPr>
          <a:xfrm>
            <a:off x="6037730" y="4422699"/>
            <a:ext cx="2898166" cy="646331"/>
          </a:xfrm>
          <a:prstGeom prst="rect">
            <a:avLst/>
          </a:prstGeom>
          <a:noFill/>
        </p:spPr>
        <p:txBody>
          <a:bodyPr wrap="none" rtlCol="0">
            <a:spAutoFit/>
          </a:bodyPr>
          <a:lstStyle/>
          <a:p>
            <a:r>
              <a:rPr lang="en-US" dirty="0"/>
              <a:t>Sibs: yellow coat = unhealthy</a:t>
            </a:r>
          </a:p>
          <a:p>
            <a:r>
              <a:rPr lang="en-US" dirty="0"/>
              <a:t>       - brown coat = healthy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89B1E76D-7C92-0544-BC55-5877A86892E7}"/>
              </a:ext>
            </a:extLst>
          </p:cNvPr>
          <p:cNvSpPr>
            <a:spLocks noGrp="1" noChangeArrowheads="1"/>
          </p:cNvSpPr>
          <p:nvPr>
            <p:ph type="title"/>
          </p:nvPr>
        </p:nvSpPr>
        <p:spPr>
          <a:xfrm>
            <a:off x="457200" y="-4825"/>
            <a:ext cx="8229600" cy="873125"/>
          </a:xfrm>
        </p:spPr>
        <p:txBody>
          <a:bodyPr>
            <a:normAutofit/>
          </a:bodyPr>
          <a:lstStyle/>
          <a:p>
            <a:r>
              <a:rPr lang="en-US" altLang="en-US" sz="2400">
                <a:latin typeface="Arial" panose="020B0604020202020204" pitchFamily="34" charset="0"/>
                <a:ea typeface="ＭＳ Ｐゴシック" panose="020B0600070205080204" pitchFamily="34" charset="-128"/>
                <a:cs typeface="Arial" panose="020B0604020202020204" pitchFamily="34" charset="0"/>
              </a:rPr>
              <a:t>Silencing is critical: impact on the </a:t>
            </a:r>
            <a:r>
              <a:rPr lang="en-US" altLang="en-US" sz="2400" i="1">
                <a:latin typeface="Arial" panose="020B0604020202020204" pitchFamily="34" charset="0"/>
                <a:ea typeface="ＭＳ Ｐゴシック" panose="020B0600070205080204" pitchFamily="34" charset="-128"/>
                <a:cs typeface="Arial" panose="020B0604020202020204" pitchFamily="34" charset="0"/>
              </a:rPr>
              <a:t>agouti</a:t>
            </a:r>
            <a:r>
              <a:rPr lang="en-US" altLang="en-US" sz="2400">
                <a:latin typeface="Arial" panose="020B0604020202020204" pitchFamily="34" charset="0"/>
                <a:ea typeface="ＭＳ Ｐゴシック" panose="020B0600070205080204" pitchFamily="34" charset="-128"/>
                <a:cs typeface="Arial" panose="020B0604020202020204" pitchFamily="34" charset="0"/>
              </a:rPr>
              <a:t> locus, where ectopic expression is triggered by a TE</a:t>
            </a:r>
            <a:endParaRPr lang="en-US" altLang="en-US" sz="2400" baseline="30000">
              <a:latin typeface="Arial" panose="020B0604020202020204" pitchFamily="34" charset="0"/>
              <a:ea typeface="ＭＳ Ｐゴシック" panose="020B0600070205080204" pitchFamily="34" charset="-128"/>
              <a:cs typeface="Arial" panose="020B0604020202020204" pitchFamily="34" charset="0"/>
            </a:endParaRPr>
          </a:p>
        </p:txBody>
      </p:sp>
      <p:sp>
        <p:nvSpPr>
          <p:cNvPr id="20482" name="Content Placeholder 2">
            <a:extLst>
              <a:ext uri="{FF2B5EF4-FFF2-40B4-BE49-F238E27FC236}">
                <a16:creationId xmlns:a16="http://schemas.microsoft.com/office/drawing/2014/main" id="{125681F9-37EB-A943-9D39-5BCA363A1076}"/>
              </a:ext>
            </a:extLst>
          </p:cNvPr>
          <p:cNvSpPr>
            <a:spLocks noGrp="1" noChangeArrowheads="1"/>
          </p:cNvSpPr>
          <p:nvPr>
            <p:ph idx="1"/>
          </p:nvPr>
        </p:nvSpPr>
        <p:spPr>
          <a:xfrm>
            <a:off x="353294" y="2395690"/>
            <a:ext cx="4273063" cy="4800600"/>
          </a:xfrm>
        </p:spPr>
        <p:txBody>
          <a:bodyPr>
            <a:normAutofit/>
          </a:bodyPr>
          <a:lstStyle/>
          <a:p>
            <a:r>
              <a:rPr lang="en-US" altLang="en-US" sz="1600" dirty="0">
                <a:latin typeface="Arial" panose="020B0604020202020204" pitchFamily="34" charset="0"/>
                <a:ea typeface="ＭＳ Ｐゴシック" panose="020B0600070205080204" pitchFamily="34" charset="-128"/>
                <a:cs typeface="Arial" panose="020B0604020202020204" pitchFamily="34" charset="0"/>
              </a:rPr>
              <a:t>Mothers fed </a:t>
            </a:r>
            <a:r>
              <a:rPr lang="en-US" altLang="en-US" sz="1600" b="1" dirty="0">
                <a:latin typeface="Arial" panose="020B0604020202020204" pitchFamily="34" charset="0"/>
                <a:ea typeface="ＭＳ Ｐゴシック" panose="020B0600070205080204" pitchFamily="34" charset="-128"/>
                <a:cs typeface="Arial" panose="020B0604020202020204" pitchFamily="34" charset="0"/>
              </a:rPr>
              <a:t>BPA </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(soaks up methyl) </a:t>
            </a:r>
            <a:r>
              <a:rPr lang="en-US" altLang="en-US" sz="1600"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higher IAP expression (yellow coat)</a:t>
            </a:r>
          </a:p>
          <a:p>
            <a:r>
              <a:rPr lang="en-US" altLang="en-US" sz="800" dirty="0">
                <a:latin typeface="Arial" panose="020B0604020202020204" pitchFamily="34" charset="0"/>
                <a:ea typeface="ＭＳ Ｐゴシック" panose="020B0600070205080204" pitchFamily="34" charset="-128"/>
                <a:cs typeface="Arial" panose="020B0604020202020204" pitchFamily="34" charset="0"/>
              </a:rPr>
              <a:t> (</a:t>
            </a:r>
          </a:p>
          <a:p>
            <a:r>
              <a:rPr lang="en-US" altLang="en-US" sz="1600" dirty="0">
                <a:latin typeface="Arial" panose="020B0604020202020204" pitchFamily="34" charset="0"/>
                <a:ea typeface="ＭＳ Ｐゴシック" panose="020B0600070205080204" pitchFamily="34" charset="-128"/>
                <a:cs typeface="Arial" panose="020B0604020202020204" pitchFamily="34" charset="0"/>
              </a:rPr>
              <a:t>Mothers fed </a:t>
            </a:r>
            <a:r>
              <a:rPr lang="en-US" altLang="en-US" sz="1600" b="1" dirty="0">
                <a:latin typeface="Arial" panose="020B0604020202020204" pitchFamily="34" charset="0"/>
                <a:ea typeface="ＭＳ Ｐゴシック" panose="020B0600070205080204" pitchFamily="34" charset="-128"/>
                <a:cs typeface="Arial" panose="020B0604020202020204" pitchFamily="34" charset="0"/>
              </a:rPr>
              <a:t>folate </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(methyl donor) </a:t>
            </a:r>
            <a:r>
              <a:rPr lang="en-US" altLang="en-US" sz="1600"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 </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lower IAP expression (brown coat)</a:t>
            </a:r>
          </a:p>
          <a:p>
            <a:endParaRPr lang="en-US" altLang="en-US" sz="8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600" dirty="0">
                <a:latin typeface="Arial" panose="020B0604020202020204" pitchFamily="34" charset="0"/>
                <a:ea typeface="ＭＳ Ｐゴシック" panose="020B0600070205080204" pitchFamily="34" charset="-128"/>
                <a:cs typeface="Arial" panose="020B0604020202020204" pitchFamily="34" charset="0"/>
              </a:rPr>
              <a:t>Trait stable at least to the following generation (your grandparents diet could affect your epigenetics!);</a:t>
            </a:r>
          </a:p>
          <a:p>
            <a:endParaRPr lang="en-US" altLang="en-US" sz="8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600" b="1" dirty="0">
                <a:latin typeface="Arial" panose="020B0604020202020204" pitchFamily="34" charset="0"/>
                <a:ea typeface="ＭＳ Ｐゴシック" panose="020B0600070205080204" pitchFamily="34" charset="-128"/>
                <a:cs typeface="Arial" panose="020B0604020202020204" pitchFamily="34" charset="0"/>
              </a:rPr>
              <a:t>Demonstrates selective silencing</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critical for development as well as environmental responses.</a:t>
            </a:r>
          </a:p>
        </p:txBody>
      </p:sp>
      <p:pic>
        <p:nvPicPr>
          <p:cNvPr id="20483" name="Picture 3" descr="Screen Shot 2014-10-23 at 6.50.33 AM.png">
            <a:extLst>
              <a:ext uri="{FF2B5EF4-FFF2-40B4-BE49-F238E27FC236}">
                <a16:creationId xmlns:a16="http://schemas.microsoft.com/office/drawing/2014/main" id="{55D22694-2653-7F45-B93D-6301385B7798}"/>
              </a:ext>
            </a:extLst>
          </p:cNvPr>
          <p:cNvPicPr>
            <a:picLocks noChangeAspect="1"/>
          </p:cNvPicPr>
          <p:nvPr/>
        </p:nvPicPr>
        <p:blipFill>
          <a:blip r:embed="rId3">
            <a:extLst>
              <a:ext uri="{28A0092B-C50C-407E-A947-70E740481C1C}">
                <a14:useLocalDpi xmlns:a14="http://schemas.microsoft.com/office/drawing/2010/main" val="0"/>
              </a:ext>
            </a:extLst>
          </a:blip>
          <a:srcRect l="4973" r="9749"/>
          <a:stretch>
            <a:fillRect/>
          </a:stretch>
        </p:blipFill>
        <p:spPr bwMode="auto">
          <a:xfrm>
            <a:off x="254000" y="834016"/>
            <a:ext cx="435610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5">
            <a:extLst>
              <a:ext uri="{FF2B5EF4-FFF2-40B4-BE49-F238E27FC236}">
                <a16:creationId xmlns:a16="http://schemas.microsoft.com/office/drawing/2014/main" id="{24AFCE1C-34AA-2D44-885D-4322BCF513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8217"/>
          <a:stretch/>
        </p:blipFill>
        <p:spPr bwMode="auto">
          <a:xfrm>
            <a:off x="5509752" y="1023585"/>
            <a:ext cx="3138487" cy="210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1">
            <a:extLst>
              <a:ext uri="{FF2B5EF4-FFF2-40B4-BE49-F238E27FC236}">
                <a16:creationId xmlns:a16="http://schemas.microsoft.com/office/drawing/2014/main" id="{1E2C2F09-28C3-9D47-B842-59D094BA20EB}"/>
              </a:ext>
            </a:extLst>
          </p:cNvPr>
          <p:cNvSpPr txBox="1">
            <a:spLocks noChangeArrowheads="1"/>
          </p:cNvSpPr>
          <p:nvPr/>
        </p:nvSpPr>
        <p:spPr bwMode="auto">
          <a:xfrm>
            <a:off x="5904634" y="5834415"/>
            <a:ext cx="23487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dirty="0">
                <a:latin typeface="Arial" panose="020B0604020202020204" pitchFamily="34" charset="0"/>
              </a:rPr>
              <a:t>Black bars = folate feeding</a:t>
            </a:r>
          </a:p>
        </p:txBody>
      </p:sp>
      <p:sp>
        <p:nvSpPr>
          <p:cNvPr id="2" name="TextBox 1">
            <a:extLst>
              <a:ext uri="{FF2B5EF4-FFF2-40B4-BE49-F238E27FC236}">
                <a16:creationId xmlns:a16="http://schemas.microsoft.com/office/drawing/2014/main" id="{C3ED9E2B-67AA-9E4F-B514-E92A66B46D8C}"/>
              </a:ext>
            </a:extLst>
          </p:cNvPr>
          <p:cNvSpPr txBox="1"/>
          <p:nvPr/>
        </p:nvSpPr>
        <p:spPr>
          <a:xfrm>
            <a:off x="457200" y="6283058"/>
            <a:ext cx="868680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Waterland RA, </a:t>
            </a:r>
            <a:r>
              <a:rPr lang="en-US" sz="1400" dirty="0" err="1">
                <a:latin typeface="Arial" panose="020B0604020202020204" pitchFamily="34" charset="0"/>
                <a:cs typeface="Arial" panose="020B0604020202020204" pitchFamily="34" charset="0"/>
              </a:rPr>
              <a:t>Jirtle</a:t>
            </a:r>
            <a:r>
              <a:rPr lang="en-US" sz="1400" dirty="0">
                <a:latin typeface="Arial" panose="020B0604020202020204" pitchFamily="34" charset="0"/>
                <a:cs typeface="Arial" panose="020B0604020202020204" pitchFamily="34" charset="0"/>
              </a:rPr>
              <a:t> RL. Transposable elements: targets for early nutritional effects on epigenetic gene regulation. Mol Cell Biol. 2003 Aug;23(15):5293-300.</a:t>
            </a:r>
          </a:p>
        </p:txBody>
      </p:sp>
      <p:pic>
        <p:nvPicPr>
          <p:cNvPr id="8" name="Picture 15">
            <a:extLst>
              <a:ext uri="{FF2B5EF4-FFF2-40B4-BE49-F238E27FC236}">
                <a16:creationId xmlns:a16="http://schemas.microsoft.com/office/drawing/2014/main" id="{28E6802A-5A22-0947-8D1E-1CD677262A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799"/>
          <a:stretch/>
        </p:blipFill>
        <p:spPr bwMode="auto">
          <a:xfrm>
            <a:off x="5509751" y="3203330"/>
            <a:ext cx="3138487" cy="263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179388"/>
            <a:ext cx="9296400" cy="685800"/>
          </a:xfrm>
        </p:spPr>
        <p:txBody>
          <a:bodyPr>
            <a:noAutofit/>
          </a:bodyPr>
          <a:lstStyle/>
          <a:p>
            <a:pPr eaLnBrk="1" hangingPunct="1"/>
            <a:r>
              <a:rPr lang="en-US" sz="2400" dirty="0">
                <a:latin typeface="Arial" charset="0"/>
                <a:ea typeface="ＭＳ Ｐゴシック" charset="0"/>
                <a:cs typeface="ＭＳ Ｐゴシック" charset="0"/>
              </a:rPr>
              <a:t>Eukaryotic genomes are surprisingly large!</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Minimum haploid DNA content - the C-Value Paradox</a:t>
            </a:r>
          </a:p>
        </p:txBody>
      </p:sp>
      <p:pic>
        <p:nvPicPr>
          <p:cNvPr id="2150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39972" y="1162621"/>
            <a:ext cx="4626588" cy="5035752"/>
          </a:xfrm>
        </p:spPr>
      </p:pic>
      <p:sp>
        <p:nvSpPr>
          <p:cNvPr id="21509" name="Text Box 4"/>
          <p:cNvSpPr txBox="1">
            <a:spLocks noChangeArrowheads="1"/>
          </p:cNvSpPr>
          <p:nvPr/>
        </p:nvSpPr>
        <p:spPr bwMode="auto">
          <a:xfrm>
            <a:off x="92299" y="6386050"/>
            <a:ext cx="9051701" cy="338554"/>
          </a:xfrm>
          <a:prstGeom prst="rect">
            <a:avLst/>
          </a:prstGeom>
          <a:noFill/>
          <a:ln w="9525">
            <a:noFill/>
            <a:miter lim="800000"/>
            <a:headEnd/>
            <a:tailEnd/>
          </a:ln>
        </p:spPr>
        <p:txBody>
          <a:bodyPr wrap="square">
            <a:spAutoFit/>
          </a:bodyPr>
          <a:lstStyle/>
          <a:p>
            <a:pPr algn="ctr">
              <a:defRPr/>
            </a:pPr>
            <a:r>
              <a:rPr lang="en-US" sz="1600" dirty="0"/>
              <a:t>Britten RJ, Davidson EH. Gene regulation for higher cells: a theory. Science. 1969 Jul 25;165(3891):349-57.</a:t>
            </a:r>
            <a:endParaRPr lang="en-US" sz="1600" dirty="0">
              <a:latin typeface="+mn-lt"/>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5"/>
          <p:cNvSpPr txBox="1">
            <a:spLocks noChangeArrowheads="1"/>
          </p:cNvSpPr>
          <p:nvPr/>
        </p:nvSpPr>
        <p:spPr bwMode="auto">
          <a:xfrm>
            <a:off x="-1" y="14647"/>
            <a:ext cx="914399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charset="0"/>
                <a:ea typeface="ＭＳ Ｐゴシック" charset="0"/>
                <a:cs typeface="ＭＳ Ｐゴシック" charset="0"/>
              </a:defRPr>
            </a:lvl1pPr>
            <a:lvl2pPr marL="742950" indent="-285750">
              <a:defRPr sz="2000">
                <a:solidFill>
                  <a:schemeClr val="tx1"/>
                </a:solidFill>
                <a:latin typeface="Times" charset="0"/>
                <a:ea typeface="ＭＳ Ｐゴシック" charset="0"/>
              </a:defRPr>
            </a:lvl2pPr>
            <a:lvl3pPr marL="1143000" indent="-228600">
              <a:defRPr sz="2000">
                <a:solidFill>
                  <a:schemeClr val="tx1"/>
                </a:solidFill>
                <a:latin typeface="Times" charset="0"/>
                <a:ea typeface="ＭＳ Ｐゴシック" charset="0"/>
              </a:defRPr>
            </a:lvl3pPr>
            <a:lvl4pPr marL="1600200" indent="-228600">
              <a:defRPr sz="2000">
                <a:solidFill>
                  <a:schemeClr val="tx1"/>
                </a:solidFill>
                <a:latin typeface="Times" charset="0"/>
                <a:ea typeface="ＭＳ Ｐゴシック" charset="0"/>
              </a:defRPr>
            </a:lvl4pPr>
            <a:lvl5pPr marL="2057400" indent="-228600">
              <a:defRPr sz="2000">
                <a:solidFill>
                  <a:schemeClr val="tx1"/>
                </a:solidFill>
                <a:latin typeface="Times" charset="0"/>
                <a:ea typeface="ＭＳ Ｐゴシック" charset="0"/>
              </a:defRPr>
            </a:lvl5pPr>
            <a:lvl6pPr marL="2514600" indent="-228600" eaLnBrk="0" fontAlgn="base" hangingPunct="0">
              <a:spcBef>
                <a:spcPct val="0"/>
              </a:spcBef>
              <a:spcAft>
                <a:spcPct val="0"/>
              </a:spcAft>
              <a:defRPr sz="2000">
                <a:solidFill>
                  <a:schemeClr val="tx1"/>
                </a:solidFill>
                <a:latin typeface="Times" charset="0"/>
                <a:ea typeface="ＭＳ Ｐゴシック" charset="0"/>
              </a:defRPr>
            </a:lvl6pPr>
            <a:lvl7pPr marL="2971800" indent="-228600" eaLnBrk="0" fontAlgn="base" hangingPunct="0">
              <a:spcBef>
                <a:spcPct val="0"/>
              </a:spcBef>
              <a:spcAft>
                <a:spcPct val="0"/>
              </a:spcAft>
              <a:defRPr sz="2000">
                <a:solidFill>
                  <a:schemeClr val="tx1"/>
                </a:solidFill>
                <a:latin typeface="Times" charset="0"/>
                <a:ea typeface="ＭＳ Ｐゴシック" charset="0"/>
              </a:defRPr>
            </a:lvl7pPr>
            <a:lvl8pPr marL="3429000" indent="-228600" eaLnBrk="0" fontAlgn="base" hangingPunct="0">
              <a:spcBef>
                <a:spcPct val="0"/>
              </a:spcBef>
              <a:spcAft>
                <a:spcPct val="0"/>
              </a:spcAft>
              <a:defRPr sz="2000">
                <a:solidFill>
                  <a:schemeClr val="tx1"/>
                </a:solidFill>
                <a:latin typeface="Times" charset="0"/>
                <a:ea typeface="ＭＳ Ｐゴシック" charset="0"/>
              </a:defRPr>
            </a:lvl8pPr>
            <a:lvl9pPr marL="3886200" indent="-228600" eaLnBrk="0" fontAlgn="base" hangingPunct="0">
              <a:spcBef>
                <a:spcPct val="0"/>
              </a:spcBef>
              <a:spcAft>
                <a:spcPct val="0"/>
              </a:spcAft>
              <a:defRPr sz="2000">
                <a:solidFill>
                  <a:schemeClr val="tx1"/>
                </a:solidFill>
                <a:latin typeface="Times" charset="0"/>
                <a:ea typeface="ＭＳ Ｐゴシック" charset="0"/>
              </a:defRPr>
            </a:lvl9pPr>
          </a:lstStyle>
          <a:p>
            <a:pPr algn="ctr"/>
            <a:r>
              <a:rPr lang="en-US" sz="2400" dirty="0">
                <a:latin typeface="Arial" charset="0"/>
                <a:cs typeface="Arial" charset="0"/>
              </a:rPr>
              <a:t>Transposable elements can function as </a:t>
            </a:r>
          </a:p>
          <a:p>
            <a:pPr algn="ctr"/>
            <a:r>
              <a:rPr lang="en-US" sz="2400" dirty="0">
                <a:latin typeface="Arial" charset="0"/>
                <a:cs typeface="Arial" charset="0"/>
              </a:rPr>
              <a:t>cis- or trans-regulatory elements, creating new networks</a:t>
            </a:r>
          </a:p>
        </p:txBody>
      </p:sp>
      <p:sp>
        <p:nvSpPr>
          <p:cNvPr id="4" name="TextBox 3">
            <a:extLst>
              <a:ext uri="{FF2B5EF4-FFF2-40B4-BE49-F238E27FC236}">
                <a16:creationId xmlns:a16="http://schemas.microsoft.com/office/drawing/2014/main" id="{C60E48C1-69C2-884E-8A33-55900104650D}"/>
              </a:ext>
            </a:extLst>
          </p:cNvPr>
          <p:cNvSpPr txBox="1"/>
          <p:nvPr/>
        </p:nvSpPr>
        <p:spPr>
          <a:xfrm>
            <a:off x="0" y="6335858"/>
            <a:ext cx="9143998" cy="523220"/>
          </a:xfrm>
          <a:prstGeom prst="rect">
            <a:avLst/>
          </a:prstGeom>
          <a:noFill/>
        </p:spPr>
        <p:txBody>
          <a:bodyPr wrap="square" rtlCol="0">
            <a:spAutoFit/>
          </a:bodyPr>
          <a:lstStyle/>
          <a:p>
            <a:pPr algn="ctr"/>
            <a:r>
              <a:rPr lang="en-US" sz="1400" dirty="0" err="1"/>
              <a:t>Chuong</a:t>
            </a:r>
            <a:r>
              <a:rPr lang="en-US" sz="1400" dirty="0"/>
              <a:t> EB, </a:t>
            </a:r>
            <a:r>
              <a:rPr lang="en-US" sz="1400" dirty="0" err="1"/>
              <a:t>Elde</a:t>
            </a:r>
            <a:r>
              <a:rPr lang="en-US" sz="1400" dirty="0"/>
              <a:t> NC, </a:t>
            </a:r>
            <a:r>
              <a:rPr lang="en-US" sz="1400" dirty="0" err="1"/>
              <a:t>Feschotte</a:t>
            </a:r>
            <a:r>
              <a:rPr lang="en-US" sz="1400" dirty="0"/>
              <a:t> C. Regulatory activities of transposable elements: from conflicts to benefits.</a:t>
            </a:r>
          </a:p>
          <a:p>
            <a:pPr algn="ctr"/>
            <a:r>
              <a:rPr lang="en-US" sz="1400" dirty="0"/>
              <a:t>Nat Rev Genet. 2017 Feb;18(2):71-86.</a:t>
            </a:r>
          </a:p>
        </p:txBody>
      </p:sp>
      <p:pic>
        <p:nvPicPr>
          <p:cNvPr id="5" name="Picture 4" descr="Diagram&#10;&#10;Description automatically generated">
            <a:extLst>
              <a:ext uri="{FF2B5EF4-FFF2-40B4-BE49-F238E27FC236}">
                <a16:creationId xmlns:a16="http://schemas.microsoft.com/office/drawing/2014/main" id="{21C83F64-8F14-B842-95C2-C653981885BE}"/>
              </a:ext>
            </a:extLst>
          </p:cNvPr>
          <p:cNvPicPr>
            <a:picLocks noChangeAspect="1"/>
          </p:cNvPicPr>
          <p:nvPr/>
        </p:nvPicPr>
        <p:blipFill>
          <a:blip r:embed="rId3"/>
          <a:stretch>
            <a:fillRect/>
          </a:stretch>
        </p:blipFill>
        <p:spPr>
          <a:xfrm>
            <a:off x="334537" y="890614"/>
            <a:ext cx="8501587" cy="3585644"/>
          </a:xfrm>
          <a:prstGeom prst="rect">
            <a:avLst/>
          </a:prstGeom>
        </p:spPr>
      </p:pic>
      <p:sp>
        <p:nvSpPr>
          <p:cNvPr id="2" name="TextBox 1">
            <a:extLst>
              <a:ext uri="{FF2B5EF4-FFF2-40B4-BE49-F238E27FC236}">
                <a16:creationId xmlns:a16="http://schemas.microsoft.com/office/drawing/2014/main" id="{42FBA0AA-EC51-B545-B82B-F64D08F18583}"/>
              </a:ext>
            </a:extLst>
          </p:cNvPr>
          <p:cNvSpPr txBox="1"/>
          <p:nvPr/>
        </p:nvSpPr>
        <p:spPr>
          <a:xfrm>
            <a:off x="334537" y="4635395"/>
            <a:ext cx="7697428" cy="1723549"/>
          </a:xfrm>
          <a:prstGeom prst="rect">
            <a:avLst/>
          </a:prstGeom>
          <a:noFill/>
        </p:spPr>
        <p:txBody>
          <a:bodyPr wrap="none" rtlCol="0">
            <a:spAutoFit/>
          </a:bodyPr>
          <a:lstStyle/>
          <a:p>
            <a:pPr marL="285750" indent="-285750">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TEs have promoters and enhancers.</a:t>
            </a:r>
          </a:p>
          <a:p>
            <a:endParaRPr lang="en-US" altLang="en-US" sz="800" dirty="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TEs are silenced through epigenetic mechanism.</a:t>
            </a:r>
          </a:p>
          <a:p>
            <a:pPr marL="285750" indent="-285750">
              <a:buFont typeface="Arial" panose="020B0604020202020204" pitchFamily="34" charset="0"/>
              <a:buChar char="•"/>
            </a:pPr>
            <a:endParaRPr lang="en-US" altLang="en-US" sz="800" dirty="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b="1" dirty="0">
                <a:latin typeface="Arial" panose="020B0604020202020204" pitchFamily="34" charset="0"/>
                <a:ea typeface="ＭＳ Ｐゴシック" panose="020B0600070205080204" pitchFamily="34" charset="-128"/>
                <a:cs typeface="Arial" panose="020B0604020202020204" pitchFamily="34" charset="0"/>
              </a:rPr>
              <a:t>Exaptation:</a:t>
            </a:r>
            <a:r>
              <a:rPr lang="en-US" altLang="en-US" dirty="0">
                <a:latin typeface="Arial" panose="020B0604020202020204" pitchFamily="34" charset="0"/>
                <a:ea typeface="ＭＳ Ｐゴシック" panose="020B0600070205080204" pitchFamily="34" charset="-128"/>
                <a:cs typeface="Arial" panose="020B0604020202020204" pitchFamily="34" charset="0"/>
              </a:rPr>
              <a:t> a process where a genetic element has been co-opted </a:t>
            </a:r>
          </a:p>
          <a:p>
            <a:r>
              <a:rPr lang="en-US" altLang="en-US" dirty="0">
                <a:latin typeface="Arial" panose="020B0604020202020204" pitchFamily="34" charset="0"/>
                <a:ea typeface="ＭＳ Ｐゴシック" panose="020B0600070205080204" pitchFamily="34" charset="-128"/>
                <a:cs typeface="Arial" panose="020B0604020202020204" pitchFamily="34" charset="0"/>
              </a:rPr>
              <a:t>     for alternative function than original purpose. </a:t>
            </a:r>
          </a:p>
          <a:p>
            <a:endParaRPr lang="en-US" dirty="0"/>
          </a:p>
        </p:txBody>
      </p:sp>
    </p:spTree>
    <p:extLst>
      <p:ext uri="{BB962C8B-B14F-4D97-AF65-F5344CB8AC3E}">
        <p14:creationId xmlns:p14="http://schemas.microsoft.com/office/powerpoint/2010/main" val="2051513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5315"/>
            <a:ext cx="9144000" cy="590550"/>
          </a:xfrm>
        </p:spPr>
        <p:txBody>
          <a:bodyPr>
            <a:noAutofit/>
          </a:bodyPr>
          <a:lstStyle/>
          <a:p>
            <a:r>
              <a:rPr lang="en-US" sz="2400" dirty="0">
                <a:latin typeface="Arial" panose="020B0604020202020204" pitchFamily="34" charset="0"/>
                <a:cs typeface="Arial" panose="020B0604020202020204" pitchFamily="34" charset="0"/>
              </a:rPr>
              <a:t>The good that transposons can do:</a:t>
            </a:r>
            <a:br>
              <a:rPr lang="en-US" sz="24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TEs wire genetic regulatory networks &amp; contribute regulatory proteins </a:t>
            </a:r>
          </a:p>
        </p:txBody>
      </p:sp>
      <p:pic>
        <p:nvPicPr>
          <p:cNvPr id="4" name="Picture 3" descr="Diagram, schematic&#10;&#10;Description automatically generated">
            <a:extLst>
              <a:ext uri="{FF2B5EF4-FFF2-40B4-BE49-F238E27FC236}">
                <a16:creationId xmlns:a16="http://schemas.microsoft.com/office/drawing/2014/main" id="{80A27C34-3EF6-5378-7A45-3437F884B02C}"/>
              </a:ext>
            </a:extLst>
          </p:cNvPr>
          <p:cNvPicPr>
            <a:picLocks noChangeAspect="1"/>
          </p:cNvPicPr>
          <p:nvPr/>
        </p:nvPicPr>
        <p:blipFill>
          <a:blip r:embed="rId3"/>
          <a:stretch>
            <a:fillRect/>
          </a:stretch>
        </p:blipFill>
        <p:spPr>
          <a:xfrm>
            <a:off x="379852" y="1043900"/>
            <a:ext cx="4192148" cy="4018280"/>
          </a:xfrm>
          <a:prstGeom prst="rect">
            <a:avLst/>
          </a:prstGeom>
        </p:spPr>
      </p:pic>
      <p:pic>
        <p:nvPicPr>
          <p:cNvPr id="6" name="Picture 5" descr="Diagram&#10;&#10;Description automatically generated">
            <a:extLst>
              <a:ext uri="{FF2B5EF4-FFF2-40B4-BE49-F238E27FC236}">
                <a16:creationId xmlns:a16="http://schemas.microsoft.com/office/drawing/2014/main" id="{365C6FCF-E59F-88CD-5261-150651C941BD}"/>
              </a:ext>
            </a:extLst>
          </p:cNvPr>
          <p:cNvPicPr>
            <a:picLocks noChangeAspect="1"/>
          </p:cNvPicPr>
          <p:nvPr/>
        </p:nvPicPr>
        <p:blipFill>
          <a:blip r:embed="rId4"/>
          <a:stretch>
            <a:fillRect/>
          </a:stretch>
        </p:blipFill>
        <p:spPr>
          <a:xfrm>
            <a:off x="4916774" y="1058890"/>
            <a:ext cx="3657600" cy="4409630"/>
          </a:xfrm>
          <a:prstGeom prst="rect">
            <a:avLst/>
          </a:prstGeom>
        </p:spPr>
      </p:pic>
      <p:sp>
        <p:nvSpPr>
          <p:cNvPr id="7" name="TextBox 6">
            <a:extLst>
              <a:ext uri="{FF2B5EF4-FFF2-40B4-BE49-F238E27FC236}">
                <a16:creationId xmlns:a16="http://schemas.microsoft.com/office/drawing/2014/main" id="{C8C54D5E-736D-2F1A-FD06-C822D05309CE}"/>
              </a:ext>
            </a:extLst>
          </p:cNvPr>
          <p:cNvSpPr txBox="1"/>
          <p:nvPr/>
        </p:nvSpPr>
        <p:spPr>
          <a:xfrm>
            <a:off x="944379" y="6186768"/>
            <a:ext cx="7794885" cy="646331"/>
          </a:xfrm>
          <a:prstGeom prst="rect">
            <a:avLst/>
          </a:prstGeom>
          <a:noFill/>
        </p:spPr>
        <p:txBody>
          <a:bodyPr wrap="square" rtlCol="0">
            <a:spAutoFit/>
          </a:bodyPr>
          <a:lstStyle/>
          <a:p>
            <a:r>
              <a:rPr lang="en-US" dirty="0" err="1"/>
              <a:t>Feschotte</a:t>
            </a:r>
            <a:r>
              <a:rPr lang="en-US" dirty="0"/>
              <a:t>, C. Transposable elements and the evolution of regulatory networks. </a:t>
            </a:r>
          </a:p>
          <a:p>
            <a:r>
              <a:rPr lang="en-US" i="1" dirty="0"/>
              <a:t>Nat. Rev. Genet. </a:t>
            </a:r>
            <a:r>
              <a:rPr lang="en-US" b="1" dirty="0"/>
              <a:t>9</a:t>
            </a:r>
            <a:r>
              <a:rPr lang="en-US" dirty="0"/>
              <a:t>, 397–405 (2008). </a:t>
            </a:r>
          </a:p>
        </p:txBody>
      </p:sp>
      <p:sp>
        <p:nvSpPr>
          <p:cNvPr id="8" name="TextBox 7">
            <a:extLst>
              <a:ext uri="{FF2B5EF4-FFF2-40B4-BE49-F238E27FC236}">
                <a16:creationId xmlns:a16="http://schemas.microsoft.com/office/drawing/2014/main" id="{305A711F-B333-CD58-C206-72B0B8DFB5F5}"/>
              </a:ext>
            </a:extLst>
          </p:cNvPr>
          <p:cNvSpPr txBox="1"/>
          <p:nvPr/>
        </p:nvSpPr>
        <p:spPr>
          <a:xfrm>
            <a:off x="309355" y="5180263"/>
            <a:ext cx="8265019" cy="1200329"/>
          </a:xfrm>
          <a:prstGeom prst="rect">
            <a:avLst/>
          </a:prstGeom>
          <a:noFill/>
        </p:spPr>
        <p:txBody>
          <a:bodyPr wrap="none" rtlCol="0">
            <a:spAutoFit/>
          </a:bodyPr>
          <a:lstStyle/>
          <a:p>
            <a:r>
              <a:rPr lang="en-US" dirty="0"/>
              <a:t>Key:  white box (with inverted terminal repeats = TE</a:t>
            </a:r>
          </a:p>
          <a:p>
            <a:r>
              <a:rPr lang="en-US" dirty="0"/>
              <a:t>	colored boxes = endogenous genes</a:t>
            </a:r>
          </a:p>
          <a:p>
            <a:r>
              <a:rPr lang="en-US" dirty="0"/>
              <a:t>	red circles = endogenous DNA binding protein; brown circles = TE-derived protein</a:t>
            </a:r>
          </a:p>
          <a:p>
            <a:r>
              <a:rPr lang="en-US" dirty="0"/>
              <a:t> 	</a:t>
            </a:r>
          </a:p>
        </p:txBody>
      </p:sp>
    </p:spTree>
    <p:extLst>
      <p:ext uri="{BB962C8B-B14F-4D97-AF65-F5344CB8AC3E}">
        <p14:creationId xmlns:p14="http://schemas.microsoft.com/office/powerpoint/2010/main" val="160959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5"/>
          <p:cNvSpPr txBox="1">
            <a:spLocks noChangeArrowheads="1"/>
          </p:cNvSpPr>
          <p:nvPr/>
        </p:nvSpPr>
        <p:spPr bwMode="auto">
          <a:xfrm>
            <a:off x="-1" y="31519"/>
            <a:ext cx="914399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000">
                <a:solidFill>
                  <a:schemeClr val="tx1"/>
                </a:solidFill>
                <a:latin typeface="Times" charset="0"/>
                <a:ea typeface="ＭＳ Ｐゴシック" charset="0"/>
                <a:cs typeface="ＭＳ Ｐゴシック" charset="0"/>
              </a:defRPr>
            </a:lvl1pPr>
            <a:lvl2pPr marL="742950" indent="-285750">
              <a:defRPr sz="2000">
                <a:solidFill>
                  <a:schemeClr val="tx1"/>
                </a:solidFill>
                <a:latin typeface="Times" charset="0"/>
                <a:ea typeface="ＭＳ Ｐゴシック" charset="0"/>
              </a:defRPr>
            </a:lvl2pPr>
            <a:lvl3pPr marL="1143000" indent="-228600">
              <a:defRPr sz="2000">
                <a:solidFill>
                  <a:schemeClr val="tx1"/>
                </a:solidFill>
                <a:latin typeface="Times" charset="0"/>
                <a:ea typeface="ＭＳ Ｐゴシック" charset="0"/>
              </a:defRPr>
            </a:lvl3pPr>
            <a:lvl4pPr marL="1600200" indent="-228600">
              <a:defRPr sz="2000">
                <a:solidFill>
                  <a:schemeClr val="tx1"/>
                </a:solidFill>
                <a:latin typeface="Times" charset="0"/>
                <a:ea typeface="ＭＳ Ｐゴシック" charset="0"/>
              </a:defRPr>
            </a:lvl4pPr>
            <a:lvl5pPr marL="2057400" indent="-228600">
              <a:defRPr sz="2000">
                <a:solidFill>
                  <a:schemeClr val="tx1"/>
                </a:solidFill>
                <a:latin typeface="Times" charset="0"/>
                <a:ea typeface="ＭＳ Ｐゴシック" charset="0"/>
              </a:defRPr>
            </a:lvl5pPr>
            <a:lvl6pPr marL="2514600" indent="-228600" eaLnBrk="0" fontAlgn="base" hangingPunct="0">
              <a:spcBef>
                <a:spcPct val="0"/>
              </a:spcBef>
              <a:spcAft>
                <a:spcPct val="0"/>
              </a:spcAft>
              <a:defRPr sz="2000">
                <a:solidFill>
                  <a:schemeClr val="tx1"/>
                </a:solidFill>
                <a:latin typeface="Times" charset="0"/>
                <a:ea typeface="ＭＳ Ｐゴシック" charset="0"/>
              </a:defRPr>
            </a:lvl6pPr>
            <a:lvl7pPr marL="2971800" indent="-228600" eaLnBrk="0" fontAlgn="base" hangingPunct="0">
              <a:spcBef>
                <a:spcPct val="0"/>
              </a:spcBef>
              <a:spcAft>
                <a:spcPct val="0"/>
              </a:spcAft>
              <a:defRPr sz="2000">
                <a:solidFill>
                  <a:schemeClr val="tx1"/>
                </a:solidFill>
                <a:latin typeface="Times" charset="0"/>
                <a:ea typeface="ＭＳ Ｐゴシック" charset="0"/>
              </a:defRPr>
            </a:lvl7pPr>
            <a:lvl8pPr marL="3429000" indent="-228600" eaLnBrk="0" fontAlgn="base" hangingPunct="0">
              <a:spcBef>
                <a:spcPct val="0"/>
              </a:spcBef>
              <a:spcAft>
                <a:spcPct val="0"/>
              </a:spcAft>
              <a:defRPr sz="2000">
                <a:solidFill>
                  <a:schemeClr val="tx1"/>
                </a:solidFill>
                <a:latin typeface="Times" charset="0"/>
                <a:ea typeface="ＭＳ Ｐゴシック" charset="0"/>
              </a:defRPr>
            </a:lvl8pPr>
            <a:lvl9pPr marL="3886200" indent="-228600" eaLnBrk="0" fontAlgn="base" hangingPunct="0">
              <a:spcBef>
                <a:spcPct val="0"/>
              </a:spcBef>
              <a:spcAft>
                <a:spcPct val="0"/>
              </a:spcAft>
              <a:defRPr sz="2000">
                <a:solidFill>
                  <a:schemeClr val="tx1"/>
                </a:solidFill>
                <a:latin typeface="Times" charset="0"/>
                <a:ea typeface="ＭＳ Ｐゴシック" charset="0"/>
              </a:defRPr>
            </a:lvl9pPr>
          </a:lstStyle>
          <a:p>
            <a:pPr algn="ctr"/>
            <a:r>
              <a:rPr lang="en-US" altLang="ja-JP" sz="2400" dirty="0">
                <a:latin typeface="Arial" charset="0"/>
                <a:cs typeface="Arial" charset="0"/>
              </a:rPr>
              <a:t>The good that transposons can do: creation of new   </a:t>
            </a:r>
          </a:p>
          <a:p>
            <a:pPr algn="ctr"/>
            <a:r>
              <a:rPr lang="en-US" altLang="ja-JP" sz="2400" dirty="0">
                <a:latin typeface="Arial" charset="0"/>
                <a:cs typeface="Arial" charset="0"/>
              </a:rPr>
              <a:t>host-transposon fusion proteins with regulatory impacts</a:t>
            </a:r>
            <a:endParaRPr lang="en-US" sz="2400" dirty="0">
              <a:latin typeface="Arial" charset="0"/>
              <a:cs typeface="Arial" charset="0"/>
            </a:endParaRPr>
          </a:p>
        </p:txBody>
      </p:sp>
      <p:sp>
        <p:nvSpPr>
          <p:cNvPr id="4" name="TextBox 3">
            <a:extLst>
              <a:ext uri="{FF2B5EF4-FFF2-40B4-BE49-F238E27FC236}">
                <a16:creationId xmlns:a16="http://schemas.microsoft.com/office/drawing/2014/main" id="{C60E48C1-69C2-884E-8A33-55900104650D}"/>
              </a:ext>
            </a:extLst>
          </p:cNvPr>
          <p:cNvSpPr txBox="1"/>
          <p:nvPr/>
        </p:nvSpPr>
        <p:spPr>
          <a:xfrm>
            <a:off x="0" y="6340334"/>
            <a:ext cx="9143998"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Cosby RL, et al. Recurrent evolution of vertebrate transcription factors by transposase capture (2021)</a:t>
            </a:r>
          </a:p>
          <a:p>
            <a:pPr algn="ctr"/>
            <a:r>
              <a:rPr lang="en-US" sz="1400" dirty="0">
                <a:latin typeface="Arial" panose="020B0604020202020204" pitchFamily="34" charset="0"/>
                <a:cs typeface="Arial" panose="020B0604020202020204" pitchFamily="34" charset="0"/>
              </a:rPr>
              <a:t>Science 371: 797.</a:t>
            </a:r>
          </a:p>
        </p:txBody>
      </p:sp>
      <p:pic>
        <p:nvPicPr>
          <p:cNvPr id="5" name="Picture 4" descr="Chart&#10;&#10;Description automatically generated">
            <a:extLst>
              <a:ext uri="{FF2B5EF4-FFF2-40B4-BE49-F238E27FC236}">
                <a16:creationId xmlns:a16="http://schemas.microsoft.com/office/drawing/2014/main" id="{F47E855A-F005-9FC6-53DA-03ACCE04F26D}"/>
              </a:ext>
            </a:extLst>
          </p:cNvPr>
          <p:cNvPicPr>
            <a:picLocks noChangeAspect="1"/>
          </p:cNvPicPr>
          <p:nvPr/>
        </p:nvPicPr>
        <p:blipFill>
          <a:blip r:embed="rId3"/>
          <a:stretch>
            <a:fillRect/>
          </a:stretch>
        </p:blipFill>
        <p:spPr>
          <a:xfrm>
            <a:off x="157649" y="919410"/>
            <a:ext cx="8986351" cy="5194907"/>
          </a:xfrm>
          <a:prstGeom prst="rect">
            <a:avLst/>
          </a:prstGeom>
        </p:spPr>
      </p:pic>
    </p:spTree>
    <p:extLst>
      <p:ext uri="{BB962C8B-B14F-4D97-AF65-F5344CB8AC3E}">
        <p14:creationId xmlns:p14="http://schemas.microsoft.com/office/powerpoint/2010/main" val="4290295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A2F0840-2089-F940-8A14-D6D84D113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559" y="869408"/>
            <a:ext cx="7686858" cy="5304669"/>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8BFE8E4C-12E8-584F-A6BD-A49F78F2C23C}"/>
              </a:ext>
            </a:extLst>
          </p:cNvPr>
          <p:cNvSpPr>
            <a:spLocks noGrp="1" noChangeArrowheads="1"/>
          </p:cNvSpPr>
          <p:nvPr>
            <p:ph type="body" idx="4294967295"/>
          </p:nvPr>
        </p:nvSpPr>
        <p:spPr>
          <a:xfrm>
            <a:off x="448235" y="-5259"/>
            <a:ext cx="8258735" cy="830997"/>
          </a:xfrm>
          <a:noFill/>
          <a:ln/>
        </p:spPr>
        <p:txBody>
          <a:bodyPr>
            <a:spAutoFit/>
          </a:bodyPr>
          <a:lstStyle/>
          <a:p>
            <a:pPr marL="0" indent="0" algn="ctr">
              <a:spcBef>
                <a:spcPct val="0"/>
              </a:spcBef>
              <a:buNone/>
            </a:pPr>
            <a:r>
              <a:rPr lang="en-US" altLang="en-US" sz="2400">
                <a:latin typeface="Arial" panose="020B0604020202020204" pitchFamily="34" charset="0"/>
                <a:cs typeface="Arial" panose="020B0604020202020204" pitchFamily="34" charset="0"/>
              </a:rPr>
              <a:t>The good that transposons can do: </a:t>
            </a:r>
          </a:p>
          <a:p>
            <a:pPr marL="0" indent="0" algn="ctr">
              <a:spcBef>
                <a:spcPct val="0"/>
              </a:spcBef>
              <a:buNone/>
            </a:pPr>
            <a:r>
              <a:rPr lang="en-US" altLang="en-US" sz="2400">
                <a:latin typeface="Arial" panose="020B0604020202020204" pitchFamily="34" charset="0"/>
                <a:cs typeface="Arial" panose="020B0604020202020204" pitchFamily="34" charset="0"/>
              </a:rPr>
              <a:t>Drosophila centromere organization based on </a:t>
            </a:r>
            <a:r>
              <a:rPr lang="en-US" altLang="en-US" sz="2400" i="1">
                <a:latin typeface="Arial" panose="020B0604020202020204" pitchFamily="34" charset="0"/>
                <a:cs typeface="Arial" panose="020B0604020202020204" pitchFamily="34" charset="0"/>
              </a:rPr>
              <a:t>Jockey</a:t>
            </a:r>
            <a:endParaRPr lang="en-US" altLang="en-US" sz="2400">
              <a:latin typeface="Arial" panose="020B0604020202020204" pitchFamily="34" charset="0"/>
              <a:cs typeface="Arial" panose="020B0604020202020204" pitchFamily="34" charset="0"/>
            </a:endParaRPr>
          </a:p>
        </p:txBody>
      </p:sp>
      <p:sp>
        <p:nvSpPr>
          <p:cNvPr id="4100" name="Text Box 4">
            <a:extLst>
              <a:ext uri="{FF2B5EF4-FFF2-40B4-BE49-F238E27FC236}">
                <a16:creationId xmlns:a16="http://schemas.microsoft.com/office/drawing/2014/main" id="{013DB658-D08C-BA4E-893F-97330C132164}"/>
              </a:ext>
            </a:extLst>
          </p:cNvPr>
          <p:cNvSpPr txBox="1">
            <a:spLocks noChangeArrowheads="1"/>
          </p:cNvSpPr>
          <p:nvPr/>
        </p:nvSpPr>
        <p:spPr bwMode="auto">
          <a:xfrm>
            <a:off x="526676" y="6286758"/>
            <a:ext cx="81018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400" dirty="0">
                <a:latin typeface="Arial" panose="020B0604020202020204" pitchFamily="34" charset="0"/>
                <a:cs typeface="Arial" panose="020B0604020202020204" pitchFamily="34" charset="0"/>
              </a:rPr>
              <a:t>Chang CH, et al. Islands of retroelements are major components of </a:t>
            </a:r>
            <a:r>
              <a:rPr lang="en-US" altLang="en-US" sz="1400" i="1" dirty="0">
                <a:latin typeface="Arial" panose="020B0604020202020204" pitchFamily="34" charset="0"/>
                <a:cs typeface="Arial" panose="020B0604020202020204" pitchFamily="34" charset="0"/>
              </a:rPr>
              <a:t>Drosophila</a:t>
            </a:r>
            <a:r>
              <a:rPr lang="en-US" altLang="en-US" sz="1400" dirty="0">
                <a:latin typeface="Arial" panose="020B0604020202020204" pitchFamily="34" charset="0"/>
                <a:cs typeface="Arial" panose="020B0604020202020204" pitchFamily="34" charset="0"/>
              </a:rPr>
              <a:t> centromeres.</a:t>
            </a:r>
          </a:p>
          <a:p>
            <a:pPr algn="ctr"/>
            <a:r>
              <a:rPr lang="en-US" altLang="en-US" sz="1400" dirty="0" err="1">
                <a:latin typeface="Arial" panose="020B0604020202020204" pitchFamily="34" charset="0"/>
                <a:cs typeface="Arial" panose="020B0604020202020204" pitchFamily="34" charset="0"/>
              </a:rPr>
              <a:t>PLoS</a:t>
            </a:r>
            <a:r>
              <a:rPr lang="en-US" altLang="en-US" sz="1400" dirty="0">
                <a:latin typeface="Arial" panose="020B0604020202020204" pitchFamily="34" charset="0"/>
                <a:cs typeface="Arial" panose="020B0604020202020204" pitchFamily="34" charset="0"/>
              </a:rPr>
              <a:t> Biol. 2019 May 14;17(5):e3000241.</a:t>
            </a:r>
          </a:p>
        </p:txBody>
      </p:sp>
    </p:spTree>
    <p:extLst>
      <p:ext uri="{BB962C8B-B14F-4D97-AF65-F5344CB8AC3E}">
        <p14:creationId xmlns:p14="http://schemas.microsoft.com/office/powerpoint/2010/main" val="3401388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1" y="546172"/>
            <a:ext cx="9144000" cy="852224"/>
          </a:xfrm>
        </p:spPr>
        <p:txBody>
          <a:bodyPr>
            <a:normAutofit fontScale="90000"/>
          </a:bodyPr>
          <a:lstStyle/>
          <a:p>
            <a:pPr algn="ctr"/>
            <a:r>
              <a:rPr lang="en-US" sz="2700">
                <a:latin typeface="Arial" panose="020B0604020202020204" pitchFamily="34" charset="0"/>
                <a:cs typeface="Arial" panose="020B0604020202020204" pitchFamily="34" charset="0"/>
              </a:rPr>
              <a:t>The good that transposons can do:</a:t>
            </a:r>
            <a:br>
              <a:rPr lang="en-US" sz="2700">
                <a:latin typeface="Arial" panose="020B0604020202020204" pitchFamily="34" charset="0"/>
                <a:cs typeface="Arial" panose="020B0604020202020204" pitchFamily="34" charset="0"/>
              </a:rPr>
            </a:br>
            <a:r>
              <a:rPr lang="en-US" sz="2700">
                <a:latin typeface="Arial" panose="020B0604020202020204" pitchFamily="34" charset="0"/>
                <a:cs typeface="Arial" panose="020B0604020202020204" pitchFamily="34" charset="0"/>
              </a:rPr>
              <a:t>telomeric DNA</a:t>
            </a:r>
            <a:br>
              <a:rPr lang="en-US" sz="2700">
                <a:latin typeface="Arial" panose="020B0604020202020204" pitchFamily="34" charset="0"/>
                <a:cs typeface="Arial" panose="020B0604020202020204" pitchFamily="34" charset="0"/>
              </a:rPr>
            </a:br>
            <a:br>
              <a:rPr lang="en-US" sz="2700">
                <a:latin typeface="Arial" panose="020B0604020202020204" pitchFamily="34" charset="0"/>
                <a:cs typeface="Arial" panose="020B0604020202020204" pitchFamily="34" charset="0"/>
              </a:rPr>
            </a:br>
            <a:r>
              <a:rPr lang="en-US" sz="2000">
                <a:latin typeface="Arial" panose="020B0604020202020204" pitchFamily="34" charset="0"/>
                <a:cs typeface="Arial" panose="020B0604020202020204" pitchFamily="34" charset="0"/>
              </a:rPr>
              <a:t>Telomeres contain complex repetitive DNA in a variety of species</a:t>
            </a:r>
            <a:endParaRPr lang="en-US" sz="2000">
              <a:latin typeface="Arial" panose="020B0604020202020204" pitchFamily="34" charset="0"/>
              <a:ea typeface="Arial" charset="0"/>
              <a:cs typeface="Arial" panose="020B0604020202020204" pitchFamily="34" charset="0"/>
            </a:endParaRPr>
          </a:p>
        </p:txBody>
      </p:sp>
      <p:pic>
        <p:nvPicPr>
          <p:cNvPr id="3" name="Picture 2" descr="Timeline&#10;&#10;Description automatically generated with low confidence">
            <a:extLst>
              <a:ext uri="{FF2B5EF4-FFF2-40B4-BE49-F238E27FC236}">
                <a16:creationId xmlns:a16="http://schemas.microsoft.com/office/drawing/2014/main" id="{82016FA2-5039-6A40-9EEA-08F33E5DFDCF}"/>
              </a:ext>
            </a:extLst>
          </p:cNvPr>
          <p:cNvPicPr>
            <a:picLocks noChangeAspect="1"/>
          </p:cNvPicPr>
          <p:nvPr/>
        </p:nvPicPr>
        <p:blipFill rotWithShape="1">
          <a:blip r:embed="rId3"/>
          <a:srcRect b="15699"/>
          <a:stretch/>
        </p:blipFill>
        <p:spPr>
          <a:xfrm>
            <a:off x="709612" y="2150067"/>
            <a:ext cx="3862388" cy="3246181"/>
          </a:xfrm>
          <a:prstGeom prst="rect">
            <a:avLst/>
          </a:prstGeom>
        </p:spPr>
      </p:pic>
      <p:sp>
        <p:nvSpPr>
          <p:cNvPr id="4" name="TextBox 3">
            <a:extLst>
              <a:ext uri="{FF2B5EF4-FFF2-40B4-BE49-F238E27FC236}">
                <a16:creationId xmlns:a16="http://schemas.microsoft.com/office/drawing/2014/main" id="{30895F87-7B0E-7E4B-89C6-33584060F1BF}"/>
              </a:ext>
            </a:extLst>
          </p:cNvPr>
          <p:cNvSpPr txBox="1"/>
          <p:nvPr/>
        </p:nvSpPr>
        <p:spPr>
          <a:xfrm>
            <a:off x="4378098" y="2420811"/>
            <a:ext cx="4516520" cy="3093154"/>
          </a:xfrm>
          <a:prstGeom prst="rect">
            <a:avLst/>
          </a:prstGeom>
          <a:noFill/>
        </p:spPr>
        <p:txBody>
          <a:bodyPr wrap="square" rtlCol="0">
            <a:spAutoFit/>
          </a:bodyPr>
          <a:lstStyle/>
          <a:p>
            <a:r>
              <a:rPr lang="en-US" sz="1500" b="1" dirty="0">
                <a:latin typeface="Chalkboard SE" panose="03050602040202020205" pitchFamily="66" charset="77"/>
              </a:rPr>
              <a:t>Generic telomere, e.g. humans</a:t>
            </a:r>
          </a:p>
          <a:p>
            <a:r>
              <a:rPr lang="en-US" sz="1500" b="1" dirty="0">
                <a:latin typeface="Chalkboard SE" panose="03050602040202020205" pitchFamily="66" charset="77"/>
              </a:rPr>
              <a:t>(TR = G-rich repeats) </a:t>
            </a:r>
          </a:p>
          <a:p>
            <a:endParaRPr lang="en-US" sz="1500" dirty="0">
              <a:latin typeface="Chalkboard SE" panose="03050602040202020205" pitchFamily="66" charset="77"/>
            </a:endParaRPr>
          </a:p>
          <a:p>
            <a:endParaRPr lang="en-US" sz="1500" b="1" i="1" dirty="0">
              <a:latin typeface="Chalkboard SE" panose="03050602040202020205" pitchFamily="66" charset="77"/>
            </a:endParaRPr>
          </a:p>
          <a:p>
            <a:endParaRPr lang="en-US" sz="1500" b="1" i="1" dirty="0">
              <a:latin typeface="Chalkboard SE" panose="03050602040202020205" pitchFamily="66" charset="77"/>
            </a:endParaRPr>
          </a:p>
          <a:p>
            <a:r>
              <a:rPr lang="en-US" sz="1500" b="1" i="1" dirty="0">
                <a:latin typeface="Chalkboard SE" panose="03050602040202020205" pitchFamily="66" charset="77"/>
              </a:rPr>
              <a:t>S. cerevisiae</a:t>
            </a:r>
            <a:r>
              <a:rPr lang="en-US" sz="1500" b="1" dirty="0">
                <a:latin typeface="Chalkboard SE" panose="03050602040202020205" pitchFamily="66" charset="77"/>
              </a:rPr>
              <a:t>, </a:t>
            </a:r>
            <a:r>
              <a:rPr lang="en-US" sz="1500" b="1" i="1" dirty="0">
                <a:latin typeface="Chalkboard SE" panose="03050602040202020205" pitchFamily="66" charset="77"/>
              </a:rPr>
              <a:t>Bombyx mori, </a:t>
            </a:r>
            <a:r>
              <a:rPr lang="en-US" sz="1500" b="1" i="1" dirty="0" err="1">
                <a:latin typeface="Chalkboard SE" panose="03050602040202020205" pitchFamily="66" charset="77"/>
              </a:rPr>
              <a:t>Chorella</a:t>
            </a:r>
            <a:r>
              <a:rPr lang="en-US" sz="1500" b="1" i="1" dirty="0">
                <a:latin typeface="Chalkboard SE" panose="03050602040202020205" pitchFamily="66" charset="77"/>
              </a:rPr>
              <a:t>, Giardia </a:t>
            </a:r>
          </a:p>
          <a:p>
            <a:endParaRPr lang="en-US" sz="1500" b="1" i="1" dirty="0">
              <a:latin typeface="Chalkboard SE" panose="03050602040202020205" pitchFamily="66" charset="77"/>
            </a:endParaRPr>
          </a:p>
          <a:p>
            <a:endParaRPr lang="en-US" sz="1500" b="1" i="1" dirty="0">
              <a:latin typeface="Chalkboard SE" panose="03050602040202020205" pitchFamily="66" charset="77"/>
            </a:endParaRPr>
          </a:p>
          <a:p>
            <a:r>
              <a:rPr lang="en-US" sz="1500" b="1" i="1" dirty="0">
                <a:latin typeface="Chalkboard SE" panose="03050602040202020205" pitchFamily="66" charset="77"/>
              </a:rPr>
              <a:t>Anopheles, Allium, Chironomus</a:t>
            </a:r>
            <a:r>
              <a:rPr lang="en-US" sz="1500" b="1" dirty="0">
                <a:latin typeface="Chalkboard SE" panose="03050602040202020205" pitchFamily="66" charset="77"/>
              </a:rPr>
              <a:t>, </a:t>
            </a:r>
            <a:r>
              <a:rPr lang="en-US" sz="1500" b="1" i="1" dirty="0">
                <a:latin typeface="Chalkboard SE" panose="03050602040202020205" pitchFamily="66" charset="77"/>
              </a:rPr>
              <a:t>D. virilis </a:t>
            </a:r>
            <a:endParaRPr lang="en-US" sz="1500" dirty="0">
              <a:latin typeface="Chalkboard SE" panose="03050602040202020205" pitchFamily="66" charset="77"/>
            </a:endParaRPr>
          </a:p>
          <a:p>
            <a:endParaRPr lang="en-US" sz="1500" b="1" i="1" dirty="0">
              <a:latin typeface="Chalkboard SE" panose="03050602040202020205" pitchFamily="66" charset="77"/>
            </a:endParaRPr>
          </a:p>
          <a:p>
            <a:endParaRPr lang="en-US" sz="1500" b="1" i="1" dirty="0">
              <a:latin typeface="Chalkboard SE" panose="03050602040202020205" pitchFamily="66" charset="77"/>
            </a:endParaRPr>
          </a:p>
          <a:p>
            <a:r>
              <a:rPr lang="en-US" sz="1500" b="1" i="1" dirty="0">
                <a:latin typeface="Chalkboard SE" panose="03050602040202020205" pitchFamily="66" charset="77"/>
              </a:rPr>
              <a:t>D. melanogaster </a:t>
            </a:r>
            <a:r>
              <a:rPr lang="en-US" sz="1500" b="1" dirty="0">
                <a:latin typeface="Chalkboard SE" panose="03050602040202020205" pitchFamily="66" charset="77"/>
              </a:rPr>
              <a:t>and relatives </a:t>
            </a:r>
            <a:endParaRPr lang="en-US" sz="1500" dirty="0">
              <a:latin typeface="Chalkboard SE" panose="03050602040202020205" pitchFamily="66" charset="77"/>
            </a:endParaRPr>
          </a:p>
          <a:p>
            <a:endParaRPr lang="en-US" sz="1500" dirty="0">
              <a:latin typeface="Chalkboard SE" panose="03050602040202020205" pitchFamily="66" charset="77"/>
            </a:endParaRPr>
          </a:p>
        </p:txBody>
      </p:sp>
      <p:sp>
        <p:nvSpPr>
          <p:cNvPr id="6" name="TextBox 5">
            <a:extLst>
              <a:ext uri="{FF2B5EF4-FFF2-40B4-BE49-F238E27FC236}">
                <a16:creationId xmlns:a16="http://schemas.microsoft.com/office/drawing/2014/main" id="{49F0795A-7193-2C4F-9FB9-1095034BC69D}"/>
              </a:ext>
            </a:extLst>
          </p:cNvPr>
          <p:cNvSpPr txBox="1"/>
          <p:nvPr/>
        </p:nvSpPr>
        <p:spPr>
          <a:xfrm>
            <a:off x="6730433" y="5625322"/>
            <a:ext cx="1997085" cy="284693"/>
          </a:xfrm>
          <a:prstGeom prst="rect">
            <a:avLst/>
          </a:prstGeom>
          <a:noFill/>
        </p:spPr>
        <p:txBody>
          <a:bodyPr wrap="none" rtlCol="0">
            <a:spAutoFit/>
          </a:bodyPr>
          <a:lstStyle/>
          <a:p>
            <a:r>
              <a:rPr lang="en-US" sz="1250" dirty="0">
                <a:latin typeface="Chalkboard SE" panose="03050602040202020205" pitchFamily="66" charset="77"/>
              </a:rPr>
              <a:t>Slide credit: Chris Ellison</a:t>
            </a:r>
          </a:p>
        </p:txBody>
      </p:sp>
      <p:sp>
        <p:nvSpPr>
          <p:cNvPr id="7" name="Text Box 4">
            <a:extLst>
              <a:ext uri="{FF2B5EF4-FFF2-40B4-BE49-F238E27FC236}">
                <a16:creationId xmlns:a16="http://schemas.microsoft.com/office/drawing/2014/main" id="{41F4D9C6-4FEC-5D4D-BB97-7A89DB1382BD}"/>
              </a:ext>
            </a:extLst>
          </p:cNvPr>
          <p:cNvSpPr txBox="1">
            <a:spLocks noChangeArrowheads="1"/>
          </p:cNvSpPr>
          <p:nvPr/>
        </p:nvSpPr>
        <p:spPr bwMode="auto">
          <a:xfrm>
            <a:off x="526676" y="6248121"/>
            <a:ext cx="81018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400" dirty="0">
                <a:latin typeface="Arial" panose="020B0604020202020204" pitchFamily="34" charset="0"/>
                <a:cs typeface="Arial" panose="020B0604020202020204" pitchFamily="34" charset="0"/>
              </a:rPr>
              <a:t>Louis EJ. Are </a:t>
            </a:r>
            <a:r>
              <a:rPr lang="en-US" altLang="en-US" sz="1400" i="1" dirty="0">
                <a:latin typeface="Arial" panose="020B0604020202020204" pitchFamily="34" charset="0"/>
                <a:cs typeface="Arial" panose="020B0604020202020204" pitchFamily="34" charset="0"/>
              </a:rPr>
              <a:t>Drosophila</a:t>
            </a:r>
            <a:r>
              <a:rPr lang="en-US" altLang="en-US" sz="1400" dirty="0">
                <a:latin typeface="Arial" panose="020B0604020202020204" pitchFamily="34" charset="0"/>
                <a:cs typeface="Arial" panose="020B0604020202020204" pitchFamily="34" charset="0"/>
              </a:rPr>
              <a:t> telomeres an exception or the rule?</a:t>
            </a:r>
          </a:p>
          <a:p>
            <a:pPr algn="ctr"/>
            <a:r>
              <a:rPr lang="en-US" altLang="en-US" sz="1400" dirty="0">
                <a:latin typeface="Arial" panose="020B0604020202020204" pitchFamily="34" charset="0"/>
                <a:cs typeface="Arial" panose="020B0604020202020204" pitchFamily="34" charset="0"/>
              </a:rPr>
              <a:t>Genome Biol. 2002 Sep 27;3(10):REVIEWS0007.</a:t>
            </a:r>
          </a:p>
        </p:txBody>
      </p:sp>
    </p:spTree>
    <p:extLst>
      <p:ext uri="{BB962C8B-B14F-4D97-AF65-F5344CB8AC3E}">
        <p14:creationId xmlns:p14="http://schemas.microsoft.com/office/powerpoint/2010/main" val="245015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5EB4BC-F3CC-E841-B9A8-64FE7D241341}"/>
              </a:ext>
            </a:extLst>
          </p:cNvPr>
          <p:cNvSpPr txBox="1"/>
          <p:nvPr/>
        </p:nvSpPr>
        <p:spPr>
          <a:xfrm>
            <a:off x="0" y="151730"/>
            <a:ext cx="9141714" cy="623137"/>
          </a:xfrm>
          <a:prstGeom prst="rect">
            <a:avLst/>
          </a:prstGeom>
        </p:spPr>
        <p:txBody>
          <a:bodyPr vert="horz" lIns="91440" tIns="45720" rIns="91440" bIns="45720" rtlCol="0" anchor="ctr">
            <a:normAutofit fontScale="85000" lnSpcReduction="20000"/>
          </a:bodyPr>
          <a:lstStyle/>
          <a:p>
            <a:pPr algn="ctr" defTabSz="914400">
              <a:lnSpc>
                <a:spcPct val="90000"/>
              </a:lnSpc>
              <a:spcBef>
                <a:spcPct val="0"/>
              </a:spcBef>
              <a:spcAft>
                <a:spcPts val="600"/>
              </a:spcAft>
              <a:defRPr/>
            </a:pPr>
            <a:r>
              <a:rPr lang="en-US" sz="2400" kern="1200">
                <a:solidFill>
                  <a:schemeClr val="tx1"/>
                </a:solidFill>
                <a:latin typeface="Arial" panose="020B0604020202020204" pitchFamily="34" charset="0"/>
                <a:ea typeface="+mj-ea"/>
                <a:cs typeface="Arial" panose="020B0604020202020204" pitchFamily="34" charset="0"/>
              </a:rPr>
              <a:t>The good that transposons can do:</a:t>
            </a:r>
          </a:p>
          <a:p>
            <a:pPr algn="ctr" defTabSz="914400">
              <a:lnSpc>
                <a:spcPct val="90000"/>
              </a:lnSpc>
              <a:spcBef>
                <a:spcPct val="0"/>
              </a:spcBef>
              <a:spcAft>
                <a:spcPts val="600"/>
              </a:spcAft>
              <a:defRPr/>
            </a:pPr>
            <a:r>
              <a:rPr lang="en-US" sz="2400" kern="1200">
                <a:solidFill>
                  <a:schemeClr val="tx1"/>
                </a:solidFill>
                <a:latin typeface="Arial" panose="020B0604020202020204" pitchFamily="34" charset="0"/>
                <a:ea typeface="+mj-ea"/>
                <a:cs typeface="Arial" panose="020B0604020202020204" pitchFamily="34" charset="0"/>
              </a:rPr>
              <a:t>TEs can evolve to mark specific chromosomes (ex. sex chromosomes)</a:t>
            </a:r>
          </a:p>
        </p:txBody>
      </p:sp>
      <p:pic>
        <p:nvPicPr>
          <p:cNvPr id="5" name="Picture 4">
            <a:extLst>
              <a:ext uri="{FF2B5EF4-FFF2-40B4-BE49-F238E27FC236}">
                <a16:creationId xmlns:a16="http://schemas.microsoft.com/office/drawing/2014/main" id="{71DF0093-60B8-D347-A58B-50546E1DFE16}"/>
              </a:ext>
            </a:extLst>
          </p:cNvPr>
          <p:cNvPicPr>
            <a:picLocks noChangeAspect="1"/>
          </p:cNvPicPr>
          <p:nvPr/>
        </p:nvPicPr>
        <p:blipFill>
          <a:blip r:embed="rId3"/>
          <a:stretch>
            <a:fillRect/>
          </a:stretch>
        </p:blipFill>
        <p:spPr>
          <a:xfrm>
            <a:off x="1452258" y="812455"/>
            <a:ext cx="6468249" cy="4042656"/>
          </a:xfrm>
          <a:prstGeom prst="rect">
            <a:avLst/>
          </a:prstGeom>
        </p:spPr>
      </p:pic>
      <p:sp>
        <p:nvSpPr>
          <p:cNvPr id="6" name="TextBox 5">
            <a:extLst>
              <a:ext uri="{FF2B5EF4-FFF2-40B4-BE49-F238E27FC236}">
                <a16:creationId xmlns:a16="http://schemas.microsoft.com/office/drawing/2014/main" id="{67D3E6E4-5DD1-D744-BA4A-533E8737DEF6}"/>
              </a:ext>
            </a:extLst>
          </p:cNvPr>
          <p:cNvSpPr txBox="1"/>
          <p:nvPr/>
        </p:nvSpPr>
        <p:spPr>
          <a:xfrm>
            <a:off x="215608" y="4867990"/>
            <a:ext cx="8710498" cy="1323439"/>
          </a:xfrm>
          <a:prstGeom prst="rect">
            <a:avLst/>
          </a:prstGeom>
          <a:noFill/>
        </p:spPr>
        <p:txBody>
          <a:bodyPr wrap="square" rtlCol="0">
            <a:spAutoFit/>
          </a:bodyPr>
          <a:lstStyle/>
          <a:p>
            <a:r>
              <a:rPr lang="en-US" sz="1600" b="1" i="1" dirty="0"/>
              <a:t>Drosophila miranda </a:t>
            </a:r>
            <a:r>
              <a:rPr lang="en-US" sz="1600" b="1" dirty="0"/>
              <a:t>neo-X chromosome</a:t>
            </a:r>
            <a:r>
              <a:rPr lang="en-US" sz="1600" b="1" i="1" dirty="0"/>
              <a:t>: </a:t>
            </a:r>
          </a:p>
          <a:p>
            <a:r>
              <a:rPr lang="en-US" sz="1600" b="1" i="1" dirty="0"/>
              <a:t>Step 1: Domestication</a:t>
            </a:r>
            <a:r>
              <a:rPr lang="en-US" sz="1600" dirty="0"/>
              <a:t>: a mutation in a TE generates ISX, with an MRE X dosage compensation site  </a:t>
            </a:r>
          </a:p>
          <a:p>
            <a:r>
              <a:rPr lang="en-US" sz="1600" b="1" i="1" dirty="0"/>
              <a:t>Step 2: Amplification</a:t>
            </a:r>
            <a:r>
              <a:rPr lang="en-US" sz="1600" dirty="0"/>
              <a:t>: Transposition of ISX creates multiple binding  sites along the chromosome arms; 	sites are selected for on the neo-X and against elsewhere.  </a:t>
            </a:r>
          </a:p>
          <a:p>
            <a:r>
              <a:rPr lang="en-US" sz="1600" b="1" i="1" dirty="0"/>
              <a:t>Step 3: Refinement</a:t>
            </a:r>
            <a:r>
              <a:rPr lang="en-US" sz="1600" dirty="0"/>
              <a:t>: mutations create stronger binding sites on the neo-X, weaker ones elsewhere.</a:t>
            </a:r>
          </a:p>
        </p:txBody>
      </p:sp>
      <p:sp>
        <p:nvSpPr>
          <p:cNvPr id="7" name="TextBox 6">
            <a:extLst>
              <a:ext uri="{FF2B5EF4-FFF2-40B4-BE49-F238E27FC236}">
                <a16:creationId xmlns:a16="http://schemas.microsoft.com/office/drawing/2014/main" id="{286EDEC6-70D4-8249-BF05-75FE8BCF78A5}"/>
              </a:ext>
            </a:extLst>
          </p:cNvPr>
          <p:cNvSpPr txBox="1"/>
          <p:nvPr/>
        </p:nvSpPr>
        <p:spPr>
          <a:xfrm>
            <a:off x="215608" y="6324231"/>
            <a:ext cx="8810195" cy="523220"/>
          </a:xfrm>
          <a:prstGeom prst="rect">
            <a:avLst/>
          </a:prstGeom>
          <a:noFill/>
        </p:spPr>
        <p:txBody>
          <a:bodyPr wrap="square">
            <a:spAutoFit/>
          </a:bodyPr>
          <a:lstStyle/>
          <a:p>
            <a:pPr algn="ctr"/>
            <a:r>
              <a:rPr lang="en-US" sz="1400" dirty="0">
                <a:latin typeface="Arial" panose="020B0604020202020204" pitchFamily="34" charset="0"/>
                <a:cs typeface="Arial" panose="020B0604020202020204" pitchFamily="34" charset="0"/>
              </a:rPr>
              <a:t>Ellison CE, </a:t>
            </a:r>
            <a:r>
              <a:rPr lang="en-US" sz="1400" dirty="0" err="1">
                <a:latin typeface="Arial" panose="020B0604020202020204" pitchFamily="34" charset="0"/>
                <a:cs typeface="Arial" panose="020B0604020202020204" pitchFamily="34" charset="0"/>
              </a:rPr>
              <a:t>Bachtrog</a:t>
            </a:r>
            <a:r>
              <a:rPr lang="en-US" sz="1400" dirty="0">
                <a:latin typeface="Arial" panose="020B0604020202020204" pitchFamily="34" charset="0"/>
                <a:cs typeface="Arial" panose="020B0604020202020204" pitchFamily="34" charset="0"/>
              </a:rPr>
              <a:t> D. (2013)  Dosage compensation via transposable element mediated rewiring of a regulatory network. Science 342: 846-50.</a:t>
            </a:r>
          </a:p>
        </p:txBody>
      </p:sp>
      <p:grpSp>
        <p:nvGrpSpPr>
          <p:cNvPr id="4" name="Group 3">
            <a:extLst>
              <a:ext uri="{FF2B5EF4-FFF2-40B4-BE49-F238E27FC236}">
                <a16:creationId xmlns:a16="http://schemas.microsoft.com/office/drawing/2014/main" id="{BC543C4B-EB56-EC0F-74AE-04C2C427BA30}"/>
              </a:ext>
            </a:extLst>
          </p:cNvPr>
          <p:cNvGrpSpPr/>
          <p:nvPr/>
        </p:nvGrpSpPr>
        <p:grpSpPr>
          <a:xfrm>
            <a:off x="3606255" y="3070746"/>
            <a:ext cx="4085487" cy="1784365"/>
            <a:chOff x="3606255" y="3070746"/>
            <a:chExt cx="4085487" cy="1784365"/>
          </a:xfrm>
        </p:grpSpPr>
        <p:sp>
          <p:nvSpPr>
            <p:cNvPr id="2" name="Rectangle 1">
              <a:extLst>
                <a:ext uri="{FF2B5EF4-FFF2-40B4-BE49-F238E27FC236}">
                  <a16:creationId xmlns:a16="http://schemas.microsoft.com/office/drawing/2014/main" id="{F15CE03B-6E62-4024-2C4D-07A1B0720398}"/>
                </a:ext>
              </a:extLst>
            </p:cNvPr>
            <p:cNvSpPr/>
            <p:nvPr/>
          </p:nvSpPr>
          <p:spPr bwMode="auto">
            <a:xfrm>
              <a:off x="3848668" y="3070746"/>
              <a:ext cx="3843074" cy="17843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8" name="Rectangle 7">
              <a:extLst>
                <a:ext uri="{FF2B5EF4-FFF2-40B4-BE49-F238E27FC236}">
                  <a16:creationId xmlns:a16="http://schemas.microsoft.com/office/drawing/2014/main" id="{A44CC7E1-8124-F40A-04E9-3A20CDB41D63}"/>
                </a:ext>
              </a:extLst>
            </p:cNvPr>
            <p:cNvSpPr/>
            <p:nvPr/>
          </p:nvSpPr>
          <p:spPr bwMode="auto">
            <a:xfrm>
              <a:off x="3606255" y="3203548"/>
              <a:ext cx="242413" cy="165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Tree>
    <p:extLst>
      <p:ext uri="{BB962C8B-B14F-4D97-AF65-F5344CB8AC3E}">
        <p14:creationId xmlns:p14="http://schemas.microsoft.com/office/powerpoint/2010/main" val="866635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5EB4BC-F3CC-E841-B9A8-64FE7D241341}"/>
              </a:ext>
            </a:extLst>
          </p:cNvPr>
          <p:cNvSpPr txBox="1"/>
          <p:nvPr/>
        </p:nvSpPr>
        <p:spPr>
          <a:xfrm>
            <a:off x="0" y="49605"/>
            <a:ext cx="9144000" cy="523875"/>
          </a:xfrm>
          <a:prstGeom prst="rect">
            <a:avLst/>
          </a:prstGeom>
          <a:noFill/>
        </p:spPr>
        <p:txBody>
          <a:bodyPr wrap="square">
            <a:spAutoFit/>
          </a:bodyPr>
          <a:lstStyle/>
          <a:p>
            <a:pPr algn="ctr">
              <a:defRPr/>
            </a:pPr>
            <a:r>
              <a:rPr lang="en-US" sz="2800" dirty="0">
                <a:ea typeface="+mn-ea"/>
                <a:cs typeface="Arial" panose="020B0604020202020204" pitchFamily="34" charset="0"/>
              </a:rPr>
              <a:t>We live in uneasy balance with our transposable elements</a:t>
            </a:r>
          </a:p>
        </p:txBody>
      </p:sp>
      <p:pic>
        <p:nvPicPr>
          <p:cNvPr id="21506" name="Picture 3">
            <a:extLst>
              <a:ext uri="{FF2B5EF4-FFF2-40B4-BE49-F238E27FC236}">
                <a16:creationId xmlns:a16="http://schemas.microsoft.com/office/drawing/2014/main" id="{BEACFB2B-B46D-2D4E-BD95-EC945FCFE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79" y="499338"/>
            <a:ext cx="45339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4546C0B-9E41-054B-963F-7AC3C50C0D85}"/>
              </a:ext>
            </a:extLst>
          </p:cNvPr>
          <p:cNvSpPr txBox="1"/>
          <p:nvPr/>
        </p:nvSpPr>
        <p:spPr>
          <a:xfrm>
            <a:off x="5189410" y="636296"/>
            <a:ext cx="3626057" cy="6740307"/>
          </a:xfrm>
          <a:prstGeom prst="rect">
            <a:avLst/>
          </a:prstGeom>
          <a:noFill/>
        </p:spPr>
        <p:txBody>
          <a:bodyPr wrap="none" rtlCol="0">
            <a:spAutoFit/>
          </a:bodyPr>
          <a:lstStyle/>
          <a:p>
            <a:r>
              <a:rPr lang="en-US" dirty="0"/>
              <a:t>Response – Yin/Yang problem</a:t>
            </a:r>
          </a:p>
          <a:p>
            <a:endParaRPr lang="en-US" sz="800" dirty="0"/>
          </a:p>
          <a:p>
            <a:pPr marL="285750" indent="-285750">
              <a:buFont typeface="Arial" panose="020B0604020202020204" pitchFamily="34" charset="0"/>
              <a:buChar char="•"/>
            </a:pPr>
            <a:r>
              <a:rPr lang="en-US" dirty="0"/>
              <a:t>Silencing new TEs, maintaining</a:t>
            </a:r>
          </a:p>
          <a:p>
            <a:r>
              <a:rPr lang="en-US" dirty="0"/>
              <a:t>      silencing essential for </a:t>
            </a:r>
            <a:r>
              <a:rPr lang="en-US" b="1" dirty="0"/>
              <a:t>individual, </a:t>
            </a:r>
          </a:p>
          <a:p>
            <a:r>
              <a:rPr lang="en-US" b="1" dirty="0"/>
              <a:t>       </a:t>
            </a:r>
            <a:r>
              <a:rPr lang="en-US" dirty="0"/>
              <a:t>but TEs contribute to genome;</a:t>
            </a:r>
          </a:p>
          <a:p>
            <a:r>
              <a:rPr lang="en-US" dirty="0"/>
              <a:t>       activity essential for the </a:t>
            </a:r>
            <a:r>
              <a:rPr lang="en-US" b="1" dirty="0"/>
              <a:t>species</a:t>
            </a:r>
            <a:r>
              <a:rPr lang="en-US" dirty="0"/>
              <a:t>?</a:t>
            </a:r>
          </a:p>
          <a:p>
            <a:endParaRPr lang="en-US" sz="800" dirty="0"/>
          </a:p>
          <a:p>
            <a:pPr marL="285750" indent="-285750">
              <a:buFont typeface="Arial" panose="020B0604020202020204" pitchFamily="34" charset="0"/>
              <a:buChar char="•"/>
            </a:pPr>
            <a:r>
              <a:rPr lang="en-US" dirty="0"/>
              <a:t>Adaptation for </a:t>
            </a:r>
            <a:r>
              <a:rPr lang="en-US" b="1" dirty="0"/>
              <a:t>species</a:t>
            </a:r>
            <a:r>
              <a:rPr lang="en-US" dirty="0"/>
              <a:t>?</a:t>
            </a:r>
          </a:p>
          <a:p>
            <a:pPr marL="285750" indent="-285750">
              <a:buFont typeface="Arial" panose="020B0604020202020204" pitchFamily="34" charset="0"/>
              <a:buChar char="•"/>
            </a:pPr>
            <a:endParaRPr lang="en-US" sz="800" dirty="0"/>
          </a:p>
          <a:p>
            <a:pPr marL="742950" lvl="1" indent="-285750">
              <a:buFont typeface="Arial" panose="020B0604020202020204" pitchFamily="34" charset="0"/>
              <a:buChar char="•"/>
            </a:pPr>
            <a:r>
              <a:rPr lang="en-US" dirty="0"/>
              <a:t>Fixing mutations – slow</a:t>
            </a:r>
          </a:p>
          <a:p>
            <a:pPr marL="742950" lvl="1" indent="-285750">
              <a:buFont typeface="Arial" panose="020B0604020202020204" pitchFamily="34" charset="0"/>
              <a:buChar char="•"/>
            </a:pPr>
            <a:endParaRPr lang="en-US" sz="800" dirty="0"/>
          </a:p>
          <a:p>
            <a:pPr marL="742950" lvl="1" indent="-285750">
              <a:buFont typeface="Arial" panose="020B0604020202020204" pitchFamily="34" charset="0"/>
              <a:buChar char="•"/>
            </a:pPr>
            <a:r>
              <a:rPr lang="en-US" dirty="0"/>
              <a:t>Genome rearrangement, </a:t>
            </a:r>
          </a:p>
          <a:p>
            <a:pPr lvl="1"/>
            <a:r>
              <a:rPr lang="en-US" dirty="0"/>
              <a:t>	shuffling parts, shifting </a:t>
            </a:r>
          </a:p>
          <a:p>
            <a:pPr lvl="1"/>
            <a:r>
              <a:rPr lang="en-US" dirty="0"/>
              <a:t>	pattens of gene expression</a:t>
            </a:r>
          </a:p>
          <a:p>
            <a:pPr lvl="1"/>
            <a:endParaRPr lang="en-US" sz="800" dirty="0"/>
          </a:p>
          <a:p>
            <a:pPr marL="742950" lvl="1" indent="-285750">
              <a:buFont typeface="Arial" panose="020B0604020202020204" pitchFamily="34" charset="0"/>
              <a:buChar char="•"/>
            </a:pPr>
            <a:r>
              <a:rPr lang="en-US" dirty="0"/>
              <a:t>TEs can help!</a:t>
            </a:r>
          </a:p>
          <a:p>
            <a:pPr marL="742950" lvl="1" indent="-285750">
              <a:buFont typeface="Arial" panose="020B0604020202020204" pitchFamily="34" charset="0"/>
              <a:buChar char="•"/>
            </a:pPr>
            <a:endParaRPr lang="en-US" sz="800" dirty="0"/>
          </a:p>
          <a:p>
            <a:pPr marL="742950" lvl="1" indent="-285750">
              <a:buFont typeface="Arial" panose="020B0604020202020204" pitchFamily="34" charset="0"/>
              <a:buChar char="•"/>
            </a:pPr>
            <a:r>
              <a:rPr lang="en-US" dirty="0"/>
              <a:t>TEs more active when </a:t>
            </a:r>
          </a:p>
          <a:p>
            <a:pPr lvl="1"/>
            <a:r>
              <a:rPr lang="en-US" dirty="0"/>
              <a:t>      organism stressed</a:t>
            </a:r>
          </a:p>
          <a:p>
            <a:pPr lvl="1"/>
            <a:endParaRPr lang="en-US" sz="800" dirty="0"/>
          </a:p>
          <a:p>
            <a:pPr marL="742950" lvl="1" indent="-285750">
              <a:buFont typeface="Arial" panose="020B0604020202020204" pitchFamily="34" charset="0"/>
              <a:buChar char="•"/>
            </a:pPr>
            <a:r>
              <a:rPr lang="en-US" dirty="0"/>
              <a:t>Whatever works, survives</a:t>
            </a:r>
          </a:p>
          <a:p>
            <a:pPr marL="742950" lvl="1" indent="-285750">
              <a:buFont typeface="Arial" panose="020B0604020202020204" pitchFamily="34" charset="0"/>
              <a:buChar char="•"/>
            </a:pPr>
            <a:endParaRPr lang="en-US" sz="800" dirty="0"/>
          </a:p>
          <a:p>
            <a:pPr marL="742950" lvl="1" indent="-285750">
              <a:buFont typeface="Arial" panose="020B0604020202020204" pitchFamily="34" charset="0"/>
              <a:buChar char="•"/>
            </a:pPr>
            <a:r>
              <a:rPr lang="en-US" dirty="0"/>
              <a:t>Results appear more </a:t>
            </a:r>
          </a:p>
          <a:p>
            <a:pPr lvl="1"/>
            <a:r>
              <a:rPr lang="en-US" dirty="0"/>
              <a:t>      complex than logically</a:t>
            </a:r>
          </a:p>
          <a:p>
            <a:pPr lvl="1"/>
            <a:r>
              <a:rPr lang="en-US" dirty="0"/>
              <a:t>      necessary</a:t>
            </a:r>
          </a:p>
          <a:p>
            <a:pPr lvl="1"/>
            <a:endParaRPr lang="en-US" sz="800" dirty="0"/>
          </a:p>
          <a:p>
            <a:pPr lvl="1"/>
            <a:r>
              <a:rPr lang="en-US" dirty="0"/>
              <a:t>View as of 2022 – SCR Elgin</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AD5231D6-9860-969A-0BDF-C84CB25A0C41}"/>
              </a:ext>
            </a:extLst>
          </p:cNvPr>
          <p:cNvSpPr txBox="1"/>
          <p:nvPr/>
        </p:nvSpPr>
        <p:spPr>
          <a:xfrm>
            <a:off x="1538004" y="6366738"/>
            <a:ext cx="2786789" cy="276999"/>
          </a:xfrm>
          <a:prstGeom prst="rect">
            <a:avLst/>
          </a:prstGeom>
          <a:noFill/>
        </p:spPr>
        <p:txBody>
          <a:bodyPr wrap="none" rtlCol="0">
            <a:spAutoFit/>
          </a:bodyPr>
          <a:lstStyle/>
          <a:p>
            <a:r>
              <a:rPr lang="en-US" altLang="en-US" sz="1200" dirty="0">
                <a:latin typeface="Arial" panose="020B0604020202020204" pitchFamily="34" charset="0"/>
                <a:ea typeface="ＭＳ Ｐゴシック" panose="020B0600070205080204" pitchFamily="34" charset="-128"/>
                <a:cs typeface="Arial" panose="020B0604020202020204" pitchFamily="34" charset="0"/>
              </a:rPr>
              <a:t>“Coffee Break,” by Christoph Niemann</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8211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3D00F6F-736B-2236-10B5-E48D17DE59B2}"/>
              </a:ext>
            </a:extLst>
          </p:cNvPr>
          <p:cNvSpPr>
            <a:spLocks noGrp="1"/>
          </p:cNvSpPr>
          <p:nvPr>
            <p:ph type="title"/>
          </p:nvPr>
        </p:nvSpPr>
        <p:spPr/>
        <p:txBody>
          <a:bodyPr/>
          <a:lstStyle/>
          <a:p>
            <a:r>
              <a:rPr lang="en-US" dirty="0"/>
              <a:t>Alternative slides</a:t>
            </a:r>
          </a:p>
        </p:txBody>
      </p:sp>
    </p:spTree>
    <p:extLst>
      <p:ext uri="{BB962C8B-B14F-4D97-AF65-F5344CB8AC3E}">
        <p14:creationId xmlns:p14="http://schemas.microsoft.com/office/powerpoint/2010/main" val="193787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485900" y="4782608"/>
            <a:ext cx="5010150" cy="923925"/>
          </a:xfrm>
          <a:prstGeom prst="rect">
            <a:avLst/>
          </a:prstGeom>
          <a:solidFill>
            <a:schemeClr val="bg1"/>
          </a:solidFill>
          <a:ln>
            <a:solidFill>
              <a:srgbClr val="000090"/>
            </a:solidFill>
            <a:prstDash val="sysDot"/>
          </a:ln>
        </p:spPr>
      </p:pic>
      <p:pic>
        <p:nvPicPr>
          <p:cNvPr id="8" name="Picture 7"/>
          <p:cNvPicPr>
            <a:picLocks noChangeAspect="1"/>
          </p:cNvPicPr>
          <p:nvPr/>
        </p:nvPicPr>
        <p:blipFill rotWithShape="1">
          <a:blip r:embed="rId4"/>
          <a:srcRect l="7224" t="650" r="-3" b="19164"/>
          <a:stretch/>
        </p:blipFill>
        <p:spPr>
          <a:xfrm>
            <a:off x="4503737" y="4302243"/>
            <a:ext cx="4314826" cy="1595664"/>
          </a:xfrm>
          <a:prstGeom prst="rect">
            <a:avLst/>
          </a:prstGeom>
          <a:ln>
            <a:solidFill>
              <a:srgbClr val="000090"/>
            </a:solidFill>
            <a:prstDash val="sysDot"/>
          </a:ln>
        </p:spPr>
      </p:pic>
      <p:pic>
        <p:nvPicPr>
          <p:cNvPr id="6" name="Picture 5"/>
          <p:cNvPicPr>
            <a:picLocks noChangeAspect="1"/>
          </p:cNvPicPr>
          <p:nvPr/>
        </p:nvPicPr>
        <p:blipFill>
          <a:blip r:embed="rId5"/>
          <a:stretch>
            <a:fillRect/>
          </a:stretch>
        </p:blipFill>
        <p:spPr>
          <a:xfrm>
            <a:off x="590728" y="1514475"/>
            <a:ext cx="3931168" cy="1142514"/>
          </a:xfrm>
          <a:prstGeom prst="rect">
            <a:avLst/>
          </a:prstGeom>
          <a:ln>
            <a:solidFill>
              <a:srgbClr val="000090"/>
            </a:solidFill>
            <a:prstDash val="sysDot"/>
          </a:ln>
        </p:spPr>
      </p:pic>
      <p:grpSp>
        <p:nvGrpSpPr>
          <p:cNvPr id="3" name="Group 2"/>
          <p:cNvGrpSpPr/>
          <p:nvPr/>
        </p:nvGrpSpPr>
        <p:grpSpPr>
          <a:xfrm>
            <a:off x="776200" y="2695878"/>
            <a:ext cx="4200526" cy="1247014"/>
            <a:chOff x="127266" y="3327170"/>
            <a:chExt cx="4444734" cy="1332871"/>
          </a:xfrm>
        </p:grpSpPr>
        <p:pic>
          <p:nvPicPr>
            <p:cNvPr id="4" name="Picture 3"/>
            <p:cNvPicPr>
              <a:picLocks noChangeAspect="1"/>
            </p:cNvPicPr>
            <p:nvPr/>
          </p:nvPicPr>
          <p:blipFill rotWithShape="1">
            <a:blip r:embed="rId6"/>
            <a:srcRect t="57325" b="41"/>
            <a:stretch/>
          </p:blipFill>
          <p:spPr>
            <a:xfrm>
              <a:off x="127266" y="3868128"/>
              <a:ext cx="4444734" cy="791913"/>
            </a:xfrm>
            <a:prstGeom prst="rect">
              <a:avLst/>
            </a:prstGeom>
            <a:ln>
              <a:solidFill>
                <a:srgbClr val="000090"/>
              </a:solidFill>
              <a:prstDash val="sysDot"/>
            </a:ln>
          </p:spPr>
        </p:pic>
        <p:pic>
          <p:nvPicPr>
            <p:cNvPr id="5" name="Picture 4"/>
            <p:cNvPicPr>
              <a:picLocks noChangeAspect="1"/>
            </p:cNvPicPr>
            <p:nvPr/>
          </p:nvPicPr>
          <p:blipFill rotWithShape="1">
            <a:blip r:embed="rId6"/>
            <a:srcRect t="1" b="63730"/>
            <a:stretch/>
          </p:blipFill>
          <p:spPr>
            <a:xfrm>
              <a:off x="127269" y="3327170"/>
              <a:ext cx="4444731" cy="673716"/>
            </a:xfrm>
            <a:prstGeom prst="rect">
              <a:avLst/>
            </a:prstGeom>
            <a:ln>
              <a:solidFill>
                <a:srgbClr val="000090"/>
              </a:solidFill>
              <a:prstDash val="sysDot"/>
            </a:ln>
          </p:spPr>
        </p:pic>
      </p:grpSp>
      <p:pic>
        <p:nvPicPr>
          <p:cNvPr id="11" name="Picture 10"/>
          <p:cNvPicPr>
            <a:picLocks noChangeAspect="1"/>
          </p:cNvPicPr>
          <p:nvPr/>
        </p:nvPicPr>
        <p:blipFill rotWithShape="1">
          <a:blip r:embed="rId7"/>
          <a:srcRect l="10555" r="8988"/>
          <a:stretch/>
        </p:blipFill>
        <p:spPr>
          <a:xfrm>
            <a:off x="4400131" y="1651189"/>
            <a:ext cx="3776840" cy="1272218"/>
          </a:xfrm>
          <a:prstGeom prst="rect">
            <a:avLst/>
          </a:prstGeom>
          <a:ln>
            <a:solidFill>
              <a:srgbClr val="000090"/>
            </a:solidFill>
            <a:prstDash val="sysDot"/>
          </a:ln>
        </p:spPr>
      </p:pic>
      <p:pic>
        <p:nvPicPr>
          <p:cNvPr id="13" name="Picture 12"/>
          <p:cNvPicPr>
            <a:picLocks noChangeAspect="1"/>
          </p:cNvPicPr>
          <p:nvPr/>
        </p:nvPicPr>
        <p:blipFill>
          <a:blip r:embed="rId8"/>
          <a:stretch>
            <a:fillRect/>
          </a:stretch>
        </p:blipFill>
        <p:spPr>
          <a:xfrm>
            <a:off x="3507314" y="3042727"/>
            <a:ext cx="4895850" cy="1457325"/>
          </a:xfrm>
          <a:prstGeom prst="rect">
            <a:avLst/>
          </a:prstGeom>
          <a:solidFill>
            <a:schemeClr val="bg1"/>
          </a:solidFill>
          <a:ln>
            <a:solidFill>
              <a:srgbClr val="000090"/>
            </a:solidFill>
            <a:prstDash val="sysDot"/>
          </a:ln>
        </p:spPr>
      </p:pic>
      <p:pic>
        <p:nvPicPr>
          <p:cNvPr id="14" name="Picture 13"/>
          <p:cNvPicPr>
            <a:picLocks noChangeAspect="1"/>
          </p:cNvPicPr>
          <p:nvPr/>
        </p:nvPicPr>
        <p:blipFill>
          <a:blip r:embed="rId9"/>
          <a:stretch>
            <a:fillRect/>
          </a:stretch>
        </p:blipFill>
        <p:spPr>
          <a:xfrm>
            <a:off x="5833721" y="1842577"/>
            <a:ext cx="2990850" cy="1200150"/>
          </a:xfrm>
          <a:prstGeom prst="rect">
            <a:avLst/>
          </a:prstGeom>
          <a:ln>
            <a:solidFill>
              <a:srgbClr val="000090"/>
            </a:solidFill>
          </a:ln>
        </p:spPr>
      </p:pic>
      <p:grpSp>
        <p:nvGrpSpPr>
          <p:cNvPr id="10" name="Group 9"/>
          <p:cNvGrpSpPr/>
          <p:nvPr/>
        </p:nvGrpSpPr>
        <p:grpSpPr>
          <a:xfrm>
            <a:off x="91187" y="3826046"/>
            <a:ext cx="4930250" cy="1118581"/>
            <a:chOff x="127269" y="5332358"/>
            <a:chExt cx="4444732" cy="992288"/>
          </a:xfrm>
        </p:grpSpPr>
        <p:pic>
          <p:nvPicPr>
            <p:cNvPr id="7" name="Picture 6"/>
            <p:cNvPicPr>
              <a:picLocks noChangeAspect="1"/>
            </p:cNvPicPr>
            <p:nvPr/>
          </p:nvPicPr>
          <p:blipFill rotWithShape="1">
            <a:blip r:embed="rId10"/>
            <a:srcRect t="-2" b="74983"/>
            <a:stretch/>
          </p:blipFill>
          <p:spPr>
            <a:xfrm>
              <a:off x="127269" y="5332358"/>
              <a:ext cx="4444731" cy="446022"/>
            </a:xfrm>
            <a:prstGeom prst="rect">
              <a:avLst/>
            </a:prstGeom>
            <a:ln>
              <a:solidFill>
                <a:srgbClr val="000090"/>
              </a:solidFill>
              <a:prstDash val="sysDot"/>
            </a:ln>
          </p:spPr>
        </p:pic>
        <p:pic>
          <p:nvPicPr>
            <p:cNvPr id="9" name="Picture 8"/>
            <p:cNvPicPr>
              <a:picLocks noChangeAspect="1"/>
            </p:cNvPicPr>
            <p:nvPr/>
          </p:nvPicPr>
          <p:blipFill rotWithShape="1">
            <a:blip r:embed="rId10"/>
            <a:srcRect l="5734" t="62606" r="5904" b="1430"/>
            <a:stretch/>
          </p:blipFill>
          <p:spPr>
            <a:xfrm>
              <a:off x="127270" y="5605790"/>
              <a:ext cx="4444731" cy="718856"/>
            </a:xfrm>
            <a:prstGeom prst="rect">
              <a:avLst/>
            </a:prstGeom>
            <a:ln>
              <a:solidFill>
                <a:srgbClr val="000090"/>
              </a:solidFill>
              <a:prstDash val="sysDot"/>
            </a:ln>
          </p:spPr>
        </p:pic>
      </p:grpSp>
      <p:sp>
        <p:nvSpPr>
          <p:cNvPr id="15" name="Shape 235"/>
          <p:cNvSpPr/>
          <p:nvPr/>
        </p:nvSpPr>
        <p:spPr>
          <a:xfrm>
            <a:off x="1621456" y="2573664"/>
            <a:ext cx="5557350" cy="1631823"/>
          </a:xfrm>
          <a:prstGeom prst="rect">
            <a:avLst/>
          </a:prstGeom>
          <a:blipFill>
            <a:blip r:embed="rId11"/>
          </a:blipFill>
          <a:ln w="12700">
            <a:miter lim="400000"/>
          </a:ln>
          <a:effectLst>
            <a:outerShdw blurRad="1066800" dist="25400" dir="5400000" rotWithShape="0">
              <a:srgbClr val="000000">
                <a:alpha val="63986"/>
              </a:srgbClr>
            </a:outerShdw>
          </a:effectLst>
          <a:extLst>
            <a:ext uri="{C572A759-6A51-4108-AA02-DFA0A04FC94B}">
              <ma14:wrappingTextBoxFlag xmlns:ma14="http://schemas.microsoft.com/office/mac/drawingml/2011/main" xmlns="" val="1"/>
            </a:ext>
          </a:extLst>
        </p:spPr>
        <p:txBody>
          <a:bodyPr lIns="26788" tIns="26788" rIns="26788" bIns="26788" anchor="ctr"/>
          <a:lstStyle>
            <a:lvl1pPr marL="76200" marR="76200" algn="just">
              <a:defRPr sz="4400">
                <a:solidFill>
                  <a:srgbClr val="FFFFFF"/>
                </a:solidFill>
                <a:latin typeface="Helvetica"/>
                <a:ea typeface="Helvetica"/>
                <a:cs typeface="Helvetica"/>
                <a:sym typeface="Helvetica"/>
              </a:defRPr>
            </a:lvl1pPr>
          </a:lstStyle>
          <a:p>
            <a:pPr algn="l"/>
            <a:r>
              <a:rPr sz="2400" dirty="0">
                <a:latin typeface="Arial"/>
                <a:cs typeface="Arial"/>
              </a:rPr>
              <a:t>Hence, species-specific transposable elements have substantially altered the evolutionarily divergent transcriptional circuitries of core cellular processes. </a:t>
            </a:r>
          </a:p>
        </p:txBody>
      </p:sp>
      <p:sp>
        <p:nvSpPr>
          <p:cNvPr id="18" name="Title 1">
            <a:extLst>
              <a:ext uri="{FF2B5EF4-FFF2-40B4-BE49-F238E27FC236}">
                <a16:creationId xmlns:a16="http://schemas.microsoft.com/office/drawing/2014/main" id="{479A3E9D-9816-6C44-848D-6925EB6A628A}"/>
              </a:ext>
            </a:extLst>
          </p:cNvPr>
          <p:cNvSpPr>
            <a:spLocks noGrp="1"/>
          </p:cNvSpPr>
          <p:nvPr>
            <p:ph type="title"/>
          </p:nvPr>
        </p:nvSpPr>
        <p:spPr>
          <a:xfrm>
            <a:off x="1485900" y="440247"/>
            <a:ext cx="6172200" cy="590550"/>
          </a:xfrm>
        </p:spPr>
        <p:txBody>
          <a:bodyPr>
            <a:noAutofit/>
          </a:bodyPr>
          <a:lstStyle/>
          <a:p>
            <a:r>
              <a:rPr lang="en-US" sz="2400" dirty="0">
                <a:latin typeface="Arial" panose="020B0604020202020204" pitchFamily="34" charset="0"/>
                <a:cs typeface="Arial" panose="020B0604020202020204" pitchFamily="34" charset="0"/>
              </a:rPr>
              <a:t>The good that transposons can do:</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TEs wire genetic regulatory networks</a:t>
            </a:r>
          </a:p>
        </p:txBody>
      </p:sp>
    </p:spTree>
    <p:extLst>
      <p:ext uri="{BB962C8B-B14F-4D97-AF65-F5344CB8AC3E}">
        <p14:creationId xmlns:p14="http://schemas.microsoft.com/office/powerpoint/2010/main" val="390616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9927"/>
            <a:ext cx="9144000" cy="590550"/>
          </a:xfrm>
        </p:spPr>
        <p:txBody>
          <a:bodyPr>
            <a:noAutofit/>
          </a:bodyPr>
          <a:lstStyle/>
          <a:p>
            <a:r>
              <a:rPr lang="en-US" sz="2800" dirty="0">
                <a:latin typeface="Arial" panose="020B0604020202020204" pitchFamily="34" charset="0"/>
                <a:cs typeface="Arial" panose="020B0604020202020204" pitchFamily="34" charset="0"/>
              </a:rPr>
              <a:t>The good that transposons can do:</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TEs have contributed significantly to p53 Binding Sites </a:t>
            </a:r>
            <a:endParaRPr lang="en-US" sz="2500" b="1" dirty="0">
              <a:solidFill>
                <a:srgbClr val="800000"/>
              </a:solidFill>
              <a:latin typeface="Chalkboard SE" panose="03050602040202020205" pitchFamily="66" charset="77"/>
              <a:cs typeface="Arial"/>
            </a:endParaRPr>
          </a:p>
        </p:txBody>
      </p:sp>
      <p:sp>
        <p:nvSpPr>
          <p:cNvPr id="6" name="TextBox 5"/>
          <p:cNvSpPr txBox="1"/>
          <p:nvPr/>
        </p:nvSpPr>
        <p:spPr>
          <a:xfrm>
            <a:off x="5211633" y="6207750"/>
            <a:ext cx="3621312" cy="523220"/>
          </a:xfrm>
          <a:prstGeom prst="rect">
            <a:avLst/>
          </a:prstGeom>
          <a:noFill/>
        </p:spPr>
        <p:txBody>
          <a:bodyPr wrap="none" rtlCol="0">
            <a:spAutoFit/>
          </a:bodyPr>
          <a:lstStyle/>
          <a:p>
            <a:pPr algn="r"/>
            <a:r>
              <a:rPr lang="en-US" sz="1400" dirty="0">
                <a:latin typeface="Arial"/>
                <a:cs typeface="Arial"/>
              </a:rPr>
              <a:t>Wang et al. 2008 PNAS 104: 18613-18618.</a:t>
            </a:r>
          </a:p>
          <a:p>
            <a:pPr algn="r"/>
            <a:endParaRPr lang="en-US" sz="1400" dirty="0">
              <a:latin typeface="Arial"/>
              <a:cs typeface="Arial"/>
            </a:endParaRPr>
          </a:p>
        </p:txBody>
      </p:sp>
      <p:pic>
        <p:nvPicPr>
          <p:cNvPr id="4" name="Picture 3">
            <a:extLst>
              <a:ext uri="{FF2B5EF4-FFF2-40B4-BE49-F238E27FC236}">
                <a16:creationId xmlns:a16="http://schemas.microsoft.com/office/drawing/2014/main" id="{5FD1E798-9B9D-2E1F-E3CE-21BB48698F63}"/>
              </a:ext>
            </a:extLst>
          </p:cNvPr>
          <p:cNvPicPr>
            <a:picLocks noChangeAspect="1"/>
          </p:cNvPicPr>
          <p:nvPr/>
        </p:nvPicPr>
        <p:blipFill>
          <a:blip r:embed="rId3"/>
          <a:stretch>
            <a:fillRect/>
          </a:stretch>
        </p:blipFill>
        <p:spPr>
          <a:xfrm>
            <a:off x="311052" y="1544480"/>
            <a:ext cx="8490857" cy="4352232"/>
          </a:xfrm>
          <a:prstGeom prst="rect">
            <a:avLst/>
          </a:prstGeom>
        </p:spPr>
      </p:pic>
      <p:sp>
        <p:nvSpPr>
          <p:cNvPr id="5" name="TextBox 4">
            <a:extLst>
              <a:ext uri="{FF2B5EF4-FFF2-40B4-BE49-F238E27FC236}">
                <a16:creationId xmlns:a16="http://schemas.microsoft.com/office/drawing/2014/main" id="{8550B145-3D82-1EB7-A51C-0470D7200BAA}"/>
              </a:ext>
            </a:extLst>
          </p:cNvPr>
          <p:cNvSpPr txBox="1"/>
          <p:nvPr/>
        </p:nvSpPr>
        <p:spPr>
          <a:xfrm>
            <a:off x="359226" y="6025238"/>
            <a:ext cx="4422749" cy="769441"/>
          </a:xfrm>
          <a:prstGeom prst="rect">
            <a:avLst/>
          </a:prstGeom>
          <a:noFill/>
        </p:spPr>
        <p:txBody>
          <a:bodyPr wrap="none" rtlCol="0">
            <a:spAutoFit/>
          </a:bodyPr>
          <a:lstStyle/>
          <a:p>
            <a:r>
              <a:rPr lang="en-US" sz="2400" dirty="0"/>
              <a:t>Red bars = ERV sites that bind p53</a:t>
            </a:r>
          </a:p>
          <a:p>
            <a:r>
              <a:rPr lang="en-US" sz="2000" dirty="0"/>
              <a:t>(human genome)</a:t>
            </a:r>
          </a:p>
        </p:txBody>
      </p:sp>
    </p:spTree>
    <p:extLst>
      <p:ext uri="{BB962C8B-B14F-4D97-AF65-F5344CB8AC3E}">
        <p14:creationId xmlns:p14="http://schemas.microsoft.com/office/powerpoint/2010/main" val="26047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5"/>
          <p:cNvSpPr txBox="1">
            <a:spLocks noChangeArrowheads="1"/>
          </p:cNvSpPr>
          <p:nvPr/>
        </p:nvSpPr>
        <p:spPr bwMode="auto">
          <a:xfrm>
            <a:off x="0" y="269286"/>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charset="0"/>
                <a:ea typeface="ＭＳ Ｐゴシック" charset="0"/>
                <a:cs typeface="ＭＳ Ｐゴシック" charset="0"/>
              </a:defRPr>
            </a:lvl1pPr>
            <a:lvl2pPr marL="742950" indent="-285750">
              <a:defRPr sz="2000">
                <a:solidFill>
                  <a:schemeClr val="tx1"/>
                </a:solidFill>
                <a:latin typeface="Times" charset="0"/>
                <a:ea typeface="ＭＳ Ｐゴシック" charset="0"/>
              </a:defRPr>
            </a:lvl2pPr>
            <a:lvl3pPr marL="1143000" indent="-228600">
              <a:defRPr sz="2000">
                <a:solidFill>
                  <a:schemeClr val="tx1"/>
                </a:solidFill>
                <a:latin typeface="Times" charset="0"/>
                <a:ea typeface="ＭＳ Ｐゴシック" charset="0"/>
              </a:defRPr>
            </a:lvl3pPr>
            <a:lvl4pPr marL="1600200" indent="-228600">
              <a:defRPr sz="2000">
                <a:solidFill>
                  <a:schemeClr val="tx1"/>
                </a:solidFill>
                <a:latin typeface="Times" charset="0"/>
                <a:ea typeface="ＭＳ Ｐゴシック" charset="0"/>
              </a:defRPr>
            </a:lvl4pPr>
            <a:lvl5pPr marL="2057400" indent="-228600">
              <a:defRPr sz="2000">
                <a:solidFill>
                  <a:schemeClr val="tx1"/>
                </a:solidFill>
                <a:latin typeface="Times" charset="0"/>
                <a:ea typeface="ＭＳ Ｐゴシック" charset="0"/>
              </a:defRPr>
            </a:lvl5pPr>
            <a:lvl6pPr marL="2514600" indent="-228600" eaLnBrk="0" fontAlgn="base" hangingPunct="0">
              <a:spcBef>
                <a:spcPct val="0"/>
              </a:spcBef>
              <a:spcAft>
                <a:spcPct val="0"/>
              </a:spcAft>
              <a:defRPr sz="2000">
                <a:solidFill>
                  <a:schemeClr val="tx1"/>
                </a:solidFill>
                <a:latin typeface="Times" charset="0"/>
                <a:ea typeface="ＭＳ Ｐゴシック" charset="0"/>
              </a:defRPr>
            </a:lvl6pPr>
            <a:lvl7pPr marL="2971800" indent="-228600" eaLnBrk="0" fontAlgn="base" hangingPunct="0">
              <a:spcBef>
                <a:spcPct val="0"/>
              </a:spcBef>
              <a:spcAft>
                <a:spcPct val="0"/>
              </a:spcAft>
              <a:defRPr sz="2000">
                <a:solidFill>
                  <a:schemeClr val="tx1"/>
                </a:solidFill>
                <a:latin typeface="Times" charset="0"/>
                <a:ea typeface="ＭＳ Ｐゴシック" charset="0"/>
              </a:defRPr>
            </a:lvl7pPr>
            <a:lvl8pPr marL="3429000" indent="-228600" eaLnBrk="0" fontAlgn="base" hangingPunct="0">
              <a:spcBef>
                <a:spcPct val="0"/>
              </a:spcBef>
              <a:spcAft>
                <a:spcPct val="0"/>
              </a:spcAft>
              <a:defRPr sz="2000">
                <a:solidFill>
                  <a:schemeClr val="tx1"/>
                </a:solidFill>
                <a:latin typeface="Times" charset="0"/>
                <a:ea typeface="ＭＳ Ｐゴシック" charset="0"/>
              </a:defRPr>
            </a:lvl8pPr>
            <a:lvl9pPr marL="3886200" indent="-228600" eaLnBrk="0" fontAlgn="base" hangingPunct="0">
              <a:spcBef>
                <a:spcPct val="0"/>
              </a:spcBef>
              <a:spcAft>
                <a:spcPct val="0"/>
              </a:spcAft>
              <a:defRPr sz="2000">
                <a:solidFill>
                  <a:schemeClr val="tx1"/>
                </a:solidFill>
                <a:latin typeface="Times" charset="0"/>
                <a:ea typeface="ＭＳ Ｐゴシック" charset="0"/>
              </a:defRPr>
            </a:lvl9pPr>
          </a:lstStyle>
          <a:p>
            <a:pPr algn="ctr"/>
            <a:r>
              <a:rPr lang="en-US" sz="2400" dirty="0">
                <a:latin typeface="Arial" charset="0"/>
                <a:cs typeface="Arial" charset="0"/>
              </a:rPr>
              <a:t>Transposable elements are major contributors </a:t>
            </a:r>
          </a:p>
          <a:p>
            <a:pPr algn="ctr"/>
            <a:r>
              <a:rPr lang="en-US" sz="2400" dirty="0">
                <a:latin typeface="Arial" charset="0"/>
                <a:cs typeface="Arial" charset="0"/>
              </a:rPr>
              <a:t>to eukaryotic genomes</a:t>
            </a:r>
          </a:p>
        </p:txBody>
      </p:sp>
      <p:pic>
        <p:nvPicPr>
          <p:cNvPr id="3" name="Picture 2" descr="Diagram&#10;&#10;Description automatically generated">
            <a:extLst>
              <a:ext uri="{FF2B5EF4-FFF2-40B4-BE49-F238E27FC236}">
                <a16:creationId xmlns:a16="http://schemas.microsoft.com/office/drawing/2014/main" id="{9C373A05-A864-4845-BB4E-2E5CD945FAC5}"/>
              </a:ext>
            </a:extLst>
          </p:cNvPr>
          <p:cNvPicPr>
            <a:picLocks noChangeAspect="1"/>
          </p:cNvPicPr>
          <p:nvPr/>
        </p:nvPicPr>
        <p:blipFill>
          <a:blip r:embed="rId3"/>
          <a:stretch>
            <a:fillRect/>
          </a:stretch>
        </p:blipFill>
        <p:spPr>
          <a:xfrm>
            <a:off x="201705" y="1239102"/>
            <a:ext cx="8767482" cy="4857331"/>
          </a:xfrm>
          <a:prstGeom prst="rect">
            <a:avLst/>
          </a:prstGeom>
        </p:spPr>
      </p:pic>
      <p:sp>
        <p:nvSpPr>
          <p:cNvPr id="4" name="TextBox 3">
            <a:extLst>
              <a:ext uri="{FF2B5EF4-FFF2-40B4-BE49-F238E27FC236}">
                <a16:creationId xmlns:a16="http://schemas.microsoft.com/office/drawing/2014/main" id="{4F8C241B-510A-C547-8957-82ADB87895CF}"/>
              </a:ext>
            </a:extLst>
          </p:cNvPr>
          <p:cNvSpPr txBox="1"/>
          <p:nvPr/>
        </p:nvSpPr>
        <p:spPr>
          <a:xfrm flipH="1">
            <a:off x="-2" y="6252882"/>
            <a:ext cx="9143998" cy="584775"/>
          </a:xfrm>
          <a:prstGeom prst="rect">
            <a:avLst/>
          </a:prstGeom>
          <a:noFill/>
        </p:spPr>
        <p:txBody>
          <a:bodyPr wrap="square" rtlCol="0">
            <a:spAutoFit/>
          </a:bodyPr>
          <a:lstStyle/>
          <a:p>
            <a:pPr algn="ctr"/>
            <a:r>
              <a:rPr lang="en-US" sz="1600" dirty="0"/>
              <a:t>Wells JN, </a:t>
            </a:r>
            <a:r>
              <a:rPr lang="en-US" sz="1600" dirty="0" err="1"/>
              <a:t>Feschotte</a:t>
            </a:r>
            <a:r>
              <a:rPr lang="en-US" sz="1600" dirty="0"/>
              <a:t> C. A Field Guide to Eukaryotic Transposable Elements.</a:t>
            </a:r>
          </a:p>
          <a:p>
            <a:pPr algn="ctr"/>
            <a:r>
              <a:rPr lang="en-US" sz="1600" dirty="0" err="1"/>
              <a:t>Annu</a:t>
            </a:r>
            <a:r>
              <a:rPr lang="en-US" sz="1600" dirty="0"/>
              <a:t> Rev Genet. 2020 Nov 23;54:539-561.</a:t>
            </a:r>
          </a:p>
        </p:txBody>
      </p:sp>
      <p:sp>
        <p:nvSpPr>
          <p:cNvPr id="2" name="Rectangle 1">
            <a:extLst>
              <a:ext uri="{FF2B5EF4-FFF2-40B4-BE49-F238E27FC236}">
                <a16:creationId xmlns:a16="http://schemas.microsoft.com/office/drawing/2014/main" id="{7563A6E3-B868-F74C-830F-08BFFDDFEA15}"/>
              </a:ext>
            </a:extLst>
          </p:cNvPr>
          <p:cNvSpPr/>
          <p:nvPr/>
        </p:nvSpPr>
        <p:spPr>
          <a:xfrm>
            <a:off x="8253984" y="1004348"/>
            <a:ext cx="451104" cy="1665700"/>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2EED44E-288B-BD42-B20A-17947830F6D0}"/>
              </a:ext>
            </a:extLst>
          </p:cNvPr>
          <p:cNvSpPr/>
          <p:nvPr/>
        </p:nvSpPr>
        <p:spPr>
          <a:xfrm>
            <a:off x="8479536" y="1199949"/>
            <a:ext cx="542544" cy="202131"/>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E55129E-E0A6-ED43-81B8-771E091A6BEB}"/>
              </a:ext>
            </a:extLst>
          </p:cNvPr>
          <p:cNvSpPr txBox="1"/>
          <p:nvPr/>
        </p:nvSpPr>
        <p:spPr>
          <a:xfrm>
            <a:off x="8086988" y="1062408"/>
            <a:ext cx="970137" cy="338554"/>
          </a:xfrm>
          <a:prstGeom prst="rect">
            <a:avLst/>
          </a:prstGeom>
          <a:solidFill>
            <a:schemeClr val="bg1"/>
          </a:solidFill>
        </p:spPr>
        <p:txBody>
          <a:bodyPr wrap="none" rtlCol="0">
            <a:spAutoFit/>
          </a:bodyPr>
          <a:lstStyle/>
          <a:p>
            <a:r>
              <a:rPr lang="en-US" sz="1600" dirty="0">
                <a:latin typeface="Arial" panose="020B0604020202020204" pitchFamily="34" charset="0"/>
                <a:cs typeface="Arial" panose="020B0604020202020204" pitchFamily="34" charset="0"/>
              </a:rPr>
              <a:t>TE class</a:t>
            </a:r>
          </a:p>
        </p:txBody>
      </p:sp>
      <p:sp>
        <p:nvSpPr>
          <p:cNvPr id="8" name="TextBox 7">
            <a:extLst>
              <a:ext uri="{FF2B5EF4-FFF2-40B4-BE49-F238E27FC236}">
                <a16:creationId xmlns:a16="http://schemas.microsoft.com/office/drawing/2014/main" id="{BD690D2C-97CF-D640-A75C-DDA01667DA4A}"/>
              </a:ext>
            </a:extLst>
          </p:cNvPr>
          <p:cNvSpPr txBox="1"/>
          <p:nvPr/>
        </p:nvSpPr>
        <p:spPr>
          <a:xfrm>
            <a:off x="8232072" y="1350839"/>
            <a:ext cx="50956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LTR</a:t>
            </a:r>
          </a:p>
        </p:txBody>
      </p:sp>
      <p:sp>
        <p:nvSpPr>
          <p:cNvPr id="9" name="TextBox 8">
            <a:extLst>
              <a:ext uri="{FF2B5EF4-FFF2-40B4-BE49-F238E27FC236}">
                <a16:creationId xmlns:a16="http://schemas.microsoft.com/office/drawing/2014/main" id="{3433F11E-D211-8146-8730-B51D32A91B03}"/>
              </a:ext>
            </a:extLst>
          </p:cNvPr>
          <p:cNvSpPr txBox="1"/>
          <p:nvPr/>
        </p:nvSpPr>
        <p:spPr>
          <a:xfrm>
            <a:off x="8157821" y="1612288"/>
            <a:ext cx="583814"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LINE</a:t>
            </a:r>
          </a:p>
        </p:txBody>
      </p:sp>
      <p:sp>
        <p:nvSpPr>
          <p:cNvPr id="10" name="TextBox 9">
            <a:extLst>
              <a:ext uri="{FF2B5EF4-FFF2-40B4-BE49-F238E27FC236}">
                <a16:creationId xmlns:a16="http://schemas.microsoft.com/office/drawing/2014/main" id="{C1F3CC02-C0CB-0549-846F-3942A396DEDB}"/>
              </a:ext>
            </a:extLst>
          </p:cNvPr>
          <p:cNvSpPr txBox="1"/>
          <p:nvPr/>
        </p:nvSpPr>
        <p:spPr>
          <a:xfrm>
            <a:off x="8136982" y="1862844"/>
            <a:ext cx="60465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SINE</a:t>
            </a:r>
          </a:p>
        </p:txBody>
      </p:sp>
      <p:sp>
        <p:nvSpPr>
          <p:cNvPr id="11" name="TextBox 10">
            <a:extLst>
              <a:ext uri="{FF2B5EF4-FFF2-40B4-BE49-F238E27FC236}">
                <a16:creationId xmlns:a16="http://schemas.microsoft.com/office/drawing/2014/main" id="{E99AAA3F-B0C9-D041-BECF-DBC21EAC8F53}"/>
              </a:ext>
            </a:extLst>
          </p:cNvPr>
          <p:cNvSpPr txBox="1"/>
          <p:nvPr/>
        </p:nvSpPr>
        <p:spPr>
          <a:xfrm>
            <a:off x="8177057" y="2101208"/>
            <a:ext cx="56457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DNA</a:t>
            </a:r>
          </a:p>
        </p:txBody>
      </p:sp>
      <p:sp>
        <p:nvSpPr>
          <p:cNvPr id="12" name="TextBox 11">
            <a:extLst>
              <a:ext uri="{FF2B5EF4-FFF2-40B4-BE49-F238E27FC236}">
                <a16:creationId xmlns:a16="http://schemas.microsoft.com/office/drawing/2014/main" id="{E152410B-19CD-4547-8058-357C9FDE497B}"/>
              </a:ext>
            </a:extLst>
          </p:cNvPr>
          <p:cNvSpPr txBox="1"/>
          <p:nvPr/>
        </p:nvSpPr>
        <p:spPr>
          <a:xfrm>
            <a:off x="7939812" y="2338952"/>
            <a:ext cx="80182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Non-TE</a:t>
            </a:r>
          </a:p>
        </p:txBody>
      </p:sp>
      <p:sp>
        <p:nvSpPr>
          <p:cNvPr id="14" name="TextBox 13">
            <a:extLst>
              <a:ext uri="{FF2B5EF4-FFF2-40B4-BE49-F238E27FC236}">
                <a16:creationId xmlns:a16="http://schemas.microsoft.com/office/drawing/2014/main" id="{BB325CD5-06FF-E646-911A-89698E69EBC0}"/>
              </a:ext>
            </a:extLst>
          </p:cNvPr>
          <p:cNvSpPr txBox="1"/>
          <p:nvPr/>
        </p:nvSpPr>
        <p:spPr>
          <a:xfrm>
            <a:off x="-12192" y="1080077"/>
            <a:ext cx="1393330" cy="338554"/>
          </a:xfrm>
          <a:prstGeom prst="rect">
            <a:avLst/>
          </a:prstGeom>
          <a:solidFill>
            <a:schemeClr val="bg1"/>
          </a:solidFill>
        </p:spPr>
        <p:txBody>
          <a:bodyPr wrap="none" rtlCol="0">
            <a:spAutoFit/>
          </a:bodyPr>
          <a:lstStyle/>
          <a:p>
            <a:r>
              <a:rPr lang="en-US" sz="1600" dirty="0">
                <a:latin typeface="Arial" panose="020B0604020202020204" pitchFamily="34" charset="0"/>
                <a:cs typeface="Arial" panose="020B0604020202020204" pitchFamily="34" charset="0"/>
              </a:rPr>
              <a:t>Genome size</a:t>
            </a:r>
          </a:p>
        </p:txBody>
      </p:sp>
      <p:sp>
        <p:nvSpPr>
          <p:cNvPr id="7" name="Rectangle 6">
            <a:extLst>
              <a:ext uri="{FF2B5EF4-FFF2-40B4-BE49-F238E27FC236}">
                <a16:creationId xmlns:a16="http://schemas.microsoft.com/office/drawing/2014/main" id="{FB1C3B35-F643-5E49-BE6B-A43F5B815359}"/>
              </a:ext>
            </a:extLst>
          </p:cNvPr>
          <p:cNvSpPr/>
          <p:nvPr/>
        </p:nvSpPr>
        <p:spPr>
          <a:xfrm>
            <a:off x="938784" y="1595325"/>
            <a:ext cx="914400" cy="285189"/>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19.6 Gb</a:t>
            </a:r>
          </a:p>
        </p:txBody>
      </p:sp>
      <p:sp>
        <p:nvSpPr>
          <p:cNvPr id="17" name="Rectangle 16">
            <a:extLst>
              <a:ext uri="{FF2B5EF4-FFF2-40B4-BE49-F238E27FC236}">
                <a16:creationId xmlns:a16="http://schemas.microsoft.com/office/drawing/2014/main" id="{8D66CCED-5A08-9C4E-9A06-FBC7019A6D5B}"/>
              </a:ext>
            </a:extLst>
          </p:cNvPr>
          <p:cNvSpPr/>
          <p:nvPr/>
        </p:nvSpPr>
        <p:spPr>
          <a:xfrm>
            <a:off x="727672" y="2213262"/>
            <a:ext cx="801823" cy="285189"/>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2.1 Gb</a:t>
            </a:r>
          </a:p>
        </p:txBody>
      </p:sp>
      <p:sp>
        <p:nvSpPr>
          <p:cNvPr id="19" name="Rectangle 18">
            <a:extLst>
              <a:ext uri="{FF2B5EF4-FFF2-40B4-BE49-F238E27FC236}">
                <a16:creationId xmlns:a16="http://schemas.microsoft.com/office/drawing/2014/main" id="{958B24D1-811C-494F-98A5-B0ADD7E9398B}"/>
              </a:ext>
            </a:extLst>
          </p:cNvPr>
          <p:cNvSpPr/>
          <p:nvPr/>
        </p:nvSpPr>
        <p:spPr>
          <a:xfrm>
            <a:off x="619823" y="2550175"/>
            <a:ext cx="607878" cy="243991"/>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225 Mb</a:t>
            </a:r>
          </a:p>
        </p:txBody>
      </p:sp>
      <p:sp>
        <p:nvSpPr>
          <p:cNvPr id="20" name="Rectangle 19">
            <a:extLst>
              <a:ext uri="{FF2B5EF4-FFF2-40B4-BE49-F238E27FC236}">
                <a16:creationId xmlns:a16="http://schemas.microsoft.com/office/drawing/2014/main" id="{F45626CC-80A5-C743-AEEA-676BD07F89F6}"/>
              </a:ext>
            </a:extLst>
          </p:cNvPr>
          <p:cNvSpPr/>
          <p:nvPr/>
        </p:nvSpPr>
        <p:spPr>
          <a:xfrm>
            <a:off x="586937" y="2731008"/>
            <a:ext cx="498152" cy="258759"/>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solidFill>
                  <a:schemeClr val="tx1"/>
                </a:solidFill>
                <a:latin typeface="Arial" panose="020B0604020202020204" pitchFamily="34" charset="0"/>
                <a:cs typeface="Arial" panose="020B0604020202020204" pitchFamily="34" charset="0"/>
              </a:rPr>
              <a:t>34  Mb</a:t>
            </a:r>
          </a:p>
        </p:txBody>
      </p:sp>
    </p:spTree>
    <p:extLst>
      <p:ext uri="{BB962C8B-B14F-4D97-AF65-F5344CB8AC3E}">
        <p14:creationId xmlns:p14="http://schemas.microsoft.com/office/powerpoint/2010/main" val="3904091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9927"/>
            <a:ext cx="9144000" cy="590550"/>
          </a:xfrm>
        </p:spPr>
        <p:txBody>
          <a:bodyPr>
            <a:noAutofit/>
          </a:bodyPr>
          <a:lstStyle/>
          <a:p>
            <a:r>
              <a:rPr lang="en-US" sz="2800">
                <a:latin typeface="Arial" panose="020B0604020202020204" pitchFamily="34" charset="0"/>
                <a:cs typeface="Arial" panose="020B0604020202020204" pitchFamily="34" charset="0"/>
              </a:rPr>
              <a:t>The good that transposons can do:</a:t>
            </a:r>
            <a:br>
              <a:rPr lang="en-US" sz="2800">
                <a:latin typeface="Arial" panose="020B0604020202020204" pitchFamily="34" charset="0"/>
                <a:cs typeface="Arial" panose="020B0604020202020204" pitchFamily="34" charset="0"/>
              </a:rPr>
            </a:br>
            <a:r>
              <a:rPr lang="en-US" sz="2800">
                <a:latin typeface="Arial" panose="020B0604020202020204" pitchFamily="34" charset="0"/>
                <a:cs typeface="Arial" panose="020B0604020202020204" pitchFamily="34" charset="0"/>
              </a:rPr>
              <a:t>TEs have contributed significantly to TF Binding Sites in human and mouse genomes</a:t>
            </a:r>
            <a:endParaRPr lang="en-US" sz="2500" b="1">
              <a:solidFill>
                <a:srgbClr val="800000"/>
              </a:solidFill>
              <a:latin typeface="Chalkboard SE" panose="03050602040202020205" pitchFamily="66" charset="77"/>
              <a:cs typeface="Arial"/>
            </a:endParaRPr>
          </a:p>
        </p:txBody>
      </p:sp>
      <p:sp>
        <p:nvSpPr>
          <p:cNvPr id="6" name="TextBox 5"/>
          <p:cNvSpPr txBox="1"/>
          <p:nvPr/>
        </p:nvSpPr>
        <p:spPr>
          <a:xfrm>
            <a:off x="5779162" y="5896712"/>
            <a:ext cx="3053786" cy="738664"/>
          </a:xfrm>
          <a:prstGeom prst="rect">
            <a:avLst/>
          </a:prstGeom>
          <a:noFill/>
        </p:spPr>
        <p:txBody>
          <a:bodyPr wrap="none" rtlCol="0">
            <a:spAutoFit/>
          </a:bodyPr>
          <a:lstStyle/>
          <a:p>
            <a:pPr algn="r"/>
            <a:r>
              <a:rPr lang="en-US" sz="1400" dirty="0" err="1">
                <a:latin typeface="Arial"/>
                <a:cs typeface="Arial"/>
              </a:rPr>
              <a:t>Xie</a:t>
            </a:r>
            <a:r>
              <a:rPr lang="en-US" sz="1400" dirty="0">
                <a:latin typeface="Arial"/>
                <a:cs typeface="Arial"/>
              </a:rPr>
              <a:t>, Nat Genetics 2013</a:t>
            </a:r>
          </a:p>
          <a:p>
            <a:pPr algn="r"/>
            <a:r>
              <a:rPr lang="en-US" sz="1400" dirty="0">
                <a:latin typeface="Arial"/>
                <a:cs typeface="Arial"/>
              </a:rPr>
              <a:t>Sundaram, Genome Res 2014</a:t>
            </a:r>
          </a:p>
          <a:p>
            <a:pPr algn="r"/>
            <a:r>
              <a:rPr lang="en-US" sz="1400" dirty="0">
                <a:latin typeface="Arial"/>
                <a:cs typeface="Arial"/>
              </a:rPr>
              <a:t>Sundaram…Wang, Nat Comm 2017</a:t>
            </a:r>
          </a:p>
        </p:txBody>
      </p:sp>
      <p:grpSp>
        <p:nvGrpSpPr>
          <p:cNvPr id="10" name="Group 9">
            <a:extLst>
              <a:ext uri="{FF2B5EF4-FFF2-40B4-BE49-F238E27FC236}">
                <a16:creationId xmlns:a16="http://schemas.microsoft.com/office/drawing/2014/main" id="{D9BC0229-A14D-B34F-846B-488DCD173920}"/>
              </a:ext>
            </a:extLst>
          </p:cNvPr>
          <p:cNvGrpSpPr/>
          <p:nvPr/>
        </p:nvGrpSpPr>
        <p:grpSpPr>
          <a:xfrm>
            <a:off x="380898" y="1729850"/>
            <a:ext cx="8382203" cy="4063832"/>
            <a:chOff x="380898" y="1601060"/>
            <a:chExt cx="8382203" cy="4063832"/>
          </a:xfrm>
        </p:grpSpPr>
        <p:pic>
          <p:nvPicPr>
            <p:cNvPr id="8" name="Picture 7">
              <a:extLst>
                <a:ext uri="{FF2B5EF4-FFF2-40B4-BE49-F238E27FC236}">
                  <a16:creationId xmlns:a16="http://schemas.microsoft.com/office/drawing/2014/main" id="{C39F1D7C-7BE2-C04D-A378-D9F4D606FEF3}"/>
                </a:ext>
              </a:extLst>
            </p:cNvPr>
            <p:cNvPicPr>
              <a:picLocks noChangeAspect="1"/>
            </p:cNvPicPr>
            <p:nvPr/>
          </p:nvPicPr>
          <p:blipFill>
            <a:blip r:embed="rId3"/>
            <a:stretch>
              <a:fillRect/>
            </a:stretch>
          </p:blipFill>
          <p:spPr>
            <a:xfrm>
              <a:off x="380898" y="1601060"/>
              <a:ext cx="8382203" cy="4063832"/>
            </a:xfrm>
            <a:prstGeom prst="rect">
              <a:avLst/>
            </a:prstGeom>
          </p:spPr>
        </p:pic>
        <p:sp>
          <p:nvSpPr>
            <p:cNvPr id="9" name="Rectangle 8">
              <a:extLst>
                <a:ext uri="{FF2B5EF4-FFF2-40B4-BE49-F238E27FC236}">
                  <a16:creationId xmlns:a16="http://schemas.microsoft.com/office/drawing/2014/main" id="{D0D15170-3F82-E54F-BC56-7C5FD2DC07C1}"/>
                </a:ext>
              </a:extLst>
            </p:cNvPr>
            <p:cNvSpPr/>
            <p:nvPr/>
          </p:nvSpPr>
          <p:spPr>
            <a:xfrm>
              <a:off x="380898" y="1643776"/>
              <a:ext cx="327440" cy="3821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0064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95EB4BC-F3CC-E841-B9A8-64FE7D241341}"/>
              </a:ext>
            </a:extLst>
          </p:cNvPr>
          <p:cNvSpPr txBox="1"/>
          <p:nvPr/>
        </p:nvSpPr>
        <p:spPr>
          <a:xfrm>
            <a:off x="0" y="151730"/>
            <a:ext cx="9141714" cy="623137"/>
          </a:xfrm>
          <a:prstGeom prst="rect">
            <a:avLst/>
          </a:prstGeom>
        </p:spPr>
        <p:txBody>
          <a:bodyPr vert="horz" lIns="91440" tIns="45720" rIns="91440" bIns="45720" rtlCol="0" anchor="ctr">
            <a:normAutofit fontScale="85000" lnSpcReduction="20000"/>
          </a:bodyPr>
          <a:lstStyle/>
          <a:p>
            <a:pPr algn="ctr" defTabSz="914400">
              <a:lnSpc>
                <a:spcPct val="90000"/>
              </a:lnSpc>
              <a:spcBef>
                <a:spcPct val="0"/>
              </a:spcBef>
              <a:spcAft>
                <a:spcPts val="600"/>
              </a:spcAft>
              <a:defRPr/>
            </a:pPr>
            <a:r>
              <a:rPr lang="en-US" sz="2400" kern="1200">
                <a:solidFill>
                  <a:schemeClr val="tx1"/>
                </a:solidFill>
                <a:latin typeface="Arial" panose="020B0604020202020204" pitchFamily="34" charset="0"/>
                <a:ea typeface="+mj-ea"/>
                <a:cs typeface="Arial" panose="020B0604020202020204" pitchFamily="34" charset="0"/>
              </a:rPr>
              <a:t>The good that transposons can do:</a:t>
            </a:r>
          </a:p>
          <a:p>
            <a:pPr algn="ctr" defTabSz="914400">
              <a:lnSpc>
                <a:spcPct val="90000"/>
              </a:lnSpc>
              <a:spcBef>
                <a:spcPct val="0"/>
              </a:spcBef>
              <a:spcAft>
                <a:spcPts val="600"/>
              </a:spcAft>
              <a:defRPr/>
            </a:pPr>
            <a:r>
              <a:rPr lang="en-US" sz="2400" kern="1200">
                <a:solidFill>
                  <a:schemeClr val="tx1"/>
                </a:solidFill>
                <a:latin typeface="Arial" panose="020B0604020202020204" pitchFamily="34" charset="0"/>
                <a:ea typeface="+mj-ea"/>
                <a:cs typeface="Arial" panose="020B0604020202020204" pitchFamily="34" charset="0"/>
              </a:rPr>
              <a:t>TEs can evolve to mark specific chromosomes (ex. sex chromosomes)</a:t>
            </a:r>
          </a:p>
        </p:txBody>
      </p:sp>
      <p:pic>
        <p:nvPicPr>
          <p:cNvPr id="5" name="Picture 4">
            <a:extLst>
              <a:ext uri="{FF2B5EF4-FFF2-40B4-BE49-F238E27FC236}">
                <a16:creationId xmlns:a16="http://schemas.microsoft.com/office/drawing/2014/main" id="{71DF0093-60B8-D347-A58B-50546E1DFE16}"/>
              </a:ext>
            </a:extLst>
          </p:cNvPr>
          <p:cNvPicPr>
            <a:picLocks noChangeAspect="1"/>
          </p:cNvPicPr>
          <p:nvPr/>
        </p:nvPicPr>
        <p:blipFill>
          <a:blip r:embed="rId3"/>
          <a:stretch>
            <a:fillRect/>
          </a:stretch>
        </p:blipFill>
        <p:spPr>
          <a:xfrm>
            <a:off x="1452258" y="812455"/>
            <a:ext cx="6468249" cy="4042656"/>
          </a:xfrm>
          <a:prstGeom prst="rect">
            <a:avLst/>
          </a:prstGeom>
        </p:spPr>
      </p:pic>
      <p:sp>
        <p:nvSpPr>
          <p:cNvPr id="6" name="TextBox 5">
            <a:extLst>
              <a:ext uri="{FF2B5EF4-FFF2-40B4-BE49-F238E27FC236}">
                <a16:creationId xmlns:a16="http://schemas.microsoft.com/office/drawing/2014/main" id="{67D3E6E4-5DD1-D744-BA4A-533E8737DEF6}"/>
              </a:ext>
            </a:extLst>
          </p:cNvPr>
          <p:cNvSpPr txBox="1"/>
          <p:nvPr/>
        </p:nvSpPr>
        <p:spPr>
          <a:xfrm>
            <a:off x="215608" y="4867990"/>
            <a:ext cx="8710498" cy="1323439"/>
          </a:xfrm>
          <a:prstGeom prst="rect">
            <a:avLst/>
          </a:prstGeom>
          <a:noFill/>
        </p:spPr>
        <p:txBody>
          <a:bodyPr wrap="square" rtlCol="0">
            <a:spAutoFit/>
          </a:bodyPr>
          <a:lstStyle/>
          <a:p>
            <a:r>
              <a:rPr lang="en-US" sz="1600" i="1" dirty="0"/>
              <a:t>Drosophila miranda </a:t>
            </a:r>
            <a:r>
              <a:rPr lang="en-US" sz="1600" dirty="0"/>
              <a:t>neo-X chromosome</a:t>
            </a:r>
            <a:r>
              <a:rPr lang="en-US" sz="1600" i="1" dirty="0"/>
              <a:t>: Step 1: </a:t>
            </a:r>
            <a:r>
              <a:rPr lang="en-US" sz="1600" dirty="0"/>
              <a:t>mutation of a domesticated TE generates ISX, with a binding site for the critical dosage compensation complex MSL.  (Earlier mutations created ISXR on the ancestral X.)  </a:t>
            </a:r>
            <a:r>
              <a:rPr lang="en-US" sz="1600" i="1" dirty="0"/>
              <a:t>Step 2</a:t>
            </a:r>
            <a:r>
              <a:rPr lang="en-US" sz="1600" dirty="0"/>
              <a:t>: Transposition of the mutated form creates multiple binding sites along the chromosome arms; these are selected for on the neo-X and against elsewhere.  </a:t>
            </a:r>
            <a:r>
              <a:rPr lang="en-US" sz="1600" i="1" dirty="0"/>
              <a:t>Step 3</a:t>
            </a:r>
            <a:r>
              <a:rPr lang="en-US" sz="1600" dirty="0"/>
              <a:t>: Refinement can create stronger binding sites on the neo-X, driving it to full sex chromosome status.</a:t>
            </a:r>
          </a:p>
        </p:txBody>
      </p:sp>
      <p:sp>
        <p:nvSpPr>
          <p:cNvPr id="7" name="TextBox 6">
            <a:extLst>
              <a:ext uri="{FF2B5EF4-FFF2-40B4-BE49-F238E27FC236}">
                <a16:creationId xmlns:a16="http://schemas.microsoft.com/office/drawing/2014/main" id="{286EDEC6-70D4-8249-BF05-75FE8BCF78A5}"/>
              </a:ext>
            </a:extLst>
          </p:cNvPr>
          <p:cNvSpPr txBox="1"/>
          <p:nvPr/>
        </p:nvSpPr>
        <p:spPr>
          <a:xfrm>
            <a:off x="215608" y="6324231"/>
            <a:ext cx="8810195" cy="523220"/>
          </a:xfrm>
          <a:prstGeom prst="rect">
            <a:avLst/>
          </a:prstGeom>
          <a:noFill/>
        </p:spPr>
        <p:txBody>
          <a:bodyPr wrap="square">
            <a:spAutoFit/>
          </a:bodyPr>
          <a:lstStyle/>
          <a:p>
            <a:pPr algn="ctr"/>
            <a:r>
              <a:rPr lang="en-US" sz="1400" dirty="0">
                <a:latin typeface="Arial" panose="020B0604020202020204" pitchFamily="34" charset="0"/>
                <a:cs typeface="Arial" panose="020B0604020202020204" pitchFamily="34" charset="0"/>
              </a:rPr>
              <a:t>Ellison CE, </a:t>
            </a:r>
            <a:r>
              <a:rPr lang="en-US" sz="1400" dirty="0" err="1">
                <a:latin typeface="Arial" panose="020B0604020202020204" pitchFamily="34" charset="0"/>
                <a:cs typeface="Arial" panose="020B0604020202020204" pitchFamily="34" charset="0"/>
              </a:rPr>
              <a:t>Bachtrog</a:t>
            </a:r>
            <a:r>
              <a:rPr lang="en-US" sz="1400" dirty="0">
                <a:latin typeface="Arial" panose="020B0604020202020204" pitchFamily="34" charset="0"/>
                <a:cs typeface="Arial" panose="020B0604020202020204" pitchFamily="34" charset="0"/>
              </a:rPr>
              <a:t> D. Dosage compensation via transposable element mediated rewiring of a regulatory network. Science. 2013 Nov 15;342(6160):846-50.</a:t>
            </a:r>
          </a:p>
        </p:txBody>
      </p:sp>
    </p:spTree>
    <p:extLst>
      <p:ext uri="{BB962C8B-B14F-4D97-AF65-F5344CB8AC3E}">
        <p14:creationId xmlns:p14="http://schemas.microsoft.com/office/powerpoint/2010/main" val="2376934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5"/>
          <p:cNvSpPr txBox="1">
            <a:spLocks noChangeArrowheads="1"/>
          </p:cNvSpPr>
          <p:nvPr/>
        </p:nvSpPr>
        <p:spPr bwMode="auto">
          <a:xfrm>
            <a:off x="136178" y="316391"/>
            <a:ext cx="9144000" cy="461665"/>
          </a:xfrm>
          <a:prstGeom prst="rect">
            <a:avLst/>
          </a:prstGeom>
          <a:solidFill>
            <a:schemeClr val="bg1"/>
          </a:solidFill>
          <a:ln>
            <a:solidFill>
              <a:schemeClr val="bg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000">
                <a:solidFill>
                  <a:schemeClr val="tx1"/>
                </a:solidFill>
                <a:latin typeface="Times" charset="0"/>
                <a:ea typeface="ＭＳ Ｐゴシック" charset="0"/>
                <a:cs typeface="ＭＳ Ｐゴシック" charset="0"/>
              </a:defRPr>
            </a:lvl1pPr>
            <a:lvl2pPr marL="742950" indent="-285750">
              <a:defRPr sz="2000">
                <a:solidFill>
                  <a:schemeClr val="tx1"/>
                </a:solidFill>
                <a:latin typeface="Times" charset="0"/>
                <a:ea typeface="ＭＳ Ｐゴシック" charset="0"/>
              </a:defRPr>
            </a:lvl2pPr>
            <a:lvl3pPr marL="1143000" indent="-228600">
              <a:defRPr sz="2000">
                <a:solidFill>
                  <a:schemeClr val="tx1"/>
                </a:solidFill>
                <a:latin typeface="Times" charset="0"/>
                <a:ea typeface="ＭＳ Ｐゴシック" charset="0"/>
              </a:defRPr>
            </a:lvl3pPr>
            <a:lvl4pPr marL="1600200" indent="-228600">
              <a:defRPr sz="2000">
                <a:solidFill>
                  <a:schemeClr val="tx1"/>
                </a:solidFill>
                <a:latin typeface="Times" charset="0"/>
                <a:ea typeface="ＭＳ Ｐゴシック" charset="0"/>
              </a:defRPr>
            </a:lvl4pPr>
            <a:lvl5pPr marL="2057400" indent="-228600">
              <a:defRPr sz="2000">
                <a:solidFill>
                  <a:schemeClr val="tx1"/>
                </a:solidFill>
                <a:latin typeface="Times" charset="0"/>
                <a:ea typeface="ＭＳ Ｐゴシック" charset="0"/>
              </a:defRPr>
            </a:lvl5pPr>
            <a:lvl6pPr marL="2514600" indent="-228600" eaLnBrk="0" fontAlgn="base" hangingPunct="0">
              <a:spcBef>
                <a:spcPct val="0"/>
              </a:spcBef>
              <a:spcAft>
                <a:spcPct val="0"/>
              </a:spcAft>
              <a:defRPr sz="2000">
                <a:solidFill>
                  <a:schemeClr val="tx1"/>
                </a:solidFill>
                <a:latin typeface="Times" charset="0"/>
                <a:ea typeface="ＭＳ Ｐゴシック" charset="0"/>
              </a:defRPr>
            </a:lvl6pPr>
            <a:lvl7pPr marL="2971800" indent="-228600" eaLnBrk="0" fontAlgn="base" hangingPunct="0">
              <a:spcBef>
                <a:spcPct val="0"/>
              </a:spcBef>
              <a:spcAft>
                <a:spcPct val="0"/>
              </a:spcAft>
              <a:defRPr sz="2000">
                <a:solidFill>
                  <a:schemeClr val="tx1"/>
                </a:solidFill>
                <a:latin typeface="Times" charset="0"/>
                <a:ea typeface="ＭＳ Ｐゴシック" charset="0"/>
              </a:defRPr>
            </a:lvl7pPr>
            <a:lvl8pPr marL="3429000" indent="-228600" eaLnBrk="0" fontAlgn="base" hangingPunct="0">
              <a:spcBef>
                <a:spcPct val="0"/>
              </a:spcBef>
              <a:spcAft>
                <a:spcPct val="0"/>
              </a:spcAft>
              <a:defRPr sz="2000">
                <a:solidFill>
                  <a:schemeClr val="tx1"/>
                </a:solidFill>
                <a:latin typeface="Times" charset="0"/>
                <a:ea typeface="ＭＳ Ｐゴシック" charset="0"/>
              </a:defRPr>
            </a:lvl8pPr>
            <a:lvl9pPr marL="3886200" indent="-228600" eaLnBrk="0" fontAlgn="base" hangingPunct="0">
              <a:spcBef>
                <a:spcPct val="0"/>
              </a:spcBef>
              <a:spcAft>
                <a:spcPct val="0"/>
              </a:spcAft>
              <a:defRPr sz="2000">
                <a:solidFill>
                  <a:schemeClr val="tx1"/>
                </a:solidFill>
                <a:latin typeface="Times" charset="0"/>
                <a:ea typeface="ＭＳ Ｐゴシック" charset="0"/>
              </a:defRPr>
            </a:lvl9pPr>
          </a:lstStyle>
          <a:p>
            <a:pPr algn="ctr"/>
            <a:r>
              <a:rPr lang="en-US" sz="2400" dirty="0">
                <a:latin typeface="Arial" charset="0"/>
                <a:cs typeface="Arial" charset="0"/>
              </a:rPr>
              <a:t>Classes of transposable elements</a:t>
            </a:r>
          </a:p>
        </p:txBody>
      </p:sp>
      <p:sp>
        <p:nvSpPr>
          <p:cNvPr id="4" name="TextBox 3">
            <a:extLst>
              <a:ext uri="{FF2B5EF4-FFF2-40B4-BE49-F238E27FC236}">
                <a16:creationId xmlns:a16="http://schemas.microsoft.com/office/drawing/2014/main" id="{4F8C241B-510A-C547-8957-82ADB87895CF}"/>
              </a:ext>
            </a:extLst>
          </p:cNvPr>
          <p:cNvSpPr txBox="1"/>
          <p:nvPr/>
        </p:nvSpPr>
        <p:spPr>
          <a:xfrm flipH="1">
            <a:off x="-2" y="6252882"/>
            <a:ext cx="9143998"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Kazazian HH Jr. Mobile elements: drivers of genome evolution.</a:t>
            </a:r>
          </a:p>
          <a:p>
            <a:pPr algn="ctr"/>
            <a:r>
              <a:rPr lang="en-US" sz="1600" dirty="0">
                <a:latin typeface="Arial" panose="020B0604020202020204" pitchFamily="34" charset="0"/>
                <a:cs typeface="Arial" panose="020B0604020202020204" pitchFamily="34" charset="0"/>
              </a:rPr>
              <a:t>Science. 2004 Mar 12;303(5664):1626-32.</a:t>
            </a:r>
          </a:p>
        </p:txBody>
      </p:sp>
      <p:pic>
        <p:nvPicPr>
          <p:cNvPr id="5" name="Picture 4" descr="Diagram&#10;&#10;Description automatically generated">
            <a:extLst>
              <a:ext uri="{FF2B5EF4-FFF2-40B4-BE49-F238E27FC236}">
                <a16:creationId xmlns:a16="http://schemas.microsoft.com/office/drawing/2014/main" id="{B8378DC7-09A9-8E43-B886-103908300BC5}"/>
              </a:ext>
            </a:extLst>
          </p:cNvPr>
          <p:cNvPicPr>
            <a:picLocks noChangeAspect="1"/>
          </p:cNvPicPr>
          <p:nvPr/>
        </p:nvPicPr>
        <p:blipFill rotWithShape="1">
          <a:blip r:embed="rId3"/>
          <a:srcRect l="-236" t="4049" r="1"/>
          <a:stretch/>
        </p:blipFill>
        <p:spPr>
          <a:xfrm>
            <a:off x="353568" y="1207008"/>
            <a:ext cx="8417049" cy="4845811"/>
          </a:xfrm>
          <a:prstGeom prst="rect">
            <a:avLst/>
          </a:prstGeom>
          <a:ln>
            <a:noFill/>
          </a:ln>
          <a:effectLst>
            <a:outerShdw sx="1000" sy="1000" algn="ctr" rotWithShape="0">
              <a:srgbClr val="000000"/>
            </a:outerShdw>
          </a:effectLst>
        </p:spPr>
      </p:pic>
      <p:sp>
        <p:nvSpPr>
          <p:cNvPr id="7" name="Rectangle 6">
            <a:extLst>
              <a:ext uri="{FF2B5EF4-FFF2-40B4-BE49-F238E27FC236}">
                <a16:creationId xmlns:a16="http://schemas.microsoft.com/office/drawing/2014/main" id="{CCC077B1-1982-C442-ACB5-EB1D7E360E0D}"/>
              </a:ext>
            </a:extLst>
          </p:cNvPr>
          <p:cNvSpPr/>
          <p:nvPr/>
        </p:nvSpPr>
        <p:spPr>
          <a:xfrm>
            <a:off x="6339076" y="2535936"/>
            <a:ext cx="2279904" cy="652272"/>
          </a:xfrm>
          <a:prstGeom prst="rect">
            <a:avLst/>
          </a:prstGeom>
          <a:solidFill>
            <a:schemeClr val="bg1"/>
          </a:solidFill>
          <a:ln>
            <a:solidFill>
              <a:schemeClr val="bg1"/>
            </a:solidFill>
          </a:ln>
          <a:effectLst>
            <a:outerShdw sx="1000" sy="1000" algn="ctr"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Non-LTR</a:t>
            </a:r>
          </a:p>
          <a:p>
            <a:pPr algn="ctr"/>
            <a:r>
              <a:rPr lang="en-US" sz="1600" dirty="0">
                <a:solidFill>
                  <a:schemeClr val="tx1"/>
                </a:solidFill>
                <a:latin typeface="Arial" panose="020B0604020202020204" pitchFamily="34" charset="0"/>
                <a:cs typeface="Arial" panose="020B0604020202020204" pitchFamily="34" charset="0"/>
              </a:rPr>
              <a:t>Retrotransposons</a:t>
            </a:r>
          </a:p>
        </p:txBody>
      </p:sp>
      <p:sp>
        <p:nvSpPr>
          <p:cNvPr id="8" name="Rectangle 7">
            <a:extLst>
              <a:ext uri="{FF2B5EF4-FFF2-40B4-BE49-F238E27FC236}">
                <a16:creationId xmlns:a16="http://schemas.microsoft.com/office/drawing/2014/main" id="{CCD15CF9-9C10-AE4C-AB08-A824AD491603}"/>
              </a:ext>
            </a:extLst>
          </p:cNvPr>
          <p:cNvSpPr/>
          <p:nvPr/>
        </p:nvSpPr>
        <p:spPr>
          <a:xfrm>
            <a:off x="6693408" y="4126992"/>
            <a:ext cx="1836417" cy="562081"/>
          </a:xfrm>
          <a:prstGeom prst="rect">
            <a:avLst/>
          </a:prstGeom>
          <a:solidFill>
            <a:schemeClr val="bg1"/>
          </a:solidFill>
          <a:ln>
            <a:solidFill>
              <a:schemeClr val="bg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Non-autonomous</a:t>
            </a:r>
          </a:p>
        </p:txBody>
      </p:sp>
      <p:sp>
        <p:nvSpPr>
          <p:cNvPr id="3" name="Rectangle 2">
            <a:extLst>
              <a:ext uri="{FF2B5EF4-FFF2-40B4-BE49-F238E27FC236}">
                <a16:creationId xmlns:a16="http://schemas.microsoft.com/office/drawing/2014/main" id="{BF7EC743-033F-E241-85CB-C5C6C9B3AA72}"/>
              </a:ext>
            </a:extLst>
          </p:cNvPr>
          <p:cNvSpPr/>
          <p:nvPr/>
        </p:nvSpPr>
        <p:spPr>
          <a:xfrm>
            <a:off x="5174739" y="1104900"/>
            <a:ext cx="2279904" cy="304800"/>
          </a:xfrm>
          <a:prstGeom prst="rect">
            <a:avLst/>
          </a:prstGeom>
          <a:solidFill>
            <a:schemeClr val="bg1"/>
          </a:solidFill>
          <a:ln>
            <a:noFill/>
          </a:ln>
          <a:effectLst>
            <a:outerShdw sx="1000" sy="1000" algn="ctr"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Retrotransposons</a:t>
            </a:r>
          </a:p>
        </p:txBody>
      </p:sp>
      <p:sp>
        <p:nvSpPr>
          <p:cNvPr id="9" name="Rectangle 8">
            <a:extLst>
              <a:ext uri="{FF2B5EF4-FFF2-40B4-BE49-F238E27FC236}">
                <a16:creationId xmlns:a16="http://schemas.microsoft.com/office/drawing/2014/main" id="{61955041-13D5-1940-AEE5-AB82C7EA9FFA}"/>
              </a:ext>
            </a:extLst>
          </p:cNvPr>
          <p:cNvSpPr/>
          <p:nvPr/>
        </p:nvSpPr>
        <p:spPr>
          <a:xfrm>
            <a:off x="2401827" y="4212336"/>
            <a:ext cx="1731262" cy="562081"/>
          </a:xfrm>
          <a:prstGeom prst="rect">
            <a:avLst/>
          </a:prstGeom>
          <a:solidFill>
            <a:schemeClr val="bg1"/>
          </a:solidFill>
          <a:ln>
            <a:noFill/>
          </a:ln>
          <a:effectLst>
            <a:outerShdw sx="1000" sy="1000" algn="ctr"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Autonomous</a:t>
            </a:r>
          </a:p>
        </p:txBody>
      </p:sp>
      <p:sp>
        <p:nvSpPr>
          <p:cNvPr id="10" name="Rectangle 9">
            <a:extLst>
              <a:ext uri="{FF2B5EF4-FFF2-40B4-BE49-F238E27FC236}">
                <a16:creationId xmlns:a16="http://schemas.microsoft.com/office/drawing/2014/main" id="{DD1E54BF-250C-684D-AC44-45D91E03FEC6}"/>
              </a:ext>
            </a:extLst>
          </p:cNvPr>
          <p:cNvSpPr/>
          <p:nvPr/>
        </p:nvSpPr>
        <p:spPr>
          <a:xfrm>
            <a:off x="1295401" y="1092708"/>
            <a:ext cx="2279904" cy="304800"/>
          </a:xfrm>
          <a:prstGeom prst="rect">
            <a:avLst/>
          </a:prstGeom>
          <a:solidFill>
            <a:schemeClr val="bg1"/>
          </a:solidFill>
          <a:ln>
            <a:noFill/>
          </a:ln>
          <a:effectLst>
            <a:outerShdw sx="1000" sy="1000" algn="ctr"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DNA Transposons</a:t>
            </a:r>
          </a:p>
        </p:txBody>
      </p:sp>
      <p:sp>
        <p:nvSpPr>
          <p:cNvPr id="11" name="Rectangle 10">
            <a:extLst>
              <a:ext uri="{FF2B5EF4-FFF2-40B4-BE49-F238E27FC236}">
                <a16:creationId xmlns:a16="http://schemas.microsoft.com/office/drawing/2014/main" id="{01BC0F8B-0DB3-A845-A16E-0950092307C1}"/>
              </a:ext>
            </a:extLst>
          </p:cNvPr>
          <p:cNvSpPr/>
          <p:nvPr/>
        </p:nvSpPr>
        <p:spPr>
          <a:xfrm>
            <a:off x="1566673" y="2586228"/>
            <a:ext cx="2615185" cy="304800"/>
          </a:xfrm>
          <a:prstGeom prst="rect">
            <a:avLst/>
          </a:prstGeom>
          <a:solidFill>
            <a:schemeClr val="bg1"/>
          </a:solidFill>
          <a:ln>
            <a:noFill/>
          </a:ln>
          <a:effectLst>
            <a:outerShdw sx="1000" sy="1000" algn="ctr"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LTR Retrotransposons</a:t>
            </a:r>
          </a:p>
        </p:txBody>
      </p:sp>
    </p:spTree>
    <p:extLst>
      <p:ext uri="{BB962C8B-B14F-4D97-AF65-F5344CB8AC3E}">
        <p14:creationId xmlns:p14="http://schemas.microsoft.com/office/powerpoint/2010/main" val="4276323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EAB6C3-84E3-C146-948A-91A1CC58B563}"/>
              </a:ext>
            </a:extLst>
          </p:cNvPr>
          <p:cNvSpPr txBox="1"/>
          <p:nvPr/>
        </p:nvSpPr>
        <p:spPr>
          <a:xfrm>
            <a:off x="48768" y="237507"/>
            <a:ext cx="8741567" cy="1107996"/>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Transposable elements are major contributors to the human genome</a:t>
            </a:r>
          </a:p>
          <a:p>
            <a:endParaRPr lang="en-US" dirty="0"/>
          </a:p>
        </p:txBody>
      </p:sp>
      <p:pic>
        <p:nvPicPr>
          <p:cNvPr id="4" name="Picture 3" descr="Graphical user interface, chart&#10;&#10;Description automatically generated">
            <a:extLst>
              <a:ext uri="{FF2B5EF4-FFF2-40B4-BE49-F238E27FC236}">
                <a16:creationId xmlns:a16="http://schemas.microsoft.com/office/drawing/2014/main" id="{1199DBA8-CF47-FE49-90B6-8B8EE6D1B79E}"/>
              </a:ext>
            </a:extLst>
          </p:cNvPr>
          <p:cNvPicPr>
            <a:picLocks noChangeAspect="1"/>
          </p:cNvPicPr>
          <p:nvPr/>
        </p:nvPicPr>
        <p:blipFill rotWithShape="1">
          <a:blip r:embed="rId3"/>
          <a:srcRect l="-2516" r="-1" b="62552"/>
          <a:stretch/>
        </p:blipFill>
        <p:spPr>
          <a:xfrm>
            <a:off x="-193756" y="1667162"/>
            <a:ext cx="9250997" cy="3490054"/>
          </a:xfrm>
          <a:prstGeom prst="rect">
            <a:avLst/>
          </a:prstGeom>
        </p:spPr>
      </p:pic>
      <p:sp>
        <p:nvSpPr>
          <p:cNvPr id="6" name="TextBox 5">
            <a:extLst>
              <a:ext uri="{FF2B5EF4-FFF2-40B4-BE49-F238E27FC236}">
                <a16:creationId xmlns:a16="http://schemas.microsoft.com/office/drawing/2014/main" id="{769F109D-3EB3-A04A-B4F4-C614A1D17173}"/>
              </a:ext>
            </a:extLst>
          </p:cNvPr>
          <p:cNvSpPr txBox="1"/>
          <p:nvPr/>
        </p:nvSpPr>
        <p:spPr>
          <a:xfrm>
            <a:off x="255873" y="6303264"/>
            <a:ext cx="8607454"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Kazazian HH Jr, Moran JV. Mobile DNA in Health and Disease. N </a:t>
            </a:r>
            <a:r>
              <a:rPr lang="en-US" sz="1400" dirty="0" err="1">
                <a:latin typeface="Arial" panose="020B0604020202020204" pitchFamily="34" charset="0"/>
                <a:cs typeface="Arial" panose="020B0604020202020204" pitchFamily="34" charset="0"/>
              </a:rPr>
              <a:t>Engl</a:t>
            </a:r>
            <a:r>
              <a:rPr lang="en-US" sz="1400" dirty="0">
                <a:latin typeface="Arial" panose="020B0604020202020204" pitchFamily="34" charset="0"/>
                <a:cs typeface="Arial" panose="020B0604020202020204" pitchFamily="34" charset="0"/>
              </a:rPr>
              <a:t> J Med. 2017 Jul 27;377(4):361-370.</a:t>
            </a:r>
          </a:p>
        </p:txBody>
      </p:sp>
    </p:spTree>
    <p:extLst>
      <p:ext uri="{BB962C8B-B14F-4D97-AF65-F5344CB8AC3E}">
        <p14:creationId xmlns:p14="http://schemas.microsoft.com/office/powerpoint/2010/main" val="870148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EAB6C3-84E3-C146-948A-91A1CC58B563}"/>
              </a:ext>
            </a:extLst>
          </p:cNvPr>
          <p:cNvSpPr txBox="1"/>
          <p:nvPr/>
        </p:nvSpPr>
        <p:spPr>
          <a:xfrm>
            <a:off x="48768" y="119523"/>
            <a:ext cx="8741567" cy="1107996"/>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Transposable elements are major contributors to the human genome</a:t>
            </a:r>
          </a:p>
          <a:p>
            <a:endParaRPr lang="en-US" dirty="0"/>
          </a:p>
        </p:txBody>
      </p:sp>
      <p:sp>
        <p:nvSpPr>
          <p:cNvPr id="6" name="TextBox 5">
            <a:extLst>
              <a:ext uri="{FF2B5EF4-FFF2-40B4-BE49-F238E27FC236}">
                <a16:creationId xmlns:a16="http://schemas.microsoft.com/office/drawing/2014/main" id="{769F109D-3EB3-A04A-B4F4-C614A1D17173}"/>
              </a:ext>
            </a:extLst>
          </p:cNvPr>
          <p:cNvSpPr txBox="1"/>
          <p:nvPr/>
        </p:nvSpPr>
        <p:spPr>
          <a:xfrm>
            <a:off x="219457" y="6339840"/>
            <a:ext cx="8607454"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Kazazian HH Jr, Moran JV. Mobile DNA in Health and Disease. N </a:t>
            </a:r>
            <a:r>
              <a:rPr lang="en-US" sz="1400" dirty="0" err="1">
                <a:latin typeface="Arial" panose="020B0604020202020204" pitchFamily="34" charset="0"/>
                <a:cs typeface="Arial" panose="020B0604020202020204" pitchFamily="34" charset="0"/>
              </a:rPr>
              <a:t>Engl</a:t>
            </a:r>
            <a:r>
              <a:rPr lang="en-US" sz="1400" dirty="0">
                <a:latin typeface="Arial" panose="020B0604020202020204" pitchFamily="34" charset="0"/>
                <a:cs typeface="Arial" panose="020B0604020202020204" pitchFamily="34" charset="0"/>
              </a:rPr>
              <a:t> J Med. 2017 Jul 27;377(4):361-370.</a:t>
            </a:r>
          </a:p>
        </p:txBody>
      </p:sp>
      <p:pic>
        <p:nvPicPr>
          <p:cNvPr id="7" name="Picture 6" descr="Graphical user interface, chart&#10;&#10;Description automatically generated">
            <a:extLst>
              <a:ext uri="{FF2B5EF4-FFF2-40B4-BE49-F238E27FC236}">
                <a16:creationId xmlns:a16="http://schemas.microsoft.com/office/drawing/2014/main" id="{A8396984-D30F-BB4B-9EDA-134A4ECB6D7F}"/>
              </a:ext>
            </a:extLst>
          </p:cNvPr>
          <p:cNvPicPr>
            <a:picLocks noChangeAspect="1"/>
          </p:cNvPicPr>
          <p:nvPr/>
        </p:nvPicPr>
        <p:blipFill rotWithShape="1">
          <a:blip r:embed="rId3"/>
          <a:srcRect l="-2516" t="35758" r="-1"/>
          <a:stretch/>
        </p:blipFill>
        <p:spPr>
          <a:xfrm>
            <a:off x="474725" y="929148"/>
            <a:ext cx="8158248" cy="5279923"/>
          </a:xfrm>
          <a:prstGeom prst="rect">
            <a:avLst/>
          </a:prstGeom>
        </p:spPr>
      </p:pic>
    </p:spTree>
    <p:extLst>
      <p:ext uri="{BB962C8B-B14F-4D97-AF65-F5344CB8AC3E}">
        <p14:creationId xmlns:p14="http://schemas.microsoft.com/office/powerpoint/2010/main" val="2005844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D5DABC-A2D5-154F-B2A3-8554328AC984}"/>
              </a:ext>
            </a:extLst>
          </p:cNvPr>
          <p:cNvSpPr>
            <a:spLocks noGrp="1"/>
          </p:cNvSpPr>
          <p:nvPr>
            <p:ph type="title"/>
          </p:nvPr>
        </p:nvSpPr>
        <p:spPr>
          <a:xfrm>
            <a:off x="-117020" y="76049"/>
            <a:ext cx="9144000" cy="994172"/>
          </a:xfrm>
          <a:noFill/>
        </p:spPr>
        <p:txBody>
          <a:bodyPr>
            <a:normAutofit/>
          </a:bodyPr>
          <a:lstStyle/>
          <a:p>
            <a:pPr algn="ctr"/>
            <a:r>
              <a:rPr lang="en-US" sz="2400" dirty="0">
                <a:latin typeface="Arial" panose="020B0604020202020204" pitchFamily="34" charset="0"/>
                <a:cs typeface="Arial" panose="020B0604020202020204" pitchFamily="34" charset="0"/>
              </a:rPr>
              <a:t>The harm that transposons can do: insertion mutations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Example: hemophilia</a:t>
            </a:r>
          </a:p>
        </p:txBody>
      </p:sp>
      <p:pic>
        <p:nvPicPr>
          <p:cNvPr id="6" name="Picture 5">
            <a:extLst>
              <a:ext uri="{FF2B5EF4-FFF2-40B4-BE49-F238E27FC236}">
                <a16:creationId xmlns:a16="http://schemas.microsoft.com/office/drawing/2014/main" id="{D41E4229-1EB2-FF4D-9123-E4CB175BB992}"/>
              </a:ext>
            </a:extLst>
          </p:cNvPr>
          <p:cNvPicPr/>
          <p:nvPr/>
        </p:nvPicPr>
        <p:blipFill rotWithShape="1">
          <a:blip r:embed="rId3"/>
          <a:srcRect l="3438" t="1782" r="12518" b="64964"/>
          <a:stretch/>
        </p:blipFill>
        <p:spPr>
          <a:xfrm>
            <a:off x="707922" y="922738"/>
            <a:ext cx="7757652" cy="5099389"/>
          </a:xfrm>
          <a:prstGeom prst="rect">
            <a:avLst/>
          </a:prstGeom>
        </p:spPr>
      </p:pic>
      <p:sp>
        <p:nvSpPr>
          <p:cNvPr id="9" name="Rectangle 8">
            <a:extLst>
              <a:ext uri="{FF2B5EF4-FFF2-40B4-BE49-F238E27FC236}">
                <a16:creationId xmlns:a16="http://schemas.microsoft.com/office/drawing/2014/main" id="{53DEA6DA-7D63-8A43-9800-9CEBE3D75565}"/>
              </a:ext>
            </a:extLst>
          </p:cNvPr>
          <p:cNvSpPr/>
          <p:nvPr/>
        </p:nvSpPr>
        <p:spPr>
          <a:xfrm>
            <a:off x="1713140" y="6169611"/>
            <a:ext cx="5944959" cy="523220"/>
          </a:xfrm>
          <a:prstGeom prst="rect">
            <a:avLst/>
          </a:prstGeom>
        </p:spPr>
        <p:txBody>
          <a:bodyPr wrap="square">
            <a:spAutoFit/>
          </a:bodyPr>
          <a:lstStyle/>
          <a:p>
            <a:pPr algn="ct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Kazazian HH Jr, Moran JV. Mobile DNA in Health and Disease. </a:t>
            </a:r>
          </a:p>
          <a:p>
            <a:pPr algn="ct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N </a:t>
            </a:r>
            <a:r>
              <a:rPr lang="en-US" sz="1400" dirty="0" err="1">
                <a:solidFill>
                  <a:srgbClr val="000000"/>
                </a:solidFill>
                <a:latin typeface="Arial" panose="020B0604020202020204" pitchFamily="34" charset="0"/>
                <a:ea typeface="Calibri" panose="020F0502020204030204" pitchFamily="34" charset="0"/>
                <a:cs typeface="Arial" panose="020B0604020202020204" pitchFamily="34" charset="0"/>
              </a:rPr>
              <a:t>Engl</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 J Med. 2017 Jul 27;377(4):361-370.</a:t>
            </a:r>
            <a:endParaRPr lang="en-US" sz="135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57729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8D0BA7-5008-F64B-A85C-C9C5DDE6E4A7}"/>
              </a:ext>
            </a:extLst>
          </p:cNvPr>
          <p:cNvSpPr/>
          <p:nvPr/>
        </p:nvSpPr>
        <p:spPr>
          <a:xfrm>
            <a:off x="172464" y="6122045"/>
            <a:ext cx="8799072" cy="584775"/>
          </a:xfrm>
          <a:prstGeom prst="rect">
            <a:avLst/>
          </a:prstGeom>
        </p:spPr>
        <p:txBody>
          <a:bodyPr wrap="square">
            <a:spAutoFit/>
          </a:bodyPr>
          <a:lstStyle/>
          <a:p>
            <a:pPr marL="514350" algn="ct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Saleh A, </a:t>
            </a:r>
            <a:r>
              <a:rPr lang="en-US" sz="1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Macia</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 </a:t>
            </a:r>
            <a:r>
              <a:rPr lang="en-US" sz="1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Muotri</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AR. Transposable Elements, Inflammation, and Neurological Disease. Front Neurol. 2019 Aug 20;10:894.</a:t>
            </a:r>
            <a:endParaRPr lang="en-US" sz="1600" dirty="0">
              <a:latin typeface="Arial" panose="020B0604020202020204" pitchFamily="34" charset="0"/>
              <a:ea typeface="Times New Roman" panose="02020603050405020304" pitchFamily="18" charset="0"/>
              <a:cs typeface="Arial" panose="020B0604020202020204" pitchFamily="34" charset="0"/>
            </a:endParaRPr>
          </a:p>
        </p:txBody>
      </p:sp>
      <p:sp>
        <p:nvSpPr>
          <p:cNvPr id="9" name="Title 3">
            <a:extLst>
              <a:ext uri="{FF2B5EF4-FFF2-40B4-BE49-F238E27FC236}">
                <a16:creationId xmlns:a16="http://schemas.microsoft.com/office/drawing/2014/main" id="{95C4C04F-DA85-EB45-A50D-A166396424B1}"/>
              </a:ext>
            </a:extLst>
          </p:cNvPr>
          <p:cNvSpPr>
            <a:spLocks noGrp="1"/>
          </p:cNvSpPr>
          <p:nvPr>
            <p:ph type="title"/>
          </p:nvPr>
        </p:nvSpPr>
        <p:spPr>
          <a:xfrm>
            <a:off x="0" y="584962"/>
            <a:ext cx="9144000" cy="994172"/>
          </a:xfrm>
          <a:noFill/>
        </p:spPr>
        <p:txBody>
          <a:bodyPr>
            <a:normAutofit fontScale="90000"/>
          </a:bodyPr>
          <a:lstStyle/>
          <a:p>
            <a:r>
              <a:rPr lang="en-US" sz="2800">
                <a:latin typeface="Arial" panose="020B0604020202020204" pitchFamily="34" charset="0"/>
                <a:cs typeface="Arial" panose="020B0604020202020204" pitchFamily="34" charset="0"/>
              </a:rPr>
              <a:t>The harm that transposons can do: </a:t>
            </a:r>
            <a:br>
              <a:rPr lang="en-US" sz="2800">
                <a:latin typeface="Arial" panose="020B0604020202020204" pitchFamily="34" charset="0"/>
                <a:cs typeface="Arial" panose="020B0604020202020204" pitchFamily="34" charset="0"/>
              </a:rPr>
            </a:br>
            <a:r>
              <a:rPr lang="en-US" sz="2800">
                <a:latin typeface="Arial" panose="020B0604020202020204" pitchFamily="34" charset="0"/>
                <a:cs typeface="Arial" panose="020B0604020202020204" pitchFamily="34" charset="0"/>
              </a:rPr>
              <a:t>additional deleterious transposons effects</a:t>
            </a:r>
            <a:br>
              <a:rPr lang="en-US" sz="2800">
                <a:latin typeface="Arial" panose="020B0604020202020204" pitchFamily="34" charset="0"/>
                <a:cs typeface="Arial" panose="020B0604020202020204" pitchFamily="34" charset="0"/>
              </a:rPr>
            </a:br>
            <a:r>
              <a:rPr lang="en-US" sz="1100">
                <a:latin typeface="Arial" panose="020B0604020202020204" pitchFamily="34" charset="0"/>
                <a:cs typeface="Arial" panose="020B0604020202020204" pitchFamily="34" charset="0"/>
              </a:rPr>
              <a:t>    </a:t>
            </a:r>
            <a:br>
              <a:rPr lang="en-US" sz="2800">
                <a:latin typeface="Arial" panose="020B0604020202020204" pitchFamily="34" charset="0"/>
                <a:cs typeface="Arial" panose="020B0604020202020204" pitchFamily="34" charset="0"/>
              </a:rPr>
            </a:br>
            <a:r>
              <a:rPr lang="en-US" sz="2200">
                <a:latin typeface="Arial" panose="020B0604020202020204" pitchFamily="34" charset="0"/>
                <a:cs typeface="Arial" panose="020B0604020202020204" pitchFamily="34" charset="0"/>
              </a:rPr>
              <a:t>LINE-1 is clearly active in our present genome</a:t>
            </a:r>
          </a:p>
        </p:txBody>
      </p:sp>
      <p:pic>
        <p:nvPicPr>
          <p:cNvPr id="4" name="Picture 3" descr="Diagram&#10;&#10;Description automatically generated">
            <a:extLst>
              <a:ext uri="{FF2B5EF4-FFF2-40B4-BE49-F238E27FC236}">
                <a16:creationId xmlns:a16="http://schemas.microsoft.com/office/drawing/2014/main" id="{D4471742-1CC7-724D-A7DB-CBFD88308850}"/>
              </a:ext>
            </a:extLst>
          </p:cNvPr>
          <p:cNvPicPr>
            <a:picLocks noChangeAspect="1"/>
          </p:cNvPicPr>
          <p:nvPr/>
        </p:nvPicPr>
        <p:blipFill>
          <a:blip r:embed="rId3"/>
          <a:stretch>
            <a:fillRect/>
          </a:stretch>
        </p:blipFill>
        <p:spPr>
          <a:xfrm>
            <a:off x="172464" y="2143149"/>
            <a:ext cx="8971536" cy="3000365"/>
          </a:xfrm>
          <a:prstGeom prst="rect">
            <a:avLst/>
          </a:prstGeom>
        </p:spPr>
      </p:pic>
    </p:spTree>
    <p:extLst>
      <p:ext uri="{BB962C8B-B14F-4D97-AF65-F5344CB8AC3E}">
        <p14:creationId xmlns:p14="http://schemas.microsoft.com/office/powerpoint/2010/main" val="3771946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59FC890A-FE7A-8440-954D-5E203C24A9BF}"/>
              </a:ext>
            </a:extLst>
          </p:cNvPr>
          <p:cNvSpPr>
            <a:spLocks noGrp="1"/>
          </p:cNvSpPr>
          <p:nvPr>
            <p:ph type="title"/>
          </p:nvPr>
        </p:nvSpPr>
        <p:spPr>
          <a:xfrm>
            <a:off x="628651" y="-45129"/>
            <a:ext cx="7886700" cy="994172"/>
          </a:xfrm>
          <a:noFill/>
        </p:spPr>
        <p:txBody>
          <a:bodyPr>
            <a:normAutofit/>
          </a:bodyPr>
          <a:lstStyle/>
          <a:p>
            <a:r>
              <a:rPr lang="en-US" sz="2400" dirty="0">
                <a:latin typeface="Arial" panose="020B0604020202020204" pitchFamily="34" charset="0"/>
                <a:cs typeface="Arial" panose="020B0604020202020204" pitchFamily="34" charset="0"/>
              </a:rPr>
              <a:t>The harm that transposons can do:</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recombination events and genome instability</a:t>
            </a:r>
          </a:p>
        </p:txBody>
      </p:sp>
      <p:pic>
        <p:nvPicPr>
          <p:cNvPr id="6" name="Picture 5">
            <a:extLst>
              <a:ext uri="{FF2B5EF4-FFF2-40B4-BE49-F238E27FC236}">
                <a16:creationId xmlns:a16="http://schemas.microsoft.com/office/drawing/2014/main" id="{8102545D-2E72-A242-A27B-C147DBDBE108}"/>
              </a:ext>
            </a:extLst>
          </p:cNvPr>
          <p:cNvPicPr>
            <a:picLocks noChangeAspect="1"/>
          </p:cNvPicPr>
          <p:nvPr/>
        </p:nvPicPr>
        <p:blipFill>
          <a:blip r:embed="rId3"/>
          <a:stretch>
            <a:fillRect/>
          </a:stretch>
        </p:blipFill>
        <p:spPr>
          <a:xfrm>
            <a:off x="2488969" y="1019930"/>
            <a:ext cx="4088788" cy="5776225"/>
          </a:xfrm>
          <a:prstGeom prst="rect">
            <a:avLst/>
          </a:prstGeom>
        </p:spPr>
      </p:pic>
      <p:sp>
        <p:nvSpPr>
          <p:cNvPr id="5" name="Rectangle 4">
            <a:extLst>
              <a:ext uri="{FF2B5EF4-FFF2-40B4-BE49-F238E27FC236}">
                <a16:creationId xmlns:a16="http://schemas.microsoft.com/office/drawing/2014/main" id="{4B6A6156-C82E-1948-9963-309ECF85D374}"/>
              </a:ext>
            </a:extLst>
          </p:cNvPr>
          <p:cNvSpPr/>
          <p:nvPr/>
        </p:nvSpPr>
        <p:spPr>
          <a:xfrm>
            <a:off x="6616395" y="5842048"/>
            <a:ext cx="2527606" cy="954107"/>
          </a:xfrm>
          <a:prstGeom prst="rect">
            <a:avLst/>
          </a:prstGeom>
        </p:spPr>
        <p:txBody>
          <a:bodyPr wrap="square">
            <a:spAutoFit/>
          </a:bodyPr>
          <a:lstStyle/>
          <a:p>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Kazazian HH Jr, Moran JV. Mobile DNA in Health and Disease. N </a:t>
            </a:r>
            <a:r>
              <a:rPr lang="en-US" sz="1400" dirty="0" err="1">
                <a:solidFill>
                  <a:srgbClr val="000000"/>
                </a:solidFill>
                <a:latin typeface="Arial" panose="020B0604020202020204" pitchFamily="34" charset="0"/>
                <a:ea typeface="Calibri" panose="020F0502020204030204" pitchFamily="34" charset="0"/>
                <a:cs typeface="Arial" panose="020B0604020202020204" pitchFamily="34" charset="0"/>
              </a:rPr>
              <a:t>Engl</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 J Med. 2017 Jul 27;377(4):361-370.</a:t>
            </a:r>
            <a:endParaRPr lang="en-US" sz="1400" dirty="0">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A767403D-1EB5-964C-9A4F-3190669BD97A}"/>
              </a:ext>
            </a:extLst>
          </p:cNvPr>
          <p:cNvSpPr/>
          <p:nvPr/>
        </p:nvSpPr>
        <p:spPr>
          <a:xfrm>
            <a:off x="2574313" y="1068699"/>
            <a:ext cx="2290295" cy="272422"/>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Mispairing of Alu Elements </a:t>
            </a:r>
          </a:p>
        </p:txBody>
      </p:sp>
      <p:sp>
        <p:nvSpPr>
          <p:cNvPr id="7" name="Rectangle 6">
            <a:extLst>
              <a:ext uri="{FF2B5EF4-FFF2-40B4-BE49-F238E27FC236}">
                <a16:creationId xmlns:a16="http://schemas.microsoft.com/office/drawing/2014/main" id="{B9E33D3E-7090-1244-A608-6CF7D9097844}"/>
              </a:ext>
            </a:extLst>
          </p:cNvPr>
          <p:cNvSpPr/>
          <p:nvPr/>
        </p:nvSpPr>
        <p:spPr>
          <a:xfrm>
            <a:off x="2535675" y="3771831"/>
            <a:ext cx="1292613" cy="272422"/>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Duplication</a:t>
            </a:r>
          </a:p>
        </p:txBody>
      </p:sp>
      <p:sp>
        <p:nvSpPr>
          <p:cNvPr id="8" name="Rectangle 7">
            <a:extLst>
              <a:ext uri="{FF2B5EF4-FFF2-40B4-BE49-F238E27FC236}">
                <a16:creationId xmlns:a16="http://schemas.microsoft.com/office/drawing/2014/main" id="{3245AD54-3ACF-644C-8FD3-AD6522D18F06}"/>
              </a:ext>
            </a:extLst>
          </p:cNvPr>
          <p:cNvSpPr/>
          <p:nvPr/>
        </p:nvSpPr>
        <p:spPr>
          <a:xfrm>
            <a:off x="2548128" y="4558215"/>
            <a:ext cx="1036320" cy="272422"/>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Deletion</a:t>
            </a:r>
          </a:p>
        </p:txBody>
      </p:sp>
    </p:spTree>
    <p:extLst>
      <p:ext uri="{BB962C8B-B14F-4D97-AF65-F5344CB8AC3E}">
        <p14:creationId xmlns:p14="http://schemas.microsoft.com/office/powerpoint/2010/main" val="1559249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6161</TotalTime>
  <Words>6964</Words>
  <Application>Microsoft Macintosh PowerPoint</Application>
  <PresentationFormat>On-screen Show (4:3)</PresentationFormat>
  <Paragraphs>363</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Chalkboard SE</vt:lpstr>
      <vt:lpstr>Times</vt:lpstr>
      <vt:lpstr>Times New Roman</vt:lpstr>
      <vt:lpstr>Office Theme</vt:lpstr>
      <vt:lpstr>The Dilemma of  Transposable Elements:  Can’t Live with Them,  Can’t Evolve without Them!</vt:lpstr>
      <vt:lpstr>Eukaryotic genomes are surprisingly large! Minimum haploid DNA content - the C-Value Paradox</vt:lpstr>
      <vt:lpstr>PowerPoint Presentation</vt:lpstr>
      <vt:lpstr>PowerPoint Presentation</vt:lpstr>
      <vt:lpstr>PowerPoint Presentation</vt:lpstr>
      <vt:lpstr>PowerPoint Presentation</vt:lpstr>
      <vt:lpstr>The harm that transposons can do: insertion mutations Example: hemophilia</vt:lpstr>
      <vt:lpstr>The harm that transposons can do:  additional deleterious transposons effects      LINE-1 is clearly active in our present genome</vt:lpstr>
      <vt:lpstr>The harm that transposons can do: recombination events and genome instability</vt:lpstr>
      <vt:lpstr>The harm that transposons can do: somatic mutations can lead to cancer</vt:lpstr>
      <vt:lpstr>Cancer: many examples of mutations by TEs</vt:lpstr>
      <vt:lpstr>The harm that transposons can do: inflammatory diseases</vt:lpstr>
      <vt:lpstr>The harm that  transposons can  do: inflammation</vt:lpstr>
      <vt:lpstr>Defense!  Most repetitious DNA is packaged  as heterochromatin, with concomitant silencing</vt:lpstr>
      <vt:lpstr>Heterochromatin formation: a defense against repeats (TEs)</vt:lpstr>
      <vt:lpstr>Heterochromatin formation: a defense against repeats (TEs)</vt:lpstr>
      <vt:lpstr>The aging problem: we appear to lose silencing as we get older</vt:lpstr>
      <vt:lpstr>What good can transposons do? What advantages provided by repeats/TEs have led to their persistence in genome?</vt:lpstr>
      <vt:lpstr>Silencing is critical: impact on the agouti locus, where ectopic expression is triggered by a TE</vt:lpstr>
      <vt:lpstr>PowerPoint Presentation</vt:lpstr>
      <vt:lpstr>The good that transposons can do: TEs wire genetic regulatory networks &amp; contribute regulatory proteins </vt:lpstr>
      <vt:lpstr>PowerPoint Presentation</vt:lpstr>
      <vt:lpstr>PowerPoint Presentation</vt:lpstr>
      <vt:lpstr>The good that transposons can do: telomeric DNA  Telomeres contain complex repetitive DNA in a variety of species</vt:lpstr>
      <vt:lpstr>PowerPoint Presentation</vt:lpstr>
      <vt:lpstr>PowerPoint Presentation</vt:lpstr>
      <vt:lpstr>Alternative slides</vt:lpstr>
      <vt:lpstr>The good that transposons can do: TEs wire genetic regulatory networks</vt:lpstr>
      <vt:lpstr>The good that transposons can do: TEs have contributed significantly to p53 Binding Sites </vt:lpstr>
      <vt:lpstr>The good that transposons can do: TEs have contributed significantly to TF Binding Sites in human and mouse genomes</vt:lpstr>
      <vt:lpstr>PowerPoint Presentation</vt:lpstr>
    </vt:vector>
  </TitlesOfParts>
  <Company>Washington University in St. Louis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Leung</dc:creator>
  <cp:lastModifiedBy>Leung, Wilson</cp:lastModifiedBy>
  <cp:revision>543</cp:revision>
  <cp:lastPrinted>2022-07-10T00:05:36Z</cp:lastPrinted>
  <dcterms:created xsi:type="dcterms:W3CDTF">2012-09-22T02:09:16Z</dcterms:created>
  <dcterms:modified xsi:type="dcterms:W3CDTF">2022-07-10T00:05:39Z</dcterms:modified>
</cp:coreProperties>
</file>