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7"/>
  </p:notesMasterIdLst>
  <p:handoutMasterIdLst>
    <p:handoutMasterId r:id="rId38"/>
  </p:handoutMasterIdLst>
  <p:sldIdLst>
    <p:sldId id="384" r:id="rId2"/>
    <p:sldId id="396" r:id="rId3"/>
    <p:sldId id="394" r:id="rId4"/>
    <p:sldId id="442" r:id="rId5"/>
    <p:sldId id="463" r:id="rId6"/>
    <p:sldId id="263" r:id="rId7"/>
    <p:sldId id="456" r:id="rId8"/>
    <p:sldId id="369" r:id="rId9"/>
    <p:sldId id="352" r:id="rId10"/>
    <p:sldId id="366" r:id="rId11"/>
    <p:sldId id="388" r:id="rId12"/>
    <p:sldId id="441" r:id="rId13"/>
    <p:sldId id="431" r:id="rId14"/>
    <p:sldId id="496" r:id="rId15"/>
    <p:sldId id="448" r:id="rId16"/>
    <p:sldId id="438" r:id="rId17"/>
    <p:sldId id="488" r:id="rId18"/>
    <p:sldId id="489" r:id="rId19"/>
    <p:sldId id="490" r:id="rId20"/>
    <p:sldId id="487" r:id="rId21"/>
    <p:sldId id="393" r:id="rId22"/>
    <p:sldId id="478" r:id="rId23"/>
    <p:sldId id="483" r:id="rId24"/>
    <p:sldId id="257" r:id="rId25"/>
    <p:sldId id="497" r:id="rId26"/>
    <p:sldId id="464" r:id="rId27"/>
    <p:sldId id="480" r:id="rId28"/>
    <p:sldId id="491" r:id="rId29"/>
    <p:sldId id="466" r:id="rId30"/>
    <p:sldId id="482" r:id="rId31"/>
    <p:sldId id="444" r:id="rId32"/>
    <p:sldId id="435" r:id="rId33"/>
    <p:sldId id="498" r:id="rId34"/>
    <p:sldId id="294" r:id="rId35"/>
    <p:sldId id="339" r:id="rId3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38"/>
    <p:restoredTop sz="80425"/>
  </p:normalViewPr>
  <p:slideViewPr>
    <p:cSldViewPr snapToGrid="0">
      <p:cViewPr varScale="1">
        <p:scale>
          <a:sx n="89" d="100"/>
          <a:sy n="89" d="100"/>
        </p:scale>
        <p:origin x="176"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F815618C-71BD-AD43-AD17-DAF71C8842F6}"/>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150531" name="Rectangle 3">
            <a:extLst>
              <a:ext uri="{FF2B5EF4-FFF2-40B4-BE49-F238E27FC236}">
                <a16:creationId xmlns:a16="http://schemas.microsoft.com/office/drawing/2014/main" id="{7D588111-87EC-8F49-AA26-3B2C3C0934FE}"/>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cs typeface="+mn-cs"/>
              </a:defRPr>
            </a:lvl1pPr>
          </a:lstStyle>
          <a:p>
            <a:pPr>
              <a:defRPr/>
            </a:pPr>
            <a:endParaRPr lang="en-US"/>
          </a:p>
        </p:txBody>
      </p:sp>
      <p:sp>
        <p:nvSpPr>
          <p:cNvPr id="150532" name="Rectangle 4">
            <a:extLst>
              <a:ext uri="{FF2B5EF4-FFF2-40B4-BE49-F238E27FC236}">
                <a16:creationId xmlns:a16="http://schemas.microsoft.com/office/drawing/2014/main" id="{48F00A78-F662-D742-9ACE-ED4C2A072D6B}"/>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150533" name="Rectangle 5">
            <a:extLst>
              <a:ext uri="{FF2B5EF4-FFF2-40B4-BE49-F238E27FC236}">
                <a16:creationId xmlns:a16="http://schemas.microsoft.com/office/drawing/2014/main" id="{8D4216BD-F914-2F48-8837-9BAD3906A465}"/>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A63F8A4-9A0B-0D49-BF88-2E49D5B4C85B}"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8409C7CB-DAEB-8741-AE6F-D0976EF71A6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6147" name="Rectangle 3">
            <a:extLst>
              <a:ext uri="{FF2B5EF4-FFF2-40B4-BE49-F238E27FC236}">
                <a16:creationId xmlns:a16="http://schemas.microsoft.com/office/drawing/2014/main" id="{1305E125-4F5E-754B-B5FD-1A09B9402CE2}"/>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cs typeface="+mn-cs"/>
              </a:defRPr>
            </a:lvl1pPr>
          </a:lstStyle>
          <a:p>
            <a:pPr>
              <a:defRPr/>
            </a:pPr>
            <a:endParaRPr lang="en-US"/>
          </a:p>
        </p:txBody>
      </p:sp>
      <p:sp>
        <p:nvSpPr>
          <p:cNvPr id="15364" name="Rectangle 4">
            <a:extLst>
              <a:ext uri="{FF2B5EF4-FFF2-40B4-BE49-F238E27FC236}">
                <a16:creationId xmlns:a16="http://schemas.microsoft.com/office/drawing/2014/main" id="{B80AB656-DDAC-CD4B-A1EF-01EC636BB1E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F0D52A5E-6C90-B247-826C-CCEC8EC0E46A}"/>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a:extLst>
              <a:ext uri="{FF2B5EF4-FFF2-40B4-BE49-F238E27FC236}">
                <a16:creationId xmlns:a16="http://schemas.microsoft.com/office/drawing/2014/main" id="{421CBB51-4AC1-6F44-A56F-ADC5A218385B}"/>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cs typeface="+mn-cs"/>
              </a:defRPr>
            </a:lvl1pPr>
          </a:lstStyle>
          <a:p>
            <a:pPr>
              <a:defRPr/>
            </a:pPr>
            <a:endParaRPr lang="en-US"/>
          </a:p>
        </p:txBody>
      </p:sp>
      <p:sp>
        <p:nvSpPr>
          <p:cNvPr id="6151" name="Rectangle 7">
            <a:extLst>
              <a:ext uri="{FF2B5EF4-FFF2-40B4-BE49-F238E27FC236}">
                <a16:creationId xmlns:a16="http://schemas.microsoft.com/office/drawing/2014/main" id="{EB36AF95-2074-BA41-A8A1-6CD5024FBFD9}"/>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687350C-00D1-E54E-BA7B-B7F310AE428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4FE91EE3-4D56-2B46-84FF-F6C8D49E3F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AA93C5D-9A94-7149-BED7-018B1A21ACCB}" type="slidenum">
              <a:rPr lang="en-US" altLang="en-US" sz="1200"/>
              <a:pPr/>
              <a:t>1</a:t>
            </a:fld>
            <a:endParaRPr lang="en-US" altLang="en-US" sz="1200"/>
          </a:p>
        </p:txBody>
      </p:sp>
      <p:sp>
        <p:nvSpPr>
          <p:cNvPr id="17410" name="Rectangle 2">
            <a:extLst>
              <a:ext uri="{FF2B5EF4-FFF2-40B4-BE49-F238E27FC236}">
                <a16:creationId xmlns:a16="http://schemas.microsoft.com/office/drawing/2014/main" id="{A1F5E0FD-2ECD-274E-AAB4-734E91A93C15}"/>
              </a:ext>
            </a:extLst>
          </p:cNvPr>
          <p:cNvSpPr>
            <a:spLocks noGrp="1" noRot="1" noChangeAspect="1" noChangeArrowheads="1"/>
          </p:cNvSpPr>
          <p:nvPr>
            <p:ph type="sldImg"/>
          </p:nvPr>
        </p:nvSpPr>
        <p:spPr>
          <a:solidFill>
            <a:srgbClr val="FFFFFF"/>
          </a:solidFill>
          <a:ln/>
        </p:spPr>
      </p:sp>
      <p:sp>
        <p:nvSpPr>
          <p:cNvPr id="17411" name="Rectangle 3">
            <a:extLst>
              <a:ext uri="{FF2B5EF4-FFF2-40B4-BE49-F238E27FC236}">
                <a16:creationId xmlns:a16="http://schemas.microsoft.com/office/drawing/2014/main" id="{E18C43FB-BE1B-084E-A0BA-CF772C35FCE3}"/>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pitchFamily="2" charset="0"/>
                <a:ea typeface="ＭＳ Ｐゴシック" panose="020B0600070205080204" pitchFamily="34" charset="-128"/>
              </a:rPr>
              <a:t>Slide: from </a:t>
            </a:r>
            <a:r>
              <a:rPr lang="en-US" altLang="en-US" dirty="0" err="1">
                <a:latin typeface="Times" pitchFamily="2" charset="0"/>
                <a:ea typeface="ＭＳ Ｐゴシック" panose="020B0600070205080204" pitchFamily="34" charset="-128"/>
              </a:rPr>
              <a:t>Karmella</a:t>
            </a:r>
            <a:r>
              <a:rPr lang="en-US" altLang="en-US" dirty="0">
                <a:latin typeface="Times" pitchFamily="2" charset="0"/>
                <a:ea typeface="ＭＳ Ｐゴシック" panose="020B0600070205080204" pitchFamily="34" charset="-128"/>
              </a:rPr>
              <a:t> Haynes.</a:t>
            </a:r>
          </a:p>
          <a:p>
            <a:pPr eaLnBrk="1" hangingPunct="1"/>
            <a:r>
              <a:rPr lang="en-US" altLang="en-US" dirty="0">
                <a:latin typeface="Times" pitchFamily="2" charset="0"/>
                <a:ea typeface="ＭＳ Ｐゴシック" panose="020B0600070205080204" pitchFamily="34" charset="-128"/>
              </a:rPr>
              <a:t>Our research this semester will be a comparative genomics project looking at the evolution of the dot chromosomes (F element) of Drosophila, an interesting region because of its mix of properties.  In particular, we are initiating a study of the F element from four different species, where that element has expanded: the region containing the genes is 1.4 Mb in D melanogaster, but over 18 Mb in D. </a:t>
            </a:r>
            <a:r>
              <a:rPr lang="en-US" altLang="en-US" dirty="0" err="1">
                <a:latin typeface="Times" pitchFamily="2" charset="0"/>
                <a:ea typeface="ＭＳ Ｐゴシック" panose="020B0600070205080204" pitchFamily="34" charset="-128"/>
              </a:rPr>
              <a:t>ananassae</a:t>
            </a:r>
            <a:r>
              <a:rPr lang="en-US" altLang="en-US" dirty="0">
                <a:latin typeface="Times" pitchFamily="2" charset="0"/>
                <a:ea typeface="ＭＳ Ｐゴシック" panose="020B0600070205080204" pitchFamily="34" charset="-128"/>
              </a:rPr>
              <a:t>.  How has that happened?  What are the implications for the structure of the F element genes – have they also expanded?  How has the expansion impacted their structure, function , evolution?</a:t>
            </a:r>
            <a:r>
              <a:rPr lang="en-US" altLang="ja-JP" dirty="0">
                <a:latin typeface="Times" pitchFamily="2" charset="0"/>
                <a:ea typeface="ＭＳ Ｐゴシック" panose="020B0600070205080204" pitchFamily="34" charset="-128"/>
              </a:rPr>
              <a:t> </a:t>
            </a:r>
            <a:endParaRPr lang="en-US" altLang="en-US" dirty="0">
              <a:latin typeface="Times" pitchFamily="2"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FDCC6131-CD10-2E47-8743-79773B813C69}"/>
              </a:ext>
            </a:extLst>
          </p:cNvPr>
          <p:cNvSpPr>
            <a:spLocks noGrp="1" noRot="1" noChangeAspect="1"/>
          </p:cNvSpPr>
          <p:nvPr>
            <p:ph type="sldImg"/>
          </p:nvPr>
        </p:nvSpPr>
        <p:spPr>
          <a:ln/>
        </p:spPr>
      </p:sp>
      <p:sp>
        <p:nvSpPr>
          <p:cNvPr id="27650" name="Notes Placeholder 2">
            <a:extLst>
              <a:ext uri="{FF2B5EF4-FFF2-40B4-BE49-F238E27FC236}">
                <a16:creationId xmlns:a16="http://schemas.microsoft.com/office/drawing/2014/main" id="{C892A844-59E6-D040-8815-A33510502FC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2" charset="0"/>
                <a:ea typeface="ＭＳ Ｐゴシック" panose="020B0600070205080204" pitchFamily="34" charset="-128"/>
              </a:rPr>
              <a:t>To speed the process, we looked for local transposition, starting with a variegating line 39C-12, crossing this fly to a fly carrying the transposase, and looking for a change in the eye phenotype to full red.  (P elements are known to be biased to local transposition.) To our surprise, when the flanking DNA was mapped, most of our lines did not show a transposition event, but rather deletion or duplication of the flanking DNA. We also started with a red-eyed line, and asked for events that switched the eye phenotype to variegating. Clearly a change in flanking DNA can switch the phenotype one way or the other, arguing that determinants in the DNA are critical for setting the chromatin pattern. Indeed, examination of our results indicates that the element </a:t>
            </a:r>
            <a:r>
              <a:rPr lang="en-US" altLang="en-US" i="1" dirty="0">
                <a:latin typeface="Times" pitchFamily="2" charset="0"/>
                <a:ea typeface="ＭＳ Ｐゴシック" panose="020B0600070205080204" pitchFamily="34" charset="-128"/>
              </a:rPr>
              <a:t>1360</a:t>
            </a:r>
            <a:r>
              <a:rPr lang="en-US" altLang="en-US" dirty="0">
                <a:latin typeface="Times" pitchFamily="2" charset="0"/>
                <a:ea typeface="ＭＳ Ｐゴシック" panose="020B0600070205080204" pitchFamily="34" charset="-128"/>
              </a:rPr>
              <a:t> may be playing such a role; note the distribution of this element relative to the reporter, both in the lines resulting from transposition events (top triangles, above the map), and in the lines resulting from local deletions and duplications (below the map).  The </a:t>
            </a:r>
            <a:r>
              <a:rPr lang="en-US" altLang="en-US" i="1" dirty="0">
                <a:latin typeface="Times" pitchFamily="2" charset="0"/>
                <a:ea typeface="ＭＳ Ｐゴシック" panose="020B0600070205080204" pitchFamily="34" charset="-128"/>
              </a:rPr>
              <a:t>1360</a:t>
            </a:r>
            <a:r>
              <a:rPr lang="en-US" altLang="en-US" dirty="0">
                <a:latin typeface="Times" pitchFamily="2" charset="0"/>
                <a:ea typeface="ＭＳ Ｐゴシック" panose="020B0600070205080204" pitchFamily="34" charset="-128"/>
              </a:rPr>
              <a:t> element is a remnant of a DNA transposon.  Other TE</a:t>
            </a:r>
            <a:r>
              <a:rPr lang="ja-JP" altLang="en-US">
                <a:latin typeface="Times" pitchFamily="2" charset="0"/>
                <a:ea typeface="ＭＳ Ｐゴシック" panose="020B0600070205080204" pitchFamily="34" charset="-128"/>
              </a:rPr>
              <a:t>’</a:t>
            </a:r>
            <a:r>
              <a:rPr lang="en-US" altLang="ja-JP" dirty="0">
                <a:latin typeface="Times" pitchFamily="2" charset="0"/>
                <a:ea typeface="ＭＳ Ｐゴシック" panose="020B0600070205080204" pitchFamily="34" charset="-128"/>
              </a:rPr>
              <a:t>s in this region do not show a similar correlation.</a:t>
            </a:r>
          </a:p>
          <a:p>
            <a:endParaRPr lang="en-US" altLang="en-US" dirty="0">
              <a:latin typeface="Times" pitchFamily="2" charset="0"/>
              <a:ea typeface="ＭＳ Ｐゴシック" panose="020B0600070205080204" pitchFamily="34" charset="-128"/>
            </a:endParaRPr>
          </a:p>
        </p:txBody>
      </p:sp>
      <p:sp>
        <p:nvSpPr>
          <p:cNvPr id="27651" name="Slide Number Placeholder 3">
            <a:extLst>
              <a:ext uri="{FF2B5EF4-FFF2-40B4-BE49-F238E27FC236}">
                <a16:creationId xmlns:a16="http://schemas.microsoft.com/office/drawing/2014/main" id="{A64F152F-6B42-9A45-B069-A3B3049FBDD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523C14C-CD52-F249-B2C0-740A2B71247D}" type="slidenum">
              <a:rPr lang="en-US" altLang="en-US" sz="1200"/>
              <a:pPr/>
              <a:t>10</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6787A550-EAE8-FF4F-9061-B6E87FF9C9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2F4B7E3-C613-F24B-919D-8EFF0E1DC9A5}" type="slidenum">
              <a:rPr lang="en-US" altLang="en-US" sz="1200"/>
              <a:pPr/>
              <a:t>11</a:t>
            </a:fld>
            <a:endParaRPr lang="en-US" altLang="en-US" sz="1200"/>
          </a:p>
        </p:txBody>
      </p:sp>
      <p:sp>
        <p:nvSpPr>
          <p:cNvPr id="31746" name="Rectangle 2">
            <a:extLst>
              <a:ext uri="{FF2B5EF4-FFF2-40B4-BE49-F238E27FC236}">
                <a16:creationId xmlns:a16="http://schemas.microsoft.com/office/drawing/2014/main" id="{83D8BFE0-8563-9A4A-8BFF-D045CB7B7714}"/>
              </a:ext>
            </a:extLst>
          </p:cNvPr>
          <p:cNvSpPr>
            <a:spLocks noGrp="1" noRot="1" noChangeAspect="1" noChangeArrowheads="1"/>
          </p:cNvSpPr>
          <p:nvPr>
            <p:ph type="sldImg"/>
          </p:nvPr>
        </p:nvSpPr>
        <p:spPr>
          <a:solidFill>
            <a:srgbClr val="FFFFFF"/>
          </a:solidFill>
          <a:ln/>
        </p:spPr>
      </p:sp>
      <p:sp>
        <p:nvSpPr>
          <p:cNvPr id="31747" name="Rectangle 3">
            <a:extLst>
              <a:ext uri="{FF2B5EF4-FFF2-40B4-BE49-F238E27FC236}">
                <a16:creationId xmlns:a16="http://schemas.microsoft.com/office/drawing/2014/main" id="{D7002D5F-AF8E-B040-B880-A0E3AD32D25B}"/>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pitchFamily="2" charset="0"/>
                <a:ea typeface="ＭＳ Ｐゴシック" panose="020B0600070205080204" pitchFamily="34" charset="-128"/>
              </a:rPr>
              <a:t>To check further, we repeated this screen starting from the red-eyed line inserted into the </a:t>
            </a:r>
            <a:r>
              <a:rPr lang="en-US" altLang="en-US" i="1">
                <a:latin typeface="Times" pitchFamily="2" charset="0"/>
                <a:ea typeface="ＭＳ Ｐゴシック" panose="020B0600070205080204" pitchFamily="34" charset="-128"/>
              </a:rPr>
              <a:t>sv</a:t>
            </a:r>
            <a:r>
              <a:rPr lang="en-US" altLang="en-US">
                <a:latin typeface="Times" pitchFamily="2" charset="0"/>
                <a:ea typeface="ＭＳ Ｐゴシック" panose="020B0600070205080204" pitchFamily="34" charset="-128"/>
              </a:rPr>
              <a:t> gene, crossing with transposase, and asking for a variegating phenotype.  This region of the dot chromosome has relatively few copies of </a:t>
            </a:r>
            <a:r>
              <a:rPr lang="en-US" altLang="en-US" i="1">
                <a:latin typeface="Times" pitchFamily="2" charset="0"/>
                <a:ea typeface="ＭＳ Ｐゴシック" panose="020B0600070205080204" pitchFamily="34" charset="-128"/>
              </a:rPr>
              <a:t>1360.</a:t>
            </a:r>
            <a:r>
              <a:rPr lang="en-US" altLang="en-US">
                <a:latin typeface="Times" pitchFamily="2" charset="0"/>
                <a:ea typeface="ＭＳ Ｐゴシック" panose="020B0600070205080204" pitchFamily="34" charset="-128"/>
              </a:rPr>
              <a:t>  As anticipated, we recovered variegating lines where the reporter was now close to other TE</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s.  This identified several TE</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s that might contribute, but no single element dominated, as appears to be the case in the </a:t>
            </a:r>
            <a:r>
              <a:rPr lang="en-US" altLang="ja-JP" i="1">
                <a:latin typeface="Times" pitchFamily="2" charset="0"/>
                <a:ea typeface="ＭＳ Ｐゴシック" panose="020B0600070205080204" pitchFamily="34" charset="-128"/>
              </a:rPr>
              <a:t>Hcf </a:t>
            </a:r>
            <a:r>
              <a:rPr lang="en-US" altLang="ja-JP">
                <a:latin typeface="Times" pitchFamily="2" charset="0"/>
                <a:ea typeface="ＭＳ Ｐゴシック" panose="020B0600070205080204" pitchFamily="34" charset="-128"/>
              </a:rPr>
              <a:t>region.</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1E72D6E2-5BAE-8944-97DE-67538AFA85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2A53AA0-7607-7044-8C49-9C3FAFD0D1E1}" type="slidenum">
              <a:rPr lang="en-US" altLang="en-US" sz="1200"/>
              <a:pPr/>
              <a:t>12</a:t>
            </a:fld>
            <a:endParaRPr lang="en-US" altLang="en-US" sz="1200"/>
          </a:p>
        </p:txBody>
      </p:sp>
      <p:sp>
        <p:nvSpPr>
          <p:cNvPr id="62466" name="Rectangle 2">
            <a:extLst>
              <a:ext uri="{FF2B5EF4-FFF2-40B4-BE49-F238E27FC236}">
                <a16:creationId xmlns:a16="http://schemas.microsoft.com/office/drawing/2014/main" id="{4D2C558A-7EFB-6540-BDD0-2615AA862875}"/>
              </a:ext>
            </a:extLst>
          </p:cNvPr>
          <p:cNvSpPr>
            <a:spLocks noGrp="1" noRot="1" noChangeAspect="1" noChangeArrowheads="1"/>
          </p:cNvSpPr>
          <p:nvPr>
            <p:ph type="sldImg"/>
          </p:nvPr>
        </p:nvSpPr>
        <p:spPr>
          <a:solidFill>
            <a:srgbClr val="FFFFFF"/>
          </a:solidFill>
          <a:ln/>
        </p:spPr>
      </p:sp>
      <p:sp>
        <p:nvSpPr>
          <p:cNvPr id="62467" name="Rectangle 3">
            <a:extLst>
              <a:ext uri="{FF2B5EF4-FFF2-40B4-BE49-F238E27FC236}">
                <a16:creationId xmlns:a16="http://schemas.microsoft.com/office/drawing/2014/main" id="{215DC732-E499-7344-811D-B21889A3EA29}"/>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pitchFamily="2" charset="0"/>
                <a:ea typeface="ＭＳ Ｐゴシック" panose="020B0600070205080204" pitchFamily="34" charset="-128"/>
              </a:rPr>
              <a:t>Looking at individual tracks, </a:t>
            </a:r>
            <a:r>
              <a:rPr lang="en-US" altLang="en-US" dirty="0" err="1">
                <a:latin typeface="Times" pitchFamily="2" charset="0"/>
                <a:ea typeface="ＭＳ Ｐゴシック" panose="020B0600070205080204" pitchFamily="34" charset="-128"/>
              </a:rPr>
              <a:t>ChIP</a:t>
            </a:r>
            <a:r>
              <a:rPr lang="en-US" altLang="en-US" dirty="0">
                <a:latin typeface="Times" pitchFamily="2" charset="0"/>
                <a:ea typeface="ＭＳ Ｐゴシック" panose="020B0600070205080204" pitchFamily="34" charset="-128"/>
              </a:rPr>
              <a:t> mapping (as well as our earlier analysis) shows that the fourth chromosome region is largely heterochromatic. [Pink bars above show a significant enrichment in association of that mark, mapped against the chromosome sequence (bottom line; genes shown in green).]  However, we also see evidence of a mark associated with gene activation – H3K4me2.</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C5309F95-AB3C-314F-A042-8D6A3A9F9112}"/>
              </a:ext>
            </a:extLst>
          </p:cNvPr>
          <p:cNvSpPr>
            <a:spLocks noGrp="1" noRot="1" noChangeAspect="1"/>
          </p:cNvSpPr>
          <p:nvPr>
            <p:ph type="sldImg"/>
          </p:nvPr>
        </p:nvSpPr>
        <p:spPr>
          <a:ln/>
        </p:spPr>
      </p:sp>
      <p:sp>
        <p:nvSpPr>
          <p:cNvPr id="72706" name="Notes Placeholder 2">
            <a:extLst>
              <a:ext uri="{FF2B5EF4-FFF2-40B4-BE49-F238E27FC236}">
                <a16:creationId xmlns:a16="http://schemas.microsoft.com/office/drawing/2014/main" id="{828B5CDF-1DE9-2E4C-A3D0-C8D153A4C2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Times" pitchFamily="2" charset="0"/>
                <a:ea typeface="ＭＳ Ｐゴシック" panose="020B0600070205080204" pitchFamily="34" charset="-128"/>
              </a:rPr>
              <a:t>Slide: </a:t>
            </a:r>
            <a:r>
              <a:rPr lang="en-US" altLang="en-US" dirty="0">
                <a:latin typeface="Times" pitchFamily="2" charset="0"/>
                <a:ea typeface="ＭＳ Ｐゴシック" panose="020B0600070205080204" pitchFamily="34" charset="-128"/>
              </a:rPr>
              <a:t>Wilson Leung</a:t>
            </a:r>
          </a:p>
          <a:p>
            <a:r>
              <a:rPr lang="en-US" altLang="en-US" b="1" dirty="0">
                <a:latin typeface="Times" pitchFamily="2" charset="0"/>
                <a:ea typeface="ＭＳ Ｐゴシック" panose="020B0600070205080204" pitchFamily="34" charset="-128"/>
              </a:rPr>
              <a:t>Source: </a:t>
            </a:r>
            <a:r>
              <a:rPr lang="en-US" altLang="en-US" dirty="0">
                <a:latin typeface="Times" pitchFamily="2" charset="0"/>
                <a:ea typeface="ＭＳ Ｐゴシック" panose="020B0600070205080204" pitchFamily="34" charset="-128"/>
              </a:rPr>
              <a:t>mapped according to the 9 state model of </a:t>
            </a:r>
            <a:r>
              <a:rPr lang="en-US" altLang="en-US" dirty="0" err="1">
                <a:latin typeface="Times" pitchFamily="2" charset="0"/>
                <a:ea typeface="ＭＳ Ｐゴシック" panose="020B0600070205080204" pitchFamily="34" charset="-128"/>
              </a:rPr>
              <a:t>Kharchenko</a:t>
            </a:r>
            <a:r>
              <a:rPr lang="en-US" altLang="en-US" dirty="0">
                <a:latin typeface="Times" pitchFamily="2" charset="0"/>
                <a:ea typeface="ＭＳ Ｐゴシック" panose="020B0600070205080204" pitchFamily="34" charset="-128"/>
              </a:rPr>
              <a:t> et al (2011).</a:t>
            </a:r>
          </a:p>
          <a:p>
            <a:r>
              <a:rPr lang="en-US" altLang="en-US" b="1" dirty="0">
                <a:latin typeface="Times" pitchFamily="2" charset="0"/>
                <a:ea typeface="ＭＳ Ｐゴシック" panose="020B0600070205080204" pitchFamily="34" charset="-128"/>
              </a:rPr>
              <a:t>Notes:</a:t>
            </a:r>
            <a:r>
              <a:rPr lang="en-US" altLang="en-US" dirty="0">
                <a:latin typeface="Times" pitchFamily="2" charset="0"/>
                <a:ea typeface="ＭＳ Ｐゴシック" panose="020B0600070205080204" pitchFamily="34" charset="-128"/>
              </a:rPr>
              <a:t>  Using the maps of protein/histone modification data, we can identify 9 different chromatin </a:t>
            </a:r>
            <a:r>
              <a:rPr lang="ja-JP" altLang="en-US">
                <a:latin typeface="Times" pitchFamily="2" charset="0"/>
                <a:ea typeface="ＭＳ Ｐゴシック" panose="020B0600070205080204" pitchFamily="34" charset="-128"/>
              </a:rPr>
              <a:t>“</a:t>
            </a:r>
            <a:r>
              <a:rPr lang="en-US" altLang="ja-JP" dirty="0">
                <a:latin typeface="Times" pitchFamily="2" charset="0"/>
                <a:ea typeface="ＭＳ Ｐゴシック" panose="020B0600070205080204" pitchFamily="34" charset="-128"/>
              </a:rPr>
              <a:t>states</a:t>
            </a:r>
            <a:r>
              <a:rPr lang="ja-JP" altLang="en-US">
                <a:latin typeface="Times" pitchFamily="2" charset="0"/>
                <a:ea typeface="ＭＳ Ｐゴシック" panose="020B0600070205080204" pitchFamily="34" charset="-128"/>
              </a:rPr>
              <a:t>”</a:t>
            </a:r>
            <a:r>
              <a:rPr lang="en-US" altLang="ja-JP" dirty="0">
                <a:latin typeface="Times" pitchFamily="2" charset="0"/>
                <a:ea typeface="ＭＳ Ｐゴシック" panose="020B0600070205080204" pitchFamily="34" charset="-128"/>
              </a:rPr>
              <a:t>; for example, state 1, found at Transcription Start Sites is enriched for H3K4me3 and RNA polymerase.  We can now map the different chromatin states across an expanded fourth chromosome.  We find that while much of the chromosome is in states 7 and 8 (blue and light blue, associated with H3K9me2/3), there are domains in state 1 (red, associated with H3K4me2/3, transcription start sites) and state 6 (grey, associated with H3K27me3, regulated by the </a:t>
            </a:r>
            <a:r>
              <a:rPr lang="en-US" altLang="ja-JP" dirty="0" err="1">
                <a:latin typeface="Times" pitchFamily="2" charset="0"/>
                <a:ea typeface="ＭＳ Ｐゴシック" panose="020B0600070205080204" pitchFamily="34" charset="-128"/>
              </a:rPr>
              <a:t>Polycomb</a:t>
            </a:r>
            <a:r>
              <a:rPr lang="en-US" altLang="ja-JP" dirty="0">
                <a:latin typeface="Times" pitchFamily="2" charset="0"/>
                <a:ea typeface="ＭＳ Ｐゴシック" panose="020B0600070205080204" pitchFamily="34" charset="-128"/>
              </a:rPr>
              <a:t> system).  Our variegating reporters lie in domains that are in state 1 or state 7/8 in Bg3 cells; note that the reporters showing full expression lie in domains that are found in state 6 in at least one cell type, indicating that this state is permissive for gene expression.  State 6  has H3K27me3, but no H3K9me3.</a:t>
            </a:r>
            <a:endParaRPr lang="en-US" altLang="en-US" b="1" dirty="0">
              <a:latin typeface="Times" pitchFamily="2" charset="0"/>
              <a:ea typeface="ＭＳ Ｐゴシック" panose="020B0600070205080204" pitchFamily="34" charset="-128"/>
            </a:endParaRPr>
          </a:p>
        </p:txBody>
      </p:sp>
      <p:sp>
        <p:nvSpPr>
          <p:cNvPr id="72707" name="Slide Number Placeholder 3">
            <a:extLst>
              <a:ext uri="{FF2B5EF4-FFF2-40B4-BE49-F238E27FC236}">
                <a16:creationId xmlns:a16="http://schemas.microsoft.com/office/drawing/2014/main" id="{098B7A95-C3F5-DD45-8E3D-ECAC34064D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606C752-991B-CC4D-847E-6811B8EC0256}" type="slidenum">
              <a:rPr lang="en-US" altLang="en-US" sz="1200"/>
              <a:pPr/>
              <a:t>13</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1">
                <a:ea typeface="ＭＳ Ｐゴシック" charset="0"/>
                <a:cs typeface="ＭＳ Ｐゴシック" charset="0"/>
              </a:rPr>
              <a:t>Source:  </a:t>
            </a:r>
            <a:r>
              <a:rPr lang="en-US">
                <a:ea typeface="ＭＳ Ｐゴシック" charset="0"/>
                <a:cs typeface="ＭＳ Ｐゴシック" charset="0"/>
              </a:rPr>
              <a:t>UCSC-style browser assembled by Wilson Leung, Washington University in St Louis; modENCODE data</a:t>
            </a:r>
          </a:p>
          <a:p>
            <a:r>
              <a:rPr lang="en-US" b="1">
                <a:ea typeface="ＭＳ Ｐゴシック" charset="0"/>
                <a:cs typeface="ＭＳ Ｐゴシック" charset="0"/>
              </a:rPr>
              <a:t>Notes:  </a:t>
            </a:r>
            <a:r>
              <a:rPr lang="en-US">
                <a:ea typeface="ＭＳ Ｐゴシック" charset="0"/>
                <a:cs typeface="ＭＳ Ｐゴシック" charset="0"/>
              </a:rPr>
              <a:t>We find that the lines showing full expression of the reporter on the fourth chromosome have the reporter inserted into a domain packaged with Polycomb in at least one cell type.  Note that these domains allow assembly of 5</a:t>
            </a:r>
            <a:r>
              <a:rPr lang="ja-JP" altLang="en-US">
                <a:ea typeface="ＭＳ Ｐゴシック" charset="0"/>
                <a:cs typeface="ＭＳ Ｐゴシック" charset="0"/>
              </a:rPr>
              <a:t>’</a:t>
            </a:r>
            <a:r>
              <a:rPr lang="en-US">
                <a:ea typeface="ＭＳ Ｐゴシック" charset="0"/>
                <a:cs typeface="ＭＳ Ｐゴシック" charset="0"/>
              </a:rPr>
              <a:t> DHS sites.</a:t>
            </a:r>
            <a:endParaRPr lang="en-US" b="1">
              <a:ea typeface="ＭＳ Ｐゴシック" charset="0"/>
              <a:cs typeface="ＭＳ Ｐゴシック" charset="0"/>
            </a:endParaRP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37C90324-B67C-5248-8C12-BF4FEE1F4319}" type="slidenum">
              <a:rPr lang="en-US" sz="1200"/>
              <a:pPr/>
              <a:t>14</a:t>
            </a:fld>
            <a:endParaRPr lang="en-US" sz="1200"/>
          </a:p>
        </p:txBody>
      </p:sp>
    </p:spTree>
    <p:extLst>
      <p:ext uri="{BB962C8B-B14F-4D97-AF65-F5344CB8AC3E}">
        <p14:creationId xmlns:p14="http://schemas.microsoft.com/office/powerpoint/2010/main" val="2020458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39AF737B-76DE-A74B-B7AB-66D2ADCBD7ED}"/>
              </a:ext>
            </a:extLst>
          </p:cNvPr>
          <p:cNvSpPr>
            <a:spLocks noGrp="1" noRot="1" noChangeAspect="1"/>
          </p:cNvSpPr>
          <p:nvPr>
            <p:ph type="sldImg"/>
          </p:nvPr>
        </p:nvSpPr>
        <p:spPr>
          <a:ln/>
        </p:spPr>
      </p:sp>
      <p:sp>
        <p:nvSpPr>
          <p:cNvPr id="78850" name="Notes Placeholder 2">
            <a:extLst>
              <a:ext uri="{FF2B5EF4-FFF2-40B4-BE49-F238E27FC236}">
                <a16:creationId xmlns:a16="http://schemas.microsoft.com/office/drawing/2014/main" id="{54712E60-8EB7-F844-9D20-9FD09E45AD0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2" charset="0"/>
                <a:ea typeface="ＭＳ Ｐゴシック" panose="020B0600070205080204" pitchFamily="34" charset="-128"/>
              </a:rPr>
              <a:t>Source:  UCSC-style browser assembled by Wilson Leung, Washington University in St Louis; </a:t>
            </a:r>
            <a:r>
              <a:rPr lang="en-US" altLang="en-US" dirty="0" err="1">
                <a:latin typeface="Times" pitchFamily="2" charset="0"/>
                <a:ea typeface="ＭＳ Ｐゴシック" panose="020B0600070205080204" pitchFamily="34" charset="-128"/>
              </a:rPr>
              <a:t>modENCODE</a:t>
            </a:r>
            <a:r>
              <a:rPr lang="en-US" altLang="en-US" dirty="0">
                <a:latin typeface="Times" pitchFamily="2" charset="0"/>
                <a:ea typeface="ＭＳ Ｐゴシック" panose="020B0600070205080204" pitchFamily="34" charset="-128"/>
              </a:rPr>
              <a:t> data. </a:t>
            </a:r>
          </a:p>
          <a:p>
            <a:r>
              <a:rPr lang="en-US" altLang="en-US" dirty="0">
                <a:latin typeface="Times" pitchFamily="2" charset="0"/>
                <a:ea typeface="ＭＳ Ｐゴシック" panose="020B0600070205080204" pitchFamily="34" charset="-128"/>
              </a:rPr>
              <a:t>How do fourth chromosome genes manage to assemble the TSS state (red) when they lie in proximity to TEs?  We do not know.  Note that many of these genes, like heterochromatic genes, are reported to require normal levels of HP1a for optimal expression, although they still function in the H3K9R mutation stocks.</a:t>
            </a:r>
          </a:p>
        </p:txBody>
      </p:sp>
      <p:sp>
        <p:nvSpPr>
          <p:cNvPr id="78851" name="Slide Number Placeholder 3">
            <a:extLst>
              <a:ext uri="{FF2B5EF4-FFF2-40B4-BE49-F238E27FC236}">
                <a16:creationId xmlns:a16="http://schemas.microsoft.com/office/drawing/2014/main" id="{73E2A294-1267-5F44-BE91-669FC3947BC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435148F-68EB-9B4C-8FBA-873116E1B7FA}" type="slidenum">
              <a:rPr lang="en-US" altLang="en-US" sz="1200"/>
              <a:pPr/>
              <a:t>15</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363B6B7C-6062-F14D-8E77-42B1BF964FC3}"/>
              </a:ext>
            </a:extLst>
          </p:cNvPr>
          <p:cNvSpPr>
            <a:spLocks noGrp="1" noRot="1" noChangeAspect="1" noChangeArrowheads="1" noTextEdit="1"/>
          </p:cNvSpPr>
          <p:nvPr>
            <p:ph type="sldImg"/>
          </p:nvPr>
        </p:nvSpPr>
        <p:spPr>
          <a:ln/>
        </p:spPr>
      </p:sp>
      <p:sp>
        <p:nvSpPr>
          <p:cNvPr id="64514" name="Rectangle 3">
            <a:extLst>
              <a:ext uri="{FF2B5EF4-FFF2-40B4-BE49-F238E27FC236}">
                <a16:creationId xmlns:a16="http://schemas.microsoft.com/office/drawing/2014/main" id="{00F444EF-3AA7-FD43-A1C3-9EEB447ACA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Times" pitchFamily="2" charset="0"/>
                <a:ea typeface="ＭＳ Ｐゴシック" panose="020B0600070205080204" pitchFamily="34" charset="-128"/>
              </a:rPr>
              <a:t>Slide:  </a:t>
            </a:r>
            <a:r>
              <a:rPr lang="en-US" altLang="en-US" dirty="0">
                <a:latin typeface="Times" pitchFamily="2" charset="0"/>
                <a:ea typeface="ＭＳ Ｐゴシック" panose="020B0600070205080204" pitchFamily="34" charset="-128"/>
              </a:rPr>
              <a:t>Nicole Riddle</a:t>
            </a:r>
          </a:p>
          <a:p>
            <a:pPr eaLnBrk="1" hangingPunct="1"/>
            <a:r>
              <a:rPr lang="en-US" altLang="en-US" b="1" dirty="0">
                <a:latin typeface="Times" pitchFamily="2" charset="0"/>
                <a:ea typeface="ＭＳ Ｐゴシック" panose="020B0600070205080204" pitchFamily="34" charset="-128"/>
              </a:rPr>
              <a:t>Source</a:t>
            </a:r>
            <a:r>
              <a:rPr lang="en-US" altLang="en-US" dirty="0">
                <a:latin typeface="Times" pitchFamily="2" charset="0"/>
                <a:ea typeface="ＭＳ Ｐゴシック" panose="020B0600070205080204" pitchFamily="34" charset="-128"/>
              </a:rPr>
              <a:t>:   Riddle et al (2011) Genome Res 21: 147 – 63.  Figure 6B and supplemental figure.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a:latin typeface="Times" pitchFamily="2" charset="0"/>
                <a:ea typeface="ＭＳ Ｐゴシック" panose="020B0600070205080204" pitchFamily="34" charset="-128"/>
              </a:rPr>
              <a:t>Notes: </a:t>
            </a:r>
            <a:r>
              <a:rPr lang="en-US" altLang="en-US" dirty="0">
                <a:latin typeface="Times" pitchFamily="2" charset="0"/>
                <a:ea typeface="ＭＳ Ｐゴシック" panose="020B0600070205080204" pitchFamily="34" charset="-128"/>
              </a:rPr>
              <a:t>Looking both at Bg3 cells and S2 cells (D melanogaster cell lines), and grouping the data around the TSS of all genes active in that cell type, one sees a depletion of H3K9me2/3 (silencing marks) and an increase in H3K4me3 (an activation mark) just downstream of the binding site of the RNA polymerase.  HP1a appears to show less depletion, and in fact might have a peak at -800. </a:t>
            </a:r>
            <a:r>
              <a:rPr lang="en-US" altLang="en-US" sz="1200" dirty="0">
                <a:latin typeface="Arial" panose="020B0604020202020204" pitchFamily="34" charset="0"/>
                <a:cs typeface="Arial" panose="020B0604020202020204" pitchFamily="34" charset="0"/>
              </a:rPr>
              <a:t>Some genes show H4K16ac (which boosts transcription on the male X), but this is not consistent.  These results imply the there is a mechanism to provide access, to generate a DS site at the TSS, as seen for genes in euchromatin; but that the downstream region of the gene reverts to heterochromatin packaging.  Given the results above, we will focus our motif hunt on the region around the Transcription Start Site (TSS), as the shift in chromatin structure here appears to be key for transcription initiation.</a:t>
            </a:r>
          </a:p>
          <a:p>
            <a:pPr eaLnBrk="1" hangingPunct="1"/>
            <a:endParaRPr lang="en-US" altLang="en-US" dirty="0">
              <a:latin typeface="Times" pitchFamily="2"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007C2498-314F-304B-8AD5-84064330F86E}"/>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3DBDC121-5BB4-2C4A-A924-6F67481FBC5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2" charset="0"/>
                <a:ea typeface="ＭＳ Ｐゴシック" panose="020B0600070205080204" pitchFamily="34" charset="-128"/>
              </a:rPr>
              <a:t>Tree by Wilson Leung</a:t>
            </a:r>
          </a:p>
        </p:txBody>
      </p:sp>
      <p:sp>
        <p:nvSpPr>
          <p:cNvPr id="32771" name="Slide Number Placeholder 3">
            <a:extLst>
              <a:ext uri="{FF2B5EF4-FFF2-40B4-BE49-F238E27FC236}">
                <a16:creationId xmlns:a16="http://schemas.microsoft.com/office/drawing/2014/main" id="{AEF38C85-70C4-634D-96AC-B49905B4996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8E71496-6ABA-5E4C-8A12-4695AD3F4896}" type="slidenum">
              <a:rPr lang="en-US" altLang="en-US" sz="1200" smtClean="0"/>
              <a:pPr/>
              <a:t>20</a:t>
            </a:fld>
            <a:endParaRPr lang="en-US" altLang="en-US" sz="1200"/>
          </a:p>
        </p:txBody>
      </p:sp>
    </p:spTree>
    <p:extLst>
      <p:ext uri="{BB962C8B-B14F-4D97-AF65-F5344CB8AC3E}">
        <p14:creationId xmlns:p14="http://schemas.microsoft.com/office/powerpoint/2010/main" val="832138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15145A68-70A8-644A-91ED-11E161E4ABD4}"/>
              </a:ext>
            </a:extLst>
          </p:cNvPr>
          <p:cNvSpPr>
            <a:spLocks noGrp="1" noRot="1" noChangeAspect="1" noChangeArrowheads="1" noTextEdit="1"/>
          </p:cNvSpPr>
          <p:nvPr>
            <p:ph type="sldImg"/>
          </p:nvPr>
        </p:nvSpPr>
        <p:spPr>
          <a:ln/>
        </p:spPr>
      </p:sp>
      <p:sp>
        <p:nvSpPr>
          <p:cNvPr id="41986" name="Notes Placeholder 2">
            <a:extLst>
              <a:ext uri="{FF2B5EF4-FFF2-40B4-BE49-F238E27FC236}">
                <a16:creationId xmlns:a16="http://schemas.microsoft.com/office/drawing/2014/main" id="{3CA1E488-B3CB-504B-A4A2-CFE134A5DF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Improved and annotated 1.4Mb region of the </a:t>
            </a:r>
            <a:r>
              <a:rPr lang="en-US" altLang="en-US" i="1">
                <a:latin typeface="Times" pitchFamily="2" charset="0"/>
                <a:ea typeface="ＭＳ Ｐゴシック" panose="020B0600070205080204" pitchFamily="34" charset="-128"/>
              </a:rPr>
              <a:t>D. ananassae </a:t>
            </a:r>
            <a:r>
              <a:rPr lang="en-US" altLang="en-US">
                <a:latin typeface="Times" pitchFamily="2" charset="0"/>
                <a:ea typeface="ＭＳ Ｐゴシック" panose="020B0600070205080204" pitchFamily="34" charset="-128"/>
              </a:rPr>
              <a:t>F element; 1.7Mb region of the D element</a:t>
            </a:r>
          </a:p>
          <a:p>
            <a:endParaRPr lang="en-US" altLang="en-US">
              <a:latin typeface="Times" pitchFamily="2" charset="0"/>
              <a:ea typeface="ＭＳ Ｐゴシック" panose="020B0600070205080204" pitchFamily="34" charset="-128"/>
            </a:endParaRPr>
          </a:p>
          <a:p>
            <a:endParaRPr lang="en-US" altLang="en-US">
              <a:latin typeface="Times" pitchFamily="2" charset="0"/>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AB128FE3-3031-1B42-9CF0-B01599C05FC7}"/>
              </a:ext>
            </a:extLst>
          </p:cNvPr>
          <p:cNvSpPr>
            <a:spLocks noGrp="1"/>
          </p:cNvSpPr>
          <p:nvPr>
            <p:ph type="sldNum" sz="quarter" idx="5"/>
          </p:nvPr>
        </p:nvSpPr>
        <p:spPr/>
        <p:txBody>
          <a:bodyPr/>
          <a:lstStyle/>
          <a:p>
            <a:pPr eaLnBrk="1" fontAlgn="auto" hangingPunct="1">
              <a:spcBef>
                <a:spcPts val="0"/>
              </a:spcBef>
              <a:spcAft>
                <a:spcPts val="0"/>
              </a:spcAft>
              <a:defRPr/>
            </a:pPr>
            <a:fld id="{3474187B-3E15-414C-BFA0-2C1BCFD5217E}" type="slidenum">
              <a:rPr lang="en-US" smtClean="0">
                <a:solidFill>
                  <a:prstClr val="black"/>
                </a:solidFill>
                <a:latin typeface="Calibri" panose="020F0502020204030204"/>
                <a:ea typeface="+mn-ea"/>
              </a:rPr>
              <a:pPr eaLnBrk="1" fontAlgn="auto" hangingPunct="1">
                <a:spcBef>
                  <a:spcPts val="0"/>
                </a:spcBef>
                <a:spcAft>
                  <a:spcPts val="0"/>
                </a:spcAft>
                <a:defRPr/>
              </a:pPr>
              <a:t>21</a:t>
            </a:fld>
            <a:endParaRPr lang="en-US">
              <a:solidFill>
                <a:prstClr val="black"/>
              </a:solidFill>
              <a:latin typeface="Calibri" panose="020F0502020204030204"/>
              <a:ea typeface="+mn-ea"/>
            </a:endParaRPr>
          </a:p>
        </p:txBody>
      </p:sp>
    </p:spTree>
    <p:extLst>
      <p:ext uri="{BB962C8B-B14F-4D97-AF65-F5344CB8AC3E}">
        <p14:creationId xmlns:p14="http://schemas.microsoft.com/office/powerpoint/2010/main" val="807722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8DCE8730-7C0A-8646-962A-80485E823155}"/>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a:lnSpc>
                <a:spcPct val="93000"/>
              </a:lnSpc>
              <a:buClr>
                <a:srgbClr val="000000"/>
              </a:buClr>
              <a:buSzPct val="45000"/>
              <a:buFont typeface="Wingdings" pitchFamily="2" charset="2"/>
              <a:buNone/>
              <a:defRPr/>
            </a:pPr>
            <a:endParaRPr lang="en-US" altLang="en-US"/>
          </a:p>
        </p:txBody>
      </p:sp>
      <p:sp>
        <p:nvSpPr>
          <p:cNvPr id="4098" name="Text Box 2">
            <a:extLst>
              <a:ext uri="{FF2B5EF4-FFF2-40B4-BE49-F238E27FC236}">
                <a16:creationId xmlns:a16="http://schemas.microsoft.com/office/drawing/2014/main" id="{315CB5FB-60A4-D74A-B27D-4C82A49C8627}"/>
              </a:ext>
            </a:extLst>
          </p:cNvPr>
          <p:cNvSpPr>
            <a:spLocks noGrp="1" noChangeArrowheads="1"/>
          </p:cNvSpPr>
          <p:nvPr>
            <p:ph type="body"/>
          </p:nvPr>
        </p:nvSpPr>
        <p:spPr>
          <a:xfrm>
            <a:off x="1185863" y="4787900"/>
            <a:ext cx="5407025" cy="4137025"/>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85725" indent="-85725"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defRPr/>
            </a:pPr>
            <a:r>
              <a:rPr lang="en-GB" altLang="en-US" dirty="0">
                <a:latin typeface="Arial" charset="0"/>
                <a:ea typeface="msgothic" charset="-128"/>
                <a:cs typeface="msgothic" charset="-128"/>
              </a:rPr>
              <a:t>Expansion of the </a:t>
            </a:r>
            <a:r>
              <a:rPr lang="en-GB" altLang="en-US" i="1" dirty="0">
                <a:latin typeface="Arial" charset="0"/>
                <a:ea typeface="msgothic" charset="-128"/>
                <a:cs typeface="msgothic" charset="-128"/>
              </a:rPr>
              <a:t>D. </a:t>
            </a:r>
            <a:r>
              <a:rPr lang="en-GB" altLang="en-US" i="1" dirty="0" err="1">
                <a:latin typeface="Arial" charset="0"/>
                <a:ea typeface="msgothic" charset="-128"/>
                <a:cs typeface="msgothic" charset="-128"/>
              </a:rPr>
              <a:t>ananassae</a:t>
            </a:r>
            <a:r>
              <a:rPr lang="en-GB" altLang="en-US" dirty="0">
                <a:latin typeface="Arial" charset="0"/>
                <a:ea typeface="msgothic" charset="-128"/>
                <a:cs typeface="msgothic" charset="-128"/>
              </a:rPr>
              <a:t> F element can primarily be attributed to the high density of LTR and LINE retrotransposons. (A) Total repeat density estimates from </a:t>
            </a:r>
            <a:r>
              <a:rPr lang="en-GB" altLang="en-US" i="1" dirty="0">
                <a:latin typeface="Arial" charset="0"/>
                <a:ea typeface="msgothic" charset="-128"/>
                <a:cs typeface="msgothic" charset="-128"/>
              </a:rPr>
              <a:t>de novo</a:t>
            </a:r>
            <a:r>
              <a:rPr lang="en-GB" altLang="en-US" dirty="0">
                <a:latin typeface="Arial" charset="0"/>
                <a:ea typeface="msgothic" charset="-128"/>
                <a:cs typeface="msgothic" charset="-128"/>
              </a:rPr>
              <a:t> repeat finders (</a:t>
            </a:r>
            <a:r>
              <a:rPr lang="en-GB" altLang="en-US" i="1" dirty="0">
                <a:latin typeface="Arial" charset="0"/>
                <a:ea typeface="msgothic" charset="-128"/>
                <a:cs typeface="msgothic" charset="-128"/>
              </a:rPr>
              <a:t>Red</a:t>
            </a:r>
            <a:r>
              <a:rPr lang="en-GB" altLang="en-US" dirty="0">
                <a:latin typeface="Arial" charset="0"/>
                <a:ea typeface="msgothic" charset="-128"/>
                <a:cs typeface="msgothic" charset="-128"/>
              </a:rPr>
              <a:t>, </a:t>
            </a:r>
            <a:r>
              <a:rPr lang="en-GB" altLang="en-US" i="1" dirty="0" err="1">
                <a:latin typeface="Arial" charset="0"/>
                <a:ea typeface="msgothic" charset="-128"/>
                <a:cs typeface="msgothic" charset="-128"/>
              </a:rPr>
              <a:t>WindowMasker</a:t>
            </a:r>
            <a:r>
              <a:rPr lang="en-GB" altLang="en-US" dirty="0">
                <a:latin typeface="Arial" charset="0"/>
                <a:ea typeface="msgothic" charset="-128"/>
                <a:cs typeface="msgothic" charset="-128"/>
              </a:rPr>
              <a:t>, and </a:t>
            </a:r>
            <a:r>
              <a:rPr lang="en-GB" altLang="en-US" i="1" dirty="0" err="1">
                <a:latin typeface="Arial" charset="0"/>
                <a:ea typeface="msgothic" charset="-128"/>
                <a:cs typeface="msgothic" charset="-128"/>
              </a:rPr>
              <a:t>Tallymer</a:t>
            </a:r>
            <a:r>
              <a:rPr lang="en-GB" altLang="en-US" dirty="0">
                <a:latin typeface="Arial" charset="0"/>
                <a:ea typeface="msgothic" charset="-128"/>
                <a:cs typeface="msgothic" charset="-128"/>
              </a:rPr>
              <a:t>) show that the </a:t>
            </a:r>
            <a:r>
              <a:rPr lang="en-GB" altLang="en-US" i="1" dirty="0">
                <a:latin typeface="Arial" charset="0"/>
                <a:ea typeface="msgothic" charset="-128"/>
                <a:cs typeface="msgothic" charset="-128"/>
              </a:rPr>
              <a:t>D. </a:t>
            </a:r>
            <a:r>
              <a:rPr lang="en-GB" altLang="en-US" i="1" dirty="0" err="1">
                <a:latin typeface="Arial" charset="0"/>
                <a:ea typeface="msgothic" charset="-128"/>
                <a:cs typeface="msgothic" charset="-128"/>
              </a:rPr>
              <a:t>ananassae</a:t>
            </a:r>
            <a:r>
              <a:rPr lang="en-GB" altLang="en-US" dirty="0">
                <a:latin typeface="Arial" charset="0"/>
                <a:ea typeface="msgothic" charset="-128"/>
                <a:cs typeface="msgothic" charset="-128"/>
              </a:rPr>
              <a:t> F element has higher repeat density than the </a:t>
            </a:r>
            <a:r>
              <a:rPr lang="en-GB" altLang="en-US" i="1" dirty="0">
                <a:latin typeface="Arial" charset="0"/>
                <a:ea typeface="msgothic" charset="-128"/>
                <a:cs typeface="msgothic" charset="-128"/>
              </a:rPr>
              <a:t>D. melanogaster</a:t>
            </a:r>
            <a:r>
              <a:rPr lang="en-GB" altLang="en-US" dirty="0">
                <a:latin typeface="Arial" charset="0"/>
                <a:ea typeface="msgothic" charset="-128"/>
                <a:cs typeface="msgothic" charset="-128"/>
              </a:rPr>
              <a:t> F element (56.4–74.5% </a:t>
            </a:r>
            <a:r>
              <a:rPr lang="en-GB" altLang="en-US" i="1" dirty="0">
                <a:latin typeface="Arial" charset="0"/>
                <a:ea typeface="msgothic" charset="-128"/>
                <a:cs typeface="msgothic" charset="-128"/>
              </a:rPr>
              <a:t>vs.</a:t>
            </a:r>
            <a:r>
              <a:rPr lang="en-GB" altLang="en-US" dirty="0">
                <a:latin typeface="Arial" charset="0"/>
                <a:ea typeface="msgothic" charset="-128"/>
                <a:cs typeface="msgothic" charset="-128"/>
              </a:rPr>
              <a:t> 14.4–29.5%). Both F elements show higher repeat density than the euchromatic reference regions from the base of the D elements in </a:t>
            </a:r>
            <a:r>
              <a:rPr lang="en-GB" altLang="en-US" i="1" dirty="0">
                <a:latin typeface="Arial" charset="0"/>
                <a:ea typeface="msgothic" charset="-128"/>
                <a:cs typeface="msgothic" charset="-128"/>
              </a:rPr>
              <a:t>D. </a:t>
            </a:r>
            <a:r>
              <a:rPr lang="en-GB" altLang="en-US" i="1" dirty="0" err="1">
                <a:latin typeface="Arial" charset="0"/>
                <a:ea typeface="msgothic" charset="-128"/>
                <a:cs typeface="msgothic" charset="-128"/>
              </a:rPr>
              <a:t>ananassae</a:t>
            </a:r>
            <a:r>
              <a:rPr lang="en-GB" altLang="en-US" dirty="0">
                <a:latin typeface="Arial" charset="0"/>
                <a:ea typeface="msgothic" charset="-128"/>
                <a:cs typeface="msgothic" charset="-128"/>
              </a:rPr>
              <a:t> (11.6–19.8%) and in </a:t>
            </a:r>
            <a:r>
              <a:rPr lang="en-GB" altLang="en-US" i="1" dirty="0">
                <a:latin typeface="Arial" charset="0"/>
                <a:ea typeface="msgothic" charset="-128"/>
                <a:cs typeface="msgothic" charset="-128"/>
              </a:rPr>
              <a:t>D. melanogaster</a:t>
            </a:r>
            <a:r>
              <a:rPr lang="en-GB" altLang="en-US" dirty="0">
                <a:latin typeface="Arial" charset="0"/>
                <a:ea typeface="msgothic" charset="-128"/>
                <a:cs typeface="msgothic" charset="-128"/>
              </a:rPr>
              <a:t> (5.4–15.2%). The repeat densities of the improved </a:t>
            </a:r>
            <a:r>
              <a:rPr lang="en-GB" altLang="en-US" i="1" dirty="0">
                <a:latin typeface="Arial" charset="0"/>
                <a:ea typeface="msgothic" charset="-128"/>
                <a:cs typeface="msgothic" charset="-128"/>
              </a:rPr>
              <a:t>D. </a:t>
            </a:r>
            <a:r>
              <a:rPr lang="en-GB" altLang="en-US" i="1" dirty="0" err="1">
                <a:latin typeface="Arial" charset="0"/>
                <a:ea typeface="msgothic" charset="-128"/>
                <a:cs typeface="msgothic" charset="-128"/>
              </a:rPr>
              <a:t>ananassae</a:t>
            </a:r>
            <a:r>
              <a:rPr lang="en-GB" altLang="en-US" dirty="0">
                <a:latin typeface="Arial" charset="0"/>
                <a:ea typeface="msgothic" charset="-128"/>
                <a:cs typeface="msgothic" charset="-128"/>
              </a:rPr>
              <a:t> F-element scaffolds [</a:t>
            </a:r>
            <a:r>
              <a:rPr lang="en-GB" altLang="en-US" i="1" dirty="0">
                <a:latin typeface="Arial" charset="0"/>
                <a:ea typeface="msgothic" charset="-128"/>
                <a:cs typeface="msgothic" charset="-128"/>
              </a:rPr>
              <a:t>D. </a:t>
            </a:r>
            <a:r>
              <a:rPr lang="en-GB" altLang="en-US" i="1" dirty="0" err="1">
                <a:latin typeface="Arial" charset="0"/>
                <a:ea typeface="msgothic" charset="-128"/>
                <a:cs typeface="msgothic" charset="-128"/>
              </a:rPr>
              <a:t>ana</a:t>
            </a:r>
            <a:r>
              <a:rPr lang="en-GB" altLang="en-US" dirty="0">
                <a:latin typeface="Arial" charset="0"/>
                <a:ea typeface="msgothic" charset="-128"/>
                <a:cs typeface="msgothic" charset="-128"/>
              </a:rPr>
              <a:t>: F (improved)] are similar to the repeat densities for all </a:t>
            </a:r>
            <a:r>
              <a:rPr lang="en-GB" altLang="en-US" i="1" dirty="0">
                <a:latin typeface="Arial" charset="0"/>
                <a:ea typeface="msgothic" charset="-128"/>
                <a:cs typeface="msgothic" charset="-128"/>
              </a:rPr>
              <a:t>D. </a:t>
            </a:r>
            <a:r>
              <a:rPr lang="en-GB" altLang="en-US" i="1" dirty="0" err="1">
                <a:latin typeface="Arial" charset="0"/>
                <a:ea typeface="msgothic" charset="-128"/>
                <a:cs typeface="msgothic" charset="-128"/>
              </a:rPr>
              <a:t>ananassae</a:t>
            </a:r>
            <a:r>
              <a:rPr lang="en-GB" altLang="en-US" dirty="0">
                <a:latin typeface="Arial" charset="0"/>
                <a:ea typeface="msgothic" charset="-128"/>
                <a:cs typeface="msgothic" charset="-128"/>
              </a:rPr>
              <a:t> F-element scaffolds [</a:t>
            </a:r>
            <a:r>
              <a:rPr lang="en-GB" altLang="en-US" i="1" dirty="0">
                <a:latin typeface="Arial" charset="0"/>
                <a:ea typeface="msgothic" charset="-128"/>
                <a:cs typeface="msgothic" charset="-128"/>
              </a:rPr>
              <a:t>D. </a:t>
            </a:r>
            <a:r>
              <a:rPr lang="en-GB" altLang="en-US" i="1" dirty="0" err="1">
                <a:latin typeface="Arial" charset="0"/>
                <a:ea typeface="msgothic" charset="-128"/>
                <a:cs typeface="msgothic" charset="-128"/>
              </a:rPr>
              <a:t>ana</a:t>
            </a:r>
            <a:r>
              <a:rPr lang="en-GB" altLang="en-US" dirty="0">
                <a:latin typeface="Arial" charset="0"/>
                <a:ea typeface="msgothic" charset="-128"/>
                <a:cs typeface="msgothic" charset="-128"/>
              </a:rPr>
              <a:t>: F (all)]. (B) Results from the </a:t>
            </a:r>
            <a:r>
              <a:rPr lang="en-GB" altLang="en-US" i="1" dirty="0" err="1">
                <a:latin typeface="Arial" charset="0"/>
                <a:ea typeface="msgothic" charset="-128"/>
                <a:cs typeface="msgothic" charset="-128"/>
              </a:rPr>
              <a:t>tantan</a:t>
            </a:r>
            <a:r>
              <a:rPr lang="en-GB" altLang="en-US" dirty="0">
                <a:latin typeface="Arial" charset="0"/>
                <a:ea typeface="msgothic" charset="-128"/>
                <a:cs typeface="msgothic" charset="-128"/>
              </a:rPr>
              <a:t> analysis show that the five analysis regions from </a:t>
            </a:r>
            <a:r>
              <a:rPr lang="en-GB" altLang="en-US" i="1" dirty="0">
                <a:latin typeface="Arial" charset="0"/>
                <a:ea typeface="msgothic" charset="-128"/>
                <a:cs typeface="msgothic" charset="-128"/>
              </a:rPr>
              <a:t>D. melanogaster</a:t>
            </a:r>
            <a:r>
              <a:rPr lang="en-GB" altLang="en-US" dirty="0">
                <a:latin typeface="Arial" charset="0"/>
                <a:ea typeface="msgothic" charset="-128"/>
                <a:cs typeface="msgothic" charset="-128"/>
              </a:rPr>
              <a:t> and </a:t>
            </a:r>
            <a:r>
              <a:rPr lang="en-GB" altLang="en-US" i="1" dirty="0">
                <a:latin typeface="Arial" charset="0"/>
                <a:ea typeface="msgothic" charset="-128"/>
                <a:cs typeface="msgothic" charset="-128"/>
              </a:rPr>
              <a:t>D. </a:t>
            </a:r>
            <a:r>
              <a:rPr lang="en-GB" altLang="en-US" i="1" dirty="0" err="1">
                <a:latin typeface="Arial" charset="0"/>
                <a:ea typeface="msgothic" charset="-128"/>
                <a:cs typeface="msgothic" charset="-128"/>
              </a:rPr>
              <a:t>ananassae</a:t>
            </a:r>
            <a:r>
              <a:rPr lang="en-GB" altLang="en-US" dirty="0">
                <a:latin typeface="Arial" charset="0"/>
                <a:ea typeface="msgothic" charset="-128"/>
                <a:cs typeface="msgothic" charset="-128"/>
              </a:rPr>
              <a:t> have similar simple repeat density (6.0–7.5%). (C) </a:t>
            </a:r>
            <a:r>
              <a:rPr lang="en-GB" altLang="en-US" i="1" dirty="0">
                <a:latin typeface="Arial" charset="0"/>
                <a:ea typeface="msgothic" charset="-128"/>
                <a:cs typeface="msgothic" charset="-128"/>
              </a:rPr>
              <a:t>TRF</a:t>
            </a:r>
            <a:r>
              <a:rPr lang="en-GB" altLang="en-US" dirty="0">
                <a:latin typeface="Arial" charset="0"/>
                <a:ea typeface="msgothic" charset="-128"/>
                <a:cs typeface="msgothic" charset="-128"/>
              </a:rPr>
              <a:t> analysis shows that </a:t>
            </a:r>
            <a:r>
              <a:rPr lang="en-GB" altLang="en-US" i="1" dirty="0">
                <a:latin typeface="Arial" charset="0"/>
                <a:ea typeface="msgothic" charset="-128"/>
                <a:cs typeface="msgothic" charset="-128"/>
              </a:rPr>
              <a:t>D. </a:t>
            </a:r>
            <a:r>
              <a:rPr lang="en-GB" altLang="en-US" i="1" dirty="0" err="1">
                <a:latin typeface="Arial" charset="0"/>
                <a:ea typeface="msgothic" charset="-128"/>
                <a:cs typeface="msgothic" charset="-128"/>
              </a:rPr>
              <a:t>ananassae</a:t>
            </a:r>
            <a:r>
              <a:rPr lang="en-GB" altLang="en-US" dirty="0">
                <a:latin typeface="Arial" charset="0"/>
                <a:ea typeface="msgothic" charset="-128"/>
                <a:cs typeface="msgothic" charset="-128"/>
              </a:rPr>
              <a:t> has higher tandem repeats density than </a:t>
            </a:r>
            <a:r>
              <a:rPr lang="en-GB" altLang="en-US" i="1" dirty="0">
                <a:latin typeface="Arial" charset="0"/>
                <a:ea typeface="msgothic" charset="-128"/>
                <a:cs typeface="msgothic" charset="-128"/>
              </a:rPr>
              <a:t>D. melanogaster</a:t>
            </a:r>
            <a:r>
              <a:rPr lang="en-GB" altLang="en-US" dirty="0">
                <a:latin typeface="Arial" charset="0"/>
                <a:ea typeface="msgothic" charset="-128"/>
                <a:cs typeface="msgothic" charset="-128"/>
              </a:rPr>
              <a:t> on both the F (5.6 </a:t>
            </a:r>
            <a:r>
              <a:rPr lang="en-GB" altLang="en-US" i="1" dirty="0">
                <a:latin typeface="Arial" charset="0"/>
                <a:ea typeface="msgothic" charset="-128"/>
                <a:cs typeface="msgothic" charset="-128"/>
              </a:rPr>
              <a:t>vs.</a:t>
            </a:r>
            <a:r>
              <a:rPr lang="en-GB" altLang="en-US" dirty="0">
                <a:latin typeface="Arial" charset="0"/>
                <a:ea typeface="msgothic" charset="-128"/>
                <a:cs typeface="msgothic" charset="-128"/>
              </a:rPr>
              <a:t> 2.8%) and the D elements (2.6 </a:t>
            </a:r>
            <a:r>
              <a:rPr lang="en-GB" altLang="en-US" i="1" dirty="0">
                <a:latin typeface="Arial" charset="0"/>
                <a:ea typeface="msgothic" charset="-128"/>
                <a:cs typeface="msgothic" charset="-128"/>
              </a:rPr>
              <a:t>vs.</a:t>
            </a:r>
            <a:r>
              <a:rPr lang="en-GB" altLang="en-US" dirty="0">
                <a:latin typeface="Arial" charset="0"/>
                <a:ea typeface="msgothic" charset="-128"/>
                <a:cs typeface="msgothic" charset="-128"/>
              </a:rPr>
              <a:t> 1.1%). (D) </a:t>
            </a:r>
            <a:r>
              <a:rPr lang="en-GB" altLang="en-US" i="1" dirty="0" err="1">
                <a:latin typeface="Arial" charset="0"/>
                <a:ea typeface="msgothic" charset="-128"/>
                <a:cs typeface="msgothic" charset="-128"/>
              </a:rPr>
              <a:t>RepeatMasker</a:t>
            </a:r>
            <a:r>
              <a:rPr lang="en-GB" altLang="en-US" dirty="0">
                <a:latin typeface="Arial" charset="0"/>
                <a:ea typeface="msgothic" charset="-128"/>
                <a:cs typeface="msgothic" charset="-128"/>
              </a:rPr>
              <a:t> analysis using the </a:t>
            </a:r>
            <a:r>
              <a:rPr lang="en-GB" altLang="en-US" i="1" dirty="0">
                <a:latin typeface="Arial" charset="0"/>
                <a:ea typeface="msgothic" charset="-128"/>
                <a:cs typeface="msgothic" charset="-128"/>
              </a:rPr>
              <a:t>Drosophila</a:t>
            </a:r>
            <a:r>
              <a:rPr lang="en-GB" altLang="en-US" dirty="0">
                <a:latin typeface="Arial" charset="0"/>
                <a:ea typeface="msgothic" charset="-128"/>
                <a:cs typeface="msgothic" charset="-128"/>
              </a:rPr>
              <a:t> </a:t>
            </a:r>
            <a:r>
              <a:rPr lang="en-GB" altLang="en-US" dirty="0" err="1">
                <a:latin typeface="Arial" charset="0"/>
                <a:ea typeface="msgothic" charset="-128"/>
                <a:cs typeface="msgothic" charset="-128"/>
              </a:rPr>
              <a:t>RepBase</a:t>
            </a:r>
            <a:r>
              <a:rPr lang="en-GB" altLang="en-US" dirty="0">
                <a:latin typeface="Arial" charset="0"/>
                <a:ea typeface="msgothic" charset="-128"/>
                <a:cs typeface="msgothic" charset="-128"/>
              </a:rPr>
              <a:t> library shows that the F element has higher transposon density than the D element both in </a:t>
            </a:r>
            <a:r>
              <a:rPr lang="en-GB" altLang="en-US" i="1" dirty="0">
                <a:latin typeface="Arial" charset="0"/>
                <a:ea typeface="msgothic" charset="-128"/>
                <a:cs typeface="msgothic" charset="-128"/>
              </a:rPr>
              <a:t>D. melanogaster</a:t>
            </a:r>
            <a:r>
              <a:rPr lang="en-GB" altLang="en-US" dirty="0">
                <a:latin typeface="Arial" charset="0"/>
                <a:ea typeface="msgothic" charset="-128"/>
                <a:cs typeface="msgothic" charset="-128"/>
              </a:rPr>
              <a:t> (28.0 </a:t>
            </a:r>
            <a:r>
              <a:rPr lang="en-GB" altLang="en-US" i="1" dirty="0">
                <a:latin typeface="Arial" charset="0"/>
                <a:ea typeface="msgothic" charset="-128"/>
                <a:cs typeface="msgothic" charset="-128"/>
              </a:rPr>
              <a:t>vs.</a:t>
            </a:r>
            <a:r>
              <a:rPr lang="en-GB" altLang="en-US" dirty="0">
                <a:latin typeface="Arial" charset="0"/>
                <a:ea typeface="msgothic" charset="-128"/>
                <a:cs typeface="msgothic" charset="-128"/>
              </a:rPr>
              <a:t> 7.7%) and in </a:t>
            </a:r>
            <a:r>
              <a:rPr lang="en-GB" altLang="en-US" i="1" dirty="0">
                <a:latin typeface="Arial" charset="0"/>
                <a:ea typeface="msgothic" charset="-128"/>
                <a:cs typeface="msgothic" charset="-128"/>
              </a:rPr>
              <a:t>D. </a:t>
            </a:r>
            <a:r>
              <a:rPr lang="en-GB" altLang="en-US" i="1" dirty="0" err="1">
                <a:latin typeface="Arial" charset="0"/>
                <a:ea typeface="msgothic" charset="-128"/>
                <a:cs typeface="msgothic" charset="-128"/>
              </a:rPr>
              <a:t>ananassae</a:t>
            </a:r>
            <a:r>
              <a:rPr lang="en-GB" altLang="en-US" dirty="0">
                <a:latin typeface="Arial" charset="0"/>
                <a:ea typeface="msgothic" charset="-128"/>
                <a:cs typeface="msgothic" charset="-128"/>
              </a:rPr>
              <a:t> (78.6 </a:t>
            </a:r>
            <a:r>
              <a:rPr lang="en-GB" altLang="en-US" i="1" dirty="0">
                <a:latin typeface="Arial" charset="0"/>
                <a:ea typeface="msgothic" charset="-128"/>
                <a:cs typeface="msgothic" charset="-128"/>
              </a:rPr>
              <a:t>vs.</a:t>
            </a:r>
            <a:r>
              <a:rPr lang="en-GB" altLang="en-US" dirty="0">
                <a:latin typeface="Arial" charset="0"/>
                <a:ea typeface="msgothic" charset="-128"/>
                <a:cs typeface="msgothic" charset="-128"/>
              </a:rPr>
              <a:t> 14.4%). There is a substantial increase in the density of LTR and LINE retrotransposons on the </a:t>
            </a:r>
            <a:r>
              <a:rPr lang="en-GB" altLang="en-US" i="1" dirty="0">
                <a:latin typeface="Arial" charset="0"/>
                <a:ea typeface="msgothic" charset="-128"/>
                <a:cs typeface="msgothic" charset="-128"/>
              </a:rPr>
              <a:t>D. </a:t>
            </a:r>
            <a:r>
              <a:rPr lang="en-GB" altLang="en-US" i="1" dirty="0" err="1">
                <a:latin typeface="Arial" charset="0"/>
                <a:ea typeface="msgothic" charset="-128"/>
                <a:cs typeface="msgothic" charset="-128"/>
              </a:rPr>
              <a:t>ananassae</a:t>
            </a:r>
            <a:r>
              <a:rPr lang="en-GB" altLang="en-US" dirty="0">
                <a:latin typeface="Arial" charset="0"/>
                <a:ea typeface="msgothic" charset="-128"/>
                <a:cs typeface="msgothic" charset="-128"/>
              </a:rPr>
              <a:t> F element compared to the </a:t>
            </a:r>
            <a:r>
              <a:rPr lang="en-GB" altLang="en-US" i="1" dirty="0">
                <a:latin typeface="Arial" charset="0"/>
                <a:ea typeface="msgothic" charset="-128"/>
                <a:cs typeface="msgothic" charset="-128"/>
              </a:rPr>
              <a:t>D. melanogaster</a:t>
            </a:r>
            <a:r>
              <a:rPr lang="en-GB" altLang="en-US" dirty="0">
                <a:latin typeface="Arial" charset="0"/>
                <a:ea typeface="msgothic" charset="-128"/>
                <a:cs typeface="msgothic" charset="-128"/>
              </a:rPr>
              <a:t> F element (42.1 </a:t>
            </a:r>
            <a:r>
              <a:rPr lang="en-GB" altLang="en-US" i="1" dirty="0">
                <a:latin typeface="Arial" charset="0"/>
                <a:ea typeface="msgothic" charset="-128"/>
                <a:cs typeface="msgothic" charset="-128"/>
              </a:rPr>
              <a:t>vs.</a:t>
            </a:r>
            <a:r>
              <a:rPr lang="en-GB" altLang="en-US" dirty="0">
                <a:latin typeface="Arial" charset="0"/>
                <a:ea typeface="msgothic" charset="-128"/>
                <a:cs typeface="msgothic" charset="-128"/>
              </a:rPr>
              <a:t> 5.5% and 21.8 </a:t>
            </a:r>
            <a:r>
              <a:rPr lang="en-GB" altLang="en-US" i="1" dirty="0">
                <a:latin typeface="Arial" charset="0"/>
                <a:ea typeface="msgothic" charset="-128"/>
                <a:cs typeface="msgothic" charset="-128"/>
              </a:rPr>
              <a:t>vs.</a:t>
            </a:r>
            <a:r>
              <a:rPr lang="en-GB" altLang="en-US" dirty="0">
                <a:latin typeface="Arial" charset="0"/>
                <a:ea typeface="msgothic" charset="-128"/>
                <a:cs typeface="msgothic" charset="-128"/>
              </a:rPr>
              <a:t> 3.8%, respectively). The </a:t>
            </a:r>
            <a:r>
              <a:rPr lang="en-GB" altLang="en-US" i="1" dirty="0">
                <a:latin typeface="Arial" charset="0"/>
                <a:ea typeface="msgothic" charset="-128"/>
                <a:cs typeface="msgothic" charset="-128"/>
              </a:rPr>
              <a:t>D. </a:t>
            </a:r>
            <a:r>
              <a:rPr lang="en-GB" altLang="en-US" i="1" dirty="0" err="1">
                <a:latin typeface="Arial" charset="0"/>
                <a:ea typeface="msgothic" charset="-128"/>
                <a:cs typeface="msgothic" charset="-128"/>
              </a:rPr>
              <a:t>ananassae</a:t>
            </a:r>
            <a:r>
              <a:rPr lang="en-GB" altLang="en-US" dirty="0">
                <a:latin typeface="Arial" charset="0"/>
                <a:ea typeface="msgothic" charset="-128"/>
                <a:cs typeface="msgothic" charset="-128"/>
              </a:rPr>
              <a:t> euchromatic reference region also shows higher transposon density than </a:t>
            </a:r>
            <a:r>
              <a:rPr lang="en-GB" altLang="en-US" i="1" dirty="0">
                <a:latin typeface="Arial" charset="0"/>
                <a:ea typeface="msgothic" charset="-128"/>
                <a:cs typeface="msgothic" charset="-128"/>
              </a:rPr>
              <a:t>D. melanogaster</a:t>
            </a:r>
            <a:r>
              <a:rPr lang="en-GB" altLang="en-US" dirty="0">
                <a:latin typeface="Arial" charset="0"/>
                <a:ea typeface="msgothic" charset="-128"/>
                <a:cs typeface="msgothic" charset="-128"/>
              </a:rPr>
              <a:t>, but most of the difference can be attributed to the density of DNA transposons (4.3 </a:t>
            </a:r>
            <a:r>
              <a:rPr lang="en-GB" altLang="en-US" i="1" dirty="0">
                <a:latin typeface="Arial" charset="0"/>
                <a:ea typeface="msgothic" charset="-128"/>
                <a:cs typeface="msgothic" charset="-128"/>
              </a:rPr>
              <a:t>vs.</a:t>
            </a:r>
            <a:r>
              <a:rPr lang="en-GB" altLang="en-US" dirty="0">
                <a:latin typeface="Arial" charset="0"/>
                <a:ea typeface="msgothic" charset="-128"/>
                <a:cs typeface="msgothic" charset="-128"/>
              </a:rPr>
              <a:t> 0.6%). The region of overlap between two repeat fragments is classified as “Overlapping” if the two repeats belong to different repeat classes.</a:t>
            </a:r>
          </a:p>
          <a:p>
            <a:pPr marL="85725" indent="-85725"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defRPr/>
            </a:pPr>
            <a:r>
              <a:rPr lang="en-GB" altLang="en-US" dirty="0">
                <a:latin typeface="Arial" charset="0"/>
                <a:ea typeface="msgothic" charset="-128"/>
                <a:cs typeface="msgothic" charset="-128"/>
              </a:rPr>
              <a:t>Note that the The high density of “</a:t>
            </a:r>
            <a:r>
              <a:rPr lang="en-GB" altLang="en-US" i="1" dirty="0">
                <a:latin typeface="Arial" charset="0"/>
                <a:ea typeface="msgothic" charset="-128"/>
                <a:cs typeface="msgothic" charset="-128"/>
              </a:rPr>
              <a:t>Wolbachia</a:t>
            </a:r>
            <a:r>
              <a:rPr lang="en-GB" altLang="en-US" dirty="0">
                <a:latin typeface="Arial" charset="0"/>
                <a:ea typeface="msgothic" charset="-128"/>
                <a:cs typeface="msgothic" charset="-128"/>
              </a:rPr>
              <a:t>” sequences in the </a:t>
            </a:r>
            <a:r>
              <a:rPr lang="en-GB" altLang="en-US" i="1" dirty="0">
                <a:latin typeface="Arial" charset="0"/>
                <a:ea typeface="msgothic" charset="-128"/>
                <a:cs typeface="msgothic" charset="-128"/>
              </a:rPr>
              <a:t>D. </a:t>
            </a:r>
            <a:r>
              <a:rPr lang="en-GB" altLang="en-US" i="1" dirty="0" err="1">
                <a:latin typeface="Arial" charset="0"/>
                <a:ea typeface="msgothic" charset="-128"/>
                <a:cs typeface="msgothic" charset="-128"/>
              </a:rPr>
              <a:t>ananassae</a:t>
            </a:r>
            <a:r>
              <a:rPr lang="en-GB" altLang="en-US" dirty="0">
                <a:latin typeface="Arial" charset="0"/>
                <a:ea typeface="msgothic" charset="-128"/>
                <a:cs typeface="msgothic" charset="-128"/>
              </a:rPr>
              <a:t> F element can be attributed to </a:t>
            </a:r>
            <a:r>
              <a:rPr lang="en-GB" altLang="en-US" i="1" dirty="0">
                <a:latin typeface="Arial" charset="0"/>
                <a:ea typeface="msgothic" charset="-128"/>
                <a:cs typeface="msgothic" charset="-128"/>
              </a:rPr>
              <a:t>Drosophila</a:t>
            </a:r>
            <a:r>
              <a:rPr lang="en-GB" altLang="en-US" dirty="0">
                <a:latin typeface="Arial" charset="0"/>
                <a:ea typeface="msgothic" charset="-128"/>
                <a:cs typeface="msgothic" charset="-128"/>
              </a:rPr>
              <a:t> transposons in the </a:t>
            </a:r>
            <a:r>
              <a:rPr lang="en-GB" altLang="en-US" i="1" dirty="0" err="1">
                <a:latin typeface="Arial" charset="0"/>
                <a:ea typeface="msgothic" charset="-128"/>
                <a:cs typeface="msgothic" charset="-128"/>
              </a:rPr>
              <a:t>wAna</a:t>
            </a:r>
            <a:r>
              <a:rPr lang="en-GB" altLang="en-US" dirty="0">
                <a:latin typeface="Arial" charset="0"/>
                <a:ea typeface="msgothic" charset="-128"/>
                <a:cs typeface="msgothic" charset="-128"/>
              </a:rPr>
              <a:t> assembly; Wolbachia DNA does not significantly contribute to the expansion of the F element regions that contain the genes, but may contribute to the pericentric heterochromatin.</a:t>
            </a:r>
          </a:p>
        </p:txBody>
      </p:sp>
    </p:spTree>
    <p:extLst>
      <p:ext uri="{BB962C8B-B14F-4D97-AF65-F5344CB8AC3E}">
        <p14:creationId xmlns:p14="http://schemas.microsoft.com/office/powerpoint/2010/main" val="2282350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F053BC02-C977-F24D-A3F5-6110687226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DED14FC-1B0F-924C-950C-C20FB20BC448}" type="slidenum">
              <a:rPr lang="en-US" altLang="en-US" sz="1200"/>
              <a:pPr/>
              <a:t>2</a:t>
            </a:fld>
            <a:endParaRPr lang="en-US" altLang="en-US" sz="1200"/>
          </a:p>
        </p:txBody>
      </p:sp>
      <p:sp>
        <p:nvSpPr>
          <p:cNvPr id="19458" name="Rectangle 2">
            <a:extLst>
              <a:ext uri="{FF2B5EF4-FFF2-40B4-BE49-F238E27FC236}">
                <a16:creationId xmlns:a16="http://schemas.microsoft.com/office/drawing/2014/main" id="{29EBC5DB-E2FC-9145-9E0C-DF087386D94B}"/>
              </a:ext>
            </a:extLst>
          </p:cNvPr>
          <p:cNvSpPr>
            <a:spLocks noGrp="1" noRot="1" noChangeAspect="1" noChangeArrowheads="1"/>
          </p:cNvSpPr>
          <p:nvPr>
            <p:ph type="sldImg"/>
          </p:nvPr>
        </p:nvSpPr>
        <p:spPr>
          <a:solidFill>
            <a:srgbClr val="FFFFFF"/>
          </a:solidFill>
          <a:ln/>
        </p:spPr>
      </p:sp>
      <p:sp>
        <p:nvSpPr>
          <p:cNvPr id="19459" name="Rectangle 3">
            <a:extLst>
              <a:ext uri="{FF2B5EF4-FFF2-40B4-BE49-F238E27FC236}">
                <a16:creationId xmlns:a16="http://schemas.microsoft.com/office/drawing/2014/main" id="{1BCCC6DD-14E5-9843-A68E-B3EE2A241921}"/>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pitchFamily="2" charset="0"/>
                <a:ea typeface="ＭＳ Ｐゴシック" panose="020B0600070205080204" pitchFamily="34" charset="-128"/>
              </a:rPr>
              <a:t>The dot chromosome is a puzzle:  the chromosome as a whole exhibits properties of heterochromatin (see slide), yet the distal 1.4 Mb is amplified during polytenization (a property of the euchromatic arms).  The dot has ~80 genes, including housekeeping genes such as </a:t>
            </a:r>
            <a:r>
              <a:rPr lang="en-US" altLang="en-US" i="1" dirty="0">
                <a:latin typeface="Times" pitchFamily="2" charset="0"/>
                <a:ea typeface="ＭＳ Ｐゴシック" panose="020B0600070205080204" pitchFamily="34" charset="-128"/>
              </a:rPr>
              <a:t>Rad23,</a:t>
            </a:r>
            <a:r>
              <a:rPr lang="en-US" altLang="en-US" dirty="0">
                <a:latin typeface="Times" pitchFamily="2" charset="0"/>
                <a:ea typeface="ＭＳ Ｐゴシック" panose="020B0600070205080204" pitchFamily="34" charset="-128"/>
              </a:rPr>
              <a:t> and genes expressed in specific developmental patterns, such as </a:t>
            </a:r>
            <a:r>
              <a:rPr lang="en-US" altLang="en-US" i="1" dirty="0">
                <a:latin typeface="Times" pitchFamily="2" charset="0"/>
                <a:ea typeface="ＭＳ Ｐゴシック" panose="020B0600070205080204" pitchFamily="34" charset="-128"/>
              </a:rPr>
              <a:t>eyeless</a:t>
            </a:r>
            <a:r>
              <a:rPr lang="en-US" altLang="en-US" dirty="0">
                <a:latin typeface="Times" pitchFamily="2" charset="0"/>
                <a:ea typeface="ＭＳ Ｐゴシック" panose="020B0600070205080204" pitchFamily="34" charset="-128"/>
              </a:rPr>
              <a:t>, a gene essential for eye development.  Most Drosophila species have a dot chromosome, although in </a:t>
            </a:r>
            <a:r>
              <a:rPr lang="en-US" altLang="en-US" i="1" dirty="0">
                <a:latin typeface="Times" pitchFamily="2" charset="0"/>
                <a:ea typeface="ＭＳ Ｐゴシック" panose="020B0600070205080204" pitchFamily="34" charset="-128"/>
              </a:rPr>
              <a:t>D. </a:t>
            </a:r>
            <a:r>
              <a:rPr lang="en-US" altLang="en-US" i="1" dirty="0" err="1">
                <a:latin typeface="Times" pitchFamily="2" charset="0"/>
                <a:ea typeface="ＭＳ Ｐゴシック" panose="020B0600070205080204" pitchFamily="34" charset="-128"/>
              </a:rPr>
              <a:t>ananassae</a:t>
            </a:r>
            <a:r>
              <a:rPr lang="en-US" altLang="en-US" i="1" dirty="0">
                <a:latin typeface="Times" pitchFamily="2" charset="0"/>
                <a:ea typeface="ＭＳ Ｐゴシック" panose="020B0600070205080204" pitchFamily="34" charset="-128"/>
              </a:rPr>
              <a:t> </a:t>
            </a:r>
            <a:r>
              <a:rPr lang="en-US" altLang="en-US" dirty="0">
                <a:latin typeface="Times" pitchFamily="2" charset="0"/>
                <a:ea typeface="ＭＳ Ｐゴシック" panose="020B0600070205080204" pitchFamily="34" charset="-128"/>
              </a:rPr>
              <a:t>this domain is greatly expanded, and is no longer a dot in metaphase spreads, but a chromosome with two distinct arms.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1FC954B6-2F6D-1F4B-819A-0F865B5A2BA3}"/>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8A27C2A1-84FD-9544-B8FF-533C1D322FC9}"/>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i="1" dirty="0">
                <a:latin typeface="Arial" panose="020B0604020202020204" pitchFamily="34" charset="0"/>
                <a:ea typeface="msgothic" charset="0"/>
                <a:cs typeface="msgothic" charset="0"/>
              </a:rPr>
              <a:t>D. </a:t>
            </a:r>
            <a:r>
              <a:rPr lang="en-GB" altLang="en-US" i="1" dirty="0" err="1">
                <a:latin typeface="Arial" panose="020B0604020202020204" pitchFamily="34" charset="0"/>
                <a:ea typeface="msgothic" charset="0"/>
                <a:cs typeface="msgothic" charset="0"/>
              </a:rPr>
              <a:t>ananassae</a:t>
            </a:r>
            <a:r>
              <a:rPr lang="en-GB" altLang="en-US" dirty="0">
                <a:latin typeface="Arial" panose="020B0604020202020204" pitchFamily="34" charset="0"/>
                <a:ea typeface="msgothic" charset="0"/>
                <a:cs typeface="msgothic" charset="0"/>
              </a:rPr>
              <a:t> F-element genes show similar expression patterns compared to genes on other Muller elements. RNA-</a:t>
            </a:r>
            <a:r>
              <a:rPr lang="en-GB" altLang="en-US" dirty="0" err="1">
                <a:latin typeface="Arial" panose="020B0604020202020204" pitchFamily="34" charset="0"/>
                <a:ea typeface="msgothic" charset="0"/>
                <a:cs typeface="msgothic" charset="0"/>
              </a:rPr>
              <a:t>Seq</a:t>
            </a:r>
            <a:r>
              <a:rPr lang="en-GB" altLang="en-US" dirty="0">
                <a:latin typeface="Arial" panose="020B0604020202020204" pitchFamily="34" charset="0"/>
                <a:ea typeface="msgothic" charset="0"/>
                <a:cs typeface="msgothic" charset="0"/>
              </a:rPr>
              <a:t> reads from seven samples (adult females, adult males, female carcass, male carcass, female ovaries, male testes, and embryos) were mapped against the improved </a:t>
            </a:r>
            <a:r>
              <a:rPr lang="en-GB" altLang="en-US" i="1" dirty="0">
                <a:latin typeface="Arial" panose="020B0604020202020204" pitchFamily="34" charset="0"/>
                <a:ea typeface="msgothic" charset="0"/>
                <a:cs typeface="msgothic" charset="0"/>
              </a:rPr>
              <a:t>D. </a:t>
            </a:r>
            <a:r>
              <a:rPr lang="en-GB" altLang="en-US" i="1" dirty="0" err="1">
                <a:latin typeface="Arial" panose="020B0604020202020204" pitchFamily="34" charset="0"/>
                <a:ea typeface="msgothic" charset="0"/>
                <a:cs typeface="msgothic" charset="0"/>
              </a:rPr>
              <a:t>ananassae</a:t>
            </a:r>
            <a:r>
              <a:rPr lang="en-GB" altLang="en-US" dirty="0">
                <a:latin typeface="Arial" panose="020B0604020202020204" pitchFamily="34" charset="0"/>
                <a:ea typeface="msgothic" charset="0"/>
                <a:cs typeface="msgothic" charset="0"/>
              </a:rPr>
              <a:t> genome assembly and the read counts for the </a:t>
            </a:r>
            <a:r>
              <a:rPr lang="en-GB" altLang="en-US" i="1" dirty="0">
                <a:latin typeface="Arial" panose="020B0604020202020204" pitchFamily="34" charset="0"/>
                <a:ea typeface="msgothic" charset="0"/>
                <a:cs typeface="msgothic" charset="0"/>
              </a:rPr>
              <a:t>Gnomon</a:t>
            </a:r>
            <a:r>
              <a:rPr lang="en-GB" altLang="en-US" dirty="0">
                <a:latin typeface="Arial" panose="020B0604020202020204" pitchFamily="34" charset="0"/>
                <a:ea typeface="msgothic" charset="0"/>
                <a:cs typeface="msgothic" charset="0"/>
              </a:rPr>
              <a:t> gene predictions were tabulated by </a:t>
            </a:r>
            <a:r>
              <a:rPr lang="en-GB" altLang="en-US" i="1" dirty="0" err="1">
                <a:latin typeface="Arial" panose="020B0604020202020204" pitchFamily="34" charset="0"/>
                <a:ea typeface="msgothic" charset="0"/>
                <a:cs typeface="msgothic" charset="0"/>
              </a:rPr>
              <a:t>htseq</a:t>
            </a:r>
            <a:r>
              <a:rPr lang="en-GB" altLang="en-US" i="1" dirty="0">
                <a:latin typeface="Arial" panose="020B0604020202020204" pitchFamily="34" charset="0"/>
                <a:ea typeface="msgothic" charset="0"/>
                <a:cs typeface="msgothic" charset="0"/>
              </a:rPr>
              <a:t>-count</a:t>
            </a:r>
            <a:r>
              <a:rPr lang="en-GB" altLang="en-US" dirty="0">
                <a:latin typeface="Arial" panose="020B0604020202020204" pitchFamily="34" charset="0"/>
                <a:ea typeface="msgothic" charset="0"/>
                <a:cs typeface="msgothic" charset="0"/>
              </a:rPr>
              <a:t>. The read counts for the seven samples were normalized by library size and then transformed using Tikhonov/ridge regularization in the </a:t>
            </a:r>
            <a:r>
              <a:rPr lang="en-GB" altLang="en-US" i="1" dirty="0">
                <a:latin typeface="Arial" panose="020B0604020202020204" pitchFamily="34" charset="0"/>
                <a:ea typeface="msgothic" charset="0"/>
                <a:cs typeface="msgothic" charset="0"/>
              </a:rPr>
              <a:t>DESeq2</a:t>
            </a:r>
            <a:r>
              <a:rPr lang="en-GB" altLang="en-US" dirty="0">
                <a:latin typeface="Arial" panose="020B0604020202020204" pitchFamily="34" charset="0"/>
                <a:ea typeface="msgothic" charset="0"/>
                <a:cs typeface="msgothic" charset="0"/>
              </a:rPr>
              <a:t> package to stabilize the variances among the samples. The violin plots compare the distributions of the regularized log</a:t>
            </a:r>
            <a:r>
              <a:rPr lang="en-GB" altLang="en-US" baseline="-33000" dirty="0">
                <a:latin typeface="Arial" panose="020B0604020202020204" pitchFamily="34" charset="0"/>
                <a:ea typeface="msgothic" charset="0"/>
                <a:cs typeface="msgothic" charset="0"/>
              </a:rPr>
              <a:t>2</a:t>
            </a:r>
            <a:r>
              <a:rPr lang="en-GB" altLang="en-US" dirty="0">
                <a:latin typeface="Arial" panose="020B0604020202020204" pitchFamily="34" charset="0"/>
                <a:ea typeface="msgothic" charset="0"/>
                <a:cs typeface="msgothic" charset="0"/>
              </a:rPr>
              <a:t> expression values for the </a:t>
            </a:r>
            <a:r>
              <a:rPr lang="en-GB" altLang="en-US" i="1" dirty="0">
                <a:latin typeface="Arial" panose="020B0604020202020204" pitchFamily="34" charset="0"/>
                <a:ea typeface="msgothic" charset="0"/>
                <a:cs typeface="msgothic" charset="0"/>
              </a:rPr>
              <a:t>D. </a:t>
            </a:r>
            <a:r>
              <a:rPr lang="en-GB" altLang="en-US" i="1" dirty="0" err="1">
                <a:latin typeface="Arial" panose="020B0604020202020204" pitchFamily="34" charset="0"/>
                <a:ea typeface="msgothic" charset="0"/>
                <a:cs typeface="msgothic" charset="0"/>
              </a:rPr>
              <a:t>ananassae</a:t>
            </a:r>
            <a:r>
              <a:rPr lang="en-GB" altLang="en-US" i="1" dirty="0">
                <a:latin typeface="Arial" panose="020B0604020202020204" pitchFamily="34" charset="0"/>
                <a:ea typeface="msgothic" charset="0"/>
                <a:cs typeface="msgothic" charset="0"/>
              </a:rPr>
              <a:t> Gnomon</a:t>
            </a:r>
            <a:r>
              <a:rPr lang="en-GB" altLang="en-US" dirty="0">
                <a:latin typeface="Arial" panose="020B0604020202020204" pitchFamily="34" charset="0"/>
                <a:ea typeface="msgothic" charset="0"/>
                <a:cs typeface="msgothic" charset="0"/>
              </a:rPr>
              <a:t> gene predictions on all scaffolds (All), on the F-element scaffolds [F (all)], and on the base of the D element [D (base)] for these different developmental stages and tissues.  The results argue that there is no impairment of transcription, despite the increased intron size.</a:t>
            </a:r>
          </a:p>
        </p:txBody>
      </p:sp>
    </p:spTree>
    <p:extLst>
      <p:ext uri="{BB962C8B-B14F-4D97-AF65-F5344CB8AC3E}">
        <p14:creationId xmlns:p14="http://schemas.microsoft.com/office/powerpoint/2010/main" val="80797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0AF22AE1-6553-8644-B16D-14F72EDD78AC}"/>
              </a:ext>
            </a:extLst>
          </p:cNvPr>
          <p:cNvSpPr>
            <a:spLocks noGrp="1" noRot="1" noChangeAspect="1" noChangeArrowheads="1" noTextEdit="1"/>
          </p:cNvSpPr>
          <p:nvPr>
            <p:ph type="sldImg"/>
          </p:nvPr>
        </p:nvSpPr>
        <p:spPr>
          <a:ln/>
        </p:spPr>
      </p:sp>
      <p:sp>
        <p:nvSpPr>
          <p:cNvPr id="50178" name="Notes Placeholder 2">
            <a:extLst>
              <a:ext uri="{FF2B5EF4-FFF2-40B4-BE49-F238E27FC236}">
                <a16:creationId xmlns:a16="http://schemas.microsoft.com/office/drawing/2014/main" id="{30A91AC7-EB85-2746-BBD5-2A1CD45173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50179" name="Slide Number Placeholder 3">
            <a:extLst>
              <a:ext uri="{FF2B5EF4-FFF2-40B4-BE49-F238E27FC236}">
                <a16:creationId xmlns:a16="http://schemas.microsoft.com/office/drawing/2014/main" id="{9EE2373F-76F2-3C44-8554-22AA87A4ED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42FD1D2-B27C-5E4C-A172-7B62E8EDFA18}" type="slidenum">
              <a:rPr lang="en-US" altLang="en-US" sz="1200" smtClean="0"/>
              <a:pPr/>
              <a:t>24</a:t>
            </a:fld>
            <a:endParaRPr lang="en-US" altLang="en-US" sz="1200"/>
          </a:p>
        </p:txBody>
      </p:sp>
    </p:spTree>
    <p:extLst>
      <p:ext uri="{BB962C8B-B14F-4D97-AF65-F5344CB8AC3E}">
        <p14:creationId xmlns:p14="http://schemas.microsoft.com/office/powerpoint/2010/main" val="2843321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ACC4A8E5-38C9-DA42-8411-E597E9E36288}"/>
              </a:ext>
            </a:extLst>
          </p:cNvPr>
          <p:cNvSpPr>
            <a:spLocks noGrp="1" noRot="1" noChangeAspect="1" noChangeArrowheads="1" noTextEdit="1"/>
          </p:cNvSpPr>
          <p:nvPr>
            <p:ph type="sldImg"/>
          </p:nvPr>
        </p:nvSpPr>
        <p:spPr>
          <a:ln/>
        </p:spPr>
      </p:sp>
      <p:sp>
        <p:nvSpPr>
          <p:cNvPr id="20482" name="Notes Placeholder 2">
            <a:extLst>
              <a:ext uri="{FF2B5EF4-FFF2-40B4-BE49-F238E27FC236}">
                <a16:creationId xmlns:a16="http://schemas.microsoft.com/office/drawing/2014/main" id="{6860DE08-0B1D-1948-A771-11A8C43337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i="1">
              <a:latin typeface="Times" pitchFamily="2" charset="0"/>
              <a:ea typeface="ＭＳ Ｐゴシック" panose="020B0600070205080204" pitchFamily="34" charset="-128"/>
            </a:endParaRPr>
          </a:p>
        </p:txBody>
      </p:sp>
      <p:sp>
        <p:nvSpPr>
          <p:cNvPr id="20483" name="Slide Number Placeholder 3">
            <a:extLst>
              <a:ext uri="{FF2B5EF4-FFF2-40B4-BE49-F238E27FC236}">
                <a16:creationId xmlns:a16="http://schemas.microsoft.com/office/drawing/2014/main" id="{3241E94A-EE23-DF42-9967-6A5CA86523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DB661237-D09A-5144-BB21-7980ED43DAFE}" type="slidenum">
              <a:rPr lang="en-US" altLang="en-US" smtClean="0">
                <a:latin typeface="Times" pitchFamily="2" charset="0"/>
              </a:rPr>
              <a:pPr/>
              <a:t>25</a:t>
            </a:fld>
            <a:endParaRPr lang="en-US" altLang="en-US">
              <a:latin typeface="Times" pitchFamily="2" charset="0"/>
            </a:endParaRPr>
          </a:p>
        </p:txBody>
      </p:sp>
    </p:spTree>
    <p:extLst>
      <p:ext uri="{BB962C8B-B14F-4D97-AF65-F5344CB8AC3E}">
        <p14:creationId xmlns:p14="http://schemas.microsoft.com/office/powerpoint/2010/main" val="2420876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F96BCD38-D480-BC4C-B4C3-0358A12439D9}"/>
              </a:ext>
            </a:extLst>
          </p:cNvPr>
          <p:cNvSpPr>
            <a:spLocks noGrp="1" noRot="1" noChangeAspect="1"/>
          </p:cNvSpPr>
          <p:nvPr>
            <p:ph type="sldImg"/>
          </p:nvPr>
        </p:nvSpPr>
        <p:spPr>
          <a:ln/>
        </p:spPr>
      </p:sp>
      <p:sp>
        <p:nvSpPr>
          <p:cNvPr id="41986" name="Notes Placeholder 2">
            <a:extLst>
              <a:ext uri="{FF2B5EF4-FFF2-40B4-BE49-F238E27FC236}">
                <a16:creationId xmlns:a16="http://schemas.microsoft.com/office/drawing/2014/main" id="{A9ECAD7D-4D0D-004A-92C3-9D8F9DCB08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Figure from Leung et al 2015  G3 5: 719-740.  The larger coding spans seen for F element genes are due to two factors:  F element genes have larger introns, due to the presence of more repetitious sequence, and the genes have a larger number of coding exons.  The exon size distribution does not change significantly.  </a:t>
            </a:r>
          </a:p>
        </p:txBody>
      </p:sp>
      <p:sp>
        <p:nvSpPr>
          <p:cNvPr id="41987" name="Slide Number Placeholder 3">
            <a:extLst>
              <a:ext uri="{FF2B5EF4-FFF2-40B4-BE49-F238E27FC236}">
                <a16:creationId xmlns:a16="http://schemas.microsoft.com/office/drawing/2014/main" id="{2F2AA7E4-D57E-2048-82DB-710B3F1DACE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61A3E23-24B7-A744-AE25-5E97E60EB44C}" type="slidenum">
              <a:rPr lang="en-US" altLang="en-US" sz="1200"/>
              <a:pPr/>
              <a:t>26</a:t>
            </a:fld>
            <a:endParaRPr lang="en-US"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4D72D6F6-1ED5-E040-85E6-5A96F570C3FD}"/>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a:lnSpc>
                <a:spcPct val="93000"/>
              </a:lnSpc>
              <a:buClr>
                <a:srgbClr val="000000"/>
              </a:buClr>
              <a:buSzPct val="45000"/>
              <a:buFont typeface="Wingdings" pitchFamily="2" charset="2"/>
              <a:buNone/>
              <a:defRPr/>
            </a:pPr>
            <a:endParaRPr lang="en-US" altLang="en-US"/>
          </a:p>
        </p:txBody>
      </p:sp>
      <p:sp>
        <p:nvSpPr>
          <p:cNvPr id="4098" name="Text Box 2">
            <a:extLst>
              <a:ext uri="{FF2B5EF4-FFF2-40B4-BE49-F238E27FC236}">
                <a16:creationId xmlns:a16="http://schemas.microsoft.com/office/drawing/2014/main" id="{459D5630-9629-3A49-99E1-DCB0BF547B0F}"/>
              </a:ext>
            </a:extLst>
          </p:cNvPr>
          <p:cNvSpPr>
            <a:spLocks noGrp="1" noChangeArrowheads="1"/>
          </p:cNvSpPr>
          <p:nvPr>
            <p:ph type="body"/>
          </p:nvPr>
        </p:nvSpPr>
        <p:spPr>
          <a:xfrm>
            <a:off x="1185863" y="4787900"/>
            <a:ext cx="5407025" cy="3825875"/>
          </a:xfr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defRPr/>
            </a:pPr>
            <a:r>
              <a:rPr lang="en-GB" altLang="en-US" dirty="0">
                <a:latin typeface="Arial" panose="020B0604020202020204" pitchFamily="34" charset="0"/>
                <a:ea typeface="msgothic" charset="0"/>
                <a:cs typeface="msgothic" charset="0"/>
              </a:rPr>
              <a:t>F-element genes show distinct gene characteristics compared to D-element genes. Each violin plot is comprised of a box plot and a kernel density plot. The ● in each violin plot denotes the median and the darker region demarcates the IQR, which spans from the first (Q1) to the third (Q3) quartiles. The whiskers extending from the darker region spans from Q1 = −1.5 × IQR to Q3 = +1.5 × IQR; data points beyond the whiskers are classified as outliers. (A) </a:t>
            </a:r>
            <a:r>
              <a:rPr lang="en-GB" altLang="en-US" i="1" dirty="0">
                <a:latin typeface="Arial" panose="020B0604020202020204" pitchFamily="34" charset="0"/>
                <a:ea typeface="msgothic" charset="0"/>
                <a:cs typeface="msgothic" charset="0"/>
              </a:rPr>
              <a:t>D. </a:t>
            </a:r>
            <a:r>
              <a:rPr lang="en-GB" altLang="en-US" i="1" dirty="0" err="1">
                <a:latin typeface="Arial" panose="020B0604020202020204" pitchFamily="34" charset="0"/>
                <a:ea typeface="msgothic" charset="0"/>
                <a:cs typeface="msgothic" charset="0"/>
              </a:rPr>
              <a:t>ananassae</a:t>
            </a:r>
            <a:r>
              <a:rPr lang="en-GB" altLang="en-US" dirty="0">
                <a:latin typeface="Arial" panose="020B0604020202020204" pitchFamily="34" charset="0"/>
                <a:ea typeface="msgothic" charset="0"/>
                <a:cs typeface="msgothic" charset="0"/>
              </a:rPr>
              <a:t> F-element genes have larger coding spans (start codon to stop codon, including introns) than </a:t>
            </a:r>
            <a:r>
              <a:rPr lang="en-GB" altLang="en-US" i="1" dirty="0">
                <a:latin typeface="Arial" panose="020B0604020202020204" pitchFamily="34" charset="0"/>
                <a:ea typeface="msgothic" charset="0"/>
                <a:cs typeface="msgothic" charset="0"/>
              </a:rPr>
              <a:t>D. melanogaster</a:t>
            </a:r>
            <a:r>
              <a:rPr lang="en-GB" altLang="en-US" dirty="0">
                <a:latin typeface="Arial" panose="020B0604020202020204" pitchFamily="34" charset="0"/>
                <a:ea typeface="msgothic" charset="0"/>
                <a:cs typeface="msgothic" charset="0"/>
              </a:rPr>
              <a:t> F-element genes. (B) The </a:t>
            </a:r>
            <a:r>
              <a:rPr lang="en-GB" altLang="en-US" i="1" dirty="0">
                <a:latin typeface="Arial" panose="020B0604020202020204" pitchFamily="34" charset="0"/>
                <a:ea typeface="msgothic" charset="0"/>
                <a:cs typeface="msgothic" charset="0"/>
              </a:rPr>
              <a:t>D. </a:t>
            </a:r>
            <a:r>
              <a:rPr lang="en-GB" altLang="en-US" i="1" dirty="0" err="1">
                <a:latin typeface="Arial" panose="020B0604020202020204" pitchFamily="34" charset="0"/>
                <a:ea typeface="msgothic" charset="0"/>
                <a:cs typeface="msgothic" charset="0"/>
              </a:rPr>
              <a:t>ananassae</a:t>
            </a:r>
            <a:r>
              <a:rPr lang="en-GB" altLang="en-US" dirty="0">
                <a:latin typeface="Arial" panose="020B0604020202020204" pitchFamily="34" charset="0"/>
                <a:ea typeface="msgothic" charset="0"/>
                <a:cs typeface="msgothic" charset="0"/>
              </a:rPr>
              <a:t> F-element genes have larger coding spans because they have larger total intron sizes than </a:t>
            </a:r>
            <a:r>
              <a:rPr lang="en-GB" altLang="en-US" i="1" dirty="0">
                <a:latin typeface="Arial" panose="020B0604020202020204" pitchFamily="34" charset="0"/>
                <a:ea typeface="msgothic" charset="0"/>
                <a:cs typeface="msgothic" charset="0"/>
              </a:rPr>
              <a:t>D. melanogaster</a:t>
            </a:r>
            <a:r>
              <a:rPr lang="en-GB" altLang="en-US" dirty="0">
                <a:latin typeface="Arial" panose="020B0604020202020204" pitchFamily="34" charset="0"/>
                <a:ea typeface="msgothic" charset="0"/>
                <a:cs typeface="msgothic" charset="0"/>
              </a:rPr>
              <a:t> F-element genes. (C) F-element genes have larger total coding exon (CDS) sizes than D-element genes in both </a:t>
            </a:r>
            <a:r>
              <a:rPr lang="en-GB" altLang="en-US" i="1" dirty="0">
                <a:latin typeface="Arial" panose="020B0604020202020204" pitchFamily="34" charset="0"/>
                <a:ea typeface="msgothic" charset="0"/>
                <a:cs typeface="msgothic" charset="0"/>
              </a:rPr>
              <a:t>D. </a:t>
            </a:r>
            <a:r>
              <a:rPr lang="en-GB" altLang="en-US" i="1" dirty="0" err="1">
                <a:latin typeface="Arial" panose="020B0604020202020204" pitchFamily="34" charset="0"/>
                <a:ea typeface="msgothic" charset="0"/>
                <a:cs typeface="msgothic" charset="0"/>
              </a:rPr>
              <a:t>ananassae</a:t>
            </a:r>
            <a:r>
              <a:rPr lang="en-GB" altLang="en-US" dirty="0">
                <a:latin typeface="Arial" panose="020B0604020202020204" pitchFamily="34" charset="0"/>
                <a:ea typeface="msgothic" charset="0"/>
                <a:cs typeface="msgothic" charset="0"/>
              </a:rPr>
              <a:t> and </a:t>
            </a:r>
            <a:r>
              <a:rPr lang="en-GB" altLang="en-US" i="1" dirty="0">
                <a:latin typeface="Arial" panose="020B0604020202020204" pitchFamily="34" charset="0"/>
                <a:ea typeface="msgothic" charset="0"/>
                <a:cs typeface="msgothic" charset="0"/>
              </a:rPr>
              <a:t>D. melanogaster</a:t>
            </a:r>
            <a:r>
              <a:rPr lang="en-GB" altLang="en-US" dirty="0">
                <a:latin typeface="Arial" panose="020B0604020202020204" pitchFamily="34" charset="0"/>
                <a:ea typeface="msgothic" charset="0"/>
                <a:cs typeface="msgothic" charset="0"/>
              </a:rPr>
              <a:t>. (D) F-element genes have more CDS than D-element genes. (E) F-element genes have smaller median CDS size than D-element genes. (F) The median intron size for </a:t>
            </a:r>
            <a:r>
              <a:rPr lang="en-GB" altLang="en-US" i="1" dirty="0">
                <a:latin typeface="Arial" panose="020B0604020202020204" pitchFamily="34" charset="0"/>
                <a:ea typeface="msgothic" charset="0"/>
                <a:cs typeface="msgothic" charset="0"/>
              </a:rPr>
              <a:t>D. </a:t>
            </a:r>
            <a:r>
              <a:rPr lang="en-GB" altLang="en-US" i="1" dirty="0" err="1">
                <a:latin typeface="Arial" panose="020B0604020202020204" pitchFamily="34" charset="0"/>
                <a:ea typeface="msgothic" charset="0"/>
                <a:cs typeface="msgothic" charset="0"/>
              </a:rPr>
              <a:t>ananassae</a:t>
            </a:r>
            <a:r>
              <a:rPr lang="en-GB" altLang="en-US" dirty="0">
                <a:latin typeface="Arial" panose="020B0604020202020204" pitchFamily="34" charset="0"/>
                <a:ea typeface="msgothic" charset="0"/>
                <a:cs typeface="msgothic" charset="0"/>
              </a:rPr>
              <a:t> and </a:t>
            </a:r>
            <a:r>
              <a:rPr lang="en-GB" altLang="en-US" i="1" dirty="0">
                <a:latin typeface="Arial" panose="020B0604020202020204" pitchFamily="34" charset="0"/>
                <a:ea typeface="msgothic" charset="0"/>
                <a:cs typeface="msgothic" charset="0"/>
              </a:rPr>
              <a:t>D. melanogaster</a:t>
            </a:r>
            <a:r>
              <a:rPr lang="en-GB" altLang="en-US" dirty="0">
                <a:latin typeface="Arial" panose="020B0604020202020204" pitchFamily="34" charset="0"/>
                <a:ea typeface="msgothic" charset="0"/>
                <a:cs typeface="msgothic" charset="0"/>
              </a:rPr>
              <a:t> F-element genes shows a bimodal distribution; this distribution pattern indicates that the expansion of the coding spans of </a:t>
            </a:r>
            <a:r>
              <a:rPr lang="en-GB" altLang="en-US" i="1" dirty="0">
                <a:latin typeface="Arial" panose="020B0604020202020204" pitchFamily="34" charset="0"/>
                <a:ea typeface="msgothic" charset="0"/>
                <a:cs typeface="msgothic" charset="0"/>
              </a:rPr>
              <a:t>D. </a:t>
            </a:r>
            <a:r>
              <a:rPr lang="en-GB" altLang="en-US" i="1" dirty="0" err="1">
                <a:latin typeface="Arial" panose="020B0604020202020204" pitchFamily="34" charset="0"/>
                <a:ea typeface="msgothic" charset="0"/>
                <a:cs typeface="msgothic" charset="0"/>
              </a:rPr>
              <a:t>ananassae</a:t>
            </a:r>
            <a:r>
              <a:rPr lang="en-GB" altLang="en-US" dirty="0">
                <a:latin typeface="Arial" panose="020B0604020202020204" pitchFamily="34" charset="0"/>
                <a:ea typeface="msgothic" charset="0"/>
                <a:cs typeface="msgothic" charset="0"/>
              </a:rPr>
              <a:t> F-element genes compared to </a:t>
            </a:r>
            <a:r>
              <a:rPr lang="en-GB" altLang="en-US" i="1" dirty="0">
                <a:latin typeface="Arial" panose="020B0604020202020204" pitchFamily="34" charset="0"/>
                <a:ea typeface="msgothic" charset="0"/>
                <a:cs typeface="msgothic" charset="0"/>
              </a:rPr>
              <a:t>D. melanogaster</a:t>
            </a:r>
            <a:r>
              <a:rPr lang="en-GB" altLang="en-US" dirty="0">
                <a:latin typeface="Arial" panose="020B0604020202020204" pitchFamily="34" charset="0"/>
                <a:ea typeface="msgothic" charset="0"/>
                <a:cs typeface="msgothic" charset="0"/>
              </a:rPr>
              <a:t> F-element genes can be attributed to the substantial expansion of a subset of introns.</a:t>
            </a:r>
          </a:p>
        </p:txBody>
      </p:sp>
    </p:spTree>
    <p:extLst>
      <p:ext uri="{BB962C8B-B14F-4D97-AF65-F5344CB8AC3E}">
        <p14:creationId xmlns:p14="http://schemas.microsoft.com/office/powerpoint/2010/main" val="1258232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3E288CD2-34EF-4C4B-BB95-543FFB3B39F7}"/>
              </a:ext>
            </a:extLst>
          </p:cNvPr>
          <p:cNvSpPr>
            <a:spLocks noGrp="1" noRot="1" noChangeAspect="1" noChangeArrowheads="1" noTextEdit="1"/>
          </p:cNvSpPr>
          <p:nvPr>
            <p:ph type="sldImg"/>
          </p:nvPr>
        </p:nvSpPr>
        <p:spPr>
          <a:ln/>
        </p:spPr>
      </p:sp>
      <p:sp>
        <p:nvSpPr>
          <p:cNvPr id="54274" name="Notes Placeholder 2">
            <a:extLst>
              <a:ext uri="{FF2B5EF4-FFF2-40B4-BE49-F238E27FC236}">
                <a16:creationId xmlns:a16="http://schemas.microsoft.com/office/drawing/2014/main" id="{7A7CBE1A-BF79-7E4E-810F-597A5FB2CC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0" dirty="0">
                <a:latin typeface="Times" pitchFamily="2" charset="0"/>
                <a:ea typeface="ＭＳ Ｐゴシック" panose="020B0600070205080204" pitchFamily="34" charset="-128"/>
              </a:rPr>
              <a:t>Slide from W Leung.  </a:t>
            </a:r>
            <a:r>
              <a:rPr lang="en-US" altLang="en-US" i="1" dirty="0">
                <a:latin typeface="Times" pitchFamily="2" charset="0"/>
                <a:ea typeface="ＭＳ Ｐゴシック" panose="020B0600070205080204" pitchFamily="34" charset="-128"/>
              </a:rPr>
              <a:t>D. melanogaster </a:t>
            </a:r>
            <a:r>
              <a:rPr lang="en-US" altLang="en-US" i="1" dirty="0" err="1">
                <a:latin typeface="Times" pitchFamily="2" charset="0"/>
                <a:ea typeface="ＭＳ Ｐゴシック" panose="020B0600070205080204" pitchFamily="34" charset="-128"/>
              </a:rPr>
              <a:t>Cadps</a:t>
            </a:r>
            <a:r>
              <a:rPr lang="en-US" altLang="en-US" dirty="0">
                <a:latin typeface="Times" pitchFamily="2" charset="0"/>
                <a:ea typeface="ＭＳ Ｐゴシック" panose="020B0600070205080204" pitchFamily="34" charset="-128"/>
              </a:rPr>
              <a:t>: coding span: 38kb; gene span: 41kb</a:t>
            </a:r>
          </a:p>
          <a:p>
            <a:r>
              <a:rPr lang="en-US" altLang="en-US" dirty="0">
                <a:latin typeface="Times" pitchFamily="2" charset="0"/>
                <a:ea typeface="ＭＳ Ｐゴシック" panose="020B0600070205080204" pitchFamily="34" charset="-128"/>
              </a:rPr>
              <a:t>8x increase in size of coding span</a:t>
            </a:r>
          </a:p>
        </p:txBody>
      </p:sp>
      <p:sp>
        <p:nvSpPr>
          <p:cNvPr id="54275" name="Slide Number Placeholder 3">
            <a:extLst>
              <a:ext uri="{FF2B5EF4-FFF2-40B4-BE49-F238E27FC236}">
                <a16:creationId xmlns:a16="http://schemas.microsoft.com/office/drawing/2014/main" id="{75201983-A702-3D41-B48C-923948FB55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602D9B0-50F3-7D47-9081-6A839856CBC7}" type="slidenum">
              <a:rPr lang="en-US" altLang="en-US" sz="1200" smtClean="0"/>
              <a:pPr/>
              <a:t>28</a:t>
            </a:fld>
            <a:endParaRPr lang="en-US" altLang="en-US" sz="1200"/>
          </a:p>
        </p:txBody>
      </p:sp>
    </p:spTree>
    <p:extLst>
      <p:ext uri="{BB962C8B-B14F-4D97-AF65-F5344CB8AC3E}">
        <p14:creationId xmlns:p14="http://schemas.microsoft.com/office/powerpoint/2010/main" val="3643098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43A42C83-828E-6E42-A93E-1852816FCFB5}"/>
              </a:ext>
            </a:extLst>
          </p:cNvPr>
          <p:cNvSpPr>
            <a:spLocks noGrp="1" noRot="1" noChangeAspect="1"/>
          </p:cNvSpPr>
          <p:nvPr>
            <p:ph type="sldImg"/>
          </p:nvPr>
        </p:nvSpPr>
        <p:spPr>
          <a:ln/>
        </p:spPr>
      </p:sp>
      <p:sp>
        <p:nvSpPr>
          <p:cNvPr id="46082" name="Notes Placeholder 2">
            <a:extLst>
              <a:ext uri="{FF2B5EF4-FFF2-40B4-BE49-F238E27FC236}">
                <a16:creationId xmlns:a16="http://schemas.microsoft.com/office/drawing/2014/main" id="{A8312A40-0813-9847-96E9-983024916BB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2" charset="0"/>
                <a:ea typeface="ＭＳ Ｐゴシック" panose="020B0600070205080204" pitchFamily="34" charset="-128"/>
              </a:rPr>
              <a:t>Figure from Leung et al 2015  G3 5: 719-40.   Nc indicates the number of codons used; CAI adjusts for genome-wide codon bias.  A negative slope on a plot of one against the other (CAI on the x-axis, Nc on the y-axis) indicates selective pressure.  Three of the four F elements do not exhibit the negative slop, suggesting little or no selective pressure, presumably due to the lack of recombination.  It is not clear why </a:t>
            </a:r>
            <a:r>
              <a:rPr lang="en-US" altLang="en-US" i="1" dirty="0">
                <a:latin typeface="Times" pitchFamily="2" charset="0"/>
                <a:ea typeface="ＭＳ Ｐゴシック" panose="020B0600070205080204" pitchFamily="34" charset="-128"/>
              </a:rPr>
              <a:t>D </a:t>
            </a:r>
            <a:r>
              <a:rPr lang="en-US" altLang="en-US" i="1" dirty="0" err="1">
                <a:latin typeface="Times" pitchFamily="2" charset="0"/>
                <a:ea typeface="ＭＳ Ｐゴシック" panose="020B0600070205080204" pitchFamily="34" charset="-128"/>
              </a:rPr>
              <a:t>grimshawi</a:t>
            </a:r>
            <a:r>
              <a:rPr lang="en-US" altLang="en-US" i="1" dirty="0">
                <a:latin typeface="Times" pitchFamily="2" charset="0"/>
                <a:ea typeface="ＭＳ Ｐゴシック" panose="020B0600070205080204" pitchFamily="34" charset="-128"/>
              </a:rPr>
              <a:t> </a:t>
            </a:r>
            <a:r>
              <a:rPr lang="en-US" altLang="en-US" dirty="0">
                <a:latin typeface="Times" pitchFamily="2" charset="0"/>
                <a:ea typeface="ＭＳ Ｐゴシック" panose="020B0600070205080204" pitchFamily="34" charset="-128"/>
              </a:rPr>
              <a:t>(a Hawaiian </a:t>
            </a:r>
            <a:r>
              <a:rPr lang="en-US" altLang="en-US" dirty="0" err="1">
                <a:latin typeface="Times" pitchFamily="2" charset="0"/>
                <a:ea typeface="ＭＳ Ｐゴシック" panose="020B0600070205080204" pitchFamily="34" charset="-128"/>
              </a:rPr>
              <a:t>fruitfly</a:t>
            </a:r>
            <a:r>
              <a:rPr lang="en-US" altLang="en-US" dirty="0">
                <a:latin typeface="Times" pitchFamily="2" charset="0"/>
                <a:ea typeface="ＭＳ Ｐゴシック" panose="020B0600070205080204" pitchFamily="34" charset="-128"/>
              </a:rPr>
              <a:t>) differs in this regard.  See Leung et al 2015 for a more detailed discussion.  </a:t>
            </a:r>
          </a:p>
        </p:txBody>
      </p:sp>
      <p:sp>
        <p:nvSpPr>
          <p:cNvPr id="46083" name="Slide Number Placeholder 3">
            <a:extLst>
              <a:ext uri="{FF2B5EF4-FFF2-40B4-BE49-F238E27FC236}">
                <a16:creationId xmlns:a16="http://schemas.microsoft.com/office/drawing/2014/main" id="{DC916DA1-5D37-E142-B57D-3AA036C70A4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66276F6-EFE6-884E-83DA-0101A8AC4957}" type="slidenum">
              <a:rPr lang="en-US" altLang="en-US" sz="1200"/>
              <a:pPr/>
              <a:t>29</a:t>
            </a:fld>
            <a:endParaRPr lang="en-US" alt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Text Box 1">
            <a:extLst>
              <a:ext uri="{FF2B5EF4-FFF2-40B4-BE49-F238E27FC236}">
                <a16:creationId xmlns:a16="http://schemas.microsoft.com/office/drawing/2014/main" id="{77B8DB94-1839-3A49-9BE0-D05ED6FDC75E}"/>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48131" name="Text Box 2">
            <a:extLst>
              <a:ext uri="{FF2B5EF4-FFF2-40B4-BE49-F238E27FC236}">
                <a16:creationId xmlns:a16="http://schemas.microsoft.com/office/drawing/2014/main" id="{20ACB726-4D60-B74D-B94E-314FBD14E15E}"/>
              </a:ext>
            </a:extLst>
          </p:cNvPr>
          <p:cNvSpPr>
            <a:spLocks noGrp="1" noChangeArrowheads="1"/>
          </p:cNvSpPr>
          <p:nvPr>
            <p:ph type="body"/>
          </p:nvPr>
        </p:nvSpPr>
        <p:spPr>
          <a:xfrm>
            <a:off x="1185863" y="4787900"/>
            <a:ext cx="5407025" cy="3825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a:cs typeface="msgothic"/>
              </a:rPr>
              <a:t>Codon bias in </a:t>
            </a:r>
            <a:r>
              <a:rPr lang="en-GB" altLang="en-US" i="1">
                <a:latin typeface="Arial" panose="020B0604020202020204" pitchFamily="34" charset="0"/>
                <a:ea typeface="msgothic"/>
                <a:cs typeface="msgothic"/>
              </a:rPr>
              <a:t>D. ananassae</a:t>
            </a:r>
            <a:r>
              <a:rPr lang="en-GB" altLang="en-US">
                <a:latin typeface="Arial" panose="020B0604020202020204" pitchFamily="34" charset="0"/>
                <a:ea typeface="msgothic"/>
                <a:cs typeface="msgothic"/>
              </a:rPr>
              <a:t> F-element genes can primarily be attributed to mutational biases instead of selection. (A) Violin plots of the Nc show that </a:t>
            </a:r>
            <a:r>
              <a:rPr lang="en-GB" altLang="en-US" i="1">
                <a:latin typeface="Arial" panose="020B0604020202020204" pitchFamily="34" charset="0"/>
                <a:ea typeface="msgothic"/>
                <a:cs typeface="msgothic"/>
              </a:rPr>
              <a:t>D. ananassae</a:t>
            </a:r>
            <a:r>
              <a:rPr lang="en-GB" altLang="en-US">
                <a:latin typeface="Arial" panose="020B0604020202020204" pitchFamily="34" charset="0"/>
                <a:ea typeface="msgothic"/>
                <a:cs typeface="msgothic"/>
              </a:rPr>
              <a:t> F-element genes exhibit stronger deviations from equal usage of synonymous codons (lower Nc) than </a:t>
            </a:r>
            <a:r>
              <a:rPr lang="en-GB" altLang="en-US" i="1">
                <a:latin typeface="Arial" panose="020B0604020202020204" pitchFamily="34" charset="0"/>
                <a:ea typeface="msgothic"/>
                <a:cs typeface="msgothic"/>
              </a:rPr>
              <a:t>D. melanogaster</a:t>
            </a:r>
            <a:r>
              <a:rPr lang="en-GB" altLang="en-US">
                <a:latin typeface="Arial" panose="020B0604020202020204" pitchFamily="34" charset="0"/>
                <a:ea typeface="msgothic"/>
                <a:cs typeface="msgothic"/>
              </a:rPr>
              <a:t> F-element genes. (B) Violin plots of the CAI show that </a:t>
            </a:r>
            <a:r>
              <a:rPr lang="en-GB" altLang="en-US" i="1">
                <a:latin typeface="Arial" panose="020B0604020202020204" pitchFamily="34" charset="0"/>
                <a:ea typeface="msgothic"/>
                <a:cs typeface="msgothic"/>
              </a:rPr>
              <a:t>D. ananassae</a:t>
            </a:r>
            <a:r>
              <a:rPr lang="en-GB" altLang="en-US">
                <a:latin typeface="Arial" panose="020B0604020202020204" pitchFamily="34" charset="0"/>
                <a:ea typeface="msgothic"/>
                <a:cs typeface="msgothic"/>
              </a:rPr>
              <a:t> F-element genes exhibit less optimal codon usage (lower CAI) than </a:t>
            </a:r>
            <a:r>
              <a:rPr lang="en-GB" altLang="en-US" i="1">
                <a:latin typeface="Arial" panose="020B0604020202020204" pitchFamily="34" charset="0"/>
                <a:ea typeface="msgothic"/>
                <a:cs typeface="msgothic"/>
              </a:rPr>
              <a:t>D. melanogaster</a:t>
            </a:r>
            <a:r>
              <a:rPr lang="en-GB" altLang="en-US">
                <a:latin typeface="Arial" panose="020B0604020202020204" pitchFamily="34" charset="0"/>
                <a:ea typeface="msgothic"/>
                <a:cs typeface="msgothic"/>
              </a:rPr>
              <a:t> F-element genes. F-element genes in both </a:t>
            </a:r>
            <a:r>
              <a:rPr lang="en-GB" altLang="en-US" i="1">
                <a:latin typeface="Arial" panose="020B0604020202020204" pitchFamily="34" charset="0"/>
                <a:ea typeface="msgothic"/>
                <a:cs typeface="msgothic"/>
              </a:rPr>
              <a:t>D. ananassae</a:t>
            </a:r>
            <a:r>
              <a:rPr lang="en-GB" altLang="en-US">
                <a:latin typeface="Arial" panose="020B0604020202020204" pitchFamily="34" charset="0"/>
                <a:ea typeface="msgothic"/>
                <a:cs typeface="msgothic"/>
              </a:rPr>
              <a:t> and </a:t>
            </a:r>
            <a:r>
              <a:rPr lang="en-GB" altLang="en-US" i="1">
                <a:latin typeface="Arial" panose="020B0604020202020204" pitchFamily="34" charset="0"/>
                <a:ea typeface="msgothic"/>
                <a:cs typeface="msgothic"/>
              </a:rPr>
              <a:t>D. melanogaster</a:t>
            </a:r>
            <a:r>
              <a:rPr lang="en-GB" altLang="en-US">
                <a:latin typeface="Arial" panose="020B0604020202020204" pitchFamily="34" charset="0"/>
                <a:ea typeface="msgothic"/>
                <a:cs typeface="msgothic"/>
              </a:rPr>
              <a:t> show less optimal codon usage (lower CAI) than D-element genes. (C) Scatterplot of Nc </a:t>
            </a:r>
            <a:r>
              <a:rPr lang="en-GB" altLang="en-US" i="1">
                <a:latin typeface="Arial" panose="020B0604020202020204" pitchFamily="34" charset="0"/>
                <a:ea typeface="msgothic"/>
                <a:cs typeface="msgothic"/>
              </a:rPr>
              <a:t>vs.</a:t>
            </a:r>
            <a:r>
              <a:rPr lang="en-GB" altLang="en-US">
                <a:latin typeface="Arial" panose="020B0604020202020204" pitchFamily="34" charset="0"/>
                <a:ea typeface="msgothic"/>
                <a:cs typeface="msgothic"/>
              </a:rPr>
              <a:t> CAI suggests that the codon bias in most </a:t>
            </a:r>
            <a:r>
              <a:rPr lang="en-GB" altLang="en-US" i="1">
                <a:latin typeface="Arial" panose="020B0604020202020204" pitchFamily="34" charset="0"/>
                <a:ea typeface="msgothic"/>
                <a:cs typeface="msgothic"/>
              </a:rPr>
              <a:t>D. ananassae</a:t>
            </a:r>
            <a:r>
              <a:rPr lang="en-GB" altLang="en-US">
                <a:latin typeface="Arial" panose="020B0604020202020204" pitchFamily="34" charset="0"/>
                <a:ea typeface="msgothic"/>
                <a:cs typeface="msgothic"/>
              </a:rPr>
              <a:t> and </a:t>
            </a:r>
            <a:r>
              <a:rPr lang="en-GB" altLang="en-US" i="1">
                <a:latin typeface="Arial" panose="020B0604020202020204" pitchFamily="34" charset="0"/>
                <a:ea typeface="msgothic"/>
                <a:cs typeface="msgothic"/>
              </a:rPr>
              <a:t>D. melanogaster</a:t>
            </a:r>
            <a:r>
              <a:rPr lang="en-GB" altLang="en-US">
                <a:latin typeface="Arial" panose="020B0604020202020204" pitchFamily="34" charset="0"/>
                <a:ea typeface="msgothic"/>
                <a:cs typeface="msgothic"/>
              </a:rPr>
              <a:t> F-element genes can be attributed to mutational bias instead of selection, as indicated by the placement of most of the genes in the portion of the LOESS regression line (red line) with a positive slope. By contrast, the codon bias in most </a:t>
            </a:r>
            <a:r>
              <a:rPr lang="en-GB" altLang="en-US" i="1">
                <a:latin typeface="Arial" panose="020B0604020202020204" pitchFamily="34" charset="0"/>
                <a:ea typeface="msgothic"/>
                <a:cs typeface="msgothic"/>
              </a:rPr>
              <a:t>D. ananassae</a:t>
            </a:r>
            <a:r>
              <a:rPr lang="en-GB" altLang="en-US">
                <a:latin typeface="Arial" panose="020B0604020202020204" pitchFamily="34" charset="0"/>
                <a:ea typeface="msgothic"/>
                <a:cs typeface="msgothic"/>
              </a:rPr>
              <a:t> and </a:t>
            </a:r>
            <a:r>
              <a:rPr lang="en-GB" altLang="en-US" i="1">
                <a:latin typeface="Arial" panose="020B0604020202020204" pitchFamily="34" charset="0"/>
                <a:ea typeface="msgothic"/>
                <a:cs typeface="msgothic"/>
              </a:rPr>
              <a:t>D. melanogaster</a:t>
            </a:r>
            <a:r>
              <a:rPr lang="en-GB" altLang="en-US">
                <a:latin typeface="Arial" panose="020B0604020202020204" pitchFamily="34" charset="0"/>
                <a:ea typeface="msgothic"/>
                <a:cs typeface="msgothic"/>
              </a:rPr>
              <a:t> D-element genes can be attributed to selection, as denoted by the LOESS regression line with a negative slope. The dotted line in each Nc </a:t>
            </a:r>
            <a:r>
              <a:rPr lang="en-GB" altLang="en-US" i="1">
                <a:latin typeface="Arial" panose="020B0604020202020204" pitchFamily="34" charset="0"/>
                <a:ea typeface="msgothic"/>
                <a:cs typeface="msgothic"/>
              </a:rPr>
              <a:t>vs.</a:t>
            </a:r>
            <a:r>
              <a:rPr lang="en-GB" altLang="en-US">
                <a:latin typeface="Arial" panose="020B0604020202020204" pitchFamily="34" charset="0"/>
                <a:ea typeface="msgothic"/>
                <a:cs typeface="msgothic"/>
              </a:rPr>
              <a:t> CAI scatterplot corresponds to the CAI value for a gene with equal codon usage relative to the species-specific reference gene sets constructed by the program </a:t>
            </a:r>
            <a:r>
              <a:rPr lang="en-GB" altLang="en-US" i="1">
                <a:latin typeface="Arial" panose="020B0604020202020204" pitchFamily="34" charset="0"/>
                <a:ea typeface="msgothic"/>
                <a:cs typeface="msgothic"/>
              </a:rPr>
              <a:t>scnRCA</a:t>
            </a:r>
            <a:r>
              <a:rPr lang="en-GB" altLang="en-US">
                <a:latin typeface="Arial" panose="020B0604020202020204" pitchFamily="34" charset="0"/>
                <a:ea typeface="msgothic"/>
                <a:cs typeface="msgothic"/>
              </a:rPr>
              <a:t> (0.200 for </a:t>
            </a:r>
            <a:r>
              <a:rPr lang="en-GB" altLang="en-US" i="1">
                <a:latin typeface="Arial" panose="020B0604020202020204" pitchFamily="34" charset="0"/>
                <a:ea typeface="msgothic"/>
                <a:cs typeface="msgothic"/>
              </a:rPr>
              <a:t>D. ananassae</a:t>
            </a:r>
            <a:r>
              <a:rPr lang="en-GB" altLang="en-US">
                <a:latin typeface="Arial" panose="020B0604020202020204" pitchFamily="34" charset="0"/>
                <a:ea typeface="msgothic"/>
                <a:cs typeface="msgothic"/>
              </a:rPr>
              <a:t> and 0.213 for </a:t>
            </a:r>
            <a:r>
              <a:rPr lang="en-GB" altLang="en-US" i="1">
                <a:latin typeface="Arial" panose="020B0604020202020204" pitchFamily="34" charset="0"/>
                <a:ea typeface="msgothic"/>
                <a:cs typeface="msgothic"/>
              </a:rPr>
              <a:t>D. melanogaster</a:t>
            </a:r>
            <a:r>
              <a:rPr lang="en-GB" altLang="en-US">
                <a:latin typeface="Arial" panose="020B0604020202020204" pitchFamily="34" charset="0"/>
                <a:ea typeface="msgothic"/>
                <a:cs typeface="msgothic"/>
              </a:rPr>
              <a:t>). Hence this species-specific threshold corresponds to the CAI value when the strengths of mutational bias and selection on codon bias are the same. A smaller percentage of F-element genes in </a:t>
            </a:r>
            <a:r>
              <a:rPr lang="en-GB" altLang="en-US" i="1">
                <a:latin typeface="Arial" panose="020B0604020202020204" pitchFamily="34" charset="0"/>
                <a:ea typeface="msgothic"/>
                <a:cs typeface="msgothic"/>
              </a:rPr>
              <a:t>D. ananassae</a:t>
            </a:r>
            <a:r>
              <a:rPr lang="en-GB" altLang="en-US">
                <a:latin typeface="Arial" panose="020B0604020202020204" pitchFamily="34" charset="0"/>
                <a:ea typeface="msgothic"/>
                <a:cs typeface="msgothic"/>
              </a:rPr>
              <a:t> (6/64; 9.4%) have CAI values above this species-specific CAI threshold compared to </a:t>
            </a:r>
            <a:r>
              <a:rPr lang="en-GB" altLang="en-US" i="1">
                <a:latin typeface="Arial" panose="020B0604020202020204" pitchFamily="34" charset="0"/>
                <a:ea typeface="msgothic"/>
                <a:cs typeface="msgothic"/>
              </a:rPr>
              <a:t>D. melanogaster</a:t>
            </a:r>
            <a:r>
              <a:rPr lang="en-GB" altLang="en-US">
                <a:latin typeface="Arial" panose="020B0604020202020204" pitchFamily="34" charset="0"/>
                <a:ea typeface="msgothic"/>
                <a:cs typeface="msgothic"/>
              </a:rPr>
              <a:t> (18/79; 22.8%).</a:t>
            </a:r>
          </a:p>
        </p:txBody>
      </p:sp>
    </p:spTree>
    <p:extLst>
      <p:ext uri="{BB962C8B-B14F-4D97-AF65-F5344CB8AC3E}">
        <p14:creationId xmlns:p14="http://schemas.microsoft.com/office/powerpoint/2010/main" val="983625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CB64EB57-B128-BB4E-AB27-1D802D1A98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BC9F4B5-4E62-864C-A733-ADE1092B09BC}" type="slidenum">
              <a:rPr lang="en-US" altLang="en-US" sz="1200"/>
              <a:pPr/>
              <a:t>31</a:t>
            </a:fld>
            <a:endParaRPr lang="en-US" altLang="en-US" sz="1200"/>
          </a:p>
        </p:txBody>
      </p:sp>
      <p:sp>
        <p:nvSpPr>
          <p:cNvPr id="52226" name="Rectangle 2">
            <a:extLst>
              <a:ext uri="{FF2B5EF4-FFF2-40B4-BE49-F238E27FC236}">
                <a16:creationId xmlns:a16="http://schemas.microsoft.com/office/drawing/2014/main" id="{489B6721-69EA-8F42-9CCE-FB6E5CA8CE98}"/>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0673B2E2-4424-7E4B-8EFE-C88BFE5FCC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Slide:  update of analysis from Leung et al 2010. </a:t>
            </a:r>
          </a:p>
          <a:p>
            <a:r>
              <a:rPr lang="en-US" altLang="en-US" dirty="0">
                <a:latin typeface="Arial" panose="020B0604020202020204" pitchFamily="34" charset="0"/>
                <a:ea typeface="ＭＳ Ｐゴシック" panose="020B0600070205080204" pitchFamily="34" charset="-128"/>
              </a:rPr>
              <a:t> We find that about 10% of the genes have moved from the dot chromosome to another chromosome, in most cases changing their local environment from heterochromatin to euchromatin.  In most cases (but not all), these genes show the characteristics of the present milieu; they are shorter and show more codon bias when they lie in a euchromatic domain than when they ore in a heterochromatic domain.  We do not know the mechanism for such transposition, but </a:t>
            </a:r>
            <a:r>
              <a:rPr lang="en-US" altLang="en-US" dirty="0" err="1">
                <a:latin typeface="Arial" panose="020B0604020202020204" pitchFamily="34" charset="0"/>
                <a:ea typeface="ＭＳ Ｐゴシック" panose="020B0600070205080204" pitchFamily="34" charset="-128"/>
              </a:rPr>
              <a:t>helitrons</a:t>
            </a:r>
            <a:r>
              <a:rPr lang="en-US" altLang="en-US" dirty="0">
                <a:latin typeface="Arial" panose="020B0604020202020204" pitchFamily="34" charset="0"/>
                <a:ea typeface="ＭＳ Ｐゴシック" panose="020B0600070205080204" pitchFamily="34" charset="-128"/>
              </a:rPr>
              <a:t> (a type of TE known to pick up flanking DNA) may be involved.</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CBB0D049-21CA-F843-BE15-4C194B3646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EC49628-3A4C-1B49-B34C-C29A175E7565}" type="slidenum">
              <a:rPr lang="en-US" altLang="en-US" sz="1200"/>
              <a:pPr/>
              <a:t>32</a:t>
            </a:fld>
            <a:endParaRPr lang="en-US" altLang="en-US" sz="1200"/>
          </a:p>
        </p:txBody>
      </p:sp>
      <p:sp>
        <p:nvSpPr>
          <p:cNvPr id="48130" name="Rectangle 2">
            <a:extLst>
              <a:ext uri="{FF2B5EF4-FFF2-40B4-BE49-F238E27FC236}">
                <a16:creationId xmlns:a16="http://schemas.microsoft.com/office/drawing/2014/main" id="{4161D43E-D6A8-DC49-8651-DABDC6B3DB36}"/>
              </a:ext>
            </a:extLst>
          </p:cNvPr>
          <p:cNvSpPr>
            <a:spLocks noGrp="1" noRot="1" noChangeAspect="1" noChangeArrowheads="1"/>
          </p:cNvSpPr>
          <p:nvPr>
            <p:ph type="sldImg"/>
          </p:nvPr>
        </p:nvSpPr>
        <p:spPr>
          <a:solidFill>
            <a:srgbClr val="FFFFFF"/>
          </a:solidFill>
          <a:ln/>
        </p:spPr>
      </p:sp>
      <p:sp>
        <p:nvSpPr>
          <p:cNvPr id="48131" name="Rectangle 3">
            <a:extLst>
              <a:ext uri="{FF2B5EF4-FFF2-40B4-BE49-F238E27FC236}">
                <a16:creationId xmlns:a16="http://schemas.microsoft.com/office/drawing/2014/main" id="{1BB9F05C-ECDF-E34F-B285-A660287E8880}"/>
              </a:ext>
            </a:extLst>
          </p:cNvPr>
          <p:cNvSpPr>
            <a:spLocks noGrp="1" noChangeArrowheads="1"/>
          </p:cNvSpPr>
          <p:nvPr>
            <p:ph type="body" idx="1"/>
          </p:nvPr>
        </p:nvSpPr>
        <p:spPr>
          <a:xfrm>
            <a:off x="495300" y="4343400"/>
            <a:ext cx="5867400" cy="4191000"/>
          </a:xfrm>
          <a:solidFill>
            <a:srgbClr val="FFFFFF"/>
          </a:solidFill>
          <a:ln>
            <a:solidFill>
              <a:srgbClr val="000000"/>
            </a:solidFill>
          </a:ln>
        </p:spPr>
        <p:txBody>
          <a:bodyPr/>
          <a:lstStyle/>
          <a:p>
            <a:pPr eaLnBrk="1" hangingPunct="1"/>
            <a:r>
              <a:rPr lang="en-US" altLang="en-US">
                <a:latin typeface="Times" pitchFamily="2" charset="0"/>
                <a:ea typeface="ＭＳ Ｐゴシック" panose="020B0600070205080204" pitchFamily="34" charset="-128"/>
              </a:rPr>
              <a:t>While most of the same genes are found on the dot chromosomes in D melanogaster and D virilis, there have been extensive rearrangements, presumably by inversions.  For example, pan and Caps are on opposite ends of the dot in </a:t>
            </a:r>
            <a:r>
              <a:rPr lang="en-US" altLang="en-US" i="1">
                <a:latin typeface="Times" pitchFamily="2" charset="0"/>
                <a:ea typeface="ＭＳ Ｐゴシック" panose="020B0600070205080204" pitchFamily="34" charset="-128"/>
              </a:rPr>
              <a:t>D melanogaster</a:t>
            </a:r>
            <a:r>
              <a:rPr lang="en-US" altLang="en-US">
                <a:latin typeface="Times" pitchFamily="2" charset="0"/>
                <a:ea typeface="ＭＳ Ｐゴシック" panose="020B0600070205080204" pitchFamily="34" charset="-128"/>
              </a:rPr>
              <a:t>, but are found on the same fosmid (#30, dark blue) in </a:t>
            </a:r>
            <a:r>
              <a:rPr lang="en-US" altLang="en-US" i="1">
                <a:latin typeface="Times" pitchFamily="2" charset="0"/>
                <a:ea typeface="ＭＳ Ｐゴシック" panose="020B0600070205080204" pitchFamily="34" charset="-128"/>
              </a:rPr>
              <a:t>D. virilis. </a:t>
            </a:r>
            <a:r>
              <a:rPr lang="en-US" altLang="en-US">
                <a:latin typeface="Times" pitchFamily="2" charset="0"/>
                <a:ea typeface="ＭＳ Ｐゴシック" panose="020B0600070205080204" pitchFamily="34" charset="-128"/>
              </a:rPr>
              <a:t>In contrast, the gene cluster of fosmid #103 (turquoise) has maintained the same order and orientation – perfect </a:t>
            </a:r>
            <a:r>
              <a:rPr lang="en-US" altLang="en-US" b="1">
                <a:latin typeface="Times" pitchFamily="2" charset="0"/>
                <a:ea typeface="ＭＳ Ｐゴシック" panose="020B0600070205080204" pitchFamily="34" charset="-128"/>
              </a:rPr>
              <a:t>synteny.</a:t>
            </a:r>
            <a:r>
              <a:rPr lang="en-US" altLang="en-US">
                <a:latin typeface="Times" pitchFamily="2" charset="0"/>
                <a:ea typeface="ＭＳ Ｐゴシック" panose="020B0600070205080204" pitchFamily="34" charset="-128"/>
              </a:rPr>
              <a:t> </a:t>
            </a:r>
          </a:p>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54C04907-D14B-9241-9D6D-A965D8E604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BD7E75D-DC31-5F41-818F-419F2C6DE718}" type="slidenum">
              <a:rPr lang="en-US" altLang="en-US" sz="1200" smtClean="0"/>
              <a:pPr/>
              <a:t>3</a:t>
            </a:fld>
            <a:endParaRPr lang="en-US" altLang="en-US" sz="1200"/>
          </a:p>
        </p:txBody>
      </p:sp>
      <p:sp>
        <p:nvSpPr>
          <p:cNvPr id="26626" name="Rectangle 2">
            <a:extLst>
              <a:ext uri="{FF2B5EF4-FFF2-40B4-BE49-F238E27FC236}">
                <a16:creationId xmlns:a16="http://schemas.microsoft.com/office/drawing/2014/main" id="{B5DC63EC-7F01-864C-8EE8-E69F506FB727}"/>
              </a:ext>
            </a:extLst>
          </p:cNvPr>
          <p:cNvSpPr>
            <a:spLocks noGrp="1" noRot="1" noChangeAspect="1" noChangeArrowheads="1" noTextEdit="1"/>
          </p:cNvSpPr>
          <p:nvPr>
            <p:ph type="sldImg"/>
          </p:nvPr>
        </p:nvSpPr>
        <p:spPr>
          <a:solidFill>
            <a:srgbClr val="FFFFFF"/>
          </a:solidFill>
          <a:ln/>
        </p:spPr>
      </p:sp>
      <p:sp>
        <p:nvSpPr>
          <p:cNvPr id="26627" name="Rectangle 3">
            <a:extLst>
              <a:ext uri="{FF2B5EF4-FFF2-40B4-BE49-F238E27FC236}">
                <a16:creationId xmlns:a16="http://schemas.microsoft.com/office/drawing/2014/main" id="{09400F2C-1732-8448-83D3-8114D0B5E5B2}"/>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pitchFamily="2" charset="0"/>
                <a:ea typeface="ＭＳ Ｐゴシック" panose="020B0600070205080204" pitchFamily="34" charset="-128"/>
              </a:rPr>
              <a:t>Drawing by G. Farkas.</a:t>
            </a:r>
          </a:p>
        </p:txBody>
      </p:sp>
    </p:spTree>
    <p:extLst>
      <p:ext uri="{BB962C8B-B14F-4D97-AF65-F5344CB8AC3E}">
        <p14:creationId xmlns:p14="http://schemas.microsoft.com/office/powerpoint/2010/main" val="4033121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3820C116-4AB1-4D43-BB61-95228EDB7093}"/>
              </a:ext>
            </a:extLst>
          </p:cNvPr>
          <p:cNvSpPr>
            <a:spLocks noGrp="1" noRot="1" noChangeAspect="1" noChangeArrowheads="1" noTextEdit="1"/>
          </p:cNvSpPr>
          <p:nvPr>
            <p:ph type="sldImg"/>
          </p:nvPr>
        </p:nvSpPr>
        <p:spPr>
          <a:ln/>
        </p:spPr>
      </p:sp>
      <p:sp>
        <p:nvSpPr>
          <p:cNvPr id="18434" name="Notes Placeholder 2">
            <a:extLst>
              <a:ext uri="{FF2B5EF4-FFF2-40B4-BE49-F238E27FC236}">
                <a16:creationId xmlns:a16="http://schemas.microsoft.com/office/drawing/2014/main" id="{6912AE0E-850F-FE41-9DE1-A6C149BA31C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The minimal number of inversions required to change the order and orientation of the genes on the dot chromosome in one species to that of another species.  There have been numerous changes over the 40 million years separating </a:t>
            </a:r>
            <a:r>
              <a:rPr lang="en-US" altLang="en-US" i="1">
                <a:latin typeface="Times" pitchFamily="2" charset="0"/>
                <a:ea typeface="ＭＳ Ｐゴシック" panose="020B0600070205080204" pitchFamily="34" charset="-128"/>
              </a:rPr>
              <a:t>D. melanogaster </a:t>
            </a:r>
            <a:r>
              <a:rPr lang="en-US" altLang="en-US">
                <a:latin typeface="Times" pitchFamily="2" charset="0"/>
                <a:ea typeface="ＭＳ Ｐゴシック" panose="020B0600070205080204" pitchFamily="34" charset="-128"/>
              </a:rPr>
              <a:t>from </a:t>
            </a:r>
            <a:r>
              <a:rPr lang="en-US" altLang="en-US" i="1">
                <a:latin typeface="Times" pitchFamily="2" charset="0"/>
                <a:ea typeface="ＭＳ Ｐゴシック" panose="020B0600070205080204" pitchFamily="34" charset="-128"/>
              </a:rPr>
              <a:t>D. virilis</a:t>
            </a:r>
            <a:r>
              <a:rPr lang="en-US" altLang="en-US">
                <a:latin typeface="Times" pitchFamily="2" charset="0"/>
                <a:ea typeface="ＭＳ Ｐゴシック" panose="020B0600070205080204" pitchFamily="34" charset="-128"/>
              </a:rPr>
              <a:t>.  Again, by looking at the set of species we can make some inferences as to when these events happened,  The chromatin state of the gene remains the same, regardless of the arrangement, indicating local signals.</a:t>
            </a:r>
          </a:p>
        </p:txBody>
      </p:sp>
      <p:sp>
        <p:nvSpPr>
          <p:cNvPr id="18435" name="Slide Number Placeholder 3">
            <a:extLst>
              <a:ext uri="{FF2B5EF4-FFF2-40B4-BE49-F238E27FC236}">
                <a16:creationId xmlns:a16="http://schemas.microsoft.com/office/drawing/2014/main" id="{300AC535-D5D0-0E49-BA78-A3B6CE41101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fld id="{50FBC54F-4BEF-574A-8B6C-7EF144D84399}" type="slidenum">
              <a:rPr lang="en-US" altLang="en-US" smtClean="0">
                <a:latin typeface="Times" pitchFamily="2" charset="0"/>
              </a:rPr>
              <a:pPr/>
              <a:t>33</a:t>
            </a:fld>
            <a:endParaRPr lang="en-US" altLang="en-US">
              <a:latin typeface="Times" pitchFamily="2" charset="0"/>
            </a:endParaRPr>
          </a:p>
        </p:txBody>
      </p:sp>
    </p:spTree>
    <p:extLst>
      <p:ext uri="{BB962C8B-B14F-4D97-AF65-F5344CB8AC3E}">
        <p14:creationId xmlns:p14="http://schemas.microsoft.com/office/powerpoint/2010/main" val="1076112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a:extLst>
              <a:ext uri="{FF2B5EF4-FFF2-40B4-BE49-F238E27FC236}">
                <a16:creationId xmlns:a16="http://schemas.microsoft.com/office/drawing/2014/main" id="{674593D6-AA51-FA40-96BA-42CD9AE9387D}"/>
              </a:ext>
            </a:extLst>
          </p:cNvPr>
          <p:cNvSpPr>
            <a:spLocks noGrp="1" noRot="1" noChangeAspect="1"/>
          </p:cNvSpPr>
          <p:nvPr>
            <p:ph type="sldImg"/>
          </p:nvPr>
        </p:nvSpPr>
        <p:spPr>
          <a:ln/>
        </p:spPr>
      </p:sp>
      <p:sp>
        <p:nvSpPr>
          <p:cNvPr id="87042" name="Notes Placeholder 2">
            <a:extLst>
              <a:ext uri="{FF2B5EF4-FFF2-40B4-BE49-F238E27FC236}">
                <a16:creationId xmlns:a16="http://schemas.microsoft.com/office/drawing/2014/main" id="{FF4B32BE-2D78-544A-B197-3894211BB5C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Conclusions based on the preceding data.</a:t>
            </a:r>
          </a:p>
        </p:txBody>
      </p:sp>
      <p:sp>
        <p:nvSpPr>
          <p:cNvPr id="87043" name="Slide Number Placeholder 3">
            <a:extLst>
              <a:ext uri="{FF2B5EF4-FFF2-40B4-BE49-F238E27FC236}">
                <a16:creationId xmlns:a16="http://schemas.microsoft.com/office/drawing/2014/main" id="{00A8F58F-BA0F-ED4D-9C9E-9209C1AA8F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4BA93CF-E179-FE47-B195-0E607F2644FA}" type="slidenum">
              <a:rPr lang="en-US" altLang="en-US" sz="1200"/>
              <a:pPr/>
              <a:t>34</a:t>
            </a:fld>
            <a:endParaRPr lang="en-US" alt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a:extLst>
              <a:ext uri="{FF2B5EF4-FFF2-40B4-BE49-F238E27FC236}">
                <a16:creationId xmlns:a16="http://schemas.microsoft.com/office/drawing/2014/main" id="{B5684562-F721-6C44-9A05-E00BE5B001DF}"/>
              </a:ext>
            </a:extLst>
          </p:cNvPr>
          <p:cNvSpPr>
            <a:spLocks noGrp="1" noRot="1" noChangeAspect="1"/>
          </p:cNvSpPr>
          <p:nvPr>
            <p:ph type="sldImg"/>
          </p:nvPr>
        </p:nvSpPr>
        <p:spPr>
          <a:ln/>
        </p:spPr>
      </p:sp>
      <p:sp>
        <p:nvSpPr>
          <p:cNvPr id="89090" name="Notes Placeholder 2">
            <a:extLst>
              <a:ext uri="{FF2B5EF4-FFF2-40B4-BE49-F238E27FC236}">
                <a16:creationId xmlns:a16="http://schemas.microsoft.com/office/drawing/2014/main" id="{8365F3F0-1831-2F44-8655-984A47949DF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pitchFamily="2" charset="0"/>
                <a:ea typeface="ＭＳ Ｐゴシック" panose="020B0600070205080204" pitchFamily="34" charset="-128"/>
              </a:rPr>
              <a:t>Questions that we want to be thinking about as we work on our GEP research project this semester.</a:t>
            </a:r>
          </a:p>
        </p:txBody>
      </p:sp>
      <p:sp>
        <p:nvSpPr>
          <p:cNvPr id="89091" name="Slide Number Placeholder 3">
            <a:extLst>
              <a:ext uri="{FF2B5EF4-FFF2-40B4-BE49-F238E27FC236}">
                <a16:creationId xmlns:a16="http://schemas.microsoft.com/office/drawing/2014/main" id="{B428169B-CC0A-BD43-A3AC-5B606F31BFF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EAF0C91-80CF-4C48-8F1A-91C810151A88}" type="slidenum">
              <a:rPr lang="en-US" altLang="en-US" sz="1200"/>
              <a:pPr/>
              <a:t>35</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167F45A0-227D-884D-8FE0-C227D5D8B4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BECC833-F941-4A46-92DD-FCBDB706735B}" type="slidenum">
              <a:rPr lang="en-US" altLang="en-US" sz="1200"/>
              <a:pPr/>
              <a:t>4</a:t>
            </a:fld>
            <a:endParaRPr lang="en-US" altLang="en-US" sz="1200"/>
          </a:p>
        </p:txBody>
      </p:sp>
      <p:sp>
        <p:nvSpPr>
          <p:cNvPr id="33794" name="Rectangle 7">
            <a:extLst>
              <a:ext uri="{FF2B5EF4-FFF2-40B4-BE49-F238E27FC236}">
                <a16:creationId xmlns:a16="http://schemas.microsoft.com/office/drawing/2014/main" id="{006B3F50-2FCB-D040-9C51-18B69581830E}"/>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fld id="{8251CCD4-9997-8F47-B074-48E1855BB32D}" type="slidenum">
              <a:rPr lang="en-US" altLang="en-US" sz="1200">
                <a:latin typeface="Arial" panose="020B0604020202020204" pitchFamily="34" charset="0"/>
              </a:rPr>
              <a:pPr algn="r"/>
              <a:t>4</a:t>
            </a:fld>
            <a:endParaRPr lang="en-US" altLang="en-US" sz="1200">
              <a:latin typeface="Arial" panose="020B0604020202020204" pitchFamily="34" charset="0"/>
            </a:endParaRPr>
          </a:p>
        </p:txBody>
      </p:sp>
      <p:sp>
        <p:nvSpPr>
          <p:cNvPr id="33795" name="Rectangle 2">
            <a:extLst>
              <a:ext uri="{FF2B5EF4-FFF2-40B4-BE49-F238E27FC236}">
                <a16:creationId xmlns:a16="http://schemas.microsoft.com/office/drawing/2014/main" id="{5EEB1045-3462-844C-B284-927CA681960E}"/>
              </a:ext>
            </a:extLst>
          </p:cNvPr>
          <p:cNvSpPr>
            <a:spLocks noGrp="1" noRot="1" noChangeAspect="1" noChangeArrowheads="1" noTextEdit="1"/>
          </p:cNvSpPr>
          <p:nvPr>
            <p:ph type="sldImg"/>
          </p:nvPr>
        </p:nvSpPr>
        <p:spPr>
          <a:solidFill>
            <a:srgbClr val="FFFFFF"/>
          </a:solidFill>
          <a:ln/>
        </p:spPr>
      </p:sp>
      <p:sp>
        <p:nvSpPr>
          <p:cNvPr id="33796" name="Rectangle 3">
            <a:extLst>
              <a:ext uri="{FF2B5EF4-FFF2-40B4-BE49-F238E27FC236}">
                <a16:creationId xmlns:a16="http://schemas.microsoft.com/office/drawing/2014/main" id="{0B183ED6-0E4F-364D-AA1D-E4C0627711DA}"/>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tLang="en-US" dirty="0">
                <a:latin typeface="Times" pitchFamily="2" charset="0"/>
                <a:ea typeface="ＭＳ Ｐゴシック" panose="020B0600070205080204" pitchFamily="34" charset="-128"/>
              </a:rPr>
              <a:t>There appears to be an intimate link between heterochromatin formation and the need to silence much of the genome – the part made up of repetitious elements (ref. lecture#1).  One of the first clues was the observation that adding extra copies of a gene did not result in more gene product – but in silencing!  This suggests that repeats are recognized as such, and silenced – a defense against invading retroviruses and transposons (transposable elements – TEs).  So the high repeat density of the dot chromosome may be key.  What can we learn from a comparison of dot chromosomes among Drosophila species; what features do they have in common?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BBACAA7D-B0C9-1A41-8805-EA0FCFED74D0}"/>
              </a:ext>
            </a:extLst>
          </p:cNvPr>
          <p:cNvSpPr>
            <a:spLocks noGrp="1" noRot="1" noChangeAspect="1"/>
          </p:cNvSpPr>
          <p:nvPr>
            <p:ph type="sldImg"/>
          </p:nvPr>
        </p:nvSpPr>
        <p:spPr>
          <a:ln/>
        </p:spPr>
      </p:sp>
      <p:sp>
        <p:nvSpPr>
          <p:cNvPr id="37890" name="Notes Placeholder 2">
            <a:extLst>
              <a:ext uri="{FF2B5EF4-FFF2-40B4-BE49-F238E27FC236}">
                <a16:creationId xmlns:a16="http://schemas.microsoft.com/office/drawing/2014/main" id="{2BFD5983-7E05-1C44-9B01-0567DE6FF3F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2" charset="0"/>
                <a:ea typeface="ＭＳ Ｐゴシック" panose="020B0600070205080204" pitchFamily="34" charset="-128"/>
              </a:rPr>
              <a:t>Figure from Leung et al 2015  G3  5: 719-740. Data has been completed for </a:t>
            </a:r>
            <a:r>
              <a:rPr lang="en-US" altLang="en-US" i="1" dirty="0">
                <a:latin typeface="Times" pitchFamily="2" charset="0"/>
                <a:ea typeface="ＭＳ Ｐゴシック" panose="020B0600070205080204" pitchFamily="34" charset="-128"/>
              </a:rPr>
              <a:t>D. </a:t>
            </a:r>
            <a:r>
              <a:rPr lang="en-US" altLang="en-US" i="1" dirty="0" err="1">
                <a:latin typeface="Times" pitchFamily="2" charset="0"/>
                <a:ea typeface="ＭＳ Ｐゴシック" panose="020B0600070205080204" pitchFamily="34" charset="-128"/>
              </a:rPr>
              <a:t>erecta</a:t>
            </a:r>
            <a:r>
              <a:rPr lang="en-US" altLang="en-US" i="1" dirty="0">
                <a:latin typeface="Times" pitchFamily="2" charset="0"/>
                <a:ea typeface="ＭＳ Ｐゴシック" panose="020B0600070205080204" pitchFamily="34" charset="-128"/>
              </a:rPr>
              <a:t>, D. </a:t>
            </a:r>
            <a:r>
              <a:rPr lang="en-US" altLang="en-US" i="1" dirty="0" err="1">
                <a:latin typeface="Times" pitchFamily="2" charset="0"/>
                <a:ea typeface="ＭＳ Ｐゴシック" panose="020B0600070205080204" pitchFamily="34" charset="-128"/>
              </a:rPr>
              <a:t>mojavensis</a:t>
            </a:r>
            <a:r>
              <a:rPr lang="en-US" altLang="en-US" dirty="0">
                <a:latin typeface="Times" pitchFamily="2" charset="0"/>
                <a:ea typeface="ＭＳ Ｐゴシック" panose="020B0600070205080204" pitchFamily="34" charset="-128"/>
              </a:rPr>
              <a:t>, and </a:t>
            </a:r>
            <a:r>
              <a:rPr lang="en-US" altLang="en-US" i="1" dirty="0">
                <a:latin typeface="Times" pitchFamily="2" charset="0"/>
                <a:ea typeface="ＭＳ Ｐゴシック" panose="020B0600070205080204" pitchFamily="34" charset="-128"/>
              </a:rPr>
              <a:t>D. </a:t>
            </a:r>
            <a:r>
              <a:rPr lang="en-US" altLang="en-US" i="1" dirty="0" err="1">
                <a:latin typeface="Times" pitchFamily="2" charset="0"/>
                <a:ea typeface="ＭＳ Ｐゴシック" panose="020B0600070205080204" pitchFamily="34" charset="-128"/>
              </a:rPr>
              <a:t>grimshawi</a:t>
            </a:r>
            <a:r>
              <a:rPr lang="en-US" altLang="en-US" dirty="0">
                <a:latin typeface="Times" pitchFamily="2" charset="0"/>
                <a:ea typeface="ＭＳ Ｐゴシック" panose="020B0600070205080204" pitchFamily="34" charset="-128"/>
              </a:rPr>
              <a:t>, and compared to </a:t>
            </a:r>
            <a:r>
              <a:rPr lang="en-US" altLang="en-US" i="1" dirty="0">
                <a:latin typeface="Times" pitchFamily="2" charset="0"/>
                <a:ea typeface="ＭＳ Ｐゴシック" panose="020B0600070205080204" pitchFamily="34" charset="-128"/>
              </a:rPr>
              <a:t>D. melanogaster</a:t>
            </a:r>
            <a:r>
              <a:rPr lang="en-US" altLang="en-US" dirty="0">
                <a:latin typeface="Times" pitchFamily="2" charset="0"/>
                <a:ea typeface="ＭＳ Ｐゴシック" panose="020B0600070205080204" pitchFamily="34" charset="-128"/>
              </a:rPr>
              <a:t>.  Density of transposons for the Muller F element and euchromatic reference regions is shown here. Muller F elements in </a:t>
            </a:r>
            <a:r>
              <a:rPr lang="en-US" altLang="en-US" i="1" dirty="0">
                <a:latin typeface="Times" pitchFamily="2" charset="0"/>
                <a:ea typeface="ＭＳ Ｐゴシック" panose="020B0600070205080204" pitchFamily="34" charset="-128"/>
              </a:rPr>
              <a:t>D. melanogaster</a:t>
            </a:r>
            <a:r>
              <a:rPr lang="en-US" altLang="en-US" dirty="0">
                <a:latin typeface="Times" pitchFamily="2" charset="0"/>
                <a:ea typeface="ＭＳ Ｐゴシック" panose="020B0600070205080204" pitchFamily="34" charset="-128"/>
              </a:rPr>
              <a:t>, </a:t>
            </a:r>
            <a:r>
              <a:rPr lang="en-US" altLang="en-US" i="1" dirty="0">
                <a:latin typeface="Times" pitchFamily="2" charset="0"/>
                <a:ea typeface="ＭＳ Ｐゴシック" panose="020B0600070205080204" pitchFamily="34" charset="-128"/>
              </a:rPr>
              <a:t>D. </a:t>
            </a:r>
            <a:r>
              <a:rPr lang="en-US" altLang="en-US" i="1" dirty="0" err="1">
                <a:latin typeface="Times" pitchFamily="2" charset="0"/>
                <a:ea typeface="ＭＳ Ｐゴシック" panose="020B0600070205080204" pitchFamily="34" charset="-128"/>
              </a:rPr>
              <a:t>erecta</a:t>
            </a:r>
            <a:r>
              <a:rPr lang="en-US" altLang="en-US" dirty="0">
                <a:latin typeface="Times" pitchFamily="2" charset="0"/>
                <a:ea typeface="ＭＳ Ｐゴシック" panose="020B0600070205080204" pitchFamily="34" charset="-128"/>
              </a:rPr>
              <a:t>, </a:t>
            </a:r>
            <a:r>
              <a:rPr lang="en-US" altLang="en-US" i="1" dirty="0">
                <a:latin typeface="Times" pitchFamily="2" charset="0"/>
                <a:ea typeface="ＭＳ Ｐゴシック" panose="020B0600070205080204" pitchFamily="34" charset="-128"/>
              </a:rPr>
              <a:t>D. </a:t>
            </a:r>
            <a:r>
              <a:rPr lang="en-US" altLang="en-US" i="1" dirty="0" err="1">
                <a:latin typeface="Times" pitchFamily="2" charset="0"/>
                <a:ea typeface="ＭＳ Ｐゴシック" panose="020B0600070205080204" pitchFamily="34" charset="-128"/>
              </a:rPr>
              <a:t>mojavensis</a:t>
            </a:r>
            <a:r>
              <a:rPr lang="en-US" altLang="en-US" dirty="0">
                <a:latin typeface="Times" pitchFamily="2" charset="0"/>
                <a:ea typeface="ＭＳ Ｐゴシック" panose="020B0600070205080204" pitchFamily="34" charset="-128"/>
              </a:rPr>
              <a:t>, and </a:t>
            </a:r>
            <a:r>
              <a:rPr lang="en-US" altLang="en-US" i="1" dirty="0">
                <a:latin typeface="Times" pitchFamily="2" charset="0"/>
                <a:ea typeface="ＭＳ Ｐゴシック" panose="020B0600070205080204" pitchFamily="34" charset="-128"/>
              </a:rPr>
              <a:t>D. </a:t>
            </a:r>
            <a:r>
              <a:rPr lang="en-US" altLang="en-US" i="1" dirty="0" err="1">
                <a:latin typeface="Times" pitchFamily="2" charset="0"/>
                <a:ea typeface="ＭＳ Ｐゴシック" panose="020B0600070205080204" pitchFamily="34" charset="-128"/>
              </a:rPr>
              <a:t>grimshawi</a:t>
            </a:r>
            <a:r>
              <a:rPr lang="en-US" altLang="en-US" dirty="0">
                <a:latin typeface="Times" pitchFamily="2" charset="0"/>
                <a:ea typeface="ＭＳ Ｐゴシック" panose="020B0600070205080204" pitchFamily="34" charset="-128"/>
              </a:rPr>
              <a:t> show higher repeat density than euchromatic reference regions from the Muller D element.  Note in particular the contrast in levels of transposon density.</a:t>
            </a:r>
          </a:p>
        </p:txBody>
      </p:sp>
      <p:sp>
        <p:nvSpPr>
          <p:cNvPr id="37891" name="Slide Number Placeholder 3">
            <a:extLst>
              <a:ext uri="{FF2B5EF4-FFF2-40B4-BE49-F238E27FC236}">
                <a16:creationId xmlns:a16="http://schemas.microsoft.com/office/drawing/2014/main" id="{7B23B5E6-6EB9-964A-B84F-BF054EBDFA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47BE133-CE0C-1646-9377-5E10753F579F}" type="slidenum">
              <a:rPr lang="en-US" altLang="en-US" sz="1200"/>
              <a:pPr/>
              <a:t>5</a:t>
            </a:fld>
            <a:endParaRPr lang="en-US" altLang="en-US" sz="1200"/>
          </a:p>
        </p:txBody>
      </p:sp>
    </p:spTree>
    <p:extLst>
      <p:ext uri="{BB962C8B-B14F-4D97-AF65-F5344CB8AC3E}">
        <p14:creationId xmlns:p14="http://schemas.microsoft.com/office/powerpoint/2010/main" val="956047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736753F4-615F-5A45-9446-A6E1FAB8AB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09AF969-8F7F-B64F-9ABC-D062E2616C58}" type="slidenum">
              <a:rPr lang="en-US" altLang="en-US" sz="1200"/>
              <a:pPr/>
              <a:t>6</a:t>
            </a:fld>
            <a:endParaRPr lang="en-US" altLang="en-US" sz="1200"/>
          </a:p>
        </p:txBody>
      </p:sp>
      <p:sp>
        <p:nvSpPr>
          <p:cNvPr id="21506" name="Rectangle 2">
            <a:extLst>
              <a:ext uri="{FF2B5EF4-FFF2-40B4-BE49-F238E27FC236}">
                <a16:creationId xmlns:a16="http://schemas.microsoft.com/office/drawing/2014/main" id="{7658E7C0-95E2-C94C-ABCD-487ECA9DC483}"/>
              </a:ext>
            </a:extLst>
          </p:cNvPr>
          <p:cNvSpPr>
            <a:spLocks noGrp="1" noRot="1" noChangeAspect="1" noChangeArrowheads="1"/>
          </p:cNvSpPr>
          <p:nvPr>
            <p:ph type="sldImg"/>
          </p:nvPr>
        </p:nvSpPr>
        <p:spPr>
          <a:xfrm>
            <a:off x="1701800" y="762000"/>
            <a:ext cx="3454400" cy="2590800"/>
          </a:xfrm>
          <a:solidFill>
            <a:srgbClr val="FFFFFF"/>
          </a:solidFill>
          <a:ln/>
        </p:spPr>
      </p:sp>
      <p:sp>
        <p:nvSpPr>
          <p:cNvPr id="21507" name="Rectangle 3">
            <a:extLst>
              <a:ext uri="{FF2B5EF4-FFF2-40B4-BE49-F238E27FC236}">
                <a16:creationId xmlns:a16="http://schemas.microsoft.com/office/drawing/2014/main" id="{3C293502-2837-1340-AB7E-CCC6FA4378A3}"/>
              </a:ext>
            </a:extLst>
          </p:cNvPr>
          <p:cNvSpPr>
            <a:spLocks noGrp="1" noChangeArrowheads="1"/>
          </p:cNvSpPr>
          <p:nvPr>
            <p:ph type="body" idx="1"/>
          </p:nvPr>
        </p:nvSpPr>
        <p:spPr>
          <a:xfrm>
            <a:off x="381000" y="3505200"/>
            <a:ext cx="5943600" cy="4876800"/>
          </a:xfrm>
          <a:solidFill>
            <a:srgbClr val="FFFFFF"/>
          </a:solidFill>
          <a:ln>
            <a:solidFill>
              <a:srgbClr val="000000"/>
            </a:solidFill>
          </a:ln>
        </p:spPr>
        <p:txBody>
          <a:bodyPr/>
          <a:lstStyle/>
          <a:p>
            <a:pPr eaLnBrk="1" hangingPunct="1"/>
            <a:r>
              <a:rPr lang="en-US" altLang="en-US">
                <a:latin typeface="Times" pitchFamily="2" charset="0"/>
                <a:ea typeface="ＭＳ Ｐゴシック" panose="020B0600070205080204" pitchFamily="34" charset="-128"/>
              </a:rPr>
              <a:t>This shows a close-up of immunofluorescent staining of the polytene chromosomes using antibodies to HP1, and antibodies to HP2, a HP1-interacting protein.  Staining of the fourth chromosome (projecting to the right) clearly shows a banding pattern.  Perhaps this indicates domains of heterochromatin (containing repeats) interspersed with domains of euchromatin (containing the genes).  Alternatively, it could indicate variation of packaging in these specialized (polytene) chromosomes that depends on some other feature of higher-order packaging.  (Other banded regions observed are the base of chromosome arm 2R (pointing to 11 o</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clock) and region 31 in the middle of the third chromosome, a skinny region referred to as the </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goose neck.</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  Mapping heterochromatic domains at higher resolution may resolve this question.</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reported in Riddle et al 2012 </a:t>
            </a:r>
            <a:r>
              <a:rPr lang="en-US" dirty="0" err="1"/>
              <a:t>PLoS</a:t>
            </a:r>
            <a:r>
              <a:rPr lang="en-US" dirty="0"/>
              <a:t> Genet 8: e1002954.</a:t>
            </a:r>
          </a:p>
        </p:txBody>
      </p:sp>
      <p:sp>
        <p:nvSpPr>
          <p:cNvPr id="4" name="Slide Number Placeholder 3"/>
          <p:cNvSpPr>
            <a:spLocks noGrp="1"/>
          </p:cNvSpPr>
          <p:nvPr>
            <p:ph type="sldNum" sz="quarter" idx="5"/>
          </p:nvPr>
        </p:nvSpPr>
        <p:spPr/>
        <p:txBody>
          <a:bodyPr/>
          <a:lstStyle/>
          <a:p>
            <a:fld id="{3687350C-00D1-E54E-BA7B-B7F310AE428B}" type="slidenum">
              <a:rPr lang="en-US" altLang="en-US" smtClean="0"/>
              <a:pPr/>
              <a:t>7</a:t>
            </a:fld>
            <a:endParaRPr lang="en-US" altLang="en-US"/>
          </a:p>
        </p:txBody>
      </p:sp>
    </p:spTree>
    <p:extLst>
      <p:ext uri="{BB962C8B-B14F-4D97-AF65-F5344CB8AC3E}">
        <p14:creationId xmlns:p14="http://schemas.microsoft.com/office/powerpoint/2010/main" val="1377264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4C71BD2D-573D-2E43-89D6-2DF6D32335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ED1E2E6-396F-B74E-B744-3E48AACACD07}" type="slidenum">
              <a:rPr lang="en-US" altLang="en-US" sz="1200"/>
              <a:pPr/>
              <a:t>8</a:t>
            </a:fld>
            <a:endParaRPr lang="en-US" altLang="en-US" sz="1200"/>
          </a:p>
        </p:txBody>
      </p:sp>
      <p:sp>
        <p:nvSpPr>
          <p:cNvPr id="23554" name="Rectangle 2">
            <a:extLst>
              <a:ext uri="{FF2B5EF4-FFF2-40B4-BE49-F238E27FC236}">
                <a16:creationId xmlns:a16="http://schemas.microsoft.com/office/drawing/2014/main" id="{AAAE7051-216D-1347-A75A-D5C17ACDD40B}"/>
              </a:ext>
            </a:extLst>
          </p:cNvPr>
          <p:cNvSpPr>
            <a:spLocks noGrp="1" noRot="1" noChangeAspect="1" noChangeArrowheads="1"/>
          </p:cNvSpPr>
          <p:nvPr>
            <p:ph type="sldImg"/>
          </p:nvPr>
        </p:nvSpPr>
        <p:spPr>
          <a:solidFill>
            <a:srgbClr val="FFFFFF"/>
          </a:solidFill>
          <a:ln/>
        </p:spPr>
      </p:sp>
      <p:sp>
        <p:nvSpPr>
          <p:cNvPr id="23555" name="Rectangle 3">
            <a:extLst>
              <a:ext uri="{FF2B5EF4-FFF2-40B4-BE49-F238E27FC236}">
                <a16:creationId xmlns:a16="http://schemas.microsoft.com/office/drawing/2014/main" id="{FD83516E-5775-F140-8C64-6005D433C6D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pitchFamily="2" charset="0"/>
                <a:ea typeface="ＭＳ Ｐゴシック" panose="020B0600070205080204" pitchFamily="34" charset="-128"/>
              </a:rPr>
              <a:t>How could the dot chromosome genes function in heterochromatin?  Perhaps there are also euchromatic domains on the fourth that contain the genes in protected </a:t>
            </a:r>
            <a:r>
              <a:rPr lang="ja-JP" altLang="en-US">
                <a:latin typeface="Times" pitchFamily="2" charset="0"/>
                <a:ea typeface="ＭＳ Ｐゴシック" panose="020B0600070205080204" pitchFamily="34" charset="-128"/>
              </a:rPr>
              <a:t>“</a:t>
            </a:r>
            <a:r>
              <a:rPr lang="en-US" altLang="ja-JP" dirty="0">
                <a:latin typeface="Times" pitchFamily="2" charset="0"/>
                <a:ea typeface="ＭＳ Ｐゴシック" panose="020B0600070205080204" pitchFamily="34" charset="-128"/>
              </a:rPr>
              <a:t>islands.</a:t>
            </a:r>
            <a:r>
              <a:rPr lang="ja-JP" altLang="en-US">
                <a:latin typeface="Times" pitchFamily="2" charset="0"/>
                <a:ea typeface="ＭＳ Ｐゴシック" panose="020B0600070205080204" pitchFamily="34" charset="-128"/>
              </a:rPr>
              <a:t>”</a:t>
            </a:r>
            <a:r>
              <a:rPr lang="en-US" altLang="ja-JP" dirty="0">
                <a:latin typeface="Times" pitchFamily="2" charset="0"/>
                <a:ea typeface="ＭＳ Ｐゴシック" panose="020B0600070205080204" pitchFamily="34" charset="-128"/>
              </a:rPr>
              <a:t>  We can check this by screening for P element insertions onto the fourth that give a red eye (full expression), and mapping the positions of these domains relative to the genes.  (Triangles in map above indicate insertion sites for reporter P element that result in variegating lines.)  The initial screen mobilized a P element on the X, recovered red-eyed lines, and screened for those on the fourth, with a plan to test 1000 red-eyed lines.  The first to be an insertion on the fourth chromosome was #707.</a:t>
            </a:r>
            <a:endParaRPr lang="en-US" altLang="en-US" dirty="0">
              <a:latin typeface="Times" pitchFamily="2"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5CE353AC-D6D5-334D-A468-935D65B49BA9}"/>
              </a:ext>
            </a:extLst>
          </p:cNvPr>
          <p:cNvSpPr>
            <a:spLocks noGrp="1" noRot="1" noChangeAspect="1"/>
          </p:cNvSpPr>
          <p:nvPr>
            <p:ph type="sldImg"/>
          </p:nvPr>
        </p:nvSpPr>
        <p:spPr>
          <a:ln/>
        </p:spPr>
      </p:sp>
      <p:sp>
        <p:nvSpPr>
          <p:cNvPr id="25602" name="Notes Placeholder 2">
            <a:extLst>
              <a:ext uri="{FF2B5EF4-FFF2-40B4-BE49-F238E27FC236}">
                <a16:creationId xmlns:a16="http://schemas.microsoft.com/office/drawing/2014/main" id="{616F4304-ED3E-3B40-AFBA-4694D57B131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pitchFamily="2" charset="0"/>
                <a:ea typeface="ＭＳ Ｐゴシック" panose="020B0600070205080204" pitchFamily="34" charset="-128"/>
              </a:rPr>
              <a:t>We can recover both variegating and red-eyed lines.  It is difficult to recover red-eyed lines – of all of the variegating lines recovered, about half represent insertions of the fourth chromosome, but of the red-eyed lines, only ~1% are on the fourth chromosome – the rest are in the long euchromatic arms.  Nonetheless, this experiment provides a proof of the principle.  Do the genes all lie in permissive domains? When the sequence of the </a:t>
            </a:r>
            <a:r>
              <a:rPr lang="en-US" altLang="en-US" i="1" dirty="0">
                <a:latin typeface="Times" pitchFamily="2" charset="0"/>
                <a:ea typeface="ＭＳ Ｐゴシック" panose="020B0600070205080204" pitchFamily="34" charset="-128"/>
              </a:rPr>
              <a:t>D melanogaster </a:t>
            </a:r>
            <a:r>
              <a:rPr lang="en-US" altLang="en-US" dirty="0">
                <a:latin typeface="Times" pitchFamily="2" charset="0"/>
                <a:ea typeface="ＭＳ Ｐゴシック" panose="020B0600070205080204" pitchFamily="34" charset="-128"/>
              </a:rPr>
              <a:t>genome became available, and we could map our reporters precisely (by doing inverse PCR off the end of the P element to obtain the flanking sequence), we found that this is not the case – the genes are distributed fairly evenly across this region of the dot chromosome (thick black bars), and the repetitious elements are distributed fairly evenly across the chromosome (short black bars, row labeled </a:t>
            </a:r>
            <a:r>
              <a:rPr lang="ja-JP" altLang="en-US">
                <a:latin typeface="Times" pitchFamily="2" charset="0"/>
                <a:ea typeface="ＭＳ Ｐゴシック" panose="020B0600070205080204" pitchFamily="34" charset="-128"/>
              </a:rPr>
              <a:t>“</a:t>
            </a:r>
            <a:r>
              <a:rPr lang="en-US" altLang="ja-JP" dirty="0">
                <a:latin typeface="Times" pitchFamily="2" charset="0"/>
                <a:ea typeface="ＭＳ Ｐゴシック" panose="020B0600070205080204" pitchFamily="34" charset="-128"/>
              </a:rPr>
              <a:t>TE</a:t>
            </a:r>
            <a:r>
              <a:rPr lang="ja-JP" altLang="en-US">
                <a:latin typeface="Times" pitchFamily="2" charset="0"/>
                <a:ea typeface="ＭＳ Ｐゴシック" panose="020B0600070205080204" pitchFamily="34" charset="-128"/>
              </a:rPr>
              <a:t>’</a:t>
            </a:r>
            <a:r>
              <a:rPr lang="en-US" altLang="ja-JP" dirty="0">
                <a:latin typeface="Times" pitchFamily="2" charset="0"/>
                <a:ea typeface="ＭＳ Ｐゴシック" panose="020B0600070205080204" pitchFamily="34" charset="-128"/>
              </a:rPr>
              <a:t>s</a:t>
            </a:r>
            <a:r>
              <a:rPr lang="ja-JP" altLang="en-US">
                <a:latin typeface="Times" pitchFamily="2" charset="0"/>
                <a:ea typeface="ＭＳ Ｐゴシック" panose="020B0600070205080204" pitchFamily="34" charset="-128"/>
              </a:rPr>
              <a:t>”</a:t>
            </a:r>
            <a:r>
              <a:rPr lang="en-US" altLang="ja-JP" dirty="0">
                <a:latin typeface="Times" pitchFamily="2" charset="0"/>
                <a:ea typeface="ＭＳ Ｐゴシック" panose="020B0600070205080204" pitchFamily="34" charset="-128"/>
              </a:rPr>
              <a:t>).  In fact in 12 cases we have reporters in a gene (green boxes), and in all but one case (</a:t>
            </a:r>
            <a:r>
              <a:rPr lang="en-US" altLang="ja-JP" dirty="0" err="1">
                <a:latin typeface="Times" pitchFamily="2" charset="0"/>
                <a:ea typeface="ＭＳ Ｐゴシック" panose="020B0600070205080204" pitchFamily="34" charset="-128"/>
              </a:rPr>
              <a:t>sv</a:t>
            </a:r>
            <a:r>
              <a:rPr lang="en-US" altLang="ja-JP" dirty="0">
                <a:latin typeface="Times" pitchFamily="2" charset="0"/>
                <a:ea typeface="ＭＳ Ｐゴシック" panose="020B0600070205080204" pitchFamily="34" charset="-128"/>
              </a:rPr>
              <a:t>), these reporters show a variegating phenotype.  So we set out to map at higher resolution in the 200kb region indicated by the box, where we have evidence of interspersed silencing and permissive  domains.</a:t>
            </a:r>
          </a:p>
          <a:p>
            <a:endParaRPr lang="en-US" altLang="en-US" dirty="0">
              <a:latin typeface="Times" pitchFamily="2" charset="0"/>
              <a:ea typeface="ＭＳ Ｐゴシック" panose="020B0600070205080204" pitchFamily="34" charset="-128"/>
            </a:endParaRPr>
          </a:p>
        </p:txBody>
      </p:sp>
      <p:sp>
        <p:nvSpPr>
          <p:cNvPr id="25603" name="Slide Number Placeholder 3">
            <a:extLst>
              <a:ext uri="{FF2B5EF4-FFF2-40B4-BE49-F238E27FC236}">
                <a16:creationId xmlns:a16="http://schemas.microsoft.com/office/drawing/2014/main" id="{77054924-84F3-454F-A7EF-2267C2AC107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7071560-56E2-CF4C-843C-FAE31A306A71}" type="slidenum">
              <a:rPr lang="en-US" altLang="en-US" sz="1200"/>
              <a:pPr/>
              <a:t>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D4E0A43-E76D-8842-9EDC-5188AF3DD9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3E962C2-1737-2442-A78B-9D06FD7D0B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9B00F2-33E1-1745-A35A-7F297205D495}"/>
              </a:ext>
            </a:extLst>
          </p:cNvPr>
          <p:cNvSpPr>
            <a:spLocks noGrp="1" noChangeArrowheads="1"/>
          </p:cNvSpPr>
          <p:nvPr>
            <p:ph type="sldNum" sz="quarter" idx="12"/>
          </p:nvPr>
        </p:nvSpPr>
        <p:spPr>
          <a:ln/>
        </p:spPr>
        <p:txBody>
          <a:bodyPr/>
          <a:lstStyle>
            <a:lvl1pPr>
              <a:defRPr/>
            </a:lvl1pPr>
          </a:lstStyle>
          <a:p>
            <a:fld id="{C9B7F28C-438B-DB4B-B5D3-031A60766FD9}" type="slidenum">
              <a:rPr lang="en-US" altLang="en-US"/>
              <a:pPr/>
              <a:t>‹#›</a:t>
            </a:fld>
            <a:endParaRPr lang="en-US" altLang="en-US"/>
          </a:p>
        </p:txBody>
      </p:sp>
    </p:spTree>
    <p:extLst>
      <p:ext uri="{BB962C8B-B14F-4D97-AF65-F5344CB8AC3E}">
        <p14:creationId xmlns:p14="http://schemas.microsoft.com/office/powerpoint/2010/main" val="904965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7C17EBF-68AC-1F43-971C-39E3C6F991C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E36C71-AE8B-CC47-AFB3-FC74739F82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5AA1A5-41BB-FA40-8C17-3C975D12974F}"/>
              </a:ext>
            </a:extLst>
          </p:cNvPr>
          <p:cNvSpPr>
            <a:spLocks noGrp="1" noChangeArrowheads="1"/>
          </p:cNvSpPr>
          <p:nvPr>
            <p:ph type="sldNum" sz="quarter" idx="12"/>
          </p:nvPr>
        </p:nvSpPr>
        <p:spPr>
          <a:ln/>
        </p:spPr>
        <p:txBody>
          <a:bodyPr/>
          <a:lstStyle>
            <a:lvl1pPr>
              <a:defRPr/>
            </a:lvl1pPr>
          </a:lstStyle>
          <a:p>
            <a:fld id="{BCD7F0FD-3E33-C94A-BD4B-E0737E7361A8}" type="slidenum">
              <a:rPr lang="en-US" altLang="en-US"/>
              <a:pPr/>
              <a:t>‹#›</a:t>
            </a:fld>
            <a:endParaRPr lang="en-US" altLang="en-US"/>
          </a:p>
        </p:txBody>
      </p:sp>
    </p:spTree>
    <p:extLst>
      <p:ext uri="{BB962C8B-B14F-4D97-AF65-F5344CB8AC3E}">
        <p14:creationId xmlns:p14="http://schemas.microsoft.com/office/powerpoint/2010/main" val="1536284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165774B-2866-AE47-9D7B-C0B131D5CF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9621AA-58F2-BD47-A84C-5785D4B2CF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E89B64-ECC9-784D-A69C-601633FA7765}"/>
              </a:ext>
            </a:extLst>
          </p:cNvPr>
          <p:cNvSpPr>
            <a:spLocks noGrp="1" noChangeArrowheads="1"/>
          </p:cNvSpPr>
          <p:nvPr>
            <p:ph type="sldNum" sz="quarter" idx="12"/>
          </p:nvPr>
        </p:nvSpPr>
        <p:spPr>
          <a:ln/>
        </p:spPr>
        <p:txBody>
          <a:bodyPr/>
          <a:lstStyle>
            <a:lvl1pPr>
              <a:defRPr/>
            </a:lvl1pPr>
          </a:lstStyle>
          <a:p>
            <a:fld id="{0DD293F7-39AC-2846-8019-A4AA2F0A8122}" type="slidenum">
              <a:rPr lang="en-US" altLang="en-US"/>
              <a:pPr/>
              <a:t>‹#›</a:t>
            </a:fld>
            <a:endParaRPr lang="en-US" altLang="en-US"/>
          </a:p>
        </p:txBody>
      </p:sp>
    </p:spTree>
    <p:extLst>
      <p:ext uri="{BB962C8B-B14F-4D97-AF65-F5344CB8AC3E}">
        <p14:creationId xmlns:p14="http://schemas.microsoft.com/office/powerpoint/2010/main" val="2810322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E0094AD-0152-B14C-BE11-3D3AC521133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F01C9E1-E43B-DF4A-94A1-16994DD58F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0D2921C-021F-CB47-B7A0-BA8D9C868698}"/>
              </a:ext>
            </a:extLst>
          </p:cNvPr>
          <p:cNvSpPr>
            <a:spLocks noGrp="1" noChangeArrowheads="1"/>
          </p:cNvSpPr>
          <p:nvPr>
            <p:ph type="sldNum" sz="quarter" idx="12"/>
          </p:nvPr>
        </p:nvSpPr>
        <p:spPr>
          <a:ln/>
        </p:spPr>
        <p:txBody>
          <a:bodyPr/>
          <a:lstStyle>
            <a:lvl1pPr>
              <a:defRPr/>
            </a:lvl1pPr>
          </a:lstStyle>
          <a:p>
            <a:fld id="{E5BB8F9F-F035-F948-9CAC-44C6CAFDF65A}" type="slidenum">
              <a:rPr lang="en-US" altLang="en-US"/>
              <a:pPr/>
              <a:t>‹#›</a:t>
            </a:fld>
            <a:endParaRPr lang="en-US" altLang="en-US"/>
          </a:p>
        </p:txBody>
      </p:sp>
    </p:spTree>
    <p:extLst>
      <p:ext uri="{BB962C8B-B14F-4D97-AF65-F5344CB8AC3E}">
        <p14:creationId xmlns:p14="http://schemas.microsoft.com/office/powerpoint/2010/main" val="3199853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DB5D9D-C850-4741-AA96-AF322F59488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F828EFA-33CC-8F41-960E-F341057C31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A9AAB46-CDEF-264C-BF6D-D911D1A8A73F}"/>
              </a:ext>
            </a:extLst>
          </p:cNvPr>
          <p:cNvSpPr>
            <a:spLocks noGrp="1" noChangeArrowheads="1"/>
          </p:cNvSpPr>
          <p:nvPr>
            <p:ph type="sldNum" sz="quarter" idx="12"/>
          </p:nvPr>
        </p:nvSpPr>
        <p:spPr>
          <a:ln/>
        </p:spPr>
        <p:txBody>
          <a:bodyPr/>
          <a:lstStyle>
            <a:lvl1pPr>
              <a:defRPr/>
            </a:lvl1pPr>
          </a:lstStyle>
          <a:p>
            <a:fld id="{E6B5556A-7A71-2E4F-8C76-FA0F803C259A}" type="slidenum">
              <a:rPr lang="en-US" altLang="en-US"/>
              <a:pPr/>
              <a:t>‹#›</a:t>
            </a:fld>
            <a:endParaRPr lang="en-US" altLang="en-US"/>
          </a:p>
        </p:txBody>
      </p:sp>
    </p:spTree>
    <p:extLst>
      <p:ext uri="{BB962C8B-B14F-4D97-AF65-F5344CB8AC3E}">
        <p14:creationId xmlns:p14="http://schemas.microsoft.com/office/powerpoint/2010/main" val="656040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E9AC3B9-FD9F-7C42-877C-04C78F7EB4D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165079-BC47-EF40-987A-4672B78CCA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FBAA23A-A16A-D046-B321-3675CD23E704}"/>
              </a:ext>
            </a:extLst>
          </p:cNvPr>
          <p:cNvSpPr>
            <a:spLocks noGrp="1" noChangeArrowheads="1"/>
          </p:cNvSpPr>
          <p:nvPr>
            <p:ph type="sldNum" sz="quarter" idx="12"/>
          </p:nvPr>
        </p:nvSpPr>
        <p:spPr>
          <a:ln/>
        </p:spPr>
        <p:txBody>
          <a:bodyPr/>
          <a:lstStyle>
            <a:lvl1pPr>
              <a:defRPr/>
            </a:lvl1pPr>
          </a:lstStyle>
          <a:p>
            <a:fld id="{DD0A1FCC-CAEA-484B-9522-D31A2D8E314E}" type="slidenum">
              <a:rPr lang="en-US" altLang="en-US"/>
              <a:pPr/>
              <a:t>‹#›</a:t>
            </a:fld>
            <a:endParaRPr lang="en-US" altLang="en-US"/>
          </a:p>
        </p:txBody>
      </p:sp>
    </p:spTree>
    <p:extLst>
      <p:ext uri="{BB962C8B-B14F-4D97-AF65-F5344CB8AC3E}">
        <p14:creationId xmlns:p14="http://schemas.microsoft.com/office/powerpoint/2010/main" val="1296901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640118D-CE8D-814D-882F-E6D00FB270F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BD3947E-EEF4-B84F-809C-4FD05896D9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8EE35E5-5BE9-994E-9CEA-CB8D0F661867}"/>
              </a:ext>
            </a:extLst>
          </p:cNvPr>
          <p:cNvSpPr>
            <a:spLocks noGrp="1" noChangeArrowheads="1"/>
          </p:cNvSpPr>
          <p:nvPr>
            <p:ph type="sldNum" sz="quarter" idx="12"/>
          </p:nvPr>
        </p:nvSpPr>
        <p:spPr>
          <a:ln/>
        </p:spPr>
        <p:txBody>
          <a:bodyPr/>
          <a:lstStyle>
            <a:lvl1pPr>
              <a:defRPr/>
            </a:lvl1pPr>
          </a:lstStyle>
          <a:p>
            <a:fld id="{EB76DEB8-A79C-A445-BEC5-3F8226BAFC3A}" type="slidenum">
              <a:rPr lang="en-US" altLang="en-US"/>
              <a:pPr/>
              <a:t>‹#›</a:t>
            </a:fld>
            <a:endParaRPr lang="en-US" altLang="en-US"/>
          </a:p>
        </p:txBody>
      </p:sp>
    </p:spTree>
    <p:extLst>
      <p:ext uri="{BB962C8B-B14F-4D97-AF65-F5344CB8AC3E}">
        <p14:creationId xmlns:p14="http://schemas.microsoft.com/office/powerpoint/2010/main" val="1839050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ED5E2D6-4D32-9445-A864-80BF04BB01D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F0B3279-9964-0F4F-A67B-A4E1539457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F52EFC5-8F06-A046-8C9B-70D021612F40}"/>
              </a:ext>
            </a:extLst>
          </p:cNvPr>
          <p:cNvSpPr>
            <a:spLocks noGrp="1" noChangeArrowheads="1"/>
          </p:cNvSpPr>
          <p:nvPr>
            <p:ph type="sldNum" sz="quarter" idx="12"/>
          </p:nvPr>
        </p:nvSpPr>
        <p:spPr>
          <a:ln/>
        </p:spPr>
        <p:txBody>
          <a:bodyPr/>
          <a:lstStyle>
            <a:lvl1pPr>
              <a:defRPr/>
            </a:lvl1pPr>
          </a:lstStyle>
          <a:p>
            <a:fld id="{9606CDEA-A288-B341-96B8-AE3ACA862CBB}" type="slidenum">
              <a:rPr lang="en-US" altLang="en-US"/>
              <a:pPr/>
              <a:t>‹#›</a:t>
            </a:fld>
            <a:endParaRPr lang="en-US" altLang="en-US"/>
          </a:p>
        </p:txBody>
      </p:sp>
    </p:spTree>
    <p:extLst>
      <p:ext uri="{BB962C8B-B14F-4D97-AF65-F5344CB8AC3E}">
        <p14:creationId xmlns:p14="http://schemas.microsoft.com/office/powerpoint/2010/main" val="3843342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4482C22-5230-5F4E-8F24-7008B23137E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BBE83FD-217A-EB49-A09D-DCDA612F9B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5C8AE2E-A1E3-5941-81D0-992A8CA9EB39}"/>
              </a:ext>
            </a:extLst>
          </p:cNvPr>
          <p:cNvSpPr>
            <a:spLocks noGrp="1" noChangeArrowheads="1"/>
          </p:cNvSpPr>
          <p:nvPr>
            <p:ph type="sldNum" sz="quarter" idx="12"/>
          </p:nvPr>
        </p:nvSpPr>
        <p:spPr>
          <a:ln/>
        </p:spPr>
        <p:txBody>
          <a:bodyPr/>
          <a:lstStyle>
            <a:lvl1pPr>
              <a:defRPr/>
            </a:lvl1pPr>
          </a:lstStyle>
          <a:p>
            <a:fld id="{0D614710-0D53-5F4A-B32E-07D6517D25FF}" type="slidenum">
              <a:rPr lang="en-US" altLang="en-US"/>
              <a:pPr/>
              <a:t>‹#›</a:t>
            </a:fld>
            <a:endParaRPr lang="en-US" altLang="en-US"/>
          </a:p>
        </p:txBody>
      </p:sp>
    </p:spTree>
    <p:extLst>
      <p:ext uri="{BB962C8B-B14F-4D97-AF65-F5344CB8AC3E}">
        <p14:creationId xmlns:p14="http://schemas.microsoft.com/office/powerpoint/2010/main" val="1934566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73D1862-98D4-4244-A29B-9AB5C1184B3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333FB56-6D8A-9C49-BB74-1B47154817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D905927-E278-A842-91CA-3766899E789C}"/>
              </a:ext>
            </a:extLst>
          </p:cNvPr>
          <p:cNvSpPr>
            <a:spLocks noGrp="1" noChangeArrowheads="1"/>
          </p:cNvSpPr>
          <p:nvPr>
            <p:ph type="sldNum" sz="quarter" idx="12"/>
          </p:nvPr>
        </p:nvSpPr>
        <p:spPr>
          <a:ln/>
        </p:spPr>
        <p:txBody>
          <a:bodyPr/>
          <a:lstStyle>
            <a:lvl1pPr>
              <a:defRPr/>
            </a:lvl1pPr>
          </a:lstStyle>
          <a:p>
            <a:fld id="{DA0AACD2-7D8A-1E4B-AE7A-CBBCFC09DDD4}" type="slidenum">
              <a:rPr lang="en-US" altLang="en-US"/>
              <a:pPr/>
              <a:t>‹#›</a:t>
            </a:fld>
            <a:endParaRPr lang="en-US" altLang="en-US"/>
          </a:p>
        </p:txBody>
      </p:sp>
    </p:spTree>
    <p:extLst>
      <p:ext uri="{BB962C8B-B14F-4D97-AF65-F5344CB8AC3E}">
        <p14:creationId xmlns:p14="http://schemas.microsoft.com/office/powerpoint/2010/main" val="108625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24B619A-80C9-D34C-A7B7-690C1D1FDBE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C756E1B-2AC0-2545-A917-3F035BA446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4B255F9-F7F9-5C40-8B94-334B6973AC33}"/>
              </a:ext>
            </a:extLst>
          </p:cNvPr>
          <p:cNvSpPr>
            <a:spLocks noGrp="1" noChangeArrowheads="1"/>
          </p:cNvSpPr>
          <p:nvPr>
            <p:ph type="sldNum" sz="quarter" idx="12"/>
          </p:nvPr>
        </p:nvSpPr>
        <p:spPr>
          <a:ln/>
        </p:spPr>
        <p:txBody>
          <a:bodyPr/>
          <a:lstStyle>
            <a:lvl1pPr>
              <a:defRPr/>
            </a:lvl1pPr>
          </a:lstStyle>
          <a:p>
            <a:fld id="{EEB2D10E-95B0-0E4A-A844-120EE4140D3F}" type="slidenum">
              <a:rPr lang="en-US" altLang="en-US"/>
              <a:pPr/>
              <a:t>‹#›</a:t>
            </a:fld>
            <a:endParaRPr lang="en-US" altLang="en-US"/>
          </a:p>
        </p:txBody>
      </p:sp>
    </p:spTree>
    <p:extLst>
      <p:ext uri="{BB962C8B-B14F-4D97-AF65-F5344CB8AC3E}">
        <p14:creationId xmlns:p14="http://schemas.microsoft.com/office/powerpoint/2010/main" val="1701520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061E9C7-A8DC-694B-A3C7-2EDDBCB188C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73E6D57-D905-E643-8B8F-874B925289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36CFC2F-748C-5246-926C-8EBBB308BE9F}"/>
              </a:ext>
            </a:extLst>
          </p:cNvPr>
          <p:cNvSpPr>
            <a:spLocks noGrp="1" noChangeArrowheads="1"/>
          </p:cNvSpPr>
          <p:nvPr>
            <p:ph type="sldNum" sz="quarter" idx="12"/>
          </p:nvPr>
        </p:nvSpPr>
        <p:spPr>
          <a:ln/>
        </p:spPr>
        <p:txBody>
          <a:bodyPr/>
          <a:lstStyle>
            <a:lvl1pPr>
              <a:defRPr/>
            </a:lvl1pPr>
          </a:lstStyle>
          <a:p>
            <a:fld id="{69EF732A-3710-524A-BF81-7E4227A9C41A}" type="slidenum">
              <a:rPr lang="en-US" altLang="en-US"/>
              <a:pPr/>
              <a:t>‹#›</a:t>
            </a:fld>
            <a:endParaRPr lang="en-US" altLang="en-US"/>
          </a:p>
        </p:txBody>
      </p:sp>
    </p:spTree>
    <p:extLst>
      <p:ext uri="{BB962C8B-B14F-4D97-AF65-F5344CB8AC3E}">
        <p14:creationId xmlns:p14="http://schemas.microsoft.com/office/powerpoint/2010/main" val="1876584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E0E0F3F-14D7-F748-842D-F434475EDA6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E045B75-E1BC-9948-83B0-0652FD53A80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D051939-CA53-5647-8C74-A182A976293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42B54CB1-C505-1541-B9E6-16D6D0D4B07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9069CC07-891A-0540-9E6A-3BFD6F2ED3C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1444BD2-7BF4-6749-B168-65478B81049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4.png"/><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7.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83B10143-0E27-A646-B3AA-30AAB3253CFE}"/>
              </a:ext>
            </a:extLst>
          </p:cNvPr>
          <p:cNvSpPr>
            <a:spLocks noChangeArrowheads="1"/>
          </p:cNvSpPr>
          <p:nvPr/>
        </p:nvSpPr>
        <p:spPr bwMode="auto">
          <a:xfrm>
            <a:off x="0" y="13075"/>
            <a:ext cx="9144000" cy="3810000"/>
          </a:xfrm>
          <a:prstGeom prst="rect">
            <a:avLst/>
          </a:prstGeom>
          <a:gradFill rotWithShape="1">
            <a:gsLst>
              <a:gs pos="0">
                <a:schemeClr val="accent1"/>
              </a:gs>
              <a:gs pos="100000">
                <a:srgbClr val="A1A1A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pic>
        <p:nvPicPr>
          <p:cNvPr id="16386" name="Picture 3" descr="Fly_on_map">
            <a:extLst>
              <a:ext uri="{FF2B5EF4-FFF2-40B4-BE49-F238E27FC236}">
                <a16:creationId xmlns:a16="http://schemas.microsoft.com/office/drawing/2014/main" id="{1E36CE64-DFB4-AB46-8940-84E499704B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026"/>
          <a:stretch>
            <a:fillRect/>
          </a:stretch>
        </p:blipFill>
        <p:spPr bwMode="auto">
          <a:xfrm>
            <a:off x="0" y="3802523"/>
            <a:ext cx="9144000"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4">
            <a:extLst>
              <a:ext uri="{FF2B5EF4-FFF2-40B4-BE49-F238E27FC236}">
                <a16:creationId xmlns:a16="http://schemas.microsoft.com/office/drawing/2014/main" id="{B6C2F330-C2DF-9B4E-AF1D-6A3F452618E1}"/>
              </a:ext>
            </a:extLst>
          </p:cNvPr>
          <p:cNvSpPr txBox="1">
            <a:spLocks noChangeArrowheads="1"/>
          </p:cNvSpPr>
          <p:nvPr/>
        </p:nvSpPr>
        <p:spPr bwMode="auto">
          <a:xfrm>
            <a:off x="404813" y="292200"/>
            <a:ext cx="8305800"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3600" dirty="0">
                <a:latin typeface="Arial" panose="020B0604020202020204" pitchFamily="34" charset="0"/>
                <a:ea typeface="SimSun" panose="02010600030101010101" pitchFamily="2" charset="-122"/>
              </a:rPr>
              <a:t>The Strange Case of the Dot Chromosome of Drosophila</a:t>
            </a:r>
          </a:p>
          <a:p>
            <a:pPr algn="ctr"/>
            <a:r>
              <a:rPr lang="en-US" altLang="en-US" sz="3600" dirty="0">
                <a:latin typeface="Arial" panose="020B0604020202020204" pitchFamily="34" charset="0"/>
                <a:ea typeface="SimSun" panose="02010600030101010101" pitchFamily="2" charset="-122"/>
              </a:rPr>
              <a:t> </a:t>
            </a:r>
          </a:p>
          <a:p>
            <a:pPr algn="ctr"/>
            <a:endParaRPr lang="en-US" altLang="en-US" sz="3600" dirty="0">
              <a:latin typeface="Arial" panose="020B0604020202020204" pitchFamily="34" charset="0"/>
              <a:ea typeface="SimSun" panose="02010600030101010101" pitchFamily="2" charset="-122"/>
            </a:endParaRPr>
          </a:p>
          <a:p>
            <a:pPr algn="ctr"/>
            <a:r>
              <a:rPr lang="en-US" altLang="en-US" dirty="0">
                <a:latin typeface="Arial" panose="020B0604020202020204" pitchFamily="34" charset="0"/>
                <a:ea typeface="SimSun" panose="02010600030101010101" pitchFamily="2" charset="-122"/>
              </a:rPr>
              <a:t>Sarah C R Elgin </a:t>
            </a:r>
          </a:p>
          <a:p>
            <a:pPr algn="ctr"/>
            <a:r>
              <a:rPr lang="en-US" altLang="en-US" dirty="0">
                <a:latin typeface="Tahoma" panose="020B0604030504040204" pitchFamily="34" charset="0"/>
                <a:ea typeface="SimSun" panose="02010600030101010101" pitchFamily="2" charset="-122"/>
              </a:rPr>
              <a:t>Bio 4342/434W</a:t>
            </a:r>
          </a:p>
          <a:p>
            <a:pPr algn="ctr"/>
            <a:r>
              <a:rPr lang="en-US" altLang="en-US" sz="2000" dirty="0">
                <a:latin typeface="Tahoma" panose="020B0604030504040204" pitchFamily="34" charset="0"/>
                <a:ea typeface="SimSun" panose="02010600030101010101" pitchFamily="2" charset="-122"/>
              </a:rPr>
              <a:t>Copyright 2020, Washington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a:extLst>
              <a:ext uri="{FF2B5EF4-FFF2-40B4-BE49-F238E27FC236}">
                <a16:creationId xmlns:a16="http://schemas.microsoft.com/office/drawing/2014/main" id="{9B02503D-ABF9-9342-B5A7-EECC2622DF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04"/>
          <a:stretch>
            <a:fillRect/>
          </a:stretch>
        </p:blipFill>
        <p:spPr bwMode="auto">
          <a:xfrm>
            <a:off x="1497013" y="1433513"/>
            <a:ext cx="7048500" cy="462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 Box 3">
            <a:extLst>
              <a:ext uri="{FF2B5EF4-FFF2-40B4-BE49-F238E27FC236}">
                <a16:creationId xmlns:a16="http://schemas.microsoft.com/office/drawing/2014/main" id="{E8DC8BDD-BAC4-434A-9270-2A4E73B100A8}"/>
              </a:ext>
            </a:extLst>
          </p:cNvPr>
          <p:cNvSpPr txBox="1">
            <a:spLocks noChangeArrowheads="1"/>
          </p:cNvSpPr>
          <p:nvPr/>
        </p:nvSpPr>
        <p:spPr bwMode="auto">
          <a:xfrm>
            <a:off x="211138" y="158338"/>
            <a:ext cx="87217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dirty="0">
                <a:latin typeface="Arial" panose="020B0604020202020204" pitchFamily="34" charset="0"/>
              </a:rPr>
              <a:t>Local genome deletions and duplications produce </a:t>
            </a:r>
          </a:p>
          <a:p>
            <a:pPr algn="ctr"/>
            <a:r>
              <a:rPr lang="en-US" altLang="en-US" dirty="0">
                <a:latin typeface="Arial" panose="020B0604020202020204" pitchFamily="34" charset="0"/>
              </a:rPr>
              <a:t>a switch in eye phenotype</a:t>
            </a:r>
          </a:p>
        </p:txBody>
      </p:sp>
      <p:sp>
        <p:nvSpPr>
          <p:cNvPr id="26627" name="Text Box 4">
            <a:extLst>
              <a:ext uri="{FF2B5EF4-FFF2-40B4-BE49-F238E27FC236}">
                <a16:creationId xmlns:a16="http://schemas.microsoft.com/office/drawing/2014/main" id="{F04B8A5D-957D-504E-AF15-0D9C91C1E44E}"/>
              </a:ext>
            </a:extLst>
          </p:cNvPr>
          <p:cNvSpPr txBox="1">
            <a:spLocks noChangeArrowheads="1"/>
          </p:cNvSpPr>
          <p:nvPr/>
        </p:nvSpPr>
        <p:spPr bwMode="auto">
          <a:xfrm>
            <a:off x="387350" y="2289175"/>
            <a:ext cx="1084263" cy="517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r>
              <a:rPr lang="en-US" altLang="en-US" sz="1400" i="1">
                <a:latin typeface="Arial Narrow" panose="020B0604020202020204" pitchFamily="34" charset="0"/>
              </a:rPr>
              <a:t>Element 1360</a:t>
            </a:r>
            <a:endParaRPr lang="en-US" altLang="en-US" sz="1400">
              <a:latin typeface="Arial Narrow" panose="020B0604020202020204" pitchFamily="34" charset="0"/>
            </a:endParaRPr>
          </a:p>
          <a:p>
            <a:pPr algn="r"/>
            <a:r>
              <a:rPr lang="en-US" altLang="en-US" sz="1400">
                <a:latin typeface="Arial Narrow" panose="020B0604020202020204" pitchFamily="34" charset="0"/>
              </a:rPr>
              <a:t>OTHER TE</a:t>
            </a:r>
            <a:r>
              <a:rPr lang="ja-JP" altLang="en-US" sz="1400">
                <a:latin typeface="Arial Narrow" panose="020B0604020202020204" pitchFamily="34" charset="0"/>
              </a:rPr>
              <a:t>’</a:t>
            </a:r>
            <a:r>
              <a:rPr lang="en-US" altLang="ja-JP" sz="1400">
                <a:latin typeface="Arial Narrow" panose="020B0604020202020204" pitchFamily="34" charset="0"/>
              </a:rPr>
              <a:t>S</a:t>
            </a:r>
            <a:endParaRPr lang="en-US" altLang="en-US" sz="1400">
              <a:latin typeface="Arial Narrow" panose="020B0604020202020204" pitchFamily="34" charset="0"/>
            </a:endParaRPr>
          </a:p>
        </p:txBody>
      </p:sp>
      <p:sp>
        <p:nvSpPr>
          <p:cNvPr id="26628" name="Text Box 5">
            <a:extLst>
              <a:ext uri="{FF2B5EF4-FFF2-40B4-BE49-F238E27FC236}">
                <a16:creationId xmlns:a16="http://schemas.microsoft.com/office/drawing/2014/main" id="{A993F821-76DD-B545-BE0C-1801BE1F2210}"/>
              </a:ext>
            </a:extLst>
          </p:cNvPr>
          <p:cNvSpPr txBox="1">
            <a:spLocks noChangeArrowheads="1"/>
          </p:cNvSpPr>
          <p:nvPr/>
        </p:nvSpPr>
        <p:spPr bwMode="auto">
          <a:xfrm>
            <a:off x="314325" y="1419225"/>
            <a:ext cx="1074738"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r>
              <a:rPr lang="en-US" altLang="en-US" sz="1400">
                <a:latin typeface="Arial Narrow" panose="020B0604020202020204" pitchFamily="34" charset="0"/>
              </a:rPr>
              <a:t>MAP (200 kb)</a:t>
            </a:r>
          </a:p>
        </p:txBody>
      </p:sp>
      <p:sp>
        <p:nvSpPr>
          <p:cNvPr id="26629" name="AutoShape 6">
            <a:extLst>
              <a:ext uri="{FF2B5EF4-FFF2-40B4-BE49-F238E27FC236}">
                <a16:creationId xmlns:a16="http://schemas.microsoft.com/office/drawing/2014/main" id="{626B7829-762A-FC41-B52E-B168F07D5F36}"/>
              </a:ext>
            </a:extLst>
          </p:cNvPr>
          <p:cNvSpPr>
            <a:spLocks/>
          </p:cNvSpPr>
          <p:nvPr/>
        </p:nvSpPr>
        <p:spPr bwMode="auto">
          <a:xfrm>
            <a:off x="1404938" y="2770188"/>
            <a:ext cx="68262" cy="1201737"/>
          </a:xfrm>
          <a:prstGeom prst="leftBracket">
            <a:avLst>
              <a:gd name="adj" fmla="val 146706"/>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6630" name="AutoShape 7">
            <a:extLst>
              <a:ext uri="{FF2B5EF4-FFF2-40B4-BE49-F238E27FC236}">
                <a16:creationId xmlns:a16="http://schemas.microsoft.com/office/drawing/2014/main" id="{20AA27A1-981C-6142-AD68-D16A87E9B5A3}"/>
              </a:ext>
            </a:extLst>
          </p:cNvPr>
          <p:cNvSpPr>
            <a:spLocks/>
          </p:cNvSpPr>
          <p:nvPr/>
        </p:nvSpPr>
        <p:spPr bwMode="auto">
          <a:xfrm>
            <a:off x="1404938" y="4124325"/>
            <a:ext cx="68262" cy="690563"/>
          </a:xfrm>
          <a:prstGeom prst="leftBracket">
            <a:avLst>
              <a:gd name="adj" fmla="val 84303"/>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6631" name="Text Box 8">
            <a:extLst>
              <a:ext uri="{FF2B5EF4-FFF2-40B4-BE49-F238E27FC236}">
                <a16:creationId xmlns:a16="http://schemas.microsoft.com/office/drawing/2014/main" id="{4FA22EAA-505B-984B-8A96-84A90AA4C068}"/>
              </a:ext>
            </a:extLst>
          </p:cNvPr>
          <p:cNvSpPr txBox="1">
            <a:spLocks noChangeArrowheads="1"/>
          </p:cNvSpPr>
          <p:nvPr/>
        </p:nvSpPr>
        <p:spPr bwMode="auto">
          <a:xfrm>
            <a:off x="460375" y="3052763"/>
            <a:ext cx="1011238"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r>
              <a:rPr lang="en-US" altLang="en-US" sz="1400">
                <a:latin typeface="Arial Narrow" panose="020B0604020202020204" pitchFamily="34" charset="0"/>
              </a:rPr>
              <a:t>DELETIONS</a:t>
            </a:r>
          </a:p>
        </p:txBody>
      </p:sp>
      <p:sp>
        <p:nvSpPr>
          <p:cNvPr id="26632" name="Text Box 9">
            <a:extLst>
              <a:ext uri="{FF2B5EF4-FFF2-40B4-BE49-F238E27FC236}">
                <a16:creationId xmlns:a16="http://schemas.microsoft.com/office/drawing/2014/main" id="{28864ABD-8962-224C-8B20-43B5BEBE5E59}"/>
              </a:ext>
            </a:extLst>
          </p:cNvPr>
          <p:cNvSpPr txBox="1">
            <a:spLocks noChangeArrowheads="1"/>
          </p:cNvSpPr>
          <p:nvPr/>
        </p:nvSpPr>
        <p:spPr bwMode="auto">
          <a:xfrm>
            <a:off x="209550" y="4278313"/>
            <a:ext cx="1262063"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r>
              <a:rPr lang="en-US" altLang="en-US" sz="1400">
                <a:latin typeface="Arial Narrow" panose="020B0604020202020204" pitchFamily="34" charset="0"/>
              </a:rPr>
              <a:t>DUPLICATIONS</a:t>
            </a:r>
          </a:p>
        </p:txBody>
      </p:sp>
      <p:sp>
        <p:nvSpPr>
          <p:cNvPr id="26633" name="TextBox 10">
            <a:extLst>
              <a:ext uri="{FF2B5EF4-FFF2-40B4-BE49-F238E27FC236}">
                <a16:creationId xmlns:a16="http://schemas.microsoft.com/office/drawing/2014/main" id="{0C9F4CFB-AD7A-484B-81EC-4840155E2C18}"/>
              </a:ext>
            </a:extLst>
          </p:cNvPr>
          <p:cNvSpPr txBox="1">
            <a:spLocks noChangeArrowheads="1"/>
          </p:cNvSpPr>
          <p:nvPr/>
        </p:nvSpPr>
        <p:spPr bwMode="auto">
          <a:xfrm rot="16200000">
            <a:off x="7250113" y="3617912"/>
            <a:ext cx="3514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dirty="0">
                <a:latin typeface="Arial" panose="020B0604020202020204" pitchFamily="34" charset="0"/>
                <a:cs typeface="Arial" panose="020B0604020202020204" pitchFamily="34" charset="0"/>
              </a:rPr>
              <a:t>Sun et al 2004 </a:t>
            </a:r>
            <a:r>
              <a:rPr lang="en-US" altLang="en-US" sz="1600" dirty="0" err="1">
                <a:latin typeface="Arial" panose="020B0604020202020204" pitchFamily="34" charset="0"/>
                <a:cs typeface="Arial" panose="020B0604020202020204" pitchFamily="34" charset="0"/>
              </a:rPr>
              <a:t>Mol</a:t>
            </a:r>
            <a:r>
              <a:rPr lang="en-US" altLang="en-US" sz="1600" dirty="0">
                <a:latin typeface="Arial" panose="020B0604020202020204" pitchFamily="34" charset="0"/>
                <a:cs typeface="Arial" panose="020B0604020202020204" pitchFamily="34" charset="0"/>
              </a:rPr>
              <a:t> Cell Bio 24: 8210</a:t>
            </a:r>
          </a:p>
          <a:p>
            <a:endParaRPr lang="en-US" altLang="en-US" dirty="0">
              <a:cs typeface="Arial" panose="020B0604020202020204" pitchFamily="34" charset="0"/>
            </a:endParaRPr>
          </a:p>
        </p:txBody>
      </p:sp>
      <p:sp>
        <p:nvSpPr>
          <p:cNvPr id="2" name="TextBox 1">
            <a:extLst>
              <a:ext uri="{FF2B5EF4-FFF2-40B4-BE49-F238E27FC236}">
                <a16:creationId xmlns:a16="http://schemas.microsoft.com/office/drawing/2014/main" id="{D49C19CE-74E0-6B42-9166-BBB98A6F832B}"/>
              </a:ext>
            </a:extLst>
          </p:cNvPr>
          <p:cNvSpPr txBox="1"/>
          <p:nvPr/>
        </p:nvSpPr>
        <p:spPr>
          <a:xfrm>
            <a:off x="0" y="6239796"/>
            <a:ext cx="9144000" cy="461665"/>
          </a:xfrm>
          <a:prstGeom prst="rect">
            <a:avLst/>
          </a:prstGeom>
          <a:noFill/>
        </p:spPr>
        <p:txBody>
          <a:bodyPr wrap="square" rtlCol="0">
            <a:spAutoFit/>
          </a:bodyPr>
          <a:lstStyle/>
          <a:p>
            <a:pPr algn="ctr"/>
            <a:r>
              <a:rPr lang="en-US" altLang="en-US" dirty="0">
                <a:latin typeface="Arial" panose="020B0604020202020204" pitchFamily="34" charset="0"/>
              </a:rPr>
              <a:t>            Proximity to </a:t>
            </a:r>
            <a:r>
              <a:rPr lang="en-US" altLang="en-US" i="1" dirty="0">
                <a:latin typeface="Arial" panose="020B0604020202020204" pitchFamily="34" charset="0"/>
              </a:rPr>
              <a:t>1360</a:t>
            </a:r>
            <a:r>
              <a:rPr lang="en-US" altLang="en-US" dirty="0">
                <a:latin typeface="Arial" panose="020B0604020202020204" pitchFamily="34" charset="0"/>
              </a:rPr>
              <a:t> (within ~10 kb) appears critical</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EF0B035E-0AE7-2940-B0EE-D4FD438384CF}"/>
              </a:ext>
            </a:extLst>
          </p:cNvPr>
          <p:cNvSpPr>
            <a:spLocks noGrp="1" noChangeArrowheads="1"/>
          </p:cNvSpPr>
          <p:nvPr>
            <p:ph type="title"/>
          </p:nvPr>
        </p:nvSpPr>
        <p:spPr>
          <a:xfrm>
            <a:off x="322263" y="347663"/>
            <a:ext cx="8458200" cy="898525"/>
          </a:xfrm>
        </p:spPr>
        <p:txBody>
          <a:bodyPr/>
          <a:lstStyle/>
          <a:p>
            <a:pPr eaLnBrk="1" hangingPunct="1"/>
            <a:r>
              <a:rPr lang="en-US" altLang="en-US" sz="2400" i="1" dirty="0">
                <a:latin typeface="Arial" panose="020B0604020202020204" pitchFamily="34" charset="0"/>
                <a:ea typeface="ＭＳ Ｐゴシック" panose="020B0600070205080204" pitchFamily="34" charset="-128"/>
              </a:rPr>
              <a:t>1360</a:t>
            </a:r>
            <a:r>
              <a:rPr lang="en-US" altLang="en-US" sz="2400" dirty="0">
                <a:latin typeface="Arial" panose="020B0604020202020204" pitchFamily="34" charset="0"/>
                <a:ea typeface="ＭＳ Ｐゴシック" panose="020B0600070205080204" pitchFamily="34" charset="-128"/>
              </a:rPr>
              <a:t> is not the ONLY target for heterochromatin formation </a:t>
            </a:r>
            <a:br>
              <a:rPr lang="en-US" altLang="en-US" sz="2400" dirty="0">
                <a:latin typeface="Arial" panose="020B0604020202020204" pitchFamily="34" charset="0"/>
                <a:ea typeface="ＭＳ Ｐゴシック" panose="020B0600070205080204" pitchFamily="34" charset="-128"/>
              </a:rPr>
            </a:br>
            <a:r>
              <a:rPr lang="en-US" altLang="en-US" sz="2400" dirty="0">
                <a:latin typeface="Arial" panose="020B0604020202020204" pitchFamily="34" charset="0"/>
                <a:ea typeface="ＭＳ Ｐゴシック" panose="020B0600070205080204" pitchFamily="34" charset="-128"/>
              </a:rPr>
              <a:t>on the F element, but not all TEs are targets</a:t>
            </a:r>
            <a:endParaRPr lang="en-US" altLang="en-US" sz="2400" dirty="0">
              <a:ea typeface="ＭＳ Ｐゴシック" panose="020B0600070205080204" pitchFamily="34" charset="-128"/>
            </a:endParaRPr>
          </a:p>
        </p:txBody>
      </p:sp>
      <p:sp>
        <p:nvSpPr>
          <p:cNvPr id="30722" name="Rectangle 3">
            <a:extLst>
              <a:ext uri="{FF2B5EF4-FFF2-40B4-BE49-F238E27FC236}">
                <a16:creationId xmlns:a16="http://schemas.microsoft.com/office/drawing/2014/main" id="{4BA49A24-00FE-484B-84CA-1397B8E92B3A}"/>
              </a:ext>
            </a:extLst>
          </p:cNvPr>
          <p:cNvSpPr>
            <a:spLocks noChangeArrowheads="1"/>
          </p:cNvSpPr>
          <p:nvPr/>
        </p:nvSpPr>
        <p:spPr bwMode="auto">
          <a:xfrm>
            <a:off x="4279900" y="3360738"/>
            <a:ext cx="9525" cy="228600"/>
          </a:xfrm>
          <a:prstGeom prst="rect">
            <a:avLst/>
          </a:prstGeom>
          <a:solidFill>
            <a:schemeClr val="bg2"/>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723" name="Text Box 4">
            <a:extLst>
              <a:ext uri="{FF2B5EF4-FFF2-40B4-BE49-F238E27FC236}">
                <a16:creationId xmlns:a16="http://schemas.microsoft.com/office/drawing/2014/main" id="{907EF7A8-49C0-5749-8FED-B84D7D3751DE}"/>
              </a:ext>
            </a:extLst>
          </p:cNvPr>
          <p:cNvSpPr txBox="1">
            <a:spLocks noChangeArrowheads="1"/>
          </p:cNvSpPr>
          <p:nvPr/>
        </p:nvSpPr>
        <p:spPr bwMode="auto">
          <a:xfrm rot="-5400000">
            <a:off x="2155031" y="5963445"/>
            <a:ext cx="85407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spcBef>
                <a:spcPct val="50000"/>
              </a:spcBef>
            </a:pPr>
            <a:r>
              <a:rPr lang="en-US" altLang="en-US" sz="800">
                <a:latin typeface="Arial" panose="020B0604020202020204" pitchFamily="34" charset="0"/>
              </a:rPr>
              <a:t>CG2316</a:t>
            </a:r>
            <a:endParaRPr lang="en-US" altLang="en-US" sz="1000">
              <a:latin typeface="Arial" panose="020B0604020202020204" pitchFamily="34" charset="0"/>
            </a:endParaRPr>
          </a:p>
        </p:txBody>
      </p:sp>
      <p:sp>
        <p:nvSpPr>
          <p:cNvPr id="30724" name="Text Box 5">
            <a:extLst>
              <a:ext uri="{FF2B5EF4-FFF2-40B4-BE49-F238E27FC236}">
                <a16:creationId xmlns:a16="http://schemas.microsoft.com/office/drawing/2014/main" id="{A2E0D4F0-6CC0-BC4C-B51E-9D0273246B32}"/>
              </a:ext>
            </a:extLst>
          </p:cNvPr>
          <p:cNvSpPr txBox="1">
            <a:spLocks noChangeArrowheads="1"/>
          </p:cNvSpPr>
          <p:nvPr/>
        </p:nvSpPr>
        <p:spPr bwMode="auto">
          <a:xfrm rot="-5400000">
            <a:off x="2978944" y="5928519"/>
            <a:ext cx="8540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spcBef>
                <a:spcPct val="50000"/>
              </a:spcBef>
            </a:pPr>
            <a:r>
              <a:rPr lang="en-US" altLang="en-US" sz="800">
                <a:latin typeface="Arial" panose="020B0604020202020204" pitchFamily="34" charset="0"/>
              </a:rPr>
              <a:t>CG2165</a:t>
            </a:r>
            <a:endParaRPr lang="en-US" altLang="en-US" sz="1000"/>
          </a:p>
        </p:txBody>
      </p:sp>
      <p:sp>
        <p:nvSpPr>
          <p:cNvPr id="30725" name="Text Box 6">
            <a:extLst>
              <a:ext uri="{FF2B5EF4-FFF2-40B4-BE49-F238E27FC236}">
                <a16:creationId xmlns:a16="http://schemas.microsoft.com/office/drawing/2014/main" id="{EC62D494-235B-FB4A-A9E8-00F31261F2C2}"/>
              </a:ext>
            </a:extLst>
          </p:cNvPr>
          <p:cNvSpPr txBox="1">
            <a:spLocks noChangeArrowheads="1"/>
          </p:cNvSpPr>
          <p:nvPr/>
        </p:nvSpPr>
        <p:spPr bwMode="auto">
          <a:xfrm rot="-5400000">
            <a:off x="4533900" y="5961063"/>
            <a:ext cx="95408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spcBef>
                <a:spcPct val="50000"/>
              </a:spcBef>
            </a:pPr>
            <a:r>
              <a:rPr lang="en-US" altLang="en-US" sz="800">
                <a:latin typeface="Arial" panose="020B0604020202020204" pitchFamily="34" charset="0"/>
              </a:rPr>
              <a:t>CG31992</a:t>
            </a:r>
            <a:endParaRPr lang="en-US" altLang="en-US" sz="1000"/>
          </a:p>
        </p:txBody>
      </p:sp>
      <p:sp>
        <p:nvSpPr>
          <p:cNvPr id="30726" name="Text Box 7">
            <a:extLst>
              <a:ext uri="{FF2B5EF4-FFF2-40B4-BE49-F238E27FC236}">
                <a16:creationId xmlns:a16="http://schemas.microsoft.com/office/drawing/2014/main" id="{49191022-1114-E148-87E1-48DE6625E8A2}"/>
              </a:ext>
            </a:extLst>
          </p:cNvPr>
          <p:cNvSpPr txBox="1">
            <a:spLocks noChangeArrowheads="1"/>
          </p:cNvSpPr>
          <p:nvPr/>
        </p:nvSpPr>
        <p:spPr bwMode="auto">
          <a:xfrm rot="-5400000">
            <a:off x="5034757" y="5993606"/>
            <a:ext cx="9588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spcBef>
                <a:spcPct val="50000"/>
              </a:spcBef>
            </a:pPr>
            <a:r>
              <a:rPr lang="en-US" altLang="en-US" sz="800">
                <a:latin typeface="Arial" panose="020B0604020202020204" pitchFamily="34" charset="0"/>
              </a:rPr>
              <a:t>bt</a:t>
            </a:r>
            <a:endParaRPr lang="en-US" altLang="en-US" sz="1000"/>
          </a:p>
        </p:txBody>
      </p:sp>
      <p:sp>
        <p:nvSpPr>
          <p:cNvPr id="30727" name="Text Box 8">
            <a:extLst>
              <a:ext uri="{FF2B5EF4-FFF2-40B4-BE49-F238E27FC236}">
                <a16:creationId xmlns:a16="http://schemas.microsoft.com/office/drawing/2014/main" id="{0BFD90CF-D52E-FC42-940D-2008290E2229}"/>
              </a:ext>
            </a:extLst>
          </p:cNvPr>
          <p:cNvSpPr txBox="1">
            <a:spLocks noChangeArrowheads="1"/>
          </p:cNvSpPr>
          <p:nvPr/>
        </p:nvSpPr>
        <p:spPr bwMode="auto">
          <a:xfrm rot="-5400000">
            <a:off x="5848350" y="5989638"/>
            <a:ext cx="96043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spcBef>
                <a:spcPct val="50000"/>
              </a:spcBef>
            </a:pPr>
            <a:r>
              <a:rPr lang="en-US" altLang="en-US" sz="800">
                <a:latin typeface="Arial" panose="020B0604020202020204" pitchFamily="34" charset="0"/>
              </a:rPr>
              <a:t>CG32021</a:t>
            </a:r>
            <a:endParaRPr lang="en-US" altLang="en-US" sz="1000"/>
          </a:p>
        </p:txBody>
      </p:sp>
      <p:sp>
        <p:nvSpPr>
          <p:cNvPr id="30728" name="Text Box 9">
            <a:extLst>
              <a:ext uri="{FF2B5EF4-FFF2-40B4-BE49-F238E27FC236}">
                <a16:creationId xmlns:a16="http://schemas.microsoft.com/office/drawing/2014/main" id="{4BC76E42-57B6-254B-8133-70E08CEFECB3}"/>
              </a:ext>
            </a:extLst>
          </p:cNvPr>
          <p:cNvSpPr txBox="1">
            <a:spLocks noChangeArrowheads="1"/>
          </p:cNvSpPr>
          <p:nvPr/>
        </p:nvSpPr>
        <p:spPr bwMode="auto">
          <a:xfrm rot="-5400000">
            <a:off x="6618288" y="6002337"/>
            <a:ext cx="96043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spcBef>
                <a:spcPct val="50000"/>
              </a:spcBef>
            </a:pPr>
            <a:r>
              <a:rPr lang="en-US" altLang="en-US" sz="800">
                <a:latin typeface="Arial" panose="020B0604020202020204" pitchFamily="34" charset="0"/>
              </a:rPr>
              <a:t>CaMKII</a:t>
            </a:r>
            <a:endParaRPr lang="en-US" altLang="en-US" sz="1000"/>
          </a:p>
        </p:txBody>
      </p:sp>
      <p:sp>
        <p:nvSpPr>
          <p:cNvPr id="30729" name="Text Box 10">
            <a:extLst>
              <a:ext uri="{FF2B5EF4-FFF2-40B4-BE49-F238E27FC236}">
                <a16:creationId xmlns:a16="http://schemas.microsoft.com/office/drawing/2014/main" id="{124BD9F2-84FB-BA43-893C-C62651FD3E5E}"/>
              </a:ext>
            </a:extLst>
          </p:cNvPr>
          <p:cNvSpPr txBox="1">
            <a:spLocks noChangeArrowheads="1"/>
          </p:cNvSpPr>
          <p:nvPr/>
        </p:nvSpPr>
        <p:spPr bwMode="auto">
          <a:xfrm rot="-5400000">
            <a:off x="6825456" y="6069807"/>
            <a:ext cx="9620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spcBef>
                <a:spcPct val="50000"/>
              </a:spcBef>
            </a:pPr>
            <a:r>
              <a:rPr lang="en-US" altLang="en-US" sz="800">
                <a:latin typeface="Arial" panose="020B0604020202020204" pitchFamily="34" charset="0"/>
              </a:rPr>
              <a:t>sv</a:t>
            </a:r>
            <a:endParaRPr lang="en-US" altLang="en-US" sz="1000"/>
          </a:p>
        </p:txBody>
      </p:sp>
      <p:sp>
        <p:nvSpPr>
          <p:cNvPr id="30730" name="Text Box 11">
            <a:extLst>
              <a:ext uri="{FF2B5EF4-FFF2-40B4-BE49-F238E27FC236}">
                <a16:creationId xmlns:a16="http://schemas.microsoft.com/office/drawing/2014/main" id="{A73B6073-FBDE-7349-A795-6E81406ADF0A}"/>
              </a:ext>
            </a:extLst>
          </p:cNvPr>
          <p:cNvSpPr txBox="1">
            <a:spLocks noChangeArrowheads="1"/>
          </p:cNvSpPr>
          <p:nvPr/>
        </p:nvSpPr>
        <p:spPr bwMode="auto">
          <a:xfrm rot="-5400000">
            <a:off x="7092950" y="6024563"/>
            <a:ext cx="96043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spcBef>
                <a:spcPct val="50000"/>
              </a:spcBef>
            </a:pPr>
            <a:r>
              <a:rPr lang="en-US" altLang="en-US" sz="800">
                <a:latin typeface="Arial" panose="020B0604020202020204" pitchFamily="34" charset="0"/>
              </a:rPr>
              <a:t>CG32017</a:t>
            </a:r>
            <a:endParaRPr lang="en-US" altLang="en-US" sz="1000"/>
          </a:p>
        </p:txBody>
      </p:sp>
      <p:sp>
        <p:nvSpPr>
          <p:cNvPr id="30731" name="Text Box 12">
            <a:extLst>
              <a:ext uri="{FF2B5EF4-FFF2-40B4-BE49-F238E27FC236}">
                <a16:creationId xmlns:a16="http://schemas.microsoft.com/office/drawing/2014/main" id="{1F5A3E22-183A-A148-A834-60DAC8E0CF7D}"/>
              </a:ext>
            </a:extLst>
          </p:cNvPr>
          <p:cNvSpPr txBox="1">
            <a:spLocks noChangeArrowheads="1"/>
          </p:cNvSpPr>
          <p:nvPr/>
        </p:nvSpPr>
        <p:spPr bwMode="auto">
          <a:xfrm rot="-5400000">
            <a:off x="7543006" y="5987257"/>
            <a:ext cx="9556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spcBef>
                <a:spcPct val="50000"/>
              </a:spcBef>
            </a:pPr>
            <a:r>
              <a:rPr lang="en-US" altLang="en-US" sz="1000"/>
              <a:t>Caps</a:t>
            </a:r>
          </a:p>
        </p:txBody>
      </p:sp>
      <p:sp>
        <p:nvSpPr>
          <p:cNvPr id="30732" name="Text Box 13">
            <a:extLst>
              <a:ext uri="{FF2B5EF4-FFF2-40B4-BE49-F238E27FC236}">
                <a16:creationId xmlns:a16="http://schemas.microsoft.com/office/drawing/2014/main" id="{576A4E54-9633-3849-8D73-83FB939ACC5B}"/>
              </a:ext>
            </a:extLst>
          </p:cNvPr>
          <p:cNvSpPr txBox="1">
            <a:spLocks noChangeArrowheads="1"/>
          </p:cNvSpPr>
          <p:nvPr/>
        </p:nvSpPr>
        <p:spPr bwMode="auto">
          <a:xfrm rot="-5400000">
            <a:off x="6229350" y="6181726"/>
            <a:ext cx="134778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spcBef>
                <a:spcPct val="50000"/>
              </a:spcBef>
            </a:pPr>
            <a:r>
              <a:rPr lang="en-US" altLang="en-US" sz="800">
                <a:latin typeface="Arial" panose="020B0604020202020204" pitchFamily="34" charset="0"/>
              </a:rPr>
              <a:t>ATPsyn-</a:t>
            </a:r>
            <a:r>
              <a:rPr lang="en-US" altLang="en-US" sz="800">
                <a:latin typeface="Symbol" pitchFamily="2" charset="2"/>
              </a:rPr>
              <a:t>B</a:t>
            </a:r>
            <a:endParaRPr lang="en-US" altLang="en-US" sz="1000"/>
          </a:p>
        </p:txBody>
      </p:sp>
      <p:grpSp>
        <p:nvGrpSpPr>
          <p:cNvPr id="30733" name="Group 14">
            <a:extLst>
              <a:ext uri="{FF2B5EF4-FFF2-40B4-BE49-F238E27FC236}">
                <a16:creationId xmlns:a16="http://schemas.microsoft.com/office/drawing/2014/main" id="{530369AA-9CE9-EC4D-94A3-871350D17BF9}"/>
              </a:ext>
            </a:extLst>
          </p:cNvPr>
          <p:cNvGrpSpPr>
            <a:grpSpLocks/>
          </p:cNvGrpSpPr>
          <p:nvPr/>
        </p:nvGrpSpPr>
        <p:grpSpPr bwMode="auto">
          <a:xfrm>
            <a:off x="1981200" y="1684338"/>
            <a:ext cx="4987925" cy="298450"/>
            <a:chOff x="699" y="9239"/>
            <a:chExt cx="3168" cy="427"/>
          </a:xfrm>
        </p:grpSpPr>
        <p:sp>
          <p:nvSpPr>
            <p:cNvPr id="31531" name="Line 15">
              <a:extLst>
                <a:ext uri="{FF2B5EF4-FFF2-40B4-BE49-F238E27FC236}">
                  <a16:creationId xmlns:a16="http://schemas.microsoft.com/office/drawing/2014/main" id="{1CF25B4D-A92C-9147-83BA-2C91EB8827FE}"/>
                </a:ext>
              </a:extLst>
            </p:cNvPr>
            <p:cNvSpPr>
              <a:spLocks noChangeShapeType="1"/>
            </p:cNvSpPr>
            <p:nvPr/>
          </p:nvSpPr>
          <p:spPr bwMode="auto">
            <a:xfrm>
              <a:off x="699" y="9521"/>
              <a:ext cx="3168" cy="1"/>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532" name="Text Box 16">
              <a:extLst>
                <a:ext uri="{FF2B5EF4-FFF2-40B4-BE49-F238E27FC236}">
                  <a16:creationId xmlns:a16="http://schemas.microsoft.com/office/drawing/2014/main" id="{3BE9EFA8-8EAD-F149-85B5-85B765CC32E3}"/>
                </a:ext>
              </a:extLst>
            </p:cNvPr>
            <p:cNvSpPr txBox="1">
              <a:spLocks noChangeArrowheads="1"/>
            </p:cNvSpPr>
            <p:nvPr/>
          </p:nvSpPr>
          <p:spPr bwMode="auto">
            <a:xfrm>
              <a:off x="2283" y="9377"/>
              <a:ext cx="1200" cy="288"/>
            </a:xfrm>
            <a:prstGeom prst="rect">
              <a:avLst/>
            </a:prstGeom>
            <a:solidFill>
              <a:srgbClr val="FF0000"/>
            </a:solidFill>
            <a:ln w="19050">
              <a:solidFill>
                <a:srgbClr val="000000"/>
              </a:solidFill>
              <a:miter lim="800000"/>
              <a:headEnd/>
              <a:tailEnd/>
            </a:ln>
          </p:spPr>
          <p:txBody>
            <a:bodyPr lIns="0" tIns="0" rIns="0" bIns="0"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1800" b="1" i="1">
                  <a:solidFill>
                    <a:schemeClr val="bg1"/>
                  </a:solidFill>
                  <a:latin typeface="Arial Narrow" panose="020B0604020202020204" pitchFamily="34" charset="0"/>
                </a:rPr>
                <a:t>hsp70-white</a:t>
              </a:r>
            </a:p>
          </p:txBody>
        </p:sp>
        <p:sp>
          <p:nvSpPr>
            <p:cNvPr id="31533" name="Text Box 17" descr="Light upward diagonal">
              <a:extLst>
                <a:ext uri="{FF2B5EF4-FFF2-40B4-BE49-F238E27FC236}">
                  <a16:creationId xmlns:a16="http://schemas.microsoft.com/office/drawing/2014/main" id="{626978BB-79F9-7D40-8D6D-3448A84CF731}"/>
                </a:ext>
              </a:extLst>
            </p:cNvPr>
            <p:cNvSpPr txBox="1">
              <a:spLocks noChangeArrowheads="1"/>
            </p:cNvSpPr>
            <p:nvPr/>
          </p:nvSpPr>
          <p:spPr bwMode="auto">
            <a:xfrm>
              <a:off x="3531" y="9377"/>
              <a:ext cx="282" cy="288"/>
            </a:xfrm>
            <a:prstGeom prst="rect">
              <a:avLst/>
            </a:prstGeom>
            <a:blipFill dpi="0" rotWithShape="0">
              <a:blip r:embed="rId3"/>
              <a:srcRect/>
              <a:tile tx="0" ty="0" sx="100000" sy="100000" flip="none" algn="tl"/>
            </a:blipFill>
            <a:ln w="19050">
              <a:solidFill>
                <a:srgbClr val="000000"/>
              </a:solidFill>
              <a:miter lim="800000"/>
              <a:headEnd/>
              <a:tailEnd/>
            </a:ln>
          </p:spPr>
          <p:txBody>
            <a:bodyPr lIns="0" tIns="0" rIns="0" bIns="0"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1800" b="1" i="1">
                  <a:latin typeface="Arial Narrow" panose="020B0604020202020204" pitchFamily="34" charset="0"/>
                </a:rPr>
                <a:t>5</a:t>
              </a:r>
              <a:r>
                <a:rPr lang="ja-JP" altLang="en-US" sz="1800" b="1" i="1">
                  <a:latin typeface="Arial Narrow" panose="020B0604020202020204" pitchFamily="34" charset="0"/>
                </a:rPr>
                <a:t>’</a:t>
              </a:r>
              <a:r>
                <a:rPr lang="en-US" altLang="ja-JP" sz="1800" b="1" i="1">
                  <a:latin typeface="Arial Narrow" panose="020B0604020202020204" pitchFamily="34" charset="0"/>
                </a:rPr>
                <a:t>P</a:t>
              </a:r>
              <a:endParaRPr lang="en-US" altLang="en-US" sz="1800" i="1">
                <a:latin typeface="Arial Narrow" panose="020B0604020202020204" pitchFamily="34" charset="0"/>
              </a:endParaRPr>
            </a:p>
          </p:txBody>
        </p:sp>
        <p:sp>
          <p:nvSpPr>
            <p:cNvPr id="31534" name="Text Box 18" descr="Light upward diagonal">
              <a:extLst>
                <a:ext uri="{FF2B5EF4-FFF2-40B4-BE49-F238E27FC236}">
                  <a16:creationId xmlns:a16="http://schemas.microsoft.com/office/drawing/2014/main" id="{5D29C5CF-1E6E-D541-B531-08E3EACB4B6C}"/>
                </a:ext>
              </a:extLst>
            </p:cNvPr>
            <p:cNvSpPr txBox="1">
              <a:spLocks noChangeArrowheads="1"/>
            </p:cNvSpPr>
            <p:nvPr/>
          </p:nvSpPr>
          <p:spPr bwMode="auto">
            <a:xfrm>
              <a:off x="787" y="9378"/>
              <a:ext cx="230" cy="288"/>
            </a:xfrm>
            <a:prstGeom prst="rect">
              <a:avLst/>
            </a:prstGeom>
            <a:blipFill dpi="0" rotWithShape="0">
              <a:blip r:embed="rId3"/>
              <a:srcRect/>
              <a:tile tx="0" ty="0" sx="100000" sy="100000" flip="none" algn="tl"/>
            </a:blipFill>
            <a:ln w="19050">
              <a:solidFill>
                <a:srgbClr val="000000"/>
              </a:solidFill>
              <a:miter lim="800000"/>
              <a:headEnd/>
              <a:tailEnd/>
            </a:ln>
          </p:spPr>
          <p:txBody>
            <a:bodyPr lIns="0" tIns="0" rIns="0" bIns="0"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1800" b="1" i="1">
                  <a:latin typeface="Arial Narrow" panose="020B0604020202020204" pitchFamily="34" charset="0"/>
                </a:rPr>
                <a:t>3</a:t>
              </a:r>
              <a:r>
                <a:rPr lang="ja-JP" altLang="en-US" sz="1800" b="1" i="1">
                  <a:latin typeface="Arial Narrow" panose="020B0604020202020204" pitchFamily="34" charset="0"/>
                </a:rPr>
                <a:t>’</a:t>
              </a:r>
              <a:r>
                <a:rPr lang="en-US" altLang="ja-JP" sz="1800" b="1" i="1">
                  <a:latin typeface="Arial Narrow" panose="020B0604020202020204" pitchFamily="34" charset="0"/>
                </a:rPr>
                <a:t>P</a:t>
              </a:r>
              <a:endParaRPr lang="en-US" altLang="en-US" sz="1800" i="1">
                <a:latin typeface="Arial Narrow" panose="020B0604020202020204" pitchFamily="34" charset="0"/>
              </a:endParaRPr>
            </a:p>
          </p:txBody>
        </p:sp>
        <p:sp>
          <p:nvSpPr>
            <p:cNvPr id="31535" name="Text Box 19">
              <a:extLst>
                <a:ext uri="{FF2B5EF4-FFF2-40B4-BE49-F238E27FC236}">
                  <a16:creationId xmlns:a16="http://schemas.microsoft.com/office/drawing/2014/main" id="{9594A030-2B11-7543-8069-CAB7E8EC4A5A}"/>
                </a:ext>
              </a:extLst>
            </p:cNvPr>
            <p:cNvSpPr txBox="1">
              <a:spLocks noChangeArrowheads="1"/>
            </p:cNvSpPr>
            <p:nvPr/>
          </p:nvSpPr>
          <p:spPr bwMode="auto">
            <a:xfrm>
              <a:off x="1072" y="9378"/>
              <a:ext cx="633" cy="288"/>
            </a:xfrm>
            <a:prstGeom prst="rect">
              <a:avLst/>
            </a:prstGeom>
            <a:solidFill>
              <a:srgbClr val="0066FF"/>
            </a:solidFill>
            <a:ln w="19050">
              <a:solidFill>
                <a:srgbClr val="000000"/>
              </a:solidFill>
              <a:miter lim="800000"/>
              <a:headEnd/>
              <a:tailEnd/>
            </a:ln>
          </p:spPr>
          <p:txBody>
            <a:bodyPr lIns="0" tIns="0" rIns="0" bIns="0"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1800" b="1" i="1">
                  <a:solidFill>
                    <a:schemeClr val="bg1"/>
                  </a:solidFill>
                  <a:latin typeface="Arial Narrow" panose="020B0604020202020204" pitchFamily="34" charset="0"/>
                </a:rPr>
                <a:t>hsp26-pt</a:t>
              </a:r>
              <a:endParaRPr lang="en-US" altLang="en-US" sz="1800" i="1">
                <a:solidFill>
                  <a:schemeClr val="bg1"/>
                </a:solidFill>
                <a:latin typeface="Arial Narrow" panose="020B0604020202020204" pitchFamily="34" charset="0"/>
              </a:endParaRPr>
            </a:p>
          </p:txBody>
        </p:sp>
        <p:sp>
          <p:nvSpPr>
            <p:cNvPr id="31536" name="Line 20">
              <a:extLst>
                <a:ext uri="{FF2B5EF4-FFF2-40B4-BE49-F238E27FC236}">
                  <a16:creationId xmlns:a16="http://schemas.microsoft.com/office/drawing/2014/main" id="{278DA32B-CA1F-6942-BD56-9A1CAB329529}"/>
                </a:ext>
              </a:extLst>
            </p:cNvPr>
            <p:cNvSpPr>
              <a:spLocks noChangeShapeType="1"/>
            </p:cNvSpPr>
            <p:nvPr/>
          </p:nvSpPr>
          <p:spPr bwMode="auto">
            <a:xfrm flipV="1">
              <a:off x="1393" y="9239"/>
              <a:ext cx="1" cy="14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537" name="Text Box 21">
              <a:extLst>
                <a:ext uri="{FF2B5EF4-FFF2-40B4-BE49-F238E27FC236}">
                  <a16:creationId xmlns:a16="http://schemas.microsoft.com/office/drawing/2014/main" id="{9667AA17-129B-9D41-B4D6-884EA51395D2}"/>
                </a:ext>
              </a:extLst>
            </p:cNvPr>
            <p:cNvSpPr txBox="1">
              <a:spLocks noChangeArrowheads="1"/>
            </p:cNvSpPr>
            <p:nvPr/>
          </p:nvSpPr>
          <p:spPr bwMode="auto">
            <a:xfrm>
              <a:off x="1707" y="9378"/>
              <a:ext cx="336" cy="288"/>
            </a:xfrm>
            <a:prstGeom prst="rect">
              <a:avLst/>
            </a:prstGeom>
            <a:solidFill>
              <a:srgbClr val="00CC00"/>
            </a:solidFill>
            <a:ln w="19050">
              <a:solidFill>
                <a:srgbClr val="000000"/>
              </a:solidFill>
              <a:miter lim="800000"/>
              <a:headEnd/>
              <a:tailEnd/>
            </a:ln>
          </p:spPr>
          <p:txBody>
            <a:bodyPr lIns="0" tIns="0" rIns="0" bIns="0"/>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endParaRPr lang="en-US" altLang="en-US" sz="1800" i="1">
                <a:latin typeface="Arial Narrow" panose="020B0604020202020204" pitchFamily="34" charset="0"/>
              </a:endParaRPr>
            </a:p>
          </p:txBody>
        </p:sp>
        <p:sp>
          <p:nvSpPr>
            <p:cNvPr id="31538" name="Line 22">
              <a:extLst>
                <a:ext uri="{FF2B5EF4-FFF2-40B4-BE49-F238E27FC236}">
                  <a16:creationId xmlns:a16="http://schemas.microsoft.com/office/drawing/2014/main" id="{1EB6FDAA-89D0-C545-9FD3-E2A47D8C7C7C}"/>
                </a:ext>
              </a:extLst>
            </p:cNvPr>
            <p:cNvSpPr>
              <a:spLocks noChangeShapeType="1"/>
            </p:cNvSpPr>
            <p:nvPr/>
          </p:nvSpPr>
          <p:spPr bwMode="auto">
            <a:xfrm flipV="1">
              <a:off x="2459" y="9239"/>
              <a:ext cx="1" cy="14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539" name="Line 23">
              <a:extLst>
                <a:ext uri="{FF2B5EF4-FFF2-40B4-BE49-F238E27FC236}">
                  <a16:creationId xmlns:a16="http://schemas.microsoft.com/office/drawing/2014/main" id="{3B47A1AF-36D3-514C-BFF1-0C75D1CF352D}"/>
                </a:ext>
              </a:extLst>
            </p:cNvPr>
            <p:cNvSpPr>
              <a:spLocks noChangeShapeType="1"/>
            </p:cNvSpPr>
            <p:nvPr/>
          </p:nvSpPr>
          <p:spPr bwMode="auto">
            <a:xfrm>
              <a:off x="1391" y="9252"/>
              <a:ext cx="196"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540" name="Line 24">
              <a:extLst>
                <a:ext uri="{FF2B5EF4-FFF2-40B4-BE49-F238E27FC236}">
                  <a16:creationId xmlns:a16="http://schemas.microsoft.com/office/drawing/2014/main" id="{29FDFE57-0C88-8949-923D-49ACC2E6C09D}"/>
                </a:ext>
              </a:extLst>
            </p:cNvPr>
            <p:cNvSpPr>
              <a:spLocks noChangeShapeType="1"/>
            </p:cNvSpPr>
            <p:nvPr/>
          </p:nvSpPr>
          <p:spPr bwMode="auto">
            <a:xfrm>
              <a:off x="2451" y="9252"/>
              <a:ext cx="196"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0734" name="Group 25">
            <a:extLst>
              <a:ext uri="{FF2B5EF4-FFF2-40B4-BE49-F238E27FC236}">
                <a16:creationId xmlns:a16="http://schemas.microsoft.com/office/drawing/2014/main" id="{373E7898-EE44-4746-97BE-F6C2351FB964}"/>
              </a:ext>
            </a:extLst>
          </p:cNvPr>
          <p:cNvGrpSpPr>
            <a:grpSpLocks/>
          </p:cNvGrpSpPr>
          <p:nvPr/>
        </p:nvGrpSpPr>
        <p:grpSpPr bwMode="auto">
          <a:xfrm>
            <a:off x="557213" y="2146300"/>
            <a:ext cx="8353425" cy="4235450"/>
            <a:chOff x="351" y="1608"/>
            <a:chExt cx="5262" cy="2668"/>
          </a:xfrm>
        </p:grpSpPr>
        <p:sp>
          <p:nvSpPr>
            <p:cNvPr id="30736" name="Text Box 26">
              <a:extLst>
                <a:ext uri="{FF2B5EF4-FFF2-40B4-BE49-F238E27FC236}">
                  <a16:creationId xmlns:a16="http://schemas.microsoft.com/office/drawing/2014/main" id="{A3080CFF-6A42-7C48-8CB5-3C223317C687}"/>
                </a:ext>
              </a:extLst>
            </p:cNvPr>
            <p:cNvSpPr txBox="1">
              <a:spLocks noChangeArrowheads="1"/>
            </p:cNvSpPr>
            <p:nvPr/>
          </p:nvSpPr>
          <p:spPr bwMode="auto">
            <a:xfrm>
              <a:off x="4035" y="2313"/>
              <a:ext cx="333"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800">
                  <a:latin typeface="Arial" panose="020B0604020202020204" pitchFamily="34" charset="0"/>
                </a:rPr>
                <a:t>8-M294</a:t>
              </a:r>
            </a:p>
          </p:txBody>
        </p:sp>
        <p:sp>
          <p:nvSpPr>
            <p:cNvPr id="30737" name="Text Box 27">
              <a:extLst>
                <a:ext uri="{FF2B5EF4-FFF2-40B4-BE49-F238E27FC236}">
                  <a16:creationId xmlns:a16="http://schemas.microsoft.com/office/drawing/2014/main" id="{F985E82A-90FE-DE4F-AEFA-C4CEFF370E89}"/>
                </a:ext>
              </a:extLst>
            </p:cNvPr>
            <p:cNvSpPr txBox="1">
              <a:spLocks noChangeArrowheads="1"/>
            </p:cNvSpPr>
            <p:nvPr/>
          </p:nvSpPr>
          <p:spPr bwMode="auto">
            <a:xfrm>
              <a:off x="4451" y="2273"/>
              <a:ext cx="43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800">
                  <a:latin typeface="Arial" panose="020B0604020202020204" pitchFamily="34" charset="0"/>
                </a:rPr>
                <a:t>4-M1030</a:t>
              </a:r>
            </a:p>
          </p:txBody>
        </p:sp>
        <p:sp>
          <p:nvSpPr>
            <p:cNvPr id="30738" name="Text Box 28">
              <a:extLst>
                <a:ext uri="{FF2B5EF4-FFF2-40B4-BE49-F238E27FC236}">
                  <a16:creationId xmlns:a16="http://schemas.microsoft.com/office/drawing/2014/main" id="{FD49CC9A-CB42-2245-AFC0-02C9773727E7}"/>
                </a:ext>
              </a:extLst>
            </p:cNvPr>
            <p:cNvSpPr txBox="1">
              <a:spLocks noChangeArrowheads="1"/>
            </p:cNvSpPr>
            <p:nvPr/>
          </p:nvSpPr>
          <p:spPr bwMode="auto">
            <a:xfrm>
              <a:off x="4312" y="2141"/>
              <a:ext cx="262"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800">
                  <a:latin typeface="Arial" panose="020B0604020202020204" pitchFamily="34" charset="0"/>
                </a:rPr>
                <a:t>8-M1</a:t>
              </a:r>
            </a:p>
          </p:txBody>
        </p:sp>
        <p:sp>
          <p:nvSpPr>
            <p:cNvPr id="30739" name="AutoShape 29">
              <a:extLst>
                <a:ext uri="{FF2B5EF4-FFF2-40B4-BE49-F238E27FC236}">
                  <a16:creationId xmlns:a16="http://schemas.microsoft.com/office/drawing/2014/main" id="{57650B05-F09D-9D46-8153-E5DF6473ADE8}"/>
                </a:ext>
              </a:extLst>
            </p:cNvPr>
            <p:cNvSpPr>
              <a:spLocks noChangeArrowheads="1"/>
            </p:cNvSpPr>
            <p:nvPr/>
          </p:nvSpPr>
          <p:spPr bwMode="auto">
            <a:xfrm flipV="1">
              <a:off x="2617" y="1826"/>
              <a:ext cx="157" cy="113"/>
            </a:xfrm>
            <a:prstGeom prst="triangle">
              <a:avLst>
                <a:gd name="adj" fmla="val 50000"/>
              </a:avLst>
            </a:prstGeom>
            <a:solidFill>
              <a:srgbClr val="FF0000"/>
            </a:solid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740" name="Text Box 30">
              <a:extLst>
                <a:ext uri="{FF2B5EF4-FFF2-40B4-BE49-F238E27FC236}">
                  <a16:creationId xmlns:a16="http://schemas.microsoft.com/office/drawing/2014/main" id="{B0040060-87C0-AF4D-9584-D0BB66CF0FB0}"/>
                </a:ext>
              </a:extLst>
            </p:cNvPr>
            <p:cNvSpPr txBox="1">
              <a:spLocks noChangeArrowheads="1"/>
            </p:cNvSpPr>
            <p:nvPr/>
          </p:nvSpPr>
          <p:spPr bwMode="auto">
            <a:xfrm>
              <a:off x="427" y="3051"/>
              <a:ext cx="52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1000">
                  <a:latin typeface="Arial Rounded MT Bold" panose="020F0704030504030204" pitchFamily="34" charset="77"/>
                </a:rPr>
                <a:t>1360s</a:t>
              </a:r>
            </a:p>
          </p:txBody>
        </p:sp>
        <p:sp>
          <p:nvSpPr>
            <p:cNvPr id="30741" name="Text Box 31">
              <a:extLst>
                <a:ext uri="{FF2B5EF4-FFF2-40B4-BE49-F238E27FC236}">
                  <a16:creationId xmlns:a16="http://schemas.microsoft.com/office/drawing/2014/main" id="{D163C777-DC1D-6E42-8E5C-4FEF3A06F6B6}"/>
                </a:ext>
              </a:extLst>
            </p:cNvPr>
            <p:cNvSpPr txBox="1">
              <a:spLocks noChangeArrowheads="1"/>
            </p:cNvSpPr>
            <p:nvPr/>
          </p:nvSpPr>
          <p:spPr bwMode="auto">
            <a:xfrm>
              <a:off x="351" y="3240"/>
              <a:ext cx="65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1000">
                  <a:latin typeface="Arial Rounded MT Bold" panose="020F0704030504030204" pitchFamily="34" charset="77"/>
                </a:rPr>
                <a:t>Other TEs</a:t>
              </a:r>
            </a:p>
          </p:txBody>
        </p:sp>
        <p:sp>
          <p:nvSpPr>
            <p:cNvPr id="30742" name="Text Box 32">
              <a:extLst>
                <a:ext uri="{FF2B5EF4-FFF2-40B4-BE49-F238E27FC236}">
                  <a16:creationId xmlns:a16="http://schemas.microsoft.com/office/drawing/2014/main" id="{3E4BD202-5F1B-AC47-87DF-F8152DC53A10}"/>
                </a:ext>
              </a:extLst>
            </p:cNvPr>
            <p:cNvSpPr txBox="1">
              <a:spLocks noChangeArrowheads="1"/>
            </p:cNvSpPr>
            <p:nvPr/>
          </p:nvSpPr>
          <p:spPr bwMode="auto">
            <a:xfrm>
              <a:off x="427" y="2250"/>
              <a:ext cx="52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1000">
                  <a:latin typeface="Arial Rounded MT Bold" panose="020F0704030504030204" pitchFamily="34" charset="77"/>
                </a:rPr>
                <a:t>Inserts</a:t>
              </a:r>
            </a:p>
          </p:txBody>
        </p:sp>
        <p:sp>
          <p:nvSpPr>
            <p:cNvPr id="30743" name="Line 33">
              <a:extLst>
                <a:ext uri="{FF2B5EF4-FFF2-40B4-BE49-F238E27FC236}">
                  <a16:creationId xmlns:a16="http://schemas.microsoft.com/office/drawing/2014/main" id="{3B80D437-500A-1148-9AB3-3EA37E808FA7}"/>
                </a:ext>
              </a:extLst>
            </p:cNvPr>
            <p:cNvSpPr>
              <a:spLocks noChangeShapeType="1"/>
            </p:cNvSpPr>
            <p:nvPr/>
          </p:nvSpPr>
          <p:spPr bwMode="auto">
            <a:xfrm flipV="1">
              <a:off x="950" y="2517"/>
              <a:ext cx="419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44" name="Line 34">
              <a:extLst>
                <a:ext uri="{FF2B5EF4-FFF2-40B4-BE49-F238E27FC236}">
                  <a16:creationId xmlns:a16="http://schemas.microsoft.com/office/drawing/2014/main" id="{46110D75-AD95-4F47-808C-8C2DC7F40497}"/>
                </a:ext>
              </a:extLst>
            </p:cNvPr>
            <p:cNvSpPr>
              <a:spLocks noChangeShapeType="1"/>
            </p:cNvSpPr>
            <p:nvPr/>
          </p:nvSpPr>
          <p:spPr bwMode="auto">
            <a:xfrm>
              <a:off x="950" y="2517"/>
              <a:ext cx="0" cy="13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45" name="Line 35">
              <a:extLst>
                <a:ext uri="{FF2B5EF4-FFF2-40B4-BE49-F238E27FC236}">
                  <a16:creationId xmlns:a16="http://schemas.microsoft.com/office/drawing/2014/main" id="{FFEF7A50-A4CD-A746-BFED-5A4E0A8F036B}"/>
                </a:ext>
              </a:extLst>
            </p:cNvPr>
            <p:cNvSpPr>
              <a:spLocks noChangeShapeType="1"/>
            </p:cNvSpPr>
            <p:nvPr/>
          </p:nvSpPr>
          <p:spPr bwMode="auto">
            <a:xfrm>
              <a:off x="1016"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46" name="Line 36">
              <a:extLst>
                <a:ext uri="{FF2B5EF4-FFF2-40B4-BE49-F238E27FC236}">
                  <a16:creationId xmlns:a16="http://schemas.microsoft.com/office/drawing/2014/main" id="{80C25427-922D-E948-87CB-5DC18E170C96}"/>
                </a:ext>
              </a:extLst>
            </p:cNvPr>
            <p:cNvSpPr>
              <a:spLocks noChangeShapeType="1"/>
            </p:cNvSpPr>
            <p:nvPr/>
          </p:nvSpPr>
          <p:spPr bwMode="auto">
            <a:xfrm>
              <a:off x="1081"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47" name="Line 37">
              <a:extLst>
                <a:ext uri="{FF2B5EF4-FFF2-40B4-BE49-F238E27FC236}">
                  <a16:creationId xmlns:a16="http://schemas.microsoft.com/office/drawing/2014/main" id="{FFE0D61C-256E-074A-9977-C44489E6793A}"/>
                </a:ext>
              </a:extLst>
            </p:cNvPr>
            <p:cNvSpPr>
              <a:spLocks noChangeShapeType="1"/>
            </p:cNvSpPr>
            <p:nvPr/>
          </p:nvSpPr>
          <p:spPr bwMode="auto">
            <a:xfrm>
              <a:off x="1147"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48" name="Line 38">
              <a:extLst>
                <a:ext uri="{FF2B5EF4-FFF2-40B4-BE49-F238E27FC236}">
                  <a16:creationId xmlns:a16="http://schemas.microsoft.com/office/drawing/2014/main" id="{CD0F0C41-8E9A-384B-9559-AF0BE483F497}"/>
                </a:ext>
              </a:extLst>
            </p:cNvPr>
            <p:cNvSpPr>
              <a:spLocks noChangeShapeType="1"/>
            </p:cNvSpPr>
            <p:nvPr/>
          </p:nvSpPr>
          <p:spPr bwMode="auto">
            <a:xfrm>
              <a:off x="1212"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49" name="Line 39">
              <a:extLst>
                <a:ext uri="{FF2B5EF4-FFF2-40B4-BE49-F238E27FC236}">
                  <a16:creationId xmlns:a16="http://schemas.microsoft.com/office/drawing/2014/main" id="{910FDE47-322E-0443-A859-E80BE4F5E3F8}"/>
                </a:ext>
              </a:extLst>
            </p:cNvPr>
            <p:cNvSpPr>
              <a:spLocks noChangeShapeType="1"/>
            </p:cNvSpPr>
            <p:nvPr/>
          </p:nvSpPr>
          <p:spPr bwMode="auto">
            <a:xfrm>
              <a:off x="1278"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50" name="Line 40">
              <a:extLst>
                <a:ext uri="{FF2B5EF4-FFF2-40B4-BE49-F238E27FC236}">
                  <a16:creationId xmlns:a16="http://schemas.microsoft.com/office/drawing/2014/main" id="{E1906878-8D26-184F-9635-2736791C3E68}"/>
                </a:ext>
              </a:extLst>
            </p:cNvPr>
            <p:cNvSpPr>
              <a:spLocks noChangeShapeType="1"/>
            </p:cNvSpPr>
            <p:nvPr/>
          </p:nvSpPr>
          <p:spPr bwMode="auto">
            <a:xfrm>
              <a:off x="1278"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51" name="Line 41">
              <a:extLst>
                <a:ext uri="{FF2B5EF4-FFF2-40B4-BE49-F238E27FC236}">
                  <a16:creationId xmlns:a16="http://schemas.microsoft.com/office/drawing/2014/main" id="{BDE47577-4AE5-664C-ABE3-718CA1AC10DB}"/>
                </a:ext>
              </a:extLst>
            </p:cNvPr>
            <p:cNvSpPr>
              <a:spLocks noChangeShapeType="1"/>
            </p:cNvSpPr>
            <p:nvPr/>
          </p:nvSpPr>
          <p:spPr bwMode="auto">
            <a:xfrm>
              <a:off x="1278"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52" name="Line 42">
              <a:extLst>
                <a:ext uri="{FF2B5EF4-FFF2-40B4-BE49-F238E27FC236}">
                  <a16:creationId xmlns:a16="http://schemas.microsoft.com/office/drawing/2014/main" id="{4A4C5071-6470-B349-944F-DB09E954D6D1}"/>
                </a:ext>
              </a:extLst>
            </p:cNvPr>
            <p:cNvSpPr>
              <a:spLocks noChangeShapeType="1"/>
            </p:cNvSpPr>
            <p:nvPr/>
          </p:nvSpPr>
          <p:spPr bwMode="auto">
            <a:xfrm>
              <a:off x="1343"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53" name="Line 43">
              <a:extLst>
                <a:ext uri="{FF2B5EF4-FFF2-40B4-BE49-F238E27FC236}">
                  <a16:creationId xmlns:a16="http://schemas.microsoft.com/office/drawing/2014/main" id="{C3FE1F57-1342-B64A-A571-E26E7D9BC93D}"/>
                </a:ext>
              </a:extLst>
            </p:cNvPr>
            <p:cNvSpPr>
              <a:spLocks noChangeShapeType="1"/>
            </p:cNvSpPr>
            <p:nvPr/>
          </p:nvSpPr>
          <p:spPr bwMode="auto">
            <a:xfrm>
              <a:off x="1409"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54" name="Line 44">
              <a:extLst>
                <a:ext uri="{FF2B5EF4-FFF2-40B4-BE49-F238E27FC236}">
                  <a16:creationId xmlns:a16="http://schemas.microsoft.com/office/drawing/2014/main" id="{0383E42C-8B06-BC48-A834-A6B4E5EBE2F6}"/>
                </a:ext>
              </a:extLst>
            </p:cNvPr>
            <p:cNvSpPr>
              <a:spLocks noChangeShapeType="1"/>
            </p:cNvSpPr>
            <p:nvPr/>
          </p:nvSpPr>
          <p:spPr bwMode="auto">
            <a:xfrm>
              <a:off x="1474"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55" name="Line 45">
              <a:extLst>
                <a:ext uri="{FF2B5EF4-FFF2-40B4-BE49-F238E27FC236}">
                  <a16:creationId xmlns:a16="http://schemas.microsoft.com/office/drawing/2014/main" id="{3F4A52D6-9BDA-A94E-B7D3-34CA87D49F72}"/>
                </a:ext>
              </a:extLst>
            </p:cNvPr>
            <p:cNvSpPr>
              <a:spLocks noChangeShapeType="1"/>
            </p:cNvSpPr>
            <p:nvPr/>
          </p:nvSpPr>
          <p:spPr bwMode="auto">
            <a:xfrm>
              <a:off x="1540"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56" name="Line 46">
              <a:extLst>
                <a:ext uri="{FF2B5EF4-FFF2-40B4-BE49-F238E27FC236}">
                  <a16:creationId xmlns:a16="http://schemas.microsoft.com/office/drawing/2014/main" id="{2143ACFF-9D5D-6346-A3AC-839C68F9FE80}"/>
                </a:ext>
              </a:extLst>
            </p:cNvPr>
            <p:cNvSpPr>
              <a:spLocks noChangeShapeType="1"/>
            </p:cNvSpPr>
            <p:nvPr/>
          </p:nvSpPr>
          <p:spPr bwMode="auto">
            <a:xfrm>
              <a:off x="1605"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57" name="Line 47">
              <a:extLst>
                <a:ext uri="{FF2B5EF4-FFF2-40B4-BE49-F238E27FC236}">
                  <a16:creationId xmlns:a16="http://schemas.microsoft.com/office/drawing/2014/main" id="{B145CAE8-4EC3-AF46-B584-C8CF91A94CF3}"/>
                </a:ext>
              </a:extLst>
            </p:cNvPr>
            <p:cNvSpPr>
              <a:spLocks noChangeShapeType="1"/>
            </p:cNvSpPr>
            <p:nvPr/>
          </p:nvSpPr>
          <p:spPr bwMode="auto">
            <a:xfrm>
              <a:off x="1605"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58" name="Line 48">
              <a:extLst>
                <a:ext uri="{FF2B5EF4-FFF2-40B4-BE49-F238E27FC236}">
                  <a16:creationId xmlns:a16="http://schemas.microsoft.com/office/drawing/2014/main" id="{933B1F4E-A56B-BD4A-B0F4-63B380BD406A}"/>
                </a:ext>
              </a:extLst>
            </p:cNvPr>
            <p:cNvSpPr>
              <a:spLocks noChangeShapeType="1"/>
            </p:cNvSpPr>
            <p:nvPr/>
          </p:nvSpPr>
          <p:spPr bwMode="auto">
            <a:xfrm>
              <a:off x="1605"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59" name="Line 49">
              <a:extLst>
                <a:ext uri="{FF2B5EF4-FFF2-40B4-BE49-F238E27FC236}">
                  <a16:creationId xmlns:a16="http://schemas.microsoft.com/office/drawing/2014/main" id="{07F0B654-72D9-334C-9A14-0709672B2529}"/>
                </a:ext>
              </a:extLst>
            </p:cNvPr>
            <p:cNvSpPr>
              <a:spLocks noChangeShapeType="1"/>
            </p:cNvSpPr>
            <p:nvPr/>
          </p:nvSpPr>
          <p:spPr bwMode="auto">
            <a:xfrm>
              <a:off x="1605"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60" name="Line 50">
              <a:extLst>
                <a:ext uri="{FF2B5EF4-FFF2-40B4-BE49-F238E27FC236}">
                  <a16:creationId xmlns:a16="http://schemas.microsoft.com/office/drawing/2014/main" id="{5EFDF911-E2B9-8E4F-B670-94232F68DEDB}"/>
                </a:ext>
              </a:extLst>
            </p:cNvPr>
            <p:cNvSpPr>
              <a:spLocks noChangeShapeType="1"/>
            </p:cNvSpPr>
            <p:nvPr/>
          </p:nvSpPr>
          <p:spPr bwMode="auto">
            <a:xfrm>
              <a:off x="1605"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61" name="Line 51">
              <a:extLst>
                <a:ext uri="{FF2B5EF4-FFF2-40B4-BE49-F238E27FC236}">
                  <a16:creationId xmlns:a16="http://schemas.microsoft.com/office/drawing/2014/main" id="{CD6E9CF8-643C-C746-B8A4-F23528F92736}"/>
                </a:ext>
              </a:extLst>
            </p:cNvPr>
            <p:cNvSpPr>
              <a:spLocks noChangeShapeType="1"/>
            </p:cNvSpPr>
            <p:nvPr/>
          </p:nvSpPr>
          <p:spPr bwMode="auto">
            <a:xfrm>
              <a:off x="1671"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62" name="Line 52">
              <a:extLst>
                <a:ext uri="{FF2B5EF4-FFF2-40B4-BE49-F238E27FC236}">
                  <a16:creationId xmlns:a16="http://schemas.microsoft.com/office/drawing/2014/main" id="{FFEAF278-BD43-8E4C-9D43-9B618B88D2C7}"/>
                </a:ext>
              </a:extLst>
            </p:cNvPr>
            <p:cNvSpPr>
              <a:spLocks noChangeShapeType="1"/>
            </p:cNvSpPr>
            <p:nvPr/>
          </p:nvSpPr>
          <p:spPr bwMode="auto">
            <a:xfrm>
              <a:off x="1736"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63" name="Line 53">
              <a:extLst>
                <a:ext uri="{FF2B5EF4-FFF2-40B4-BE49-F238E27FC236}">
                  <a16:creationId xmlns:a16="http://schemas.microsoft.com/office/drawing/2014/main" id="{9736E4D1-435E-1F4C-8ABA-DF74065B7613}"/>
                </a:ext>
              </a:extLst>
            </p:cNvPr>
            <p:cNvSpPr>
              <a:spLocks noChangeShapeType="1"/>
            </p:cNvSpPr>
            <p:nvPr/>
          </p:nvSpPr>
          <p:spPr bwMode="auto">
            <a:xfrm>
              <a:off x="1802"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64" name="Line 54">
              <a:extLst>
                <a:ext uri="{FF2B5EF4-FFF2-40B4-BE49-F238E27FC236}">
                  <a16:creationId xmlns:a16="http://schemas.microsoft.com/office/drawing/2014/main" id="{E7C7C67F-B7C0-1D49-82B5-9780E3E050EA}"/>
                </a:ext>
              </a:extLst>
            </p:cNvPr>
            <p:cNvSpPr>
              <a:spLocks noChangeShapeType="1"/>
            </p:cNvSpPr>
            <p:nvPr/>
          </p:nvSpPr>
          <p:spPr bwMode="auto">
            <a:xfrm>
              <a:off x="1867"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65" name="Line 55">
              <a:extLst>
                <a:ext uri="{FF2B5EF4-FFF2-40B4-BE49-F238E27FC236}">
                  <a16:creationId xmlns:a16="http://schemas.microsoft.com/office/drawing/2014/main" id="{B192FFAD-B947-4D4A-99D7-A9797E979548}"/>
                </a:ext>
              </a:extLst>
            </p:cNvPr>
            <p:cNvSpPr>
              <a:spLocks noChangeShapeType="1"/>
            </p:cNvSpPr>
            <p:nvPr/>
          </p:nvSpPr>
          <p:spPr bwMode="auto">
            <a:xfrm>
              <a:off x="1933"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66" name="Line 56">
              <a:extLst>
                <a:ext uri="{FF2B5EF4-FFF2-40B4-BE49-F238E27FC236}">
                  <a16:creationId xmlns:a16="http://schemas.microsoft.com/office/drawing/2014/main" id="{D23AA7DA-EEC6-9F4F-8066-DBD58BF6B33B}"/>
                </a:ext>
              </a:extLst>
            </p:cNvPr>
            <p:cNvSpPr>
              <a:spLocks noChangeShapeType="1"/>
            </p:cNvSpPr>
            <p:nvPr/>
          </p:nvSpPr>
          <p:spPr bwMode="auto">
            <a:xfrm>
              <a:off x="1933"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67" name="Line 57">
              <a:extLst>
                <a:ext uri="{FF2B5EF4-FFF2-40B4-BE49-F238E27FC236}">
                  <a16:creationId xmlns:a16="http://schemas.microsoft.com/office/drawing/2014/main" id="{5A78618C-C0C8-3849-AB24-EB8E81E711BC}"/>
                </a:ext>
              </a:extLst>
            </p:cNvPr>
            <p:cNvSpPr>
              <a:spLocks noChangeShapeType="1"/>
            </p:cNvSpPr>
            <p:nvPr/>
          </p:nvSpPr>
          <p:spPr bwMode="auto">
            <a:xfrm>
              <a:off x="1933"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68" name="Line 58">
              <a:extLst>
                <a:ext uri="{FF2B5EF4-FFF2-40B4-BE49-F238E27FC236}">
                  <a16:creationId xmlns:a16="http://schemas.microsoft.com/office/drawing/2014/main" id="{6996ECBB-73C6-2942-8AFC-92BB39820F6F}"/>
                </a:ext>
              </a:extLst>
            </p:cNvPr>
            <p:cNvSpPr>
              <a:spLocks noChangeShapeType="1"/>
            </p:cNvSpPr>
            <p:nvPr/>
          </p:nvSpPr>
          <p:spPr bwMode="auto">
            <a:xfrm>
              <a:off x="1933"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69" name="Line 59">
              <a:extLst>
                <a:ext uri="{FF2B5EF4-FFF2-40B4-BE49-F238E27FC236}">
                  <a16:creationId xmlns:a16="http://schemas.microsoft.com/office/drawing/2014/main" id="{49A8C7CA-8FAA-B240-B6C2-1EA230B3B327}"/>
                </a:ext>
              </a:extLst>
            </p:cNvPr>
            <p:cNvSpPr>
              <a:spLocks noChangeShapeType="1"/>
            </p:cNvSpPr>
            <p:nvPr/>
          </p:nvSpPr>
          <p:spPr bwMode="auto">
            <a:xfrm>
              <a:off x="1933"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70" name="Line 60">
              <a:extLst>
                <a:ext uri="{FF2B5EF4-FFF2-40B4-BE49-F238E27FC236}">
                  <a16:creationId xmlns:a16="http://schemas.microsoft.com/office/drawing/2014/main" id="{BC6A0A30-CCE8-3249-8362-92A73E4F5E93}"/>
                </a:ext>
              </a:extLst>
            </p:cNvPr>
            <p:cNvSpPr>
              <a:spLocks noChangeShapeType="1"/>
            </p:cNvSpPr>
            <p:nvPr/>
          </p:nvSpPr>
          <p:spPr bwMode="auto">
            <a:xfrm>
              <a:off x="1998"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71" name="Line 61">
              <a:extLst>
                <a:ext uri="{FF2B5EF4-FFF2-40B4-BE49-F238E27FC236}">
                  <a16:creationId xmlns:a16="http://schemas.microsoft.com/office/drawing/2014/main" id="{034F377D-BC48-944A-985E-0BC8DB9C6614}"/>
                </a:ext>
              </a:extLst>
            </p:cNvPr>
            <p:cNvSpPr>
              <a:spLocks noChangeShapeType="1"/>
            </p:cNvSpPr>
            <p:nvPr/>
          </p:nvSpPr>
          <p:spPr bwMode="auto">
            <a:xfrm>
              <a:off x="2064"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72" name="Line 62">
              <a:extLst>
                <a:ext uri="{FF2B5EF4-FFF2-40B4-BE49-F238E27FC236}">
                  <a16:creationId xmlns:a16="http://schemas.microsoft.com/office/drawing/2014/main" id="{ACF632CB-FC64-D548-8FFE-D1A7BBB410BA}"/>
                </a:ext>
              </a:extLst>
            </p:cNvPr>
            <p:cNvSpPr>
              <a:spLocks noChangeShapeType="1"/>
            </p:cNvSpPr>
            <p:nvPr/>
          </p:nvSpPr>
          <p:spPr bwMode="auto">
            <a:xfrm>
              <a:off x="2129"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73" name="Line 63">
              <a:extLst>
                <a:ext uri="{FF2B5EF4-FFF2-40B4-BE49-F238E27FC236}">
                  <a16:creationId xmlns:a16="http://schemas.microsoft.com/office/drawing/2014/main" id="{D4E92332-8C7F-B546-B1CF-2F303F0DEDA8}"/>
                </a:ext>
              </a:extLst>
            </p:cNvPr>
            <p:cNvSpPr>
              <a:spLocks noChangeShapeType="1"/>
            </p:cNvSpPr>
            <p:nvPr/>
          </p:nvSpPr>
          <p:spPr bwMode="auto">
            <a:xfrm>
              <a:off x="2195"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74" name="Line 64">
              <a:extLst>
                <a:ext uri="{FF2B5EF4-FFF2-40B4-BE49-F238E27FC236}">
                  <a16:creationId xmlns:a16="http://schemas.microsoft.com/office/drawing/2014/main" id="{3641AFEF-115A-D141-B4C8-424BF4FD39C9}"/>
                </a:ext>
              </a:extLst>
            </p:cNvPr>
            <p:cNvSpPr>
              <a:spLocks noChangeShapeType="1"/>
            </p:cNvSpPr>
            <p:nvPr/>
          </p:nvSpPr>
          <p:spPr bwMode="auto">
            <a:xfrm>
              <a:off x="2261"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75" name="Line 65">
              <a:extLst>
                <a:ext uri="{FF2B5EF4-FFF2-40B4-BE49-F238E27FC236}">
                  <a16:creationId xmlns:a16="http://schemas.microsoft.com/office/drawing/2014/main" id="{01505693-C47B-364B-91BC-B91963CD49E9}"/>
                </a:ext>
              </a:extLst>
            </p:cNvPr>
            <p:cNvSpPr>
              <a:spLocks noChangeShapeType="1"/>
            </p:cNvSpPr>
            <p:nvPr/>
          </p:nvSpPr>
          <p:spPr bwMode="auto">
            <a:xfrm>
              <a:off x="2261"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76" name="Line 66">
              <a:extLst>
                <a:ext uri="{FF2B5EF4-FFF2-40B4-BE49-F238E27FC236}">
                  <a16:creationId xmlns:a16="http://schemas.microsoft.com/office/drawing/2014/main" id="{803EDA52-FBAF-1E40-928B-D2126B415161}"/>
                </a:ext>
              </a:extLst>
            </p:cNvPr>
            <p:cNvSpPr>
              <a:spLocks noChangeShapeType="1"/>
            </p:cNvSpPr>
            <p:nvPr/>
          </p:nvSpPr>
          <p:spPr bwMode="auto">
            <a:xfrm>
              <a:off x="2326"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77" name="Line 67">
              <a:extLst>
                <a:ext uri="{FF2B5EF4-FFF2-40B4-BE49-F238E27FC236}">
                  <a16:creationId xmlns:a16="http://schemas.microsoft.com/office/drawing/2014/main" id="{5F96153D-E113-B640-AFB5-5221A84DD1D5}"/>
                </a:ext>
              </a:extLst>
            </p:cNvPr>
            <p:cNvSpPr>
              <a:spLocks noChangeShapeType="1"/>
            </p:cNvSpPr>
            <p:nvPr/>
          </p:nvSpPr>
          <p:spPr bwMode="auto">
            <a:xfrm>
              <a:off x="2392"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78" name="Line 68">
              <a:extLst>
                <a:ext uri="{FF2B5EF4-FFF2-40B4-BE49-F238E27FC236}">
                  <a16:creationId xmlns:a16="http://schemas.microsoft.com/office/drawing/2014/main" id="{EB5E9957-A1C5-E04F-867E-61D68B83CDFC}"/>
                </a:ext>
              </a:extLst>
            </p:cNvPr>
            <p:cNvSpPr>
              <a:spLocks noChangeShapeType="1"/>
            </p:cNvSpPr>
            <p:nvPr/>
          </p:nvSpPr>
          <p:spPr bwMode="auto">
            <a:xfrm>
              <a:off x="2457"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79" name="Line 69">
              <a:extLst>
                <a:ext uri="{FF2B5EF4-FFF2-40B4-BE49-F238E27FC236}">
                  <a16:creationId xmlns:a16="http://schemas.microsoft.com/office/drawing/2014/main" id="{18105E28-C4D2-A249-8A02-DDEB000E0F5E}"/>
                </a:ext>
              </a:extLst>
            </p:cNvPr>
            <p:cNvSpPr>
              <a:spLocks noChangeShapeType="1"/>
            </p:cNvSpPr>
            <p:nvPr/>
          </p:nvSpPr>
          <p:spPr bwMode="auto">
            <a:xfrm>
              <a:off x="2523"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80" name="Line 70">
              <a:extLst>
                <a:ext uri="{FF2B5EF4-FFF2-40B4-BE49-F238E27FC236}">
                  <a16:creationId xmlns:a16="http://schemas.microsoft.com/office/drawing/2014/main" id="{916CD3E8-5BC8-F34D-9F53-B599EB20A946}"/>
                </a:ext>
              </a:extLst>
            </p:cNvPr>
            <p:cNvSpPr>
              <a:spLocks noChangeShapeType="1"/>
            </p:cNvSpPr>
            <p:nvPr/>
          </p:nvSpPr>
          <p:spPr bwMode="auto">
            <a:xfrm>
              <a:off x="2588"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81" name="Line 71">
              <a:extLst>
                <a:ext uri="{FF2B5EF4-FFF2-40B4-BE49-F238E27FC236}">
                  <a16:creationId xmlns:a16="http://schemas.microsoft.com/office/drawing/2014/main" id="{57C8FECF-E3DB-684E-942B-F4F94EA195CB}"/>
                </a:ext>
              </a:extLst>
            </p:cNvPr>
            <p:cNvSpPr>
              <a:spLocks noChangeShapeType="1"/>
            </p:cNvSpPr>
            <p:nvPr/>
          </p:nvSpPr>
          <p:spPr bwMode="auto">
            <a:xfrm>
              <a:off x="2588"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82" name="Line 72">
              <a:extLst>
                <a:ext uri="{FF2B5EF4-FFF2-40B4-BE49-F238E27FC236}">
                  <a16:creationId xmlns:a16="http://schemas.microsoft.com/office/drawing/2014/main" id="{6409C89C-0AE7-A046-B794-D007E8BC4A5A}"/>
                </a:ext>
              </a:extLst>
            </p:cNvPr>
            <p:cNvSpPr>
              <a:spLocks noChangeShapeType="1"/>
            </p:cNvSpPr>
            <p:nvPr/>
          </p:nvSpPr>
          <p:spPr bwMode="auto">
            <a:xfrm>
              <a:off x="2588" y="2517"/>
              <a:ext cx="0" cy="13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83" name="Line 73">
              <a:extLst>
                <a:ext uri="{FF2B5EF4-FFF2-40B4-BE49-F238E27FC236}">
                  <a16:creationId xmlns:a16="http://schemas.microsoft.com/office/drawing/2014/main" id="{CC9CDCAB-E392-FB48-B4C3-12A10AF9FA4B}"/>
                </a:ext>
              </a:extLst>
            </p:cNvPr>
            <p:cNvSpPr>
              <a:spLocks noChangeShapeType="1"/>
            </p:cNvSpPr>
            <p:nvPr/>
          </p:nvSpPr>
          <p:spPr bwMode="auto">
            <a:xfrm>
              <a:off x="2654"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84" name="Line 74">
              <a:extLst>
                <a:ext uri="{FF2B5EF4-FFF2-40B4-BE49-F238E27FC236}">
                  <a16:creationId xmlns:a16="http://schemas.microsoft.com/office/drawing/2014/main" id="{076312A7-3E33-574D-B197-D57754AA7795}"/>
                </a:ext>
              </a:extLst>
            </p:cNvPr>
            <p:cNvSpPr>
              <a:spLocks noChangeShapeType="1"/>
            </p:cNvSpPr>
            <p:nvPr/>
          </p:nvSpPr>
          <p:spPr bwMode="auto">
            <a:xfrm>
              <a:off x="2719"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85" name="Line 75">
              <a:extLst>
                <a:ext uri="{FF2B5EF4-FFF2-40B4-BE49-F238E27FC236}">
                  <a16:creationId xmlns:a16="http://schemas.microsoft.com/office/drawing/2014/main" id="{C6B8BC10-97D1-CD4F-8160-56C20EF973E0}"/>
                </a:ext>
              </a:extLst>
            </p:cNvPr>
            <p:cNvSpPr>
              <a:spLocks noChangeShapeType="1"/>
            </p:cNvSpPr>
            <p:nvPr/>
          </p:nvSpPr>
          <p:spPr bwMode="auto">
            <a:xfrm>
              <a:off x="2785"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86" name="Line 76">
              <a:extLst>
                <a:ext uri="{FF2B5EF4-FFF2-40B4-BE49-F238E27FC236}">
                  <a16:creationId xmlns:a16="http://schemas.microsoft.com/office/drawing/2014/main" id="{8BCADF1E-9E8F-0F4B-9D2B-39307639CF46}"/>
                </a:ext>
              </a:extLst>
            </p:cNvPr>
            <p:cNvSpPr>
              <a:spLocks noChangeShapeType="1"/>
            </p:cNvSpPr>
            <p:nvPr/>
          </p:nvSpPr>
          <p:spPr bwMode="auto">
            <a:xfrm>
              <a:off x="2850"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87" name="Line 77">
              <a:extLst>
                <a:ext uri="{FF2B5EF4-FFF2-40B4-BE49-F238E27FC236}">
                  <a16:creationId xmlns:a16="http://schemas.microsoft.com/office/drawing/2014/main" id="{BFD79BC9-FC91-E84E-B11D-C5CA438F1F3F}"/>
                </a:ext>
              </a:extLst>
            </p:cNvPr>
            <p:cNvSpPr>
              <a:spLocks noChangeShapeType="1"/>
            </p:cNvSpPr>
            <p:nvPr/>
          </p:nvSpPr>
          <p:spPr bwMode="auto">
            <a:xfrm>
              <a:off x="2916"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88" name="Line 78">
              <a:extLst>
                <a:ext uri="{FF2B5EF4-FFF2-40B4-BE49-F238E27FC236}">
                  <a16:creationId xmlns:a16="http://schemas.microsoft.com/office/drawing/2014/main" id="{DA6137E7-9230-C349-90E8-6016ED810DE6}"/>
                </a:ext>
              </a:extLst>
            </p:cNvPr>
            <p:cNvSpPr>
              <a:spLocks noChangeShapeType="1"/>
            </p:cNvSpPr>
            <p:nvPr/>
          </p:nvSpPr>
          <p:spPr bwMode="auto">
            <a:xfrm>
              <a:off x="2916"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89" name="Line 79">
              <a:extLst>
                <a:ext uri="{FF2B5EF4-FFF2-40B4-BE49-F238E27FC236}">
                  <a16:creationId xmlns:a16="http://schemas.microsoft.com/office/drawing/2014/main" id="{72D1CFEF-1CDD-CD41-B748-7AFA678D613B}"/>
                </a:ext>
              </a:extLst>
            </p:cNvPr>
            <p:cNvSpPr>
              <a:spLocks noChangeShapeType="1"/>
            </p:cNvSpPr>
            <p:nvPr/>
          </p:nvSpPr>
          <p:spPr bwMode="auto">
            <a:xfrm>
              <a:off x="2916"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90" name="Line 80">
              <a:extLst>
                <a:ext uri="{FF2B5EF4-FFF2-40B4-BE49-F238E27FC236}">
                  <a16:creationId xmlns:a16="http://schemas.microsoft.com/office/drawing/2014/main" id="{7073BA78-243E-6949-A476-212ADA968B04}"/>
                </a:ext>
              </a:extLst>
            </p:cNvPr>
            <p:cNvSpPr>
              <a:spLocks noChangeShapeType="1"/>
            </p:cNvSpPr>
            <p:nvPr/>
          </p:nvSpPr>
          <p:spPr bwMode="auto">
            <a:xfrm>
              <a:off x="2916"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91" name="Line 81">
              <a:extLst>
                <a:ext uri="{FF2B5EF4-FFF2-40B4-BE49-F238E27FC236}">
                  <a16:creationId xmlns:a16="http://schemas.microsoft.com/office/drawing/2014/main" id="{7228604A-066B-144B-9E2C-0640A9C7BA18}"/>
                </a:ext>
              </a:extLst>
            </p:cNvPr>
            <p:cNvSpPr>
              <a:spLocks noChangeShapeType="1"/>
            </p:cNvSpPr>
            <p:nvPr/>
          </p:nvSpPr>
          <p:spPr bwMode="auto">
            <a:xfrm>
              <a:off x="2916"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92" name="Line 82">
              <a:extLst>
                <a:ext uri="{FF2B5EF4-FFF2-40B4-BE49-F238E27FC236}">
                  <a16:creationId xmlns:a16="http://schemas.microsoft.com/office/drawing/2014/main" id="{D7C13557-8988-B84B-9893-54627D41C98B}"/>
                </a:ext>
              </a:extLst>
            </p:cNvPr>
            <p:cNvSpPr>
              <a:spLocks noChangeShapeType="1"/>
            </p:cNvSpPr>
            <p:nvPr/>
          </p:nvSpPr>
          <p:spPr bwMode="auto">
            <a:xfrm>
              <a:off x="2981"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93" name="Line 83">
              <a:extLst>
                <a:ext uri="{FF2B5EF4-FFF2-40B4-BE49-F238E27FC236}">
                  <a16:creationId xmlns:a16="http://schemas.microsoft.com/office/drawing/2014/main" id="{4C908CB9-315A-0B4A-8592-32EAF8E76B16}"/>
                </a:ext>
              </a:extLst>
            </p:cNvPr>
            <p:cNvSpPr>
              <a:spLocks noChangeShapeType="1"/>
            </p:cNvSpPr>
            <p:nvPr/>
          </p:nvSpPr>
          <p:spPr bwMode="auto">
            <a:xfrm>
              <a:off x="3047"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94" name="Line 84">
              <a:extLst>
                <a:ext uri="{FF2B5EF4-FFF2-40B4-BE49-F238E27FC236}">
                  <a16:creationId xmlns:a16="http://schemas.microsoft.com/office/drawing/2014/main" id="{8D208E0D-3838-054B-8ECE-019BCCC448FE}"/>
                </a:ext>
              </a:extLst>
            </p:cNvPr>
            <p:cNvSpPr>
              <a:spLocks noChangeShapeType="1"/>
            </p:cNvSpPr>
            <p:nvPr/>
          </p:nvSpPr>
          <p:spPr bwMode="auto">
            <a:xfrm>
              <a:off x="3112"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95" name="Line 85">
              <a:extLst>
                <a:ext uri="{FF2B5EF4-FFF2-40B4-BE49-F238E27FC236}">
                  <a16:creationId xmlns:a16="http://schemas.microsoft.com/office/drawing/2014/main" id="{E48DCEA6-17A5-4F47-A95D-C7A801F2DB63}"/>
                </a:ext>
              </a:extLst>
            </p:cNvPr>
            <p:cNvSpPr>
              <a:spLocks noChangeShapeType="1"/>
            </p:cNvSpPr>
            <p:nvPr/>
          </p:nvSpPr>
          <p:spPr bwMode="auto">
            <a:xfrm>
              <a:off x="3178"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96" name="Line 86">
              <a:extLst>
                <a:ext uri="{FF2B5EF4-FFF2-40B4-BE49-F238E27FC236}">
                  <a16:creationId xmlns:a16="http://schemas.microsoft.com/office/drawing/2014/main" id="{0ECB034A-5D7F-3D4A-92FD-ADDE16697175}"/>
                </a:ext>
              </a:extLst>
            </p:cNvPr>
            <p:cNvSpPr>
              <a:spLocks noChangeShapeType="1"/>
            </p:cNvSpPr>
            <p:nvPr/>
          </p:nvSpPr>
          <p:spPr bwMode="auto">
            <a:xfrm>
              <a:off x="3243"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97" name="Line 87">
              <a:extLst>
                <a:ext uri="{FF2B5EF4-FFF2-40B4-BE49-F238E27FC236}">
                  <a16:creationId xmlns:a16="http://schemas.microsoft.com/office/drawing/2014/main" id="{F68EE360-F4D8-274F-9C71-C66AA4E87DAC}"/>
                </a:ext>
              </a:extLst>
            </p:cNvPr>
            <p:cNvSpPr>
              <a:spLocks noChangeShapeType="1"/>
            </p:cNvSpPr>
            <p:nvPr/>
          </p:nvSpPr>
          <p:spPr bwMode="auto">
            <a:xfrm>
              <a:off x="3243"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98" name="Line 88">
              <a:extLst>
                <a:ext uri="{FF2B5EF4-FFF2-40B4-BE49-F238E27FC236}">
                  <a16:creationId xmlns:a16="http://schemas.microsoft.com/office/drawing/2014/main" id="{E589CE4A-20CE-CE42-BDD6-4FD20E6D2979}"/>
                </a:ext>
              </a:extLst>
            </p:cNvPr>
            <p:cNvSpPr>
              <a:spLocks noChangeShapeType="1"/>
            </p:cNvSpPr>
            <p:nvPr/>
          </p:nvSpPr>
          <p:spPr bwMode="auto">
            <a:xfrm>
              <a:off x="3243"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99" name="Line 89">
              <a:extLst>
                <a:ext uri="{FF2B5EF4-FFF2-40B4-BE49-F238E27FC236}">
                  <a16:creationId xmlns:a16="http://schemas.microsoft.com/office/drawing/2014/main" id="{E5F32CDA-8D16-3341-B039-738D103BEA0E}"/>
                </a:ext>
              </a:extLst>
            </p:cNvPr>
            <p:cNvSpPr>
              <a:spLocks noChangeShapeType="1"/>
            </p:cNvSpPr>
            <p:nvPr/>
          </p:nvSpPr>
          <p:spPr bwMode="auto">
            <a:xfrm>
              <a:off x="3243"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00" name="Line 90">
              <a:extLst>
                <a:ext uri="{FF2B5EF4-FFF2-40B4-BE49-F238E27FC236}">
                  <a16:creationId xmlns:a16="http://schemas.microsoft.com/office/drawing/2014/main" id="{30EA4C47-63AE-374D-A2C7-FA50D51A2439}"/>
                </a:ext>
              </a:extLst>
            </p:cNvPr>
            <p:cNvSpPr>
              <a:spLocks noChangeShapeType="1"/>
            </p:cNvSpPr>
            <p:nvPr/>
          </p:nvSpPr>
          <p:spPr bwMode="auto">
            <a:xfrm>
              <a:off x="3243"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01" name="Line 91">
              <a:extLst>
                <a:ext uri="{FF2B5EF4-FFF2-40B4-BE49-F238E27FC236}">
                  <a16:creationId xmlns:a16="http://schemas.microsoft.com/office/drawing/2014/main" id="{B3D266A5-B431-D14A-9645-48BDA24EE597}"/>
                </a:ext>
              </a:extLst>
            </p:cNvPr>
            <p:cNvSpPr>
              <a:spLocks noChangeShapeType="1"/>
            </p:cNvSpPr>
            <p:nvPr/>
          </p:nvSpPr>
          <p:spPr bwMode="auto">
            <a:xfrm>
              <a:off x="3309"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02" name="Line 92">
              <a:extLst>
                <a:ext uri="{FF2B5EF4-FFF2-40B4-BE49-F238E27FC236}">
                  <a16:creationId xmlns:a16="http://schemas.microsoft.com/office/drawing/2014/main" id="{4D61508A-462C-8343-8B18-8B3A0046A0EE}"/>
                </a:ext>
              </a:extLst>
            </p:cNvPr>
            <p:cNvSpPr>
              <a:spLocks noChangeShapeType="1"/>
            </p:cNvSpPr>
            <p:nvPr/>
          </p:nvSpPr>
          <p:spPr bwMode="auto">
            <a:xfrm>
              <a:off x="3374"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03" name="Line 93">
              <a:extLst>
                <a:ext uri="{FF2B5EF4-FFF2-40B4-BE49-F238E27FC236}">
                  <a16:creationId xmlns:a16="http://schemas.microsoft.com/office/drawing/2014/main" id="{5795F0DF-A75A-234C-BF8E-0BB664B6B862}"/>
                </a:ext>
              </a:extLst>
            </p:cNvPr>
            <p:cNvSpPr>
              <a:spLocks noChangeShapeType="1"/>
            </p:cNvSpPr>
            <p:nvPr/>
          </p:nvSpPr>
          <p:spPr bwMode="auto">
            <a:xfrm>
              <a:off x="3440"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04" name="Line 94">
              <a:extLst>
                <a:ext uri="{FF2B5EF4-FFF2-40B4-BE49-F238E27FC236}">
                  <a16:creationId xmlns:a16="http://schemas.microsoft.com/office/drawing/2014/main" id="{7C551044-3D83-AC4F-B42F-7965AC397D24}"/>
                </a:ext>
              </a:extLst>
            </p:cNvPr>
            <p:cNvSpPr>
              <a:spLocks noChangeShapeType="1"/>
            </p:cNvSpPr>
            <p:nvPr/>
          </p:nvSpPr>
          <p:spPr bwMode="auto">
            <a:xfrm>
              <a:off x="3505"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05" name="Line 95">
              <a:extLst>
                <a:ext uri="{FF2B5EF4-FFF2-40B4-BE49-F238E27FC236}">
                  <a16:creationId xmlns:a16="http://schemas.microsoft.com/office/drawing/2014/main" id="{F7F35838-36BB-3948-B2AA-9FC9BA58C3C8}"/>
                </a:ext>
              </a:extLst>
            </p:cNvPr>
            <p:cNvSpPr>
              <a:spLocks noChangeShapeType="1"/>
            </p:cNvSpPr>
            <p:nvPr/>
          </p:nvSpPr>
          <p:spPr bwMode="auto">
            <a:xfrm>
              <a:off x="3571"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06" name="Line 96">
              <a:extLst>
                <a:ext uri="{FF2B5EF4-FFF2-40B4-BE49-F238E27FC236}">
                  <a16:creationId xmlns:a16="http://schemas.microsoft.com/office/drawing/2014/main" id="{428653FE-D914-A64B-8566-EC66299D388B}"/>
                </a:ext>
              </a:extLst>
            </p:cNvPr>
            <p:cNvSpPr>
              <a:spLocks noChangeShapeType="1"/>
            </p:cNvSpPr>
            <p:nvPr/>
          </p:nvSpPr>
          <p:spPr bwMode="auto">
            <a:xfrm>
              <a:off x="3571"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07" name="Line 97">
              <a:extLst>
                <a:ext uri="{FF2B5EF4-FFF2-40B4-BE49-F238E27FC236}">
                  <a16:creationId xmlns:a16="http://schemas.microsoft.com/office/drawing/2014/main" id="{66F75D6D-06C7-1448-AAB3-46D364762C6E}"/>
                </a:ext>
              </a:extLst>
            </p:cNvPr>
            <p:cNvSpPr>
              <a:spLocks noChangeShapeType="1"/>
            </p:cNvSpPr>
            <p:nvPr/>
          </p:nvSpPr>
          <p:spPr bwMode="auto">
            <a:xfrm>
              <a:off x="3571"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08" name="Line 98">
              <a:extLst>
                <a:ext uri="{FF2B5EF4-FFF2-40B4-BE49-F238E27FC236}">
                  <a16:creationId xmlns:a16="http://schemas.microsoft.com/office/drawing/2014/main" id="{7C577326-C8F3-7746-ACF0-0075F34E3A4C}"/>
                </a:ext>
              </a:extLst>
            </p:cNvPr>
            <p:cNvSpPr>
              <a:spLocks noChangeShapeType="1"/>
            </p:cNvSpPr>
            <p:nvPr/>
          </p:nvSpPr>
          <p:spPr bwMode="auto">
            <a:xfrm>
              <a:off x="3571"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09" name="Line 99">
              <a:extLst>
                <a:ext uri="{FF2B5EF4-FFF2-40B4-BE49-F238E27FC236}">
                  <a16:creationId xmlns:a16="http://schemas.microsoft.com/office/drawing/2014/main" id="{2DA9C211-D199-214C-A0BD-ED3D301A7C20}"/>
                </a:ext>
              </a:extLst>
            </p:cNvPr>
            <p:cNvSpPr>
              <a:spLocks noChangeShapeType="1"/>
            </p:cNvSpPr>
            <p:nvPr/>
          </p:nvSpPr>
          <p:spPr bwMode="auto">
            <a:xfrm>
              <a:off x="3636"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10" name="Line 100">
              <a:extLst>
                <a:ext uri="{FF2B5EF4-FFF2-40B4-BE49-F238E27FC236}">
                  <a16:creationId xmlns:a16="http://schemas.microsoft.com/office/drawing/2014/main" id="{775E93B3-7DE4-AE4D-973D-42ACE66ABC5F}"/>
                </a:ext>
              </a:extLst>
            </p:cNvPr>
            <p:cNvSpPr>
              <a:spLocks noChangeShapeType="1"/>
            </p:cNvSpPr>
            <p:nvPr/>
          </p:nvSpPr>
          <p:spPr bwMode="auto">
            <a:xfrm>
              <a:off x="3702"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11" name="Line 101">
              <a:extLst>
                <a:ext uri="{FF2B5EF4-FFF2-40B4-BE49-F238E27FC236}">
                  <a16:creationId xmlns:a16="http://schemas.microsoft.com/office/drawing/2014/main" id="{78B1507E-1F4E-BF4B-8D3B-D173F87BCC45}"/>
                </a:ext>
              </a:extLst>
            </p:cNvPr>
            <p:cNvSpPr>
              <a:spLocks noChangeShapeType="1"/>
            </p:cNvSpPr>
            <p:nvPr/>
          </p:nvSpPr>
          <p:spPr bwMode="auto">
            <a:xfrm>
              <a:off x="3767"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12" name="Line 102">
              <a:extLst>
                <a:ext uri="{FF2B5EF4-FFF2-40B4-BE49-F238E27FC236}">
                  <a16:creationId xmlns:a16="http://schemas.microsoft.com/office/drawing/2014/main" id="{0326682D-56AD-474C-BBB6-CB30A85548CA}"/>
                </a:ext>
              </a:extLst>
            </p:cNvPr>
            <p:cNvSpPr>
              <a:spLocks noChangeShapeType="1"/>
            </p:cNvSpPr>
            <p:nvPr/>
          </p:nvSpPr>
          <p:spPr bwMode="auto">
            <a:xfrm>
              <a:off x="3833"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13" name="Line 103">
              <a:extLst>
                <a:ext uri="{FF2B5EF4-FFF2-40B4-BE49-F238E27FC236}">
                  <a16:creationId xmlns:a16="http://schemas.microsoft.com/office/drawing/2014/main" id="{8BA75900-4A78-E744-B81F-DA694D987508}"/>
                </a:ext>
              </a:extLst>
            </p:cNvPr>
            <p:cNvSpPr>
              <a:spLocks noChangeShapeType="1"/>
            </p:cNvSpPr>
            <p:nvPr/>
          </p:nvSpPr>
          <p:spPr bwMode="auto">
            <a:xfrm>
              <a:off x="3898"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14" name="Line 104">
              <a:extLst>
                <a:ext uri="{FF2B5EF4-FFF2-40B4-BE49-F238E27FC236}">
                  <a16:creationId xmlns:a16="http://schemas.microsoft.com/office/drawing/2014/main" id="{034DB803-E84A-F542-A3A3-B856AF727281}"/>
                </a:ext>
              </a:extLst>
            </p:cNvPr>
            <p:cNvSpPr>
              <a:spLocks noChangeShapeType="1"/>
            </p:cNvSpPr>
            <p:nvPr/>
          </p:nvSpPr>
          <p:spPr bwMode="auto">
            <a:xfrm>
              <a:off x="3898"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15" name="Line 105">
              <a:extLst>
                <a:ext uri="{FF2B5EF4-FFF2-40B4-BE49-F238E27FC236}">
                  <a16:creationId xmlns:a16="http://schemas.microsoft.com/office/drawing/2014/main" id="{4065DF8C-A890-5A46-9982-EE7B377B1B82}"/>
                </a:ext>
              </a:extLst>
            </p:cNvPr>
            <p:cNvSpPr>
              <a:spLocks noChangeShapeType="1"/>
            </p:cNvSpPr>
            <p:nvPr/>
          </p:nvSpPr>
          <p:spPr bwMode="auto">
            <a:xfrm>
              <a:off x="3898"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16" name="Line 106">
              <a:extLst>
                <a:ext uri="{FF2B5EF4-FFF2-40B4-BE49-F238E27FC236}">
                  <a16:creationId xmlns:a16="http://schemas.microsoft.com/office/drawing/2014/main" id="{7D94FF01-5F3B-154E-94B8-39BBD77AA511}"/>
                </a:ext>
              </a:extLst>
            </p:cNvPr>
            <p:cNvSpPr>
              <a:spLocks noChangeShapeType="1"/>
            </p:cNvSpPr>
            <p:nvPr/>
          </p:nvSpPr>
          <p:spPr bwMode="auto">
            <a:xfrm>
              <a:off x="3964"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17" name="Line 107">
              <a:extLst>
                <a:ext uri="{FF2B5EF4-FFF2-40B4-BE49-F238E27FC236}">
                  <a16:creationId xmlns:a16="http://schemas.microsoft.com/office/drawing/2014/main" id="{17055820-3BAA-4348-88B0-DF3B91314E9F}"/>
                </a:ext>
              </a:extLst>
            </p:cNvPr>
            <p:cNvSpPr>
              <a:spLocks noChangeShapeType="1"/>
            </p:cNvSpPr>
            <p:nvPr/>
          </p:nvSpPr>
          <p:spPr bwMode="auto">
            <a:xfrm>
              <a:off x="4029"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18" name="Line 108">
              <a:extLst>
                <a:ext uri="{FF2B5EF4-FFF2-40B4-BE49-F238E27FC236}">
                  <a16:creationId xmlns:a16="http://schemas.microsoft.com/office/drawing/2014/main" id="{35D5AB90-2ABF-4D43-B72E-5951E1355EBB}"/>
                </a:ext>
              </a:extLst>
            </p:cNvPr>
            <p:cNvSpPr>
              <a:spLocks noChangeShapeType="1"/>
            </p:cNvSpPr>
            <p:nvPr/>
          </p:nvSpPr>
          <p:spPr bwMode="auto">
            <a:xfrm>
              <a:off x="4095"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19" name="Line 109">
              <a:extLst>
                <a:ext uri="{FF2B5EF4-FFF2-40B4-BE49-F238E27FC236}">
                  <a16:creationId xmlns:a16="http://schemas.microsoft.com/office/drawing/2014/main" id="{236722B9-97E4-374C-BABE-571E16C9CFF1}"/>
                </a:ext>
              </a:extLst>
            </p:cNvPr>
            <p:cNvSpPr>
              <a:spLocks noChangeShapeType="1"/>
            </p:cNvSpPr>
            <p:nvPr/>
          </p:nvSpPr>
          <p:spPr bwMode="auto">
            <a:xfrm>
              <a:off x="4160"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20" name="Line 110">
              <a:extLst>
                <a:ext uri="{FF2B5EF4-FFF2-40B4-BE49-F238E27FC236}">
                  <a16:creationId xmlns:a16="http://schemas.microsoft.com/office/drawing/2014/main" id="{539D21A5-3BB9-C64A-B050-B5C58AAEAC14}"/>
                </a:ext>
              </a:extLst>
            </p:cNvPr>
            <p:cNvSpPr>
              <a:spLocks noChangeShapeType="1"/>
            </p:cNvSpPr>
            <p:nvPr/>
          </p:nvSpPr>
          <p:spPr bwMode="auto">
            <a:xfrm>
              <a:off x="4226"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21" name="Line 111">
              <a:extLst>
                <a:ext uri="{FF2B5EF4-FFF2-40B4-BE49-F238E27FC236}">
                  <a16:creationId xmlns:a16="http://schemas.microsoft.com/office/drawing/2014/main" id="{0833E711-ADD5-E54A-82B7-77A96E597DBF}"/>
                </a:ext>
              </a:extLst>
            </p:cNvPr>
            <p:cNvSpPr>
              <a:spLocks noChangeShapeType="1"/>
            </p:cNvSpPr>
            <p:nvPr/>
          </p:nvSpPr>
          <p:spPr bwMode="auto">
            <a:xfrm>
              <a:off x="4226"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22" name="Line 112">
              <a:extLst>
                <a:ext uri="{FF2B5EF4-FFF2-40B4-BE49-F238E27FC236}">
                  <a16:creationId xmlns:a16="http://schemas.microsoft.com/office/drawing/2014/main" id="{1E2F5BF5-3D0A-5B44-89E9-6CF87DDFCF9E}"/>
                </a:ext>
              </a:extLst>
            </p:cNvPr>
            <p:cNvSpPr>
              <a:spLocks noChangeShapeType="1"/>
            </p:cNvSpPr>
            <p:nvPr/>
          </p:nvSpPr>
          <p:spPr bwMode="auto">
            <a:xfrm>
              <a:off x="4226"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23" name="Line 113">
              <a:extLst>
                <a:ext uri="{FF2B5EF4-FFF2-40B4-BE49-F238E27FC236}">
                  <a16:creationId xmlns:a16="http://schemas.microsoft.com/office/drawing/2014/main" id="{2EF46B5C-D84B-8A4A-8330-160F465BE7B6}"/>
                </a:ext>
              </a:extLst>
            </p:cNvPr>
            <p:cNvSpPr>
              <a:spLocks noChangeShapeType="1"/>
            </p:cNvSpPr>
            <p:nvPr/>
          </p:nvSpPr>
          <p:spPr bwMode="auto">
            <a:xfrm>
              <a:off x="4226"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24" name="Line 114">
              <a:extLst>
                <a:ext uri="{FF2B5EF4-FFF2-40B4-BE49-F238E27FC236}">
                  <a16:creationId xmlns:a16="http://schemas.microsoft.com/office/drawing/2014/main" id="{5FED1509-CFED-D944-8402-507457197C69}"/>
                </a:ext>
              </a:extLst>
            </p:cNvPr>
            <p:cNvSpPr>
              <a:spLocks noChangeShapeType="1"/>
            </p:cNvSpPr>
            <p:nvPr/>
          </p:nvSpPr>
          <p:spPr bwMode="auto">
            <a:xfrm>
              <a:off x="4226" y="2517"/>
              <a:ext cx="0" cy="13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25" name="Line 115">
              <a:extLst>
                <a:ext uri="{FF2B5EF4-FFF2-40B4-BE49-F238E27FC236}">
                  <a16:creationId xmlns:a16="http://schemas.microsoft.com/office/drawing/2014/main" id="{7E5D6A66-17B6-8B40-8157-1C9D9ED7AE71}"/>
                </a:ext>
              </a:extLst>
            </p:cNvPr>
            <p:cNvSpPr>
              <a:spLocks noChangeShapeType="1"/>
            </p:cNvSpPr>
            <p:nvPr/>
          </p:nvSpPr>
          <p:spPr bwMode="auto">
            <a:xfrm>
              <a:off x="4291"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26" name="Line 116">
              <a:extLst>
                <a:ext uri="{FF2B5EF4-FFF2-40B4-BE49-F238E27FC236}">
                  <a16:creationId xmlns:a16="http://schemas.microsoft.com/office/drawing/2014/main" id="{D0C92175-9A73-4649-8A24-3D79AC9A18E3}"/>
                </a:ext>
              </a:extLst>
            </p:cNvPr>
            <p:cNvSpPr>
              <a:spLocks noChangeShapeType="1"/>
            </p:cNvSpPr>
            <p:nvPr/>
          </p:nvSpPr>
          <p:spPr bwMode="auto">
            <a:xfrm>
              <a:off x="4357"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27" name="Line 117">
              <a:extLst>
                <a:ext uri="{FF2B5EF4-FFF2-40B4-BE49-F238E27FC236}">
                  <a16:creationId xmlns:a16="http://schemas.microsoft.com/office/drawing/2014/main" id="{B649069C-757A-B540-ADF5-B51C166CB828}"/>
                </a:ext>
              </a:extLst>
            </p:cNvPr>
            <p:cNvSpPr>
              <a:spLocks noChangeShapeType="1"/>
            </p:cNvSpPr>
            <p:nvPr/>
          </p:nvSpPr>
          <p:spPr bwMode="auto">
            <a:xfrm>
              <a:off x="4423"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28" name="Line 118">
              <a:extLst>
                <a:ext uri="{FF2B5EF4-FFF2-40B4-BE49-F238E27FC236}">
                  <a16:creationId xmlns:a16="http://schemas.microsoft.com/office/drawing/2014/main" id="{AA23CDC7-DBD3-1140-8263-51FD7B44401E}"/>
                </a:ext>
              </a:extLst>
            </p:cNvPr>
            <p:cNvSpPr>
              <a:spLocks noChangeShapeType="1"/>
            </p:cNvSpPr>
            <p:nvPr/>
          </p:nvSpPr>
          <p:spPr bwMode="auto">
            <a:xfrm>
              <a:off x="4488"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29" name="Line 119">
              <a:extLst>
                <a:ext uri="{FF2B5EF4-FFF2-40B4-BE49-F238E27FC236}">
                  <a16:creationId xmlns:a16="http://schemas.microsoft.com/office/drawing/2014/main" id="{2B3B1F2E-70D7-BB43-B005-3C8B218E16A3}"/>
                </a:ext>
              </a:extLst>
            </p:cNvPr>
            <p:cNvSpPr>
              <a:spLocks noChangeShapeType="1"/>
            </p:cNvSpPr>
            <p:nvPr/>
          </p:nvSpPr>
          <p:spPr bwMode="auto">
            <a:xfrm>
              <a:off x="4554"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30" name="Line 120">
              <a:extLst>
                <a:ext uri="{FF2B5EF4-FFF2-40B4-BE49-F238E27FC236}">
                  <a16:creationId xmlns:a16="http://schemas.microsoft.com/office/drawing/2014/main" id="{814BB025-833C-A347-8A0D-DC2B0EA4CF8B}"/>
                </a:ext>
              </a:extLst>
            </p:cNvPr>
            <p:cNvSpPr>
              <a:spLocks noChangeShapeType="1"/>
            </p:cNvSpPr>
            <p:nvPr/>
          </p:nvSpPr>
          <p:spPr bwMode="auto">
            <a:xfrm>
              <a:off x="4554"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31" name="Line 121">
              <a:extLst>
                <a:ext uri="{FF2B5EF4-FFF2-40B4-BE49-F238E27FC236}">
                  <a16:creationId xmlns:a16="http://schemas.microsoft.com/office/drawing/2014/main" id="{F6F958B5-DCD1-0142-B6AA-0147F126B5A7}"/>
                </a:ext>
              </a:extLst>
            </p:cNvPr>
            <p:cNvSpPr>
              <a:spLocks noChangeShapeType="1"/>
            </p:cNvSpPr>
            <p:nvPr/>
          </p:nvSpPr>
          <p:spPr bwMode="auto">
            <a:xfrm>
              <a:off x="4554"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32" name="Line 122">
              <a:extLst>
                <a:ext uri="{FF2B5EF4-FFF2-40B4-BE49-F238E27FC236}">
                  <a16:creationId xmlns:a16="http://schemas.microsoft.com/office/drawing/2014/main" id="{13A092C9-A7A2-E644-831C-0E7D5B4A60EB}"/>
                </a:ext>
              </a:extLst>
            </p:cNvPr>
            <p:cNvSpPr>
              <a:spLocks noChangeShapeType="1"/>
            </p:cNvSpPr>
            <p:nvPr/>
          </p:nvSpPr>
          <p:spPr bwMode="auto">
            <a:xfrm>
              <a:off x="4554"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33" name="Line 123">
              <a:extLst>
                <a:ext uri="{FF2B5EF4-FFF2-40B4-BE49-F238E27FC236}">
                  <a16:creationId xmlns:a16="http://schemas.microsoft.com/office/drawing/2014/main" id="{F3D5B819-B218-3B42-BC69-F02F2507A01E}"/>
                </a:ext>
              </a:extLst>
            </p:cNvPr>
            <p:cNvSpPr>
              <a:spLocks noChangeShapeType="1"/>
            </p:cNvSpPr>
            <p:nvPr/>
          </p:nvSpPr>
          <p:spPr bwMode="auto">
            <a:xfrm>
              <a:off x="4554"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34" name="Line 124">
              <a:extLst>
                <a:ext uri="{FF2B5EF4-FFF2-40B4-BE49-F238E27FC236}">
                  <a16:creationId xmlns:a16="http://schemas.microsoft.com/office/drawing/2014/main" id="{1E0E7FF1-9B82-EC41-96B4-2E9C09B17303}"/>
                </a:ext>
              </a:extLst>
            </p:cNvPr>
            <p:cNvSpPr>
              <a:spLocks noChangeShapeType="1"/>
            </p:cNvSpPr>
            <p:nvPr/>
          </p:nvSpPr>
          <p:spPr bwMode="auto">
            <a:xfrm>
              <a:off x="4554"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35" name="Line 125">
              <a:extLst>
                <a:ext uri="{FF2B5EF4-FFF2-40B4-BE49-F238E27FC236}">
                  <a16:creationId xmlns:a16="http://schemas.microsoft.com/office/drawing/2014/main" id="{57F74634-21AB-9D44-81D7-11FD2E201D6E}"/>
                </a:ext>
              </a:extLst>
            </p:cNvPr>
            <p:cNvSpPr>
              <a:spLocks noChangeShapeType="1"/>
            </p:cNvSpPr>
            <p:nvPr/>
          </p:nvSpPr>
          <p:spPr bwMode="auto">
            <a:xfrm>
              <a:off x="4554"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36" name="Line 126">
              <a:extLst>
                <a:ext uri="{FF2B5EF4-FFF2-40B4-BE49-F238E27FC236}">
                  <a16:creationId xmlns:a16="http://schemas.microsoft.com/office/drawing/2014/main" id="{1C159F51-5B34-564F-8C0E-1762E7F178FE}"/>
                </a:ext>
              </a:extLst>
            </p:cNvPr>
            <p:cNvSpPr>
              <a:spLocks noChangeShapeType="1"/>
            </p:cNvSpPr>
            <p:nvPr/>
          </p:nvSpPr>
          <p:spPr bwMode="auto">
            <a:xfrm>
              <a:off x="4554"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37" name="Line 127">
              <a:extLst>
                <a:ext uri="{FF2B5EF4-FFF2-40B4-BE49-F238E27FC236}">
                  <a16:creationId xmlns:a16="http://schemas.microsoft.com/office/drawing/2014/main" id="{9E26BBC0-9DFA-4A4E-8431-3B54BE9CE230}"/>
                </a:ext>
              </a:extLst>
            </p:cNvPr>
            <p:cNvSpPr>
              <a:spLocks noChangeShapeType="1"/>
            </p:cNvSpPr>
            <p:nvPr/>
          </p:nvSpPr>
          <p:spPr bwMode="auto">
            <a:xfrm>
              <a:off x="4554"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38" name="Line 128">
              <a:extLst>
                <a:ext uri="{FF2B5EF4-FFF2-40B4-BE49-F238E27FC236}">
                  <a16:creationId xmlns:a16="http://schemas.microsoft.com/office/drawing/2014/main" id="{357CD81D-A75A-3B45-9911-B0010903697E}"/>
                </a:ext>
              </a:extLst>
            </p:cNvPr>
            <p:cNvSpPr>
              <a:spLocks noChangeShapeType="1"/>
            </p:cNvSpPr>
            <p:nvPr/>
          </p:nvSpPr>
          <p:spPr bwMode="auto">
            <a:xfrm>
              <a:off x="4554"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39" name="Line 129">
              <a:extLst>
                <a:ext uri="{FF2B5EF4-FFF2-40B4-BE49-F238E27FC236}">
                  <a16:creationId xmlns:a16="http://schemas.microsoft.com/office/drawing/2014/main" id="{24C43DF1-2FE7-D14C-8C2D-28B0DA5A0D45}"/>
                </a:ext>
              </a:extLst>
            </p:cNvPr>
            <p:cNvSpPr>
              <a:spLocks noChangeShapeType="1"/>
            </p:cNvSpPr>
            <p:nvPr/>
          </p:nvSpPr>
          <p:spPr bwMode="auto">
            <a:xfrm>
              <a:off x="4619"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40" name="Line 130">
              <a:extLst>
                <a:ext uri="{FF2B5EF4-FFF2-40B4-BE49-F238E27FC236}">
                  <a16:creationId xmlns:a16="http://schemas.microsoft.com/office/drawing/2014/main" id="{44593E53-C229-9C4E-A008-FE863B6216A8}"/>
                </a:ext>
              </a:extLst>
            </p:cNvPr>
            <p:cNvSpPr>
              <a:spLocks noChangeShapeType="1"/>
            </p:cNvSpPr>
            <p:nvPr/>
          </p:nvSpPr>
          <p:spPr bwMode="auto">
            <a:xfrm>
              <a:off x="4685"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41" name="Line 131">
              <a:extLst>
                <a:ext uri="{FF2B5EF4-FFF2-40B4-BE49-F238E27FC236}">
                  <a16:creationId xmlns:a16="http://schemas.microsoft.com/office/drawing/2014/main" id="{04E34784-B4D1-8946-8994-3B44CF25C40F}"/>
                </a:ext>
              </a:extLst>
            </p:cNvPr>
            <p:cNvSpPr>
              <a:spLocks noChangeShapeType="1"/>
            </p:cNvSpPr>
            <p:nvPr/>
          </p:nvSpPr>
          <p:spPr bwMode="auto">
            <a:xfrm>
              <a:off x="4750"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42" name="Line 132">
              <a:extLst>
                <a:ext uri="{FF2B5EF4-FFF2-40B4-BE49-F238E27FC236}">
                  <a16:creationId xmlns:a16="http://schemas.microsoft.com/office/drawing/2014/main" id="{9EF8AFBD-9534-EE4C-BDBE-AA74F7922F71}"/>
                </a:ext>
              </a:extLst>
            </p:cNvPr>
            <p:cNvSpPr>
              <a:spLocks noChangeShapeType="1"/>
            </p:cNvSpPr>
            <p:nvPr/>
          </p:nvSpPr>
          <p:spPr bwMode="auto">
            <a:xfrm>
              <a:off x="4816"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43" name="Line 133">
              <a:extLst>
                <a:ext uri="{FF2B5EF4-FFF2-40B4-BE49-F238E27FC236}">
                  <a16:creationId xmlns:a16="http://schemas.microsoft.com/office/drawing/2014/main" id="{73662E45-0621-884D-8349-3034CBDB5338}"/>
                </a:ext>
              </a:extLst>
            </p:cNvPr>
            <p:cNvSpPr>
              <a:spLocks noChangeShapeType="1"/>
            </p:cNvSpPr>
            <p:nvPr/>
          </p:nvSpPr>
          <p:spPr bwMode="auto">
            <a:xfrm>
              <a:off x="4881"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44" name="Line 134">
              <a:extLst>
                <a:ext uri="{FF2B5EF4-FFF2-40B4-BE49-F238E27FC236}">
                  <a16:creationId xmlns:a16="http://schemas.microsoft.com/office/drawing/2014/main" id="{4E11D2D9-663B-E049-B8F0-7584145A258B}"/>
                </a:ext>
              </a:extLst>
            </p:cNvPr>
            <p:cNvSpPr>
              <a:spLocks noChangeShapeType="1"/>
            </p:cNvSpPr>
            <p:nvPr/>
          </p:nvSpPr>
          <p:spPr bwMode="auto">
            <a:xfrm>
              <a:off x="4881"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45" name="Line 135">
              <a:extLst>
                <a:ext uri="{FF2B5EF4-FFF2-40B4-BE49-F238E27FC236}">
                  <a16:creationId xmlns:a16="http://schemas.microsoft.com/office/drawing/2014/main" id="{5EFB06EF-AD8C-C34D-A7B5-BF70BF5D0710}"/>
                </a:ext>
              </a:extLst>
            </p:cNvPr>
            <p:cNvSpPr>
              <a:spLocks noChangeShapeType="1"/>
            </p:cNvSpPr>
            <p:nvPr/>
          </p:nvSpPr>
          <p:spPr bwMode="auto">
            <a:xfrm>
              <a:off x="4881"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46" name="Line 136">
              <a:extLst>
                <a:ext uri="{FF2B5EF4-FFF2-40B4-BE49-F238E27FC236}">
                  <a16:creationId xmlns:a16="http://schemas.microsoft.com/office/drawing/2014/main" id="{C88717BD-6FCE-5B48-811A-D9D5D8D74BD2}"/>
                </a:ext>
              </a:extLst>
            </p:cNvPr>
            <p:cNvSpPr>
              <a:spLocks noChangeShapeType="1"/>
            </p:cNvSpPr>
            <p:nvPr/>
          </p:nvSpPr>
          <p:spPr bwMode="auto">
            <a:xfrm>
              <a:off x="4881"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47" name="Line 137">
              <a:extLst>
                <a:ext uri="{FF2B5EF4-FFF2-40B4-BE49-F238E27FC236}">
                  <a16:creationId xmlns:a16="http://schemas.microsoft.com/office/drawing/2014/main" id="{F309B50F-7AF2-B047-BB3E-09624CDA0613}"/>
                </a:ext>
              </a:extLst>
            </p:cNvPr>
            <p:cNvSpPr>
              <a:spLocks noChangeShapeType="1"/>
            </p:cNvSpPr>
            <p:nvPr/>
          </p:nvSpPr>
          <p:spPr bwMode="auto">
            <a:xfrm>
              <a:off x="4881"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48" name="Line 138">
              <a:extLst>
                <a:ext uri="{FF2B5EF4-FFF2-40B4-BE49-F238E27FC236}">
                  <a16:creationId xmlns:a16="http://schemas.microsoft.com/office/drawing/2014/main" id="{DA1A4B77-7FD1-B64A-BB74-1FE24DE207A0}"/>
                </a:ext>
              </a:extLst>
            </p:cNvPr>
            <p:cNvSpPr>
              <a:spLocks noChangeShapeType="1"/>
            </p:cNvSpPr>
            <p:nvPr/>
          </p:nvSpPr>
          <p:spPr bwMode="auto">
            <a:xfrm>
              <a:off x="4881"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49" name="Line 139">
              <a:extLst>
                <a:ext uri="{FF2B5EF4-FFF2-40B4-BE49-F238E27FC236}">
                  <a16:creationId xmlns:a16="http://schemas.microsoft.com/office/drawing/2014/main" id="{924E484A-7B82-9546-8F27-71F45CAA3770}"/>
                </a:ext>
              </a:extLst>
            </p:cNvPr>
            <p:cNvSpPr>
              <a:spLocks noChangeShapeType="1"/>
            </p:cNvSpPr>
            <p:nvPr/>
          </p:nvSpPr>
          <p:spPr bwMode="auto">
            <a:xfrm>
              <a:off x="4881"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50" name="Line 140">
              <a:extLst>
                <a:ext uri="{FF2B5EF4-FFF2-40B4-BE49-F238E27FC236}">
                  <a16:creationId xmlns:a16="http://schemas.microsoft.com/office/drawing/2014/main" id="{7BE5D3F0-A93F-BB4D-BBF4-6C6DD8B69351}"/>
                </a:ext>
              </a:extLst>
            </p:cNvPr>
            <p:cNvSpPr>
              <a:spLocks noChangeShapeType="1"/>
            </p:cNvSpPr>
            <p:nvPr/>
          </p:nvSpPr>
          <p:spPr bwMode="auto">
            <a:xfrm>
              <a:off x="4881"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51" name="Line 141">
              <a:extLst>
                <a:ext uri="{FF2B5EF4-FFF2-40B4-BE49-F238E27FC236}">
                  <a16:creationId xmlns:a16="http://schemas.microsoft.com/office/drawing/2014/main" id="{F0FE47A7-A601-A644-93C8-E5CD263E45DE}"/>
                </a:ext>
              </a:extLst>
            </p:cNvPr>
            <p:cNvSpPr>
              <a:spLocks noChangeShapeType="1"/>
            </p:cNvSpPr>
            <p:nvPr/>
          </p:nvSpPr>
          <p:spPr bwMode="auto">
            <a:xfrm>
              <a:off x="4881"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52" name="Line 142">
              <a:extLst>
                <a:ext uri="{FF2B5EF4-FFF2-40B4-BE49-F238E27FC236}">
                  <a16:creationId xmlns:a16="http://schemas.microsoft.com/office/drawing/2014/main" id="{0DD7AF7D-56F7-8E40-9E54-EE4F6322A755}"/>
                </a:ext>
              </a:extLst>
            </p:cNvPr>
            <p:cNvSpPr>
              <a:spLocks noChangeShapeType="1"/>
            </p:cNvSpPr>
            <p:nvPr/>
          </p:nvSpPr>
          <p:spPr bwMode="auto">
            <a:xfrm>
              <a:off x="4881" y="2517"/>
              <a:ext cx="0" cy="6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53" name="Line 143">
              <a:extLst>
                <a:ext uri="{FF2B5EF4-FFF2-40B4-BE49-F238E27FC236}">
                  <a16:creationId xmlns:a16="http://schemas.microsoft.com/office/drawing/2014/main" id="{47BB90A9-B3EE-8444-AE68-1F14B251556F}"/>
                </a:ext>
              </a:extLst>
            </p:cNvPr>
            <p:cNvSpPr>
              <a:spLocks noChangeShapeType="1"/>
            </p:cNvSpPr>
            <p:nvPr/>
          </p:nvSpPr>
          <p:spPr bwMode="auto">
            <a:xfrm>
              <a:off x="4947"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54" name="Line 144">
              <a:extLst>
                <a:ext uri="{FF2B5EF4-FFF2-40B4-BE49-F238E27FC236}">
                  <a16:creationId xmlns:a16="http://schemas.microsoft.com/office/drawing/2014/main" id="{5E780712-DBDB-AF42-AC32-6823C1CF4FE6}"/>
                </a:ext>
              </a:extLst>
            </p:cNvPr>
            <p:cNvSpPr>
              <a:spLocks noChangeShapeType="1"/>
            </p:cNvSpPr>
            <p:nvPr/>
          </p:nvSpPr>
          <p:spPr bwMode="auto">
            <a:xfrm>
              <a:off x="5012"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55" name="Line 145">
              <a:extLst>
                <a:ext uri="{FF2B5EF4-FFF2-40B4-BE49-F238E27FC236}">
                  <a16:creationId xmlns:a16="http://schemas.microsoft.com/office/drawing/2014/main" id="{99DC5958-4897-714C-BAD4-C71D63F59541}"/>
                </a:ext>
              </a:extLst>
            </p:cNvPr>
            <p:cNvSpPr>
              <a:spLocks noChangeShapeType="1"/>
            </p:cNvSpPr>
            <p:nvPr/>
          </p:nvSpPr>
          <p:spPr bwMode="auto">
            <a:xfrm>
              <a:off x="5078"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56" name="Line 146">
              <a:extLst>
                <a:ext uri="{FF2B5EF4-FFF2-40B4-BE49-F238E27FC236}">
                  <a16:creationId xmlns:a16="http://schemas.microsoft.com/office/drawing/2014/main" id="{BFC21E78-D945-9947-AB6A-67E9D4CC5FB0}"/>
                </a:ext>
              </a:extLst>
            </p:cNvPr>
            <p:cNvSpPr>
              <a:spLocks noChangeShapeType="1"/>
            </p:cNvSpPr>
            <p:nvPr/>
          </p:nvSpPr>
          <p:spPr bwMode="auto">
            <a:xfrm>
              <a:off x="5143" y="2517"/>
              <a:ext cx="0" cy="6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57" name="Text Box 147">
              <a:extLst>
                <a:ext uri="{FF2B5EF4-FFF2-40B4-BE49-F238E27FC236}">
                  <a16:creationId xmlns:a16="http://schemas.microsoft.com/office/drawing/2014/main" id="{710782BA-4EBB-2746-B189-F9EDA7A3D37A}"/>
                </a:ext>
              </a:extLst>
            </p:cNvPr>
            <p:cNvSpPr txBox="1">
              <a:spLocks noChangeArrowheads="1"/>
            </p:cNvSpPr>
            <p:nvPr/>
          </p:nvSpPr>
          <p:spPr bwMode="auto">
            <a:xfrm>
              <a:off x="2392" y="2651"/>
              <a:ext cx="45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1000"/>
                <a:t>500kb</a:t>
              </a:r>
            </a:p>
          </p:txBody>
        </p:sp>
        <p:sp>
          <p:nvSpPr>
            <p:cNvPr id="30858" name="Text Box 148">
              <a:extLst>
                <a:ext uri="{FF2B5EF4-FFF2-40B4-BE49-F238E27FC236}">
                  <a16:creationId xmlns:a16="http://schemas.microsoft.com/office/drawing/2014/main" id="{52DE727A-C7FE-5E49-A2FD-5DA70A2134ED}"/>
                </a:ext>
              </a:extLst>
            </p:cNvPr>
            <p:cNvSpPr txBox="1">
              <a:spLocks noChangeArrowheads="1"/>
            </p:cNvSpPr>
            <p:nvPr/>
          </p:nvSpPr>
          <p:spPr bwMode="auto">
            <a:xfrm>
              <a:off x="4029" y="2651"/>
              <a:ext cx="45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1000"/>
                <a:t>1Mb</a:t>
              </a:r>
            </a:p>
          </p:txBody>
        </p:sp>
        <p:sp>
          <p:nvSpPr>
            <p:cNvPr id="30859" name="Oval 149">
              <a:extLst>
                <a:ext uri="{FF2B5EF4-FFF2-40B4-BE49-F238E27FC236}">
                  <a16:creationId xmlns:a16="http://schemas.microsoft.com/office/drawing/2014/main" id="{39B94B98-8895-104E-A281-49722C08D5B7}"/>
                </a:ext>
              </a:extLst>
            </p:cNvPr>
            <p:cNvSpPr>
              <a:spLocks noChangeArrowheads="1"/>
            </p:cNvSpPr>
            <p:nvPr/>
          </p:nvSpPr>
          <p:spPr bwMode="auto">
            <a:xfrm>
              <a:off x="754" y="2784"/>
              <a:ext cx="197" cy="200"/>
            </a:xfrm>
            <a:prstGeom prst="ellipse">
              <a:avLst/>
            </a:prstGeom>
            <a:gradFill rotWithShape="0">
              <a:gsLst>
                <a:gs pos="0">
                  <a:srgbClr val="B3B3B3"/>
                </a:gs>
                <a:gs pos="100000">
                  <a:srgbClr val="535353"/>
                </a:gs>
              </a:gsLst>
              <a:path path="shape">
                <a:fillToRect l="50000" t="50000" r="50000" b="50000"/>
              </a:path>
            </a:gradFill>
            <a:ln w="9525">
              <a:solidFill>
                <a:schemeClr val="tx1"/>
              </a:solidFill>
              <a:round/>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860" name="Line 150">
              <a:extLst>
                <a:ext uri="{FF2B5EF4-FFF2-40B4-BE49-F238E27FC236}">
                  <a16:creationId xmlns:a16="http://schemas.microsoft.com/office/drawing/2014/main" id="{4543BE14-8EFA-8E4E-8883-C0C99EAD371A}"/>
                </a:ext>
              </a:extLst>
            </p:cNvPr>
            <p:cNvSpPr>
              <a:spLocks noChangeShapeType="1"/>
            </p:cNvSpPr>
            <p:nvPr/>
          </p:nvSpPr>
          <p:spPr bwMode="auto">
            <a:xfrm>
              <a:off x="931" y="2830"/>
              <a:ext cx="422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61" name="Line 151">
              <a:extLst>
                <a:ext uri="{FF2B5EF4-FFF2-40B4-BE49-F238E27FC236}">
                  <a16:creationId xmlns:a16="http://schemas.microsoft.com/office/drawing/2014/main" id="{5B23F90A-833D-134E-BD70-E91861B7841F}"/>
                </a:ext>
              </a:extLst>
            </p:cNvPr>
            <p:cNvSpPr>
              <a:spLocks noChangeShapeType="1"/>
            </p:cNvSpPr>
            <p:nvPr/>
          </p:nvSpPr>
          <p:spPr bwMode="auto">
            <a:xfrm>
              <a:off x="936" y="2938"/>
              <a:ext cx="420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62" name="Line 152">
              <a:extLst>
                <a:ext uri="{FF2B5EF4-FFF2-40B4-BE49-F238E27FC236}">
                  <a16:creationId xmlns:a16="http://schemas.microsoft.com/office/drawing/2014/main" id="{0E9959AD-F55D-1B4E-9F83-AD4455FDAE6E}"/>
                </a:ext>
              </a:extLst>
            </p:cNvPr>
            <p:cNvSpPr>
              <a:spLocks noChangeShapeType="1"/>
            </p:cNvSpPr>
            <p:nvPr/>
          </p:nvSpPr>
          <p:spPr bwMode="auto">
            <a:xfrm flipV="1">
              <a:off x="1245" y="2837"/>
              <a:ext cx="0"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63" name="Text Box 153">
              <a:extLst>
                <a:ext uri="{FF2B5EF4-FFF2-40B4-BE49-F238E27FC236}">
                  <a16:creationId xmlns:a16="http://schemas.microsoft.com/office/drawing/2014/main" id="{D69EC3BE-03F7-0240-839F-62205DF83FD7}"/>
                </a:ext>
              </a:extLst>
            </p:cNvPr>
            <p:cNvSpPr txBox="1">
              <a:spLocks noChangeArrowheads="1"/>
            </p:cNvSpPr>
            <p:nvPr/>
          </p:nvSpPr>
          <p:spPr bwMode="auto">
            <a:xfrm>
              <a:off x="997" y="2823"/>
              <a:ext cx="412"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800"/>
                <a:t>101F</a:t>
              </a:r>
            </a:p>
          </p:txBody>
        </p:sp>
        <p:sp>
          <p:nvSpPr>
            <p:cNvPr id="30864" name="Line 154">
              <a:extLst>
                <a:ext uri="{FF2B5EF4-FFF2-40B4-BE49-F238E27FC236}">
                  <a16:creationId xmlns:a16="http://schemas.microsoft.com/office/drawing/2014/main" id="{D7B18D22-D5C7-D942-9C4E-DCEE283BE9EB}"/>
                </a:ext>
              </a:extLst>
            </p:cNvPr>
            <p:cNvSpPr>
              <a:spLocks noChangeShapeType="1"/>
            </p:cNvSpPr>
            <p:nvPr/>
          </p:nvSpPr>
          <p:spPr bwMode="auto">
            <a:xfrm flipV="1">
              <a:off x="1737" y="2831"/>
              <a:ext cx="0"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65" name="Text Box 155">
              <a:extLst>
                <a:ext uri="{FF2B5EF4-FFF2-40B4-BE49-F238E27FC236}">
                  <a16:creationId xmlns:a16="http://schemas.microsoft.com/office/drawing/2014/main" id="{833F2335-0AF3-834D-B0A5-5DD1C29FF97C}"/>
                </a:ext>
              </a:extLst>
            </p:cNvPr>
            <p:cNvSpPr txBox="1">
              <a:spLocks noChangeArrowheads="1"/>
            </p:cNvSpPr>
            <p:nvPr/>
          </p:nvSpPr>
          <p:spPr bwMode="auto">
            <a:xfrm>
              <a:off x="1193" y="2823"/>
              <a:ext cx="34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800"/>
                <a:t>102A</a:t>
              </a:r>
            </a:p>
          </p:txBody>
        </p:sp>
        <p:sp>
          <p:nvSpPr>
            <p:cNvPr id="30866" name="Line 156">
              <a:extLst>
                <a:ext uri="{FF2B5EF4-FFF2-40B4-BE49-F238E27FC236}">
                  <a16:creationId xmlns:a16="http://schemas.microsoft.com/office/drawing/2014/main" id="{457C24AB-8E92-4D46-BC71-9AAADF958974}"/>
                </a:ext>
              </a:extLst>
            </p:cNvPr>
            <p:cNvSpPr>
              <a:spLocks noChangeShapeType="1"/>
            </p:cNvSpPr>
            <p:nvPr/>
          </p:nvSpPr>
          <p:spPr bwMode="auto">
            <a:xfrm flipV="1">
              <a:off x="2457" y="2831"/>
              <a:ext cx="0"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67" name="Text Box 157">
              <a:extLst>
                <a:ext uri="{FF2B5EF4-FFF2-40B4-BE49-F238E27FC236}">
                  <a16:creationId xmlns:a16="http://schemas.microsoft.com/office/drawing/2014/main" id="{6A3F13F2-C619-4A4C-AF0D-8CED37B1F009}"/>
                </a:ext>
              </a:extLst>
            </p:cNvPr>
            <p:cNvSpPr txBox="1">
              <a:spLocks noChangeArrowheads="1"/>
            </p:cNvSpPr>
            <p:nvPr/>
          </p:nvSpPr>
          <p:spPr bwMode="auto">
            <a:xfrm>
              <a:off x="1728" y="2823"/>
              <a:ext cx="34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800"/>
                <a:t>102B</a:t>
              </a:r>
            </a:p>
          </p:txBody>
        </p:sp>
        <p:sp>
          <p:nvSpPr>
            <p:cNvPr id="30868" name="Text Box 158">
              <a:extLst>
                <a:ext uri="{FF2B5EF4-FFF2-40B4-BE49-F238E27FC236}">
                  <a16:creationId xmlns:a16="http://schemas.microsoft.com/office/drawing/2014/main" id="{026D783A-B03C-B34F-9DD5-8797D5931C2A}"/>
                </a:ext>
              </a:extLst>
            </p:cNvPr>
            <p:cNvSpPr txBox="1">
              <a:spLocks noChangeArrowheads="1"/>
            </p:cNvSpPr>
            <p:nvPr/>
          </p:nvSpPr>
          <p:spPr bwMode="auto">
            <a:xfrm>
              <a:off x="2438" y="2823"/>
              <a:ext cx="346"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800"/>
                <a:t>102C</a:t>
              </a:r>
            </a:p>
          </p:txBody>
        </p:sp>
        <p:sp>
          <p:nvSpPr>
            <p:cNvPr id="30869" name="Line 159">
              <a:extLst>
                <a:ext uri="{FF2B5EF4-FFF2-40B4-BE49-F238E27FC236}">
                  <a16:creationId xmlns:a16="http://schemas.microsoft.com/office/drawing/2014/main" id="{96A9E4D3-DFE0-B14F-A84B-3169997B322B}"/>
                </a:ext>
              </a:extLst>
            </p:cNvPr>
            <p:cNvSpPr>
              <a:spLocks noChangeShapeType="1"/>
            </p:cNvSpPr>
            <p:nvPr/>
          </p:nvSpPr>
          <p:spPr bwMode="auto">
            <a:xfrm flipV="1">
              <a:off x="3541" y="2834"/>
              <a:ext cx="0"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70" name="Text Box 160">
              <a:extLst>
                <a:ext uri="{FF2B5EF4-FFF2-40B4-BE49-F238E27FC236}">
                  <a16:creationId xmlns:a16="http://schemas.microsoft.com/office/drawing/2014/main" id="{8A955DF3-763A-874F-A837-2918350B5F98}"/>
                </a:ext>
              </a:extLst>
            </p:cNvPr>
            <p:cNvSpPr txBox="1">
              <a:spLocks noChangeArrowheads="1"/>
            </p:cNvSpPr>
            <p:nvPr/>
          </p:nvSpPr>
          <p:spPr bwMode="auto">
            <a:xfrm>
              <a:off x="2966" y="2823"/>
              <a:ext cx="346"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800"/>
                <a:t>102D</a:t>
              </a:r>
            </a:p>
          </p:txBody>
        </p:sp>
        <p:sp>
          <p:nvSpPr>
            <p:cNvPr id="30871" name="Line 161">
              <a:extLst>
                <a:ext uri="{FF2B5EF4-FFF2-40B4-BE49-F238E27FC236}">
                  <a16:creationId xmlns:a16="http://schemas.microsoft.com/office/drawing/2014/main" id="{F024B633-3E3A-0D4E-AA2B-1E25278093E0}"/>
                </a:ext>
              </a:extLst>
            </p:cNvPr>
            <p:cNvSpPr>
              <a:spLocks noChangeShapeType="1"/>
            </p:cNvSpPr>
            <p:nvPr/>
          </p:nvSpPr>
          <p:spPr bwMode="auto">
            <a:xfrm flipV="1">
              <a:off x="3964" y="2834"/>
              <a:ext cx="0"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72" name="Text Box 162">
              <a:extLst>
                <a:ext uri="{FF2B5EF4-FFF2-40B4-BE49-F238E27FC236}">
                  <a16:creationId xmlns:a16="http://schemas.microsoft.com/office/drawing/2014/main" id="{FA885C34-1645-EB43-B99C-2B7527F7B5B7}"/>
                </a:ext>
              </a:extLst>
            </p:cNvPr>
            <p:cNvSpPr txBox="1">
              <a:spLocks noChangeArrowheads="1"/>
            </p:cNvSpPr>
            <p:nvPr/>
          </p:nvSpPr>
          <p:spPr bwMode="auto">
            <a:xfrm>
              <a:off x="3493" y="2823"/>
              <a:ext cx="34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800"/>
                <a:t>102E</a:t>
              </a:r>
            </a:p>
          </p:txBody>
        </p:sp>
        <p:sp>
          <p:nvSpPr>
            <p:cNvPr id="30873" name="Line 163">
              <a:extLst>
                <a:ext uri="{FF2B5EF4-FFF2-40B4-BE49-F238E27FC236}">
                  <a16:creationId xmlns:a16="http://schemas.microsoft.com/office/drawing/2014/main" id="{882E430A-2129-8645-976D-DE1DF48AD647}"/>
                </a:ext>
              </a:extLst>
            </p:cNvPr>
            <p:cNvSpPr>
              <a:spLocks noChangeShapeType="1"/>
            </p:cNvSpPr>
            <p:nvPr/>
          </p:nvSpPr>
          <p:spPr bwMode="auto">
            <a:xfrm flipV="1">
              <a:off x="5154" y="2837"/>
              <a:ext cx="0"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74" name="Text Box 164">
              <a:extLst>
                <a:ext uri="{FF2B5EF4-FFF2-40B4-BE49-F238E27FC236}">
                  <a16:creationId xmlns:a16="http://schemas.microsoft.com/office/drawing/2014/main" id="{E72708B6-0205-644E-A19B-FA69D8CBF935}"/>
                </a:ext>
              </a:extLst>
            </p:cNvPr>
            <p:cNvSpPr txBox="1">
              <a:spLocks noChangeArrowheads="1"/>
            </p:cNvSpPr>
            <p:nvPr/>
          </p:nvSpPr>
          <p:spPr bwMode="auto">
            <a:xfrm>
              <a:off x="3925" y="2823"/>
              <a:ext cx="34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800"/>
                <a:t>102F</a:t>
              </a:r>
            </a:p>
          </p:txBody>
        </p:sp>
        <p:sp>
          <p:nvSpPr>
            <p:cNvPr id="30875" name="Line 165">
              <a:extLst>
                <a:ext uri="{FF2B5EF4-FFF2-40B4-BE49-F238E27FC236}">
                  <a16:creationId xmlns:a16="http://schemas.microsoft.com/office/drawing/2014/main" id="{F03D0B2A-DBB5-1C47-8CE3-781BA8DE23B7}"/>
                </a:ext>
              </a:extLst>
            </p:cNvPr>
            <p:cNvSpPr>
              <a:spLocks noChangeShapeType="1"/>
            </p:cNvSpPr>
            <p:nvPr/>
          </p:nvSpPr>
          <p:spPr bwMode="auto">
            <a:xfrm flipV="1">
              <a:off x="2981" y="2834"/>
              <a:ext cx="0" cy="1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876" name="Rectangle 166">
              <a:extLst>
                <a:ext uri="{FF2B5EF4-FFF2-40B4-BE49-F238E27FC236}">
                  <a16:creationId xmlns:a16="http://schemas.microsoft.com/office/drawing/2014/main" id="{9BC2EE4A-0ACF-8C45-9A44-6252DEDDEB91}"/>
                </a:ext>
              </a:extLst>
            </p:cNvPr>
            <p:cNvSpPr>
              <a:spLocks noChangeArrowheads="1"/>
            </p:cNvSpPr>
            <p:nvPr/>
          </p:nvSpPr>
          <p:spPr bwMode="auto">
            <a:xfrm>
              <a:off x="1319" y="3492"/>
              <a:ext cx="8" cy="200"/>
            </a:xfrm>
            <a:prstGeom prst="rect">
              <a:avLst/>
            </a:prstGeom>
            <a:solidFill>
              <a:schemeClr val="bg2"/>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grpSp>
          <p:nvGrpSpPr>
            <p:cNvPr id="30877" name="Group 167">
              <a:extLst>
                <a:ext uri="{FF2B5EF4-FFF2-40B4-BE49-F238E27FC236}">
                  <a16:creationId xmlns:a16="http://schemas.microsoft.com/office/drawing/2014/main" id="{EF196041-7842-3B43-92C0-889E49FA5A9C}"/>
                </a:ext>
              </a:extLst>
            </p:cNvPr>
            <p:cNvGrpSpPr>
              <a:grpSpLocks/>
            </p:cNvGrpSpPr>
            <p:nvPr/>
          </p:nvGrpSpPr>
          <p:grpSpPr bwMode="auto">
            <a:xfrm>
              <a:off x="5069" y="4103"/>
              <a:ext cx="544" cy="154"/>
              <a:chOff x="3791" y="1669"/>
              <a:chExt cx="399" cy="110"/>
            </a:xfrm>
          </p:grpSpPr>
          <p:sp>
            <p:nvSpPr>
              <p:cNvPr id="31527" name="Line 168">
                <a:extLst>
                  <a:ext uri="{FF2B5EF4-FFF2-40B4-BE49-F238E27FC236}">
                    <a16:creationId xmlns:a16="http://schemas.microsoft.com/office/drawing/2014/main" id="{E4F050B9-C2AE-EA45-B2DA-679756F1B852}"/>
                  </a:ext>
                </a:extLst>
              </p:cNvPr>
              <p:cNvSpPr>
                <a:spLocks noChangeShapeType="1"/>
              </p:cNvSpPr>
              <p:nvPr/>
            </p:nvSpPr>
            <p:spPr bwMode="auto">
              <a:xfrm>
                <a:off x="3791" y="1669"/>
                <a:ext cx="0" cy="2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528" name="Line 169">
                <a:extLst>
                  <a:ext uri="{FF2B5EF4-FFF2-40B4-BE49-F238E27FC236}">
                    <a16:creationId xmlns:a16="http://schemas.microsoft.com/office/drawing/2014/main" id="{AC4CE62F-C5C9-5F46-AADC-A01C753BC32D}"/>
                  </a:ext>
                </a:extLst>
              </p:cNvPr>
              <p:cNvSpPr>
                <a:spLocks noChangeShapeType="1"/>
              </p:cNvSpPr>
              <p:nvPr/>
            </p:nvSpPr>
            <p:spPr bwMode="auto">
              <a:xfrm>
                <a:off x="3839" y="1669"/>
                <a:ext cx="0" cy="2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529" name="Line 170">
                <a:extLst>
                  <a:ext uri="{FF2B5EF4-FFF2-40B4-BE49-F238E27FC236}">
                    <a16:creationId xmlns:a16="http://schemas.microsoft.com/office/drawing/2014/main" id="{9CE5B615-527E-3B46-B775-468041FE10EE}"/>
                  </a:ext>
                </a:extLst>
              </p:cNvPr>
              <p:cNvSpPr>
                <a:spLocks noChangeShapeType="1"/>
              </p:cNvSpPr>
              <p:nvPr/>
            </p:nvSpPr>
            <p:spPr bwMode="auto">
              <a:xfrm>
                <a:off x="3921" y="1680"/>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530" name="Text Box 171">
                <a:extLst>
                  <a:ext uri="{FF2B5EF4-FFF2-40B4-BE49-F238E27FC236}">
                    <a16:creationId xmlns:a16="http://schemas.microsoft.com/office/drawing/2014/main" id="{7959D7E9-E182-4145-A973-657D3A555758}"/>
                  </a:ext>
                </a:extLst>
              </p:cNvPr>
              <p:cNvSpPr txBox="1">
                <a:spLocks noChangeArrowheads="1"/>
              </p:cNvSpPr>
              <p:nvPr/>
            </p:nvSpPr>
            <p:spPr bwMode="auto">
              <a:xfrm>
                <a:off x="3854" y="1669"/>
                <a:ext cx="336"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1000"/>
                  <a:t>20kb</a:t>
                </a:r>
              </a:p>
            </p:txBody>
          </p:sp>
        </p:grpSp>
        <p:sp>
          <p:nvSpPr>
            <p:cNvPr id="30878" name="AutoShape 172" descr="20%">
              <a:extLst>
                <a:ext uri="{FF2B5EF4-FFF2-40B4-BE49-F238E27FC236}">
                  <a16:creationId xmlns:a16="http://schemas.microsoft.com/office/drawing/2014/main" id="{2497C1D6-31CB-9E48-AFDA-EA3C657B1D4C}"/>
                </a:ext>
              </a:extLst>
            </p:cNvPr>
            <p:cNvSpPr>
              <a:spLocks noChangeArrowheads="1"/>
            </p:cNvSpPr>
            <p:nvPr/>
          </p:nvSpPr>
          <p:spPr bwMode="auto">
            <a:xfrm flipV="1">
              <a:off x="1518" y="2405"/>
              <a:ext cx="157" cy="112"/>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879" name="AutoShape 173" descr="20%">
              <a:extLst>
                <a:ext uri="{FF2B5EF4-FFF2-40B4-BE49-F238E27FC236}">
                  <a16:creationId xmlns:a16="http://schemas.microsoft.com/office/drawing/2014/main" id="{994051B0-66FE-8C4C-A10F-F7D69E98875E}"/>
                </a:ext>
              </a:extLst>
            </p:cNvPr>
            <p:cNvSpPr>
              <a:spLocks noChangeArrowheads="1"/>
            </p:cNvSpPr>
            <p:nvPr/>
          </p:nvSpPr>
          <p:spPr bwMode="auto">
            <a:xfrm flipV="1">
              <a:off x="1540" y="2289"/>
              <a:ext cx="153" cy="113"/>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880" name="AutoShape 174" descr="20%">
              <a:extLst>
                <a:ext uri="{FF2B5EF4-FFF2-40B4-BE49-F238E27FC236}">
                  <a16:creationId xmlns:a16="http://schemas.microsoft.com/office/drawing/2014/main" id="{DF6E4E46-BEF6-2C4A-8ACF-B2F983F05FFB}"/>
                </a:ext>
              </a:extLst>
            </p:cNvPr>
            <p:cNvSpPr>
              <a:spLocks noChangeArrowheads="1"/>
            </p:cNvSpPr>
            <p:nvPr/>
          </p:nvSpPr>
          <p:spPr bwMode="auto">
            <a:xfrm flipV="1">
              <a:off x="1906" y="2405"/>
              <a:ext cx="157" cy="112"/>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881" name="AutoShape 175" descr="20%">
              <a:extLst>
                <a:ext uri="{FF2B5EF4-FFF2-40B4-BE49-F238E27FC236}">
                  <a16:creationId xmlns:a16="http://schemas.microsoft.com/office/drawing/2014/main" id="{E38FDC13-659E-0547-B7D2-A62BBA291D23}"/>
                </a:ext>
              </a:extLst>
            </p:cNvPr>
            <p:cNvSpPr>
              <a:spLocks noChangeArrowheads="1"/>
            </p:cNvSpPr>
            <p:nvPr/>
          </p:nvSpPr>
          <p:spPr bwMode="auto">
            <a:xfrm flipV="1">
              <a:off x="2069" y="2405"/>
              <a:ext cx="157" cy="112"/>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882" name="AutoShape 176" descr="20%">
              <a:extLst>
                <a:ext uri="{FF2B5EF4-FFF2-40B4-BE49-F238E27FC236}">
                  <a16:creationId xmlns:a16="http://schemas.microsoft.com/office/drawing/2014/main" id="{296B6B3B-C638-7E46-B533-7113B207BFE2}"/>
                </a:ext>
              </a:extLst>
            </p:cNvPr>
            <p:cNvSpPr>
              <a:spLocks noChangeArrowheads="1"/>
            </p:cNvSpPr>
            <p:nvPr/>
          </p:nvSpPr>
          <p:spPr bwMode="auto">
            <a:xfrm flipV="1">
              <a:off x="2091" y="2289"/>
              <a:ext cx="157" cy="113"/>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883" name="AutoShape 177" descr="20%">
              <a:extLst>
                <a:ext uri="{FF2B5EF4-FFF2-40B4-BE49-F238E27FC236}">
                  <a16:creationId xmlns:a16="http://schemas.microsoft.com/office/drawing/2014/main" id="{0F4AF639-7C32-534E-BC8E-108D23D22BEF}"/>
                </a:ext>
              </a:extLst>
            </p:cNvPr>
            <p:cNvSpPr>
              <a:spLocks noChangeArrowheads="1"/>
            </p:cNvSpPr>
            <p:nvPr/>
          </p:nvSpPr>
          <p:spPr bwMode="auto">
            <a:xfrm flipV="1">
              <a:off x="2116" y="2171"/>
              <a:ext cx="157" cy="113"/>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884" name="AutoShape 178">
              <a:extLst>
                <a:ext uri="{FF2B5EF4-FFF2-40B4-BE49-F238E27FC236}">
                  <a16:creationId xmlns:a16="http://schemas.microsoft.com/office/drawing/2014/main" id="{8E1E874C-0D05-3149-9D2B-85DB62AA60BB}"/>
                </a:ext>
              </a:extLst>
            </p:cNvPr>
            <p:cNvSpPr>
              <a:spLocks noChangeArrowheads="1"/>
            </p:cNvSpPr>
            <p:nvPr/>
          </p:nvSpPr>
          <p:spPr bwMode="auto">
            <a:xfrm flipV="1">
              <a:off x="1092" y="2405"/>
              <a:ext cx="157" cy="112"/>
            </a:xfrm>
            <a:prstGeom prst="triangle">
              <a:avLst>
                <a:gd name="adj" fmla="val 50000"/>
              </a:avLst>
            </a:prstGeom>
            <a:solidFill>
              <a:srgbClr val="FF0000"/>
            </a:solid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885" name="AutoShape 179">
              <a:extLst>
                <a:ext uri="{FF2B5EF4-FFF2-40B4-BE49-F238E27FC236}">
                  <a16:creationId xmlns:a16="http://schemas.microsoft.com/office/drawing/2014/main" id="{B1E5E01D-2590-874A-B742-F1D8B8CC0EF4}"/>
                </a:ext>
              </a:extLst>
            </p:cNvPr>
            <p:cNvSpPr>
              <a:spLocks noChangeArrowheads="1"/>
            </p:cNvSpPr>
            <p:nvPr/>
          </p:nvSpPr>
          <p:spPr bwMode="auto">
            <a:xfrm flipV="1">
              <a:off x="2266" y="2405"/>
              <a:ext cx="157" cy="112"/>
            </a:xfrm>
            <a:prstGeom prst="triangle">
              <a:avLst>
                <a:gd name="adj" fmla="val 50000"/>
              </a:avLst>
            </a:prstGeom>
            <a:solidFill>
              <a:srgbClr val="FF0000"/>
            </a:solid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886" name="AutoShape 180" descr="20%">
              <a:extLst>
                <a:ext uri="{FF2B5EF4-FFF2-40B4-BE49-F238E27FC236}">
                  <a16:creationId xmlns:a16="http://schemas.microsoft.com/office/drawing/2014/main" id="{BED12660-3D0E-A840-8F25-67EADB545959}"/>
                </a:ext>
              </a:extLst>
            </p:cNvPr>
            <p:cNvSpPr>
              <a:spLocks noChangeArrowheads="1"/>
            </p:cNvSpPr>
            <p:nvPr/>
          </p:nvSpPr>
          <p:spPr bwMode="auto">
            <a:xfrm flipV="1">
              <a:off x="2447" y="2405"/>
              <a:ext cx="157" cy="112"/>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887" name="AutoShape 181" descr="20%">
              <a:extLst>
                <a:ext uri="{FF2B5EF4-FFF2-40B4-BE49-F238E27FC236}">
                  <a16:creationId xmlns:a16="http://schemas.microsoft.com/office/drawing/2014/main" id="{12A6159F-E064-D24E-8E10-028EC56D7BA6}"/>
                </a:ext>
              </a:extLst>
            </p:cNvPr>
            <p:cNvSpPr>
              <a:spLocks noChangeArrowheads="1"/>
            </p:cNvSpPr>
            <p:nvPr/>
          </p:nvSpPr>
          <p:spPr bwMode="auto">
            <a:xfrm flipV="1">
              <a:off x="2457" y="2288"/>
              <a:ext cx="157" cy="112"/>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888" name="AutoShape 182">
              <a:extLst>
                <a:ext uri="{FF2B5EF4-FFF2-40B4-BE49-F238E27FC236}">
                  <a16:creationId xmlns:a16="http://schemas.microsoft.com/office/drawing/2014/main" id="{ECB7611D-2D16-E64A-9980-F5B54BD18417}"/>
                </a:ext>
              </a:extLst>
            </p:cNvPr>
            <p:cNvSpPr>
              <a:spLocks noChangeArrowheads="1"/>
            </p:cNvSpPr>
            <p:nvPr/>
          </p:nvSpPr>
          <p:spPr bwMode="auto">
            <a:xfrm flipV="1">
              <a:off x="2577" y="2405"/>
              <a:ext cx="157" cy="112"/>
            </a:xfrm>
            <a:prstGeom prst="triangle">
              <a:avLst>
                <a:gd name="adj" fmla="val 50000"/>
              </a:avLst>
            </a:prstGeom>
            <a:solidFill>
              <a:srgbClr val="FF0000"/>
            </a:solid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889" name="AutoShape 183">
              <a:extLst>
                <a:ext uri="{FF2B5EF4-FFF2-40B4-BE49-F238E27FC236}">
                  <a16:creationId xmlns:a16="http://schemas.microsoft.com/office/drawing/2014/main" id="{5783A88F-0E71-2749-9583-D3A9F9D7BC07}"/>
                </a:ext>
              </a:extLst>
            </p:cNvPr>
            <p:cNvSpPr>
              <a:spLocks noChangeArrowheads="1"/>
            </p:cNvSpPr>
            <p:nvPr/>
          </p:nvSpPr>
          <p:spPr bwMode="auto">
            <a:xfrm flipV="1">
              <a:off x="2599" y="2286"/>
              <a:ext cx="157" cy="113"/>
            </a:xfrm>
            <a:prstGeom prst="triangle">
              <a:avLst>
                <a:gd name="adj" fmla="val 50000"/>
              </a:avLst>
            </a:prstGeom>
            <a:solidFill>
              <a:srgbClr val="FF0000"/>
            </a:solid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890" name="AutoShape 184">
              <a:extLst>
                <a:ext uri="{FF2B5EF4-FFF2-40B4-BE49-F238E27FC236}">
                  <a16:creationId xmlns:a16="http://schemas.microsoft.com/office/drawing/2014/main" id="{6F87B3BA-03F1-594F-80BE-B20F9CAF91EB}"/>
                </a:ext>
              </a:extLst>
            </p:cNvPr>
            <p:cNvSpPr>
              <a:spLocks noChangeArrowheads="1"/>
            </p:cNvSpPr>
            <p:nvPr/>
          </p:nvSpPr>
          <p:spPr bwMode="auto">
            <a:xfrm flipV="1">
              <a:off x="2604" y="2171"/>
              <a:ext cx="157" cy="113"/>
            </a:xfrm>
            <a:prstGeom prst="triangle">
              <a:avLst>
                <a:gd name="adj" fmla="val 50000"/>
              </a:avLst>
            </a:prstGeom>
            <a:solidFill>
              <a:srgbClr val="FF0000"/>
            </a:solid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891" name="AutoShape 185">
              <a:extLst>
                <a:ext uri="{FF2B5EF4-FFF2-40B4-BE49-F238E27FC236}">
                  <a16:creationId xmlns:a16="http://schemas.microsoft.com/office/drawing/2014/main" id="{F51A942B-C445-BB4C-BBF2-F44FBD041708}"/>
                </a:ext>
              </a:extLst>
            </p:cNvPr>
            <p:cNvSpPr>
              <a:spLocks noChangeArrowheads="1"/>
            </p:cNvSpPr>
            <p:nvPr/>
          </p:nvSpPr>
          <p:spPr bwMode="auto">
            <a:xfrm flipV="1">
              <a:off x="2609" y="2057"/>
              <a:ext cx="157" cy="113"/>
            </a:xfrm>
            <a:prstGeom prst="triangle">
              <a:avLst>
                <a:gd name="adj" fmla="val 50000"/>
              </a:avLst>
            </a:prstGeom>
            <a:solidFill>
              <a:srgbClr val="FF0000"/>
            </a:solid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892" name="AutoShape 186">
              <a:extLst>
                <a:ext uri="{FF2B5EF4-FFF2-40B4-BE49-F238E27FC236}">
                  <a16:creationId xmlns:a16="http://schemas.microsoft.com/office/drawing/2014/main" id="{3950920B-56E2-F84F-8FB1-29F007E3665C}"/>
                </a:ext>
              </a:extLst>
            </p:cNvPr>
            <p:cNvSpPr>
              <a:spLocks noChangeArrowheads="1"/>
            </p:cNvSpPr>
            <p:nvPr/>
          </p:nvSpPr>
          <p:spPr bwMode="auto">
            <a:xfrm flipV="1">
              <a:off x="2613" y="1942"/>
              <a:ext cx="157" cy="112"/>
            </a:xfrm>
            <a:prstGeom prst="triangle">
              <a:avLst>
                <a:gd name="adj" fmla="val 50000"/>
              </a:avLst>
            </a:prstGeom>
            <a:solidFill>
              <a:srgbClr val="FF0000"/>
            </a:solid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893" name="AutoShape 187" descr="20%">
              <a:extLst>
                <a:ext uri="{FF2B5EF4-FFF2-40B4-BE49-F238E27FC236}">
                  <a16:creationId xmlns:a16="http://schemas.microsoft.com/office/drawing/2014/main" id="{20C83667-B0B0-C04F-9C18-DF98AB09074B}"/>
                </a:ext>
              </a:extLst>
            </p:cNvPr>
            <p:cNvSpPr>
              <a:spLocks noChangeArrowheads="1"/>
            </p:cNvSpPr>
            <p:nvPr/>
          </p:nvSpPr>
          <p:spPr bwMode="auto">
            <a:xfrm flipV="1">
              <a:off x="3103" y="2406"/>
              <a:ext cx="157" cy="113"/>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894" name="AutoShape 188" descr="20%">
              <a:extLst>
                <a:ext uri="{FF2B5EF4-FFF2-40B4-BE49-F238E27FC236}">
                  <a16:creationId xmlns:a16="http://schemas.microsoft.com/office/drawing/2014/main" id="{F14F8CB2-CC89-114E-88FD-CC8870690A00}"/>
                </a:ext>
              </a:extLst>
            </p:cNvPr>
            <p:cNvSpPr>
              <a:spLocks noChangeArrowheads="1"/>
            </p:cNvSpPr>
            <p:nvPr/>
          </p:nvSpPr>
          <p:spPr bwMode="auto">
            <a:xfrm flipV="1">
              <a:off x="3104" y="2289"/>
              <a:ext cx="157" cy="113"/>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895" name="AutoShape 189" descr="20%">
              <a:extLst>
                <a:ext uri="{FF2B5EF4-FFF2-40B4-BE49-F238E27FC236}">
                  <a16:creationId xmlns:a16="http://schemas.microsoft.com/office/drawing/2014/main" id="{CCF404A3-0F4E-2043-BA92-ABD612803B0B}"/>
                </a:ext>
              </a:extLst>
            </p:cNvPr>
            <p:cNvSpPr>
              <a:spLocks noChangeArrowheads="1"/>
            </p:cNvSpPr>
            <p:nvPr/>
          </p:nvSpPr>
          <p:spPr bwMode="auto">
            <a:xfrm flipV="1">
              <a:off x="3886" y="2402"/>
              <a:ext cx="157" cy="112"/>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896" name="AutoShape 190" descr="20%">
              <a:extLst>
                <a:ext uri="{FF2B5EF4-FFF2-40B4-BE49-F238E27FC236}">
                  <a16:creationId xmlns:a16="http://schemas.microsoft.com/office/drawing/2014/main" id="{1623B413-B28F-644F-A552-358504BBC723}"/>
                </a:ext>
              </a:extLst>
            </p:cNvPr>
            <p:cNvSpPr>
              <a:spLocks noChangeArrowheads="1"/>
            </p:cNvSpPr>
            <p:nvPr/>
          </p:nvSpPr>
          <p:spPr bwMode="auto">
            <a:xfrm flipV="1">
              <a:off x="3898" y="2289"/>
              <a:ext cx="157" cy="113"/>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897" name="AutoShape 191" descr="20%">
              <a:extLst>
                <a:ext uri="{FF2B5EF4-FFF2-40B4-BE49-F238E27FC236}">
                  <a16:creationId xmlns:a16="http://schemas.microsoft.com/office/drawing/2014/main" id="{7C356675-70FD-6F43-8ADF-4547890917D1}"/>
                </a:ext>
              </a:extLst>
            </p:cNvPr>
            <p:cNvSpPr>
              <a:spLocks noChangeArrowheads="1"/>
            </p:cNvSpPr>
            <p:nvPr/>
          </p:nvSpPr>
          <p:spPr bwMode="auto">
            <a:xfrm flipV="1">
              <a:off x="3911" y="2170"/>
              <a:ext cx="157" cy="112"/>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898" name="AutoShape 192" descr="20%">
              <a:extLst>
                <a:ext uri="{FF2B5EF4-FFF2-40B4-BE49-F238E27FC236}">
                  <a16:creationId xmlns:a16="http://schemas.microsoft.com/office/drawing/2014/main" id="{AA1D985F-06AF-5A47-8EE2-23ABD7018918}"/>
                </a:ext>
              </a:extLst>
            </p:cNvPr>
            <p:cNvSpPr>
              <a:spLocks noChangeArrowheads="1"/>
            </p:cNvSpPr>
            <p:nvPr/>
          </p:nvSpPr>
          <p:spPr bwMode="auto">
            <a:xfrm flipV="1">
              <a:off x="4312" y="2402"/>
              <a:ext cx="157" cy="112"/>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899" name="AutoShape 193">
              <a:extLst>
                <a:ext uri="{FF2B5EF4-FFF2-40B4-BE49-F238E27FC236}">
                  <a16:creationId xmlns:a16="http://schemas.microsoft.com/office/drawing/2014/main" id="{1D4764AE-F8F0-D34C-9F9B-A8A66EE791B7}"/>
                </a:ext>
              </a:extLst>
            </p:cNvPr>
            <p:cNvSpPr>
              <a:spLocks noChangeArrowheads="1"/>
            </p:cNvSpPr>
            <p:nvPr/>
          </p:nvSpPr>
          <p:spPr bwMode="auto">
            <a:xfrm flipV="1">
              <a:off x="4515" y="2402"/>
              <a:ext cx="157" cy="112"/>
            </a:xfrm>
            <a:prstGeom prst="triangle">
              <a:avLst>
                <a:gd name="adj" fmla="val 50000"/>
              </a:avLst>
            </a:prstGeom>
            <a:solidFill>
              <a:srgbClr val="FF0000"/>
            </a:solid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00" name="AutoShape 194" descr="20%">
              <a:extLst>
                <a:ext uri="{FF2B5EF4-FFF2-40B4-BE49-F238E27FC236}">
                  <a16:creationId xmlns:a16="http://schemas.microsoft.com/office/drawing/2014/main" id="{F8EC936C-9B25-204D-917D-4012593197E0}"/>
                </a:ext>
              </a:extLst>
            </p:cNvPr>
            <p:cNvSpPr>
              <a:spLocks noChangeArrowheads="1"/>
            </p:cNvSpPr>
            <p:nvPr/>
          </p:nvSpPr>
          <p:spPr bwMode="auto">
            <a:xfrm flipV="1">
              <a:off x="4685" y="2402"/>
              <a:ext cx="157" cy="112"/>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01" name="AutoShape 195" descr="20%">
              <a:extLst>
                <a:ext uri="{FF2B5EF4-FFF2-40B4-BE49-F238E27FC236}">
                  <a16:creationId xmlns:a16="http://schemas.microsoft.com/office/drawing/2014/main" id="{3513D1B0-05E5-D94A-B32D-E8A8191B555D}"/>
                </a:ext>
              </a:extLst>
            </p:cNvPr>
            <p:cNvSpPr>
              <a:spLocks noChangeArrowheads="1"/>
            </p:cNvSpPr>
            <p:nvPr/>
          </p:nvSpPr>
          <p:spPr bwMode="auto">
            <a:xfrm flipV="1">
              <a:off x="4898" y="2398"/>
              <a:ext cx="156" cy="112"/>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02" name="AutoShape 196" descr="20%">
              <a:extLst>
                <a:ext uri="{FF2B5EF4-FFF2-40B4-BE49-F238E27FC236}">
                  <a16:creationId xmlns:a16="http://schemas.microsoft.com/office/drawing/2014/main" id="{8D8A0BC1-37FB-DE40-9195-F97ACE763C72}"/>
                </a:ext>
              </a:extLst>
            </p:cNvPr>
            <p:cNvSpPr>
              <a:spLocks noChangeArrowheads="1"/>
            </p:cNvSpPr>
            <p:nvPr/>
          </p:nvSpPr>
          <p:spPr bwMode="auto">
            <a:xfrm flipV="1">
              <a:off x="4893" y="2289"/>
              <a:ext cx="157" cy="113"/>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03" name="AutoShape 197" descr="20%">
              <a:extLst>
                <a:ext uri="{FF2B5EF4-FFF2-40B4-BE49-F238E27FC236}">
                  <a16:creationId xmlns:a16="http://schemas.microsoft.com/office/drawing/2014/main" id="{CDB0E661-451F-DE40-80E1-6F8633AB3B4B}"/>
                </a:ext>
              </a:extLst>
            </p:cNvPr>
            <p:cNvSpPr>
              <a:spLocks noChangeArrowheads="1"/>
            </p:cNvSpPr>
            <p:nvPr/>
          </p:nvSpPr>
          <p:spPr bwMode="auto">
            <a:xfrm flipV="1">
              <a:off x="4893" y="2171"/>
              <a:ext cx="157" cy="113"/>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04" name="AutoShape 198" descr="20%">
              <a:extLst>
                <a:ext uri="{FF2B5EF4-FFF2-40B4-BE49-F238E27FC236}">
                  <a16:creationId xmlns:a16="http://schemas.microsoft.com/office/drawing/2014/main" id="{D2CA41FD-EC0B-5E47-AAAD-7406BC4605F2}"/>
                </a:ext>
              </a:extLst>
            </p:cNvPr>
            <p:cNvSpPr>
              <a:spLocks noChangeArrowheads="1"/>
            </p:cNvSpPr>
            <p:nvPr/>
          </p:nvSpPr>
          <p:spPr bwMode="auto">
            <a:xfrm flipV="1">
              <a:off x="5023" y="2400"/>
              <a:ext cx="157" cy="113"/>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05" name="AutoShape 199" descr="20%">
              <a:extLst>
                <a:ext uri="{FF2B5EF4-FFF2-40B4-BE49-F238E27FC236}">
                  <a16:creationId xmlns:a16="http://schemas.microsoft.com/office/drawing/2014/main" id="{6F28B648-4311-4A49-8DFE-31EF474D5ED4}"/>
                </a:ext>
              </a:extLst>
            </p:cNvPr>
            <p:cNvSpPr>
              <a:spLocks noChangeArrowheads="1"/>
            </p:cNvSpPr>
            <p:nvPr/>
          </p:nvSpPr>
          <p:spPr bwMode="auto">
            <a:xfrm flipV="1">
              <a:off x="5023" y="2288"/>
              <a:ext cx="157" cy="112"/>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06" name="Oval 200">
              <a:extLst>
                <a:ext uri="{FF2B5EF4-FFF2-40B4-BE49-F238E27FC236}">
                  <a16:creationId xmlns:a16="http://schemas.microsoft.com/office/drawing/2014/main" id="{6E3D2E69-1027-8A4F-8ABC-F67F47384EF3}"/>
                </a:ext>
              </a:extLst>
            </p:cNvPr>
            <p:cNvSpPr>
              <a:spLocks noChangeArrowheads="1"/>
            </p:cNvSpPr>
            <p:nvPr/>
          </p:nvSpPr>
          <p:spPr bwMode="auto">
            <a:xfrm>
              <a:off x="1231" y="2395"/>
              <a:ext cx="32" cy="3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07" name="Oval 201">
              <a:extLst>
                <a:ext uri="{FF2B5EF4-FFF2-40B4-BE49-F238E27FC236}">
                  <a16:creationId xmlns:a16="http://schemas.microsoft.com/office/drawing/2014/main" id="{F2228587-9ABD-3148-8385-E1BBECF237BB}"/>
                </a:ext>
              </a:extLst>
            </p:cNvPr>
            <p:cNvSpPr>
              <a:spLocks noChangeArrowheads="1"/>
            </p:cNvSpPr>
            <p:nvPr/>
          </p:nvSpPr>
          <p:spPr bwMode="auto">
            <a:xfrm>
              <a:off x="1499" y="2395"/>
              <a:ext cx="31" cy="3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08" name="Oval 202">
              <a:extLst>
                <a:ext uri="{FF2B5EF4-FFF2-40B4-BE49-F238E27FC236}">
                  <a16:creationId xmlns:a16="http://schemas.microsoft.com/office/drawing/2014/main" id="{A468D0F3-1796-3F4D-B90D-0246CCA19A4D}"/>
                </a:ext>
              </a:extLst>
            </p:cNvPr>
            <p:cNvSpPr>
              <a:spLocks noChangeArrowheads="1"/>
            </p:cNvSpPr>
            <p:nvPr/>
          </p:nvSpPr>
          <p:spPr bwMode="auto">
            <a:xfrm>
              <a:off x="1675" y="2277"/>
              <a:ext cx="31" cy="3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09" name="Oval 203">
              <a:extLst>
                <a:ext uri="{FF2B5EF4-FFF2-40B4-BE49-F238E27FC236}">
                  <a16:creationId xmlns:a16="http://schemas.microsoft.com/office/drawing/2014/main" id="{BBE9114F-40F6-6F4A-BEDC-8797D2A5F0D0}"/>
                </a:ext>
              </a:extLst>
            </p:cNvPr>
            <p:cNvSpPr>
              <a:spLocks noChangeArrowheads="1"/>
            </p:cNvSpPr>
            <p:nvPr/>
          </p:nvSpPr>
          <p:spPr bwMode="auto">
            <a:xfrm>
              <a:off x="1888" y="2396"/>
              <a:ext cx="31" cy="3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10" name="Oval 204">
              <a:extLst>
                <a:ext uri="{FF2B5EF4-FFF2-40B4-BE49-F238E27FC236}">
                  <a16:creationId xmlns:a16="http://schemas.microsoft.com/office/drawing/2014/main" id="{C07CF70D-BBA8-5F4B-85D2-CEDC580B37D2}"/>
                </a:ext>
              </a:extLst>
            </p:cNvPr>
            <p:cNvSpPr>
              <a:spLocks noChangeArrowheads="1"/>
            </p:cNvSpPr>
            <p:nvPr/>
          </p:nvSpPr>
          <p:spPr bwMode="auto">
            <a:xfrm>
              <a:off x="2209" y="2396"/>
              <a:ext cx="31" cy="3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11" name="Oval 205">
              <a:extLst>
                <a:ext uri="{FF2B5EF4-FFF2-40B4-BE49-F238E27FC236}">
                  <a16:creationId xmlns:a16="http://schemas.microsoft.com/office/drawing/2014/main" id="{9FA359ED-5232-5541-BDE7-A4472320ECC3}"/>
                </a:ext>
              </a:extLst>
            </p:cNvPr>
            <p:cNvSpPr>
              <a:spLocks noChangeArrowheads="1"/>
            </p:cNvSpPr>
            <p:nvPr/>
          </p:nvSpPr>
          <p:spPr bwMode="auto">
            <a:xfrm>
              <a:off x="2229" y="2281"/>
              <a:ext cx="32" cy="3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12" name="Oval 206">
              <a:extLst>
                <a:ext uri="{FF2B5EF4-FFF2-40B4-BE49-F238E27FC236}">
                  <a16:creationId xmlns:a16="http://schemas.microsoft.com/office/drawing/2014/main" id="{C0FCBC84-E470-224C-A821-31AAC140D1FB}"/>
                </a:ext>
              </a:extLst>
            </p:cNvPr>
            <p:cNvSpPr>
              <a:spLocks noChangeArrowheads="1"/>
            </p:cNvSpPr>
            <p:nvPr/>
          </p:nvSpPr>
          <p:spPr bwMode="auto">
            <a:xfrm>
              <a:off x="2405" y="2393"/>
              <a:ext cx="32" cy="3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13" name="Oval 207">
              <a:extLst>
                <a:ext uri="{FF2B5EF4-FFF2-40B4-BE49-F238E27FC236}">
                  <a16:creationId xmlns:a16="http://schemas.microsoft.com/office/drawing/2014/main" id="{B5224C84-043B-C44D-B0E3-A1D6461ED6CD}"/>
                </a:ext>
              </a:extLst>
            </p:cNvPr>
            <p:cNvSpPr>
              <a:spLocks noChangeArrowheads="1"/>
            </p:cNvSpPr>
            <p:nvPr/>
          </p:nvSpPr>
          <p:spPr bwMode="auto">
            <a:xfrm>
              <a:off x="2577" y="2400"/>
              <a:ext cx="32" cy="3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14" name="Oval 208">
              <a:extLst>
                <a:ext uri="{FF2B5EF4-FFF2-40B4-BE49-F238E27FC236}">
                  <a16:creationId xmlns:a16="http://schemas.microsoft.com/office/drawing/2014/main" id="{112C4900-8632-DC41-9B49-BBFB6C1B4C16}"/>
                </a:ext>
              </a:extLst>
            </p:cNvPr>
            <p:cNvSpPr>
              <a:spLocks noChangeArrowheads="1"/>
            </p:cNvSpPr>
            <p:nvPr/>
          </p:nvSpPr>
          <p:spPr bwMode="auto">
            <a:xfrm>
              <a:off x="2585" y="2281"/>
              <a:ext cx="32" cy="3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15" name="Oval 209">
              <a:extLst>
                <a:ext uri="{FF2B5EF4-FFF2-40B4-BE49-F238E27FC236}">
                  <a16:creationId xmlns:a16="http://schemas.microsoft.com/office/drawing/2014/main" id="{C91206CA-B51C-0D49-BD3E-5D86691F4FB1}"/>
                </a:ext>
              </a:extLst>
            </p:cNvPr>
            <p:cNvSpPr>
              <a:spLocks noChangeArrowheads="1"/>
            </p:cNvSpPr>
            <p:nvPr/>
          </p:nvSpPr>
          <p:spPr bwMode="auto">
            <a:xfrm>
              <a:off x="2589" y="2400"/>
              <a:ext cx="32" cy="3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16" name="Oval 210">
              <a:extLst>
                <a:ext uri="{FF2B5EF4-FFF2-40B4-BE49-F238E27FC236}">
                  <a16:creationId xmlns:a16="http://schemas.microsoft.com/office/drawing/2014/main" id="{4098CC32-50D2-484F-B305-76AC2103E4CA}"/>
                </a:ext>
              </a:extLst>
            </p:cNvPr>
            <p:cNvSpPr>
              <a:spLocks noChangeArrowheads="1"/>
            </p:cNvSpPr>
            <p:nvPr/>
          </p:nvSpPr>
          <p:spPr bwMode="auto">
            <a:xfrm>
              <a:off x="2602" y="2279"/>
              <a:ext cx="31" cy="3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17" name="Oval 211">
              <a:extLst>
                <a:ext uri="{FF2B5EF4-FFF2-40B4-BE49-F238E27FC236}">
                  <a16:creationId xmlns:a16="http://schemas.microsoft.com/office/drawing/2014/main" id="{89489EF3-0E80-DE4D-99C8-9447987C7AA5}"/>
                </a:ext>
              </a:extLst>
            </p:cNvPr>
            <p:cNvSpPr>
              <a:spLocks noChangeArrowheads="1"/>
            </p:cNvSpPr>
            <p:nvPr/>
          </p:nvSpPr>
          <p:spPr bwMode="auto">
            <a:xfrm>
              <a:off x="2741" y="2164"/>
              <a:ext cx="31" cy="3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18" name="Oval 212">
              <a:extLst>
                <a:ext uri="{FF2B5EF4-FFF2-40B4-BE49-F238E27FC236}">
                  <a16:creationId xmlns:a16="http://schemas.microsoft.com/office/drawing/2014/main" id="{17E97837-8FA9-8543-AA7E-21C0706DB840}"/>
                </a:ext>
              </a:extLst>
            </p:cNvPr>
            <p:cNvSpPr>
              <a:spLocks noChangeArrowheads="1"/>
            </p:cNvSpPr>
            <p:nvPr/>
          </p:nvSpPr>
          <p:spPr bwMode="auto">
            <a:xfrm>
              <a:off x="2252" y="2163"/>
              <a:ext cx="32" cy="3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19" name="Oval 213">
              <a:extLst>
                <a:ext uri="{FF2B5EF4-FFF2-40B4-BE49-F238E27FC236}">
                  <a16:creationId xmlns:a16="http://schemas.microsoft.com/office/drawing/2014/main" id="{BC916C0C-C31A-D846-8B6A-A2530709BCEE}"/>
                </a:ext>
              </a:extLst>
            </p:cNvPr>
            <p:cNvSpPr>
              <a:spLocks noChangeArrowheads="1"/>
            </p:cNvSpPr>
            <p:nvPr/>
          </p:nvSpPr>
          <p:spPr bwMode="auto">
            <a:xfrm>
              <a:off x="2745" y="2050"/>
              <a:ext cx="31" cy="3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20" name="Oval 214">
              <a:extLst>
                <a:ext uri="{FF2B5EF4-FFF2-40B4-BE49-F238E27FC236}">
                  <a16:creationId xmlns:a16="http://schemas.microsoft.com/office/drawing/2014/main" id="{DAE6340C-7044-7D45-A58B-6878C152CA44}"/>
                </a:ext>
              </a:extLst>
            </p:cNvPr>
            <p:cNvSpPr>
              <a:spLocks noChangeArrowheads="1"/>
            </p:cNvSpPr>
            <p:nvPr/>
          </p:nvSpPr>
          <p:spPr bwMode="auto">
            <a:xfrm>
              <a:off x="2748" y="1933"/>
              <a:ext cx="31" cy="3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21" name="Oval 215">
              <a:extLst>
                <a:ext uri="{FF2B5EF4-FFF2-40B4-BE49-F238E27FC236}">
                  <a16:creationId xmlns:a16="http://schemas.microsoft.com/office/drawing/2014/main" id="{4912A3A0-95A1-7046-8B69-12FAFD2F2E50}"/>
                </a:ext>
              </a:extLst>
            </p:cNvPr>
            <p:cNvSpPr>
              <a:spLocks noChangeArrowheads="1"/>
            </p:cNvSpPr>
            <p:nvPr/>
          </p:nvSpPr>
          <p:spPr bwMode="auto">
            <a:xfrm>
              <a:off x="2598" y="1818"/>
              <a:ext cx="31" cy="3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22" name="Oval 216">
              <a:extLst>
                <a:ext uri="{FF2B5EF4-FFF2-40B4-BE49-F238E27FC236}">
                  <a16:creationId xmlns:a16="http://schemas.microsoft.com/office/drawing/2014/main" id="{E18059A8-B0F7-0C47-9A2A-FF76E99AF5AD}"/>
                </a:ext>
              </a:extLst>
            </p:cNvPr>
            <p:cNvSpPr>
              <a:spLocks noChangeArrowheads="1"/>
            </p:cNvSpPr>
            <p:nvPr/>
          </p:nvSpPr>
          <p:spPr bwMode="auto">
            <a:xfrm>
              <a:off x="3081" y="2396"/>
              <a:ext cx="31" cy="3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23" name="Oval 217">
              <a:extLst>
                <a:ext uri="{FF2B5EF4-FFF2-40B4-BE49-F238E27FC236}">
                  <a16:creationId xmlns:a16="http://schemas.microsoft.com/office/drawing/2014/main" id="{FB2340D9-6033-9B4B-911D-DC22A2EA4DE5}"/>
                </a:ext>
              </a:extLst>
            </p:cNvPr>
            <p:cNvSpPr>
              <a:spLocks noChangeArrowheads="1"/>
            </p:cNvSpPr>
            <p:nvPr/>
          </p:nvSpPr>
          <p:spPr bwMode="auto">
            <a:xfrm>
              <a:off x="3085" y="2277"/>
              <a:ext cx="31" cy="3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grpSp>
          <p:nvGrpSpPr>
            <p:cNvPr id="30924" name="Group 218">
              <a:extLst>
                <a:ext uri="{FF2B5EF4-FFF2-40B4-BE49-F238E27FC236}">
                  <a16:creationId xmlns:a16="http://schemas.microsoft.com/office/drawing/2014/main" id="{FA7C7E2B-DB26-3B41-8CB0-29A7A8277D41}"/>
                </a:ext>
              </a:extLst>
            </p:cNvPr>
            <p:cNvGrpSpPr>
              <a:grpSpLocks/>
            </p:cNvGrpSpPr>
            <p:nvPr/>
          </p:nvGrpSpPr>
          <p:grpSpPr bwMode="auto">
            <a:xfrm>
              <a:off x="3474" y="2392"/>
              <a:ext cx="172" cy="122"/>
              <a:chOff x="2568" y="678"/>
              <a:chExt cx="126" cy="88"/>
            </a:xfrm>
          </p:grpSpPr>
          <p:sp>
            <p:nvSpPr>
              <p:cNvPr id="31525" name="AutoShape 219" descr="20%">
                <a:extLst>
                  <a:ext uri="{FF2B5EF4-FFF2-40B4-BE49-F238E27FC236}">
                    <a16:creationId xmlns:a16="http://schemas.microsoft.com/office/drawing/2014/main" id="{2FC50937-F621-9E4D-B1D0-E24C64E5BE1E}"/>
                  </a:ext>
                </a:extLst>
              </p:cNvPr>
              <p:cNvSpPr>
                <a:spLocks noChangeArrowheads="1"/>
              </p:cNvSpPr>
              <p:nvPr/>
            </p:nvSpPr>
            <p:spPr bwMode="auto">
              <a:xfrm flipV="1">
                <a:off x="2579" y="685"/>
                <a:ext cx="115" cy="81"/>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526" name="Oval 220">
                <a:extLst>
                  <a:ext uri="{FF2B5EF4-FFF2-40B4-BE49-F238E27FC236}">
                    <a16:creationId xmlns:a16="http://schemas.microsoft.com/office/drawing/2014/main" id="{21A27282-8E10-A74D-A4EB-98FA8297090A}"/>
                  </a:ext>
                </a:extLst>
              </p:cNvPr>
              <p:cNvSpPr>
                <a:spLocks noChangeArrowheads="1"/>
              </p:cNvSpPr>
              <p:nvPr/>
            </p:nvSpPr>
            <p:spPr bwMode="auto">
              <a:xfrm>
                <a:off x="2568" y="678"/>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grpSp>
        <p:sp>
          <p:nvSpPr>
            <p:cNvPr id="30925" name="Oval 221">
              <a:extLst>
                <a:ext uri="{FF2B5EF4-FFF2-40B4-BE49-F238E27FC236}">
                  <a16:creationId xmlns:a16="http://schemas.microsoft.com/office/drawing/2014/main" id="{693CBA54-C814-124D-9CFC-8D19E757F12C}"/>
                </a:ext>
              </a:extLst>
            </p:cNvPr>
            <p:cNvSpPr>
              <a:spLocks noChangeArrowheads="1"/>
            </p:cNvSpPr>
            <p:nvPr/>
          </p:nvSpPr>
          <p:spPr bwMode="auto">
            <a:xfrm>
              <a:off x="3871" y="2392"/>
              <a:ext cx="31" cy="3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26" name="Oval 222">
              <a:extLst>
                <a:ext uri="{FF2B5EF4-FFF2-40B4-BE49-F238E27FC236}">
                  <a16:creationId xmlns:a16="http://schemas.microsoft.com/office/drawing/2014/main" id="{3725A6CC-A3BC-284E-B5AD-681207F6193A}"/>
                </a:ext>
              </a:extLst>
            </p:cNvPr>
            <p:cNvSpPr>
              <a:spLocks noChangeArrowheads="1"/>
            </p:cNvSpPr>
            <p:nvPr/>
          </p:nvSpPr>
          <p:spPr bwMode="auto">
            <a:xfrm>
              <a:off x="4039" y="2277"/>
              <a:ext cx="31" cy="3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27" name="Oval 223">
              <a:extLst>
                <a:ext uri="{FF2B5EF4-FFF2-40B4-BE49-F238E27FC236}">
                  <a16:creationId xmlns:a16="http://schemas.microsoft.com/office/drawing/2014/main" id="{0704B6B4-A316-304B-A5E6-1514C16CF4CF}"/>
                </a:ext>
              </a:extLst>
            </p:cNvPr>
            <p:cNvSpPr>
              <a:spLocks noChangeArrowheads="1"/>
            </p:cNvSpPr>
            <p:nvPr/>
          </p:nvSpPr>
          <p:spPr bwMode="auto">
            <a:xfrm>
              <a:off x="4047" y="2159"/>
              <a:ext cx="32" cy="3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28" name="Oval 224">
              <a:extLst>
                <a:ext uri="{FF2B5EF4-FFF2-40B4-BE49-F238E27FC236}">
                  <a16:creationId xmlns:a16="http://schemas.microsoft.com/office/drawing/2014/main" id="{9A2875E3-555E-2A4C-8235-BBC4E0FD7EA2}"/>
                </a:ext>
              </a:extLst>
            </p:cNvPr>
            <p:cNvSpPr>
              <a:spLocks noChangeArrowheads="1"/>
            </p:cNvSpPr>
            <p:nvPr/>
          </p:nvSpPr>
          <p:spPr bwMode="auto">
            <a:xfrm>
              <a:off x="4453" y="2392"/>
              <a:ext cx="31" cy="3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grpSp>
          <p:nvGrpSpPr>
            <p:cNvPr id="30929" name="Group 225">
              <a:extLst>
                <a:ext uri="{FF2B5EF4-FFF2-40B4-BE49-F238E27FC236}">
                  <a16:creationId xmlns:a16="http://schemas.microsoft.com/office/drawing/2014/main" id="{643156EC-3B9E-E94D-B333-A2B8A9D535B5}"/>
                </a:ext>
              </a:extLst>
            </p:cNvPr>
            <p:cNvGrpSpPr>
              <a:grpSpLocks/>
            </p:cNvGrpSpPr>
            <p:nvPr/>
          </p:nvGrpSpPr>
          <p:grpSpPr bwMode="auto">
            <a:xfrm>
              <a:off x="4369" y="2277"/>
              <a:ext cx="164" cy="125"/>
              <a:chOff x="3224" y="561"/>
              <a:chExt cx="120" cy="90"/>
            </a:xfrm>
          </p:grpSpPr>
          <p:sp>
            <p:nvSpPr>
              <p:cNvPr id="31523" name="AutoShape 226" descr="20%">
                <a:extLst>
                  <a:ext uri="{FF2B5EF4-FFF2-40B4-BE49-F238E27FC236}">
                    <a16:creationId xmlns:a16="http://schemas.microsoft.com/office/drawing/2014/main" id="{3A46844F-6DB2-F94C-94A0-54A2F270E1E3}"/>
                  </a:ext>
                </a:extLst>
              </p:cNvPr>
              <p:cNvSpPr>
                <a:spLocks noChangeArrowheads="1"/>
              </p:cNvSpPr>
              <p:nvPr/>
            </p:nvSpPr>
            <p:spPr bwMode="auto">
              <a:xfrm flipV="1">
                <a:off x="3224" y="570"/>
                <a:ext cx="115" cy="81"/>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524" name="Oval 227">
                <a:extLst>
                  <a:ext uri="{FF2B5EF4-FFF2-40B4-BE49-F238E27FC236}">
                    <a16:creationId xmlns:a16="http://schemas.microsoft.com/office/drawing/2014/main" id="{97B1527C-0919-3A44-9048-A6B8FB5B7A5D}"/>
                  </a:ext>
                </a:extLst>
              </p:cNvPr>
              <p:cNvSpPr>
                <a:spLocks noChangeArrowheads="1"/>
              </p:cNvSpPr>
              <p:nvPr/>
            </p:nvSpPr>
            <p:spPr bwMode="auto">
              <a:xfrm>
                <a:off x="3321" y="561"/>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grpSp>
        <p:sp>
          <p:nvSpPr>
            <p:cNvPr id="30930" name="Oval 228">
              <a:extLst>
                <a:ext uri="{FF2B5EF4-FFF2-40B4-BE49-F238E27FC236}">
                  <a16:creationId xmlns:a16="http://schemas.microsoft.com/office/drawing/2014/main" id="{4B2AA54A-2C86-7A43-B83D-61057AA6640D}"/>
                </a:ext>
              </a:extLst>
            </p:cNvPr>
            <p:cNvSpPr>
              <a:spLocks noChangeArrowheads="1"/>
            </p:cNvSpPr>
            <p:nvPr/>
          </p:nvSpPr>
          <p:spPr bwMode="auto">
            <a:xfrm>
              <a:off x="4500" y="2393"/>
              <a:ext cx="32" cy="3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31" name="Oval 229">
              <a:extLst>
                <a:ext uri="{FF2B5EF4-FFF2-40B4-BE49-F238E27FC236}">
                  <a16:creationId xmlns:a16="http://schemas.microsoft.com/office/drawing/2014/main" id="{D1FC826B-E5F0-2143-A7F0-FB22414A5C20}"/>
                </a:ext>
              </a:extLst>
            </p:cNvPr>
            <p:cNvSpPr>
              <a:spLocks noChangeArrowheads="1"/>
            </p:cNvSpPr>
            <p:nvPr/>
          </p:nvSpPr>
          <p:spPr bwMode="auto">
            <a:xfrm>
              <a:off x="4821" y="2392"/>
              <a:ext cx="31" cy="3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32" name="Oval 230">
              <a:extLst>
                <a:ext uri="{FF2B5EF4-FFF2-40B4-BE49-F238E27FC236}">
                  <a16:creationId xmlns:a16="http://schemas.microsoft.com/office/drawing/2014/main" id="{577507C0-6642-B340-8166-C57A90F9F380}"/>
                </a:ext>
              </a:extLst>
            </p:cNvPr>
            <p:cNvSpPr>
              <a:spLocks noChangeArrowheads="1"/>
            </p:cNvSpPr>
            <p:nvPr/>
          </p:nvSpPr>
          <p:spPr bwMode="auto">
            <a:xfrm>
              <a:off x="5018" y="2384"/>
              <a:ext cx="31" cy="3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33" name="Oval 231">
              <a:extLst>
                <a:ext uri="{FF2B5EF4-FFF2-40B4-BE49-F238E27FC236}">
                  <a16:creationId xmlns:a16="http://schemas.microsoft.com/office/drawing/2014/main" id="{0F35B8AF-191B-4F4F-8B53-C64F76346FEA}"/>
                </a:ext>
              </a:extLst>
            </p:cNvPr>
            <p:cNvSpPr>
              <a:spLocks noChangeArrowheads="1"/>
            </p:cNvSpPr>
            <p:nvPr/>
          </p:nvSpPr>
          <p:spPr bwMode="auto">
            <a:xfrm>
              <a:off x="5161" y="2388"/>
              <a:ext cx="31" cy="3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34" name="Oval 232">
              <a:extLst>
                <a:ext uri="{FF2B5EF4-FFF2-40B4-BE49-F238E27FC236}">
                  <a16:creationId xmlns:a16="http://schemas.microsoft.com/office/drawing/2014/main" id="{F7C944E6-7907-8C4E-AE61-6D210955E3A2}"/>
                </a:ext>
              </a:extLst>
            </p:cNvPr>
            <p:cNvSpPr>
              <a:spLocks noChangeArrowheads="1"/>
            </p:cNvSpPr>
            <p:nvPr/>
          </p:nvSpPr>
          <p:spPr bwMode="auto">
            <a:xfrm>
              <a:off x="5029" y="2273"/>
              <a:ext cx="31" cy="31"/>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35" name="Oval 233">
              <a:extLst>
                <a:ext uri="{FF2B5EF4-FFF2-40B4-BE49-F238E27FC236}">
                  <a16:creationId xmlns:a16="http://schemas.microsoft.com/office/drawing/2014/main" id="{9194B580-2A0A-5248-A674-B0A115768B5C}"/>
                </a:ext>
              </a:extLst>
            </p:cNvPr>
            <p:cNvSpPr>
              <a:spLocks noChangeArrowheads="1"/>
            </p:cNvSpPr>
            <p:nvPr/>
          </p:nvSpPr>
          <p:spPr bwMode="auto">
            <a:xfrm>
              <a:off x="5012" y="2271"/>
              <a:ext cx="32" cy="3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36" name="Oval 234">
              <a:extLst>
                <a:ext uri="{FF2B5EF4-FFF2-40B4-BE49-F238E27FC236}">
                  <a16:creationId xmlns:a16="http://schemas.microsoft.com/office/drawing/2014/main" id="{B396E757-1C23-6A46-8C82-D2BEA1725354}"/>
                </a:ext>
              </a:extLst>
            </p:cNvPr>
            <p:cNvSpPr>
              <a:spLocks noChangeArrowheads="1"/>
            </p:cNvSpPr>
            <p:nvPr/>
          </p:nvSpPr>
          <p:spPr bwMode="auto">
            <a:xfrm>
              <a:off x="5024" y="2164"/>
              <a:ext cx="32" cy="32"/>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37" name="Text Box 235">
              <a:extLst>
                <a:ext uri="{FF2B5EF4-FFF2-40B4-BE49-F238E27FC236}">
                  <a16:creationId xmlns:a16="http://schemas.microsoft.com/office/drawing/2014/main" id="{73A39BBB-AC89-FD48-ADAC-4970241D10F3}"/>
                </a:ext>
              </a:extLst>
            </p:cNvPr>
            <p:cNvSpPr txBox="1">
              <a:spLocks noChangeArrowheads="1"/>
            </p:cNvSpPr>
            <p:nvPr/>
          </p:nvSpPr>
          <p:spPr bwMode="auto">
            <a:xfrm>
              <a:off x="427" y="3532"/>
              <a:ext cx="52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1000">
                  <a:latin typeface="Arial Rounded MT Bold" panose="020F0704030504030204" pitchFamily="34" charset="77"/>
                </a:rPr>
                <a:t>Genes</a:t>
              </a:r>
            </a:p>
          </p:txBody>
        </p:sp>
        <p:sp>
          <p:nvSpPr>
            <p:cNvPr id="30938" name="Rectangle 236">
              <a:extLst>
                <a:ext uri="{FF2B5EF4-FFF2-40B4-BE49-F238E27FC236}">
                  <a16:creationId xmlns:a16="http://schemas.microsoft.com/office/drawing/2014/main" id="{3433926D-A29E-B146-B31C-33FF76208427}"/>
                </a:ext>
              </a:extLst>
            </p:cNvPr>
            <p:cNvSpPr>
              <a:spLocks noChangeArrowheads="1"/>
            </p:cNvSpPr>
            <p:nvPr/>
          </p:nvSpPr>
          <p:spPr bwMode="auto">
            <a:xfrm>
              <a:off x="3638" y="3519"/>
              <a:ext cx="110" cy="201"/>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39" name="Rectangle 237">
              <a:extLst>
                <a:ext uri="{FF2B5EF4-FFF2-40B4-BE49-F238E27FC236}">
                  <a16:creationId xmlns:a16="http://schemas.microsoft.com/office/drawing/2014/main" id="{2216BA94-F1AE-3647-8FAB-DF543A105454}"/>
                </a:ext>
              </a:extLst>
            </p:cNvPr>
            <p:cNvSpPr>
              <a:spLocks noChangeArrowheads="1"/>
            </p:cNvSpPr>
            <p:nvPr/>
          </p:nvSpPr>
          <p:spPr bwMode="auto">
            <a:xfrm>
              <a:off x="1248" y="3518"/>
              <a:ext cx="125"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40" name="Rectangle 238">
              <a:extLst>
                <a:ext uri="{FF2B5EF4-FFF2-40B4-BE49-F238E27FC236}">
                  <a16:creationId xmlns:a16="http://schemas.microsoft.com/office/drawing/2014/main" id="{888885E9-5A20-DC46-9C14-E9886E08A8C4}"/>
                </a:ext>
              </a:extLst>
            </p:cNvPr>
            <p:cNvSpPr>
              <a:spLocks noChangeArrowheads="1"/>
            </p:cNvSpPr>
            <p:nvPr/>
          </p:nvSpPr>
          <p:spPr bwMode="auto">
            <a:xfrm>
              <a:off x="1020" y="3519"/>
              <a:ext cx="8" cy="201"/>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41" name="Rectangle 239">
              <a:extLst>
                <a:ext uri="{FF2B5EF4-FFF2-40B4-BE49-F238E27FC236}">
                  <a16:creationId xmlns:a16="http://schemas.microsoft.com/office/drawing/2014/main" id="{31E21159-E118-5B4A-8E7B-03E70333CEF8}"/>
                </a:ext>
              </a:extLst>
            </p:cNvPr>
            <p:cNvSpPr>
              <a:spLocks noChangeArrowheads="1"/>
            </p:cNvSpPr>
            <p:nvPr/>
          </p:nvSpPr>
          <p:spPr bwMode="auto">
            <a:xfrm>
              <a:off x="1028" y="3518"/>
              <a:ext cx="8"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42" name="Rectangle 240">
              <a:extLst>
                <a:ext uri="{FF2B5EF4-FFF2-40B4-BE49-F238E27FC236}">
                  <a16:creationId xmlns:a16="http://schemas.microsoft.com/office/drawing/2014/main" id="{86A8A4F0-3531-F542-9BAF-1C0B49D8E201}"/>
                </a:ext>
              </a:extLst>
            </p:cNvPr>
            <p:cNvSpPr>
              <a:spLocks noChangeArrowheads="1"/>
            </p:cNvSpPr>
            <p:nvPr/>
          </p:nvSpPr>
          <p:spPr bwMode="auto">
            <a:xfrm>
              <a:off x="1122" y="3518"/>
              <a:ext cx="40"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43" name="Rectangle 241">
              <a:extLst>
                <a:ext uri="{FF2B5EF4-FFF2-40B4-BE49-F238E27FC236}">
                  <a16:creationId xmlns:a16="http://schemas.microsoft.com/office/drawing/2014/main" id="{25455934-0266-6546-8BA1-F0F1CCF750FC}"/>
                </a:ext>
              </a:extLst>
            </p:cNvPr>
            <p:cNvSpPr>
              <a:spLocks noChangeArrowheads="1"/>
            </p:cNvSpPr>
            <p:nvPr/>
          </p:nvSpPr>
          <p:spPr bwMode="auto">
            <a:xfrm>
              <a:off x="1170" y="3518"/>
              <a:ext cx="31"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44" name="Rectangle 242">
              <a:extLst>
                <a:ext uri="{FF2B5EF4-FFF2-40B4-BE49-F238E27FC236}">
                  <a16:creationId xmlns:a16="http://schemas.microsoft.com/office/drawing/2014/main" id="{EA9969C7-73AE-E04D-8B9E-DC634E63E7C7}"/>
                </a:ext>
              </a:extLst>
            </p:cNvPr>
            <p:cNvSpPr>
              <a:spLocks noChangeArrowheads="1"/>
            </p:cNvSpPr>
            <p:nvPr/>
          </p:nvSpPr>
          <p:spPr bwMode="auto">
            <a:xfrm>
              <a:off x="1233" y="3518"/>
              <a:ext cx="8"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45" name="Rectangle 243">
              <a:extLst>
                <a:ext uri="{FF2B5EF4-FFF2-40B4-BE49-F238E27FC236}">
                  <a16:creationId xmlns:a16="http://schemas.microsoft.com/office/drawing/2014/main" id="{AF91C7BE-6B0B-A94F-BD3F-537B9FD2C130}"/>
                </a:ext>
              </a:extLst>
            </p:cNvPr>
            <p:cNvSpPr>
              <a:spLocks noChangeArrowheads="1"/>
            </p:cNvSpPr>
            <p:nvPr/>
          </p:nvSpPr>
          <p:spPr bwMode="auto">
            <a:xfrm>
              <a:off x="1398" y="3518"/>
              <a:ext cx="48"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46" name="Rectangle 244">
              <a:extLst>
                <a:ext uri="{FF2B5EF4-FFF2-40B4-BE49-F238E27FC236}">
                  <a16:creationId xmlns:a16="http://schemas.microsoft.com/office/drawing/2014/main" id="{90840A35-F107-A844-841F-5F6D4CF1FD02}"/>
                </a:ext>
              </a:extLst>
            </p:cNvPr>
            <p:cNvSpPr>
              <a:spLocks noChangeArrowheads="1"/>
            </p:cNvSpPr>
            <p:nvPr/>
          </p:nvSpPr>
          <p:spPr bwMode="auto">
            <a:xfrm>
              <a:off x="1452" y="3519"/>
              <a:ext cx="48" cy="201"/>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47" name="Rectangle 245">
              <a:extLst>
                <a:ext uri="{FF2B5EF4-FFF2-40B4-BE49-F238E27FC236}">
                  <a16:creationId xmlns:a16="http://schemas.microsoft.com/office/drawing/2014/main" id="{E34C0BA3-EF0A-A942-99F5-9D26ACFDDA93}"/>
                </a:ext>
              </a:extLst>
            </p:cNvPr>
            <p:cNvSpPr>
              <a:spLocks noChangeArrowheads="1"/>
            </p:cNvSpPr>
            <p:nvPr/>
          </p:nvSpPr>
          <p:spPr bwMode="auto">
            <a:xfrm>
              <a:off x="1452" y="3518"/>
              <a:ext cx="24" cy="200"/>
            </a:xfrm>
            <a:prstGeom prst="rect">
              <a:avLst/>
            </a:prstGeom>
            <a:solidFill>
              <a:schemeClr val="bg2"/>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48" name="Rectangle 246">
              <a:extLst>
                <a:ext uri="{FF2B5EF4-FFF2-40B4-BE49-F238E27FC236}">
                  <a16:creationId xmlns:a16="http://schemas.microsoft.com/office/drawing/2014/main" id="{0B7277F5-005D-7242-B985-FBE331BBF00B}"/>
                </a:ext>
              </a:extLst>
            </p:cNvPr>
            <p:cNvSpPr>
              <a:spLocks noChangeArrowheads="1"/>
            </p:cNvSpPr>
            <p:nvPr/>
          </p:nvSpPr>
          <p:spPr bwMode="auto">
            <a:xfrm>
              <a:off x="1507" y="3518"/>
              <a:ext cx="8"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49" name="Rectangle 247">
              <a:extLst>
                <a:ext uri="{FF2B5EF4-FFF2-40B4-BE49-F238E27FC236}">
                  <a16:creationId xmlns:a16="http://schemas.microsoft.com/office/drawing/2014/main" id="{3822F349-53E6-0A40-AD38-83B38D3659A5}"/>
                </a:ext>
              </a:extLst>
            </p:cNvPr>
            <p:cNvSpPr>
              <a:spLocks noChangeArrowheads="1"/>
            </p:cNvSpPr>
            <p:nvPr/>
          </p:nvSpPr>
          <p:spPr bwMode="auto">
            <a:xfrm>
              <a:off x="1523" y="3518"/>
              <a:ext cx="9"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50" name="Rectangle 248">
              <a:extLst>
                <a:ext uri="{FF2B5EF4-FFF2-40B4-BE49-F238E27FC236}">
                  <a16:creationId xmlns:a16="http://schemas.microsoft.com/office/drawing/2014/main" id="{A7E2EE70-843F-B540-97C4-BD06B7C3EEF8}"/>
                </a:ext>
              </a:extLst>
            </p:cNvPr>
            <p:cNvSpPr>
              <a:spLocks noChangeArrowheads="1"/>
            </p:cNvSpPr>
            <p:nvPr/>
          </p:nvSpPr>
          <p:spPr bwMode="auto">
            <a:xfrm>
              <a:off x="1593" y="3518"/>
              <a:ext cx="8"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51" name="Rectangle 249">
              <a:extLst>
                <a:ext uri="{FF2B5EF4-FFF2-40B4-BE49-F238E27FC236}">
                  <a16:creationId xmlns:a16="http://schemas.microsoft.com/office/drawing/2014/main" id="{2AB28960-5193-EA49-96C5-FDDB92594949}"/>
                </a:ext>
              </a:extLst>
            </p:cNvPr>
            <p:cNvSpPr>
              <a:spLocks noChangeArrowheads="1"/>
            </p:cNvSpPr>
            <p:nvPr/>
          </p:nvSpPr>
          <p:spPr bwMode="auto">
            <a:xfrm>
              <a:off x="1618" y="3518"/>
              <a:ext cx="31" cy="200"/>
            </a:xfrm>
            <a:prstGeom prst="rect">
              <a:avLst/>
            </a:prstGeom>
            <a:solidFill>
              <a:srgbClr val="6DAA35"/>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52" name="Rectangle 250">
              <a:extLst>
                <a:ext uri="{FF2B5EF4-FFF2-40B4-BE49-F238E27FC236}">
                  <a16:creationId xmlns:a16="http://schemas.microsoft.com/office/drawing/2014/main" id="{58448F8F-0604-9741-85A1-1265D7268AA0}"/>
                </a:ext>
              </a:extLst>
            </p:cNvPr>
            <p:cNvSpPr>
              <a:spLocks noChangeArrowheads="1"/>
            </p:cNvSpPr>
            <p:nvPr/>
          </p:nvSpPr>
          <p:spPr bwMode="auto">
            <a:xfrm>
              <a:off x="1664" y="3518"/>
              <a:ext cx="23"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53" name="Rectangle 251">
              <a:extLst>
                <a:ext uri="{FF2B5EF4-FFF2-40B4-BE49-F238E27FC236}">
                  <a16:creationId xmlns:a16="http://schemas.microsoft.com/office/drawing/2014/main" id="{2A5C3EA7-4FF9-134D-BE1E-65E788F59D79}"/>
                </a:ext>
              </a:extLst>
            </p:cNvPr>
            <p:cNvSpPr>
              <a:spLocks noChangeArrowheads="1"/>
            </p:cNvSpPr>
            <p:nvPr/>
          </p:nvSpPr>
          <p:spPr bwMode="auto">
            <a:xfrm>
              <a:off x="1704" y="3518"/>
              <a:ext cx="8"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54" name="Rectangle 252">
              <a:extLst>
                <a:ext uri="{FF2B5EF4-FFF2-40B4-BE49-F238E27FC236}">
                  <a16:creationId xmlns:a16="http://schemas.microsoft.com/office/drawing/2014/main" id="{95DC2B82-5EDC-074C-98FD-A1BDBDD96A33}"/>
                </a:ext>
              </a:extLst>
            </p:cNvPr>
            <p:cNvSpPr>
              <a:spLocks noChangeArrowheads="1"/>
            </p:cNvSpPr>
            <p:nvPr/>
          </p:nvSpPr>
          <p:spPr bwMode="auto">
            <a:xfrm>
              <a:off x="1775" y="3518"/>
              <a:ext cx="47"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55" name="Rectangle 253">
              <a:extLst>
                <a:ext uri="{FF2B5EF4-FFF2-40B4-BE49-F238E27FC236}">
                  <a16:creationId xmlns:a16="http://schemas.microsoft.com/office/drawing/2014/main" id="{E328AFC6-298B-104B-AC8C-2EE6E8E2BB38}"/>
                </a:ext>
              </a:extLst>
            </p:cNvPr>
            <p:cNvSpPr>
              <a:spLocks noChangeArrowheads="1"/>
            </p:cNvSpPr>
            <p:nvPr/>
          </p:nvSpPr>
          <p:spPr bwMode="auto">
            <a:xfrm>
              <a:off x="1837" y="3518"/>
              <a:ext cx="17"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56" name="Rectangle 254">
              <a:extLst>
                <a:ext uri="{FF2B5EF4-FFF2-40B4-BE49-F238E27FC236}">
                  <a16:creationId xmlns:a16="http://schemas.microsoft.com/office/drawing/2014/main" id="{845C0505-3BDD-094D-B067-A3BB4C78F294}"/>
                </a:ext>
              </a:extLst>
            </p:cNvPr>
            <p:cNvSpPr>
              <a:spLocks noChangeArrowheads="1"/>
            </p:cNvSpPr>
            <p:nvPr/>
          </p:nvSpPr>
          <p:spPr bwMode="auto">
            <a:xfrm>
              <a:off x="1869" y="3518"/>
              <a:ext cx="8"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57" name="Rectangle 255">
              <a:extLst>
                <a:ext uri="{FF2B5EF4-FFF2-40B4-BE49-F238E27FC236}">
                  <a16:creationId xmlns:a16="http://schemas.microsoft.com/office/drawing/2014/main" id="{1F9ECA14-F828-984B-9E94-A3FB2D4A1B74}"/>
                </a:ext>
              </a:extLst>
            </p:cNvPr>
            <p:cNvSpPr>
              <a:spLocks noChangeArrowheads="1"/>
            </p:cNvSpPr>
            <p:nvPr/>
          </p:nvSpPr>
          <p:spPr bwMode="auto">
            <a:xfrm>
              <a:off x="1900" y="3518"/>
              <a:ext cx="23"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58" name="Rectangle 256">
              <a:extLst>
                <a:ext uri="{FF2B5EF4-FFF2-40B4-BE49-F238E27FC236}">
                  <a16:creationId xmlns:a16="http://schemas.microsoft.com/office/drawing/2014/main" id="{28571969-F540-7948-A137-0CF7CBD50C41}"/>
                </a:ext>
              </a:extLst>
            </p:cNvPr>
            <p:cNvSpPr>
              <a:spLocks noChangeArrowheads="1"/>
            </p:cNvSpPr>
            <p:nvPr/>
          </p:nvSpPr>
          <p:spPr bwMode="auto">
            <a:xfrm>
              <a:off x="1932" y="3518"/>
              <a:ext cx="86" cy="200"/>
            </a:xfrm>
            <a:prstGeom prst="rect">
              <a:avLst/>
            </a:prstGeom>
            <a:solidFill>
              <a:srgbClr val="6DAA35"/>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59" name="Rectangle 257">
              <a:extLst>
                <a:ext uri="{FF2B5EF4-FFF2-40B4-BE49-F238E27FC236}">
                  <a16:creationId xmlns:a16="http://schemas.microsoft.com/office/drawing/2014/main" id="{36C351D5-415B-8045-835E-559323ABC2F3}"/>
                </a:ext>
              </a:extLst>
            </p:cNvPr>
            <p:cNvSpPr>
              <a:spLocks noChangeArrowheads="1"/>
            </p:cNvSpPr>
            <p:nvPr/>
          </p:nvSpPr>
          <p:spPr bwMode="auto">
            <a:xfrm>
              <a:off x="2026" y="3518"/>
              <a:ext cx="8"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60" name="Rectangle 258">
              <a:extLst>
                <a:ext uri="{FF2B5EF4-FFF2-40B4-BE49-F238E27FC236}">
                  <a16:creationId xmlns:a16="http://schemas.microsoft.com/office/drawing/2014/main" id="{9BB7D94F-6511-C248-8B9A-43B9CFA3AAFB}"/>
                </a:ext>
              </a:extLst>
            </p:cNvPr>
            <p:cNvSpPr>
              <a:spLocks noChangeArrowheads="1"/>
            </p:cNvSpPr>
            <p:nvPr/>
          </p:nvSpPr>
          <p:spPr bwMode="auto">
            <a:xfrm>
              <a:off x="2034" y="3518"/>
              <a:ext cx="8"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61" name="Rectangle 259">
              <a:extLst>
                <a:ext uri="{FF2B5EF4-FFF2-40B4-BE49-F238E27FC236}">
                  <a16:creationId xmlns:a16="http://schemas.microsoft.com/office/drawing/2014/main" id="{E9DE3AD9-EFB8-DD43-9A20-046A23716658}"/>
                </a:ext>
              </a:extLst>
            </p:cNvPr>
            <p:cNvSpPr>
              <a:spLocks noChangeArrowheads="1"/>
            </p:cNvSpPr>
            <p:nvPr/>
          </p:nvSpPr>
          <p:spPr bwMode="auto">
            <a:xfrm>
              <a:off x="2049" y="3518"/>
              <a:ext cx="23"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62" name="Rectangle 260">
              <a:extLst>
                <a:ext uri="{FF2B5EF4-FFF2-40B4-BE49-F238E27FC236}">
                  <a16:creationId xmlns:a16="http://schemas.microsoft.com/office/drawing/2014/main" id="{B6C07D63-69CF-6D46-8673-E1DF01DF66FB}"/>
                </a:ext>
              </a:extLst>
            </p:cNvPr>
            <p:cNvSpPr>
              <a:spLocks noChangeArrowheads="1"/>
            </p:cNvSpPr>
            <p:nvPr/>
          </p:nvSpPr>
          <p:spPr bwMode="auto">
            <a:xfrm>
              <a:off x="2097" y="3518"/>
              <a:ext cx="94" cy="200"/>
            </a:xfrm>
            <a:prstGeom prst="rect">
              <a:avLst/>
            </a:prstGeom>
            <a:solidFill>
              <a:srgbClr val="6DAA35"/>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63" name="Rectangle 261">
              <a:extLst>
                <a:ext uri="{FF2B5EF4-FFF2-40B4-BE49-F238E27FC236}">
                  <a16:creationId xmlns:a16="http://schemas.microsoft.com/office/drawing/2014/main" id="{A10E131D-A6A8-6749-9720-FE1CC8F867E4}"/>
                </a:ext>
              </a:extLst>
            </p:cNvPr>
            <p:cNvSpPr>
              <a:spLocks noChangeArrowheads="1"/>
            </p:cNvSpPr>
            <p:nvPr/>
          </p:nvSpPr>
          <p:spPr bwMode="auto">
            <a:xfrm>
              <a:off x="2199" y="3518"/>
              <a:ext cx="48"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64" name="Rectangle 262">
              <a:extLst>
                <a:ext uri="{FF2B5EF4-FFF2-40B4-BE49-F238E27FC236}">
                  <a16:creationId xmlns:a16="http://schemas.microsoft.com/office/drawing/2014/main" id="{B7AD2667-7789-5845-8D69-64781D746CA9}"/>
                </a:ext>
              </a:extLst>
            </p:cNvPr>
            <p:cNvSpPr>
              <a:spLocks noChangeArrowheads="1"/>
            </p:cNvSpPr>
            <p:nvPr/>
          </p:nvSpPr>
          <p:spPr bwMode="auto">
            <a:xfrm>
              <a:off x="2245" y="3518"/>
              <a:ext cx="55"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65" name="Rectangle 263">
              <a:extLst>
                <a:ext uri="{FF2B5EF4-FFF2-40B4-BE49-F238E27FC236}">
                  <a16:creationId xmlns:a16="http://schemas.microsoft.com/office/drawing/2014/main" id="{BFDE8A6F-FDC2-1A41-B059-42814B28DE3B}"/>
                </a:ext>
              </a:extLst>
            </p:cNvPr>
            <p:cNvSpPr>
              <a:spLocks noChangeArrowheads="1"/>
            </p:cNvSpPr>
            <p:nvPr/>
          </p:nvSpPr>
          <p:spPr bwMode="auto">
            <a:xfrm>
              <a:off x="2450" y="3518"/>
              <a:ext cx="23"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66" name="Rectangle 264">
              <a:extLst>
                <a:ext uri="{FF2B5EF4-FFF2-40B4-BE49-F238E27FC236}">
                  <a16:creationId xmlns:a16="http://schemas.microsoft.com/office/drawing/2014/main" id="{398330C5-CBEE-EF46-8EB9-FC70CD815BDD}"/>
                </a:ext>
              </a:extLst>
            </p:cNvPr>
            <p:cNvSpPr>
              <a:spLocks noChangeArrowheads="1"/>
            </p:cNvSpPr>
            <p:nvPr/>
          </p:nvSpPr>
          <p:spPr bwMode="auto">
            <a:xfrm>
              <a:off x="2473" y="3518"/>
              <a:ext cx="32"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67" name="Rectangle 265">
              <a:extLst>
                <a:ext uri="{FF2B5EF4-FFF2-40B4-BE49-F238E27FC236}">
                  <a16:creationId xmlns:a16="http://schemas.microsoft.com/office/drawing/2014/main" id="{201F924B-7E5C-E24D-A4F9-7BC7E6AAC29B}"/>
                </a:ext>
              </a:extLst>
            </p:cNvPr>
            <p:cNvSpPr>
              <a:spLocks noChangeArrowheads="1"/>
            </p:cNvSpPr>
            <p:nvPr/>
          </p:nvSpPr>
          <p:spPr bwMode="auto">
            <a:xfrm>
              <a:off x="2521" y="3518"/>
              <a:ext cx="23" cy="200"/>
            </a:xfrm>
            <a:prstGeom prst="rect">
              <a:avLst/>
            </a:prstGeom>
            <a:solidFill>
              <a:srgbClr val="6DAA35"/>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68" name="Rectangle 266">
              <a:extLst>
                <a:ext uri="{FF2B5EF4-FFF2-40B4-BE49-F238E27FC236}">
                  <a16:creationId xmlns:a16="http://schemas.microsoft.com/office/drawing/2014/main" id="{2E9758A9-F85C-F84F-A79A-37EDFD731071}"/>
                </a:ext>
              </a:extLst>
            </p:cNvPr>
            <p:cNvSpPr>
              <a:spLocks noChangeArrowheads="1"/>
            </p:cNvSpPr>
            <p:nvPr/>
          </p:nvSpPr>
          <p:spPr bwMode="auto">
            <a:xfrm>
              <a:off x="2561" y="3518"/>
              <a:ext cx="39"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69" name="Rectangle 267">
              <a:extLst>
                <a:ext uri="{FF2B5EF4-FFF2-40B4-BE49-F238E27FC236}">
                  <a16:creationId xmlns:a16="http://schemas.microsoft.com/office/drawing/2014/main" id="{FAB938E2-701E-FE4A-8D42-4BF3648684B6}"/>
                </a:ext>
              </a:extLst>
            </p:cNvPr>
            <p:cNvSpPr>
              <a:spLocks noChangeArrowheads="1"/>
            </p:cNvSpPr>
            <p:nvPr/>
          </p:nvSpPr>
          <p:spPr bwMode="auto">
            <a:xfrm>
              <a:off x="2804" y="3518"/>
              <a:ext cx="39"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70" name="Rectangle 268">
              <a:extLst>
                <a:ext uri="{FF2B5EF4-FFF2-40B4-BE49-F238E27FC236}">
                  <a16:creationId xmlns:a16="http://schemas.microsoft.com/office/drawing/2014/main" id="{7FB322DE-86A9-1146-BE8E-524566DD425E}"/>
                </a:ext>
              </a:extLst>
            </p:cNvPr>
            <p:cNvSpPr>
              <a:spLocks noChangeArrowheads="1"/>
            </p:cNvSpPr>
            <p:nvPr/>
          </p:nvSpPr>
          <p:spPr bwMode="auto">
            <a:xfrm>
              <a:off x="2843" y="3518"/>
              <a:ext cx="24"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71" name="Rectangle 269">
              <a:extLst>
                <a:ext uri="{FF2B5EF4-FFF2-40B4-BE49-F238E27FC236}">
                  <a16:creationId xmlns:a16="http://schemas.microsoft.com/office/drawing/2014/main" id="{FBD85ACD-BBD2-BF46-B10A-9A7FEF59AD8B}"/>
                </a:ext>
              </a:extLst>
            </p:cNvPr>
            <p:cNvSpPr>
              <a:spLocks noChangeArrowheads="1"/>
            </p:cNvSpPr>
            <p:nvPr/>
          </p:nvSpPr>
          <p:spPr bwMode="auto">
            <a:xfrm>
              <a:off x="2875" y="3518"/>
              <a:ext cx="8"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72" name="Rectangle 270">
              <a:extLst>
                <a:ext uri="{FF2B5EF4-FFF2-40B4-BE49-F238E27FC236}">
                  <a16:creationId xmlns:a16="http://schemas.microsoft.com/office/drawing/2014/main" id="{CDE6E625-5C9D-D14C-B73C-028A856C9A11}"/>
                </a:ext>
              </a:extLst>
            </p:cNvPr>
            <p:cNvSpPr>
              <a:spLocks noChangeArrowheads="1"/>
            </p:cNvSpPr>
            <p:nvPr/>
          </p:nvSpPr>
          <p:spPr bwMode="auto">
            <a:xfrm>
              <a:off x="2891" y="3518"/>
              <a:ext cx="16"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73" name="Rectangle 271">
              <a:extLst>
                <a:ext uri="{FF2B5EF4-FFF2-40B4-BE49-F238E27FC236}">
                  <a16:creationId xmlns:a16="http://schemas.microsoft.com/office/drawing/2014/main" id="{D84A7219-E166-7041-A9E2-C7F051EF9EA3}"/>
                </a:ext>
              </a:extLst>
            </p:cNvPr>
            <p:cNvSpPr>
              <a:spLocks noChangeArrowheads="1"/>
            </p:cNvSpPr>
            <p:nvPr/>
          </p:nvSpPr>
          <p:spPr bwMode="auto">
            <a:xfrm>
              <a:off x="2929" y="3518"/>
              <a:ext cx="9"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74" name="Rectangle 272">
              <a:extLst>
                <a:ext uri="{FF2B5EF4-FFF2-40B4-BE49-F238E27FC236}">
                  <a16:creationId xmlns:a16="http://schemas.microsoft.com/office/drawing/2014/main" id="{F6713C5C-4B6E-8645-A05E-7410A4B9B3AB}"/>
                </a:ext>
              </a:extLst>
            </p:cNvPr>
            <p:cNvSpPr>
              <a:spLocks noChangeArrowheads="1"/>
            </p:cNvSpPr>
            <p:nvPr/>
          </p:nvSpPr>
          <p:spPr bwMode="auto">
            <a:xfrm>
              <a:off x="2977" y="3518"/>
              <a:ext cx="31"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75" name="Rectangle 273">
              <a:extLst>
                <a:ext uri="{FF2B5EF4-FFF2-40B4-BE49-F238E27FC236}">
                  <a16:creationId xmlns:a16="http://schemas.microsoft.com/office/drawing/2014/main" id="{2B628911-102C-444C-9C1B-D82E65F65B06}"/>
                </a:ext>
              </a:extLst>
            </p:cNvPr>
            <p:cNvSpPr>
              <a:spLocks noChangeArrowheads="1"/>
            </p:cNvSpPr>
            <p:nvPr/>
          </p:nvSpPr>
          <p:spPr bwMode="auto">
            <a:xfrm>
              <a:off x="3017" y="3518"/>
              <a:ext cx="31"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76" name="Rectangle 274">
              <a:extLst>
                <a:ext uri="{FF2B5EF4-FFF2-40B4-BE49-F238E27FC236}">
                  <a16:creationId xmlns:a16="http://schemas.microsoft.com/office/drawing/2014/main" id="{61CBDA4E-847E-F74F-982F-C7042A52A457}"/>
                </a:ext>
              </a:extLst>
            </p:cNvPr>
            <p:cNvSpPr>
              <a:spLocks noChangeArrowheads="1"/>
            </p:cNvSpPr>
            <p:nvPr/>
          </p:nvSpPr>
          <p:spPr bwMode="auto">
            <a:xfrm>
              <a:off x="3056" y="3518"/>
              <a:ext cx="8"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77" name="Rectangle 275">
              <a:extLst>
                <a:ext uri="{FF2B5EF4-FFF2-40B4-BE49-F238E27FC236}">
                  <a16:creationId xmlns:a16="http://schemas.microsoft.com/office/drawing/2014/main" id="{3DAD8DC4-C4EF-AF44-94FE-4659463CA7A0}"/>
                </a:ext>
              </a:extLst>
            </p:cNvPr>
            <p:cNvSpPr>
              <a:spLocks noChangeArrowheads="1"/>
            </p:cNvSpPr>
            <p:nvPr/>
          </p:nvSpPr>
          <p:spPr bwMode="auto">
            <a:xfrm>
              <a:off x="3079" y="3518"/>
              <a:ext cx="17"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78" name="Rectangle 276">
              <a:extLst>
                <a:ext uri="{FF2B5EF4-FFF2-40B4-BE49-F238E27FC236}">
                  <a16:creationId xmlns:a16="http://schemas.microsoft.com/office/drawing/2014/main" id="{76C367E2-D03C-7748-998C-25930C71C249}"/>
                </a:ext>
              </a:extLst>
            </p:cNvPr>
            <p:cNvSpPr>
              <a:spLocks noChangeArrowheads="1"/>
            </p:cNvSpPr>
            <p:nvPr/>
          </p:nvSpPr>
          <p:spPr bwMode="auto">
            <a:xfrm>
              <a:off x="3103" y="3518"/>
              <a:ext cx="31"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79" name="Rectangle 277">
              <a:extLst>
                <a:ext uri="{FF2B5EF4-FFF2-40B4-BE49-F238E27FC236}">
                  <a16:creationId xmlns:a16="http://schemas.microsoft.com/office/drawing/2014/main" id="{D482B5EB-8FDF-2942-B97B-0C9C6B127DBB}"/>
                </a:ext>
              </a:extLst>
            </p:cNvPr>
            <p:cNvSpPr>
              <a:spLocks noChangeArrowheads="1"/>
            </p:cNvSpPr>
            <p:nvPr/>
          </p:nvSpPr>
          <p:spPr bwMode="auto">
            <a:xfrm>
              <a:off x="3142" y="3518"/>
              <a:ext cx="32" cy="200"/>
            </a:xfrm>
            <a:prstGeom prst="rect">
              <a:avLst/>
            </a:prstGeom>
            <a:solidFill>
              <a:srgbClr val="6DAA35"/>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80" name="Rectangle 278">
              <a:extLst>
                <a:ext uri="{FF2B5EF4-FFF2-40B4-BE49-F238E27FC236}">
                  <a16:creationId xmlns:a16="http://schemas.microsoft.com/office/drawing/2014/main" id="{BE8EB28E-960B-8240-8829-27CFC17F1D1D}"/>
                </a:ext>
              </a:extLst>
            </p:cNvPr>
            <p:cNvSpPr>
              <a:spLocks noChangeArrowheads="1"/>
            </p:cNvSpPr>
            <p:nvPr/>
          </p:nvSpPr>
          <p:spPr bwMode="auto">
            <a:xfrm>
              <a:off x="3189" y="3518"/>
              <a:ext cx="23"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81" name="Rectangle 279">
              <a:extLst>
                <a:ext uri="{FF2B5EF4-FFF2-40B4-BE49-F238E27FC236}">
                  <a16:creationId xmlns:a16="http://schemas.microsoft.com/office/drawing/2014/main" id="{336344A9-23F4-8F4B-9B5A-35D88A123A59}"/>
                </a:ext>
              </a:extLst>
            </p:cNvPr>
            <p:cNvSpPr>
              <a:spLocks noChangeArrowheads="1"/>
            </p:cNvSpPr>
            <p:nvPr/>
          </p:nvSpPr>
          <p:spPr bwMode="auto">
            <a:xfrm>
              <a:off x="3245" y="3518"/>
              <a:ext cx="16"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82" name="Rectangle 280">
              <a:extLst>
                <a:ext uri="{FF2B5EF4-FFF2-40B4-BE49-F238E27FC236}">
                  <a16:creationId xmlns:a16="http://schemas.microsoft.com/office/drawing/2014/main" id="{72EEA6FD-27BB-CF4D-A2B5-0E0F1AEAFF58}"/>
                </a:ext>
              </a:extLst>
            </p:cNvPr>
            <p:cNvSpPr>
              <a:spLocks noChangeArrowheads="1"/>
            </p:cNvSpPr>
            <p:nvPr/>
          </p:nvSpPr>
          <p:spPr bwMode="auto">
            <a:xfrm>
              <a:off x="3284" y="3518"/>
              <a:ext cx="17"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83" name="Rectangle 281">
              <a:extLst>
                <a:ext uri="{FF2B5EF4-FFF2-40B4-BE49-F238E27FC236}">
                  <a16:creationId xmlns:a16="http://schemas.microsoft.com/office/drawing/2014/main" id="{F9C7CEC0-E0AE-A044-9C9B-5D88AEA9208D}"/>
                </a:ext>
              </a:extLst>
            </p:cNvPr>
            <p:cNvSpPr>
              <a:spLocks noChangeArrowheads="1"/>
            </p:cNvSpPr>
            <p:nvPr/>
          </p:nvSpPr>
          <p:spPr bwMode="auto">
            <a:xfrm>
              <a:off x="3299" y="3518"/>
              <a:ext cx="79"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84" name="Rectangle 282">
              <a:extLst>
                <a:ext uri="{FF2B5EF4-FFF2-40B4-BE49-F238E27FC236}">
                  <a16:creationId xmlns:a16="http://schemas.microsoft.com/office/drawing/2014/main" id="{CCC5CC99-CDB0-4B44-BD65-63DF34A6DA9F}"/>
                </a:ext>
              </a:extLst>
            </p:cNvPr>
            <p:cNvSpPr>
              <a:spLocks noChangeArrowheads="1"/>
            </p:cNvSpPr>
            <p:nvPr/>
          </p:nvSpPr>
          <p:spPr bwMode="auto">
            <a:xfrm>
              <a:off x="3385" y="3518"/>
              <a:ext cx="174" cy="200"/>
            </a:xfrm>
            <a:prstGeom prst="rect">
              <a:avLst/>
            </a:prstGeom>
            <a:solidFill>
              <a:srgbClr val="6DAA35"/>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85" name="Rectangle 283">
              <a:extLst>
                <a:ext uri="{FF2B5EF4-FFF2-40B4-BE49-F238E27FC236}">
                  <a16:creationId xmlns:a16="http://schemas.microsoft.com/office/drawing/2014/main" id="{51ACDC13-8656-FF49-B40E-0FA9542D5C12}"/>
                </a:ext>
              </a:extLst>
            </p:cNvPr>
            <p:cNvSpPr>
              <a:spLocks noChangeArrowheads="1"/>
            </p:cNvSpPr>
            <p:nvPr/>
          </p:nvSpPr>
          <p:spPr bwMode="auto">
            <a:xfrm>
              <a:off x="3567" y="3518"/>
              <a:ext cx="31"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86" name="Rectangle 284">
              <a:extLst>
                <a:ext uri="{FF2B5EF4-FFF2-40B4-BE49-F238E27FC236}">
                  <a16:creationId xmlns:a16="http://schemas.microsoft.com/office/drawing/2014/main" id="{632545C4-363D-564F-B9AE-1870B83FC870}"/>
                </a:ext>
              </a:extLst>
            </p:cNvPr>
            <p:cNvSpPr>
              <a:spLocks noChangeArrowheads="1"/>
            </p:cNvSpPr>
            <p:nvPr/>
          </p:nvSpPr>
          <p:spPr bwMode="auto">
            <a:xfrm>
              <a:off x="3755" y="3518"/>
              <a:ext cx="8"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87" name="Rectangle 285">
              <a:extLst>
                <a:ext uri="{FF2B5EF4-FFF2-40B4-BE49-F238E27FC236}">
                  <a16:creationId xmlns:a16="http://schemas.microsoft.com/office/drawing/2014/main" id="{66C1ED4D-9FD4-2F45-A56C-3AEC78A07EB2}"/>
                </a:ext>
              </a:extLst>
            </p:cNvPr>
            <p:cNvSpPr>
              <a:spLocks noChangeArrowheads="1"/>
            </p:cNvSpPr>
            <p:nvPr/>
          </p:nvSpPr>
          <p:spPr bwMode="auto">
            <a:xfrm>
              <a:off x="3778" y="3518"/>
              <a:ext cx="8"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88" name="Rectangle 286">
              <a:extLst>
                <a:ext uri="{FF2B5EF4-FFF2-40B4-BE49-F238E27FC236}">
                  <a16:creationId xmlns:a16="http://schemas.microsoft.com/office/drawing/2014/main" id="{52D88DDF-EF61-8244-9A49-D47ACCBF9BA3}"/>
                </a:ext>
              </a:extLst>
            </p:cNvPr>
            <p:cNvSpPr>
              <a:spLocks noChangeArrowheads="1"/>
            </p:cNvSpPr>
            <p:nvPr/>
          </p:nvSpPr>
          <p:spPr bwMode="auto">
            <a:xfrm>
              <a:off x="3818" y="3518"/>
              <a:ext cx="39"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89" name="Rectangle 287">
              <a:extLst>
                <a:ext uri="{FF2B5EF4-FFF2-40B4-BE49-F238E27FC236}">
                  <a16:creationId xmlns:a16="http://schemas.microsoft.com/office/drawing/2014/main" id="{E7C9B62C-E5E2-E947-807F-228441DB9F63}"/>
                </a:ext>
              </a:extLst>
            </p:cNvPr>
            <p:cNvSpPr>
              <a:spLocks noChangeArrowheads="1"/>
            </p:cNvSpPr>
            <p:nvPr/>
          </p:nvSpPr>
          <p:spPr bwMode="auto">
            <a:xfrm>
              <a:off x="3872" y="3518"/>
              <a:ext cx="111"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90" name="Rectangle 288">
              <a:extLst>
                <a:ext uri="{FF2B5EF4-FFF2-40B4-BE49-F238E27FC236}">
                  <a16:creationId xmlns:a16="http://schemas.microsoft.com/office/drawing/2014/main" id="{DB7E19F2-363F-0F46-B497-6C96A7A62816}"/>
                </a:ext>
              </a:extLst>
            </p:cNvPr>
            <p:cNvSpPr>
              <a:spLocks noChangeArrowheads="1"/>
            </p:cNvSpPr>
            <p:nvPr/>
          </p:nvSpPr>
          <p:spPr bwMode="auto">
            <a:xfrm>
              <a:off x="3991" y="3518"/>
              <a:ext cx="8" cy="200"/>
            </a:xfrm>
            <a:prstGeom prst="rect">
              <a:avLst/>
            </a:prstGeom>
            <a:solidFill>
              <a:srgbClr val="6DAA35"/>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91" name="Rectangle 289">
              <a:extLst>
                <a:ext uri="{FF2B5EF4-FFF2-40B4-BE49-F238E27FC236}">
                  <a16:creationId xmlns:a16="http://schemas.microsoft.com/office/drawing/2014/main" id="{BB29D2FF-ECEC-264D-97DF-A8D8EAFE69B8}"/>
                </a:ext>
              </a:extLst>
            </p:cNvPr>
            <p:cNvSpPr>
              <a:spLocks noChangeArrowheads="1"/>
            </p:cNvSpPr>
            <p:nvPr/>
          </p:nvSpPr>
          <p:spPr bwMode="auto">
            <a:xfrm>
              <a:off x="4014" y="3518"/>
              <a:ext cx="48"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92" name="Rectangle 290">
              <a:extLst>
                <a:ext uri="{FF2B5EF4-FFF2-40B4-BE49-F238E27FC236}">
                  <a16:creationId xmlns:a16="http://schemas.microsoft.com/office/drawing/2014/main" id="{AD45E54D-3E13-324D-A74C-A69F5002DF84}"/>
                </a:ext>
              </a:extLst>
            </p:cNvPr>
            <p:cNvSpPr>
              <a:spLocks noChangeArrowheads="1"/>
            </p:cNvSpPr>
            <p:nvPr/>
          </p:nvSpPr>
          <p:spPr bwMode="auto">
            <a:xfrm>
              <a:off x="4085" y="3518"/>
              <a:ext cx="32"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93" name="Rectangle 291">
              <a:extLst>
                <a:ext uri="{FF2B5EF4-FFF2-40B4-BE49-F238E27FC236}">
                  <a16:creationId xmlns:a16="http://schemas.microsoft.com/office/drawing/2014/main" id="{9E3BE9F6-1063-9C47-ACA3-81A9E52996C5}"/>
                </a:ext>
              </a:extLst>
            </p:cNvPr>
            <p:cNvSpPr>
              <a:spLocks noChangeArrowheads="1"/>
            </p:cNvSpPr>
            <p:nvPr/>
          </p:nvSpPr>
          <p:spPr bwMode="auto">
            <a:xfrm>
              <a:off x="4132" y="3518"/>
              <a:ext cx="23"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94" name="Rectangle 292">
              <a:extLst>
                <a:ext uri="{FF2B5EF4-FFF2-40B4-BE49-F238E27FC236}">
                  <a16:creationId xmlns:a16="http://schemas.microsoft.com/office/drawing/2014/main" id="{FE1C6197-0C3A-D346-BF75-69A5BDEF1580}"/>
                </a:ext>
              </a:extLst>
            </p:cNvPr>
            <p:cNvSpPr>
              <a:spLocks noChangeArrowheads="1"/>
            </p:cNvSpPr>
            <p:nvPr/>
          </p:nvSpPr>
          <p:spPr bwMode="auto">
            <a:xfrm>
              <a:off x="4171" y="3518"/>
              <a:ext cx="24"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95" name="Rectangle 293">
              <a:extLst>
                <a:ext uri="{FF2B5EF4-FFF2-40B4-BE49-F238E27FC236}">
                  <a16:creationId xmlns:a16="http://schemas.microsoft.com/office/drawing/2014/main" id="{557D44AE-202E-294B-BAE0-92C703B0242F}"/>
                </a:ext>
              </a:extLst>
            </p:cNvPr>
            <p:cNvSpPr>
              <a:spLocks noChangeArrowheads="1"/>
            </p:cNvSpPr>
            <p:nvPr/>
          </p:nvSpPr>
          <p:spPr bwMode="auto">
            <a:xfrm>
              <a:off x="4219" y="3518"/>
              <a:ext cx="8"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96" name="Rectangle 294">
              <a:extLst>
                <a:ext uri="{FF2B5EF4-FFF2-40B4-BE49-F238E27FC236}">
                  <a16:creationId xmlns:a16="http://schemas.microsoft.com/office/drawing/2014/main" id="{001E4CF8-E98B-E54A-ABE8-5B2D918AD253}"/>
                </a:ext>
              </a:extLst>
            </p:cNvPr>
            <p:cNvSpPr>
              <a:spLocks noChangeArrowheads="1"/>
            </p:cNvSpPr>
            <p:nvPr/>
          </p:nvSpPr>
          <p:spPr bwMode="auto">
            <a:xfrm>
              <a:off x="4259" y="3518"/>
              <a:ext cx="54"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97" name="Rectangle 295">
              <a:extLst>
                <a:ext uri="{FF2B5EF4-FFF2-40B4-BE49-F238E27FC236}">
                  <a16:creationId xmlns:a16="http://schemas.microsoft.com/office/drawing/2014/main" id="{DB4F210C-1872-1545-AB59-DE5F887F6777}"/>
                </a:ext>
              </a:extLst>
            </p:cNvPr>
            <p:cNvSpPr>
              <a:spLocks noChangeArrowheads="1"/>
            </p:cNvSpPr>
            <p:nvPr/>
          </p:nvSpPr>
          <p:spPr bwMode="auto">
            <a:xfrm>
              <a:off x="4337" y="3518"/>
              <a:ext cx="47"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98" name="Rectangle 296">
              <a:extLst>
                <a:ext uri="{FF2B5EF4-FFF2-40B4-BE49-F238E27FC236}">
                  <a16:creationId xmlns:a16="http://schemas.microsoft.com/office/drawing/2014/main" id="{AFA15973-A73B-C74A-B764-C3599F717AE0}"/>
                </a:ext>
              </a:extLst>
            </p:cNvPr>
            <p:cNvSpPr>
              <a:spLocks noChangeArrowheads="1"/>
            </p:cNvSpPr>
            <p:nvPr/>
          </p:nvSpPr>
          <p:spPr bwMode="auto">
            <a:xfrm>
              <a:off x="4384" y="3518"/>
              <a:ext cx="8"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0999" name="Rectangle 297">
              <a:extLst>
                <a:ext uri="{FF2B5EF4-FFF2-40B4-BE49-F238E27FC236}">
                  <a16:creationId xmlns:a16="http://schemas.microsoft.com/office/drawing/2014/main" id="{D3C0841F-E2AF-BA44-89CB-3DF025BBCB1F}"/>
                </a:ext>
              </a:extLst>
            </p:cNvPr>
            <p:cNvSpPr>
              <a:spLocks noChangeArrowheads="1"/>
            </p:cNvSpPr>
            <p:nvPr/>
          </p:nvSpPr>
          <p:spPr bwMode="auto">
            <a:xfrm>
              <a:off x="4391" y="3518"/>
              <a:ext cx="8"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00" name="Rectangle 298">
              <a:extLst>
                <a:ext uri="{FF2B5EF4-FFF2-40B4-BE49-F238E27FC236}">
                  <a16:creationId xmlns:a16="http://schemas.microsoft.com/office/drawing/2014/main" id="{D13F936F-1840-C642-B947-D52A530C97AC}"/>
                </a:ext>
              </a:extLst>
            </p:cNvPr>
            <p:cNvSpPr>
              <a:spLocks noChangeArrowheads="1"/>
            </p:cNvSpPr>
            <p:nvPr/>
          </p:nvSpPr>
          <p:spPr bwMode="auto">
            <a:xfrm>
              <a:off x="4399" y="3518"/>
              <a:ext cx="9" cy="200"/>
            </a:xfrm>
            <a:prstGeom prst="rect">
              <a:avLst/>
            </a:prstGeom>
            <a:solidFill>
              <a:srgbClr val="6DAA35"/>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01" name="Rectangle 299">
              <a:extLst>
                <a:ext uri="{FF2B5EF4-FFF2-40B4-BE49-F238E27FC236}">
                  <a16:creationId xmlns:a16="http://schemas.microsoft.com/office/drawing/2014/main" id="{7BBFCD1F-133B-084A-BB3D-922696D1B71D}"/>
                </a:ext>
              </a:extLst>
            </p:cNvPr>
            <p:cNvSpPr>
              <a:spLocks noChangeArrowheads="1"/>
            </p:cNvSpPr>
            <p:nvPr/>
          </p:nvSpPr>
          <p:spPr bwMode="auto">
            <a:xfrm>
              <a:off x="4408" y="3518"/>
              <a:ext cx="54" cy="200"/>
            </a:xfrm>
            <a:prstGeom prst="rect">
              <a:avLst/>
            </a:prstGeom>
            <a:solidFill>
              <a:srgbClr val="6DAA35"/>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02" name="Rectangle 300">
              <a:extLst>
                <a:ext uri="{FF2B5EF4-FFF2-40B4-BE49-F238E27FC236}">
                  <a16:creationId xmlns:a16="http://schemas.microsoft.com/office/drawing/2014/main" id="{37D0FF90-43A6-C94E-A5CE-DC4104C3D1AD}"/>
                </a:ext>
              </a:extLst>
            </p:cNvPr>
            <p:cNvSpPr>
              <a:spLocks noChangeArrowheads="1"/>
            </p:cNvSpPr>
            <p:nvPr/>
          </p:nvSpPr>
          <p:spPr bwMode="auto">
            <a:xfrm>
              <a:off x="4478" y="3518"/>
              <a:ext cx="9"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03" name="Rectangle 301">
              <a:extLst>
                <a:ext uri="{FF2B5EF4-FFF2-40B4-BE49-F238E27FC236}">
                  <a16:creationId xmlns:a16="http://schemas.microsoft.com/office/drawing/2014/main" id="{AE311589-F656-3B48-A6BC-E5B89898CAA0}"/>
                </a:ext>
              </a:extLst>
            </p:cNvPr>
            <p:cNvSpPr>
              <a:spLocks noChangeArrowheads="1"/>
            </p:cNvSpPr>
            <p:nvPr/>
          </p:nvSpPr>
          <p:spPr bwMode="auto">
            <a:xfrm>
              <a:off x="4502" y="3518"/>
              <a:ext cx="39"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04" name="Rectangle 302">
              <a:extLst>
                <a:ext uri="{FF2B5EF4-FFF2-40B4-BE49-F238E27FC236}">
                  <a16:creationId xmlns:a16="http://schemas.microsoft.com/office/drawing/2014/main" id="{D28381B8-2843-2944-AE49-89749D2FE79E}"/>
                </a:ext>
              </a:extLst>
            </p:cNvPr>
            <p:cNvSpPr>
              <a:spLocks noChangeArrowheads="1"/>
            </p:cNvSpPr>
            <p:nvPr/>
          </p:nvSpPr>
          <p:spPr bwMode="auto">
            <a:xfrm>
              <a:off x="4549" y="3518"/>
              <a:ext cx="24"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05" name="Rectangle 303">
              <a:extLst>
                <a:ext uri="{FF2B5EF4-FFF2-40B4-BE49-F238E27FC236}">
                  <a16:creationId xmlns:a16="http://schemas.microsoft.com/office/drawing/2014/main" id="{B62A7C6E-1F66-6C46-ABD0-1F4951089D85}"/>
                </a:ext>
              </a:extLst>
            </p:cNvPr>
            <p:cNvSpPr>
              <a:spLocks noChangeArrowheads="1"/>
            </p:cNvSpPr>
            <p:nvPr/>
          </p:nvSpPr>
          <p:spPr bwMode="auto">
            <a:xfrm>
              <a:off x="4581" y="3518"/>
              <a:ext cx="71" cy="200"/>
            </a:xfrm>
            <a:prstGeom prst="rect">
              <a:avLst/>
            </a:prstGeom>
            <a:solidFill>
              <a:srgbClr val="6DAA35"/>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06" name="Rectangle 304">
              <a:extLst>
                <a:ext uri="{FF2B5EF4-FFF2-40B4-BE49-F238E27FC236}">
                  <a16:creationId xmlns:a16="http://schemas.microsoft.com/office/drawing/2014/main" id="{8F5DAF01-3D62-784D-B62A-63276B49170B}"/>
                </a:ext>
              </a:extLst>
            </p:cNvPr>
            <p:cNvSpPr>
              <a:spLocks noChangeArrowheads="1"/>
            </p:cNvSpPr>
            <p:nvPr/>
          </p:nvSpPr>
          <p:spPr bwMode="auto">
            <a:xfrm>
              <a:off x="4667" y="3518"/>
              <a:ext cx="23"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07" name="Rectangle 305">
              <a:extLst>
                <a:ext uri="{FF2B5EF4-FFF2-40B4-BE49-F238E27FC236}">
                  <a16:creationId xmlns:a16="http://schemas.microsoft.com/office/drawing/2014/main" id="{5B1D38E9-EFFC-1243-B38B-C3B489B49593}"/>
                </a:ext>
              </a:extLst>
            </p:cNvPr>
            <p:cNvSpPr>
              <a:spLocks noChangeArrowheads="1"/>
            </p:cNvSpPr>
            <p:nvPr/>
          </p:nvSpPr>
          <p:spPr bwMode="auto">
            <a:xfrm>
              <a:off x="4698" y="3518"/>
              <a:ext cx="8"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08" name="Rectangle 306">
              <a:extLst>
                <a:ext uri="{FF2B5EF4-FFF2-40B4-BE49-F238E27FC236}">
                  <a16:creationId xmlns:a16="http://schemas.microsoft.com/office/drawing/2014/main" id="{175D7E66-E192-584E-86C3-1D55346DBB82}"/>
                </a:ext>
              </a:extLst>
            </p:cNvPr>
            <p:cNvSpPr>
              <a:spLocks noChangeArrowheads="1"/>
            </p:cNvSpPr>
            <p:nvPr/>
          </p:nvSpPr>
          <p:spPr bwMode="auto">
            <a:xfrm>
              <a:off x="4706" y="3518"/>
              <a:ext cx="32"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09" name="Rectangle 307">
              <a:extLst>
                <a:ext uri="{FF2B5EF4-FFF2-40B4-BE49-F238E27FC236}">
                  <a16:creationId xmlns:a16="http://schemas.microsoft.com/office/drawing/2014/main" id="{91A4B02E-15A5-0F4F-87C0-9DDD39064801}"/>
                </a:ext>
              </a:extLst>
            </p:cNvPr>
            <p:cNvSpPr>
              <a:spLocks noChangeArrowheads="1"/>
            </p:cNvSpPr>
            <p:nvPr/>
          </p:nvSpPr>
          <p:spPr bwMode="auto">
            <a:xfrm>
              <a:off x="4746" y="3518"/>
              <a:ext cx="23" cy="200"/>
            </a:xfrm>
            <a:prstGeom prst="rect">
              <a:avLst/>
            </a:prstGeom>
            <a:solidFill>
              <a:srgbClr val="6DAA35"/>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10" name="Rectangle 308">
              <a:extLst>
                <a:ext uri="{FF2B5EF4-FFF2-40B4-BE49-F238E27FC236}">
                  <a16:creationId xmlns:a16="http://schemas.microsoft.com/office/drawing/2014/main" id="{1364D362-1359-1B4A-B139-7C9FF047B35F}"/>
                </a:ext>
              </a:extLst>
            </p:cNvPr>
            <p:cNvSpPr>
              <a:spLocks noChangeArrowheads="1"/>
            </p:cNvSpPr>
            <p:nvPr/>
          </p:nvSpPr>
          <p:spPr bwMode="auto">
            <a:xfrm>
              <a:off x="4777" y="3518"/>
              <a:ext cx="65"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11" name="Rectangle 309">
              <a:extLst>
                <a:ext uri="{FF2B5EF4-FFF2-40B4-BE49-F238E27FC236}">
                  <a16:creationId xmlns:a16="http://schemas.microsoft.com/office/drawing/2014/main" id="{54EE5597-43E6-4241-8BA8-1011238E45F8}"/>
                </a:ext>
              </a:extLst>
            </p:cNvPr>
            <p:cNvSpPr>
              <a:spLocks noChangeArrowheads="1"/>
            </p:cNvSpPr>
            <p:nvPr/>
          </p:nvSpPr>
          <p:spPr bwMode="auto">
            <a:xfrm>
              <a:off x="4855" y="3518"/>
              <a:ext cx="32"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12" name="Rectangle 310">
              <a:extLst>
                <a:ext uri="{FF2B5EF4-FFF2-40B4-BE49-F238E27FC236}">
                  <a16:creationId xmlns:a16="http://schemas.microsoft.com/office/drawing/2014/main" id="{45439624-458D-334E-A159-3A37E3BA3F6C}"/>
                </a:ext>
              </a:extLst>
            </p:cNvPr>
            <p:cNvSpPr>
              <a:spLocks noChangeArrowheads="1"/>
            </p:cNvSpPr>
            <p:nvPr/>
          </p:nvSpPr>
          <p:spPr bwMode="auto">
            <a:xfrm>
              <a:off x="4903" y="3518"/>
              <a:ext cx="23" cy="200"/>
            </a:xfrm>
            <a:prstGeom prst="rect">
              <a:avLst/>
            </a:prstGeom>
            <a:solidFill>
              <a:schemeClr val="tx1"/>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13" name="Rectangle 311">
              <a:extLst>
                <a:ext uri="{FF2B5EF4-FFF2-40B4-BE49-F238E27FC236}">
                  <a16:creationId xmlns:a16="http://schemas.microsoft.com/office/drawing/2014/main" id="{40776381-ACA6-7F4B-A32F-928D64F0A8C1}"/>
                </a:ext>
              </a:extLst>
            </p:cNvPr>
            <p:cNvSpPr>
              <a:spLocks noChangeArrowheads="1"/>
            </p:cNvSpPr>
            <p:nvPr/>
          </p:nvSpPr>
          <p:spPr bwMode="auto">
            <a:xfrm>
              <a:off x="4997" y="3518"/>
              <a:ext cx="134" cy="200"/>
            </a:xfrm>
            <a:prstGeom prst="rect">
              <a:avLst/>
            </a:prstGeom>
            <a:solidFill>
              <a:srgbClr val="6DAA35"/>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14" name="Line 312">
              <a:extLst>
                <a:ext uri="{FF2B5EF4-FFF2-40B4-BE49-F238E27FC236}">
                  <a16:creationId xmlns:a16="http://schemas.microsoft.com/office/drawing/2014/main" id="{73CCF939-AB51-DF45-8543-19ECFAFCF633}"/>
                </a:ext>
              </a:extLst>
            </p:cNvPr>
            <p:cNvSpPr>
              <a:spLocks noChangeShapeType="1"/>
            </p:cNvSpPr>
            <p:nvPr/>
          </p:nvSpPr>
          <p:spPr bwMode="auto">
            <a:xfrm>
              <a:off x="1631" y="3746"/>
              <a:ext cx="0" cy="8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015" name="Text Box 313">
              <a:extLst>
                <a:ext uri="{FF2B5EF4-FFF2-40B4-BE49-F238E27FC236}">
                  <a16:creationId xmlns:a16="http://schemas.microsoft.com/office/drawing/2014/main" id="{62F93BD6-7ED7-0E4C-BCD3-2E665CB4F14F}"/>
                </a:ext>
              </a:extLst>
            </p:cNvPr>
            <p:cNvSpPr txBox="1">
              <a:spLocks noChangeArrowheads="1"/>
            </p:cNvSpPr>
            <p:nvPr/>
          </p:nvSpPr>
          <p:spPr bwMode="auto">
            <a:xfrm rot="-5400000">
              <a:off x="1717" y="3966"/>
              <a:ext cx="483"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spcBef>
                  <a:spcPct val="50000"/>
                </a:spcBef>
              </a:pPr>
              <a:r>
                <a:rPr lang="en-US" altLang="en-US" sz="800">
                  <a:latin typeface="Arial" panose="020B0604020202020204" pitchFamily="34" charset="0"/>
                </a:rPr>
                <a:t>Syt7</a:t>
              </a:r>
              <a:endParaRPr lang="en-US" altLang="en-US" sz="1000">
                <a:latin typeface="Arial" panose="020B0604020202020204" pitchFamily="34" charset="0"/>
              </a:endParaRPr>
            </a:p>
          </p:txBody>
        </p:sp>
        <p:sp>
          <p:nvSpPr>
            <p:cNvPr id="31016" name="Line 314">
              <a:extLst>
                <a:ext uri="{FF2B5EF4-FFF2-40B4-BE49-F238E27FC236}">
                  <a16:creationId xmlns:a16="http://schemas.microsoft.com/office/drawing/2014/main" id="{D3F5EF52-95D5-5C49-AE5C-818D84F93AEB}"/>
                </a:ext>
              </a:extLst>
            </p:cNvPr>
            <p:cNvSpPr>
              <a:spLocks noChangeShapeType="1"/>
            </p:cNvSpPr>
            <p:nvPr/>
          </p:nvSpPr>
          <p:spPr bwMode="auto">
            <a:xfrm>
              <a:off x="1971" y="3746"/>
              <a:ext cx="0" cy="8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017" name="Line 315">
              <a:extLst>
                <a:ext uri="{FF2B5EF4-FFF2-40B4-BE49-F238E27FC236}">
                  <a16:creationId xmlns:a16="http://schemas.microsoft.com/office/drawing/2014/main" id="{7A0208CF-2054-EF4E-A0D2-CF8E6E93AA3B}"/>
                </a:ext>
              </a:extLst>
            </p:cNvPr>
            <p:cNvSpPr>
              <a:spLocks noChangeShapeType="1"/>
            </p:cNvSpPr>
            <p:nvPr/>
          </p:nvSpPr>
          <p:spPr bwMode="auto">
            <a:xfrm>
              <a:off x="2143" y="3746"/>
              <a:ext cx="0" cy="8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018" name="Text Box 316">
              <a:extLst>
                <a:ext uri="{FF2B5EF4-FFF2-40B4-BE49-F238E27FC236}">
                  <a16:creationId xmlns:a16="http://schemas.microsoft.com/office/drawing/2014/main" id="{F3DA9A95-2071-AC4B-A460-124BF5A9D83C}"/>
                </a:ext>
              </a:extLst>
            </p:cNvPr>
            <p:cNvSpPr txBox="1">
              <a:spLocks noChangeArrowheads="1"/>
            </p:cNvSpPr>
            <p:nvPr/>
          </p:nvSpPr>
          <p:spPr bwMode="auto">
            <a:xfrm rot="-5400000">
              <a:off x="2267" y="3964"/>
              <a:ext cx="4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spcBef>
                  <a:spcPct val="50000"/>
                </a:spcBef>
              </a:pPr>
              <a:r>
                <a:rPr lang="en-US" altLang="en-US" sz="800">
                  <a:latin typeface="Arial" panose="020B0604020202020204" pitchFamily="34" charset="0"/>
                </a:rPr>
                <a:t>bip2</a:t>
              </a:r>
              <a:endParaRPr lang="en-US" altLang="en-US" sz="1000"/>
            </a:p>
          </p:txBody>
        </p:sp>
        <p:sp>
          <p:nvSpPr>
            <p:cNvPr id="31019" name="Line 317">
              <a:extLst>
                <a:ext uri="{FF2B5EF4-FFF2-40B4-BE49-F238E27FC236}">
                  <a16:creationId xmlns:a16="http://schemas.microsoft.com/office/drawing/2014/main" id="{24290C13-2844-1D48-8AAB-0957FA33B9D9}"/>
                </a:ext>
              </a:extLst>
            </p:cNvPr>
            <p:cNvSpPr>
              <a:spLocks noChangeShapeType="1"/>
            </p:cNvSpPr>
            <p:nvPr/>
          </p:nvSpPr>
          <p:spPr bwMode="auto">
            <a:xfrm>
              <a:off x="2532" y="3746"/>
              <a:ext cx="0" cy="8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020" name="Rectangle 318">
              <a:extLst>
                <a:ext uri="{FF2B5EF4-FFF2-40B4-BE49-F238E27FC236}">
                  <a16:creationId xmlns:a16="http://schemas.microsoft.com/office/drawing/2014/main" id="{40021591-29FD-0A44-811D-98AD50D6EA44}"/>
                </a:ext>
              </a:extLst>
            </p:cNvPr>
            <p:cNvSpPr>
              <a:spLocks noChangeArrowheads="1"/>
            </p:cNvSpPr>
            <p:nvPr/>
          </p:nvSpPr>
          <p:spPr bwMode="auto">
            <a:xfrm>
              <a:off x="2671" y="3518"/>
              <a:ext cx="118" cy="200"/>
            </a:xfrm>
            <a:prstGeom prst="rect">
              <a:avLst/>
            </a:prstGeom>
            <a:solidFill>
              <a:srgbClr val="6DAA35"/>
            </a:solidFill>
            <a:ln>
              <a:noFill/>
            </a:ln>
            <a:extLs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21" name="Text Box 319">
              <a:extLst>
                <a:ext uri="{FF2B5EF4-FFF2-40B4-BE49-F238E27FC236}">
                  <a16:creationId xmlns:a16="http://schemas.microsoft.com/office/drawing/2014/main" id="{B82F723D-C87B-D348-B855-80E7840847AD}"/>
                </a:ext>
              </a:extLst>
            </p:cNvPr>
            <p:cNvSpPr txBox="1">
              <a:spLocks noChangeArrowheads="1"/>
            </p:cNvSpPr>
            <p:nvPr/>
          </p:nvSpPr>
          <p:spPr bwMode="auto">
            <a:xfrm rot="-5400000">
              <a:off x="2493" y="3958"/>
              <a:ext cx="48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spcBef>
                  <a:spcPct val="50000"/>
                </a:spcBef>
              </a:pPr>
              <a:r>
                <a:rPr lang="en-US" altLang="en-US" sz="800">
                  <a:latin typeface="Arial" panose="020B0604020202020204" pitchFamily="34" charset="0"/>
                </a:rPr>
                <a:t>zfh2</a:t>
              </a:r>
              <a:endParaRPr lang="en-US" altLang="en-US" sz="1000"/>
            </a:p>
          </p:txBody>
        </p:sp>
        <p:sp>
          <p:nvSpPr>
            <p:cNvPr id="31022" name="Line 320">
              <a:extLst>
                <a:ext uri="{FF2B5EF4-FFF2-40B4-BE49-F238E27FC236}">
                  <a16:creationId xmlns:a16="http://schemas.microsoft.com/office/drawing/2014/main" id="{D9BF2EBB-3F2E-8648-88F0-DA4DE4578D16}"/>
                </a:ext>
              </a:extLst>
            </p:cNvPr>
            <p:cNvSpPr>
              <a:spLocks noChangeShapeType="1"/>
            </p:cNvSpPr>
            <p:nvPr/>
          </p:nvSpPr>
          <p:spPr bwMode="auto">
            <a:xfrm>
              <a:off x="2729" y="3746"/>
              <a:ext cx="0" cy="8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023" name="Line 321">
              <a:extLst>
                <a:ext uri="{FF2B5EF4-FFF2-40B4-BE49-F238E27FC236}">
                  <a16:creationId xmlns:a16="http://schemas.microsoft.com/office/drawing/2014/main" id="{57C21BF0-0F63-8647-9CA1-C4172ED4D46A}"/>
                </a:ext>
              </a:extLst>
            </p:cNvPr>
            <p:cNvSpPr>
              <a:spLocks noChangeShapeType="1"/>
            </p:cNvSpPr>
            <p:nvPr/>
          </p:nvSpPr>
          <p:spPr bwMode="auto">
            <a:xfrm>
              <a:off x="3155" y="3746"/>
              <a:ext cx="0" cy="8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024" name="Line 322">
              <a:extLst>
                <a:ext uri="{FF2B5EF4-FFF2-40B4-BE49-F238E27FC236}">
                  <a16:creationId xmlns:a16="http://schemas.microsoft.com/office/drawing/2014/main" id="{B41ED031-6A62-4C4E-A038-ABC8935F7676}"/>
                </a:ext>
              </a:extLst>
            </p:cNvPr>
            <p:cNvSpPr>
              <a:spLocks noChangeShapeType="1"/>
            </p:cNvSpPr>
            <p:nvPr/>
          </p:nvSpPr>
          <p:spPr bwMode="auto">
            <a:xfrm>
              <a:off x="3477" y="3746"/>
              <a:ext cx="0" cy="8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025" name="Line 323">
              <a:extLst>
                <a:ext uri="{FF2B5EF4-FFF2-40B4-BE49-F238E27FC236}">
                  <a16:creationId xmlns:a16="http://schemas.microsoft.com/office/drawing/2014/main" id="{8B9F5700-7576-744A-B319-7EABD9FE944D}"/>
                </a:ext>
              </a:extLst>
            </p:cNvPr>
            <p:cNvSpPr>
              <a:spLocks noChangeShapeType="1"/>
            </p:cNvSpPr>
            <p:nvPr/>
          </p:nvSpPr>
          <p:spPr bwMode="auto">
            <a:xfrm>
              <a:off x="3991" y="3746"/>
              <a:ext cx="0" cy="8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026" name="Line 324">
              <a:extLst>
                <a:ext uri="{FF2B5EF4-FFF2-40B4-BE49-F238E27FC236}">
                  <a16:creationId xmlns:a16="http://schemas.microsoft.com/office/drawing/2014/main" id="{5DD11286-F0E4-CC4B-B2D7-3334FAC16EEB}"/>
                </a:ext>
              </a:extLst>
            </p:cNvPr>
            <p:cNvSpPr>
              <a:spLocks noChangeShapeType="1"/>
            </p:cNvSpPr>
            <p:nvPr/>
          </p:nvSpPr>
          <p:spPr bwMode="auto">
            <a:xfrm>
              <a:off x="4458" y="3746"/>
              <a:ext cx="0" cy="8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027" name="Line 325">
              <a:extLst>
                <a:ext uri="{FF2B5EF4-FFF2-40B4-BE49-F238E27FC236}">
                  <a16:creationId xmlns:a16="http://schemas.microsoft.com/office/drawing/2014/main" id="{B8E4120A-8A0B-4945-A1AA-3D361F11FA77}"/>
                </a:ext>
              </a:extLst>
            </p:cNvPr>
            <p:cNvSpPr>
              <a:spLocks noChangeShapeType="1"/>
            </p:cNvSpPr>
            <p:nvPr/>
          </p:nvSpPr>
          <p:spPr bwMode="auto">
            <a:xfrm>
              <a:off x="4610" y="3746"/>
              <a:ext cx="0" cy="8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028" name="Line 326">
              <a:extLst>
                <a:ext uri="{FF2B5EF4-FFF2-40B4-BE49-F238E27FC236}">
                  <a16:creationId xmlns:a16="http://schemas.microsoft.com/office/drawing/2014/main" id="{AED478B9-3862-5F45-8EA0-5DBF2E64C498}"/>
                </a:ext>
              </a:extLst>
            </p:cNvPr>
            <p:cNvSpPr>
              <a:spLocks noChangeShapeType="1"/>
            </p:cNvSpPr>
            <p:nvPr/>
          </p:nvSpPr>
          <p:spPr bwMode="auto">
            <a:xfrm>
              <a:off x="4757" y="3746"/>
              <a:ext cx="0" cy="8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029" name="Line 327">
              <a:extLst>
                <a:ext uri="{FF2B5EF4-FFF2-40B4-BE49-F238E27FC236}">
                  <a16:creationId xmlns:a16="http://schemas.microsoft.com/office/drawing/2014/main" id="{4CA0D322-937F-2348-9BF3-718F97C3FFFD}"/>
                </a:ext>
              </a:extLst>
            </p:cNvPr>
            <p:cNvSpPr>
              <a:spLocks noChangeShapeType="1"/>
            </p:cNvSpPr>
            <p:nvPr/>
          </p:nvSpPr>
          <p:spPr bwMode="auto">
            <a:xfrm>
              <a:off x="5056" y="3746"/>
              <a:ext cx="0" cy="8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030" name="Text Box 328">
              <a:extLst>
                <a:ext uri="{FF2B5EF4-FFF2-40B4-BE49-F238E27FC236}">
                  <a16:creationId xmlns:a16="http://schemas.microsoft.com/office/drawing/2014/main" id="{63269A45-CE3C-6A41-8CB2-D38318E6045F}"/>
                </a:ext>
              </a:extLst>
            </p:cNvPr>
            <p:cNvSpPr txBox="1">
              <a:spLocks noChangeArrowheads="1"/>
            </p:cNvSpPr>
            <p:nvPr/>
          </p:nvSpPr>
          <p:spPr bwMode="auto">
            <a:xfrm>
              <a:off x="1836" y="2171"/>
              <a:ext cx="393"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800">
                  <a:latin typeface="Arial" panose="020B0604020202020204" pitchFamily="34" charset="0"/>
                </a:rPr>
                <a:t>39C-12</a:t>
              </a:r>
            </a:p>
          </p:txBody>
        </p:sp>
        <p:sp>
          <p:nvSpPr>
            <p:cNvPr id="31031" name="Line 329">
              <a:extLst>
                <a:ext uri="{FF2B5EF4-FFF2-40B4-BE49-F238E27FC236}">
                  <a16:creationId xmlns:a16="http://schemas.microsoft.com/office/drawing/2014/main" id="{CF894DB3-A16B-B849-9115-36F035088D49}"/>
                </a:ext>
              </a:extLst>
            </p:cNvPr>
            <p:cNvSpPr>
              <a:spLocks noChangeShapeType="1"/>
            </p:cNvSpPr>
            <p:nvPr/>
          </p:nvSpPr>
          <p:spPr bwMode="auto">
            <a:xfrm flipH="1">
              <a:off x="4380" y="3743"/>
              <a:ext cx="26" cy="81"/>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1032" name="Group 330">
              <a:extLst>
                <a:ext uri="{FF2B5EF4-FFF2-40B4-BE49-F238E27FC236}">
                  <a16:creationId xmlns:a16="http://schemas.microsoft.com/office/drawing/2014/main" id="{BBFF9DBC-9A9D-4545-920F-CD29F18BE691}"/>
                </a:ext>
              </a:extLst>
            </p:cNvPr>
            <p:cNvGrpSpPr>
              <a:grpSpLocks/>
            </p:cNvGrpSpPr>
            <p:nvPr/>
          </p:nvGrpSpPr>
          <p:grpSpPr bwMode="auto">
            <a:xfrm>
              <a:off x="952" y="3290"/>
              <a:ext cx="4208" cy="111"/>
              <a:chOff x="576" y="400"/>
              <a:chExt cx="3083" cy="80"/>
            </a:xfrm>
          </p:grpSpPr>
          <p:sp>
            <p:nvSpPr>
              <p:cNvPr id="31088" name="Rectangle 331">
                <a:extLst>
                  <a:ext uri="{FF2B5EF4-FFF2-40B4-BE49-F238E27FC236}">
                    <a16:creationId xmlns:a16="http://schemas.microsoft.com/office/drawing/2014/main" id="{B8E229D8-C86B-124A-9266-1A67DEC518A2}"/>
                  </a:ext>
                </a:extLst>
              </p:cNvPr>
              <p:cNvSpPr>
                <a:spLocks noChangeArrowheads="1"/>
              </p:cNvSpPr>
              <p:nvPr/>
            </p:nvSpPr>
            <p:spPr bwMode="auto">
              <a:xfrm>
                <a:off x="57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89" name="Rectangle 332">
                <a:extLst>
                  <a:ext uri="{FF2B5EF4-FFF2-40B4-BE49-F238E27FC236}">
                    <a16:creationId xmlns:a16="http://schemas.microsoft.com/office/drawing/2014/main" id="{7E38EA58-DCFA-4A4E-8F7E-AF9203D24351}"/>
                  </a:ext>
                </a:extLst>
              </p:cNvPr>
              <p:cNvSpPr>
                <a:spLocks noChangeArrowheads="1"/>
              </p:cNvSpPr>
              <p:nvPr/>
            </p:nvSpPr>
            <p:spPr bwMode="auto">
              <a:xfrm>
                <a:off x="57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90" name="Rectangle 333">
                <a:extLst>
                  <a:ext uri="{FF2B5EF4-FFF2-40B4-BE49-F238E27FC236}">
                    <a16:creationId xmlns:a16="http://schemas.microsoft.com/office/drawing/2014/main" id="{AA9DB33D-D37F-8944-B519-319635690D1D}"/>
                  </a:ext>
                </a:extLst>
              </p:cNvPr>
              <p:cNvSpPr>
                <a:spLocks noChangeArrowheads="1"/>
              </p:cNvSpPr>
              <p:nvPr/>
            </p:nvSpPr>
            <p:spPr bwMode="auto">
              <a:xfrm>
                <a:off x="58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91" name="Rectangle 334">
                <a:extLst>
                  <a:ext uri="{FF2B5EF4-FFF2-40B4-BE49-F238E27FC236}">
                    <a16:creationId xmlns:a16="http://schemas.microsoft.com/office/drawing/2014/main" id="{996B5362-20A6-364B-AA88-AA9367D277F4}"/>
                  </a:ext>
                </a:extLst>
              </p:cNvPr>
              <p:cNvSpPr>
                <a:spLocks noChangeArrowheads="1"/>
              </p:cNvSpPr>
              <p:nvPr/>
            </p:nvSpPr>
            <p:spPr bwMode="auto">
              <a:xfrm>
                <a:off x="58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92" name="Rectangle 335">
                <a:extLst>
                  <a:ext uri="{FF2B5EF4-FFF2-40B4-BE49-F238E27FC236}">
                    <a16:creationId xmlns:a16="http://schemas.microsoft.com/office/drawing/2014/main" id="{D8F1B054-6199-AB49-88EB-EC2C0D1CBC65}"/>
                  </a:ext>
                </a:extLst>
              </p:cNvPr>
              <p:cNvSpPr>
                <a:spLocks noChangeArrowheads="1"/>
              </p:cNvSpPr>
              <p:nvPr/>
            </p:nvSpPr>
            <p:spPr bwMode="auto">
              <a:xfrm>
                <a:off x="58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93" name="Rectangle 336">
                <a:extLst>
                  <a:ext uri="{FF2B5EF4-FFF2-40B4-BE49-F238E27FC236}">
                    <a16:creationId xmlns:a16="http://schemas.microsoft.com/office/drawing/2014/main" id="{B81CED82-C5F0-1440-AFFC-9BDA65685F25}"/>
                  </a:ext>
                </a:extLst>
              </p:cNvPr>
              <p:cNvSpPr>
                <a:spLocks noChangeArrowheads="1"/>
              </p:cNvSpPr>
              <p:nvPr/>
            </p:nvSpPr>
            <p:spPr bwMode="auto">
              <a:xfrm>
                <a:off x="587" y="400"/>
                <a:ext cx="24"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94" name="Rectangle 337">
                <a:extLst>
                  <a:ext uri="{FF2B5EF4-FFF2-40B4-BE49-F238E27FC236}">
                    <a16:creationId xmlns:a16="http://schemas.microsoft.com/office/drawing/2014/main" id="{6F9FF4F5-8FB7-B446-9B3D-0A5732DB8D0F}"/>
                  </a:ext>
                </a:extLst>
              </p:cNvPr>
              <p:cNvSpPr>
                <a:spLocks noChangeArrowheads="1"/>
              </p:cNvSpPr>
              <p:nvPr/>
            </p:nvSpPr>
            <p:spPr bwMode="auto">
              <a:xfrm>
                <a:off x="61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95" name="Rectangle 338">
                <a:extLst>
                  <a:ext uri="{FF2B5EF4-FFF2-40B4-BE49-F238E27FC236}">
                    <a16:creationId xmlns:a16="http://schemas.microsoft.com/office/drawing/2014/main" id="{EA02DF4C-59D2-1745-89C1-C8BFA03D4DC2}"/>
                  </a:ext>
                </a:extLst>
              </p:cNvPr>
              <p:cNvSpPr>
                <a:spLocks noChangeArrowheads="1"/>
              </p:cNvSpPr>
              <p:nvPr/>
            </p:nvSpPr>
            <p:spPr bwMode="auto">
              <a:xfrm>
                <a:off x="616" y="400"/>
                <a:ext cx="24"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96" name="Rectangle 339">
                <a:extLst>
                  <a:ext uri="{FF2B5EF4-FFF2-40B4-BE49-F238E27FC236}">
                    <a16:creationId xmlns:a16="http://schemas.microsoft.com/office/drawing/2014/main" id="{FD15F312-B050-8346-A874-AA5E76E78031}"/>
                  </a:ext>
                </a:extLst>
              </p:cNvPr>
              <p:cNvSpPr>
                <a:spLocks noChangeArrowheads="1"/>
              </p:cNvSpPr>
              <p:nvPr/>
            </p:nvSpPr>
            <p:spPr bwMode="auto">
              <a:xfrm>
                <a:off x="62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97" name="Rectangle 340">
                <a:extLst>
                  <a:ext uri="{FF2B5EF4-FFF2-40B4-BE49-F238E27FC236}">
                    <a16:creationId xmlns:a16="http://schemas.microsoft.com/office/drawing/2014/main" id="{7A4D66DC-999F-044E-BB65-6F20F1A08954}"/>
                  </a:ext>
                </a:extLst>
              </p:cNvPr>
              <p:cNvSpPr>
                <a:spLocks noChangeArrowheads="1"/>
              </p:cNvSpPr>
              <p:nvPr/>
            </p:nvSpPr>
            <p:spPr bwMode="auto">
              <a:xfrm>
                <a:off x="63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98" name="Rectangle 341">
                <a:extLst>
                  <a:ext uri="{FF2B5EF4-FFF2-40B4-BE49-F238E27FC236}">
                    <a16:creationId xmlns:a16="http://schemas.microsoft.com/office/drawing/2014/main" id="{E534CDA0-127B-9846-8B42-0170562C0C42}"/>
                  </a:ext>
                </a:extLst>
              </p:cNvPr>
              <p:cNvSpPr>
                <a:spLocks noChangeArrowheads="1"/>
              </p:cNvSpPr>
              <p:nvPr/>
            </p:nvSpPr>
            <p:spPr bwMode="auto">
              <a:xfrm>
                <a:off x="64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99" name="Rectangle 342">
                <a:extLst>
                  <a:ext uri="{FF2B5EF4-FFF2-40B4-BE49-F238E27FC236}">
                    <a16:creationId xmlns:a16="http://schemas.microsoft.com/office/drawing/2014/main" id="{02CA6A79-782E-1E49-BD90-149191CCE00F}"/>
                  </a:ext>
                </a:extLst>
              </p:cNvPr>
              <p:cNvSpPr>
                <a:spLocks noChangeArrowheads="1"/>
              </p:cNvSpPr>
              <p:nvPr/>
            </p:nvSpPr>
            <p:spPr bwMode="auto">
              <a:xfrm>
                <a:off x="65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00" name="Rectangle 343">
                <a:extLst>
                  <a:ext uri="{FF2B5EF4-FFF2-40B4-BE49-F238E27FC236}">
                    <a16:creationId xmlns:a16="http://schemas.microsoft.com/office/drawing/2014/main" id="{5355B24C-2B78-544A-9B52-BA73E551DE19}"/>
                  </a:ext>
                </a:extLst>
              </p:cNvPr>
              <p:cNvSpPr>
                <a:spLocks noChangeArrowheads="1"/>
              </p:cNvSpPr>
              <p:nvPr/>
            </p:nvSpPr>
            <p:spPr bwMode="auto">
              <a:xfrm>
                <a:off x="656" y="400"/>
                <a:ext cx="24"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01" name="Rectangle 344">
                <a:extLst>
                  <a:ext uri="{FF2B5EF4-FFF2-40B4-BE49-F238E27FC236}">
                    <a16:creationId xmlns:a16="http://schemas.microsoft.com/office/drawing/2014/main" id="{2B3F9EC3-86E0-AF4D-BBFE-DA988C31784A}"/>
                  </a:ext>
                </a:extLst>
              </p:cNvPr>
              <p:cNvSpPr>
                <a:spLocks noChangeArrowheads="1"/>
              </p:cNvSpPr>
              <p:nvPr/>
            </p:nvSpPr>
            <p:spPr bwMode="auto">
              <a:xfrm>
                <a:off x="67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02" name="Rectangle 345">
                <a:extLst>
                  <a:ext uri="{FF2B5EF4-FFF2-40B4-BE49-F238E27FC236}">
                    <a16:creationId xmlns:a16="http://schemas.microsoft.com/office/drawing/2014/main" id="{2B4AAB4B-89D7-8846-AE45-4798E96A2FD6}"/>
                  </a:ext>
                </a:extLst>
              </p:cNvPr>
              <p:cNvSpPr>
                <a:spLocks noChangeArrowheads="1"/>
              </p:cNvSpPr>
              <p:nvPr/>
            </p:nvSpPr>
            <p:spPr bwMode="auto">
              <a:xfrm>
                <a:off x="69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03" name="Rectangle 346">
                <a:extLst>
                  <a:ext uri="{FF2B5EF4-FFF2-40B4-BE49-F238E27FC236}">
                    <a16:creationId xmlns:a16="http://schemas.microsoft.com/office/drawing/2014/main" id="{E94B8BDC-8E01-EA48-9548-ABC9FAF63249}"/>
                  </a:ext>
                </a:extLst>
              </p:cNvPr>
              <p:cNvSpPr>
                <a:spLocks noChangeArrowheads="1"/>
              </p:cNvSpPr>
              <p:nvPr/>
            </p:nvSpPr>
            <p:spPr bwMode="auto">
              <a:xfrm>
                <a:off x="69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04" name="Rectangle 347">
                <a:extLst>
                  <a:ext uri="{FF2B5EF4-FFF2-40B4-BE49-F238E27FC236}">
                    <a16:creationId xmlns:a16="http://schemas.microsoft.com/office/drawing/2014/main" id="{1896D1DC-2BE0-094D-98DB-521A0999C9F6}"/>
                  </a:ext>
                </a:extLst>
              </p:cNvPr>
              <p:cNvSpPr>
                <a:spLocks noChangeArrowheads="1"/>
              </p:cNvSpPr>
              <p:nvPr/>
            </p:nvSpPr>
            <p:spPr bwMode="auto">
              <a:xfrm>
                <a:off x="70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05" name="Rectangle 348">
                <a:extLst>
                  <a:ext uri="{FF2B5EF4-FFF2-40B4-BE49-F238E27FC236}">
                    <a16:creationId xmlns:a16="http://schemas.microsoft.com/office/drawing/2014/main" id="{66CD3E3C-1CDA-1E42-9C7B-E66307BFC646}"/>
                  </a:ext>
                </a:extLst>
              </p:cNvPr>
              <p:cNvSpPr>
                <a:spLocks noChangeArrowheads="1"/>
              </p:cNvSpPr>
              <p:nvPr/>
            </p:nvSpPr>
            <p:spPr bwMode="auto">
              <a:xfrm>
                <a:off x="70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06" name="Rectangle 349">
                <a:extLst>
                  <a:ext uri="{FF2B5EF4-FFF2-40B4-BE49-F238E27FC236}">
                    <a16:creationId xmlns:a16="http://schemas.microsoft.com/office/drawing/2014/main" id="{13082D12-5B4B-A740-8885-08E10DE9E25D}"/>
                  </a:ext>
                </a:extLst>
              </p:cNvPr>
              <p:cNvSpPr>
                <a:spLocks noChangeArrowheads="1"/>
              </p:cNvSpPr>
              <p:nvPr/>
            </p:nvSpPr>
            <p:spPr bwMode="auto">
              <a:xfrm>
                <a:off x="72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07" name="Rectangle 350">
                <a:extLst>
                  <a:ext uri="{FF2B5EF4-FFF2-40B4-BE49-F238E27FC236}">
                    <a16:creationId xmlns:a16="http://schemas.microsoft.com/office/drawing/2014/main" id="{AD761358-D0A4-D442-BE46-78E8C9E5F3AF}"/>
                  </a:ext>
                </a:extLst>
              </p:cNvPr>
              <p:cNvSpPr>
                <a:spLocks noChangeArrowheads="1"/>
              </p:cNvSpPr>
              <p:nvPr/>
            </p:nvSpPr>
            <p:spPr bwMode="auto">
              <a:xfrm>
                <a:off x="72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08" name="Rectangle 351">
                <a:extLst>
                  <a:ext uri="{FF2B5EF4-FFF2-40B4-BE49-F238E27FC236}">
                    <a16:creationId xmlns:a16="http://schemas.microsoft.com/office/drawing/2014/main" id="{91F845A9-70FB-5C45-B901-A98B4C9E5C48}"/>
                  </a:ext>
                </a:extLst>
              </p:cNvPr>
              <p:cNvSpPr>
                <a:spLocks noChangeArrowheads="1"/>
              </p:cNvSpPr>
              <p:nvPr/>
            </p:nvSpPr>
            <p:spPr bwMode="auto">
              <a:xfrm>
                <a:off x="75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09" name="Rectangle 352">
                <a:extLst>
                  <a:ext uri="{FF2B5EF4-FFF2-40B4-BE49-F238E27FC236}">
                    <a16:creationId xmlns:a16="http://schemas.microsoft.com/office/drawing/2014/main" id="{5A0BE46A-0005-424F-A18D-8714610C0586}"/>
                  </a:ext>
                </a:extLst>
              </p:cNvPr>
              <p:cNvSpPr>
                <a:spLocks noChangeArrowheads="1"/>
              </p:cNvSpPr>
              <p:nvPr/>
            </p:nvSpPr>
            <p:spPr bwMode="auto">
              <a:xfrm>
                <a:off x="75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10" name="Rectangle 353">
                <a:extLst>
                  <a:ext uri="{FF2B5EF4-FFF2-40B4-BE49-F238E27FC236}">
                    <a16:creationId xmlns:a16="http://schemas.microsoft.com/office/drawing/2014/main" id="{EC603262-E04C-7A43-8312-FF417E900957}"/>
                  </a:ext>
                </a:extLst>
              </p:cNvPr>
              <p:cNvSpPr>
                <a:spLocks noChangeArrowheads="1"/>
              </p:cNvSpPr>
              <p:nvPr/>
            </p:nvSpPr>
            <p:spPr bwMode="auto">
              <a:xfrm>
                <a:off x="75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11" name="Rectangle 354">
                <a:extLst>
                  <a:ext uri="{FF2B5EF4-FFF2-40B4-BE49-F238E27FC236}">
                    <a16:creationId xmlns:a16="http://schemas.microsoft.com/office/drawing/2014/main" id="{ADF506BE-6963-0B47-AE9A-F8A369F4BD13}"/>
                  </a:ext>
                </a:extLst>
              </p:cNvPr>
              <p:cNvSpPr>
                <a:spLocks noChangeArrowheads="1"/>
              </p:cNvSpPr>
              <p:nvPr/>
            </p:nvSpPr>
            <p:spPr bwMode="auto">
              <a:xfrm>
                <a:off x="77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12" name="Rectangle 355">
                <a:extLst>
                  <a:ext uri="{FF2B5EF4-FFF2-40B4-BE49-F238E27FC236}">
                    <a16:creationId xmlns:a16="http://schemas.microsoft.com/office/drawing/2014/main" id="{77910902-3C20-4046-9C78-49ADFC6A0CD3}"/>
                  </a:ext>
                </a:extLst>
              </p:cNvPr>
              <p:cNvSpPr>
                <a:spLocks noChangeArrowheads="1"/>
              </p:cNvSpPr>
              <p:nvPr/>
            </p:nvSpPr>
            <p:spPr bwMode="auto">
              <a:xfrm>
                <a:off x="777"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13" name="Rectangle 356">
                <a:extLst>
                  <a:ext uri="{FF2B5EF4-FFF2-40B4-BE49-F238E27FC236}">
                    <a16:creationId xmlns:a16="http://schemas.microsoft.com/office/drawing/2014/main" id="{D0364E51-BE5E-EA41-9CCD-82D0549493E7}"/>
                  </a:ext>
                </a:extLst>
              </p:cNvPr>
              <p:cNvSpPr>
                <a:spLocks noChangeArrowheads="1"/>
              </p:cNvSpPr>
              <p:nvPr/>
            </p:nvSpPr>
            <p:spPr bwMode="auto">
              <a:xfrm>
                <a:off x="777"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14" name="Rectangle 357">
                <a:extLst>
                  <a:ext uri="{FF2B5EF4-FFF2-40B4-BE49-F238E27FC236}">
                    <a16:creationId xmlns:a16="http://schemas.microsoft.com/office/drawing/2014/main" id="{6E184FD0-C46D-F549-BEBF-0E091DFEA96E}"/>
                  </a:ext>
                </a:extLst>
              </p:cNvPr>
              <p:cNvSpPr>
                <a:spLocks noChangeArrowheads="1"/>
              </p:cNvSpPr>
              <p:nvPr/>
            </p:nvSpPr>
            <p:spPr bwMode="auto">
              <a:xfrm>
                <a:off x="777"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15" name="Rectangle 358">
                <a:extLst>
                  <a:ext uri="{FF2B5EF4-FFF2-40B4-BE49-F238E27FC236}">
                    <a16:creationId xmlns:a16="http://schemas.microsoft.com/office/drawing/2014/main" id="{0778EAB4-65D7-584B-88B7-90578F749A21}"/>
                  </a:ext>
                </a:extLst>
              </p:cNvPr>
              <p:cNvSpPr>
                <a:spLocks noChangeArrowheads="1"/>
              </p:cNvSpPr>
              <p:nvPr/>
            </p:nvSpPr>
            <p:spPr bwMode="auto">
              <a:xfrm>
                <a:off x="80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16" name="Rectangle 359">
                <a:extLst>
                  <a:ext uri="{FF2B5EF4-FFF2-40B4-BE49-F238E27FC236}">
                    <a16:creationId xmlns:a16="http://schemas.microsoft.com/office/drawing/2014/main" id="{A0D9A77C-CA23-8E42-8CCD-787BB6B43188}"/>
                  </a:ext>
                </a:extLst>
              </p:cNvPr>
              <p:cNvSpPr>
                <a:spLocks noChangeArrowheads="1"/>
              </p:cNvSpPr>
              <p:nvPr/>
            </p:nvSpPr>
            <p:spPr bwMode="auto">
              <a:xfrm>
                <a:off x="80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17" name="Rectangle 360">
                <a:extLst>
                  <a:ext uri="{FF2B5EF4-FFF2-40B4-BE49-F238E27FC236}">
                    <a16:creationId xmlns:a16="http://schemas.microsoft.com/office/drawing/2014/main" id="{2E8A8208-22FE-E847-BF02-F2A6B1EBE620}"/>
                  </a:ext>
                </a:extLst>
              </p:cNvPr>
              <p:cNvSpPr>
                <a:spLocks noChangeArrowheads="1"/>
              </p:cNvSpPr>
              <p:nvPr/>
            </p:nvSpPr>
            <p:spPr bwMode="auto">
              <a:xfrm>
                <a:off x="80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18" name="Rectangle 361">
                <a:extLst>
                  <a:ext uri="{FF2B5EF4-FFF2-40B4-BE49-F238E27FC236}">
                    <a16:creationId xmlns:a16="http://schemas.microsoft.com/office/drawing/2014/main" id="{9FCCCA1D-F0D1-6245-A8D0-87A673F1B7EF}"/>
                  </a:ext>
                </a:extLst>
              </p:cNvPr>
              <p:cNvSpPr>
                <a:spLocks noChangeArrowheads="1"/>
              </p:cNvSpPr>
              <p:nvPr/>
            </p:nvSpPr>
            <p:spPr bwMode="auto">
              <a:xfrm>
                <a:off x="80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19" name="Rectangle 362">
                <a:extLst>
                  <a:ext uri="{FF2B5EF4-FFF2-40B4-BE49-F238E27FC236}">
                    <a16:creationId xmlns:a16="http://schemas.microsoft.com/office/drawing/2014/main" id="{0A6CAF88-4B70-2C4E-8D76-B10B12AE5D46}"/>
                  </a:ext>
                </a:extLst>
              </p:cNvPr>
              <p:cNvSpPr>
                <a:spLocks noChangeArrowheads="1"/>
              </p:cNvSpPr>
              <p:nvPr/>
            </p:nvSpPr>
            <p:spPr bwMode="auto">
              <a:xfrm>
                <a:off x="812" y="400"/>
                <a:ext cx="16"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20" name="Rectangle 363">
                <a:extLst>
                  <a:ext uri="{FF2B5EF4-FFF2-40B4-BE49-F238E27FC236}">
                    <a16:creationId xmlns:a16="http://schemas.microsoft.com/office/drawing/2014/main" id="{D594012B-03B4-4945-B12A-42D2DF7EADC4}"/>
                  </a:ext>
                </a:extLst>
              </p:cNvPr>
              <p:cNvSpPr>
                <a:spLocks noChangeArrowheads="1"/>
              </p:cNvSpPr>
              <p:nvPr/>
            </p:nvSpPr>
            <p:spPr bwMode="auto">
              <a:xfrm>
                <a:off x="82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21" name="Rectangle 364">
                <a:extLst>
                  <a:ext uri="{FF2B5EF4-FFF2-40B4-BE49-F238E27FC236}">
                    <a16:creationId xmlns:a16="http://schemas.microsoft.com/office/drawing/2014/main" id="{25A74FAF-D64C-8E47-BE61-EC32482A341C}"/>
                  </a:ext>
                </a:extLst>
              </p:cNvPr>
              <p:cNvSpPr>
                <a:spLocks noChangeArrowheads="1"/>
              </p:cNvSpPr>
              <p:nvPr/>
            </p:nvSpPr>
            <p:spPr bwMode="auto">
              <a:xfrm>
                <a:off x="83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22" name="Rectangle 365">
                <a:extLst>
                  <a:ext uri="{FF2B5EF4-FFF2-40B4-BE49-F238E27FC236}">
                    <a16:creationId xmlns:a16="http://schemas.microsoft.com/office/drawing/2014/main" id="{6D797A9E-F2D1-F248-92D0-66892A33BBFE}"/>
                  </a:ext>
                </a:extLst>
              </p:cNvPr>
              <p:cNvSpPr>
                <a:spLocks noChangeArrowheads="1"/>
              </p:cNvSpPr>
              <p:nvPr/>
            </p:nvSpPr>
            <p:spPr bwMode="auto">
              <a:xfrm>
                <a:off x="84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23" name="Rectangle 366">
                <a:extLst>
                  <a:ext uri="{FF2B5EF4-FFF2-40B4-BE49-F238E27FC236}">
                    <a16:creationId xmlns:a16="http://schemas.microsoft.com/office/drawing/2014/main" id="{4A38B4F8-A4C2-2746-8F54-74ABBE215C94}"/>
                  </a:ext>
                </a:extLst>
              </p:cNvPr>
              <p:cNvSpPr>
                <a:spLocks noChangeArrowheads="1"/>
              </p:cNvSpPr>
              <p:nvPr/>
            </p:nvSpPr>
            <p:spPr bwMode="auto">
              <a:xfrm>
                <a:off x="86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24" name="Rectangle 367">
                <a:extLst>
                  <a:ext uri="{FF2B5EF4-FFF2-40B4-BE49-F238E27FC236}">
                    <a16:creationId xmlns:a16="http://schemas.microsoft.com/office/drawing/2014/main" id="{2A96C3B9-A2D9-C74C-991D-FDAE8FD5FC49}"/>
                  </a:ext>
                </a:extLst>
              </p:cNvPr>
              <p:cNvSpPr>
                <a:spLocks noChangeArrowheads="1"/>
              </p:cNvSpPr>
              <p:nvPr/>
            </p:nvSpPr>
            <p:spPr bwMode="auto">
              <a:xfrm>
                <a:off x="86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25" name="Rectangle 368">
                <a:extLst>
                  <a:ext uri="{FF2B5EF4-FFF2-40B4-BE49-F238E27FC236}">
                    <a16:creationId xmlns:a16="http://schemas.microsoft.com/office/drawing/2014/main" id="{4435D917-6234-DD44-B749-3DB31BAE1C47}"/>
                  </a:ext>
                </a:extLst>
              </p:cNvPr>
              <p:cNvSpPr>
                <a:spLocks noChangeArrowheads="1"/>
              </p:cNvSpPr>
              <p:nvPr/>
            </p:nvSpPr>
            <p:spPr bwMode="auto">
              <a:xfrm>
                <a:off x="86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26" name="Rectangle 369">
                <a:extLst>
                  <a:ext uri="{FF2B5EF4-FFF2-40B4-BE49-F238E27FC236}">
                    <a16:creationId xmlns:a16="http://schemas.microsoft.com/office/drawing/2014/main" id="{82C50BE9-571C-CE4A-8A8E-D107A961B8D5}"/>
                  </a:ext>
                </a:extLst>
              </p:cNvPr>
              <p:cNvSpPr>
                <a:spLocks noChangeArrowheads="1"/>
              </p:cNvSpPr>
              <p:nvPr/>
            </p:nvSpPr>
            <p:spPr bwMode="auto">
              <a:xfrm>
                <a:off x="86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27" name="Rectangle 370">
                <a:extLst>
                  <a:ext uri="{FF2B5EF4-FFF2-40B4-BE49-F238E27FC236}">
                    <a16:creationId xmlns:a16="http://schemas.microsoft.com/office/drawing/2014/main" id="{B3C8DC25-6BD2-E14F-9996-0386AFC9FCA5}"/>
                  </a:ext>
                </a:extLst>
              </p:cNvPr>
              <p:cNvSpPr>
                <a:spLocks noChangeArrowheads="1"/>
              </p:cNvSpPr>
              <p:nvPr/>
            </p:nvSpPr>
            <p:spPr bwMode="auto">
              <a:xfrm>
                <a:off x="89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28" name="Rectangle 371">
                <a:extLst>
                  <a:ext uri="{FF2B5EF4-FFF2-40B4-BE49-F238E27FC236}">
                    <a16:creationId xmlns:a16="http://schemas.microsoft.com/office/drawing/2014/main" id="{E7924776-0B57-C24D-8E2D-C55E60EF263D}"/>
                  </a:ext>
                </a:extLst>
              </p:cNvPr>
              <p:cNvSpPr>
                <a:spLocks noChangeArrowheads="1"/>
              </p:cNvSpPr>
              <p:nvPr/>
            </p:nvSpPr>
            <p:spPr bwMode="auto">
              <a:xfrm>
                <a:off x="89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29" name="Rectangle 372">
                <a:extLst>
                  <a:ext uri="{FF2B5EF4-FFF2-40B4-BE49-F238E27FC236}">
                    <a16:creationId xmlns:a16="http://schemas.microsoft.com/office/drawing/2014/main" id="{941339AA-1F35-FF45-8334-00FF83CB9B8A}"/>
                  </a:ext>
                </a:extLst>
              </p:cNvPr>
              <p:cNvSpPr>
                <a:spLocks noChangeArrowheads="1"/>
              </p:cNvSpPr>
              <p:nvPr/>
            </p:nvSpPr>
            <p:spPr bwMode="auto">
              <a:xfrm>
                <a:off x="91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30" name="Rectangle 373">
                <a:extLst>
                  <a:ext uri="{FF2B5EF4-FFF2-40B4-BE49-F238E27FC236}">
                    <a16:creationId xmlns:a16="http://schemas.microsoft.com/office/drawing/2014/main" id="{FA0BA712-4199-F245-BE38-128678F5CF21}"/>
                  </a:ext>
                </a:extLst>
              </p:cNvPr>
              <p:cNvSpPr>
                <a:spLocks noChangeArrowheads="1"/>
              </p:cNvSpPr>
              <p:nvPr/>
            </p:nvSpPr>
            <p:spPr bwMode="auto">
              <a:xfrm>
                <a:off x="92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31" name="Rectangle 374">
                <a:extLst>
                  <a:ext uri="{FF2B5EF4-FFF2-40B4-BE49-F238E27FC236}">
                    <a16:creationId xmlns:a16="http://schemas.microsoft.com/office/drawing/2014/main" id="{B4C6D299-B49B-EC42-9B66-148C746912C5}"/>
                  </a:ext>
                </a:extLst>
              </p:cNvPr>
              <p:cNvSpPr>
                <a:spLocks noChangeArrowheads="1"/>
              </p:cNvSpPr>
              <p:nvPr/>
            </p:nvSpPr>
            <p:spPr bwMode="auto">
              <a:xfrm>
                <a:off x="927"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32" name="Rectangle 375">
                <a:extLst>
                  <a:ext uri="{FF2B5EF4-FFF2-40B4-BE49-F238E27FC236}">
                    <a16:creationId xmlns:a16="http://schemas.microsoft.com/office/drawing/2014/main" id="{431F3F4A-003E-7943-A0E9-12F176AB8275}"/>
                  </a:ext>
                </a:extLst>
              </p:cNvPr>
              <p:cNvSpPr>
                <a:spLocks noChangeArrowheads="1"/>
              </p:cNvSpPr>
              <p:nvPr/>
            </p:nvSpPr>
            <p:spPr bwMode="auto">
              <a:xfrm>
                <a:off x="93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33" name="Rectangle 376">
                <a:extLst>
                  <a:ext uri="{FF2B5EF4-FFF2-40B4-BE49-F238E27FC236}">
                    <a16:creationId xmlns:a16="http://schemas.microsoft.com/office/drawing/2014/main" id="{9A389343-C8AB-7745-AEA3-96B94F775D50}"/>
                  </a:ext>
                </a:extLst>
              </p:cNvPr>
              <p:cNvSpPr>
                <a:spLocks noChangeArrowheads="1"/>
              </p:cNvSpPr>
              <p:nvPr/>
            </p:nvSpPr>
            <p:spPr bwMode="auto">
              <a:xfrm>
                <a:off x="93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34" name="Rectangle 377">
                <a:extLst>
                  <a:ext uri="{FF2B5EF4-FFF2-40B4-BE49-F238E27FC236}">
                    <a16:creationId xmlns:a16="http://schemas.microsoft.com/office/drawing/2014/main" id="{2F0B0EA4-ED3D-3E43-A631-E7EA64EE8301}"/>
                  </a:ext>
                </a:extLst>
              </p:cNvPr>
              <p:cNvSpPr>
                <a:spLocks noChangeArrowheads="1"/>
              </p:cNvSpPr>
              <p:nvPr/>
            </p:nvSpPr>
            <p:spPr bwMode="auto">
              <a:xfrm>
                <a:off x="95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35" name="Rectangle 378">
                <a:extLst>
                  <a:ext uri="{FF2B5EF4-FFF2-40B4-BE49-F238E27FC236}">
                    <a16:creationId xmlns:a16="http://schemas.microsoft.com/office/drawing/2014/main" id="{E2B6DB31-89A0-BE43-9A26-685095D7863D}"/>
                  </a:ext>
                </a:extLst>
              </p:cNvPr>
              <p:cNvSpPr>
                <a:spLocks noChangeArrowheads="1"/>
              </p:cNvSpPr>
              <p:nvPr/>
            </p:nvSpPr>
            <p:spPr bwMode="auto">
              <a:xfrm>
                <a:off x="95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36" name="Rectangle 379">
                <a:extLst>
                  <a:ext uri="{FF2B5EF4-FFF2-40B4-BE49-F238E27FC236}">
                    <a16:creationId xmlns:a16="http://schemas.microsoft.com/office/drawing/2014/main" id="{EEB7554C-8354-DB46-B3FC-EE671F172A49}"/>
                  </a:ext>
                </a:extLst>
              </p:cNvPr>
              <p:cNvSpPr>
                <a:spLocks noChangeArrowheads="1"/>
              </p:cNvSpPr>
              <p:nvPr/>
            </p:nvSpPr>
            <p:spPr bwMode="auto">
              <a:xfrm>
                <a:off x="96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37" name="Rectangle 380">
                <a:extLst>
                  <a:ext uri="{FF2B5EF4-FFF2-40B4-BE49-F238E27FC236}">
                    <a16:creationId xmlns:a16="http://schemas.microsoft.com/office/drawing/2014/main" id="{20DCC6A0-3FD4-2F45-BC91-7326332EDDE9}"/>
                  </a:ext>
                </a:extLst>
              </p:cNvPr>
              <p:cNvSpPr>
                <a:spLocks noChangeArrowheads="1"/>
              </p:cNvSpPr>
              <p:nvPr/>
            </p:nvSpPr>
            <p:spPr bwMode="auto">
              <a:xfrm>
                <a:off x="967"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38" name="Rectangle 381">
                <a:extLst>
                  <a:ext uri="{FF2B5EF4-FFF2-40B4-BE49-F238E27FC236}">
                    <a16:creationId xmlns:a16="http://schemas.microsoft.com/office/drawing/2014/main" id="{946976EE-F89C-6F42-B026-217C1BD27AEC}"/>
                  </a:ext>
                </a:extLst>
              </p:cNvPr>
              <p:cNvSpPr>
                <a:spLocks noChangeArrowheads="1"/>
              </p:cNvSpPr>
              <p:nvPr/>
            </p:nvSpPr>
            <p:spPr bwMode="auto">
              <a:xfrm>
                <a:off x="967"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39" name="Rectangle 382">
                <a:extLst>
                  <a:ext uri="{FF2B5EF4-FFF2-40B4-BE49-F238E27FC236}">
                    <a16:creationId xmlns:a16="http://schemas.microsoft.com/office/drawing/2014/main" id="{4B3913EC-E986-6F43-A48F-C3BF75402A2A}"/>
                  </a:ext>
                </a:extLst>
              </p:cNvPr>
              <p:cNvSpPr>
                <a:spLocks noChangeArrowheads="1"/>
              </p:cNvSpPr>
              <p:nvPr/>
            </p:nvSpPr>
            <p:spPr bwMode="auto">
              <a:xfrm>
                <a:off x="967" y="400"/>
                <a:ext cx="16"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40" name="Rectangle 383">
                <a:extLst>
                  <a:ext uri="{FF2B5EF4-FFF2-40B4-BE49-F238E27FC236}">
                    <a16:creationId xmlns:a16="http://schemas.microsoft.com/office/drawing/2014/main" id="{F2B3CBFB-638E-7C40-BF3F-6E5607D376A8}"/>
                  </a:ext>
                </a:extLst>
              </p:cNvPr>
              <p:cNvSpPr>
                <a:spLocks noChangeArrowheads="1"/>
              </p:cNvSpPr>
              <p:nvPr/>
            </p:nvSpPr>
            <p:spPr bwMode="auto">
              <a:xfrm>
                <a:off x="97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41" name="Rectangle 384">
                <a:extLst>
                  <a:ext uri="{FF2B5EF4-FFF2-40B4-BE49-F238E27FC236}">
                    <a16:creationId xmlns:a16="http://schemas.microsoft.com/office/drawing/2014/main" id="{E229B9DE-3141-7240-9E55-977B37ADA2DF}"/>
                  </a:ext>
                </a:extLst>
              </p:cNvPr>
              <p:cNvSpPr>
                <a:spLocks noChangeArrowheads="1"/>
              </p:cNvSpPr>
              <p:nvPr/>
            </p:nvSpPr>
            <p:spPr bwMode="auto">
              <a:xfrm>
                <a:off x="98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42" name="Rectangle 385">
                <a:extLst>
                  <a:ext uri="{FF2B5EF4-FFF2-40B4-BE49-F238E27FC236}">
                    <a16:creationId xmlns:a16="http://schemas.microsoft.com/office/drawing/2014/main" id="{8D05E59C-EE40-4B45-971F-A4C3EF53E776}"/>
                  </a:ext>
                </a:extLst>
              </p:cNvPr>
              <p:cNvSpPr>
                <a:spLocks noChangeArrowheads="1"/>
              </p:cNvSpPr>
              <p:nvPr/>
            </p:nvSpPr>
            <p:spPr bwMode="auto">
              <a:xfrm>
                <a:off x="98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43" name="Rectangle 386">
                <a:extLst>
                  <a:ext uri="{FF2B5EF4-FFF2-40B4-BE49-F238E27FC236}">
                    <a16:creationId xmlns:a16="http://schemas.microsoft.com/office/drawing/2014/main" id="{BE30FA4D-EE4B-9541-9AFC-2360DC84BCCE}"/>
                  </a:ext>
                </a:extLst>
              </p:cNvPr>
              <p:cNvSpPr>
                <a:spLocks noChangeArrowheads="1"/>
              </p:cNvSpPr>
              <p:nvPr/>
            </p:nvSpPr>
            <p:spPr bwMode="auto">
              <a:xfrm>
                <a:off x="100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44" name="Rectangle 387">
                <a:extLst>
                  <a:ext uri="{FF2B5EF4-FFF2-40B4-BE49-F238E27FC236}">
                    <a16:creationId xmlns:a16="http://schemas.microsoft.com/office/drawing/2014/main" id="{5EF1EB00-5184-A24F-A448-0FB5A97266B2}"/>
                  </a:ext>
                </a:extLst>
              </p:cNvPr>
              <p:cNvSpPr>
                <a:spLocks noChangeArrowheads="1"/>
              </p:cNvSpPr>
              <p:nvPr/>
            </p:nvSpPr>
            <p:spPr bwMode="auto">
              <a:xfrm>
                <a:off x="104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45" name="Rectangle 388">
                <a:extLst>
                  <a:ext uri="{FF2B5EF4-FFF2-40B4-BE49-F238E27FC236}">
                    <a16:creationId xmlns:a16="http://schemas.microsoft.com/office/drawing/2014/main" id="{0518B0D7-6AAE-414F-9700-0BD968EEA8FF}"/>
                  </a:ext>
                </a:extLst>
              </p:cNvPr>
              <p:cNvSpPr>
                <a:spLocks noChangeArrowheads="1"/>
              </p:cNvSpPr>
              <p:nvPr/>
            </p:nvSpPr>
            <p:spPr bwMode="auto">
              <a:xfrm>
                <a:off x="105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46" name="Rectangle 389">
                <a:extLst>
                  <a:ext uri="{FF2B5EF4-FFF2-40B4-BE49-F238E27FC236}">
                    <a16:creationId xmlns:a16="http://schemas.microsoft.com/office/drawing/2014/main" id="{5780DEF7-2A8D-AB48-8A77-FA0EA3D4456B}"/>
                  </a:ext>
                </a:extLst>
              </p:cNvPr>
              <p:cNvSpPr>
                <a:spLocks noChangeArrowheads="1"/>
              </p:cNvSpPr>
              <p:nvPr/>
            </p:nvSpPr>
            <p:spPr bwMode="auto">
              <a:xfrm>
                <a:off x="107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47" name="Rectangle 390">
                <a:extLst>
                  <a:ext uri="{FF2B5EF4-FFF2-40B4-BE49-F238E27FC236}">
                    <a16:creationId xmlns:a16="http://schemas.microsoft.com/office/drawing/2014/main" id="{52E727C1-0C53-B044-B529-5D7F4F7545D0}"/>
                  </a:ext>
                </a:extLst>
              </p:cNvPr>
              <p:cNvSpPr>
                <a:spLocks noChangeArrowheads="1"/>
              </p:cNvSpPr>
              <p:nvPr/>
            </p:nvSpPr>
            <p:spPr bwMode="auto">
              <a:xfrm>
                <a:off x="107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48" name="Rectangle 391">
                <a:extLst>
                  <a:ext uri="{FF2B5EF4-FFF2-40B4-BE49-F238E27FC236}">
                    <a16:creationId xmlns:a16="http://schemas.microsoft.com/office/drawing/2014/main" id="{B5604711-F7C9-A64A-B684-4B6D37D78186}"/>
                  </a:ext>
                </a:extLst>
              </p:cNvPr>
              <p:cNvSpPr>
                <a:spLocks noChangeArrowheads="1"/>
              </p:cNvSpPr>
              <p:nvPr/>
            </p:nvSpPr>
            <p:spPr bwMode="auto">
              <a:xfrm>
                <a:off x="108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49" name="Rectangle 392">
                <a:extLst>
                  <a:ext uri="{FF2B5EF4-FFF2-40B4-BE49-F238E27FC236}">
                    <a16:creationId xmlns:a16="http://schemas.microsoft.com/office/drawing/2014/main" id="{1E4D15FA-7A03-8547-9DB6-56845F1C6787}"/>
                  </a:ext>
                </a:extLst>
              </p:cNvPr>
              <p:cNvSpPr>
                <a:spLocks noChangeArrowheads="1"/>
              </p:cNvSpPr>
              <p:nvPr/>
            </p:nvSpPr>
            <p:spPr bwMode="auto">
              <a:xfrm>
                <a:off x="108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50" name="Rectangle 393">
                <a:extLst>
                  <a:ext uri="{FF2B5EF4-FFF2-40B4-BE49-F238E27FC236}">
                    <a16:creationId xmlns:a16="http://schemas.microsoft.com/office/drawing/2014/main" id="{7AF7B534-AA1A-D440-B86F-0992585E1675}"/>
                  </a:ext>
                </a:extLst>
              </p:cNvPr>
              <p:cNvSpPr>
                <a:spLocks noChangeArrowheads="1"/>
              </p:cNvSpPr>
              <p:nvPr/>
            </p:nvSpPr>
            <p:spPr bwMode="auto">
              <a:xfrm>
                <a:off x="109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51" name="Rectangle 394">
                <a:extLst>
                  <a:ext uri="{FF2B5EF4-FFF2-40B4-BE49-F238E27FC236}">
                    <a16:creationId xmlns:a16="http://schemas.microsoft.com/office/drawing/2014/main" id="{3B47C873-0F3F-4443-BC6C-6114B40E36FC}"/>
                  </a:ext>
                </a:extLst>
              </p:cNvPr>
              <p:cNvSpPr>
                <a:spLocks noChangeArrowheads="1"/>
              </p:cNvSpPr>
              <p:nvPr/>
            </p:nvSpPr>
            <p:spPr bwMode="auto">
              <a:xfrm>
                <a:off x="111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52" name="Rectangle 395">
                <a:extLst>
                  <a:ext uri="{FF2B5EF4-FFF2-40B4-BE49-F238E27FC236}">
                    <a16:creationId xmlns:a16="http://schemas.microsoft.com/office/drawing/2014/main" id="{F6BF6024-5F76-0B46-A2AC-6D444CAFF829}"/>
                  </a:ext>
                </a:extLst>
              </p:cNvPr>
              <p:cNvSpPr>
                <a:spLocks noChangeArrowheads="1"/>
              </p:cNvSpPr>
              <p:nvPr/>
            </p:nvSpPr>
            <p:spPr bwMode="auto">
              <a:xfrm>
                <a:off x="112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53" name="Rectangle 396">
                <a:extLst>
                  <a:ext uri="{FF2B5EF4-FFF2-40B4-BE49-F238E27FC236}">
                    <a16:creationId xmlns:a16="http://schemas.microsoft.com/office/drawing/2014/main" id="{C090F144-E730-DA4E-82E9-91B5C0F141E5}"/>
                  </a:ext>
                </a:extLst>
              </p:cNvPr>
              <p:cNvSpPr>
                <a:spLocks noChangeArrowheads="1"/>
              </p:cNvSpPr>
              <p:nvPr/>
            </p:nvSpPr>
            <p:spPr bwMode="auto">
              <a:xfrm>
                <a:off x="112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54" name="Rectangle 397">
                <a:extLst>
                  <a:ext uri="{FF2B5EF4-FFF2-40B4-BE49-F238E27FC236}">
                    <a16:creationId xmlns:a16="http://schemas.microsoft.com/office/drawing/2014/main" id="{6F01A3B5-683F-214E-A796-903E98C230D3}"/>
                  </a:ext>
                </a:extLst>
              </p:cNvPr>
              <p:cNvSpPr>
                <a:spLocks noChangeArrowheads="1"/>
              </p:cNvSpPr>
              <p:nvPr/>
            </p:nvSpPr>
            <p:spPr bwMode="auto">
              <a:xfrm>
                <a:off x="113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55" name="Rectangle 398">
                <a:extLst>
                  <a:ext uri="{FF2B5EF4-FFF2-40B4-BE49-F238E27FC236}">
                    <a16:creationId xmlns:a16="http://schemas.microsoft.com/office/drawing/2014/main" id="{A27D5635-071F-4244-A7D2-6FE5699CEFF6}"/>
                  </a:ext>
                </a:extLst>
              </p:cNvPr>
              <p:cNvSpPr>
                <a:spLocks noChangeArrowheads="1"/>
              </p:cNvSpPr>
              <p:nvPr/>
            </p:nvSpPr>
            <p:spPr bwMode="auto">
              <a:xfrm>
                <a:off x="114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56" name="Rectangle 399">
                <a:extLst>
                  <a:ext uri="{FF2B5EF4-FFF2-40B4-BE49-F238E27FC236}">
                    <a16:creationId xmlns:a16="http://schemas.microsoft.com/office/drawing/2014/main" id="{2B3D9DC8-2CB1-FA4B-83FB-F92DE971E9FE}"/>
                  </a:ext>
                </a:extLst>
              </p:cNvPr>
              <p:cNvSpPr>
                <a:spLocks noChangeArrowheads="1"/>
              </p:cNvSpPr>
              <p:nvPr/>
            </p:nvSpPr>
            <p:spPr bwMode="auto">
              <a:xfrm>
                <a:off x="114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57" name="Rectangle 400">
                <a:extLst>
                  <a:ext uri="{FF2B5EF4-FFF2-40B4-BE49-F238E27FC236}">
                    <a16:creationId xmlns:a16="http://schemas.microsoft.com/office/drawing/2014/main" id="{A7A66FB6-5DC9-C947-9087-13B844174959}"/>
                  </a:ext>
                </a:extLst>
              </p:cNvPr>
              <p:cNvSpPr>
                <a:spLocks noChangeArrowheads="1"/>
              </p:cNvSpPr>
              <p:nvPr/>
            </p:nvSpPr>
            <p:spPr bwMode="auto">
              <a:xfrm>
                <a:off x="115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58" name="Rectangle 401">
                <a:extLst>
                  <a:ext uri="{FF2B5EF4-FFF2-40B4-BE49-F238E27FC236}">
                    <a16:creationId xmlns:a16="http://schemas.microsoft.com/office/drawing/2014/main" id="{8679D8E6-E935-C141-B77A-19104B74D0D4}"/>
                  </a:ext>
                </a:extLst>
              </p:cNvPr>
              <p:cNvSpPr>
                <a:spLocks noChangeArrowheads="1"/>
              </p:cNvSpPr>
              <p:nvPr/>
            </p:nvSpPr>
            <p:spPr bwMode="auto">
              <a:xfrm>
                <a:off x="115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59" name="Rectangle 402">
                <a:extLst>
                  <a:ext uri="{FF2B5EF4-FFF2-40B4-BE49-F238E27FC236}">
                    <a16:creationId xmlns:a16="http://schemas.microsoft.com/office/drawing/2014/main" id="{34EA8AD1-651D-A74C-89CB-B54964B8731F}"/>
                  </a:ext>
                </a:extLst>
              </p:cNvPr>
              <p:cNvSpPr>
                <a:spLocks noChangeArrowheads="1"/>
              </p:cNvSpPr>
              <p:nvPr/>
            </p:nvSpPr>
            <p:spPr bwMode="auto">
              <a:xfrm>
                <a:off x="1157"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60" name="Rectangle 403">
                <a:extLst>
                  <a:ext uri="{FF2B5EF4-FFF2-40B4-BE49-F238E27FC236}">
                    <a16:creationId xmlns:a16="http://schemas.microsoft.com/office/drawing/2014/main" id="{7DB2B418-CBC4-DB45-AE23-C83D9A318141}"/>
                  </a:ext>
                </a:extLst>
              </p:cNvPr>
              <p:cNvSpPr>
                <a:spLocks noChangeArrowheads="1"/>
              </p:cNvSpPr>
              <p:nvPr/>
            </p:nvSpPr>
            <p:spPr bwMode="auto">
              <a:xfrm>
                <a:off x="116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61" name="Rectangle 404">
                <a:extLst>
                  <a:ext uri="{FF2B5EF4-FFF2-40B4-BE49-F238E27FC236}">
                    <a16:creationId xmlns:a16="http://schemas.microsoft.com/office/drawing/2014/main" id="{06DE94D7-4F22-1145-B959-F7A8AB6F8E3B}"/>
                  </a:ext>
                </a:extLst>
              </p:cNvPr>
              <p:cNvSpPr>
                <a:spLocks noChangeArrowheads="1"/>
              </p:cNvSpPr>
              <p:nvPr/>
            </p:nvSpPr>
            <p:spPr bwMode="auto">
              <a:xfrm>
                <a:off x="117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62" name="Rectangle 405">
                <a:extLst>
                  <a:ext uri="{FF2B5EF4-FFF2-40B4-BE49-F238E27FC236}">
                    <a16:creationId xmlns:a16="http://schemas.microsoft.com/office/drawing/2014/main" id="{FBC8C364-9938-8942-B214-16AD6C143D7C}"/>
                  </a:ext>
                </a:extLst>
              </p:cNvPr>
              <p:cNvSpPr>
                <a:spLocks noChangeArrowheads="1"/>
              </p:cNvSpPr>
              <p:nvPr/>
            </p:nvSpPr>
            <p:spPr bwMode="auto">
              <a:xfrm>
                <a:off x="118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63" name="Rectangle 406">
                <a:extLst>
                  <a:ext uri="{FF2B5EF4-FFF2-40B4-BE49-F238E27FC236}">
                    <a16:creationId xmlns:a16="http://schemas.microsoft.com/office/drawing/2014/main" id="{C34F958D-8435-FD43-BAB4-367ECB60F4DB}"/>
                  </a:ext>
                </a:extLst>
              </p:cNvPr>
              <p:cNvSpPr>
                <a:spLocks noChangeArrowheads="1"/>
              </p:cNvSpPr>
              <p:nvPr/>
            </p:nvSpPr>
            <p:spPr bwMode="auto">
              <a:xfrm>
                <a:off x="118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64" name="Rectangle 407">
                <a:extLst>
                  <a:ext uri="{FF2B5EF4-FFF2-40B4-BE49-F238E27FC236}">
                    <a16:creationId xmlns:a16="http://schemas.microsoft.com/office/drawing/2014/main" id="{6A104DE5-F2D9-D14D-9FD2-3EEC89562AD1}"/>
                  </a:ext>
                </a:extLst>
              </p:cNvPr>
              <p:cNvSpPr>
                <a:spLocks noChangeArrowheads="1"/>
              </p:cNvSpPr>
              <p:nvPr/>
            </p:nvSpPr>
            <p:spPr bwMode="auto">
              <a:xfrm>
                <a:off x="118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65" name="Rectangle 408">
                <a:extLst>
                  <a:ext uri="{FF2B5EF4-FFF2-40B4-BE49-F238E27FC236}">
                    <a16:creationId xmlns:a16="http://schemas.microsoft.com/office/drawing/2014/main" id="{2A65060D-9BA1-2F41-A021-8D7B2056A4C4}"/>
                  </a:ext>
                </a:extLst>
              </p:cNvPr>
              <p:cNvSpPr>
                <a:spLocks noChangeArrowheads="1"/>
              </p:cNvSpPr>
              <p:nvPr/>
            </p:nvSpPr>
            <p:spPr bwMode="auto">
              <a:xfrm>
                <a:off x="122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66" name="Rectangle 409">
                <a:extLst>
                  <a:ext uri="{FF2B5EF4-FFF2-40B4-BE49-F238E27FC236}">
                    <a16:creationId xmlns:a16="http://schemas.microsoft.com/office/drawing/2014/main" id="{BE21C9DC-AE78-564B-AF34-47BD7D52512D}"/>
                  </a:ext>
                </a:extLst>
              </p:cNvPr>
              <p:cNvSpPr>
                <a:spLocks noChangeArrowheads="1"/>
              </p:cNvSpPr>
              <p:nvPr/>
            </p:nvSpPr>
            <p:spPr bwMode="auto">
              <a:xfrm>
                <a:off x="122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67" name="Rectangle 410">
                <a:extLst>
                  <a:ext uri="{FF2B5EF4-FFF2-40B4-BE49-F238E27FC236}">
                    <a16:creationId xmlns:a16="http://schemas.microsoft.com/office/drawing/2014/main" id="{1E78F0F9-B22F-514C-A6E9-8FD9EA1F7C13}"/>
                  </a:ext>
                </a:extLst>
              </p:cNvPr>
              <p:cNvSpPr>
                <a:spLocks noChangeArrowheads="1"/>
              </p:cNvSpPr>
              <p:nvPr/>
            </p:nvSpPr>
            <p:spPr bwMode="auto">
              <a:xfrm>
                <a:off x="123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68" name="Rectangle 411">
                <a:extLst>
                  <a:ext uri="{FF2B5EF4-FFF2-40B4-BE49-F238E27FC236}">
                    <a16:creationId xmlns:a16="http://schemas.microsoft.com/office/drawing/2014/main" id="{92DAD1F9-448F-5340-A415-870D20F661A5}"/>
                  </a:ext>
                </a:extLst>
              </p:cNvPr>
              <p:cNvSpPr>
                <a:spLocks noChangeArrowheads="1"/>
              </p:cNvSpPr>
              <p:nvPr/>
            </p:nvSpPr>
            <p:spPr bwMode="auto">
              <a:xfrm>
                <a:off x="124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69" name="Rectangle 412">
                <a:extLst>
                  <a:ext uri="{FF2B5EF4-FFF2-40B4-BE49-F238E27FC236}">
                    <a16:creationId xmlns:a16="http://schemas.microsoft.com/office/drawing/2014/main" id="{967243A2-234F-2F4E-9325-31509D75DBDE}"/>
                  </a:ext>
                </a:extLst>
              </p:cNvPr>
              <p:cNvSpPr>
                <a:spLocks noChangeArrowheads="1"/>
              </p:cNvSpPr>
              <p:nvPr/>
            </p:nvSpPr>
            <p:spPr bwMode="auto">
              <a:xfrm>
                <a:off x="124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70" name="Rectangle 413">
                <a:extLst>
                  <a:ext uri="{FF2B5EF4-FFF2-40B4-BE49-F238E27FC236}">
                    <a16:creationId xmlns:a16="http://schemas.microsoft.com/office/drawing/2014/main" id="{05F35FB0-5699-E04E-A7B1-D84EB8B44275}"/>
                  </a:ext>
                </a:extLst>
              </p:cNvPr>
              <p:cNvSpPr>
                <a:spLocks noChangeArrowheads="1"/>
              </p:cNvSpPr>
              <p:nvPr/>
            </p:nvSpPr>
            <p:spPr bwMode="auto">
              <a:xfrm>
                <a:off x="126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71" name="Rectangle 414">
                <a:extLst>
                  <a:ext uri="{FF2B5EF4-FFF2-40B4-BE49-F238E27FC236}">
                    <a16:creationId xmlns:a16="http://schemas.microsoft.com/office/drawing/2014/main" id="{BE836293-5738-8E4E-BD03-A8D88DD4E50C}"/>
                  </a:ext>
                </a:extLst>
              </p:cNvPr>
              <p:cNvSpPr>
                <a:spLocks noChangeArrowheads="1"/>
              </p:cNvSpPr>
              <p:nvPr/>
            </p:nvSpPr>
            <p:spPr bwMode="auto">
              <a:xfrm>
                <a:off x="127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72" name="Rectangle 415">
                <a:extLst>
                  <a:ext uri="{FF2B5EF4-FFF2-40B4-BE49-F238E27FC236}">
                    <a16:creationId xmlns:a16="http://schemas.microsoft.com/office/drawing/2014/main" id="{7CB42124-888F-4E49-9426-3BB4F508DBE8}"/>
                  </a:ext>
                </a:extLst>
              </p:cNvPr>
              <p:cNvSpPr>
                <a:spLocks noChangeArrowheads="1"/>
              </p:cNvSpPr>
              <p:nvPr/>
            </p:nvSpPr>
            <p:spPr bwMode="auto">
              <a:xfrm>
                <a:off x="129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73" name="Rectangle 416">
                <a:extLst>
                  <a:ext uri="{FF2B5EF4-FFF2-40B4-BE49-F238E27FC236}">
                    <a16:creationId xmlns:a16="http://schemas.microsoft.com/office/drawing/2014/main" id="{61A9A039-E200-2340-A9E1-2B110D092121}"/>
                  </a:ext>
                </a:extLst>
              </p:cNvPr>
              <p:cNvSpPr>
                <a:spLocks noChangeArrowheads="1"/>
              </p:cNvSpPr>
              <p:nvPr/>
            </p:nvSpPr>
            <p:spPr bwMode="auto">
              <a:xfrm>
                <a:off x="1301" y="400"/>
                <a:ext cx="24"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74" name="Rectangle 417">
                <a:extLst>
                  <a:ext uri="{FF2B5EF4-FFF2-40B4-BE49-F238E27FC236}">
                    <a16:creationId xmlns:a16="http://schemas.microsoft.com/office/drawing/2014/main" id="{70C6A1B6-EE5C-AA46-B922-D17D118F7D8E}"/>
                  </a:ext>
                </a:extLst>
              </p:cNvPr>
              <p:cNvSpPr>
                <a:spLocks noChangeArrowheads="1"/>
              </p:cNvSpPr>
              <p:nvPr/>
            </p:nvSpPr>
            <p:spPr bwMode="auto">
              <a:xfrm>
                <a:off x="131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75" name="Rectangle 418">
                <a:extLst>
                  <a:ext uri="{FF2B5EF4-FFF2-40B4-BE49-F238E27FC236}">
                    <a16:creationId xmlns:a16="http://schemas.microsoft.com/office/drawing/2014/main" id="{1F8DEE3C-57EB-CE4D-9FFE-87F31985D21E}"/>
                  </a:ext>
                </a:extLst>
              </p:cNvPr>
              <p:cNvSpPr>
                <a:spLocks noChangeArrowheads="1"/>
              </p:cNvSpPr>
              <p:nvPr/>
            </p:nvSpPr>
            <p:spPr bwMode="auto">
              <a:xfrm>
                <a:off x="132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76" name="Rectangle 419">
                <a:extLst>
                  <a:ext uri="{FF2B5EF4-FFF2-40B4-BE49-F238E27FC236}">
                    <a16:creationId xmlns:a16="http://schemas.microsoft.com/office/drawing/2014/main" id="{69FFDF5B-A796-424A-9D59-64A1B2538B73}"/>
                  </a:ext>
                </a:extLst>
              </p:cNvPr>
              <p:cNvSpPr>
                <a:spLocks noChangeArrowheads="1"/>
              </p:cNvSpPr>
              <p:nvPr/>
            </p:nvSpPr>
            <p:spPr bwMode="auto">
              <a:xfrm>
                <a:off x="133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77" name="Rectangle 420">
                <a:extLst>
                  <a:ext uri="{FF2B5EF4-FFF2-40B4-BE49-F238E27FC236}">
                    <a16:creationId xmlns:a16="http://schemas.microsoft.com/office/drawing/2014/main" id="{5CE95D72-C7A6-D645-9F51-EA1528595260}"/>
                  </a:ext>
                </a:extLst>
              </p:cNvPr>
              <p:cNvSpPr>
                <a:spLocks noChangeArrowheads="1"/>
              </p:cNvSpPr>
              <p:nvPr/>
            </p:nvSpPr>
            <p:spPr bwMode="auto">
              <a:xfrm>
                <a:off x="133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78" name="Rectangle 421">
                <a:extLst>
                  <a:ext uri="{FF2B5EF4-FFF2-40B4-BE49-F238E27FC236}">
                    <a16:creationId xmlns:a16="http://schemas.microsoft.com/office/drawing/2014/main" id="{2D076132-2597-7E4F-9BC2-ACA7ED02DA7A}"/>
                  </a:ext>
                </a:extLst>
              </p:cNvPr>
              <p:cNvSpPr>
                <a:spLocks noChangeArrowheads="1"/>
              </p:cNvSpPr>
              <p:nvPr/>
            </p:nvSpPr>
            <p:spPr bwMode="auto">
              <a:xfrm>
                <a:off x="134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79" name="Rectangle 422">
                <a:extLst>
                  <a:ext uri="{FF2B5EF4-FFF2-40B4-BE49-F238E27FC236}">
                    <a16:creationId xmlns:a16="http://schemas.microsoft.com/office/drawing/2014/main" id="{D6670CAE-8FFE-634F-BBCB-23D31AC91832}"/>
                  </a:ext>
                </a:extLst>
              </p:cNvPr>
              <p:cNvSpPr>
                <a:spLocks noChangeArrowheads="1"/>
              </p:cNvSpPr>
              <p:nvPr/>
            </p:nvSpPr>
            <p:spPr bwMode="auto">
              <a:xfrm>
                <a:off x="135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80" name="Rectangle 423">
                <a:extLst>
                  <a:ext uri="{FF2B5EF4-FFF2-40B4-BE49-F238E27FC236}">
                    <a16:creationId xmlns:a16="http://schemas.microsoft.com/office/drawing/2014/main" id="{4E8204D1-7ED7-D049-B33A-D2DB1CE501FA}"/>
                  </a:ext>
                </a:extLst>
              </p:cNvPr>
              <p:cNvSpPr>
                <a:spLocks noChangeArrowheads="1"/>
              </p:cNvSpPr>
              <p:nvPr/>
            </p:nvSpPr>
            <p:spPr bwMode="auto">
              <a:xfrm>
                <a:off x="135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81" name="Rectangle 424">
                <a:extLst>
                  <a:ext uri="{FF2B5EF4-FFF2-40B4-BE49-F238E27FC236}">
                    <a16:creationId xmlns:a16="http://schemas.microsoft.com/office/drawing/2014/main" id="{CBEF6045-6ACA-104B-B5B2-05AB24D9C7B8}"/>
                  </a:ext>
                </a:extLst>
              </p:cNvPr>
              <p:cNvSpPr>
                <a:spLocks noChangeArrowheads="1"/>
              </p:cNvSpPr>
              <p:nvPr/>
            </p:nvSpPr>
            <p:spPr bwMode="auto">
              <a:xfrm>
                <a:off x="138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82" name="Rectangle 425">
                <a:extLst>
                  <a:ext uri="{FF2B5EF4-FFF2-40B4-BE49-F238E27FC236}">
                    <a16:creationId xmlns:a16="http://schemas.microsoft.com/office/drawing/2014/main" id="{F069D012-F729-2545-A4F8-7AD6AB09E880}"/>
                  </a:ext>
                </a:extLst>
              </p:cNvPr>
              <p:cNvSpPr>
                <a:spLocks noChangeArrowheads="1"/>
              </p:cNvSpPr>
              <p:nvPr/>
            </p:nvSpPr>
            <p:spPr bwMode="auto">
              <a:xfrm>
                <a:off x="1393" y="400"/>
                <a:ext cx="24"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83" name="Rectangle 426">
                <a:extLst>
                  <a:ext uri="{FF2B5EF4-FFF2-40B4-BE49-F238E27FC236}">
                    <a16:creationId xmlns:a16="http://schemas.microsoft.com/office/drawing/2014/main" id="{521F5269-7072-8C44-8BB2-5595A7E45991}"/>
                  </a:ext>
                </a:extLst>
              </p:cNvPr>
              <p:cNvSpPr>
                <a:spLocks noChangeArrowheads="1"/>
              </p:cNvSpPr>
              <p:nvPr/>
            </p:nvSpPr>
            <p:spPr bwMode="auto">
              <a:xfrm>
                <a:off x="142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84" name="Rectangle 427">
                <a:extLst>
                  <a:ext uri="{FF2B5EF4-FFF2-40B4-BE49-F238E27FC236}">
                    <a16:creationId xmlns:a16="http://schemas.microsoft.com/office/drawing/2014/main" id="{9FC479BB-82FB-414F-A365-2F4BAE4D666B}"/>
                  </a:ext>
                </a:extLst>
              </p:cNvPr>
              <p:cNvSpPr>
                <a:spLocks noChangeArrowheads="1"/>
              </p:cNvSpPr>
              <p:nvPr/>
            </p:nvSpPr>
            <p:spPr bwMode="auto">
              <a:xfrm>
                <a:off x="142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85" name="Rectangle 428">
                <a:extLst>
                  <a:ext uri="{FF2B5EF4-FFF2-40B4-BE49-F238E27FC236}">
                    <a16:creationId xmlns:a16="http://schemas.microsoft.com/office/drawing/2014/main" id="{A9E3B788-56B2-3242-9881-FA17D9F8AA65}"/>
                  </a:ext>
                </a:extLst>
              </p:cNvPr>
              <p:cNvSpPr>
                <a:spLocks noChangeArrowheads="1"/>
              </p:cNvSpPr>
              <p:nvPr/>
            </p:nvSpPr>
            <p:spPr bwMode="auto">
              <a:xfrm>
                <a:off x="144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86" name="Rectangle 429">
                <a:extLst>
                  <a:ext uri="{FF2B5EF4-FFF2-40B4-BE49-F238E27FC236}">
                    <a16:creationId xmlns:a16="http://schemas.microsoft.com/office/drawing/2014/main" id="{0BA672CF-B99E-7448-9296-FD5C8753695F}"/>
                  </a:ext>
                </a:extLst>
              </p:cNvPr>
              <p:cNvSpPr>
                <a:spLocks noChangeArrowheads="1"/>
              </p:cNvSpPr>
              <p:nvPr/>
            </p:nvSpPr>
            <p:spPr bwMode="auto">
              <a:xfrm>
                <a:off x="145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87" name="Rectangle 430">
                <a:extLst>
                  <a:ext uri="{FF2B5EF4-FFF2-40B4-BE49-F238E27FC236}">
                    <a16:creationId xmlns:a16="http://schemas.microsoft.com/office/drawing/2014/main" id="{935C9E28-D010-074E-91A8-F9F57447F445}"/>
                  </a:ext>
                </a:extLst>
              </p:cNvPr>
              <p:cNvSpPr>
                <a:spLocks noChangeArrowheads="1"/>
              </p:cNvSpPr>
              <p:nvPr/>
            </p:nvSpPr>
            <p:spPr bwMode="auto">
              <a:xfrm>
                <a:off x="145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88" name="Rectangle 431">
                <a:extLst>
                  <a:ext uri="{FF2B5EF4-FFF2-40B4-BE49-F238E27FC236}">
                    <a16:creationId xmlns:a16="http://schemas.microsoft.com/office/drawing/2014/main" id="{CF4631AF-1BE8-C644-BE97-579460E05168}"/>
                  </a:ext>
                </a:extLst>
              </p:cNvPr>
              <p:cNvSpPr>
                <a:spLocks noChangeArrowheads="1"/>
              </p:cNvSpPr>
              <p:nvPr/>
            </p:nvSpPr>
            <p:spPr bwMode="auto">
              <a:xfrm>
                <a:off x="1457"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89" name="Rectangle 432">
                <a:extLst>
                  <a:ext uri="{FF2B5EF4-FFF2-40B4-BE49-F238E27FC236}">
                    <a16:creationId xmlns:a16="http://schemas.microsoft.com/office/drawing/2014/main" id="{0DBB6B6F-FFBC-BD42-8605-D9A7A1AE1A53}"/>
                  </a:ext>
                </a:extLst>
              </p:cNvPr>
              <p:cNvSpPr>
                <a:spLocks noChangeArrowheads="1"/>
              </p:cNvSpPr>
              <p:nvPr/>
            </p:nvSpPr>
            <p:spPr bwMode="auto">
              <a:xfrm>
                <a:off x="146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90" name="Rectangle 433">
                <a:extLst>
                  <a:ext uri="{FF2B5EF4-FFF2-40B4-BE49-F238E27FC236}">
                    <a16:creationId xmlns:a16="http://schemas.microsoft.com/office/drawing/2014/main" id="{07DCA5D2-1339-D048-AC82-565DC4BF5499}"/>
                  </a:ext>
                </a:extLst>
              </p:cNvPr>
              <p:cNvSpPr>
                <a:spLocks noChangeArrowheads="1"/>
              </p:cNvSpPr>
              <p:nvPr/>
            </p:nvSpPr>
            <p:spPr bwMode="auto">
              <a:xfrm>
                <a:off x="147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91" name="Rectangle 434">
                <a:extLst>
                  <a:ext uri="{FF2B5EF4-FFF2-40B4-BE49-F238E27FC236}">
                    <a16:creationId xmlns:a16="http://schemas.microsoft.com/office/drawing/2014/main" id="{29BBF7D8-B611-F34C-8015-1F887D608986}"/>
                  </a:ext>
                </a:extLst>
              </p:cNvPr>
              <p:cNvSpPr>
                <a:spLocks noChangeArrowheads="1"/>
              </p:cNvSpPr>
              <p:nvPr/>
            </p:nvSpPr>
            <p:spPr bwMode="auto">
              <a:xfrm>
                <a:off x="148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92" name="Rectangle 435">
                <a:extLst>
                  <a:ext uri="{FF2B5EF4-FFF2-40B4-BE49-F238E27FC236}">
                    <a16:creationId xmlns:a16="http://schemas.microsoft.com/office/drawing/2014/main" id="{0C0ECEAB-E44E-3A4E-8588-B45BE9F2EE5C}"/>
                  </a:ext>
                </a:extLst>
              </p:cNvPr>
              <p:cNvSpPr>
                <a:spLocks noChangeArrowheads="1"/>
              </p:cNvSpPr>
              <p:nvPr/>
            </p:nvSpPr>
            <p:spPr bwMode="auto">
              <a:xfrm>
                <a:off x="148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93" name="Rectangle 436">
                <a:extLst>
                  <a:ext uri="{FF2B5EF4-FFF2-40B4-BE49-F238E27FC236}">
                    <a16:creationId xmlns:a16="http://schemas.microsoft.com/office/drawing/2014/main" id="{7217F222-5546-274C-9BF0-6CEDF8A4FA16}"/>
                  </a:ext>
                </a:extLst>
              </p:cNvPr>
              <p:cNvSpPr>
                <a:spLocks noChangeArrowheads="1"/>
              </p:cNvSpPr>
              <p:nvPr/>
            </p:nvSpPr>
            <p:spPr bwMode="auto">
              <a:xfrm>
                <a:off x="149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94" name="Rectangle 437">
                <a:extLst>
                  <a:ext uri="{FF2B5EF4-FFF2-40B4-BE49-F238E27FC236}">
                    <a16:creationId xmlns:a16="http://schemas.microsoft.com/office/drawing/2014/main" id="{1C023444-7659-C946-A80C-94BD911A2DC0}"/>
                  </a:ext>
                </a:extLst>
              </p:cNvPr>
              <p:cNvSpPr>
                <a:spLocks noChangeArrowheads="1"/>
              </p:cNvSpPr>
              <p:nvPr/>
            </p:nvSpPr>
            <p:spPr bwMode="auto">
              <a:xfrm>
                <a:off x="149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95" name="Rectangle 438">
                <a:extLst>
                  <a:ext uri="{FF2B5EF4-FFF2-40B4-BE49-F238E27FC236}">
                    <a16:creationId xmlns:a16="http://schemas.microsoft.com/office/drawing/2014/main" id="{F4247608-5FB6-9C48-B351-F2300DA50CE1}"/>
                  </a:ext>
                </a:extLst>
              </p:cNvPr>
              <p:cNvSpPr>
                <a:spLocks noChangeArrowheads="1"/>
              </p:cNvSpPr>
              <p:nvPr/>
            </p:nvSpPr>
            <p:spPr bwMode="auto">
              <a:xfrm>
                <a:off x="150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96" name="Rectangle 439">
                <a:extLst>
                  <a:ext uri="{FF2B5EF4-FFF2-40B4-BE49-F238E27FC236}">
                    <a16:creationId xmlns:a16="http://schemas.microsoft.com/office/drawing/2014/main" id="{C6BAE031-0A07-C64C-B917-963FF80D7056}"/>
                  </a:ext>
                </a:extLst>
              </p:cNvPr>
              <p:cNvSpPr>
                <a:spLocks noChangeArrowheads="1"/>
              </p:cNvSpPr>
              <p:nvPr/>
            </p:nvSpPr>
            <p:spPr bwMode="auto">
              <a:xfrm>
                <a:off x="150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97" name="Rectangle 440">
                <a:extLst>
                  <a:ext uri="{FF2B5EF4-FFF2-40B4-BE49-F238E27FC236}">
                    <a16:creationId xmlns:a16="http://schemas.microsoft.com/office/drawing/2014/main" id="{BE3D4724-5D0D-4342-9003-E44C9E4375B5}"/>
                  </a:ext>
                </a:extLst>
              </p:cNvPr>
              <p:cNvSpPr>
                <a:spLocks noChangeArrowheads="1"/>
              </p:cNvSpPr>
              <p:nvPr/>
            </p:nvSpPr>
            <p:spPr bwMode="auto">
              <a:xfrm>
                <a:off x="152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98" name="Rectangle 441">
                <a:extLst>
                  <a:ext uri="{FF2B5EF4-FFF2-40B4-BE49-F238E27FC236}">
                    <a16:creationId xmlns:a16="http://schemas.microsoft.com/office/drawing/2014/main" id="{64F60BB4-CB04-CF45-BD9C-A4E302633F45}"/>
                  </a:ext>
                </a:extLst>
              </p:cNvPr>
              <p:cNvSpPr>
                <a:spLocks noChangeArrowheads="1"/>
              </p:cNvSpPr>
              <p:nvPr/>
            </p:nvSpPr>
            <p:spPr bwMode="auto">
              <a:xfrm>
                <a:off x="152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199" name="Rectangle 442">
                <a:extLst>
                  <a:ext uri="{FF2B5EF4-FFF2-40B4-BE49-F238E27FC236}">
                    <a16:creationId xmlns:a16="http://schemas.microsoft.com/office/drawing/2014/main" id="{C030493A-29EC-6D4A-A116-04D1AE1CD225}"/>
                  </a:ext>
                </a:extLst>
              </p:cNvPr>
              <p:cNvSpPr>
                <a:spLocks noChangeArrowheads="1"/>
              </p:cNvSpPr>
              <p:nvPr/>
            </p:nvSpPr>
            <p:spPr bwMode="auto">
              <a:xfrm>
                <a:off x="153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00" name="Rectangle 443">
                <a:extLst>
                  <a:ext uri="{FF2B5EF4-FFF2-40B4-BE49-F238E27FC236}">
                    <a16:creationId xmlns:a16="http://schemas.microsoft.com/office/drawing/2014/main" id="{A99A9DBE-FF8E-E94B-898B-CF341C917868}"/>
                  </a:ext>
                </a:extLst>
              </p:cNvPr>
              <p:cNvSpPr>
                <a:spLocks noChangeArrowheads="1"/>
              </p:cNvSpPr>
              <p:nvPr/>
            </p:nvSpPr>
            <p:spPr bwMode="auto">
              <a:xfrm>
                <a:off x="154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01" name="Rectangle 444">
                <a:extLst>
                  <a:ext uri="{FF2B5EF4-FFF2-40B4-BE49-F238E27FC236}">
                    <a16:creationId xmlns:a16="http://schemas.microsoft.com/office/drawing/2014/main" id="{C1BF5BE6-4B0A-ED49-90CE-54C86083007A}"/>
                  </a:ext>
                </a:extLst>
              </p:cNvPr>
              <p:cNvSpPr>
                <a:spLocks noChangeArrowheads="1"/>
              </p:cNvSpPr>
              <p:nvPr/>
            </p:nvSpPr>
            <p:spPr bwMode="auto">
              <a:xfrm>
                <a:off x="154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02" name="Rectangle 445">
                <a:extLst>
                  <a:ext uri="{FF2B5EF4-FFF2-40B4-BE49-F238E27FC236}">
                    <a16:creationId xmlns:a16="http://schemas.microsoft.com/office/drawing/2014/main" id="{C6A8FA93-D9FD-F348-8787-61D6F9A5F4B1}"/>
                  </a:ext>
                </a:extLst>
              </p:cNvPr>
              <p:cNvSpPr>
                <a:spLocks noChangeArrowheads="1"/>
              </p:cNvSpPr>
              <p:nvPr/>
            </p:nvSpPr>
            <p:spPr bwMode="auto">
              <a:xfrm>
                <a:off x="154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03" name="Rectangle 446">
                <a:extLst>
                  <a:ext uri="{FF2B5EF4-FFF2-40B4-BE49-F238E27FC236}">
                    <a16:creationId xmlns:a16="http://schemas.microsoft.com/office/drawing/2014/main" id="{7F64EDEB-3F67-C948-AAFD-3F75818195F7}"/>
                  </a:ext>
                </a:extLst>
              </p:cNvPr>
              <p:cNvSpPr>
                <a:spLocks noChangeArrowheads="1"/>
              </p:cNvSpPr>
              <p:nvPr/>
            </p:nvSpPr>
            <p:spPr bwMode="auto">
              <a:xfrm>
                <a:off x="154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04" name="Rectangle 447">
                <a:extLst>
                  <a:ext uri="{FF2B5EF4-FFF2-40B4-BE49-F238E27FC236}">
                    <a16:creationId xmlns:a16="http://schemas.microsoft.com/office/drawing/2014/main" id="{F9B15ECA-5924-F244-B4FE-97DFA00BC08F}"/>
                  </a:ext>
                </a:extLst>
              </p:cNvPr>
              <p:cNvSpPr>
                <a:spLocks noChangeArrowheads="1"/>
              </p:cNvSpPr>
              <p:nvPr/>
            </p:nvSpPr>
            <p:spPr bwMode="auto">
              <a:xfrm>
                <a:off x="156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05" name="Rectangle 448">
                <a:extLst>
                  <a:ext uri="{FF2B5EF4-FFF2-40B4-BE49-F238E27FC236}">
                    <a16:creationId xmlns:a16="http://schemas.microsoft.com/office/drawing/2014/main" id="{7F82DBD2-A659-3745-AAF5-587512F5DCB6}"/>
                  </a:ext>
                </a:extLst>
              </p:cNvPr>
              <p:cNvSpPr>
                <a:spLocks noChangeArrowheads="1"/>
              </p:cNvSpPr>
              <p:nvPr/>
            </p:nvSpPr>
            <p:spPr bwMode="auto">
              <a:xfrm>
                <a:off x="156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06" name="Rectangle 449">
                <a:extLst>
                  <a:ext uri="{FF2B5EF4-FFF2-40B4-BE49-F238E27FC236}">
                    <a16:creationId xmlns:a16="http://schemas.microsoft.com/office/drawing/2014/main" id="{1D631293-188E-134D-BF1B-0C7C3F9F6A98}"/>
                  </a:ext>
                </a:extLst>
              </p:cNvPr>
              <p:cNvSpPr>
                <a:spLocks noChangeArrowheads="1"/>
              </p:cNvSpPr>
              <p:nvPr/>
            </p:nvSpPr>
            <p:spPr bwMode="auto">
              <a:xfrm>
                <a:off x="156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07" name="Rectangle 450">
                <a:extLst>
                  <a:ext uri="{FF2B5EF4-FFF2-40B4-BE49-F238E27FC236}">
                    <a16:creationId xmlns:a16="http://schemas.microsoft.com/office/drawing/2014/main" id="{154FEF2A-57CA-2246-B654-6F72FC083ADA}"/>
                  </a:ext>
                </a:extLst>
              </p:cNvPr>
              <p:cNvSpPr>
                <a:spLocks noChangeArrowheads="1"/>
              </p:cNvSpPr>
              <p:nvPr/>
            </p:nvSpPr>
            <p:spPr bwMode="auto">
              <a:xfrm>
                <a:off x="158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08" name="Rectangle 451">
                <a:extLst>
                  <a:ext uri="{FF2B5EF4-FFF2-40B4-BE49-F238E27FC236}">
                    <a16:creationId xmlns:a16="http://schemas.microsoft.com/office/drawing/2014/main" id="{BD2DE0C5-A4F5-2243-B84C-E91E6FF2543A}"/>
                  </a:ext>
                </a:extLst>
              </p:cNvPr>
              <p:cNvSpPr>
                <a:spLocks noChangeArrowheads="1"/>
              </p:cNvSpPr>
              <p:nvPr/>
            </p:nvSpPr>
            <p:spPr bwMode="auto">
              <a:xfrm>
                <a:off x="159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09" name="Rectangle 452">
                <a:extLst>
                  <a:ext uri="{FF2B5EF4-FFF2-40B4-BE49-F238E27FC236}">
                    <a16:creationId xmlns:a16="http://schemas.microsoft.com/office/drawing/2014/main" id="{AC374FC6-AD6A-D44D-9281-750BDBB1191A}"/>
                  </a:ext>
                </a:extLst>
              </p:cNvPr>
              <p:cNvSpPr>
                <a:spLocks noChangeArrowheads="1"/>
              </p:cNvSpPr>
              <p:nvPr/>
            </p:nvSpPr>
            <p:spPr bwMode="auto">
              <a:xfrm>
                <a:off x="160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10" name="Rectangle 453">
                <a:extLst>
                  <a:ext uri="{FF2B5EF4-FFF2-40B4-BE49-F238E27FC236}">
                    <a16:creationId xmlns:a16="http://schemas.microsoft.com/office/drawing/2014/main" id="{8481B590-240D-2941-955B-2D6293A7BD04}"/>
                  </a:ext>
                </a:extLst>
              </p:cNvPr>
              <p:cNvSpPr>
                <a:spLocks noChangeArrowheads="1"/>
              </p:cNvSpPr>
              <p:nvPr/>
            </p:nvSpPr>
            <p:spPr bwMode="auto">
              <a:xfrm>
                <a:off x="1607"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11" name="Rectangle 454">
                <a:extLst>
                  <a:ext uri="{FF2B5EF4-FFF2-40B4-BE49-F238E27FC236}">
                    <a16:creationId xmlns:a16="http://schemas.microsoft.com/office/drawing/2014/main" id="{2D728662-DF37-6B43-A00C-EDB19D6596D4}"/>
                  </a:ext>
                </a:extLst>
              </p:cNvPr>
              <p:cNvSpPr>
                <a:spLocks noChangeArrowheads="1"/>
              </p:cNvSpPr>
              <p:nvPr/>
            </p:nvSpPr>
            <p:spPr bwMode="auto">
              <a:xfrm>
                <a:off x="161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12" name="Rectangle 455">
                <a:extLst>
                  <a:ext uri="{FF2B5EF4-FFF2-40B4-BE49-F238E27FC236}">
                    <a16:creationId xmlns:a16="http://schemas.microsoft.com/office/drawing/2014/main" id="{9B1CBEC8-EB94-AA48-A937-1702A3E8DF9D}"/>
                  </a:ext>
                </a:extLst>
              </p:cNvPr>
              <p:cNvSpPr>
                <a:spLocks noChangeArrowheads="1"/>
              </p:cNvSpPr>
              <p:nvPr/>
            </p:nvSpPr>
            <p:spPr bwMode="auto">
              <a:xfrm>
                <a:off x="161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13" name="Rectangle 456">
                <a:extLst>
                  <a:ext uri="{FF2B5EF4-FFF2-40B4-BE49-F238E27FC236}">
                    <a16:creationId xmlns:a16="http://schemas.microsoft.com/office/drawing/2014/main" id="{913E92E5-8E82-7E49-98E7-F9B9347637FB}"/>
                  </a:ext>
                </a:extLst>
              </p:cNvPr>
              <p:cNvSpPr>
                <a:spLocks noChangeArrowheads="1"/>
              </p:cNvSpPr>
              <p:nvPr/>
            </p:nvSpPr>
            <p:spPr bwMode="auto">
              <a:xfrm>
                <a:off x="161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14" name="Rectangle 457">
                <a:extLst>
                  <a:ext uri="{FF2B5EF4-FFF2-40B4-BE49-F238E27FC236}">
                    <a16:creationId xmlns:a16="http://schemas.microsoft.com/office/drawing/2014/main" id="{1CBA0E4A-64B8-4B4D-A7D3-371C0FC47AB9}"/>
                  </a:ext>
                </a:extLst>
              </p:cNvPr>
              <p:cNvSpPr>
                <a:spLocks noChangeArrowheads="1"/>
              </p:cNvSpPr>
              <p:nvPr/>
            </p:nvSpPr>
            <p:spPr bwMode="auto">
              <a:xfrm>
                <a:off x="161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15" name="Rectangle 458">
                <a:extLst>
                  <a:ext uri="{FF2B5EF4-FFF2-40B4-BE49-F238E27FC236}">
                    <a16:creationId xmlns:a16="http://schemas.microsoft.com/office/drawing/2014/main" id="{58182DEE-94C3-8449-ABEA-0BBDFE2E7470}"/>
                  </a:ext>
                </a:extLst>
              </p:cNvPr>
              <p:cNvSpPr>
                <a:spLocks noChangeArrowheads="1"/>
              </p:cNvSpPr>
              <p:nvPr/>
            </p:nvSpPr>
            <p:spPr bwMode="auto">
              <a:xfrm>
                <a:off x="161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16" name="Rectangle 459">
                <a:extLst>
                  <a:ext uri="{FF2B5EF4-FFF2-40B4-BE49-F238E27FC236}">
                    <a16:creationId xmlns:a16="http://schemas.microsoft.com/office/drawing/2014/main" id="{A105C418-FD9E-8741-8A87-0AA09EBEF617}"/>
                  </a:ext>
                </a:extLst>
              </p:cNvPr>
              <p:cNvSpPr>
                <a:spLocks noChangeArrowheads="1"/>
              </p:cNvSpPr>
              <p:nvPr/>
            </p:nvSpPr>
            <p:spPr bwMode="auto">
              <a:xfrm>
                <a:off x="162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17" name="Rectangle 460">
                <a:extLst>
                  <a:ext uri="{FF2B5EF4-FFF2-40B4-BE49-F238E27FC236}">
                    <a16:creationId xmlns:a16="http://schemas.microsoft.com/office/drawing/2014/main" id="{C260AD3E-3E81-1641-BA9F-3FE0A2474E1F}"/>
                  </a:ext>
                </a:extLst>
              </p:cNvPr>
              <p:cNvSpPr>
                <a:spLocks noChangeArrowheads="1"/>
              </p:cNvSpPr>
              <p:nvPr/>
            </p:nvSpPr>
            <p:spPr bwMode="auto">
              <a:xfrm>
                <a:off x="162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18" name="Rectangle 461">
                <a:extLst>
                  <a:ext uri="{FF2B5EF4-FFF2-40B4-BE49-F238E27FC236}">
                    <a16:creationId xmlns:a16="http://schemas.microsoft.com/office/drawing/2014/main" id="{37AD57E6-3372-B745-9E94-C62000E80EF6}"/>
                  </a:ext>
                </a:extLst>
              </p:cNvPr>
              <p:cNvSpPr>
                <a:spLocks noChangeArrowheads="1"/>
              </p:cNvSpPr>
              <p:nvPr/>
            </p:nvSpPr>
            <p:spPr bwMode="auto">
              <a:xfrm>
                <a:off x="163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19" name="Rectangle 462">
                <a:extLst>
                  <a:ext uri="{FF2B5EF4-FFF2-40B4-BE49-F238E27FC236}">
                    <a16:creationId xmlns:a16="http://schemas.microsoft.com/office/drawing/2014/main" id="{2F3994C9-4138-8C40-A024-BB855AF58003}"/>
                  </a:ext>
                </a:extLst>
              </p:cNvPr>
              <p:cNvSpPr>
                <a:spLocks noChangeArrowheads="1"/>
              </p:cNvSpPr>
              <p:nvPr/>
            </p:nvSpPr>
            <p:spPr bwMode="auto">
              <a:xfrm>
                <a:off x="163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20" name="Rectangle 463">
                <a:extLst>
                  <a:ext uri="{FF2B5EF4-FFF2-40B4-BE49-F238E27FC236}">
                    <a16:creationId xmlns:a16="http://schemas.microsoft.com/office/drawing/2014/main" id="{55301C8E-0F30-6648-B004-583A5A459C93}"/>
                  </a:ext>
                </a:extLst>
              </p:cNvPr>
              <p:cNvSpPr>
                <a:spLocks noChangeArrowheads="1"/>
              </p:cNvSpPr>
              <p:nvPr/>
            </p:nvSpPr>
            <p:spPr bwMode="auto">
              <a:xfrm>
                <a:off x="163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21" name="Rectangle 464">
                <a:extLst>
                  <a:ext uri="{FF2B5EF4-FFF2-40B4-BE49-F238E27FC236}">
                    <a16:creationId xmlns:a16="http://schemas.microsoft.com/office/drawing/2014/main" id="{C2C11F7E-12EA-5540-860B-14F577D66100}"/>
                  </a:ext>
                </a:extLst>
              </p:cNvPr>
              <p:cNvSpPr>
                <a:spLocks noChangeArrowheads="1"/>
              </p:cNvSpPr>
              <p:nvPr/>
            </p:nvSpPr>
            <p:spPr bwMode="auto">
              <a:xfrm>
                <a:off x="163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22" name="Rectangle 465">
                <a:extLst>
                  <a:ext uri="{FF2B5EF4-FFF2-40B4-BE49-F238E27FC236}">
                    <a16:creationId xmlns:a16="http://schemas.microsoft.com/office/drawing/2014/main" id="{3E85FCB8-EB75-1A4A-8DF9-914EF06BDED4}"/>
                  </a:ext>
                </a:extLst>
              </p:cNvPr>
              <p:cNvSpPr>
                <a:spLocks noChangeArrowheads="1"/>
              </p:cNvSpPr>
              <p:nvPr/>
            </p:nvSpPr>
            <p:spPr bwMode="auto">
              <a:xfrm>
                <a:off x="163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23" name="Rectangle 466">
                <a:extLst>
                  <a:ext uri="{FF2B5EF4-FFF2-40B4-BE49-F238E27FC236}">
                    <a16:creationId xmlns:a16="http://schemas.microsoft.com/office/drawing/2014/main" id="{C355A287-BE95-8344-9041-A3503EFC42C2}"/>
                  </a:ext>
                </a:extLst>
              </p:cNvPr>
              <p:cNvSpPr>
                <a:spLocks noChangeArrowheads="1"/>
              </p:cNvSpPr>
              <p:nvPr/>
            </p:nvSpPr>
            <p:spPr bwMode="auto">
              <a:xfrm>
                <a:off x="164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24" name="Rectangle 467">
                <a:extLst>
                  <a:ext uri="{FF2B5EF4-FFF2-40B4-BE49-F238E27FC236}">
                    <a16:creationId xmlns:a16="http://schemas.microsoft.com/office/drawing/2014/main" id="{369A12C2-7206-284A-BA6C-98B80BE8919A}"/>
                  </a:ext>
                </a:extLst>
              </p:cNvPr>
              <p:cNvSpPr>
                <a:spLocks noChangeArrowheads="1"/>
              </p:cNvSpPr>
              <p:nvPr/>
            </p:nvSpPr>
            <p:spPr bwMode="auto">
              <a:xfrm>
                <a:off x="165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25" name="Rectangle 468">
                <a:extLst>
                  <a:ext uri="{FF2B5EF4-FFF2-40B4-BE49-F238E27FC236}">
                    <a16:creationId xmlns:a16="http://schemas.microsoft.com/office/drawing/2014/main" id="{3CD7AB12-AC28-4C4E-A8BD-43A9D321DDF1}"/>
                  </a:ext>
                </a:extLst>
              </p:cNvPr>
              <p:cNvSpPr>
                <a:spLocks noChangeArrowheads="1"/>
              </p:cNvSpPr>
              <p:nvPr/>
            </p:nvSpPr>
            <p:spPr bwMode="auto">
              <a:xfrm>
                <a:off x="166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26" name="Rectangle 469">
                <a:extLst>
                  <a:ext uri="{FF2B5EF4-FFF2-40B4-BE49-F238E27FC236}">
                    <a16:creationId xmlns:a16="http://schemas.microsoft.com/office/drawing/2014/main" id="{A85B0F00-2500-C148-9101-E16E6B5D6DDD}"/>
                  </a:ext>
                </a:extLst>
              </p:cNvPr>
              <p:cNvSpPr>
                <a:spLocks noChangeArrowheads="1"/>
              </p:cNvSpPr>
              <p:nvPr/>
            </p:nvSpPr>
            <p:spPr bwMode="auto">
              <a:xfrm>
                <a:off x="167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27" name="Rectangle 470">
                <a:extLst>
                  <a:ext uri="{FF2B5EF4-FFF2-40B4-BE49-F238E27FC236}">
                    <a16:creationId xmlns:a16="http://schemas.microsoft.com/office/drawing/2014/main" id="{7BAFC84C-0F3A-1347-BCA6-12EFAD185713}"/>
                  </a:ext>
                </a:extLst>
              </p:cNvPr>
              <p:cNvSpPr>
                <a:spLocks noChangeArrowheads="1"/>
              </p:cNvSpPr>
              <p:nvPr/>
            </p:nvSpPr>
            <p:spPr bwMode="auto">
              <a:xfrm>
                <a:off x="167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28" name="Rectangle 471">
                <a:extLst>
                  <a:ext uri="{FF2B5EF4-FFF2-40B4-BE49-F238E27FC236}">
                    <a16:creationId xmlns:a16="http://schemas.microsoft.com/office/drawing/2014/main" id="{9E97F845-317F-EF46-BAD6-4979A1368F3F}"/>
                  </a:ext>
                </a:extLst>
              </p:cNvPr>
              <p:cNvSpPr>
                <a:spLocks noChangeArrowheads="1"/>
              </p:cNvSpPr>
              <p:nvPr/>
            </p:nvSpPr>
            <p:spPr bwMode="auto">
              <a:xfrm>
                <a:off x="170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29" name="Rectangle 472">
                <a:extLst>
                  <a:ext uri="{FF2B5EF4-FFF2-40B4-BE49-F238E27FC236}">
                    <a16:creationId xmlns:a16="http://schemas.microsoft.com/office/drawing/2014/main" id="{CAD48287-69D7-A746-8E66-FBC904613993}"/>
                  </a:ext>
                </a:extLst>
              </p:cNvPr>
              <p:cNvSpPr>
                <a:spLocks noChangeArrowheads="1"/>
              </p:cNvSpPr>
              <p:nvPr/>
            </p:nvSpPr>
            <p:spPr bwMode="auto">
              <a:xfrm>
                <a:off x="170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30" name="Rectangle 473">
                <a:extLst>
                  <a:ext uri="{FF2B5EF4-FFF2-40B4-BE49-F238E27FC236}">
                    <a16:creationId xmlns:a16="http://schemas.microsoft.com/office/drawing/2014/main" id="{2F274D22-F031-2C44-957D-B06F8A358AFA}"/>
                  </a:ext>
                </a:extLst>
              </p:cNvPr>
              <p:cNvSpPr>
                <a:spLocks noChangeArrowheads="1"/>
              </p:cNvSpPr>
              <p:nvPr/>
            </p:nvSpPr>
            <p:spPr bwMode="auto">
              <a:xfrm>
                <a:off x="170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31" name="Rectangle 474">
                <a:extLst>
                  <a:ext uri="{FF2B5EF4-FFF2-40B4-BE49-F238E27FC236}">
                    <a16:creationId xmlns:a16="http://schemas.microsoft.com/office/drawing/2014/main" id="{84213F4D-ECD7-3B42-9EF1-60C7A92BF411}"/>
                  </a:ext>
                </a:extLst>
              </p:cNvPr>
              <p:cNvSpPr>
                <a:spLocks noChangeArrowheads="1"/>
              </p:cNvSpPr>
              <p:nvPr/>
            </p:nvSpPr>
            <p:spPr bwMode="auto">
              <a:xfrm>
                <a:off x="171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32" name="Rectangle 475">
                <a:extLst>
                  <a:ext uri="{FF2B5EF4-FFF2-40B4-BE49-F238E27FC236}">
                    <a16:creationId xmlns:a16="http://schemas.microsoft.com/office/drawing/2014/main" id="{EBB2D5DF-3BCA-7640-8466-AC022F870DDB}"/>
                  </a:ext>
                </a:extLst>
              </p:cNvPr>
              <p:cNvSpPr>
                <a:spLocks noChangeArrowheads="1"/>
              </p:cNvSpPr>
              <p:nvPr/>
            </p:nvSpPr>
            <p:spPr bwMode="auto">
              <a:xfrm>
                <a:off x="171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33" name="Rectangle 476">
                <a:extLst>
                  <a:ext uri="{FF2B5EF4-FFF2-40B4-BE49-F238E27FC236}">
                    <a16:creationId xmlns:a16="http://schemas.microsoft.com/office/drawing/2014/main" id="{6DC66BB3-FD32-354F-9D7B-9B505754349F}"/>
                  </a:ext>
                </a:extLst>
              </p:cNvPr>
              <p:cNvSpPr>
                <a:spLocks noChangeArrowheads="1"/>
              </p:cNvSpPr>
              <p:nvPr/>
            </p:nvSpPr>
            <p:spPr bwMode="auto">
              <a:xfrm>
                <a:off x="171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34" name="Rectangle 477">
                <a:extLst>
                  <a:ext uri="{FF2B5EF4-FFF2-40B4-BE49-F238E27FC236}">
                    <a16:creationId xmlns:a16="http://schemas.microsoft.com/office/drawing/2014/main" id="{948774A7-86FA-8048-B5E8-CE6F6E4DA09E}"/>
                  </a:ext>
                </a:extLst>
              </p:cNvPr>
              <p:cNvSpPr>
                <a:spLocks noChangeArrowheads="1"/>
              </p:cNvSpPr>
              <p:nvPr/>
            </p:nvSpPr>
            <p:spPr bwMode="auto">
              <a:xfrm>
                <a:off x="171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35" name="Rectangle 478">
                <a:extLst>
                  <a:ext uri="{FF2B5EF4-FFF2-40B4-BE49-F238E27FC236}">
                    <a16:creationId xmlns:a16="http://schemas.microsoft.com/office/drawing/2014/main" id="{F4FC6F44-274E-FA46-95C1-AB76FADAF674}"/>
                  </a:ext>
                </a:extLst>
              </p:cNvPr>
              <p:cNvSpPr>
                <a:spLocks noChangeArrowheads="1"/>
              </p:cNvSpPr>
              <p:nvPr/>
            </p:nvSpPr>
            <p:spPr bwMode="auto">
              <a:xfrm>
                <a:off x="172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36" name="Rectangle 479">
                <a:extLst>
                  <a:ext uri="{FF2B5EF4-FFF2-40B4-BE49-F238E27FC236}">
                    <a16:creationId xmlns:a16="http://schemas.microsoft.com/office/drawing/2014/main" id="{B4D0C429-A408-9649-B48D-8FEC36A6349E}"/>
                  </a:ext>
                </a:extLst>
              </p:cNvPr>
              <p:cNvSpPr>
                <a:spLocks noChangeArrowheads="1"/>
              </p:cNvSpPr>
              <p:nvPr/>
            </p:nvSpPr>
            <p:spPr bwMode="auto">
              <a:xfrm>
                <a:off x="172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37" name="Rectangle 480">
                <a:extLst>
                  <a:ext uri="{FF2B5EF4-FFF2-40B4-BE49-F238E27FC236}">
                    <a16:creationId xmlns:a16="http://schemas.microsoft.com/office/drawing/2014/main" id="{925AF614-AB7F-2940-ABB4-0F0266AF5088}"/>
                  </a:ext>
                </a:extLst>
              </p:cNvPr>
              <p:cNvSpPr>
                <a:spLocks noChangeArrowheads="1"/>
              </p:cNvSpPr>
              <p:nvPr/>
            </p:nvSpPr>
            <p:spPr bwMode="auto">
              <a:xfrm>
                <a:off x="173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38" name="Rectangle 481">
                <a:extLst>
                  <a:ext uri="{FF2B5EF4-FFF2-40B4-BE49-F238E27FC236}">
                    <a16:creationId xmlns:a16="http://schemas.microsoft.com/office/drawing/2014/main" id="{4949AE10-1E87-BD46-9715-A614FFD2E4DC}"/>
                  </a:ext>
                </a:extLst>
              </p:cNvPr>
              <p:cNvSpPr>
                <a:spLocks noChangeArrowheads="1"/>
              </p:cNvSpPr>
              <p:nvPr/>
            </p:nvSpPr>
            <p:spPr bwMode="auto">
              <a:xfrm>
                <a:off x="176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39" name="Rectangle 482">
                <a:extLst>
                  <a:ext uri="{FF2B5EF4-FFF2-40B4-BE49-F238E27FC236}">
                    <a16:creationId xmlns:a16="http://schemas.microsoft.com/office/drawing/2014/main" id="{24257811-B247-6B4C-9244-88515D41036B}"/>
                  </a:ext>
                </a:extLst>
              </p:cNvPr>
              <p:cNvSpPr>
                <a:spLocks noChangeArrowheads="1"/>
              </p:cNvSpPr>
              <p:nvPr/>
            </p:nvSpPr>
            <p:spPr bwMode="auto">
              <a:xfrm>
                <a:off x="176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40" name="Rectangle 483">
                <a:extLst>
                  <a:ext uri="{FF2B5EF4-FFF2-40B4-BE49-F238E27FC236}">
                    <a16:creationId xmlns:a16="http://schemas.microsoft.com/office/drawing/2014/main" id="{F86D5A36-6342-5D40-91F6-A64F5C18AFB7}"/>
                  </a:ext>
                </a:extLst>
              </p:cNvPr>
              <p:cNvSpPr>
                <a:spLocks noChangeArrowheads="1"/>
              </p:cNvSpPr>
              <p:nvPr/>
            </p:nvSpPr>
            <p:spPr bwMode="auto">
              <a:xfrm>
                <a:off x="178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41" name="Rectangle 484">
                <a:extLst>
                  <a:ext uri="{FF2B5EF4-FFF2-40B4-BE49-F238E27FC236}">
                    <a16:creationId xmlns:a16="http://schemas.microsoft.com/office/drawing/2014/main" id="{08A406E7-054E-CE43-AFE7-529235569746}"/>
                  </a:ext>
                </a:extLst>
              </p:cNvPr>
              <p:cNvSpPr>
                <a:spLocks noChangeArrowheads="1"/>
              </p:cNvSpPr>
              <p:nvPr/>
            </p:nvSpPr>
            <p:spPr bwMode="auto">
              <a:xfrm>
                <a:off x="180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42" name="Rectangle 485">
                <a:extLst>
                  <a:ext uri="{FF2B5EF4-FFF2-40B4-BE49-F238E27FC236}">
                    <a16:creationId xmlns:a16="http://schemas.microsoft.com/office/drawing/2014/main" id="{A21737A4-8AAB-124B-BDB1-7F647DF1F3F7}"/>
                  </a:ext>
                </a:extLst>
              </p:cNvPr>
              <p:cNvSpPr>
                <a:spLocks noChangeArrowheads="1"/>
              </p:cNvSpPr>
              <p:nvPr/>
            </p:nvSpPr>
            <p:spPr bwMode="auto">
              <a:xfrm>
                <a:off x="181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43" name="Rectangle 486">
                <a:extLst>
                  <a:ext uri="{FF2B5EF4-FFF2-40B4-BE49-F238E27FC236}">
                    <a16:creationId xmlns:a16="http://schemas.microsoft.com/office/drawing/2014/main" id="{92D68E3B-94FE-134E-AFEB-315D00F13D49}"/>
                  </a:ext>
                </a:extLst>
              </p:cNvPr>
              <p:cNvSpPr>
                <a:spLocks noChangeArrowheads="1"/>
              </p:cNvSpPr>
              <p:nvPr/>
            </p:nvSpPr>
            <p:spPr bwMode="auto">
              <a:xfrm>
                <a:off x="181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44" name="Rectangle 487">
                <a:extLst>
                  <a:ext uri="{FF2B5EF4-FFF2-40B4-BE49-F238E27FC236}">
                    <a16:creationId xmlns:a16="http://schemas.microsoft.com/office/drawing/2014/main" id="{EA860654-ADA2-7D47-BBF0-4BAA9479D600}"/>
                  </a:ext>
                </a:extLst>
              </p:cNvPr>
              <p:cNvSpPr>
                <a:spLocks noChangeArrowheads="1"/>
              </p:cNvSpPr>
              <p:nvPr/>
            </p:nvSpPr>
            <p:spPr bwMode="auto">
              <a:xfrm>
                <a:off x="182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45" name="Rectangle 488">
                <a:extLst>
                  <a:ext uri="{FF2B5EF4-FFF2-40B4-BE49-F238E27FC236}">
                    <a16:creationId xmlns:a16="http://schemas.microsoft.com/office/drawing/2014/main" id="{CC48C996-3FA6-8B4A-A713-BFE89CA7B540}"/>
                  </a:ext>
                </a:extLst>
              </p:cNvPr>
              <p:cNvSpPr>
                <a:spLocks noChangeArrowheads="1"/>
              </p:cNvSpPr>
              <p:nvPr/>
            </p:nvSpPr>
            <p:spPr bwMode="auto">
              <a:xfrm>
                <a:off x="182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46" name="Rectangle 489">
                <a:extLst>
                  <a:ext uri="{FF2B5EF4-FFF2-40B4-BE49-F238E27FC236}">
                    <a16:creationId xmlns:a16="http://schemas.microsoft.com/office/drawing/2014/main" id="{DB28B223-97E8-B54A-8A5F-B4CAFD67D3E6}"/>
                  </a:ext>
                </a:extLst>
              </p:cNvPr>
              <p:cNvSpPr>
                <a:spLocks noChangeArrowheads="1"/>
              </p:cNvSpPr>
              <p:nvPr/>
            </p:nvSpPr>
            <p:spPr bwMode="auto">
              <a:xfrm>
                <a:off x="182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47" name="Rectangle 490">
                <a:extLst>
                  <a:ext uri="{FF2B5EF4-FFF2-40B4-BE49-F238E27FC236}">
                    <a16:creationId xmlns:a16="http://schemas.microsoft.com/office/drawing/2014/main" id="{F88CFBE8-FBF8-734D-877C-23B12E41CFD5}"/>
                  </a:ext>
                </a:extLst>
              </p:cNvPr>
              <p:cNvSpPr>
                <a:spLocks noChangeArrowheads="1"/>
              </p:cNvSpPr>
              <p:nvPr/>
            </p:nvSpPr>
            <p:spPr bwMode="auto">
              <a:xfrm>
                <a:off x="184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48" name="Rectangle 491">
                <a:extLst>
                  <a:ext uri="{FF2B5EF4-FFF2-40B4-BE49-F238E27FC236}">
                    <a16:creationId xmlns:a16="http://schemas.microsoft.com/office/drawing/2014/main" id="{6A54D814-8F3B-004B-BD52-56D96B96786D}"/>
                  </a:ext>
                </a:extLst>
              </p:cNvPr>
              <p:cNvSpPr>
                <a:spLocks noChangeArrowheads="1"/>
              </p:cNvSpPr>
              <p:nvPr/>
            </p:nvSpPr>
            <p:spPr bwMode="auto">
              <a:xfrm>
                <a:off x="185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49" name="Rectangle 492">
                <a:extLst>
                  <a:ext uri="{FF2B5EF4-FFF2-40B4-BE49-F238E27FC236}">
                    <a16:creationId xmlns:a16="http://schemas.microsoft.com/office/drawing/2014/main" id="{FDDB5095-192F-4842-9DE3-8AD7AB91D1FB}"/>
                  </a:ext>
                </a:extLst>
              </p:cNvPr>
              <p:cNvSpPr>
                <a:spLocks noChangeArrowheads="1"/>
              </p:cNvSpPr>
              <p:nvPr/>
            </p:nvSpPr>
            <p:spPr bwMode="auto">
              <a:xfrm>
                <a:off x="185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50" name="Rectangle 493">
                <a:extLst>
                  <a:ext uri="{FF2B5EF4-FFF2-40B4-BE49-F238E27FC236}">
                    <a16:creationId xmlns:a16="http://schemas.microsoft.com/office/drawing/2014/main" id="{85B98D8F-0D47-5245-80DC-75D67A754A09}"/>
                  </a:ext>
                </a:extLst>
              </p:cNvPr>
              <p:cNvSpPr>
                <a:spLocks noChangeArrowheads="1"/>
              </p:cNvSpPr>
              <p:nvPr/>
            </p:nvSpPr>
            <p:spPr bwMode="auto">
              <a:xfrm>
                <a:off x="185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51" name="Rectangle 494">
                <a:extLst>
                  <a:ext uri="{FF2B5EF4-FFF2-40B4-BE49-F238E27FC236}">
                    <a16:creationId xmlns:a16="http://schemas.microsoft.com/office/drawing/2014/main" id="{B7B0A811-ACCD-F94C-A3EE-440D1DD1A963}"/>
                  </a:ext>
                </a:extLst>
              </p:cNvPr>
              <p:cNvSpPr>
                <a:spLocks noChangeArrowheads="1"/>
              </p:cNvSpPr>
              <p:nvPr/>
            </p:nvSpPr>
            <p:spPr bwMode="auto">
              <a:xfrm>
                <a:off x="186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52" name="Rectangle 495">
                <a:extLst>
                  <a:ext uri="{FF2B5EF4-FFF2-40B4-BE49-F238E27FC236}">
                    <a16:creationId xmlns:a16="http://schemas.microsoft.com/office/drawing/2014/main" id="{9D36C385-48FB-7540-903C-9452652D0BB2}"/>
                  </a:ext>
                </a:extLst>
              </p:cNvPr>
              <p:cNvSpPr>
                <a:spLocks noChangeArrowheads="1"/>
              </p:cNvSpPr>
              <p:nvPr/>
            </p:nvSpPr>
            <p:spPr bwMode="auto">
              <a:xfrm>
                <a:off x="186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53" name="Rectangle 496">
                <a:extLst>
                  <a:ext uri="{FF2B5EF4-FFF2-40B4-BE49-F238E27FC236}">
                    <a16:creationId xmlns:a16="http://schemas.microsoft.com/office/drawing/2014/main" id="{62F434DB-05E1-F94B-83C5-3B51AFF8D01C}"/>
                  </a:ext>
                </a:extLst>
              </p:cNvPr>
              <p:cNvSpPr>
                <a:spLocks noChangeArrowheads="1"/>
              </p:cNvSpPr>
              <p:nvPr/>
            </p:nvSpPr>
            <p:spPr bwMode="auto">
              <a:xfrm>
                <a:off x="187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54" name="Rectangle 497">
                <a:extLst>
                  <a:ext uri="{FF2B5EF4-FFF2-40B4-BE49-F238E27FC236}">
                    <a16:creationId xmlns:a16="http://schemas.microsoft.com/office/drawing/2014/main" id="{D794B0DD-AD61-2E41-A803-726AFABED530}"/>
                  </a:ext>
                </a:extLst>
              </p:cNvPr>
              <p:cNvSpPr>
                <a:spLocks noChangeArrowheads="1"/>
              </p:cNvSpPr>
              <p:nvPr/>
            </p:nvSpPr>
            <p:spPr bwMode="auto">
              <a:xfrm>
                <a:off x="188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55" name="Rectangle 498">
                <a:extLst>
                  <a:ext uri="{FF2B5EF4-FFF2-40B4-BE49-F238E27FC236}">
                    <a16:creationId xmlns:a16="http://schemas.microsoft.com/office/drawing/2014/main" id="{2C660C25-FB8F-4940-8B86-001DD5C1A254}"/>
                  </a:ext>
                </a:extLst>
              </p:cNvPr>
              <p:cNvSpPr>
                <a:spLocks noChangeArrowheads="1"/>
              </p:cNvSpPr>
              <p:nvPr/>
            </p:nvSpPr>
            <p:spPr bwMode="auto">
              <a:xfrm>
                <a:off x="189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56" name="Rectangle 499">
                <a:extLst>
                  <a:ext uri="{FF2B5EF4-FFF2-40B4-BE49-F238E27FC236}">
                    <a16:creationId xmlns:a16="http://schemas.microsoft.com/office/drawing/2014/main" id="{2FD5533D-368C-2946-8AC6-E9F875C44AFC}"/>
                  </a:ext>
                </a:extLst>
              </p:cNvPr>
              <p:cNvSpPr>
                <a:spLocks noChangeArrowheads="1"/>
              </p:cNvSpPr>
              <p:nvPr/>
            </p:nvSpPr>
            <p:spPr bwMode="auto">
              <a:xfrm>
                <a:off x="189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57" name="Rectangle 500">
                <a:extLst>
                  <a:ext uri="{FF2B5EF4-FFF2-40B4-BE49-F238E27FC236}">
                    <a16:creationId xmlns:a16="http://schemas.microsoft.com/office/drawing/2014/main" id="{E0EB9605-13EF-044D-A0E6-59AC4C04780E}"/>
                  </a:ext>
                </a:extLst>
              </p:cNvPr>
              <p:cNvSpPr>
                <a:spLocks noChangeArrowheads="1"/>
              </p:cNvSpPr>
              <p:nvPr/>
            </p:nvSpPr>
            <p:spPr bwMode="auto">
              <a:xfrm>
                <a:off x="190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58" name="Rectangle 501">
                <a:extLst>
                  <a:ext uri="{FF2B5EF4-FFF2-40B4-BE49-F238E27FC236}">
                    <a16:creationId xmlns:a16="http://schemas.microsoft.com/office/drawing/2014/main" id="{9DCD6607-A58D-3C47-AF75-4A54A847DC6D}"/>
                  </a:ext>
                </a:extLst>
              </p:cNvPr>
              <p:cNvSpPr>
                <a:spLocks noChangeArrowheads="1"/>
              </p:cNvSpPr>
              <p:nvPr/>
            </p:nvSpPr>
            <p:spPr bwMode="auto">
              <a:xfrm>
                <a:off x="190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59" name="Rectangle 502">
                <a:extLst>
                  <a:ext uri="{FF2B5EF4-FFF2-40B4-BE49-F238E27FC236}">
                    <a16:creationId xmlns:a16="http://schemas.microsoft.com/office/drawing/2014/main" id="{0867674B-146D-5941-96DB-F5D2A1FFE2C8}"/>
                  </a:ext>
                </a:extLst>
              </p:cNvPr>
              <p:cNvSpPr>
                <a:spLocks noChangeArrowheads="1"/>
              </p:cNvSpPr>
              <p:nvPr/>
            </p:nvSpPr>
            <p:spPr bwMode="auto">
              <a:xfrm>
                <a:off x="191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60" name="Rectangle 503">
                <a:extLst>
                  <a:ext uri="{FF2B5EF4-FFF2-40B4-BE49-F238E27FC236}">
                    <a16:creationId xmlns:a16="http://schemas.microsoft.com/office/drawing/2014/main" id="{FFCD255D-2D79-0F4B-BDF7-C2EE94EDA9DC}"/>
                  </a:ext>
                </a:extLst>
              </p:cNvPr>
              <p:cNvSpPr>
                <a:spLocks noChangeArrowheads="1"/>
              </p:cNvSpPr>
              <p:nvPr/>
            </p:nvSpPr>
            <p:spPr bwMode="auto">
              <a:xfrm>
                <a:off x="191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61" name="Rectangle 504">
                <a:extLst>
                  <a:ext uri="{FF2B5EF4-FFF2-40B4-BE49-F238E27FC236}">
                    <a16:creationId xmlns:a16="http://schemas.microsoft.com/office/drawing/2014/main" id="{56FA1BCA-1E9C-4542-928B-C16B78247B00}"/>
                  </a:ext>
                </a:extLst>
              </p:cNvPr>
              <p:cNvSpPr>
                <a:spLocks noChangeArrowheads="1"/>
              </p:cNvSpPr>
              <p:nvPr/>
            </p:nvSpPr>
            <p:spPr bwMode="auto">
              <a:xfrm>
                <a:off x="192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62" name="Rectangle 505">
                <a:extLst>
                  <a:ext uri="{FF2B5EF4-FFF2-40B4-BE49-F238E27FC236}">
                    <a16:creationId xmlns:a16="http://schemas.microsoft.com/office/drawing/2014/main" id="{D96D3E54-D33C-7443-AA85-472C32D91048}"/>
                  </a:ext>
                </a:extLst>
              </p:cNvPr>
              <p:cNvSpPr>
                <a:spLocks noChangeArrowheads="1"/>
              </p:cNvSpPr>
              <p:nvPr/>
            </p:nvSpPr>
            <p:spPr bwMode="auto">
              <a:xfrm>
                <a:off x="192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63" name="Rectangle 506">
                <a:extLst>
                  <a:ext uri="{FF2B5EF4-FFF2-40B4-BE49-F238E27FC236}">
                    <a16:creationId xmlns:a16="http://schemas.microsoft.com/office/drawing/2014/main" id="{7CB823C8-B801-C640-91CC-CAFB734F9DCF}"/>
                  </a:ext>
                </a:extLst>
              </p:cNvPr>
              <p:cNvSpPr>
                <a:spLocks noChangeArrowheads="1"/>
              </p:cNvSpPr>
              <p:nvPr/>
            </p:nvSpPr>
            <p:spPr bwMode="auto">
              <a:xfrm>
                <a:off x="192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64" name="Rectangle 507">
                <a:extLst>
                  <a:ext uri="{FF2B5EF4-FFF2-40B4-BE49-F238E27FC236}">
                    <a16:creationId xmlns:a16="http://schemas.microsoft.com/office/drawing/2014/main" id="{0AB8AF06-AC76-574B-B9D7-262E76B982A5}"/>
                  </a:ext>
                </a:extLst>
              </p:cNvPr>
              <p:cNvSpPr>
                <a:spLocks noChangeArrowheads="1"/>
              </p:cNvSpPr>
              <p:nvPr/>
            </p:nvSpPr>
            <p:spPr bwMode="auto">
              <a:xfrm>
                <a:off x="192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65" name="Rectangle 508">
                <a:extLst>
                  <a:ext uri="{FF2B5EF4-FFF2-40B4-BE49-F238E27FC236}">
                    <a16:creationId xmlns:a16="http://schemas.microsoft.com/office/drawing/2014/main" id="{09BB3549-489F-FC4D-9B83-88DA612DE161}"/>
                  </a:ext>
                </a:extLst>
              </p:cNvPr>
              <p:cNvSpPr>
                <a:spLocks noChangeArrowheads="1"/>
              </p:cNvSpPr>
              <p:nvPr/>
            </p:nvSpPr>
            <p:spPr bwMode="auto">
              <a:xfrm>
                <a:off x="192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66" name="Rectangle 509">
                <a:extLst>
                  <a:ext uri="{FF2B5EF4-FFF2-40B4-BE49-F238E27FC236}">
                    <a16:creationId xmlns:a16="http://schemas.microsoft.com/office/drawing/2014/main" id="{CD932BAF-D54A-D94A-ABA4-38870B1E9B4A}"/>
                  </a:ext>
                </a:extLst>
              </p:cNvPr>
              <p:cNvSpPr>
                <a:spLocks noChangeArrowheads="1"/>
              </p:cNvSpPr>
              <p:nvPr/>
            </p:nvSpPr>
            <p:spPr bwMode="auto">
              <a:xfrm>
                <a:off x="192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67" name="Rectangle 510">
                <a:extLst>
                  <a:ext uri="{FF2B5EF4-FFF2-40B4-BE49-F238E27FC236}">
                    <a16:creationId xmlns:a16="http://schemas.microsoft.com/office/drawing/2014/main" id="{D678BA24-C0CA-6E43-B21B-46BA24DF610C}"/>
                  </a:ext>
                </a:extLst>
              </p:cNvPr>
              <p:cNvSpPr>
                <a:spLocks noChangeArrowheads="1"/>
              </p:cNvSpPr>
              <p:nvPr/>
            </p:nvSpPr>
            <p:spPr bwMode="auto">
              <a:xfrm>
                <a:off x="194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68" name="Rectangle 511">
                <a:extLst>
                  <a:ext uri="{FF2B5EF4-FFF2-40B4-BE49-F238E27FC236}">
                    <a16:creationId xmlns:a16="http://schemas.microsoft.com/office/drawing/2014/main" id="{0EB703B0-139F-6948-B65E-EDA6825271E6}"/>
                  </a:ext>
                </a:extLst>
              </p:cNvPr>
              <p:cNvSpPr>
                <a:spLocks noChangeArrowheads="1"/>
              </p:cNvSpPr>
              <p:nvPr/>
            </p:nvSpPr>
            <p:spPr bwMode="auto">
              <a:xfrm>
                <a:off x="195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69" name="Rectangle 512">
                <a:extLst>
                  <a:ext uri="{FF2B5EF4-FFF2-40B4-BE49-F238E27FC236}">
                    <a16:creationId xmlns:a16="http://schemas.microsoft.com/office/drawing/2014/main" id="{1B09DCE0-741C-6147-B63D-60179E31E4FA}"/>
                  </a:ext>
                </a:extLst>
              </p:cNvPr>
              <p:cNvSpPr>
                <a:spLocks noChangeArrowheads="1"/>
              </p:cNvSpPr>
              <p:nvPr/>
            </p:nvSpPr>
            <p:spPr bwMode="auto">
              <a:xfrm>
                <a:off x="195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70" name="Rectangle 513">
                <a:extLst>
                  <a:ext uri="{FF2B5EF4-FFF2-40B4-BE49-F238E27FC236}">
                    <a16:creationId xmlns:a16="http://schemas.microsoft.com/office/drawing/2014/main" id="{38175882-BC6B-7B47-B20A-61430B5B79AE}"/>
                  </a:ext>
                </a:extLst>
              </p:cNvPr>
              <p:cNvSpPr>
                <a:spLocks noChangeArrowheads="1"/>
              </p:cNvSpPr>
              <p:nvPr/>
            </p:nvSpPr>
            <p:spPr bwMode="auto">
              <a:xfrm>
                <a:off x="199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71" name="Rectangle 514">
                <a:extLst>
                  <a:ext uri="{FF2B5EF4-FFF2-40B4-BE49-F238E27FC236}">
                    <a16:creationId xmlns:a16="http://schemas.microsoft.com/office/drawing/2014/main" id="{B66EC041-70A0-8E47-95EF-661FFCBB814A}"/>
                  </a:ext>
                </a:extLst>
              </p:cNvPr>
              <p:cNvSpPr>
                <a:spLocks noChangeArrowheads="1"/>
              </p:cNvSpPr>
              <p:nvPr/>
            </p:nvSpPr>
            <p:spPr bwMode="auto">
              <a:xfrm>
                <a:off x="201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72" name="Rectangle 515">
                <a:extLst>
                  <a:ext uri="{FF2B5EF4-FFF2-40B4-BE49-F238E27FC236}">
                    <a16:creationId xmlns:a16="http://schemas.microsoft.com/office/drawing/2014/main" id="{CB2BEAFC-7B8F-654E-AA63-B8E9775BFEF5}"/>
                  </a:ext>
                </a:extLst>
              </p:cNvPr>
              <p:cNvSpPr>
                <a:spLocks noChangeArrowheads="1"/>
              </p:cNvSpPr>
              <p:nvPr/>
            </p:nvSpPr>
            <p:spPr bwMode="auto">
              <a:xfrm>
                <a:off x="202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73" name="Rectangle 516">
                <a:extLst>
                  <a:ext uri="{FF2B5EF4-FFF2-40B4-BE49-F238E27FC236}">
                    <a16:creationId xmlns:a16="http://schemas.microsoft.com/office/drawing/2014/main" id="{202F51A2-45B3-1647-9373-3C355732D166}"/>
                  </a:ext>
                </a:extLst>
              </p:cNvPr>
              <p:cNvSpPr>
                <a:spLocks noChangeArrowheads="1"/>
              </p:cNvSpPr>
              <p:nvPr/>
            </p:nvSpPr>
            <p:spPr bwMode="auto">
              <a:xfrm>
                <a:off x="203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74" name="Rectangle 517">
                <a:extLst>
                  <a:ext uri="{FF2B5EF4-FFF2-40B4-BE49-F238E27FC236}">
                    <a16:creationId xmlns:a16="http://schemas.microsoft.com/office/drawing/2014/main" id="{97E3DDFB-0DA7-AE4F-952F-66AFC3C69419}"/>
                  </a:ext>
                </a:extLst>
              </p:cNvPr>
              <p:cNvSpPr>
                <a:spLocks noChangeArrowheads="1"/>
              </p:cNvSpPr>
              <p:nvPr/>
            </p:nvSpPr>
            <p:spPr bwMode="auto">
              <a:xfrm>
                <a:off x="2044" y="400"/>
                <a:ext cx="16"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75" name="Rectangle 518">
                <a:extLst>
                  <a:ext uri="{FF2B5EF4-FFF2-40B4-BE49-F238E27FC236}">
                    <a16:creationId xmlns:a16="http://schemas.microsoft.com/office/drawing/2014/main" id="{C3A1E0BE-EE62-E743-AE04-6B1E32022818}"/>
                  </a:ext>
                </a:extLst>
              </p:cNvPr>
              <p:cNvSpPr>
                <a:spLocks noChangeArrowheads="1"/>
              </p:cNvSpPr>
              <p:nvPr/>
            </p:nvSpPr>
            <p:spPr bwMode="auto">
              <a:xfrm>
                <a:off x="205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76" name="Rectangle 519">
                <a:extLst>
                  <a:ext uri="{FF2B5EF4-FFF2-40B4-BE49-F238E27FC236}">
                    <a16:creationId xmlns:a16="http://schemas.microsoft.com/office/drawing/2014/main" id="{37C07C58-6E69-6A40-81A3-88703588066B}"/>
                  </a:ext>
                </a:extLst>
              </p:cNvPr>
              <p:cNvSpPr>
                <a:spLocks noChangeArrowheads="1"/>
              </p:cNvSpPr>
              <p:nvPr/>
            </p:nvSpPr>
            <p:spPr bwMode="auto">
              <a:xfrm>
                <a:off x="207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77" name="Rectangle 520">
                <a:extLst>
                  <a:ext uri="{FF2B5EF4-FFF2-40B4-BE49-F238E27FC236}">
                    <a16:creationId xmlns:a16="http://schemas.microsoft.com/office/drawing/2014/main" id="{E91BFCBA-BE48-E542-9F89-E37E7EA533CA}"/>
                  </a:ext>
                </a:extLst>
              </p:cNvPr>
              <p:cNvSpPr>
                <a:spLocks noChangeArrowheads="1"/>
              </p:cNvSpPr>
              <p:nvPr/>
            </p:nvSpPr>
            <p:spPr bwMode="auto">
              <a:xfrm>
                <a:off x="207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78" name="Rectangle 521">
                <a:extLst>
                  <a:ext uri="{FF2B5EF4-FFF2-40B4-BE49-F238E27FC236}">
                    <a16:creationId xmlns:a16="http://schemas.microsoft.com/office/drawing/2014/main" id="{5D81FE16-51AD-1341-B313-E0CA0D35C9DD}"/>
                  </a:ext>
                </a:extLst>
              </p:cNvPr>
              <p:cNvSpPr>
                <a:spLocks noChangeArrowheads="1"/>
              </p:cNvSpPr>
              <p:nvPr/>
            </p:nvSpPr>
            <p:spPr bwMode="auto">
              <a:xfrm>
                <a:off x="207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79" name="Rectangle 522">
                <a:extLst>
                  <a:ext uri="{FF2B5EF4-FFF2-40B4-BE49-F238E27FC236}">
                    <a16:creationId xmlns:a16="http://schemas.microsoft.com/office/drawing/2014/main" id="{A5D8186D-E72F-874A-8345-E390806099F1}"/>
                  </a:ext>
                </a:extLst>
              </p:cNvPr>
              <p:cNvSpPr>
                <a:spLocks noChangeArrowheads="1"/>
              </p:cNvSpPr>
              <p:nvPr/>
            </p:nvSpPr>
            <p:spPr bwMode="auto">
              <a:xfrm>
                <a:off x="208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80" name="Rectangle 523">
                <a:extLst>
                  <a:ext uri="{FF2B5EF4-FFF2-40B4-BE49-F238E27FC236}">
                    <a16:creationId xmlns:a16="http://schemas.microsoft.com/office/drawing/2014/main" id="{1B28124C-DDA4-D44B-A71D-DEC0D388D0C5}"/>
                  </a:ext>
                </a:extLst>
              </p:cNvPr>
              <p:cNvSpPr>
                <a:spLocks noChangeArrowheads="1"/>
              </p:cNvSpPr>
              <p:nvPr/>
            </p:nvSpPr>
            <p:spPr bwMode="auto">
              <a:xfrm>
                <a:off x="209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81" name="Rectangle 524">
                <a:extLst>
                  <a:ext uri="{FF2B5EF4-FFF2-40B4-BE49-F238E27FC236}">
                    <a16:creationId xmlns:a16="http://schemas.microsoft.com/office/drawing/2014/main" id="{3FA21809-8DE8-0245-A167-81A853347611}"/>
                  </a:ext>
                </a:extLst>
              </p:cNvPr>
              <p:cNvSpPr>
                <a:spLocks noChangeArrowheads="1"/>
              </p:cNvSpPr>
              <p:nvPr/>
            </p:nvSpPr>
            <p:spPr bwMode="auto">
              <a:xfrm>
                <a:off x="210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82" name="Rectangle 525">
                <a:extLst>
                  <a:ext uri="{FF2B5EF4-FFF2-40B4-BE49-F238E27FC236}">
                    <a16:creationId xmlns:a16="http://schemas.microsoft.com/office/drawing/2014/main" id="{D22F8E8C-645F-504E-A263-821FFCE8747F}"/>
                  </a:ext>
                </a:extLst>
              </p:cNvPr>
              <p:cNvSpPr>
                <a:spLocks noChangeArrowheads="1"/>
              </p:cNvSpPr>
              <p:nvPr/>
            </p:nvSpPr>
            <p:spPr bwMode="auto">
              <a:xfrm>
                <a:off x="211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83" name="Rectangle 526">
                <a:extLst>
                  <a:ext uri="{FF2B5EF4-FFF2-40B4-BE49-F238E27FC236}">
                    <a16:creationId xmlns:a16="http://schemas.microsoft.com/office/drawing/2014/main" id="{D74F12A8-A9D4-124C-A469-D961E25641A9}"/>
                  </a:ext>
                </a:extLst>
              </p:cNvPr>
              <p:cNvSpPr>
                <a:spLocks noChangeArrowheads="1"/>
              </p:cNvSpPr>
              <p:nvPr/>
            </p:nvSpPr>
            <p:spPr bwMode="auto">
              <a:xfrm>
                <a:off x="213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84" name="Rectangle 527">
                <a:extLst>
                  <a:ext uri="{FF2B5EF4-FFF2-40B4-BE49-F238E27FC236}">
                    <a16:creationId xmlns:a16="http://schemas.microsoft.com/office/drawing/2014/main" id="{4FFD0ADB-FED5-1D43-BFF5-895D7034C90B}"/>
                  </a:ext>
                </a:extLst>
              </p:cNvPr>
              <p:cNvSpPr>
                <a:spLocks noChangeArrowheads="1"/>
              </p:cNvSpPr>
              <p:nvPr/>
            </p:nvSpPr>
            <p:spPr bwMode="auto">
              <a:xfrm>
                <a:off x="213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85" name="Rectangle 528">
                <a:extLst>
                  <a:ext uri="{FF2B5EF4-FFF2-40B4-BE49-F238E27FC236}">
                    <a16:creationId xmlns:a16="http://schemas.microsoft.com/office/drawing/2014/main" id="{C136284B-284B-B442-9190-5B77CE76085E}"/>
                  </a:ext>
                </a:extLst>
              </p:cNvPr>
              <p:cNvSpPr>
                <a:spLocks noChangeArrowheads="1"/>
              </p:cNvSpPr>
              <p:nvPr/>
            </p:nvSpPr>
            <p:spPr bwMode="auto">
              <a:xfrm>
                <a:off x="213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86" name="Rectangle 529">
                <a:extLst>
                  <a:ext uri="{FF2B5EF4-FFF2-40B4-BE49-F238E27FC236}">
                    <a16:creationId xmlns:a16="http://schemas.microsoft.com/office/drawing/2014/main" id="{07F75E13-E1CD-E54C-8FDD-79A825E9F214}"/>
                  </a:ext>
                </a:extLst>
              </p:cNvPr>
              <p:cNvSpPr>
                <a:spLocks noChangeArrowheads="1"/>
              </p:cNvSpPr>
              <p:nvPr/>
            </p:nvSpPr>
            <p:spPr bwMode="auto">
              <a:xfrm>
                <a:off x="213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87" name="Rectangle 530">
                <a:extLst>
                  <a:ext uri="{FF2B5EF4-FFF2-40B4-BE49-F238E27FC236}">
                    <a16:creationId xmlns:a16="http://schemas.microsoft.com/office/drawing/2014/main" id="{FEBEE144-3B39-8A43-B7D6-C92E412FF0F0}"/>
                  </a:ext>
                </a:extLst>
              </p:cNvPr>
              <p:cNvSpPr>
                <a:spLocks noChangeArrowheads="1"/>
              </p:cNvSpPr>
              <p:nvPr/>
            </p:nvSpPr>
            <p:spPr bwMode="auto">
              <a:xfrm>
                <a:off x="213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88" name="Rectangle 531">
                <a:extLst>
                  <a:ext uri="{FF2B5EF4-FFF2-40B4-BE49-F238E27FC236}">
                    <a16:creationId xmlns:a16="http://schemas.microsoft.com/office/drawing/2014/main" id="{C11CA391-D38A-7742-A443-F26C3D4DAAE1}"/>
                  </a:ext>
                </a:extLst>
              </p:cNvPr>
              <p:cNvSpPr>
                <a:spLocks noChangeArrowheads="1"/>
              </p:cNvSpPr>
              <p:nvPr/>
            </p:nvSpPr>
            <p:spPr bwMode="auto">
              <a:xfrm>
                <a:off x="213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89" name="Rectangle 532">
                <a:extLst>
                  <a:ext uri="{FF2B5EF4-FFF2-40B4-BE49-F238E27FC236}">
                    <a16:creationId xmlns:a16="http://schemas.microsoft.com/office/drawing/2014/main" id="{D92B4346-19DF-7547-BBA3-FBAC50EE54CA}"/>
                  </a:ext>
                </a:extLst>
              </p:cNvPr>
              <p:cNvSpPr>
                <a:spLocks noChangeArrowheads="1"/>
              </p:cNvSpPr>
              <p:nvPr/>
            </p:nvSpPr>
            <p:spPr bwMode="auto">
              <a:xfrm>
                <a:off x="213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90" name="Rectangle 533">
                <a:extLst>
                  <a:ext uri="{FF2B5EF4-FFF2-40B4-BE49-F238E27FC236}">
                    <a16:creationId xmlns:a16="http://schemas.microsoft.com/office/drawing/2014/main" id="{821CB5C2-3FC0-0449-A27C-2FBE97E02D0B}"/>
                  </a:ext>
                </a:extLst>
              </p:cNvPr>
              <p:cNvSpPr>
                <a:spLocks noChangeArrowheads="1"/>
              </p:cNvSpPr>
              <p:nvPr/>
            </p:nvSpPr>
            <p:spPr bwMode="auto">
              <a:xfrm>
                <a:off x="213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91" name="Rectangle 534">
                <a:extLst>
                  <a:ext uri="{FF2B5EF4-FFF2-40B4-BE49-F238E27FC236}">
                    <a16:creationId xmlns:a16="http://schemas.microsoft.com/office/drawing/2014/main" id="{BE8C22DF-3C0B-1145-9958-2C53A8B497BA}"/>
                  </a:ext>
                </a:extLst>
              </p:cNvPr>
              <p:cNvSpPr>
                <a:spLocks noChangeArrowheads="1"/>
              </p:cNvSpPr>
              <p:nvPr/>
            </p:nvSpPr>
            <p:spPr bwMode="auto">
              <a:xfrm>
                <a:off x="214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92" name="Rectangle 535">
                <a:extLst>
                  <a:ext uri="{FF2B5EF4-FFF2-40B4-BE49-F238E27FC236}">
                    <a16:creationId xmlns:a16="http://schemas.microsoft.com/office/drawing/2014/main" id="{12B3F922-FDBB-494E-9579-04EA545141E0}"/>
                  </a:ext>
                </a:extLst>
              </p:cNvPr>
              <p:cNvSpPr>
                <a:spLocks noChangeArrowheads="1"/>
              </p:cNvSpPr>
              <p:nvPr/>
            </p:nvSpPr>
            <p:spPr bwMode="auto">
              <a:xfrm>
                <a:off x="215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93" name="Rectangle 536">
                <a:extLst>
                  <a:ext uri="{FF2B5EF4-FFF2-40B4-BE49-F238E27FC236}">
                    <a16:creationId xmlns:a16="http://schemas.microsoft.com/office/drawing/2014/main" id="{BCDDEA5E-CCB1-9A4F-9E05-FA101BA02434}"/>
                  </a:ext>
                </a:extLst>
              </p:cNvPr>
              <p:cNvSpPr>
                <a:spLocks noChangeArrowheads="1"/>
              </p:cNvSpPr>
              <p:nvPr/>
            </p:nvSpPr>
            <p:spPr bwMode="auto">
              <a:xfrm>
                <a:off x="216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94" name="Rectangle 537">
                <a:extLst>
                  <a:ext uri="{FF2B5EF4-FFF2-40B4-BE49-F238E27FC236}">
                    <a16:creationId xmlns:a16="http://schemas.microsoft.com/office/drawing/2014/main" id="{13FD3F05-13F4-834C-B7E9-C9FDED986559}"/>
                  </a:ext>
                </a:extLst>
              </p:cNvPr>
              <p:cNvSpPr>
                <a:spLocks noChangeArrowheads="1"/>
              </p:cNvSpPr>
              <p:nvPr/>
            </p:nvSpPr>
            <p:spPr bwMode="auto">
              <a:xfrm>
                <a:off x="216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95" name="Rectangle 538">
                <a:extLst>
                  <a:ext uri="{FF2B5EF4-FFF2-40B4-BE49-F238E27FC236}">
                    <a16:creationId xmlns:a16="http://schemas.microsoft.com/office/drawing/2014/main" id="{7935A134-CEB1-5648-BF23-B92F3C65EC89}"/>
                  </a:ext>
                </a:extLst>
              </p:cNvPr>
              <p:cNvSpPr>
                <a:spLocks noChangeArrowheads="1"/>
              </p:cNvSpPr>
              <p:nvPr/>
            </p:nvSpPr>
            <p:spPr bwMode="auto">
              <a:xfrm>
                <a:off x="216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96" name="Rectangle 539">
                <a:extLst>
                  <a:ext uri="{FF2B5EF4-FFF2-40B4-BE49-F238E27FC236}">
                    <a16:creationId xmlns:a16="http://schemas.microsoft.com/office/drawing/2014/main" id="{CD42CE1D-CD31-7648-94B5-24A982B49950}"/>
                  </a:ext>
                </a:extLst>
              </p:cNvPr>
              <p:cNvSpPr>
                <a:spLocks noChangeArrowheads="1"/>
              </p:cNvSpPr>
              <p:nvPr/>
            </p:nvSpPr>
            <p:spPr bwMode="auto">
              <a:xfrm>
                <a:off x="216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97" name="Rectangle 540">
                <a:extLst>
                  <a:ext uri="{FF2B5EF4-FFF2-40B4-BE49-F238E27FC236}">
                    <a16:creationId xmlns:a16="http://schemas.microsoft.com/office/drawing/2014/main" id="{388F44FD-FF36-3B4D-AAD9-FC05A267CF0F}"/>
                  </a:ext>
                </a:extLst>
              </p:cNvPr>
              <p:cNvSpPr>
                <a:spLocks noChangeArrowheads="1"/>
              </p:cNvSpPr>
              <p:nvPr/>
            </p:nvSpPr>
            <p:spPr bwMode="auto">
              <a:xfrm>
                <a:off x="217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98" name="Rectangle 541">
                <a:extLst>
                  <a:ext uri="{FF2B5EF4-FFF2-40B4-BE49-F238E27FC236}">
                    <a16:creationId xmlns:a16="http://schemas.microsoft.com/office/drawing/2014/main" id="{111F278C-BA04-0245-B8CD-349B41492CA4}"/>
                  </a:ext>
                </a:extLst>
              </p:cNvPr>
              <p:cNvSpPr>
                <a:spLocks noChangeArrowheads="1"/>
              </p:cNvSpPr>
              <p:nvPr/>
            </p:nvSpPr>
            <p:spPr bwMode="auto">
              <a:xfrm>
                <a:off x="217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299" name="Rectangle 542">
                <a:extLst>
                  <a:ext uri="{FF2B5EF4-FFF2-40B4-BE49-F238E27FC236}">
                    <a16:creationId xmlns:a16="http://schemas.microsoft.com/office/drawing/2014/main" id="{E090BF20-0266-E64A-98D7-005FE3FC78CB}"/>
                  </a:ext>
                </a:extLst>
              </p:cNvPr>
              <p:cNvSpPr>
                <a:spLocks noChangeArrowheads="1"/>
              </p:cNvSpPr>
              <p:nvPr/>
            </p:nvSpPr>
            <p:spPr bwMode="auto">
              <a:xfrm>
                <a:off x="217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00" name="Rectangle 543">
                <a:extLst>
                  <a:ext uri="{FF2B5EF4-FFF2-40B4-BE49-F238E27FC236}">
                    <a16:creationId xmlns:a16="http://schemas.microsoft.com/office/drawing/2014/main" id="{9E9F39B4-DEA4-A848-925E-9140C09A1064}"/>
                  </a:ext>
                </a:extLst>
              </p:cNvPr>
              <p:cNvSpPr>
                <a:spLocks noChangeArrowheads="1"/>
              </p:cNvSpPr>
              <p:nvPr/>
            </p:nvSpPr>
            <p:spPr bwMode="auto">
              <a:xfrm>
                <a:off x="217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01" name="Rectangle 544">
                <a:extLst>
                  <a:ext uri="{FF2B5EF4-FFF2-40B4-BE49-F238E27FC236}">
                    <a16:creationId xmlns:a16="http://schemas.microsoft.com/office/drawing/2014/main" id="{D55EE6F0-FBC6-9A4B-8D53-9F873AE2615E}"/>
                  </a:ext>
                </a:extLst>
              </p:cNvPr>
              <p:cNvSpPr>
                <a:spLocks noChangeArrowheads="1"/>
              </p:cNvSpPr>
              <p:nvPr/>
            </p:nvSpPr>
            <p:spPr bwMode="auto">
              <a:xfrm>
                <a:off x="2177"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02" name="Rectangle 545">
                <a:extLst>
                  <a:ext uri="{FF2B5EF4-FFF2-40B4-BE49-F238E27FC236}">
                    <a16:creationId xmlns:a16="http://schemas.microsoft.com/office/drawing/2014/main" id="{B4E0E493-A4C9-2E4F-9856-0F88CE4F41C0}"/>
                  </a:ext>
                </a:extLst>
              </p:cNvPr>
              <p:cNvSpPr>
                <a:spLocks noChangeArrowheads="1"/>
              </p:cNvSpPr>
              <p:nvPr/>
            </p:nvSpPr>
            <p:spPr bwMode="auto">
              <a:xfrm>
                <a:off x="219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03" name="Rectangle 546">
                <a:extLst>
                  <a:ext uri="{FF2B5EF4-FFF2-40B4-BE49-F238E27FC236}">
                    <a16:creationId xmlns:a16="http://schemas.microsoft.com/office/drawing/2014/main" id="{8908F767-CA94-3340-8B46-B52D2CCA98EE}"/>
                  </a:ext>
                </a:extLst>
              </p:cNvPr>
              <p:cNvSpPr>
                <a:spLocks noChangeArrowheads="1"/>
              </p:cNvSpPr>
              <p:nvPr/>
            </p:nvSpPr>
            <p:spPr bwMode="auto">
              <a:xfrm>
                <a:off x="2217"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04" name="Rectangle 547">
                <a:extLst>
                  <a:ext uri="{FF2B5EF4-FFF2-40B4-BE49-F238E27FC236}">
                    <a16:creationId xmlns:a16="http://schemas.microsoft.com/office/drawing/2014/main" id="{487914AE-81B1-0946-801D-45F44832C695}"/>
                  </a:ext>
                </a:extLst>
              </p:cNvPr>
              <p:cNvSpPr>
                <a:spLocks noChangeArrowheads="1"/>
              </p:cNvSpPr>
              <p:nvPr/>
            </p:nvSpPr>
            <p:spPr bwMode="auto">
              <a:xfrm>
                <a:off x="222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05" name="Rectangle 548">
                <a:extLst>
                  <a:ext uri="{FF2B5EF4-FFF2-40B4-BE49-F238E27FC236}">
                    <a16:creationId xmlns:a16="http://schemas.microsoft.com/office/drawing/2014/main" id="{CED8A7C3-4B40-F540-ABB7-0960FB0A156A}"/>
                  </a:ext>
                </a:extLst>
              </p:cNvPr>
              <p:cNvSpPr>
                <a:spLocks noChangeArrowheads="1"/>
              </p:cNvSpPr>
              <p:nvPr/>
            </p:nvSpPr>
            <p:spPr bwMode="auto">
              <a:xfrm>
                <a:off x="222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06" name="Rectangle 549">
                <a:extLst>
                  <a:ext uri="{FF2B5EF4-FFF2-40B4-BE49-F238E27FC236}">
                    <a16:creationId xmlns:a16="http://schemas.microsoft.com/office/drawing/2014/main" id="{65E5FAD1-2785-464D-AAFD-E987F30351BE}"/>
                  </a:ext>
                </a:extLst>
              </p:cNvPr>
              <p:cNvSpPr>
                <a:spLocks noChangeArrowheads="1"/>
              </p:cNvSpPr>
              <p:nvPr/>
            </p:nvSpPr>
            <p:spPr bwMode="auto">
              <a:xfrm>
                <a:off x="222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07" name="Rectangle 550">
                <a:extLst>
                  <a:ext uri="{FF2B5EF4-FFF2-40B4-BE49-F238E27FC236}">
                    <a16:creationId xmlns:a16="http://schemas.microsoft.com/office/drawing/2014/main" id="{E686AB7C-AEBD-EF44-AC67-77D8BBBBA2E6}"/>
                  </a:ext>
                </a:extLst>
              </p:cNvPr>
              <p:cNvSpPr>
                <a:spLocks noChangeArrowheads="1"/>
              </p:cNvSpPr>
              <p:nvPr/>
            </p:nvSpPr>
            <p:spPr bwMode="auto">
              <a:xfrm>
                <a:off x="223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08" name="Rectangle 551">
                <a:extLst>
                  <a:ext uri="{FF2B5EF4-FFF2-40B4-BE49-F238E27FC236}">
                    <a16:creationId xmlns:a16="http://schemas.microsoft.com/office/drawing/2014/main" id="{06152A09-4065-674C-931C-60A86C1AD47C}"/>
                  </a:ext>
                </a:extLst>
              </p:cNvPr>
              <p:cNvSpPr>
                <a:spLocks noChangeArrowheads="1"/>
              </p:cNvSpPr>
              <p:nvPr/>
            </p:nvSpPr>
            <p:spPr bwMode="auto">
              <a:xfrm>
                <a:off x="2234" y="400"/>
                <a:ext cx="32"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09" name="Rectangle 552">
                <a:extLst>
                  <a:ext uri="{FF2B5EF4-FFF2-40B4-BE49-F238E27FC236}">
                    <a16:creationId xmlns:a16="http://schemas.microsoft.com/office/drawing/2014/main" id="{698D26FB-0DED-1B49-BAA7-9E9DBB5D0FFC}"/>
                  </a:ext>
                </a:extLst>
              </p:cNvPr>
              <p:cNvSpPr>
                <a:spLocks noChangeArrowheads="1"/>
              </p:cNvSpPr>
              <p:nvPr/>
            </p:nvSpPr>
            <p:spPr bwMode="auto">
              <a:xfrm>
                <a:off x="2257"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10" name="Rectangle 553">
                <a:extLst>
                  <a:ext uri="{FF2B5EF4-FFF2-40B4-BE49-F238E27FC236}">
                    <a16:creationId xmlns:a16="http://schemas.microsoft.com/office/drawing/2014/main" id="{EC3A8FEE-AF88-0C44-81D2-73B4E6C1ABCD}"/>
                  </a:ext>
                </a:extLst>
              </p:cNvPr>
              <p:cNvSpPr>
                <a:spLocks noChangeArrowheads="1"/>
              </p:cNvSpPr>
              <p:nvPr/>
            </p:nvSpPr>
            <p:spPr bwMode="auto">
              <a:xfrm>
                <a:off x="226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11" name="Rectangle 554">
                <a:extLst>
                  <a:ext uri="{FF2B5EF4-FFF2-40B4-BE49-F238E27FC236}">
                    <a16:creationId xmlns:a16="http://schemas.microsoft.com/office/drawing/2014/main" id="{C5E450C3-23FB-2744-84BE-AC2C419BC396}"/>
                  </a:ext>
                </a:extLst>
              </p:cNvPr>
              <p:cNvSpPr>
                <a:spLocks noChangeArrowheads="1"/>
              </p:cNvSpPr>
              <p:nvPr/>
            </p:nvSpPr>
            <p:spPr bwMode="auto">
              <a:xfrm>
                <a:off x="226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12" name="Rectangle 555">
                <a:extLst>
                  <a:ext uri="{FF2B5EF4-FFF2-40B4-BE49-F238E27FC236}">
                    <a16:creationId xmlns:a16="http://schemas.microsoft.com/office/drawing/2014/main" id="{8E9C4B82-367C-2D49-AE20-6345BAF22249}"/>
                  </a:ext>
                </a:extLst>
              </p:cNvPr>
              <p:cNvSpPr>
                <a:spLocks noChangeArrowheads="1"/>
              </p:cNvSpPr>
              <p:nvPr/>
            </p:nvSpPr>
            <p:spPr bwMode="auto">
              <a:xfrm>
                <a:off x="226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13" name="Rectangle 556">
                <a:extLst>
                  <a:ext uri="{FF2B5EF4-FFF2-40B4-BE49-F238E27FC236}">
                    <a16:creationId xmlns:a16="http://schemas.microsoft.com/office/drawing/2014/main" id="{8BD43795-D516-9A46-A695-0982BCBBA69E}"/>
                  </a:ext>
                </a:extLst>
              </p:cNvPr>
              <p:cNvSpPr>
                <a:spLocks noChangeArrowheads="1"/>
              </p:cNvSpPr>
              <p:nvPr/>
            </p:nvSpPr>
            <p:spPr bwMode="auto">
              <a:xfrm>
                <a:off x="227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14" name="Rectangle 557">
                <a:extLst>
                  <a:ext uri="{FF2B5EF4-FFF2-40B4-BE49-F238E27FC236}">
                    <a16:creationId xmlns:a16="http://schemas.microsoft.com/office/drawing/2014/main" id="{6316466E-38C7-8048-BE78-A52BB304A2A8}"/>
                  </a:ext>
                </a:extLst>
              </p:cNvPr>
              <p:cNvSpPr>
                <a:spLocks noChangeArrowheads="1"/>
              </p:cNvSpPr>
              <p:nvPr/>
            </p:nvSpPr>
            <p:spPr bwMode="auto">
              <a:xfrm>
                <a:off x="230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15" name="Rectangle 558">
                <a:extLst>
                  <a:ext uri="{FF2B5EF4-FFF2-40B4-BE49-F238E27FC236}">
                    <a16:creationId xmlns:a16="http://schemas.microsoft.com/office/drawing/2014/main" id="{9F2A2804-8165-8F46-80AD-8FDD497730D1}"/>
                  </a:ext>
                </a:extLst>
              </p:cNvPr>
              <p:cNvSpPr>
                <a:spLocks noChangeArrowheads="1"/>
              </p:cNvSpPr>
              <p:nvPr/>
            </p:nvSpPr>
            <p:spPr bwMode="auto">
              <a:xfrm>
                <a:off x="232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16" name="Rectangle 559">
                <a:extLst>
                  <a:ext uri="{FF2B5EF4-FFF2-40B4-BE49-F238E27FC236}">
                    <a16:creationId xmlns:a16="http://schemas.microsoft.com/office/drawing/2014/main" id="{39D6B960-F92C-7F41-A167-6D5DF03363FF}"/>
                  </a:ext>
                </a:extLst>
              </p:cNvPr>
              <p:cNvSpPr>
                <a:spLocks noChangeArrowheads="1"/>
              </p:cNvSpPr>
              <p:nvPr/>
            </p:nvSpPr>
            <p:spPr bwMode="auto">
              <a:xfrm>
                <a:off x="232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17" name="Rectangle 560">
                <a:extLst>
                  <a:ext uri="{FF2B5EF4-FFF2-40B4-BE49-F238E27FC236}">
                    <a16:creationId xmlns:a16="http://schemas.microsoft.com/office/drawing/2014/main" id="{E45141F4-90FD-D444-9506-22C284D82018}"/>
                  </a:ext>
                </a:extLst>
              </p:cNvPr>
              <p:cNvSpPr>
                <a:spLocks noChangeArrowheads="1"/>
              </p:cNvSpPr>
              <p:nvPr/>
            </p:nvSpPr>
            <p:spPr bwMode="auto">
              <a:xfrm>
                <a:off x="2327"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18" name="Rectangle 561">
                <a:extLst>
                  <a:ext uri="{FF2B5EF4-FFF2-40B4-BE49-F238E27FC236}">
                    <a16:creationId xmlns:a16="http://schemas.microsoft.com/office/drawing/2014/main" id="{B515036B-C6A1-EC48-8683-BDE3ECCD6087}"/>
                  </a:ext>
                </a:extLst>
              </p:cNvPr>
              <p:cNvSpPr>
                <a:spLocks noChangeArrowheads="1"/>
              </p:cNvSpPr>
              <p:nvPr/>
            </p:nvSpPr>
            <p:spPr bwMode="auto">
              <a:xfrm>
                <a:off x="2327"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19" name="Rectangle 562">
                <a:extLst>
                  <a:ext uri="{FF2B5EF4-FFF2-40B4-BE49-F238E27FC236}">
                    <a16:creationId xmlns:a16="http://schemas.microsoft.com/office/drawing/2014/main" id="{07CE6A19-1E73-184D-89E6-DEAEB8914657}"/>
                  </a:ext>
                </a:extLst>
              </p:cNvPr>
              <p:cNvSpPr>
                <a:spLocks noChangeArrowheads="1"/>
              </p:cNvSpPr>
              <p:nvPr/>
            </p:nvSpPr>
            <p:spPr bwMode="auto">
              <a:xfrm>
                <a:off x="233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20" name="Rectangle 563">
                <a:extLst>
                  <a:ext uri="{FF2B5EF4-FFF2-40B4-BE49-F238E27FC236}">
                    <a16:creationId xmlns:a16="http://schemas.microsoft.com/office/drawing/2014/main" id="{F9C5C428-D278-7742-ABD3-FFA2A8925D07}"/>
                  </a:ext>
                </a:extLst>
              </p:cNvPr>
              <p:cNvSpPr>
                <a:spLocks noChangeArrowheads="1"/>
              </p:cNvSpPr>
              <p:nvPr/>
            </p:nvSpPr>
            <p:spPr bwMode="auto">
              <a:xfrm>
                <a:off x="234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21" name="Rectangle 564">
                <a:extLst>
                  <a:ext uri="{FF2B5EF4-FFF2-40B4-BE49-F238E27FC236}">
                    <a16:creationId xmlns:a16="http://schemas.microsoft.com/office/drawing/2014/main" id="{E1251AEC-4384-E146-9E1F-2A235DC28776}"/>
                  </a:ext>
                </a:extLst>
              </p:cNvPr>
              <p:cNvSpPr>
                <a:spLocks noChangeArrowheads="1"/>
              </p:cNvSpPr>
              <p:nvPr/>
            </p:nvSpPr>
            <p:spPr bwMode="auto">
              <a:xfrm>
                <a:off x="234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22" name="Rectangle 565">
                <a:extLst>
                  <a:ext uri="{FF2B5EF4-FFF2-40B4-BE49-F238E27FC236}">
                    <a16:creationId xmlns:a16="http://schemas.microsoft.com/office/drawing/2014/main" id="{F99ABB5A-7FCA-3A4C-BA4C-EE2416FE143A}"/>
                  </a:ext>
                </a:extLst>
              </p:cNvPr>
              <p:cNvSpPr>
                <a:spLocks noChangeArrowheads="1"/>
              </p:cNvSpPr>
              <p:nvPr/>
            </p:nvSpPr>
            <p:spPr bwMode="auto">
              <a:xfrm>
                <a:off x="236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23" name="Rectangle 566">
                <a:extLst>
                  <a:ext uri="{FF2B5EF4-FFF2-40B4-BE49-F238E27FC236}">
                    <a16:creationId xmlns:a16="http://schemas.microsoft.com/office/drawing/2014/main" id="{CCD6F819-8ECE-3842-B0D2-29C405AE68D3}"/>
                  </a:ext>
                </a:extLst>
              </p:cNvPr>
              <p:cNvSpPr>
                <a:spLocks noChangeArrowheads="1"/>
              </p:cNvSpPr>
              <p:nvPr/>
            </p:nvSpPr>
            <p:spPr bwMode="auto">
              <a:xfrm>
                <a:off x="237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24" name="Rectangle 567">
                <a:extLst>
                  <a:ext uri="{FF2B5EF4-FFF2-40B4-BE49-F238E27FC236}">
                    <a16:creationId xmlns:a16="http://schemas.microsoft.com/office/drawing/2014/main" id="{88B4AF26-5832-7C4B-855C-C43CD0EA2F26}"/>
                  </a:ext>
                </a:extLst>
              </p:cNvPr>
              <p:cNvSpPr>
                <a:spLocks noChangeArrowheads="1"/>
              </p:cNvSpPr>
              <p:nvPr/>
            </p:nvSpPr>
            <p:spPr bwMode="auto">
              <a:xfrm>
                <a:off x="237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25" name="Rectangle 568">
                <a:extLst>
                  <a:ext uri="{FF2B5EF4-FFF2-40B4-BE49-F238E27FC236}">
                    <a16:creationId xmlns:a16="http://schemas.microsoft.com/office/drawing/2014/main" id="{97372986-0F32-EE4F-B5AF-5EA4444E6C69}"/>
                  </a:ext>
                </a:extLst>
              </p:cNvPr>
              <p:cNvSpPr>
                <a:spLocks noChangeArrowheads="1"/>
              </p:cNvSpPr>
              <p:nvPr/>
            </p:nvSpPr>
            <p:spPr bwMode="auto">
              <a:xfrm>
                <a:off x="242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26" name="Rectangle 569">
                <a:extLst>
                  <a:ext uri="{FF2B5EF4-FFF2-40B4-BE49-F238E27FC236}">
                    <a16:creationId xmlns:a16="http://schemas.microsoft.com/office/drawing/2014/main" id="{E35EF27F-E668-3749-A0F9-872D4BE1C011}"/>
                  </a:ext>
                </a:extLst>
              </p:cNvPr>
              <p:cNvSpPr>
                <a:spLocks noChangeArrowheads="1"/>
              </p:cNvSpPr>
              <p:nvPr/>
            </p:nvSpPr>
            <p:spPr bwMode="auto">
              <a:xfrm>
                <a:off x="242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27" name="Rectangle 570">
                <a:extLst>
                  <a:ext uri="{FF2B5EF4-FFF2-40B4-BE49-F238E27FC236}">
                    <a16:creationId xmlns:a16="http://schemas.microsoft.com/office/drawing/2014/main" id="{A212C189-D42B-F444-9473-4C3318FEDD11}"/>
                  </a:ext>
                </a:extLst>
              </p:cNvPr>
              <p:cNvSpPr>
                <a:spLocks noChangeArrowheads="1"/>
              </p:cNvSpPr>
              <p:nvPr/>
            </p:nvSpPr>
            <p:spPr bwMode="auto">
              <a:xfrm>
                <a:off x="242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28" name="Rectangle 571">
                <a:extLst>
                  <a:ext uri="{FF2B5EF4-FFF2-40B4-BE49-F238E27FC236}">
                    <a16:creationId xmlns:a16="http://schemas.microsoft.com/office/drawing/2014/main" id="{B2E39941-142A-7742-9BD6-4DECD78298FF}"/>
                  </a:ext>
                </a:extLst>
              </p:cNvPr>
              <p:cNvSpPr>
                <a:spLocks noChangeArrowheads="1"/>
              </p:cNvSpPr>
              <p:nvPr/>
            </p:nvSpPr>
            <p:spPr bwMode="auto">
              <a:xfrm>
                <a:off x="242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29" name="Rectangle 572">
                <a:extLst>
                  <a:ext uri="{FF2B5EF4-FFF2-40B4-BE49-F238E27FC236}">
                    <a16:creationId xmlns:a16="http://schemas.microsoft.com/office/drawing/2014/main" id="{3DCCCB7A-8ABE-F844-A6B1-D087CBC9F11B}"/>
                  </a:ext>
                </a:extLst>
              </p:cNvPr>
              <p:cNvSpPr>
                <a:spLocks noChangeArrowheads="1"/>
              </p:cNvSpPr>
              <p:nvPr/>
            </p:nvSpPr>
            <p:spPr bwMode="auto">
              <a:xfrm>
                <a:off x="243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30" name="Rectangle 573">
                <a:extLst>
                  <a:ext uri="{FF2B5EF4-FFF2-40B4-BE49-F238E27FC236}">
                    <a16:creationId xmlns:a16="http://schemas.microsoft.com/office/drawing/2014/main" id="{88A3474F-5639-E449-91B9-A36E28343B2C}"/>
                  </a:ext>
                </a:extLst>
              </p:cNvPr>
              <p:cNvSpPr>
                <a:spLocks noChangeArrowheads="1"/>
              </p:cNvSpPr>
              <p:nvPr/>
            </p:nvSpPr>
            <p:spPr bwMode="auto">
              <a:xfrm>
                <a:off x="244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31" name="Rectangle 574">
                <a:extLst>
                  <a:ext uri="{FF2B5EF4-FFF2-40B4-BE49-F238E27FC236}">
                    <a16:creationId xmlns:a16="http://schemas.microsoft.com/office/drawing/2014/main" id="{C10D9D67-6514-7845-BA30-E9B270838C24}"/>
                  </a:ext>
                </a:extLst>
              </p:cNvPr>
              <p:cNvSpPr>
                <a:spLocks noChangeArrowheads="1"/>
              </p:cNvSpPr>
              <p:nvPr/>
            </p:nvSpPr>
            <p:spPr bwMode="auto">
              <a:xfrm>
                <a:off x="248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32" name="Rectangle 575">
                <a:extLst>
                  <a:ext uri="{FF2B5EF4-FFF2-40B4-BE49-F238E27FC236}">
                    <a16:creationId xmlns:a16="http://schemas.microsoft.com/office/drawing/2014/main" id="{71B70095-096C-2B4C-B0E0-AB55D10F02E0}"/>
                  </a:ext>
                </a:extLst>
              </p:cNvPr>
              <p:cNvSpPr>
                <a:spLocks noChangeArrowheads="1"/>
              </p:cNvSpPr>
              <p:nvPr/>
            </p:nvSpPr>
            <p:spPr bwMode="auto">
              <a:xfrm>
                <a:off x="249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33" name="Rectangle 576">
                <a:extLst>
                  <a:ext uri="{FF2B5EF4-FFF2-40B4-BE49-F238E27FC236}">
                    <a16:creationId xmlns:a16="http://schemas.microsoft.com/office/drawing/2014/main" id="{BEFD857E-0B15-A54E-8DF7-8A90010479F1}"/>
                  </a:ext>
                </a:extLst>
              </p:cNvPr>
              <p:cNvSpPr>
                <a:spLocks noChangeArrowheads="1"/>
              </p:cNvSpPr>
              <p:nvPr/>
            </p:nvSpPr>
            <p:spPr bwMode="auto">
              <a:xfrm>
                <a:off x="250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34" name="Rectangle 577">
                <a:extLst>
                  <a:ext uri="{FF2B5EF4-FFF2-40B4-BE49-F238E27FC236}">
                    <a16:creationId xmlns:a16="http://schemas.microsoft.com/office/drawing/2014/main" id="{F5428A3E-A2B8-1A45-BE80-C42ED0D384DF}"/>
                  </a:ext>
                </a:extLst>
              </p:cNvPr>
              <p:cNvSpPr>
                <a:spLocks noChangeArrowheads="1"/>
              </p:cNvSpPr>
              <p:nvPr/>
            </p:nvSpPr>
            <p:spPr bwMode="auto">
              <a:xfrm>
                <a:off x="251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35" name="Rectangle 578">
                <a:extLst>
                  <a:ext uri="{FF2B5EF4-FFF2-40B4-BE49-F238E27FC236}">
                    <a16:creationId xmlns:a16="http://schemas.microsoft.com/office/drawing/2014/main" id="{29A1D457-0C48-DB42-87D7-2CEFC4F12C4A}"/>
                  </a:ext>
                </a:extLst>
              </p:cNvPr>
              <p:cNvSpPr>
                <a:spLocks noChangeArrowheads="1"/>
              </p:cNvSpPr>
              <p:nvPr/>
            </p:nvSpPr>
            <p:spPr bwMode="auto">
              <a:xfrm>
                <a:off x="254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36" name="Rectangle 579">
                <a:extLst>
                  <a:ext uri="{FF2B5EF4-FFF2-40B4-BE49-F238E27FC236}">
                    <a16:creationId xmlns:a16="http://schemas.microsoft.com/office/drawing/2014/main" id="{E370AA2C-6285-094D-A620-70F108332944}"/>
                  </a:ext>
                </a:extLst>
              </p:cNvPr>
              <p:cNvSpPr>
                <a:spLocks noChangeArrowheads="1"/>
              </p:cNvSpPr>
              <p:nvPr/>
            </p:nvSpPr>
            <p:spPr bwMode="auto">
              <a:xfrm>
                <a:off x="254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37" name="Rectangle 580">
                <a:extLst>
                  <a:ext uri="{FF2B5EF4-FFF2-40B4-BE49-F238E27FC236}">
                    <a16:creationId xmlns:a16="http://schemas.microsoft.com/office/drawing/2014/main" id="{2FF3E30C-869B-3947-8A7D-B7ED0AEA9BAA}"/>
                  </a:ext>
                </a:extLst>
              </p:cNvPr>
              <p:cNvSpPr>
                <a:spLocks noChangeArrowheads="1"/>
              </p:cNvSpPr>
              <p:nvPr/>
            </p:nvSpPr>
            <p:spPr bwMode="auto">
              <a:xfrm>
                <a:off x="255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38" name="Rectangle 581">
                <a:extLst>
                  <a:ext uri="{FF2B5EF4-FFF2-40B4-BE49-F238E27FC236}">
                    <a16:creationId xmlns:a16="http://schemas.microsoft.com/office/drawing/2014/main" id="{DE1273EB-D6E5-324B-99CC-0F594FF7BFB6}"/>
                  </a:ext>
                </a:extLst>
              </p:cNvPr>
              <p:cNvSpPr>
                <a:spLocks noChangeArrowheads="1"/>
              </p:cNvSpPr>
              <p:nvPr/>
            </p:nvSpPr>
            <p:spPr bwMode="auto">
              <a:xfrm>
                <a:off x="2557"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39" name="Rectangle 582">
                <a:extLst>
                  <a:ext uri="{FF2B5EF4-FFF2-40B4-BE49-F238E27FC236}">
                    <a16:creationId xmlns:a16="http://schemas.microsoft.com/office/drawing/2014/main" id="{96C05B81-8104-7842-9F4F-DC2221BEB4AA}"/>
                  </a:ext>
                </a:extLst>
              </p:cNvPr>
              <p:cNvSpPr>
                <a:spLocks noChangeArrowheads="1"/>
              </p:cNvSpPr>
              <p:nvPr/>
            </p:nvSpPr>
            <p:spPr bwMode="auto">
              <a:xfrm>
                <a:off x="256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40" name="Rectangle 583">
                <a:extLst>
                  <a:ext uri="{FF2B5EF4-FFF2-40B4-BE49-F238E27FC236}">
                    <a16:creationId xmlns:a16="http://schemas.microsoft.com/office/drawing/2014/main" id="{AE074FAC-2684-C94E-A796-6FC84F19E465}"/>
                  </a:ext>
                </a:extLst>
              </p:cNvPr>
              <p:cNvSpPr>
                <a:spLocks noChangeArrowheads="1"/>
              </p:cNvSpPr>
              <p:nvPr/>
            </p:nvSpPr>
            <p:spPr bwMode="auto">
              <a:xfrm>
                <a:off x="257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41" name="Rectangle 584">
                <a:extLst>
                  <a:ext uri="{FF2B5EF4-FFF2-40B4-BE49-F238E27FC236}">
                    <a16:creationId xmlns:a16="http://schemas.microsoft.com/office/drawing/2014/main" id="{F9462B66-9F4B-CC4E-B1F7-A45C0A15CEA8}"/>
                  </a:ext>
                </a:extLst>
              </p:cNvPr>
              <p:cNvSpPr>
                <a:spLocks noChangeArrowheads="1"/>
              </p:cNvSpPr>
              <p:nvPr/>
            </p:nvSpPr>
            <p:spPr bwMode="auto">
              <a:xfrm>
                <a:off x="258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42" name="Rectangle 585">
                <a:extLst>
                  <a:ext uri="{FF2B5EF4-FFF2-40B4-BE49-F238E27FC236}">
                    <a16:creationId xmlns:a16="http://schemas.microsoft.com/office/drawing/2014/main" id="{69CFAF05-3712-7D4A-BE9A-ACA6DD735905}"/>
                  </a:ext>
                </a:extLst>
              </p:cNvPr>
              <p:cNvSpPr>
                <a:spLocks noChangeArrowheads="1"/>
              </p:cNvSpPr>
              <p:nvPr/>
            </p:nvSpPr>
            <p:spPr bwMode="auto">
              <a:xfrm>
                <a:off x="258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43" name="Rectangle 586">
                <a:extLst>
                  <a:ext uri="{FF2B5EF4-FFF2-40B4-BE49-F238E27FC236}">
                    <a16:creationId xmlns:a16="http://schemas.microsoft.com/office/drawing/2014/main" id="{9EF725C7-8B01-A342-B5A8-BDFF02340E2D}"/>
                  </a:ext>
                </a:extLst>
              </p:cNvPr>
              <p:cNvSpPr>
                <a:spLocks noChangeArrowheads="1"/>
              </p:cNvSpPr>
              <p:nvPr/>
            </p:nvSpPr>
            <p:spPr bwMode="auto">
              <a:xfrm>
                <a:off x="259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44" name="Rectangle 587">
                <a:extLst>
                  <a:ext uri="{FF2B5EF4-FFF2-40B4-BE49-F238E27FC236}">
                    <a16:creationId xmlns:a16="http://schemas.microsoft.com/office/drawing/2014/main" id="{03F43E7B-7520-3845-8BD5-B3FED3906CCF}"/>
                  </a:ext>
                </a:extLst>
              </p:cNvPr>
              <p:cNvSpPr>
                <a:spLocks noChangeArrowheads="1"/>
              </p:cNvSpPr>
              <p:nvPr/>
            </p:nvSpPr>
            <p:spPr bwMode="auto">
              <a:xfrm>
                <a:off x="259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45" name="Rectangle 588">
                <a:extLst>
                  <a:ext uri="{FF2B5EF4-FFF2-40B4-BE49-F238E27FC236}">
                    <a16:creationId xmlns:a16="http://schemas.microsoft.com/office/drawing/2014/main" id="{A1D72792-5A48-2941-B442-53413F26BD92}"/>
                  </a:ext>
                </a:extLst>
              </p:cNvPr>
              <p:cNvSpPr>
                <a:spLocks noChangeArrowheads="1"/>
              </p:cNvSpPr>
              <p:nvPr/>
            </p:nvSpPr>
            <p:spPr bwMode="auto">
              <a:xfrm>
                <a:off x="259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46" name="Rectangle 589">
                <a:extLst>
                  <a:ext uri="{FF2B5EF4-FFF2-40B4-BE49-F238E27FC236}">
                    <a16:creationId xmlns:a16="http://schemas.microsoft.com/office/drawing/2014/main" id="{7AC8F2B0-6D38-E744-A618-FF1B66FBD73B}"/>
                  </a:ext>
                </a:extLst>
              </p:cNvPr>
              <p:cNvSpPr>
                <a:spLocks noChangeArrowheads="1"/>
              </p:cNvSpPr>
              <p:nvPr/>
            </p:nvSpPr>
            <p:spPr bwMode="auto">
              <a:xfrm>
                <a:off x="2597"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47" name="Rectangle 590">
                <a:extLst>
                  <a:ext uri="{FF2B5EF4-FFF2-40B4-BE49-F238E27FC236}">
                    <a16:creationId xmlns:a16="http://schemas.microsoft.com/office/drawing/2014/main" id="{648037F4-8B5B-2947-974C-81966D5866C4}"/>
                  </a:ext>
                </a:extLst>
              </p:cNvPr>
              <p:cNvSpPr>
                <a:spLocks noChangeArrowheads="1"/>
              </p:cNvSpPr>
              <p:nvPr/>
            </p:nvSpPr>
            <p:spPr bwMode="auto">
              <a:xfrm>
                <a:off x="260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48" name="Rectangle 591">
                <a:extLst>
                  <a:ext uri="{FF2B5EF4-FFF2-40B4-BE49-F238E27FC236}">
                    <a16:creationId xmlns:a16="http://schemas.microsoft.com/office/drawing/2014/main" id="{68E16A05-AC4D-3040-A40A-B45D58132F40}"/>
                  </a:ext>
                </a:extLst>
              </p:cNvPr>
              <p:cNvSpPr>
                <a:spLocks noChangeArrowheads="1"/>
              </p:cNvSpPr>
              <p:nvPr/>
            </p:nvSpPr>
            <p:spPr bwMode="auto">
              <a:xfrm>
                <a:off x="263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49" name="Rectangle 592">
                <a:extLst>
                  <a:ext uri="{FF2B5EF4-FFF2-40B4-BE49-F238E27FC236}">
                    <a16:creationId xmlns:a16="http://schemas.microsoft.com/office/drawing/2014/main" id="{0FE33676-9EDF-E441-A1C0-0C8F3E31E926}"/>
                  </a:ext>
                </a:extLst>
              </p:cNvPr>
              <p:cNvSpPr>
                <a:spLocks noChangeArrowheads="1"/>
              </p:cNvSpPr>
              <p:nvPr/>
            </p:nvSpPr>
            <p:spPr bwMode="auto">
              <a:xfrm>
                <a:off x="264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50" name="Rectangle 593">
                <a:extLst>
                  <a:ext uri="{FF2B5EF4-FFF2-40B4-BE49-F238E27FC236}">
                    <a16:creationId xmlns:a16="http://schemas.microsoft.com/office/drawing/2014/main" id="{81868E96-9B13-FE4F-A795-E1098150015E}"/>
                  </a:ext>
                </a:extLst>
              </p:cNvPr>
              <p:cNvSpPr>
                <a:spLocks noChangeArrowheads="1"/>
              </p:cNvSpPr>
              <p:nvPr/>
            </p:nvSpPr>
            <p:spPr bwMode="auto">
              <a:xfrm>
                <a:off x="264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51" name="Rectangle 594">
                <a:extLst>
                  <a:ext uri="{FF2B5EF4-FFF2-40B4-BE49-F238E27FC236}">
                    <a16:creationId xmlns:a16="http://schemas.microsoft.com/office/drawing/2014/main" id="{3671492A-206D-6B49-B349-F14C77C7BE86}"/>
                  </a:ext>
                </a:extLst>
              </p:cNvPr>
              <p:cNvSpPr>
                <a:spLocks noChangeArrowheads="1"/>
              </p:cNvSpPr>
              <p:nvPr/>
            </p:nvSpPr>
            <p:spPr bwMode="auto">
              <a:xfrm>
                <a:off x="264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52" name="Rectangle 595">
                <a:extLst>
                  <a:ext uri="{FF2B5EF4-FFF2-40B4-BE49-F238E27FC236}">
                    <a16:creationId xmlns:a16="http://schemas.microsoft.com/office/drawing/2014/main" id="{EA820564-5426-6849-8C43-5F46E509BD61}"/>
                  </a:ext>
                </a:extLst>
              </p:cNvPr>
              <p:cNvSpPr>
                <a:spLocks noChangeArrowheads="1"/>
              </p:cNvSpPr>
              <p:nvPr/>
            </p:nvSpPr>
            <p:spPr bwMode="auto">
              <a:xfrm>
                <a:off x="264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53" name="Rectangle 596">
                <a:extLst>
                  <a:ext uri="{FF2B5EF4-FFF2-40B4-BE49-F238E27FC236}">
                    <a16:creationId xmlns:a16="http://schemas.microsoft.com/office/drawing/2014/main" id="{E53D444E-46AC-1E41-BDAB-7864FE0D42F6}"/>
                  </a:ext>
                </a:extLst>
              </p:cNvPr>
              <p:cNvSpPr>
                <a:spLocks noChangeArrowheads="1"/>
              </p:cNvSpPr>
              <p:nvPr/>
            </p:nvSpPr>
            <p:spPr bwMode="auto">
              <a:xfrm>
                <a:off x="264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54" name="Rectangle 597">
                <a:extLst>
                  <a:ext uri="{FF2B5EF4-FFF2-40B4-BE49-F238E27FC236}">
                    <a16:creationId xmlns:a16="http://schemas.microsoft.com/office/drawing/2014/main" id="{0D596EE9-CED4-CE4C-996A-E23BDE1ED2D4}"/>
                  </a:ext>
                </a:extLst>
              </p:cNvPr>
              <p:cNvSpPr>
                <a:spLocks noChangeArrowheads="1"/>
              </p:cNvSpPr>
              <p:nvPr/>
            </p:nvSpPr>
            <p:spPr bwMode="auto">
              <a:xfrm>
                <a:off x="265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55" name="Rectangle 598">
                <a:extLst>
                  <a:ext uri="{FF2B5EF4-FFF2-40B4-BE49-F238E27FC236}">
                    <a16:creationId xmlns:a16="http://schemas.microsoft.com/office/drawing/2014/main" id="{B56A2E26-86BF-104A-96A3-9C91B541AC7A}"/>
                  </a:ext>
                </a:extLst>
              </p:cNvPr>
              <p:cNvSpPr>
                <a:spLocks noChangeArrowheads="1"/>
              </p:cNvSpPr>
              <p:nvPr/>
            </p:nvSpPr>
            <p:spPr bwMode="auto">
              <a:xfrm>
                <a:off x="265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56" name="Rectangle 599">
                <a:extLst>
                  <a:ext uri="{FF2B5EF4-FFF2-40B4-BE49-F238E27FC236}">
                    <a16:creationId xmlns:a16="http://schemas.microsoft.com/office/drawing/2014/main" id="{03ED8434-1619-E243-93D9-80065EAB39F0}"/>
                  </a:ext>
                </a:extLst>
              </p:cNvPr>
              <p:cNvSpPr>
                <a:spLocks noChangeArrowheads="1"/>
              </p:cNvSpPr>
              <p:nvPr/>
            </p:nvSpPr>
            <p:spPr bwMode="auto">
              <a:xfrm>
                <a:off x="266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57" name="Rectangle 600">
                <a:extLst>
                  <a:ext uri="{FF2B5EF4-FFF2-40B4-BE49-F238E27FC236}">
                    <a16:creationId xmlns:a16="http://schemas.microsoft.com/office/drawing/2014/main" id="{98B3772C-E537-4044-9E74-C2EECB141A30}"/>
                  </a:ext>
                </a:extLst>
              </p:cNvPr>
              <p:cNvSpPr>
                <a:spLocks noChangeArrowheads="1"/>
              </p:cNvSpPr>
              <p:nvPr/>
            </p:nvSpPr>
            <p:spPr bwMode="auto">
              <a:xfrm>
                <a:off x="266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58" name="Rectangle 601">
                <a:extLst>
                  <a:ext uri="{FF2B5EF4-FFF2-40B4-BE49-F238E27FC236}">
                    <a16:creationId xmlns:a16="http://schemas.microsoft.com/office/drawing/2014/main" id="{8F7F76A8-41E1-8940-9C0B-9023EE519702}"/>
                  </a:ext>
                </a:extLst>
              </p:cNvPr>
              <p:cNvSpPr>
                <a:spLocks noChangeArrowheads="1"/>
              </p:cNvSpPr>
              <p:nvPr/>
            </p:nvSpPr>
            <p:spPr bwMode="auto">
              <a:xfrm>
                <a:off x="266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59" name="Rectangle 602">
                <a:extLst>
                  <a:ext uri="{FF2B5EF4-FFF2-40B4-BE49-F238E27FC236}">
                    <a16:creationId xmlns:a16="http://schemas.microsoft.com/office/drawing/2014/main" id="{A5894445-D654-A94C-9A5F-07026234A8EE}"/>
                  </a:ext>
                </a:extLst>
              </p:cNvPr>
              <p:cNvSpPr>
                <a:spLocks noChangeArrowheads="1"/>
              </p:cNvSpPr>
              <p:nvPr/>
            </p:nvSpPr>
            <p:spPr bwMode="auto">
              <a:xfrm>
                <a:off x="267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60" name="Rectangle 603">
                <a:extLst>
                  <a:ext uri="{FF2B5EF4-FFF2-40B4-BE49-F238E27FC236}">
                    <a16:creationId xmlns:a16="http://schemas.microsoft.com/office/drawing/2014/main" id="{1E8598EA-5DA6-F044-B61C-67BF6F17FFA4}"/>
                  </a:ext>
                </a:extLst>
              </p:cNvPr>
              <p:cNvSpPr>
                <a:spLocks noChangeArrowheads="1"/>
              </p:cNvSpPr>
              <p:nvPr/>
            </p:nvSpPr>
            <p:spPr bwMode="auto">
              <a:xfrm>
                <a:off x="268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61" name="Rectangle 604">
                <a:extLst>
                  <a:ext uri="{FF2B5EF4-FFF2-40B4-BE49-F238E27FC236}">
                    <a16:creationId xmlns:a16="http://schemas.microsoft.com/office/drawing/2014/main" id="{7E5E7A87-496C-844F-8730-6CFC09A76C6C}"/>
                  </a:ext>
                </a:extLst>
              </p:cNvPr>
              <p:cNvSpPr>
                <a:spLocks noChangeArrowheads="1"/>
              </p:cNvSpPr>
              <p:nvPr/>
            </p:nvSpPr>
            <p:spPr bwMode="auto">
              <a:xfrm>
                <a:off x="268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62" name="Rectangle 605">
                <a:extLst>
                  <a:ext uri="{FF2B5EF4-FFF2-40B4-BE49-F238E27FC236}">
                    <a16:creationId xmlns:a16="http://schemas.microsoft.com/office/drawing/2014/main" id="{185672F8-59BC-3B49-9C3C-94031D565CDD}"/>
                  </a:ext>
                </a:extLst>
              </p:cNvPr>
              <p:cNvSpPr>
                <a:spLocks noChangeArrowheads="1"/>
              </p:cNvSpPr>
              <p:nvPr/>
            </p:nvSpPr>
            <p:spPr bwMode="auto">
              <a:xfrm>
                <a:off x="271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63" name="Rectangle 606">
                <a:extLst>
                  <a:ext uri="{FF2B5EF4-FFF2-40B4-BE49-F238E27FC236}">
                    <a16:creationId xmlns:a16="http://schemas.microsoft.com/office/drawing/2014/main" id="{7D22679E-5326-7C46-99C7-CCB75F422AF7}"/>
                  </a:ext>
                </a:extLst>
              </p:cNvPr>
              <p:cNvSpPr>
                <a:spLocks noChangeArrowheads="1"/>
              </p:cNvSpPr>
              <p:nvPr/>
            </p:nvSpPr>
            <p:spPr bwMode="auto">
              <a:xfrm>
                <a:off x="273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64" name="Rectangle 607">
                <a:extLst>
                  <a:ext uri="{FF2B5EF4-FFF2-40B4-BE49-F238E27FC236}">
                    <a16:creationId xmlns:a16="http://schemas.microsoft.com/office/drawing/2014/main" id="{00998D1A-4834-4D45-B4A5-2EC2299841A4}"/>
                  </a:ext>
                </a:extLst>
              </p:cNvPr>
              <p:cNvSpPr>
                <a:spLocks noChangeArrowheads="1"/>
              </p:cNvSpPr>
              <p:nvPr/>
            </p:nvSpPr>
            <p:spPr bwMode="auto">
              <a:xfrm>
                <a:off x="273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65" name="Rectangle 608">
                <a:extLst>
                  <a:ext uri="{FF2B5EF4-FFF2-40B4-BE49-F238E27FC236}">
                    <a16:creationId xmlns:a16="http://schemas.microsoft.com/office/drawing/2014/main" id="{6061397C-F647-554C-9240-29FF8B96144A}"/>
                  </a:ext>
                </a:extLst>
              </p:cNvPr>
              <p:cNvSpPr>
                <a:spLocks noChangeArrowheads="1"/>
              </p:cNvSpPr>
              <p:nvPr/>
            </p:nvSpPr>
            <p:spPr bwMode="auto">
              <a:xfrm>
                <a:off x="2747"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66" name="Rectangle 609">
                <a:extLst>
                  <a:ext uri="{FF2B5EF4-FFF2-40B4-BE49-F238E27FC236}">
                    <a16:creationId xmlns:a16="http://schemas.microsoft.com/office/drawing/2014/main" id="{42689C14-1ADD-C447-B583-EB6E83EAE88E}"/>
                  </a:ext>
                </a:extLst>
              </p:cNvPr>
              <p:cNvSpPr>
                <a:spLocks noChangeArrowheads="1"/>
              </p:cNvSpPr>
              <p:nvPr/>
            </p:nvSpPr>
            <p:spPr bwMode="auto">
              <a:xfrm>
                <a:off x="275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67" name="Rectangle 610">
                <a:extLst>
                  <a:ext uri="{FF2B5EF4-FFF2-40B4-BE49-F238E27FC236}">
                    <a16:creationId xmlns:a16="http://schemas.microsoft.com/office/drawing/2014/main" id="{59A50F52-5754-BB42-ACDD-AAF2F605BCBC}"/>
                  </a:ext>
                </a:extLst>
              </p:cNvPr>
              <p:cNvSpPr>
                <a:spLocks noChangeArrowheads="1"/>
              </p:cNvSpPr>
              <p:nvPr/>
            </p:nvSpPr>
            <p:spPr bwMode="auto">
              <a:xfrm>
                <a:off x="277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68" name="Rectangle 611">
                <a:extLst>
                  <a:ext uri="{FF2B5EF4-FFF2-40B4-BE49-F238E27FC236}">
                    <a16:creationId xmlns:a16="http://schemas.microsoft.com/office/drawing/2014/main" id="{6F6BFBA6-DEDC-4548-A8BB-3F9442623A80}"/>
                  </a:ext>
                </a:extLst>
              </p:cNvPr>
              <p:cNvSpPr>
                <a:spLocks noChangeArrowheads="1"/>
              </p:cNvSpPr>
              <p:nvPr/>
            </p:nvSpPr>
            <p:spPr bwMode="auto">
              <a:xfrm>
                <a:off x="278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69" name="Rectangle 612">
                <a:extLst>
                  <a:ext uri="{FF2B5EF4-FFF2-40B4-BE49-F238E27FC236}">
                    <a16:creationId xmlns:a16="http://schemas.microsoft.com/office/drawing/2014/main" id="{974F4CA5-BCEC-1F4D-9ADB-1B880E8040D3}"/>
                  </a:ext>
                </a:extLst>
              </p:cNvPr>
              <p:cNvSpPr>
                <a:spLocks noChangeArrowheads="1"/>
              </p:cNvSpPr>
              <p:nvPr/>
            </p:nvSpPr>
            <p:spPr bwMode="auto">
              <a:xfrm>
                <a:off x="278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70" name="Rectangle 613">
                <a:extLst>
                  <a:ext uri="{FF2B5EF4-FFF2-40B4-BE49-F238E27FC236}">
                    <a16:creationId xmlns:a16="http://schemas.microsoft.com/office/drawing/2014/main" id="{7A3B8A88-15FC-CE4C-B33F-73747FDB16F0}"/>
                  </a:ext>
                </a:extLst>
              </p:cNvPr>
              <p:cNvSpPr>
                <a:spLocks noChangeArrowheads="1"/>
              </p:cNvSpPr>
              <p:nvPr/>
            </p:nvSpPr>
            <p:spPr bwMode="auto">
              <a:xfrm>
                <a:off x="279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71" name="Rectangle 614">
                <a:extLst>
                  <a:ext uri="{FF2B5EF4-FFF2-40B4-BE49-F238E27FC236}">
                    <a16:creationId xmlns:a16="http://schemas.microsoft.com/office/drawing/2014/main" id="{A6527F7D-6B8F-D04A-AD7C-521E31A8EECE}"/>
                  </a:ext>
                </a:extLst>
              </p:cNvPr>
              <p:cNvSpPr>
                <a:spLocks noChangeArrowheads="1"/>
              </p:cNvSpPr>
              <p:nvPr/>
            </p:nvSpPr>
            <p:spPr bwMode="auto">
              <a:xfrm>
                <a:off x="280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72" name="Rectangle 615">
                <a:extLst>
                  <a:ext uri="{FF2B5EF4-FFF2-40B4-BE49-F238E27FC236}">
                    <a16:creationId xmlns:a16="http://schemas.microsoft.com/office/drawing/2014/main" id="{6606E051-AD26-7449-A534-A60BB24022B3}"/>
                  </a:ext>
                </a:extLst>
              </p:cNvPr>
              <p:cNvSpPr>
                <a:spLocks noChangeArrowheads="1"/>
              </p:cNvSpPr>
              <p:nvPr/>
            </p:nvSpPr>
            <p:spPr bwMode="auto">
              <a:xfrm>
                <a:off x="281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73" name="Rectangle 616">
                <a:extLst>
                  <a:ext uri="{FF2B5EF4-FFF2-40B4-BE49-F238E27FC236}">
                    <a16:creationId xmlns:a16="http://schemas.microsoft.com/office/drawing/2014/main" id="{EEDF5D9A-B5A5-5741-9E35-060DAB3AD929}"/>
                  </a:ext>
                </a:extLst>
              </p:cNvPr>
              <p:cNvSpPr>
                <a:spLocks noChangeArrowheads="1"/>
              </p:cNvSpPr>
              <p:nvPr/>
            </p:nvSpPr>
            <p:spPr bwMode="auto">
              <a:xfrm>
                <a:off x="281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74" name="Rectangle 617">
                <a:extLst>
                  <a:ext uri="{FF2B5EF4-FFF2-40B4-BE49-F238E27FC236}">
                    <a16:creationId xmlns:a16="http://schemas.microsoft.com/office/drawing/2014/main" id="{AAF42A4E-5AA4-1240-9E39-F25B2515C8DB}"/>
                  </a:ext>
                </a:extLst>
              </p:cNvPr>
              <p:cNvSpPr>
                <a:spLocks noChangeArrowheads="1"/>
              </p:cNvSpPr>
              <p:nvPr/>
            </p:nvSpPr>
            <p:spPr bwMode="auto">
              <a:xfrm>
                <a:off x="281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75" name="Rectangle 618">
                <a:extLst>
                  <a:ext uri="{FF2B5EF4-FFF2-40B4-BE49-F238E27FC236}">
                    <a16:creationId xmlns:a16="http://schemas.microsoft.com/office/drawing/2014/main" id="{23F59BC9-95BB-B947-98AD-7DE07AA2EFDA}"/>
                  </a:ext>
                </a:extLst>
              </p:cNvPr>
              <p:cNvSpPr>
                <a:spLocks noChangeArrowheads="1"/>
              </p:cNvSpPr>
              <p:nvPr/>
            </p:nvSpPr>
            <p:spPr bwMode="auto">
              <a:xfrm>
                <a:off x="281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76" name="Rectangle 619">
                <a:extLst>
                  <a:ext uri="{FF2B5EF4-FFF2-40B4-BE49-F238E27FC236}">
                    <a16:creationId xmlns:a16="http://schemas.microsoft.com/office/drawing/2014/main" id="{1DB52737-C1FF-5D43-8199-6623B0668647}"/>
                  </a:ext>
                </a:extLst>
              </p:cNvPr>
              <p:cNvSpPr>
                <a:spLocks noChangeArrowheads="1"/>
              </p:cNvSpPr>
              <p:nvPr/>
            </p:nvSpPr>
            <p:spPr bwMode="auto">
              <a:xfrm>
                <a:off x="282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77" name="Rectangle 620">
                <a:extLst>
                  <a:ext uri="{FF2B5EF4-FFF2-40B4-BE49-F238E27FC236}">
                    <a16:creationId xmlns:a16="http://schemas.microsoft.com/office/drawing/2014/main" id="{AF8D2D62-3C93-754E-868D-2C713254AFBB}"/>
                  </a:ext>
                </a:extLst>
              </p:cNvPr>
              <p:cNvSpPr>
                <a:spLocks noChangeArrowheads="1"/>
              </p:cNvSpPr>
              <p:nvPr/>
            </p:nvSpPr>
            <p:spPr bwMode="auto">
              <a:xfrm>
                <a:off x="282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78" name="Rectangle 621">
                <a:extLst>
                  <a:ext uri="{FF2B5EF4-FFF2-40B4-BE49-F238E27FC236}">
                    <a16:creationId xmlns:a16="http://schemas.microsoft.com/office/drawing/2014/main" id="{D932E383-F63D-9D45-862D-D134DDD6AABB}"/>
                  </a:ext>
                </a:extLst>
              </p:cNvPr>
              <p:cNvSpPr>
                <a:spLocks noChangeArrowheads="1"/>
              </p:cNvSpPr>
              <p:nvPr/>
            </p:nvSpPr>
            <p:spPr bwMode="auto">
              <a:xfrm>
                <a:off x="282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79" name="Rectangle 622">
                <a:extLst>
                  <a:ext uri="{FF2B5EF4-FFF2-40B4-BE49-F238E27FC236}">
                    <a16:creationId xmlns:a16="http://schemas.microsoft.com/office/drawing/2014/main" id="{D9F7652E-12DC-3F42-AA6C-D546EF34B9DA}"/>
                  </a:ext>
                </a:extLst>
              </p:cNvPr>
              <p:cNvSpPr>
                <a:spLocks noChangeArrowheads="1"/>
              </p:cNvSpPr>
              <p:nvPr/>
            </p:nvSpPr>
            <p:spPr bwMode="auto">
              <a:xfrm>
                <a:off x="283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80" name="Rectangle 623">
                <a:extLst>
                  <a:ext uri="{FF2B5EF4-FFF2-40B4-BE49-F238E27FC236}">
                    <a16:creationId xmlns:a16="http://schemas.microsoft.com/office/drawing/2014/main" id="{200EDA4D-0FCC-1049-BA69-08E82749509B}"/>
                  </a:ext>
                </a:extLst>
              </p:cNvPr>
              <p:cNvSpPr>
                <a:spLocks noChangeArrowheads="1"/>
              </p:cNvSpPr>
              <p:nvPr/>
            </p:nvSpPr>
            <p:spPr bwMode="auto">
              <a:xfrm>
                <a:off x="284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81" name="Rectangle 624">
                <a:extLst>
                  <a:ext uri="{FF2B5EF4-FFF2-40B4-BE49-F238E27FC236}">
                    <a16:creationId xmlns:a16="http://schemas.microsoft.com/office/drawing/2014/main" id="{D03816C9-E9B7-194A-9E10-A007704FA793}"/>
                  </a:ext>
                </a:extLst>
              </p:cNvPr>
              <p:cNvSpPr>
                <a:spLocks noChangeArrowheads="1"/>
              </p:cNvSpPr>
              <p:nvPr/>
            </p:nvSpPr>
            <p:spPr bwMode="auto">
              <a:xfrm>
                <a:off x="285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82" name="Rectangle 625">
                <a:extLst>
                  <a:ext uri="{FF2B5EF4-FFF2-40B4-BE49-F238E27FC236}">
                    <a16:creationId xmlns:a16="http://schemas.microsoft.com/office/drawing/2014/main" id="{CB1AFC4B-5971-9346-AF00-13B734261AFE}"/>
                  </a:ext>
                </a:extLst>
              </p:cNvPr>
              <p:cNvSpPr>
                <a:spLocks noChangeArrowheads="1"/>
              </p:cNvSpPr>
              <p:nvPr/>
            </p:nvSpPr>
            <p:spPr bwMode="auto">
              <a:xfrm>
                <a:off x="286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83" name="Rectangle 626">
                <a:extLst>
                  <a:ext uri="{FF2B5EF4-FFF2-40B4-BE49-F238E27FC236}">
                    <a16:creationId xmlns:a16="http://schemas.microsoft.com/office/drawing/2014/main" id="{90FC8FEE-6ADE-7147-A766-3A4556998B92}"/>
                  </a:ext>
                </a:extLst>
              </p:cNvPr>
              <p:cNvSpPr>
                <a:spLocks noChangeArrowheads="1"/>
              </p:cNvSpPr>
              <p:nvPr/>
            </p:nvSpPr>
            <p:spPr bwMode="auto">
              <a:xfrm>
                <a:off x="287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84" name="Rectangle 627">
                <a:extLst>
                  <a:ext uri="{FF2B5EF4-FFF2-40B4-BE49-F238E27FC236}">
                    <a16:creationId xmlns:a16="http://schemas.microsoft.com/office/drawing/2014/main" id="{1F1ED9B8-0D2C-4F46-AB3F-6718C16C52D5}"/>
                  </a:ext>
                </a:extLst>
              </p:cNvPr>
              <p:cNvSpPr>
                <a:spLocks noChangeArrowheads="1"/>
              </p:cNvSpPr>
              <p:nvPr/>
            </p:nvSpPr>
            <p:spPr bwMode="auto">
              <a:xfrm>
                <a:off x="288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85" name="Rectangle 628">
                <a:extLst>
                  <a:ext uri="{FF2B5EF4-FFF2-40B4-BE49-F238E27FC236}">
                    <a16:creationId xmlns:a16="http://schemas.microsoft.com/office/drawing/2014/main" id="{6EB4C392-47EC-3949-82D8-97137EAA162D}"/>
                  </a:ext>
                </a:extLst>
              </p:cNvPr>
              <p:cNvSpPr>
                <a:spLocks noChangeArrowheads="1"/>
              </p:cNvSpPr>
              <p:nvPr/>
            </p:nvSpPr>
            <p:spPr bwMode="auto">
              <a:xfrm>
                <a:off x="288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86" name="Rectangle 629">
                <a:extLst>
                  <a:ext uri="{FF2B5EF4-FFF2-40B4-BE49-F238E27FC236}">
                    <a16:creationId xmlns:a16="http://schemas.microsoft.com/office/drawing/2014/main" id="{CEA2DCCE-2840-8F41-9968-651D49669361}"/>
                  </a:ext>
                </a:extLst>
              </p:cNvPr>
              <p:cNvSpPr>
                <a:spLocks noChangeArrowheads="1"/>
              </p:cNvSpPr>
              <p:nvPr/>
            </p:nvSpPr>
            <p:spPr bwMode="auto">
              <a:xfrm>
                <a:off x="288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87" name="Rectangle 630">
                <a:extLst>
                  <a:ext uri="{FF2B5EF4-FFF2-40B4-BE49-F238E27FC236}">
                    <a16:creationId xmlns:a16="http://schemas.microsoft.com/office/drawing/2014/main" id="{70A3040E-9CC0-AF47-B40E-8CCDD3F5CB4C}"/>
                  </a:ext>
                </a:extLst>
              </p:cNvPr>
              <p:cNvSpPr>
                <a:spLocks noChangeArrowheads="1"/>
              </p:cNvSpPr>
              <p:nvPr/>
            </p:nvSpPr>
            <p:spPr bwMode="auto">
              <a:xfrm>
                <a:off x="288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88" name="Rectangle 631">
                <a:extLst>
                  <a:ext uri="{FF2B5EF4-FFF2-40B4-BE49-F238E27FC236}">
                    <a16:creationId xmlns:a16="http://schemas.microsoft.com/office/drawing/2014/main" id="{FD22B9B3-0365-8746-AE4B-0F84E5364199}"/>
                  </a:ext>
                </a:extLst>
              </p:cNvPr>
              <p:cNvSpPr>
                <a:spLocks noChangeArrowheads="1"/>
              </p:cNvSpPr>
              <p:nvPr/>
            </p:nvSpPr>
            <p:spPr bwMode="auto">
              <a:xfrm>
                <a:off x="288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89" name="Rectangle 632">
                <a:extLst>
                  <a:ext uri="{FF2B5EF4-FFF2-40B4-BE49-F238E27FC236}">
                    <a16:creationId xmlns:a16="http://schemas.microsoft.com/office/drawing/2014/main" id="{6134B93D-DB0F-CC45-97C9-D90AF76342FC}"/>
                  </a:ext>
                </a:extLst>
              </p:cNvPr>
              <p:cNvSpPr>
                <a:spLocks noChangeArrowheads="1"/>
              </p:cNvSpPr>
              <p:nvPr/>
            </p:nvSpPr>
            <p:spPr bwMode="auto">
              <a:xfrm>
                <a:off x="289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90" name="Rectangle 633">
                <a:extLst>
                  <a:ext uri="{FF2B5EF4-FFF2-40B4-BE49-F238E27FC236}">
                    <a16:creationId xmlns:a16="http://schemas.microsoft.com/office/drawing/2014/main" id="{406CDDF8-8874-1A4F-8705-7A7F265998CA}"/>
                  </a:ext>
                </a:extLst>
              </p:cNvPr>
              <p:cNvSpPr>
                <a:spLocks noChangeArrowheads="1"/>
              </p:cNvSpPr>
              <p:nvPr/>
            </p:nvSpPr>
            <p:spPr bwMode="auto">
              <a:xfrm>
                <a:off x="290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91" name="Rectangle 634">
                <a:extLst>
                  <a:ext uri="{FF2B5EF4-FFF2-40B4-BE49-F238E27FC236}">
                    <a16:creationId xmlns:a16="http://schemas.microsoft.com/office/drawing/2014/main" id="{A62E75C4-4F86-674E-939E-34B35EEC73C0}"/>
                  </a:ext>
                </a:extLst>
              </p:cNvPr>
              <p:cNvSpPr>
                <a:spLocks noChangeArrowheads="1"/>
              </p:cNvSpPr>
              <p:nvPr/>
            </p:nvSpPr>
            <p:spPr bwMode="auto">
              <a:xfrm>
                <a:off x="290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92" name="Rectangle 635">
                <a:extLst>
                  <a:ext uri="{FF2B5EF4-FFF2-40B4-BE49-F238E27FC236}">
                    <a16:creationId xmlns:a16="http://schemas.microsoft.com/office/drawing/2014/main" id="{878CFB3B-A33A-974C-96FA-9DBEF745252E}"/>
                  </a:ext>
                </a:extLst>
              </p:cNvPr>
              <p:cNvSpPr>
                <a:spLocks noChangeArrowheads="1"/>
              </p:cNvSpPr>
              <p:nvPr/>
            </p:nvSpPr>
            <p:spPr bwMode="auto">
              <a:xfrm>
                <a:off x="291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93" name="Rectangle 636">
                <a:extLst>
                  <a:ext uri="{FF2B5EF4-FFF2-40B4-BE49-F238E27FC236}">
                    <a16:creationId xmlns:a16="http://schemas.microsoft.com/office/drawing/2014/main" id="{6EDBCAA8-D4BD-184F-8D10-76949BE71470}"/>
                  </a:ext>
                </a:extLst>
              </p:cNvPr>
              <p:cNvSpPr>
                <a:spLocks noChangeArrowheads="1"/>
              </p:cNvSpPr>
              <p:nvPr/>
            </p:nvSpPr>
            <p:spPr bwMode="auto">
              <a:xfrm>
                <a:off x="292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94" name="Rectangle 637">
                <a:extLst>
                  <a:ext uri="{FF2B5EF4-FFF2-40B4-BE49-F238E27FC236}">
                    <a16:creationId xmlns:a16="http://schemas.microsoft.com/office/drawing/2014/main" id="{951DD4BA-C139-1847-B168-FA6B199B0838}"/>
                  </a:ext>
                </a:extLst>
              </p:cNvPr>
              <p:cNvSpPr>
                <a:spLocks noChangeArrowheads="1"/>
              </p:cNvSpPr>
              <p:nvPr/>
            </p:nvSpPr>
            <p:spPr bwMode="auto">
              <a:xfrm>
                <a:off x="293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95" name="Rectangle 638">
                <a:extLst>
                  <a:ext uri="{FF2B5EF4-FFF2-40B4-BE49-F238E27FC236}">
                    <a16:creationId xmlns:a16="http://schemas.microsoft.com/office/drawing/2014/main" id="{3EB87C73-661E-7C44-95E2-AF21DDA9D646}"/>
                  </a:ext>
                </a:extLst>
              </p:cNvPr>
              <p:cNvSpPr>
                <a:spLocks noChangeArrowheads="1"/>
              </p:cNvSpPr>
              <p:nvPr/>
            </p:nvSpPr>
            <p:spPr bwMode="auto">
              <a:xfrm>
                <a:off x="2937"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96" name="Rectangle 639">
                <a:extLst>
                  <a:ext uri="{FF2B5EF4-FFF2-40B4-BE49-F238E27FC236}">
                    <a16:creationId xmlns:a16="http://schemas.microsoft.com/office/drawing/2014/main" id="{7FA499ED-4B8A-4947-AA1F-9FC8331DB2C1}"/>
                  </a:ext>
                </a:extLst>
              </p:cNvPr>
              <p:cNvSpPr>
                <a:spLocks noChangeArrowheads="1"/>
              </p:cNvSpPr>
              <p:nvPr/>
            </p:nvSpPr>
            <p:spPr bwMode="auto">
              <a:xfrm>
                <a:off x="294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97" name="Rectangle 640">
                <a:extLst>
                  <a:ext uri="{FF2B5EF4-FFF2-40B4-BE49-F238E27FC236}">
                    <a16:creationId xmlns:a16="http://schemas.microsoft.com/office/drawing/2014/main" id="{B4E330D3-4254-864C-808C-F2B4F649AA1E}"/>
                  </a:ext>
                </a:extLst>
              </p:cNvPr>
              <p:cNvSpPr>
                <a:spLocks noChangeArrowheads="1"/>
              </p:cNvSpPr>
              <p:nvPr/>
            </p:nvSpPr>
            <p:spPr bwMode="auto">
              <a:xfrm>
                <a:off x="294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98" name="Rectangle 641">
                <a:extLst>
                  <a:ext uri="{FF2B5EF4-FFF2-40B4-BE49-F238E27FC236}">
                    <a16:creationId xmlns:a16="http://schemas.microsoft.com/office/drawing/2014/main" id="{7E32A817-358F-F846-BC3C-EAE852464C03}"/>
                  </a:ext>
                </a:extLst>
              </p:cNvPr>
              <p:cNvSpPr>
                <a:spLocks noChangeArrowheads="1"/>
              </p:cNvSpPr>
              <p:nvPr/>
            </p:nvSpPr>
            <p:spPr bwMode="auto">
              <a:xfrm>
                <a:off x="294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399" name="Rectangle 642">
                <a:extLst>
                  <a:ext uri="{FF2B5EF4-FFF2-40B4-BE49-F238E27FC236}">
                    <a16:creationId xmlns:a16="http://schemas.microsoft.com/office/drawing/2014/main" id="{36D99011-08CC-1C49-AC71-E1180080B5FF}"/>
                  </a:ext>
                </a:extLst>
              </p:cNvPr>
              <p:cNvSpPr>
                <a:spLocks noChangeArrowheads="1"/>
              </p:cNvSpPr>
              <p:nvPr/>
            </p:nvSpPr>
            <p:spPr bwMode="auto">
              <a:xfrm>
                <a:off x="295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00" name="Rectangle 643">
                <a:extLst>
                  <a:ext uri="{FF2B5EF4-FFF2-40B4-BE49-F238E27FC236}">
                    <a16:creationId xmlns:a16="http://schemas.microsoft.com/office/drawing/2014/main" id="{837C704F-1C3E-AB4E-A81A-13B9409DD670}"/>
                  </a:ext>
                </a:extLst>
              </p:cNvPr>
              <p:cNvSpPr>
                <a:spLocks noChangeArrowheads="1"/>
              </p:cNvSpPr>
              <p:nvPr/>
            </p:nvSpPr>
            <p:spPr bwMode="auto">
              <a:xfrm>
                <a:off x="297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01" name="Rectangle 644">
                <a:extLst>
                  <a:ext uri="{FF2B5EF4-FFF2-40B4-BE49-F238E27FC236}">
                    <a16:creationId xmlns:a16="http://schemas.microsoft.com/office/drawing/2014/main" id="{A34B8D00-24F5-4B4D-B05E-A4395EB438FC}"/>
                  </a:ext>
                </a:extLst>
              </p:cNvPr>
              <p:cNvSpPr>
                <a:spLocks noChangeArrowheads="1"/>
              </p:cNvSpPr>
              <p:nvPr/>
            </p:nvSpPr>
            <p:spPr bwMode="auto">
              <a:xfrm>
                <a:off x="297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02" name="Rectangle 645">
                <a:extLst>
                  <a:ext uri="{FF2B5EF4-FFF2-40B4-BE49-F238E27FC236}">
                    <a16:creationId xmlns:a16="http://schemas.microsoft.com/office/drawing/2014/main" id="{CE7B7FD3-7E6A-844C-AAB7-694629EA6185}"/>
                  </a:ext>
                </a:extLst>
              </p:cNvPr>
              <p:cNvSpPr>
                <a:spLocks noChangeArrowheads="1"/>
              </p:cNvSpPr>
              <p:nvPr/>
            </p:nvSpPr>
            <p:spPr bwMode="auto">
              <a:xfrm>
                <a:off x="2977"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03" name="Rectangle 646">
                <a:extLst>
                  <a:ext uri="{FF2B5EF4-FFF2-40B4-BE49-F238E27FC236}">
                    <a16:creationId xmlns:a16="http://schemas.microsoft.com/office/drawing/2014/main" id="{7733F9E8-FAA3-B941-9BD4-4DDC212F09BB}"/>
                  </a:ext>
                </a:extLst>
              </p:cNvPr>
              <p:cNvSpPr>
                <a:spLocks noChangeArrowheads="1"/>
              </p:cNvSpPr>
              <p:nvPr/>
            </p:nvSpPr>
            <p:spPr bwMode="auto">
              <a:xfrm>
                <a:off x="2977"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04" name="Rectangle 647">
                <a:extLst>
                  <a:ext uri="{FF2B5EF4-FFF2-40B4-BE49-F238E27FC236}">
                    <a16:creationId xmlns:a16="http://schemas.microsoft.com/office/drawing/2014/main" id="{0A185BA6-ACEA-424E-B8E5-263BF2E9AE0E}"/>
                  </a:ext>
                </a:extLst>
              </p:cNvPr>
              <p:cNvSpPr>
                <a:spLocks noChangeArrowheads="1"/>
              </p:cNvSpPr>
              <p:nvPr/>
            </p:nvSpPr>
            <p:spPr bwMode="auto">
              <a:xfrm>
                <a:off x="298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05" name="Rectangle 648">
                <a:extLst>
                  <a:ext uri="{FF2B5EF4-FFF2-40B4-BE49-F238E27FC236}">
                    <a16:creationId xmlns:a16="http://schemas.microsoft.com/office/drawing/2014/main" id="{D89A2054-C175-6D44-9DC9-2A5E4D21854F}"/>
                  </a:ext>
                </a:extLst>
              </p:cNvPr>
              <p:cNvSpPr>
                <a:spLocks noChangeArrowheads="1"/>
              </p:cNvSpPr>
              <p:nvPr/>
            </p:nvSpPr>
            <p:spPr bwMode="auto">
              <a:xfrm>
                <a:off x="298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06" name="Rectangle 649">
                <a:extLst>
                  <a:ext uri="{FF2B5EF4-FFF2-40B4-BE49-F238E27FC236}">
                    <a16:creationId xmlns:a16="http://schemas.microsoft.com/office/drawing/2014/main" id="{AF346A11-A179-594B-9D3B-D1515027008C}"/>
                  </a:ext>
                </a:extLst>
              </p:cNvPr>
              <p:cNvSpPr>
                <a:spLocks noChangeArrowheads="1"/>
              </p:cNvSpPr>
              <p:nvPr/>
            </p:nvSpPr>
            <p:spPr bwMode="auto">
              <a:xfrm>
                <a:off x="299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07" name="Rectangle 650">
                <a:extLst>
                  <a:ext uri="{FF2B5EF4-FFF2-40B4-BE49-F238E27FC236}">
                    <a16:creationId xmlns:a16="http://schemas.microsoft.com/office/drawing/2014/main" id="{443F4C9A-4E61-3640-AE87-E9A87BAF57AF}"/>
                  </a:ext>
                </a:extLst>
              </p:cNvPr>
              <p:cNvSpPr>
                <a:spLocks noChangeArrowheads="1"/>
              </p:cNvSpPr>
              <p:nvPr/>
            </p:nvSpPr>
            <p:spPr bwMode="auto">
              <a:xfrm>
                <a:off x="300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08" name="Rectangle 651">
                <a:extLst>
                  <a:ext uri="{FF2B5EF4-FFF2-40B4-BE49-F238E27FC236}">
                    <a16:creationId xmlns:a16="http://schemas.microsoft.com/office/drawing/2014/main" id="{86F13082-C944-C34C-83CE-E37AB182C9E5}"/>
                  </a:ext>
                </a:extLst>
              </p:cNvPr>
              <p:cNvSpPr>
                <a:spLocks noChangeArrowheads="1"/>
              </p:cNvSpPr>
              <p:nvPr/>
            </p:nvSpPr>
            <p:spPr bwMode="auto">
              <a:xfrm>
                <a:off x="300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09" name="Rectangle 652">
                <a:extLst>
                  <a:ext uri="{FF2B5EF4-FFF2-40B4-BE49-F238E27FC236}">
                    <a16:creationId xmlns:a16="http://schemas.microsoft.com/office/drawing/2014/main" id="{B243AA9C-056D-6C4C-8311-EB3F19DBD2C2}"/>
                  </a:ext>
                </a:extLst>
              </p:cNvPr>
              <p:cNvSpPr>
                <a:spLocks noChangeArrowheads="1"/>
              </p:cNvSpPr>
              <p:nvPr/>
            </p:nvSpPr>
            <p:spPr bwMode="auto">
              <a:xfrm>
                <a:off x="301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10" name="Rectangle 653">
                <a:extLst>
                  <a:ext uri="{FF2B5EF4-FFF2-40B4-BE49-F238E27FC236}">
                    <a16:creationId xmlns:a16="http://schemas.microsoft.com/office/drawing/2014/main" id="{A1451729-73E3-0840-A858-7DD3EC5580BE}"/>
                  </a:ext>
                </a:extLst>
              </p:cNvPr>
              <p:cNvSpPr>
                <a:spLocks noChangeArrowheads="1"/>
              </p:cNvSpPr>
              <p:nvPr/>
            </p:nvSpPr>
            <p:spPr bwMode="auto">
              <a:xfrm>
                <a:off x="301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11" name="Rectangle 654">
                <a:extLst>
                  <a:ext uri="{FF2B5EF4-FFF2-40B4-BE49-F238E27FC236}">
                    <a16:creationId xmlns:a16="http://schemas.microsoft.com/office/drawing/2014/main" id="{7915AD57-0B2D-3A4A-890D-7A07413E0E96}"/>
                  </a:ext>
                </a:extLst>
              </p:cNvPr>
              <p:cNvSpPr>
                <a:spLocks noChangeArrowheads="1"/>
              </p:cNvSpPr>
              <p:nvPr/>
            </p:nvSpPr>
            <p:spPr bwMode="auto">
              <a:xfrm>
                <a:off x="302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12" name="Rectangle 655">
                <a:extLst>
                  <a:ext uri="{FF2B5EF4-FFF2-40B4-BE49-F238E27FC236}">
                    <a16:creationId xmlns:a16="http://schemas.microsoft.com/office/drawing/2014/main" id="{10BF39B8-9F11-AE41-9677-37D07B7C127D}"/>
                  </a:ext>
                </a:extLst>
              </p:cNvPr>
              <p:cNvSpPr>
                <a:spLocks noChangeArrowheads="1"/>
              </p:cNvSpPr>
              <p:nvPr/>
            </p:nvSpPr>
            <p:spPr bwMode="auto">
              <a:xfrm>
                <a:off x="302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13" name="Rectangle 656">
                <a:extLst>
                  <a:ext uri="{FF2B5EF4-FFF2-40B4-BE49-F238E27FC236}">
                    <a16:creationId xmlns:a16="http://schemas.microsoft.com/office/drawing/2014/main" id="{69B8FD33-9710-4D43-A0DB-C4F28C5C7376}"/>
                  </a:ext>
                </a:extLst>
              </p:cNvPr>
              <p:cNvSpPr>
                <a:spLocks noChangeArrowheads="1"/>
              </p:cNvSpPr>
              <p:nvPr/>
            </p:nvSpPr>
            <p:spPr bwMode="auto">
              <a:xfrm>
                <a:off x="302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14" name="Rectangle 657">
                <a:extLst>
                  <a:ext uri="{FF2B5EF4-FFF2-40B4-BE49-F238E27FC236}">
                    <a16:creationId xmlns:a16="http://schemas.microsoft.com/office/drawing/2014/main" id="{D347E1B9-DE8B-C14F-98BB-9DBB23EC0F3A}"/>
                  </a:ext>
                </a:extLst>
              </p:cNvPr>
              <p:cNvSpPr>
                <a:spLocks noChangeArrowheads="1"/>
              </p:cNvSpPr>
              <p:nvPr/>
            </p:nvSpPr>
            <p:spPr bwMode="auto">
              <a:xfrm>
                <a:off x="303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15" name="Rectangle 658">
                <a:extLst>
                  <a:ext uri="{FF2B5EF4-FFF2-40B4-BE49-F238E27FC236}">
                    <a16:creationId xmlns:a16="http://schemas.microsoft.com/office/drawing/2014/main" id="{33FC7990-1393-9F46-9D33-1FBABF449DE1}"/>
                  </a:ext>
                </a:extLst>
              </p:cNvPr>
              <p:cNvSpPr>
                <a:spLocks noChangeArrowheads="1"/>
              </p:cNvSpPr>
              <p:nvPr/>
            </p:nvSpPr>
            <p:spPr bwMode="auto">
              <a:xfrm>
                <a:off x="303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16" name="Rectangle 659">
                <a:extLst>
                  <a:ext uri="{FF2B5EF4-FFF2-40B4-BE49-F238E27FC236}">
                    <a16:creationId xmlns:a16="http://schemas.microsoft.com/office/drawing/2014/main" id="{69A0F4A1-4EBF-D244-8C57-EDF9F5B855A6}"/>
                  </a:ext>
                </a:extLst>
              </p:cNvPr>
              <p:cNvSpPr>
                <a:spLocks noChangeArrowheads="1"/>
              </p:cNvSpPr>
              <p:nvPr/>
            </p:nvSpPr>
            <p:spPr bwMode="auto">
              <a:xfrm>
                <a:off x="303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17" name="Rectangle 660">
                <a:extLst>
                  <a:ext uri="{FF2B5EF4-FFF2-40B4-BE49-F238E27FC236}">
                    <a16:creationId xmlns:a16="http://schemas.microsoft.com/office/drawing/2014/main" id="{AAF5E7F0-BD16-1146-AE8A-2729CFDF11AD}"/>
                  </a:ext>
                </a:extLst>
              </p:cNvPr>
              <p:cNvSpPr>
                <a:spLocks noChangeArrowheads="1"/>
              </p:cNvSpPr>
              <p:nvPr/>
            </p:nvSpPr>
            <p:spPr bwMode="auto">
              <a:xfrm>
                <a:off x="303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18" name="Rectangle 661">
                <a:extLst>
                  <a:ext uri="{FF2B5EF4-FFF2-40B4-BE49-F238E27FC236}">
                    <a16:creationId xmlns:a16="http://schemas.microsoft.com/office/drawing/2014/main" id="{68CAC29D-D825-0041-82EC-207F4CD74332}"/>
                  </a:ext>
                </a:extLst>
              </p:cNvPr>
              <p:cNvSpPr>
                <a:spLocks noChangeArrowheads="1"/>
              </p:cNvSpPr>
              <p:nvPr/>
            </p:nvSpPr>
            <p:spPr bwMode="auto">
              <a:xfrm>
                <a:off x="303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19" name="Rectangle 662">
                <a:extLst>
                  <a:ext uri="{FF2B5EF4-FFF2-40B4-BE49-F238E27FC236}">
                    <a16:creationId xmlns:a16="http://schemas.microsoft.com/office/drawing/2014/main" id="{7553ACC3-AECC-1844-8510-1A8602C1A747}"/>
                  </a:ext>
                </a:extLst>
              </p:cNvPr>
              <p:cNvSpPr>
                <a:spLocks noChangeArrowheads="1"/>
              </p:cNvSpPr>
              <p:nvPr/>
            </p:nvSpPr>
            <p:spPr bwMode="auto">
              <a:xfrm>
                <a:off x="3047"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20" name="Rectangle 663">
                <a:extLst>
                  <a:ext uri="{FF2B5EF4-FFF2-40B4-BE49-F238E27FC236}">
                    <a16:creationId xmlns:a16="http://schemas.microsoft.com/office/drawing/2014/main" id="{7F4C1C13-E8D6-FA48-B7D3-31E99A2D0709}"/>
                  </a:ext>
                </a:extLst>
              </p:cNvPr>
              <p:cNvSpPr>
                <a:spLocks noChangeArrowheads="1"/>
              </p:cNvSpPr>
              <p:nvPr/>
            </p:nvSpPr>
            <p:spPr bwMode="auto">
              <a:xfrm>
                <a:off x="305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21" name="Rectangle 664">
                <a:extLst>
                  <a:ext uri="{FF2B5EF4-FFF2-40B4-BE49-F238E27FC236}">
                    <a16:creationId xmlns:a16="http://schemas.microsoft.com/office/drawing/2014/main" id="{01E4DCBD-1207-2240-98D0-EB762FD106AA}"/>
                  </a:ext>
                </a:extLst>
              </p:cNvPr>
              <p:cNvSpPr>
                <a:spLocks noChangeArrowheads="1"/>
              </p:cNvSpPr>
              <p:nvPr/>
            </p:nvSpPr>
            <p:spPr bwMode="auto">
              <a:xfrm>
                <a:off x="305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22" name="Rectangle 665">
                <a:extLst>
                  <a:ext uri="{FF2B5EF4-FFF2-40B4-BE49-F238E27FC236}">
                    <a16:creationId xmlns:a16="http://schemas.microsoft.com/office/drawing/2014/main" id="{CA186F24-DC7E-DA41-AEDF-69B44DFED241}"/>
                  </a:ext>
                </a:extLst>
              </p:cNvPr>
              <p:cNvSpPr>
                <a:spLocks noChangeArrowheads="1"/>
              </p:cNvSpPr>
              <p:nvPr/>
            </p:nvSpPr>
            <p:spPr bwMode="auto">
              <a:xfrm>
                <a:off x="307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23" name="Rectangle 666">
                <a:extLst>
                  <a:ext uri="{FF2B5EF4-FFF2-40B4-BE49-F238E27FC236}">
                    <a16:creationId xmlns:a16="http://schemas.microsoft.com/office/drawing/2014/main" id="{17FAD43D-F4BF-BF4E-84A6-DDA0944D5D10}"/>
                  </a:ext>
                </a:extLst>
              </p:cNvPr>
              <p:cNvSpPr>
                <a:spLocks noChangeArrowheads="1"/>
              </p:cNvSpPr>
              <p:nvPr/>
            </p:nvSpPr>
            <p:spPr bwMode="auto">
              <a:xfrm>
                <a:off x="308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24" name="Rectangle 667">
                <a:extLst>
                  <a:ext uri="{FF2B5EF4-FFF2-40B4-BE49-F238E27FC236}">
                    <a16:creationId xmlns:a16="http://schemas.microsoft.com/office/drawing/2014/main" id="{FC1F8CA6-FD2C-B54E-BC36-CBBF76A69CAE}"/>
                  </a:ext>
                </a:extLst>
              </p:cNvPr>
              <p:cNvSpPr>
                <a:spLocks noChangeArrowheads="1"/>
              </p:cNvSpPr>
              <p:nvPr/>
            </p:nvSpPr>
            <p:spPr bwMode="auto">
              <a:xfrm>
                <a:off x="308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25" name="Rectangle 668">
                <a:extLst>
                  <a:ext uri="{FF2B5EF4-FFF2-40B4-BE49-F238E27FC236}">
                    <a16:creationId xmlns:a16="http://schemas.microsoft.com/office/drawing/2014/main" id="{C9214219-45D4-4444-A450-52976A05E87C}"/>
                  </a:ext>
                </a:extLst>
              </p:cNvPr>
              <p:cNvSpPr>
                <a:spLocks noChangeArrowheads="1"/>
              </p:cNvSpPr>
              <p:nvPr/>
            </p:nvSpPr>
            <p:spPr bwMode="auto">
              <a:xfrm>
                <a:off x="3087"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26" name="Rectangle 669">
                <a:extLst>
                  <a:ext uri="{FF2B5EF4-FFF2-40B4-BE49-F238E27FC236}">
                    <a16:creationId xmlns:a16="http://schemas.microsoft.com/office/drawing/2014/main" id="{56D9FBE5-88CC-6E42-ACDC-C66234468EAB}"/>
                  </a:ext>
                </a:extLst>
              </p:cNvPr>
              <p:cNvSpPr>
                <a:spLocks noChangeArrowheads="1"/>
              </p:cNvSpPr>
              <p:nvPr/>
            </p:nvSpPr>
            <p:spPr bwMode="auto">
              <a:xfrm>
                <a:off x="309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27" name="Rectangle 670">
                <a:extLst>
                  <a:ext uri="{FF2B5EF4-FFF2-40B4-BE49-F238E27FC236}">
                    <a16:creationId xmlns:a16="http://schemas.microsoft.com/office/drawing/2014/main" id="{B149D4FE-062E-3D44-98BC-042D070B31CE}"/>
                  </a:ext>
                </a:extLst>
              </p:cNvPr>
              <p:cNvSpPr>
                <a:spLocks noChangeArrowheads="1"/>
              </p:cNvSpPr>
              <p:nvPr/>
            </p:nvSpPr>
            <p:spPr bwMode="auto">
              <a:xfrm>
                <a:off x="312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28" name="Rectangle 671">
                <a:extLst>
                  <a:ext uri="{FF2B5EF4-FFF2-40B4-BE49-F238E27FC236}">
                    <a16:creationId xmlns:a16="http://schemas.microsoft.com/office/drawing/2014/main" id="{312A54DD-6870-8940-9DA6-14CCA8C64621}"/>
                  </a:ext>
                </a:extLst>
              </p:cNvPr>
              <p:cNvSpPr>
                <a:spLocks noChangeArrowheads="1"/>
              </p:cNvSpPr>
              <p:nvPr/>
            </p:nvSpPr>
            <p:spPr bwMode="auto">
              <a:xfrm>
                <a:off x="312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29" name="Rectangle 672">
                <a:extLst>
                  <a:ext uri="{FF2B5EF4-FFF2-40B4-BE49-F238E27FC236}">
                    <a16:creationId xmlns:a16="http://schemas.microsoft.com/office/drawing/2014/main" id="{87E4A14C-3287-4444-8C57-4E3338E761EE}"/>
                  </a:ext>
                </a:extLst>
              </p:cNvPr>
              <p:cNvSpPr>
                <a:spLocks noChangeArrowheads="1"/>
              </p:cNvSpPr>
              <p:nvPr/>
            </p:nvSpPr>
            <p:spPr bwMode="auto">
              <a:xfrm>
                <a:off x="3127"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30" name="Rectangle 673">
                <a:extLst>
                  <a:ext uri="{FF2B5EF4-FFF2-40B4-BE49-F238E27FC236}">
                    <a16:creationId xmlns:a16="http://schemas.microsoft.com/office/drawing/2014/main" id="{B2C9124C-307B-8A45-AE08-FCF42FF03A9F}"/>
                  </a:ext>
                </a:extLst>
              </p:cNvPr>
              <p:cNvSpPr>
                <a:spLocks noChangeArrowheads="1"/>
              </p:cNvSpPr>
              <p:nvPr/>
            </p:nvSpPr>
            <p:spPr bwMode="auto">
              <a:xfrm>
                <a:off x="3127"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31" name="Rectangle 674">
                <a:extLst>
                  <a:ext uri="{FF2B5EF4-FFF2-40B4-BE49-F238E27FC236}">
                    <a16:creationId xmlns:a16="http://schemas.microsoft.com/office/drawing/2014/main" id="{B1CB9BDB-D01B-524B-BFE4-DB2A6B664D4D}"/>
                  </a:ext>
                </a:extLst>
              </p:cNvPr>
              <p:cNvSpPr>
                <a:spLocks noChangeArrowheads="1"/>
              </p:cNvSpPr>
              <p:nvPr/>
            </p:nvSpPr>
            <p:spPr bwMode="auto">
              <a:xfrm>
                <a:off x="3127"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32" name="Rectangle 675">
                <a:extLst>
                  <a:ext uri="{FF2B5EF4-FFF2-40B4-BE49-F238E27FC236}">
                    <a16:creationId xmlns:a16="http://schemas.microsoft.com/office/drawing/2014/main" id="{FE4716F1-C48A-E941-AF3B-CD794B9FEB6D}"/>
                  </a:ext>
                </a:extLst>
              </p:cNvPr>
              <p:cNvSpPr>
                <a:spLocks noChangeArrowheads="1"/>
              </p:cNvSpPr>
              <p:nvPr/>
            </p:nvSpPr>
            <p:spPr bwMode="auto">
              <a:xfrm>
                <a:off x="3127"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33" name="Rectangle 676">
                <a:extLst>
                  <a:ext uri="{FF2B5EF4-FFF2-40B4-BE49-F238E27FC236}">
                    <a16:creationId xmlns:a16="http://schemas.microsoft.com/office/drawing/2014/main" id="{D347134E-CB77-C24E-AA57-A38B9411A051}"/>
                  </a:ext>
                </a:extLst>
              </p:cNvPr>
              <p:cNvSpPr>
                <a:spLocks noChangeArrowheads="1"/>
              </p:cNvSpPr>
              <p:nvPr/>
            </p:nvSpPr>
            <p:spPr bwMode="auto">
              <a:xfrm>
                <a:off x="313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34" name="Rectangle 677">
                <a:extLst>
                  <a:ext uri="{FF2B5EF4-FFF2-40B4-BE49-F238E27FC236}">
                    <a16:creationId xmlns:a16="http://schemas.microsoft.com/office/drawing/2014/main" id="{5202FE48-C261-9740-B8D7-0F29B505F4C8}"/>
                  </a:ext>
                </a:extLst>
              </p:cNvPr>
              <p:cNvSpPr>
                <a:spLocks noChangeArrowheads="1"/>
              </p:cNvSpPr>
              <p:nvPr/>
            </p:nvSpPr>
            <p:spPr bwMode="auto">
              <a:xfrm>
                <a:off x="313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35" name="Rectangle 678">
                <a:extLst>
                  <a:ext uri="{FF2B5EF4-FFF2-40B4-BE49-F238E27FC236}">
                    <a16:creationId xmlns:a16="http://schemas.microsoft.com/office/drawing/2014/main" id="{08AE308F-9DC1-6B4D-BDCB-EE9F305E4CA9}"/>
                  </a:ext>
                </a:extLst>
              </p:cNvPr>
              <p:cNvSpPr>
                <a:spLocks noChangeArrowheads="1"/>
              </p:cNvSpPr>
              <p:nvPr/>
            </p:nvSpPr>
            <p:spPr bwMode="auto">
              <a:xfrm>
                <a:off x="313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36" name="Rectangle 679">
                <a:extLst>
                  <a:ext uri="{FF2B5EF4-FFF2-40B4-BE49-F238E27FC236}">
                    <a16:creationId xmlns:a16="http://schemas.microsoft.com/office/drawing/2014/main" id="{0EC8DB29-9D3B-D547-9DE7-7CF5439D938B}"/>
                  </a:ext>
                </a:extLst>
              </p:cNvPr>
              <p:cNvSpPr>
                <a:spLocks noChangeArrowheads="1"/>
              </p:cNvSpPr>
              <p:nvPr/>
            </p:nvSpPr>
            <p:spPr bwMode="auto">
              <a:xfrm>
                <a:off x="314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37" name="Rectangle 680">
                <a:extLst>
                  <a:ext uri="{FF2B5EF4-FFF2-40B4-BE49-F238E27FC236}">
                    <a16:creationId xmlns:a16="http://schemas.microsoft.com/office/drawing/2014/main" id="{FB8F0167-288F-6344-ABCE-96096D4B5C5E}"/>
                  </a:ext>
                </a:extLst>
              </p:cNvPr>
              <p:cNvSpPr>
                <a:spLocks noChangeArrowheads="1"/>
              </p:cNvSpPr>
              <p:nvPr/>
            </p:nvSpPr>
            <p:spPr bwMode="auto">
              <a:xfrm>
                <a:off x="315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38" name="Rectangle 681">
                <a:extLst>
                  <a:ext uri="{FF2B5EF4-FFF2-40B4-BE49-F238E27FC236}">
                    <a16:creationId xmlns:a16="http://schemas.microsoft.com/office/drawing/2014/main" id="{EEA88103-B41A-E94F-A923-74AF58CD430C}"/>
                  </a:ext>
                </a:extLst>
              </p:cNvPr>
              <p:cNvSpPr>
                <a:spLocks noChangeArrowheads="1"/>
              </p:cNvSpPr>
              <p:nvPr/>
            </p:nvSpPr>
            <p:spPr bwMode="auto">
              <a:xfrm>
                <a:off x="315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39" name="Rectangle 682">
                <a:extLst>
                  <a:ext uri="{FF2B5EF4-FFF2-40B4-BE49-F238E27FC236}">
                    <a16:creationId xmlns:a16="http://schemas.microsoft.com/office/drawing/2014/main" id="{AC0EC4BE-EF86-924E-A6EC-F724DD60C4FA}"/>
                  </a:ext>
                </a:extLst>
              </p:cNvPr>
              <p:cNvSpPr>
                <a:spLocks noChangeArrowheads="1"/>
              </p:cNvSpPr>
              <p:nvPr/>
            </p:nvSpPr>
            <p:spPr bwMode="auto">
              <a:xfrm>
                <a:off x="317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40" name="Rectangle 683">
                <a:extLst>
                  <a:ext uri="{FF2B5EF4-FFF2-40B4-BE49-F238E27FC236}">
                    <a16:creationId xmlns:a16="http://schemas.microsoft.com/office/drawing/2014/main" id="{5C109CF7-7F60-F446-87E5-5C20CE4004CC}"/>
                  </a:ext>
                </a:extLst>
              </p:cNvPr>
              <p:cNvSpPr>
                <a:spLocks noChangeArrowheads="1"/>
              </p:cNvSpPr>
              <p:nvPr/>
            </p:nvSpPr>
            <p:spPr bwMode="auto">
              <a:xfrm>
                <a:off x="317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41" name="Rectangle 684">
                <a:extLst>
                  <a:ext uri="{FF2B5EF4-FFF2-40B4-BE49-F238E27FC236}">
                    <a16:creationId xmlns:a16="http://schemas.microsoft.com/office/drawing/2014/main" id="{E53AB6B8-CD09-0843-ADEA-B825C18061C1}"/>
                  </a:ext>
                </a:extLst>
              </p:cNvPr>
              <p:cNvSpPr>
                <a:spLocks noChangeArrowheads="1"/>
              </p:cNvSpPr>
              <p:nvPr/>
            </p:nvSpPr>
            <p:spPr bwMode="auto">
              <a:xfrm>
                <a:off x="317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42" name="Rectangle 685">
                <a:extLst>
                  <a:ext uri="{FF2B5EF4-FFF2-40B4-BE49-F238E27FC236}">
                    <a16:creationId xmlns:a16="http://schemas.microsoft.com/office/drawing/2014/main" id="{5E2BF98C-7EF3-014D-9792-24A6DC74A48C}"/>
                  </a:ext>
                </a:extLst>
              </p:cNvPr>
              <p:cNvSpPr>
                <a:spLocks noChangeArrowheads="1"/>
              </p:cNvSpPr>
              <p:nvPr/>
            </p:nvSpPr>
            <p:spPr bwMode="auto">
              <a:xfrm>
                <a:off x="320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43" name="Rectangle 686">
                <a:extLst>
                  <a:ext uri="{FF2B5EF4-FFF2-40B4-BE49-F238E27FC236}">
                    <a16:creationId xmlns:a16="http://schemas.microsoft.com/office/drawing/2014/main" id="{71892B18-0726-9D44-A158-CE9688E75D89}"/>
                  </a:ext>
                </a:extLst>
              </p:cNvPr>
              <p:cNvSpPr>
                <a:spLocks noChangeArrowheads="1"/>
              </p:cNvSpPr>
              <p:nvPr/>
            </p:nvSpPr>
            <p:spPr bwMode="auto">
              <a:xfrm>
                <a:off x="321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44" name="Rectangle 687">
                <a:extLst>
                  <a:ext uri="{FF2B5EF4-FFF2-40B4-BE49-F238E27FC236}">
                    <a16:creationId xmlns:a16="http://schemas.microsoft.com/office/drawing/2014/main" id="{2350D11B-0279-6544-BB03-1CC2A1AD4FAE}"/>
                  </a:ext>
                </a:extLst>
              </p:cNvPr>
              <p:cNvSpPr>
                <a:spLocks noChangeArrowheads="1"/>
              </p:cNvSpPr>
              <p:nvPr/>
            </p:nvSpPr>
            <p:spPr bwMode="auto">
              <a:xfrm>
                <a:off x="322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45" name="Rectangle 688">
                <a:extLst>
                  <a:ext uri="{FF2B5EF4-FFF2-40B4-BE49-F238E27FC236}">
                    <a16:creationId xmlns:a16="http://schemas.microsoft.com/office/drawing/2014/main" id="{59C67077-5B72-2648-8BE4-5FE8B7AD27CE}"/>
                  </a:ext>
                </a:extLst>
              </p:cNvPr>
              <p:cNvSpPr>
                <a:spLocks noChangeArrowheads="1"/>
              </p:cNvSpPr>
              <p:nvPr/>
            </p:nvSpPr>
            <p:spPr bwMode="auto">
              <a:xfrm>
                <a:off x="323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46" name="Rectangle 689">
                <a:extLst>
                  <a:ext uri="{FF2B5EF4-FFF2-40B4-BE49-F238E27FC236}">
                    <a16:creationId xmlns:a16="http://schemas.microsoft.com/office/drawing/2014/main" id="{01E90A58-CD06-DE4E-8375-D4C9A53B79FF}"/>
                  </a:ext>
                </a:extLst>
              </p:cNvPr>
              <p:cNvSpPr>
                <a:spLocks noChangeArrowheads="1"/>
              </p:cNvSpPr>
              <p:nvPr/>
            </p:nvSpPr>
            <p:spPr bwMode="auto">
              <a:xfrm>
                <a:off x="324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47" name="Rectangle 690">
                <a:extLst>
                  <a:ext uri="{FF2B5EF4-FFF2-40B4-BE49-F238E27FC236}">
                    <a16:creationId xmlns:a16="http://schemas.microsoft.com/office/drawing/2014/main" id="{5E5D78A5-EEF1-6F40-B4B9-28D7C294EDF8}"/>
                  </a:ext>
                </a:extLst>
              </p:cNvPr>
              <p:cNvSpPr>
                <a:spLocks noChangeArrowheads="1"/>
              </p:cNvSpPr>
              <p:nvPr/>
            </p:nvSpPr>
            <p:spPr bwMode="auto">
              <a:xfrm>
                <a:off x="324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48" name="Rectangle 691">
                <a:extLst>
                  <a:ext uri="{FF2B5EF4-FFF2-40B4-BE49-F238E27FC236}">
                    <a16:creationId xmlns:a16="http://schemas.microsoft.com/office/drawing/2014/main" id="{A3F4EF8F-2BE9-264F-9426-04281A30EAFE}"/>
                  </a:ext>
                </a:extLst>
              </p:cNvPr>
              <p:cNvSpPr>
                <a:spLocks noChangeArrowheads="1"/>
              </p:cNvSpPr>
              <p:nvPr/>
            </p:nvSpPr>
            <p:spPr bwMode="auto">
              <a:xfrm>
                <a:off x="324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49" name="Rectangle 692">
                <a:extLst>
                  <a:ext uri="{FF2B5EF4-FFF2-40B4-BE49-F238E27FC236}">
                    <a16:creationId xmlns:a16="http://schemas.microsoft.com/office/drawing/2014/main" id="{889103DE-97B0-B344-B3A9-6DCD2B5D7C69}"/>
                  </a:ext>
                </a:extLst>
              </p:cNvPr>
              <p:cNvSpPr>
                <a:spLocks noChangeArrowheads="1"/>
              </p:cNvSpPr>
              <p:nvPr/>
            </p:nvSpPr>
            <p:spPr bwMode="auto">
              <a:xfrm>
                <a:off x="324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50" name="Rectangle 693">
                <a:extLst>
                  <a:ext uri="{FF2B5EF4-FFF2-40B4-BE49-F238E27FC236}">
                    <a16:creationId xmlns:a16="http://schemas.microsoft.com/office/drawing/2014/main" id="{8E88208A-B086-AF4A-8558-81E9CB547CAF}"/>
                  </a:ext>
                </a:extLst>
              </p:cNvPr>
              <p:cNvSpPr>
                <a:spLocks noChangeArrowheads="1"/>
              </p:cNvSpPr>
              <p:nvPr/>
            </p:nvSpPr>
            <p:spPr bwMode="auto">
              <a:xfrm>
                <a:off x="325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51" name="Rectangle 694">
                <a:extLst>
                  <a:ext uri="{FF2B5EF4-FFF2-40B4-BE49-F238E27FC236}">
                    <a16:creationId xmlns:a16="http://schemas.microsoft.com/office/drawing/2014/main" id="{6E1A8B71-2B24-3E44-968C-724929A1BB1A}"/>
                  </a:ext>
                </a:extLst>
              </p:cNvPr>
              <p:cNvSpPr>
                <a:spLocks noChangeArrowheads="1"/>
              </p:cNvSpPr>
              <p:nvPr/>
            </p:nvSpPr>
            <p:spPr bwMode="auto">
              <a:xfrm>
                <a:off x="325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52" name="Rectangle 695">
                <a:extLst>
                  <a:ext uri="{FF2B5EF4-FFF2-40B4-BE49-F238E27FC236}">
                    <a16:creationId xmlns:a16="http://schemas.microsoft.com/office/drawing/2014/main" id="{62953951-F4CE-2E4D-A595-DC81420459E3}"/>
                  </a:ext>
                </a:extLst>
              </p:cNvPr>
              <p:cNvSpPr>
                <a:spLocks noChangeArrowheads="1"/>
              </p:cNvSpPr>
              <p:nvPr/>
            </p:nvSpPr>
            <p:spPr bwMode="auto">
              <a:xfrm>
                <a:off x="326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53" name="Rectangle 696">
                <a:extLst>
                  <a:ext uri="{FF2B5EF4-FFF2-40B4-BE49-F238E27FC236}">
                    <a16:creationId xmlns:a16="http://schemas.microsoft.com/office/drawing/2014/main" id="{390075C1-6C02-DE47-AF7A-D3D26A1057D6}"/>
                  </a:ext>
                </a:extLst>
              </p:cNvPr>
              <p:cNvSpPr>
                <a:spLocks noChangeArrowheads="1"/>
              </p:cNvSpPr>
              <p:nvPr/>
            </p:nvSpPr>
            <p:spPr bwMode="auto">
              <a:xfrm>
                <a:off x="326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54" name="Rectangle 697">
                <a:extLst>
                  <a:ext uri="{FF2B5EF4-FFF2-40B4-BE49-F238E27FC236}">
                    <a16:creationId xmlns:a16="http://schemas.microsoft.com/office/drawing/2014/main" id="{5159138F-CB6C-C14D-8B89-75991CA94DE0}"/>
                  </a:ext>
                </a:extLst>
              </p:cNvPr>
              <p:cNvSpPr>
                <a:spLocks noChangeArrowheads="1"/>
              </p:cNvSpPr>
              <p:nvPr/>
            </p:nvSpPr>
            <p:spPr bwMode="auto">
              <a:xfrm>
                <a:off x="326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55" name="Rectangle 698">
                <a:extLst>
                  <a:ext uri="{FF2B5EF4-FFF2-40B4-BE49-F238E27FC236}">
                    <a16:creationId xmlns:a16="http://schemas.microsoft.com/office/drawing/2014/main" id="{0D583D9D-4DCE-884A-B096-1297C90CA708}"/>
                  </a:ext>
                </a:extLst>
              </p:cNvPr>
              <p:cNvSpPr>
                <a:spLocks noChangeArrowheads="1"/>
              </p:cNvSpPr>
              <p:nvPr/>
            </p:nvSpPr>
            <p:spPr bwMode="auto">
              <a:xfrm>
                <a:off x="327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56" name="Rectangle 699">
                <a:extLst>
                  <a:ext uri="{FF2B5EF4-FFF2-40B4-BE49-F238E27FC236}">
                    <a16:creationId xmlns:a16="http://schemas.microsoft.com/office/drawing/2014/main" id="{7C389DED-AC75-8543-A064-D7CDDBDD14B0}"/>
                  </a:ext>
                </a:extLst>
              </p:cNvPr>
              <p:cNvSpPr>
                <a:spLocks noChangeArrowheads="1"/>
              </p:cNvSpPr>
              <p:nvPr/>
            </p:nvSpPr>
            <p:spPr bwMode="auto">
              <a:xfrm>
                <a:off x="327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57" name="Rectangle 700">
                <a:extLst>
                  <a:ext uri="{FF2B5EF4-FFF2-40B4-BE49-F238E27FC236}">
                    <a16:creationId xmlns:a16="http://schemas.microsoft.com/office/drawing/2014/main" id="{E6D407CC-1232-B443-9359-5E377337B50A}"/>
                  </a:ext>
                </a:extLst>
              </p:cNvPr>
              <p:cNvSpPr>
                <a:spLocks noChangeArrowheads="1"/>
              </p:cNvSpPr>
              <p:nvPr/>
            </p:nvSpPr>
            <p:spPr bwMode="auto">
              <a:xfrm>
                <a:off x="3277"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58" name="Rectangle 701">
                <a:extLst>
                  <a:ext uri="{FF2B5EF4-FFF2-40B4-BE49-F238E27FC236}">
                    <a16:creationId xmlns:a16="http://schemas.microsoft.com/office/drawing/2014/main" id="{45330111-6332-FF4D-A33E-4D3E536657F1}"/>
                  </a:ext>
                </a:extLst>
              </p:cNvPr>
              <p:cNvSpPr>
                <a:spLocks noChangeArrowheads="1"/>
              </p:cNvSpPr>
              <p:nvPr/>
            </p:nvSpPr>
            <p:spPr bwMode="auto">
              <a:xfrm>
                <a:off x="330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59" name="Rectangle 702">
                <a:extLst>
                  <a:ext uri="{FF2B5EF4-FFF2-40B4-BE49-F238E27FC236}">
                    <a16:creationId xmlns:a16="http://schemas.microsoft.com/office/drawing/2014/main" id="{B94E9325-76AA-1F46-927C-DF8A621F5C4F}"/>
                  </a:ext>
                </a:extLst>
              </p:cNvPr>
              <p:cNvSpPr>
                <a:spLocks noChangeArrowheads="1"/>
              </p:cNvSpPr>
              <p:nvPr/>
            </p:nvSpPr>
            <p:spPr bwMode="auto">
              <a:xfrm>
                <a:off x="330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60" name="Rectangle 703">
                <a:extLst>
                  <a:ext uri="{FF2B5EF4-FFF2-40B4-BE49-F238E27FC236}">
                    <a16:creationId xmlns:a16="http://schemas.microsoft.com/office/drawing/2014/main" id="{1C9D93C3-7DB8-3041-8969-C998B06BB44B}"/>
                  </a:ext>
                </a:extLst>
              </p:cNvPr>
              <p:cNvSpPr>
                <a:spLocks noChangeArrowheads="1"/>
              </p:cNvSpPr>
              <p:nvPr/>
            </p:nvSpPr>
            <p:spPr bwMode="auto">
              <a:xfrm>
                <a:off x="331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61" name="Rectangle 704">
                <a:extLst>
                  <a:ext uri="{FF2B5EF4-FFF2-40B4-BE49-F238E27FC236}">
                    <a16:creationId xmlns:a16="http://schemas.microsoft.com/office/drawing/2014/main" id="{679B71C4-F5FC-A64D-B162-3A67CF12C15E}"/>
                  </a:ext>
                </a:extLst>
              </p:cNvPr>
              <p:cNvSpPr>
                <a:spLocks noChangeArrowheads="1"/>
              </p:cNvSpPr>
              <p:nvPr/>
            </p:nvSpPr>
            <p:spPr bwMode="auto">
              <a:xfrm>
                <a:off x="332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62" name="Rectangle 705">
                <a:extLst>
                  <a:ext uri="{FF2B5EF4-FFF2-40B4-BE49-F238E27FC236}">
                    <a16:creationId xmlns:a16="http://schemas.microsoft.com/office/drawing/2014/main" id="{750A792D-09AE-DA46-B60B-8440B0CA86E5}"/>
                  </a:ext>
                </a:extLst>
              </p:cNvPr>
              <p:cNvSpPr>
                <a:spLocks noChangeArrowheads="1"/>
              </p:cNvSpPr>
              <p:nvPr/>
            </p:nvSpPr>
            <p:spPr bwMode="auto">
              <a:xfrm>
                <a:off x="332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63" name="Rectangle 706">
                <a:extLst>
                  <a:ext uri="{FF2B5EF4-FFF2-40B4-BE49-F238E27FC236}">
                    <a16:creationId xmlns:a16="http://schemas.microsoft.com/office/drawing/2014/main" id="{55BF5398-9A59-6A45-8829-3287A3F69FB6}"/>
                  </a:ext>
                </a:extLst>
              </p:cNvPr>
              <p:cNvSpPr>
                <a:spLocks noChangeArrowheads="1"/>
              </p:cNvSpPr>
              <p:nvPr/>
            </p:nvSpPr>
            <p:spPr bwMode="auto">
              <a:xfrm>
                <a:off x="333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64" name="Rectangle 707">
                <a:extLst>
                  <a:ext uri="{FF2B5EF4-FFF2-40B4-BE49-F238E27FC236}">
                    <a16:creationId xmlns:a16="http://schemas.microsoft.com/office/drawing/2014/main" id="{54E88917-F867-8B47-8D70-968A6E2745A8}"/>
                  </a:ext>
                </a:extLst>
              </p:cNvPr>
              <p:cNvSpPr>
                <a:spLocks noChangeArrowheads="1"/>
              </p:cNvSpPr>
              <p:nvPr/>
            </p:nvSpPr>
            <p:spPr bwMode="auto">
              <a:xfrm>
                <a:off x="333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65" name="Rectangle 708">
                <a:extLst>
                  <a:ext uri="{FF2B5EF4-FFF2-40B4-BE49-F238E27FC236}">
                    <a16:creationId xmlns:a16="http://schemas.microsoft.com/office/drawing/2014/main" id="{FDF06D88-3D61-AD4F-9EE9-7B36212D86EE}"/>
                  </a:ext>
                </a:extLst>
              </p:cNvPr>
              <p:cNvSpPr>
                <a:spLocks noChangeArrowheads="1"/>
              </p:cNvSpPr>
              <p:nvPr/>
            </p:nvSpPr>
            <p:spPr bwMode="auto">
              <a:xfrm>
                <a:off x="334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66" name="Rectangle 709">
                <a:extLst>
                  <a:ext uri="{FF2B5EF4-FFF2-40B4-BE49-F238E27FC236}">
                    <a16:creationId xmlns:a16="http://schemas.microsoft.com/office/drawing/2014/main" id="{3B4CEE4F-191C-7E41-BC1D-38CCD8E7ED2F}"/>
                  </a:ext>
                </a:extLst>
              </p:cNvPr>
              <p:cNvSpPr>
                <a:spLocks noChangeArrowheads="1"/>
              </p:cNvSpPr>
              <p:nvPr/>
            </p:nvSpPr>
            <p:spPr bwMode="auto">
              <a:xfrm>
                <a:off x="334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67" name="Rectangle 710">
                <a:extLst>
                  <a:ext uri="{FF2B5EF4-FFF2-40B4-BE49-F238E27FC236}">
                    <a16:creationId xmlns:a16="http://schemas.microsoft.com/office/drawing/2014/main" id="{77093472-6793-2B4F-AD68-717B205CEECE}"/>
                  </a:ext>
                </a:extLst>
              </p:cNvPr>
              <p:cNvSpPr>
                <a:spLocks noChangeArrowheads="1"/>
              </p:cNvSpPr>
              <p:nvPr/>
            </p:nvSpPr>
            <p:spPr bwMode="auto">
              <a:xfrm>
                <a:off x="334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68" name="Rectangle 711">
                <a:extLst>
                  <a:ext uri="{FF2B5EF4-FFF2-40B4-BE49-F238E27FC236}">
                    <a16:creationId xmlns:a16="http://schemas.microsoft.com/office/drawing/2014/main" id="{242B6F63-5B88-E04F-953F-7362C1F3361F}"/>
                  </a:ext>
                </a:extLst>
              </p:cNvPr>
              <p:cNvSpPr>
                <a:spLocks noChangeArrowheads="1"/>
              </p:cNvSpPr>
              <p:nvPr/>
            </p:nvSpPr>
            <p:spPr bwMode="auto">
              <a:xfrm>
                <a:off x="335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69" name="Rectangle 712">
                <a:extLst>
                  <a:ext uri="{FF2B5EF4-FFF2-40B4-BE49-F238E27FC236}">
                    <a16:creationId xmlns:a16="http://schemas.microsoft.com/office/drawing/2014/main" id="{CA336DA8-2743-9F48-B299-2E0F60460F9D}"/>
                  </a:ext>
                </a:extLst>
              </p:cNvPr>
              <p:cNvSpPr>
                <a:spLocks noChangeArrowheads="1"/>
              </p:cNvSpPr>
              <p:nvPr/>
            </p:nvSpPr>
            <p:spPr bwMode="auto">
              <a:xfrm>
                <a:off x="335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70" name="Rectangle 713">
                <a:extLst>
                  <a:ext uri="{FF2B5EF4-FFF2-40B4-BE49-F238E27FC236}">
                    <a16:creationId xmlns:a16="http://schemas.microsoft.com/office/drawing/2014/main" id="{732159BD-AA2F-544D-9D2D-035CAB29F3FB}"/>
                  </a:ext>
                </a:extLst>
              </p:cNvPr>
              <p:cNvSpPr>
                <a:spLocks noChangeArrowheads="1"/>
              </p:cNvSpPr>
              <p:nvPr/>
            </p:nvSpPr>
            <p:spPr bwMode="auto">
              <a:xfrm>
                <a:off x="335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71" name="Rectangle 714">
                <a:extLst>
                  <a:ext uri="{FF2B5EF4-FFF2-40B4-BE49-F238E27FC236}">
                    <a16:creationId xmlns:a16="http://schemas.microsoft.com/office/drawing/2014/main" id="{FB176563-0585-C541-AD45-9BD7F6F9B641}"/>
                  </a:ext>
                </a:extLst>
              </p:cNvPr>
              <p:cNvSpPr>
                <a:spLocks noChangeArrowheads="1"/>
              </p:cNvSpPr>
              <p:nvPr/>
            </p:nvSpPr>
            <p:spPr bwMode="auto">
              <a:xfrm>
                <a:off x="336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72" name="Rectangle 715">
                <a:extLst>
                  <a:ext uri="{FF2B5EF4-FFF2-40B4-BE49-F238E27FC236}">
                    <a16:creationId xmlns:a16="http://schemas.microsoft.com/office/drawing/2014/main" id="{B8C195F3-68B8-4F47-BB01-119300B2A2CB}"/>
                  </a:ext>
                </a:extLst>
              </p:cNvPr>
              <p:cNvSpPr>
                <a:spLocks noChangeArrowheads="1"/>
              </p:cNvSpPr>
              <p:nvPr/>
            </p:nvSpPr>
            <p:spPr bwMode="auto">
              <a:xfrm>
                <a:off x="338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73" name="Rectangle 716">
                <a:extLst>
                  <a:ext uri="{FF2B5EF4-FFF2-40B4-BE49-F238E27FC236}">
                    <a16:creationId xmlns:a16="http://schemas.microsoft.com/office/drawing/2014/main" id="{CAD7CB31-0925-5744-9729-C0129A02F9EF}"/>
                  </a:ext>
                </a:extLst>
              </p:cNvPr>
              <p:cNvSpPr>
                <a:spLocks noChangeArrowheads="1"/>
              </p:cNvSpPr>
              <p:nvPr/>
            </p:nvSpPr>
            <p:spPr bwMode="auto">
              <a:xfrm>
                <a:off x="338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74" name="Rectangle 717">
                <a:extLst>
                  <a:ext uri="{FF2B5EF4-FFF2-40B4-BE49-F238E27FC236}">
                    <a16:creationId xmlns:a16="http://schemas.microsoft.com/office/drawing/2014/main" id="{98CD743A-41BD-E54B-93D5-5789334773F9}"/>
                  </a:ext>
                </a:extLst>
              </p:cNvPr>
              <p:cNvSpPr>
                <a:spLocks noChangeArrowheads="1"/>
              </p:cNvSpPr>
              <p:nvPr/>
            </p:nvSpPr>
            <p:spPr bwMode="auto">
              <a:xfrm>
                <a:off x="338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75" name="Rectangle 718">
                <a:extLst>
                  <a:ext uri="{FF2B5EF4-FFF2-40B4-BE49-F238E27FC236}">
                    <a16:creationId xmlns:a16="http://schemas.microsoft.com/office/drawing/2014/main" id="{123185CA-9B0F-D843-938A-F2086F5D893D}"/>
                  </a:ext>
                </a:extLst>
              </p:cNvPr>
              <p:cNvSpPr>
                <a:spLocks noChangeArrowheads="1"/>
              </p:cNvSpPr>
              <p:nvPr/>
            </p:nvSpPr>
            <p:spPr bwMode="auto">
              <a:xfrm>
                <a:off x="339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76" name="Rectangle 719">
                <a:extLst>
                  <a:ext uri="{FF2B5EF4-FFF2-40B4-BE49-F238E27FC236}">
                    <a16:creationId xmlns:a16="http://schemas.microsoft.com/office/drawing/2014/main" id="{AE268ABB-7197-AF40-977A-DC0C9FFD0A5E}"/>
                  </a:ext>
                </a:extLst>
              </p:cNvPr>
              <p:cNvSpPr>
                <a:spLocks noChangeArrowheads="1"/>
              </p:cNvSpPr>
              <p:nvPr/>
            </p:nvSpPr>
            <p:spPr bwMode="auto">
              <a:xfrm>
                <a:off x="3404" y="400"/>
                <a:ext cx="16"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77" name="Rectangle 720">
                <a:extLst>
                  <a:ext uri="{FF2B5EF4-FFF2-40B4-BE49-F238E27FC236}">
                    <a16:creationId xmlns:a16="http://schemas.microsoft.com/office/drawing/2014/main" id="{234D3313-8D75-754E-A7C5-27BF55A0A90D}"/>
                  </a:ext>
                </a:extLst>
              </p:cNvPr>
              <p:cNvSpPr>
                <a:spLocks noChangeArrowheads="1"/>
              </p:cNvSpPr>
              <p:nvPr/>
            </p:nvSpPr>
            <p:spPr bwMode="auto">
              <a:xfrm>
                <a:off x="340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78" name="Rectangle 721">
                <a:extLst>
                  <a:ext uri="{FF2B5EF4-FFF2-40B4-BE49-F238E27FC236}">
                    <a16:creationId xmlns:a16="http://schemas.microsoft.com/office/drawing/2014/main" id="{FA8396BD-0E57-BA4C-81B2-EEDE4E01EBC7}"/>
                  </a:ext>
                </a:extLst>
              </p:cNvPr>
              <p:cNvSpPr>
                <a:spLocks noChangeArrowheads="1"/>
              </p:cNvSpPr>
              <p:nvPr/>
            </p:nvSpPr>
            <p:spPr bwMode="auto">
              <a:xfrm>
                <a:off x="341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79" name="Rectangle 722">
                <a:extLst>
                  <a:ext uri="{FF2B5EF4-FFF2-40B4-BE49-F238E27FC236}">
                    <a16:creationId xmlns:a16="http://schemas.microsoft.com/office/drawing/2014/main" id="{19F0D6D0-553E-5F4A-855D-0DC42C28F1AB}"/>
                  </a:ext>
                </a:extLst>
              </p:cNvPr>
              <p:cNvSpPr>
                <a:spLocks noChangeArrowheads="1"/>
              </p:cNvSpPr>
              <p:nvPr/>
            </p:nvSpPr>
            <p:spPr bwMode="auto">
              <a:xfrm>
                <a:off x="3427"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80" name="Rectangle 723">
                <a:extLst>
                  <a:ext uri="{FF2B5EF4-FFF2-40B4-BE49-F238E27FC236}">
                    <a16:creationId xmlns:a16="http://schemas.microsoft.com/office/drawing/2014/main" id="{F0431538-8C3B-084C-AFB3-2D90BC8BC62E}"/>
                  </a:ext>
                </a:extLst>
              </p:cNvPr>
              <p:cNvSpPr>
                <a:spLocks noChangeArrowheads="1"/>
              </p:cNvSpPr>
              <p:nvPr/>
            </p:nvSpPr>
            <p:spPr bwMode="auto">
              <a:xfrm>
                <a:off x="343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81" name="Rectangle 724">
                <a:extLst>
                  <a:ext uri="{FF2B5EF4-FFF2-40B4-BE49-F238E27FC236}">
                    <a16:creationId xmlns:a16="http://schemas.microsoft.com/office/drawing/2014/main" id="{88C68211-6B4A-7E4E-9030-B9FD94978F49}"/>
                  </a:ext>
                </a:extLst>
              </p:cNvPr>
              <p:cNvSpPr>
                <a:spLocks noChangeArrowheads="1"/>
              </p:cNvSpPr>
              <p:nvPr/>
            </p:nvSpPr>
            <p:spPr bwMode="auto">
              <a:xfrm>
                <a:off x="343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82" name="Rectangle 725">
                <a:extLst>
                  <a:ext uri="{FF2B5EF4-FFF2-40B4-BE49-F238E27FC236}">
                    <a16:creationId xmlns:a16="http://schemas.microsoft.com/office/drawing/2014/main" id="{2873B8C4-6CC9-8744-8CDB-CA3ABC268328}"/>
                  </a:ext>
                </a:extLst>
              </p:cNvPr>
              <p:cNvSpPr>
                <a:spLocks noChangeArrowheads="1"/>
              </p:cNvSpPr>
              <p:nvPr/>
            </p:nvSpPr>
            <p:spPr bwMode="auto">
              <a:xfrm>
                <a:off x="344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83" name="Rectangle 726">
                <a:extLst>
                  <a:ext uri="{FF2B5EF4-FFF2-40B4-BE49-F238E27FC236}">
                    <a16:creationId xmlns:a16="http://schemas.microsoft.com/office/drawing/2014/main" id="{6F0A17F8-E082-5148-B614-7CC7922314AB}"/>
                  </a:ext>
                </a:extLst>
              </p:cNvPr>
              <p:cNvSpPr>
                <a:spLocks noChangeArrowheads="1"/>
              </p:cNvSpPr>
              <p:nvPr/>
            </p:nvSpPr>
            <p:spPr bwMode="auto">
              <a:xfrm>
                <a:off x="345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84" name="Rectangle 727">
                <a:extLst>
                  <a:ext uri="{FF2B5EF4-FFF2-40B4-BE49-F238E27FC236}">
                    <a16:creationId xmlns:a16="http://schemas.microsoft.com/office/drawing/2014/main" id="{AF857C4E-1B46-904D-AB7C-25D184B16967}"/>
                  </a:ext>
                </a:extLst>
              </p:cNvPr>
              <p:cNvSpPr>
                <a:spLocks noChangeArrowheads="1"/>
              </p:cNvSpPr>
              <p:nvPr/>
            </p:nvSpPr>
            <p:spPr bwMode="auto">
              <a:xfrm>
                <a:off x="345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85" name="Rectangle 728">
                <a:extLst>
                  <a:ext uri="{FF2B5EF4-FFF2-40B4-BE49-F238E27FC236}">
                    <a16:creationId xmlns:a16="http://schemas.microsoft.com/office/drawing/2014/main" id="{F617082C-9AED-3E43-89B1-C5835BBB7E35}"/>
                  </a:ext>
                </a:extLst>
              </p:cNvPr>
              <p:cNvSpPr>
                <a:spLocks noChangeArrowheads="1"/>
              </p:cNvSpPr>
              <p:nvPr/>
            </p:nvSpPr>
            <p:spPr bwMode="auto">
              <a:xfrm>
                <a:off x="345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86" name="Rectangle 729">
                <a:extLst>
                  <a:ext uri="{FF2B5EF4-FFF2-40B4-BE49-F238E27FC236}">
                    <a16:creationId xmlns:a16="http://schemas.microsoft.com/office/drawing/2014/main" id="{E391F87D-7C3C-D446-BBD9-D5DA5B0C5CB7}"/>
                  </a:ext>
                </a:extLst>
              </p:cNvPr>
              <p:cNvSpPr>
                <a:spLocks noChangeArrowheads="1"/>
              </p:cNvSpPr>
              <p:nvPr/>
            </p:nvSpPr>
            <p:spPr bwMode="auto">
              <a:xfrm>
                <a:off x="346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87" name="Rectangle 730">
                <a:extLst>
                  <a:ext uri="{FF2B5EF4-FFF2-40B4-BE49-F238E27FC236}">
                    <a16:creationId xmlns:a16="http://schemas.microsoft.com/office/drawing/2014/main" id="{120746B7-C23A-5D40-9102-BD3D43EBB2B2}"/>
                  </a:ext>
                </a:extLst>
              </p:cNvPr>
              <p:cNvSpPr>
                <a:spLocks noChangeArrowheads="1"/>
              </p:cNvSpPr>
              <p:nvPr/>
            </p:nvSpPr>
            <p:spPr bwMode="auto">
              <a:xfrm>
                <a:off x="3467"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88" name="Rectangle 731">
                <a:extLst>
                  <a:ext uri="{FF2B5EF4-FFF2-40B4-BE49-F238E27FC236}">
                    <a16:creationId xmlns:a16="http://schemas.microsoft.com/office/drawing/2014/main" id="{21863B28-467C-6B43-A848-DE139FB9B28C}"/>
                  </a:ext>
                </a:extLst>
              </p:cNvPr>
              <p:cNvSpPr>
                <a:spLocks noChangeArrowheads="1"/>
              </p:cNvSpPr>
              <p:nvPr/>
            </p:nvSpPr>
            <p:spPr bwMode="auto">
              <a:xfrm>
                <a:off x="3467"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89" name="Rectangle 732">
                <a:extLst>
                  <a:ext uri="{FF2B5EF4-FFF2-40B4-BE49-F238E27FC236}">
                    <a16:creationId xmlns:a16="http://schemas.microsoft.com/office/drawing/2014/main" id="{F9CE38E2-72DE-314A-9240-9AF8ADC32346}"/>
                  </a:ext>
                </a:extLst>
              </p:cNvPr>
              <p:cNvSpPr>
                <a:spLocks noChangeArrowheads="1"/>
              </p:cNvSpPr>
              <p:nvPr/>
            </p:nvSpPr>
            <p:spPr bwMode="auto">
              <a:xfrm>
                <a:off x="3467"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90" name="Rectangle 733">
                <a:extLst>
                  <a:ext uri="{FF2B5EF4-FFF2-40B4-BE49-F238E27FC236}">
                    <a16:creationId xmlns:a16="http://schemas.microsoft.com/office/drawing/2014/main" id="{972147C5-1D6B-3546-B4B8-0A3C2D91AACC}"/>
                  </a:ext>
                </a:extLst>
              </p:cNvPr>
              <p:cNvSpPr>
                <a:spLocks noChangeArrowheads="1"/>
              </p:cNvSpPr>
              <p:nvPr/>
            </p:nvSpPr>
            <p:spPr bwMode="auto">
              <a:xfrm>
                <a:off x="347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91" name="Rectangle 734">
                <a:extLst>
                  <a:ext uri="{FF2B5EF4-FFF2-40B4-BE49-F238E27FC236}">
                    <a16:creationId xmlns:a16="http://schemas.microsoft.com/office/drawing/2014/main" id="{221C6B5A-39F3-5B4C-8364-195AA6537134}"/>
                  </a:ext>
                </a:extLst>
              </p:cNvPr>
              <p:cNvSpPr>
                <a:spLocks noChangeArrowheads="1"/>
              </p:cNvSpPr>
              <p:nvPr/>
            </p:nvSpPr>
            <p:spPr bwMode="auto">
              <a:xfrm>
                <a:off x="347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92" name="Rectangle 735">
                <a:extLst>
                  <a:ext uri="{FF2B5EF4-FFF2-40B4-BE49-F238E27FC236}">
                    <a16:creationId xmlns:a16="http://schemas.microsoft.com/office/drawing/2014/main" id="{07792FA4-E044-CF4E-AF3E-6076547132E0}"/>
                  </a:ext>
                </a:extLst>
              </p:cNvPr>
              <p:cNvSpPr>
                <a:spLocks noChangeArrowheads="1"/>
              </p:cNvSpPr>
              <p:nvPr/>
            </p:nvSpPr>
            <p:spPr bwMode="auto">
              <a:xfrm>
                <a:off x="348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93" name="Rectangle 736">
                <a:extLst>
                  <a:ext uri="{FF2B5EF4-FFF2-40B4-BE49-F238E27FC236}">
                    <a16:creationId xmlns:a16="http://schemas.microsoft.com/office/drawing/2014/main" id="{D1443ED2-0098-DD42-950F-960665AA701A}"/>
                  </a:ext>
                </a:extLst>
              </p:cNvPr>
              <p:cNvSpPr>
                <a:spLocks noChangeArrowheads="1"/>
              </p:cNvSpPr>
              <p:nvPr/>
            </p:nvSpPr>
            <p:spPr bwMode="auto">
              <a:xfrm>
                <a:off x="348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94" name="Rectangle 737">
                <a:extLst>
                  <a:ext uri="{FF2B5EF4-FFF2-40B4-BE49-F238E27FC236}">
                    <a16:creationId xmlns:a16="http://schemas.microsoft.com/office/drawing/2014/main" id="{A87E2DC0-F58E-BD47-B1AA-9D671D8CDCD2}"/>
                  </a:ext>
                </a:extLst>
              </p:cNvPr>
              <p:cNvSpPr>
                <a:spLocks noChangeArrowheads="1"/>
              </p:cNvSpPr>
              <p:nvPr/>
            </p:nvSpPr>
            <p:spPr bwMode="auto">
              <a:xfrm>
                <a:off x="349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95" name="Rectangle 738">
                <a:extLst>
                  <a:ext uri="{FF2B5EF4-FFF2-40B4-BE49-F238E27FC236}">
                    <a16:creationId xmlns:a16="http://schemas.microsoft.com/office/drawing/2014/main" id="{CDFDA37A-20E4-4646-A6C7-B144D3FDBE00}"/>
                  </a:ext>
                </a:extLst>
              </p:cNvPr>
              <p:cNvSpPr>
                <a:spLocks noChangeArrowheads="1"/>
              </p:cNvSpPr>
              <p:nvPr/>
            </p:nvSpPr>
            <p:spPr bwMode="auto">
              <a:xfrm>
                <a:off x="352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96" name="Rectangle 739">
                <a:extLst>
                  <a:ext uri="{FF2B5EF4-FFF2-40B4-BE49-F238E27FC236}">
                    <a16:creationId xmlns:a16="http://schemas.microsoft.com/office/drawing/2014/main" id="{3FEC216C-1CE2-F04F-A4EC-52AD5B1656B5}"/>
                  </a:ext>
                </a:extLst>
              </p:cNvPr>
              <p:cNvSpPr>
                <a:spLocks noChangeArrowheads="1"/>
              </p:cNvSpPr>
              <p:nvPr/>
            </p:nvSpPr>
            <p:spPr bwMode="auto">
              <a:xfrm>
                <a:off x="353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97" name="Rectangle 740">
                <a:extLst>
                  <a:ext uri="{FF2B5EF4-FFF2-40B4-BE49-F238E27FC236}">
                    <a16:creationId xmlns:a16="http://schemas.microsoft.com/office/drawing/2014/main" id="{36713732-C888-3549-B60A-6C99CB9D987D}"/>
                  </a:ext>
                </a:extLst>
              </p:cNvPr>
              <p:cNvSpPr>
                <a:spLocks noChangeArrowheads="1"/>
              </p:cNvSpPr>
              <p:nvPr/>
            </p:nvSpPr>
            <p:spPr bwMode="auto">
              <a:xfrm>
                <a:off x="353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98" name="Rectangle 741">
                <a:extLst>
                  <a:ext uri="{FF2B5EF4-FFF2-40B4-BE49-F238E27FC236}">
                    <a16:creationId xmlns:a16="http://schemas.microsoft.com/office/drawing/2014/main" id="{CC12C186-D3E8-384E-BF47-4E5C5660EEB3}"/>
                  </a:ext>
                </a:extLst>
              </p:cNvPr>
              <p:cNvSpPr>
                <a:spLocks noChangeArrowheads="1"/>
              </p:cNvSpPr>
              <p:nvPr/>
            </p:nvSpPr>
            <p:spPr bwMode="auto">
              <a:xfrm>
                <a:off x="354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499" name="Rectangle 742">
                <a:extLst>
                  <a:ext uri="{FF2B5EF4-FFF2-40B4-BE49-F238E27FC236}">
                    <a16:creationId xmlns:a16="http://schemas.microsoft.com/office/drawing/2014/main" id="{39C2B66D-A15A-DE42-A708-8235D156F59A}"/>
                  </a:ext>
                </a:extLst>
              </p:cNvPr>
              <p:cNvSpPr>
                <a:spLocks noChangeArrowheads="1"/>
              </p:cNvSpPr>
              <p:nvPr/>
            </p:nvSpPr>
            <p:spPr bwMode="auto">
              <a:xfrm>
                <a:off x="354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500" name="Rectangle 743">
                <a:extLst>
                  <a:ext uri="{FF2B5EF4-FFF2-40B4-BE49-F238E27FC236}">
                    <a16:creationId xmlns:a16="http://schemas.microsoft.com/office/drawing/2014/main" id="{D1CC619F-6594-F14C-BB4F-2408D27C7379}"/>
                  </a:ext>
                </a:extLst>
              </p:cNvPr>
              <p:cNvSpPr>
                <a:spLocks noChangeArrowheads="1"/>
              </p:cNvSpPr>
              <p:nvPr/>
            </p:nvSpPr>
            <p:spPr bwMode="auto">
              <a:xfrm>
                <a:off x="354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501" name="Rectangle 744">
                <a:extLst>
                  <a:ext uri="{FF2B5EF4-FFF2-40B4-BE49-F238E27FC236}">
                    <a16:creationId xmlns:a16="http://schemas.microsoft.com/office/drawing/2014/main" id="{5DC2F4BE-78C0-D843-9B3A-2CB4A3CC9717}"/>
                  </a:ext>
                </a:extLst>
              </p:cNvPr>
              <p:cNvSpPr>
                <a:spLocks noChangeArrowheads="1"/>
              </p:cNvSpPr>
              <p:nvPr/>
            </p:nvSpPr>
            <p:spPr bwMode="auto">
              <a:xfrm>
                <a:off x="3559"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502" name="Rectangle 745">
                <a:extLst>
                  <a:ext uri="{FF2B5EF4-FFF2-40B4-BE49-F238E27FC236}">
                    <a16:creationId xmlns:a16="http://schemas.microsoft.com/office/drawing/2014/main" id="{6AA5536B-8DA0-434C-8A13-2A162945E8AA}"/>
                  </a:ext>
                </a:extLst>
              </p:cNvPr>
              <p:cNvSpPr>
                <a:spLocks noChangeArrowheads="1"/>
              </p:cNvSpPr>
              <p:nvPr/>
            </p:nvSpPr>
            <p:spPr bwMode="auto">
              <a:xfrm>
                <a:off x="3565"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503" name="Rectangle 746">
                <a:extLst>
                  <a:ext uri="{FF2B5EF4-FFF2-40B4-BE49-F238E27FC236}">
                    <a16:creationId xmlns:a16="http://schemas.microsoft.com/office/drawing/2014/main" id="{73CB5164-F0E4-EB47-BD8A-B9200C3386DC}"/>
                  </a:ext>
                </a:extLst>
              </p:cNvPr>
              <p:cNvSpPr>
                <a:spLocks noChangeArrowheads="1"/>
              </p:cNvSpPr>
              <p:nvPr/>
            </p:nvSpPr>
            <p:spPr bwMode="auto">
              <a:xfrm>
                <a:off x="357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504" name="Rectangle 747">
                <a:extLst>
                  <a:ext uri="{FF2B5EF4-FFF2-40B4-BE49-F238E27FC236}">
                    <a16:creationId xmlns:a16="http://schemas.microsoft.com/office/drawing/2014/main" id="{B88BDEBC-9DED-784C-A4D1-394F088E94DE}"/>
                  </a:ext>
                </a:extLst>
              </p:cNvPr>
              <p:cNvSpPr>
                <a:spLocks noChangeArrowheads="1"/>
              </p:cNvSpPr>
              <p:nvPr/>
            </p:nvSpPr>
            <p:spPr bwMode="auto">
              <a:xfrm>
                <a:off x="357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505" name="Rectangle 748">
                <a:extLst>
                  <a:ext uri="{FF2B5EF4-FFF2-40B4-BE49-F238E27FC236}">
                    <a16:creationId xmlns:a16="http://schemas.microsoft.com/office/drawing/2014/main" id="{81CBAA93-B771-5A41-881D-5D3969CFDC7B}"/>
                  </a:ext>
                </a:extLst>
              </p:cNvPr>
              <p:cNvSpPr>
                <a:spLocks noChangeArrowheads="1"/>
              </p:cNvSpPr>
              <p:nvPr/>
            </p:nvSpPr>
            <p:spPr bwMode="auto">
              <a:xfrm>
                <a:off x="3582"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506" name="Rectangle 749">
                <a:extLst>
                  <a:ext uri="{FF2B5EF4-FFF2-40B4-BE49-F238E27FC236}">
                    <a16:creationId xmlns:a16="http://schemas.microsoft.com/office/drawing/2014/main" id="{213E08FA-A47B-1B48-949D-2947E1935FC3}"/>
                  </a:ext>
                </a:extLst>
              </p:cNvPr>
              <p:cNvSpPr>
                <a:spLocks noChangeArrowheads="1"/>
              </p:cNvSpPr>
              <p:nvPr/>
            </p:nvSpPr>
            <p:spPr bwMode="auto">
              <a:xfrm>
                <a:off x="359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507" name="Rectangle 750">
                <a:extLst>
                  <a:ext uri="{FF2B5EF4-FFF2-40B4-BE49-F238E27FC236}">
                    <a16:creationId xmlns:a16="http://schemas.microsoft.com/office/drawing/2014/main" id="{1790A482-4177-DA4A-88E4-5592630D7B9D}"/>
                  </a:ext>
                </a:extLst>
              </p:cNvPr>
              <p:cNvSpPr>
                <a:spLocks noChangeArrowheads="1"/>
              </p:cNvSpPr>
              <p:nvPr/>
            </p:nvSpPr>
            <p:spPr bwMode="auto">
              <a:xfrm>
                <a:off x="359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508" name="Rectangle 751">
                <a:extLst>
                  <a:ext uri="{FF2B5EF4-FFF2-40B4-BE49-F238E27FC236}">
                    <a16:creationId xmlns:a16="http://schemas.microsoft.com/office/drawing/2014/main" id="{24EF69E5-E189-4C49-A0EC-94C8543DE6B2}"/>
                  </a:ext>
                </a:extLst>
              </p:cNvPr>
              <p:cNvSpPr>
                <a:spLocks noChangeArrowheads="1"/>
              </p:cNvSpPr>
              <p:nvPr/>
            </p:nvSpPr>
            <p:spPr bwMode="auto">
              <a:xfrm>
                <a:off x="3600" y="400"/>
                <a:ext cx="16"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509" name="Rectangle 752">
                <a:extLst>
                  <a:ext uri="{FF2B5EF4-FFF2-40B4-BE49-F238E27FC236}">
                    <a16:creationId xmlns:a16="http://schemas.microsoft.com/office/drawing/2014/main" id="{2604A9CF-34A8-0B4C-BE7F-AFB2E662C99C}"/>
                  </a:ext>
                </a:extLst>
              </p:cNvPr>
              <p:cNvSpPr>
                <a:spLocks noChangeArrowheads="1"/>
              </p:cNvSpPr>
              <p:nvPr/>
            </p:nvSpPr>
            <p:spPr bwMode="auto">
              <a:xfrm>
                <a:off x="361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510" name="Rectangle 753">
                <a:extLst>
                  <a:ext uri="{FF2B5EF4-FFF2-40B4-BE49-F238E27FC236}">
                    <a16:creationId xmlns:a16="http://schemas.microsoft.com/office/drawing/2014/main" id="{70F14C74-6058-A649-9DB7-2662FEF0FCDC}"/>
                  </a:ext>
                </a:extLst>
              </p:cNvPr>
              <p:cNvSpPr>
                <a:spLocks noChangeArrowheads="1"/>
              </p:cNvSpPr>
              <p:nvPr/>
            </p:nvSpPr>
            <p:spPr bwMode="auto">
              <a:xfrm>
                <a:off x="3617"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511" name="Rectangle 754">
                <a:extLst>
                  <a:ext uri="{FF2B5EF4-FFF2-40B4-BE49-F238E27FC236}">
                    <a16:creationId xmlns:a16="http://schemas.microsoft.com/office/drawing/2014/main" id="{2054298E-C6AE-CA4A-876B-13E29EC91053}"/>
                  </a:ext>
                </a:extLst>
              </p:cNvPr>
              <p:cNvSpPr>
                <a:spLocks noChangeArrowheads="1"/>
              </p:cNvSpPr>
              <p:nvPr/>
            </p:nvSpPr>
            <p:spPr bwMode="auto">
              <a:xfrm>
                <a:off x="3623"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512" name="Rectangle 755">
                <a:extLst>
                  <a:ext uri="{FF2B5EF4-FFF2-40B4-BE49-F238E27FC236}">
                    <a16:creationId xmlns:a16="http://schemas.microsoft.com/office/drawing/2014/main" id="{75883F5F-4D14-A946-A586-52F357DE8016}"/>
                  </a:ext>
                </a:extLst>
              </p:cNvPr>
              <p:cNvSpPr>
                <a:spLocks noChangeArrowheads="1"/>
              </p:cNvSpPr>
              <p:nvPr/>
            </p:nvSpPr>
            <p:spPr bwMode="auto">
              <a:xfrm>
                <a:off x="3628"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513" name="Rectangle 756">
                <a:extLst>
                  <a:ext uri="{FF2B5EF4-FFF2-40B4-BE49-F238E27FC236}">
                    <a16:creationId xmlns:a16="http://schemas.microsoft.com/office/drawing/2014/main" id="{7646678A-C5C7-3A4F-8148-C975017D6BA5}"/>
                  </a:ext>
                </a:extLst>
              </p:cNvPr>
              <p:cNvSpPr>
                <a:spLocks noChangeArrowheads="1"/>
              </p:cNvSpPr>
              <p:nvPr/>
            </p:nvSpPr>
            <p:spPr bwMode="auto">
              <a:xfrm>
                <a:off x="363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514" name="Rectangle 757">
                <a:extLst>
                  <a:ext uri="{FF2B5EF4-FFF2-40B4-BE49-F238E27FC236}">
                    <a16:creationId xmlns:a16="http://schemas.microsoft.com/office/drawing/2014/main" id="{AE0EA895-4020-2C45-AC46-514BB2ADC588}"/>
                  </a:ext>
                </a:extLst>
              </p:cNvPr>
              <p:cNvSpPr>
                <a:spLocks noChangeArrowheads="1"/>
              </p:cNvSpPr>
              <p:nvPr/>
            </p:nvSpPr>
            <p:spPr bwMode="auto">
              <a:xfrm>
                <a:off x="363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515" name="Rectangle 758">
                <a:extLst>
                  <a:ext uri="{FF2B5EF4-FFF2-40B4-BE49-F238E27FC236}">
                    <a16:creationId xmlns:a16="http://schemas.microsoft.com/office/drawing/2014/main" id="{9169ED31-DA05-D84F-9EB8-0D33B50E3BFB}"/>
                  </a:ext>
                </a:extLst>
              </p:cNvPr>
              <p:cNvSpPr>
                <a:spLocks noChangeArrowheads="1"/>
              </p:cNvSpPr>
              <p:nvPr/>
            </p:nvSpPr>
            <p:spPr bwMode="auto">
              <a:xfrm>
                <a:off x="3634"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516" name="Rectangle 759">
                <a:extLst>
                  <a:ext uri="{FF2B5EF4-FFF2-40B4-BE49-F238E27FC236}">
                    <a16:creationId xmlns:a16="http://schemas.microsoft.com/office/drawing/2014/main" id="{4D280759-BA7D-2A4F-AB10-016836756306}"/>
                  </a:ext>
                </a:extLst>
              </p:cNvPr>
              <p:cNvSpPr>
                <a:spLocks noChangeArrowheads="1"/>
              </p:cNvSpPr>
              <p:nvPr/>
            </p:nvSpPr>
            <p:spPr bwMode="auto">
              <a:xfrm>
                <a:off x="364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517" name="Rectangle 760">
                <a:extLst>
                  <a:ext uri="{FF2B5EF4-FFF2-40B4-BE49-F238E27FC236}">
                    <a16:creationId xmlns:a16="http://schemas.microsoft.com/office/drawing/2014/main" id="{38ABDA1F-B110-0C48-AB86-72A48D4E3B45}"/>
                  </a:ext>
                </a:extLst>
              </p:cNvPr>
              <p:cNvSpPr>
                <a:spLocks noChangeArrowheads="1"/>
              </p:cNvSpPr>
              <p:nvPr/>
            </p:nvSpPr>
            <p:spPr bwMode="auto">
              <a:xfrm>
                <a:off x="3640"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518" name="Rectangle 761">
                <a:extLst>
                  <a:ext uri="{FF2B5EF4-FFF2-40B4-BE49-F238E27FC236}">
                    <a16:creationId xmlns:a16="http://schemas.microsoft.com/office/drawing/2014/main" id="{095F51C7-DDA1-464F-A329-1E8B61F7504C}"/>
                  </a:ext>
                </a:extLst>
              </p:cNvPr>
              <p:cNvSpPr>
                <a:spLocks noChangeArrowheads="1"/>
              </p:cNvSpPr>
              <p:nvPr/>
            </p:nvSpPr>
            <p:spPr bwMode="auto">
              <a:xfrm>
                <a:off x="364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519" name="Rectangle 762">
                <a:extLst>
                  <a:ext uri="{FF2B5EF4-FFF2-40B4-BE49-F238E27FC236}">
                    <a16:creationId xmlns:a16="http://schemas.microsoft.com/office/drawing/2014/main" id="{38F864E1-ECCF-6F44-90A2-496EE78695D8}"/>
                  </a:ext>
                </a:extLst>
              </p:cNvPr>
              <p:cNvSpPr>
                <a:spLocks noChangeArrowheads="1"/>
              </p:cNvSpPr>
              <p:nvPr/>
            </p:nvSpPr>
            <p:spPr bwMode="auto">
              <a:xfrm>
                <a:off x="364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520" name="Rectangle 763">
                <a:extLst>
                  <a:ext uri="{FF2B5EF4-FFF2-40B4-BE49-F238E27FC236}">
                    <a16:creationId xmlns:a16="http://schemas.microsoft.com/office/drawing/2014/main" id="{9D999473-A88E-EE44-BB14-94F5E389F702}"/>
                  </a:ext>
                </a:extLst>
              </p:cNvPr>
              <p:cNvSpPr>
                <a:spLocks noChangeArrowheads="1"/>
              </p:cNvSpPr>
              <p:nvPr/>
            </p:nvSpPr>
            <p:spPr bwMode="auto">
              <a:xfrm>
                <a:off x="364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521" name="Rectangle 764">
                <a:extLst>
                  <a:ext uri="{FF2B5EF4-FFF2-40B4-BE49-F238E27FC236}">
                    <a16:creationId xmlns:a16="http://schemas.microsoft.com/office/drawing/2014/main" id="{608ED90D-F4EF-E34B-8896-D93AD3088FB2}"/>
                  </a:ext>
                </a:extLst>
              </p:cNvPr>
              <p:cNvSpPr>
                <a:spLocks noChangeArrowheads="1"/>
              </p:cNvSpPr>
              <p:nvPr/>
            </p:nvSpPr>
            <p:spPr bwMode="auto">
              <a:xfrm>
                <a:off x="3646"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522" name="Rectangle 765">
                <a:extLst>
                  <a:ext uri="{FF2B5EF4-FFF2-40B4-BE49-F238E27FC236}">
                    <a16:creationId xmlns:a16="http://schemas.microsoft.com/office/drawing/2014/main" id="{AEDB2D04-99D4-0A4D-ADB8-4553825B9A99}"/>
                  </a:ext>
                </a:extLst>
              </p:cNvPr>
              <p:cNvSpPr>
                <a:spLocks noChangeArrowheads="1"/>
              </p:cNvSpPr>
              <p:nvPr/>
            </p:nvSpPr>
            <p:spPr bwMode="auto">
              <a:xfrm>
                <a:off x="3651" y="400"/>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grpSp>
        <p:grpSp>
          <p:nvGrpSpPr>
            <p:cNvPr id="31033" name="Group 766">
              <a:extLst>
                <a:ext uri="{FF2B5EF4-FFF2-40B4-BE49-F238E27FC236}">
                  <a16:creationId xmlns:a16="http://schemas.microsoft.com/office/drawing/2014/main" id="{EFE85679-4D98-C94A-A036-26492EB95DB7}"/>
                </a:ext>
              </a:extLst>
            </p:cNvPr>
            <p:cNvGrpSpPr>
              <a:grpSpLocks/>
            </p:cNvGrpSpPr>
            <p:nvPr/>
          </p:nvGrpSpPr>
          <p:grpSpPr bwMode="auto">
            <a:xfrm>
              <a:off x="1100" y="3097"/>
              <a:ext cx="4053" cy="111"/>
              <a:chOff x="685" y="448"/>
              <a:chExt cx="2969" cy="80"/>
            </a:xfrm>
          </p:grpSpPr>
          <p:sp>
            <p:nvSpPr>
              <p:cNvPr id="31045" name="Rectangle 767">
                <a:extLst>
                  <a:ext uri="{FF2B5EF4-FFF2-40B4-BE49-F238E27FC236}">
                    <a16:creationId xmlns:a16="http://schemas.microsoft.com/office/drawing/2014/main" id="{7E189D17-9378-AD46-8BA2-518E1EF146B6}"/>
                  </a:ext>
                </a:extLst>
              </p:cNvPr>
              <p:cNvSpPr>
                <a:spLocks noChangeArrowheads="1"/>
              </p:cNvSpPr>
              <p:nvPr/>
            </p:nvSpPr>
            <p:spPr bwMode="auto">
              <a:xfrm>
                <a:off x="685"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46" name="Rectangle 768">
                <a:extLst>
                  <a:ext uri="{FF2B5EF4-FFF2-40B4-BE49-F238E27FC236}">
                    <a16:creationId xmlns:a16="http://schemas.microsoft.com/office/drawing/2014/main" id="{76451CA0-E739-3945-89F7-9FBD1CE14B91}"/>
                  </a:ext>
                </a:extLst>
              </p:cNvPr>
              <p:cNvSpPr>
                <a:spLocks noChangeArrowheads="1"/>
              </p:cNvSpPr>
              <p:nvPr/>
            </p:nvSpPr>
            <p:spPr bwMode="auto">
              <a:xfrm>
                <a:off x="708"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47" name="Rectangle 769">
                <a:extLst>
                  <a:ext uri="{FF2B5EF4-FFF2-40B4-BE49-F238E27FC236}">
                    <a16:creationId xmlns:a16="http://schemas.microsoft.com/office/drawing/2014/main" id="{D59C2816-D77F-1842-B183-D3A7F7702A0A}"/>
                  </a:ext>
                </a:extLst>
              </p:cNvPr>
              <p:cNvSpPr>
                <a:spLocks noChangeArrowheads="1"/>
              </p:cNvSpPr>
              <p:nvPr/>
            </p:nvSpPr>
            <p:spPr bwMode="auto">
              <a:xfrm>
                <a:off x="737"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48" name="Rectangle 770">
                <a:extLst>
                  <a:ext uri="{FF2B5EF4-FFF2-40B4-BE49-F238E27FC236}">
                    <a16:creationId xmlns:a16="http://schemas.microsoft.com/office/drawing/2014/main" id="{F0B1988E-03C6-2B4A-887E-94B15D0EE9CB}"/>
                  </a:ext>
                </a:extLst>
              </p:cNvPr>
              <p:cNvSpPr>
                <a:spLocks noChangeArrowheads="1"/>
              </p:cNvSpPr>
              <p:nvPr/>
            </p:nvSpPr>
            <p:spPr bwMode="auto">
              <a:xfrm>
                <a:off x="754"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49" name="Rectangle 771">
                <a:extLst>
                  <a:ext uri="{FF2B5EF4-FFF2-40B4-BE49-F238E27FC236}">
                    <a16:creationId xmlns:a16="http://schemas.microsoft.com/office/drawing/2014/main" id="{A6C69B10-38D9-4748-A742-14F04AB49A9A}"/>
                  </a:ext>
                </a:extLst>
              </p:cNvPr>
              <p:cNvSpPr>
                <a:spLocks noChangeArrowheads="1"/>
              </p:cNvSpPr>
              <p:nvPr/>
            </p:nvSpPr>
            <p:spPr bwMode="auto">
              <a:xfrm>
                <a:off x="869"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50" name="Rectangle 772">
                <a:extLst>
                  <a:ext uri="{FF2B5EF4-FFF2-40B4-BE49-F238E27FC236}">
                    <a16:creationId xmlns:a16="http://schemas.microsoft.com/office/drawing/2014/main" id="{FB04C1DF-5DBF-BA46-9994-56292910E48B}"/>
                  </a:ext>
                </a:extLst>
              </p:cNvPr>
              <p:cNvSpPr>
                <a:spLocks noChangeArrowheads="1"/>
              </p:cNvSpPr>
              <p:nvPr/>
            </p:nvSpPr>
            <p:spPr bwMode="auto">
              <a:xfrm>
                <a:off x="927"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51" name="Rectangle 773">
                <a:extLst>
                  <a:ext uri="{FF2B5EF4-FFF2-40B4-BE49-F238E27FC236}">
                    <a16:creationId xmlns:a16="http://schemas.microsoft.com/office/drawing/2014/main" id="{67A8F3DE-20E0-674E-925B-6034937C4510}"/>
                  </a:ext>
                </a:extLst>
              </p:cNvPr>
              <p:cNvSpPr>
                <a:spLocks noChangeArrowheads="1"/>
              </p:cNvSpPr>
              <p:nvPr/>
            </p:nvSpPr>
            <p:spPr bwMode="auto">
              <a:xfrm>
                <a:off x="956"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52" name="Rectangle 774">
                <a:extLst>
                  <a:ext uri="{FF2B5EF4-FFF2-40B4-BE49-F238E27FC236}">
                    <a16:creationId xmlns:a16="http://schemas.microsoft.com/office/drawing/2014/main" id="{3D7551D8-93AF-DF46-99FF-30D633E47193}"/>
                  </a:ext>
                </a:extLst>
              </p:cNvPr>
              <p:cNvSpPr>
                <a:spLocks noChangeArrowheads="1"/>
              </p:cNvSpPr>
              <p:nvPr/>
            </p:nvSpPr>
            <p:spPr bwMode="auto">
              <a:xfrm>
                <a:off x="1065"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53" name="Rectangle 775">
                <a:extLst>
                  <a:ext uri="{FF2B5EF4-FFF2-40B4-BE49-F238E27FC236}">
                    <a16:creationId xmlns:a16="http://schemas.microsoft.com/office/drawing/2014/main" id="{179A8368-006C-6444-A098-74C9A61A0FC6}"/>
                  </a:ext>
                </a:extLst>
              </p:cNvPr>
              <p:cNvSpPr>
                <a:spLocks noChangeArrowheads="1"/>
              </p:cNvSpPr>
              <p:nvPr/>
            </p:nvSpPr>
            <p:spPr bwMode="auto">
              <a:xfrm>
                <a:off x="1111"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54" name="Rectangle 776">
                <a:extLst>
                  <a:ext uri="{FF2B5EF4-FFF2-40B4-BE49-F238E27FC236}">
                    <a16:creationId xmlns:a16="http://schemas.microsoft.com/office/drawing/2014/main" id="{FA24B9DD-1AEE-E34B-B16D-0B44DAF7FAE6}"/>
                  </a:ext>
                </a:extLst>
              </p:cNvPr>
              <p:cNvSpPr>
                <a:spLocks noChangeArrowheads="1"/>
              </p:cNvSpPr>
              <p:nvPr/>
            </p:nvSpPr>
            <p:spPr bwMode="auto">
              <a:xfrm>
                <a:off x="1123"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55" name="Rectangle 777">
                <a:extLst>
                  <a:ext uri="{FF2B5EF4-FFF2-40B4-BE49-F238E27FC236}">
                    <a16:creationId xmlns:a16="http://schemas.microsoft.com/office/drawing/2014/main" id="{6E114E99-4047-C04A-8950-3FEFA8A6F44E}"/>
                  </a:ext>
                </a:extLst>
              </p:cNvPr>
              <p:cNvSpPr>
                <a:spLocks noChangeArrowheads="1"/>
              </p:cNvSpPr>
              <p:nvPr/>
            </p:nvSpPr>
            <p:spPr bwMode="auto">
              <a:xfrm>
                <a:off x="1221"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56" name="Rectangle 778">
                <a:extLst>
                  <a:ext uri="{FF2B5EF4-FFF2-40B4-BE49-F238E27FC236}">
                    <a16:creationId xmlns:a16="http://schemas.microsoft.com/office/drawing/2014/main" id="{FA7428E2-DBEF-2E4F-A17A-055A8977DE4F}"/>
                  </a:ext>
                </a:extLst>
              </p:cNvPr>
              <p:cNvSpPr>
                <a:spLocks noChangeArrowheads="1"/>
              </p:cNvSpPr>
              <p:nvPr/>
            </p:nvSpPr>
            <p:spPr bwMode="auto">
              <a:xfrm>
                <a:off x="1330"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57" name="Rectangle 779">
                <a:extLst>
                  <a:ext uri="{FF2B5EF4-FFF2-40B4-BE49-F238E27FC236}">
                    <a16:creationId xmlns:a16="http://schemas.microsoft.com/office/drawing/2014/main" id="{E168D704-6550-C54B-A43C-BFA5A05A5BDC}"/>
                  </a:ext>
                </a:extLst>
              </p:cNvPr>
              <p:cNvSpPr>
                <a:spLocks noChangeArrowheads="1"/>
              </p:cNvSpPr>
              <p:nvPr/>
            </p:nvSpPr>
            <p:spPr bwMode="auto">
              <a:xfrm>
                <a:off x="1353"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58" name="Rectangle 780">
                <a:extLst>
                  <a:ext uri="{FF2B5EF4-FFF2-40B4-BE49-F238E27FC236}">
                    <a16:creationId xmlns:a16="http://schemas.microsoft.com/office/drawing/2014/main" id="{45EC2DAE-5DA0-724E-88E6-18DB6AA279BB}"/>
                  </a:ext>
                </a:extLst>
              </p:cNvPr>
              <p:cNvSpPr>
                <a:spLocks noChangeArrowheads="1"/>
              </p:cNvSpPr>
              <p:nvPr/>
            </p:nvSpPr>
            <p:spPr bwMode="auto">
              <a:xfrm>
                <a:off x="1388"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59" name="Rectangle 781">
                <a:extLst>
                  <a:ext uri="{FF2B5EF4-FFF2-40B4-BE49-F238E27FC236}">
                    <a16:creationId xmlns:a16="http://schemas.microsoft.com/office/drawing/2014/main" id="{3CCC0270-79A5-F040-811E-209FC7BE0F2B}"/>
                  </a:ext>
                </a:extLst>
              </p:cNvPr>
              <p:cNvSpPr>
                <a:spLocks noChangeArrowheads="1"/>
              </p:cNvSpPr>
              <p:nvPr/>
            </p:nvSpPr>
            <p:spPr bwMode="auto">
              <a:xfrm>
                <a:off x="1509"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60" name="Rectangle 782">
                <a:extLst>
                  <a:ext uri="{FF2B5EF4-FFF2-40B4-BE49-F238E27FC236}">
                    <a16:creationId xmlns:a16="http://schemas.microsoft.com/office/drawing/2014/main" id="{CCC0B3F4-E5FF-E545-BFAC-2B62B9CAD2CA}"/>
                  </a:ext>
                </a:extLst>
              </p:cNvPr>
              <p:cNvSpPr>
                <a:spLocks noChangeArrowheads="1"/>
              </p:cNvSpPr>
              <p:nvPr/>
            </p:nvSpPr>
            <p:spPr bwMode="auto">
              <a:xfrm>
                <a:off x="1514"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61" name="Rectangle 783">
                <a:extLst>
                  <a:ext uri="{FF2B5EF4-FFF2-40B4-BE49-F238E27FC236}">
                    <a16:creationId xmlns:a16="http://schemas.microsoft.com/office/drawing/2014/main" id="{AC565CA9-28CC-734B-9F38-05B0892D3529}"/>
                  </a:ext>
                </a:extLst>
              </p:cNvPr>
              <p:cNvSpPr>
                <a:spLocks noChangeArrowheads="1"/>
              </p:cNvSpPr>
              <p:nvPr/>
            </p:nvSpPr>
            <p:spPr bwMode="auto">
              <a:xfrm>
                <a:off x="1658"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62" name="Rectangle 784">
                <a:extLst>
                  <a:ext uri="{FF2B5EF4-FFF2-40B4-BE49-F238E27FC236}">
                    <a16:creationId xmlns:a16="http://schemas.microsoft.com/office/drawing/2014/main" id="{5ABC8FB8-AA00-CD4B-AF61-4420C32C48E1}"/>
                  </a:ext>
                </a:extLst>
              </p:cNvPr>
              <p:cNvSpPr>
                <a:spLocks noChangeArrowheads="1"/>
              </p:cNvSpPr>
              <p:nvPr/>
            </p:nvSpPr>
            <p:spPr bwMode="auto">
              <a:xfrm>
                <a:off x="1658"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63" name="Rectangle 785">
                <a:extLst>
                  <a:ext uri="{FF2B5EF4-FFF2-40B4-BE49-F238E27FC236}">
                    <a16:creationId xmlns:a16="http://schemas.microsoft.com/office/drawing/2014/main" id="{F39A7E0F-4DE3-9D46-A23A-F1F0C62D2298}"/>
                  </a:ext>
                </a:extLst>
              </p:cNvPr>
              <p:cNvSpPr>
                <a:spLocks noChangeArrowheads="1"/>
              </p:cNvSpPr>
              <p:nvPr/>
            </p:nvSpPr>
            <p:spPr bwMode="auto">
              <a:xfrm>
                <a:off x="1664"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64" name="Rectangle 786">
                <a:extLst>
                  <a:ext uri="{FF2B5EF4-FFF2-40B4-BE49-F238E27FC236}">
                    <a16:creationId xmlns:a16="http://schemas.microsoft.com/office/drawing/2014/main" id="{B514C4E2-E52F-EF46-84A5-30EF62E2447A}"/>
                  </a:ext>
                </a:extLst>
              </p:cNvPr>
              <p:cNvSpPr>
                <a:spLocks noChangeArrowheads="1"/>
              </p:cNvSpPr>
              <p:nvPr/>
            </p:nvSpPr>
            <p:spPr bwMode="auto">
              <a:xfrm>
                <a:off x="1716"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65" name="Rectangle 787">
                <a:extLst>
                  <a:ext uri="{FF2B5EF4-FFF2-40B4-BE49-F238E27FC236}">
                    <a16:creationId xmlns:a16="http://schemas.microsoft.com/office/drawing/2014/main" id="{A81C3489-AB31-E340-A0A0-BAE42228ACCF}"/>
                  </a:ext>
                </a:extLst>
              </p:cNvPr>
              <p:cNvSpPr>
                <a:spLocks noChangeArrowheads="1"/>
              </p:cNvSpPr>
              <p:nvPr/>
            </p:nvSpPr>
            <p:spPr bwMode="auto">
              <a:xfrm>
                <a:off x="1722"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66" name="Rectangle 788">
                <a:extLst>
                  <a:ext uri="{FF2B5EF4-FFF2-40B4-BE49-F238E27FC236}">
                    <a16:creationId xmlns:a16="http://schemas.microsoft.com/office/drawing/2014/main" id="{A5D57711-5FDC-AA4E-A6B7-B89E3669BDB5}"/>
                  </a:ext>
                </a:extLst>
              </p:cNvPr>
              <p:cNvSpPr>
                <a:spLocks noChangeArrowheads="1"/>
              </p:cNvSpPr>
              <p:nvPr/>
            </p:nvSpPr>
            <p:spPr bwMode="auto">
              <a:xfrm>
                <a:off x="1722"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67" name="Rectangle 789">
                <a:extLst>
                  <a:ext uri="{FF2B5EF4-FFF2-40B4-BE49-F238E27FC236}">
                    <a16:creationId xmlns:a16="http://schemas.microsoft.com/office/drawing/2014/main" id="{89F060CC-CC59-B546-98E2-1DDDE2F24F39}"/>
                  </a:ext>
                </a:extLst>
              </p:cNvPr>
              <p:cNvSpPr>
                <a:spLocks noChangeArrowheads="1"/>
              </p:cNvSpPr>
              <p:nvPr/>
            </p:nvSpPr>
            <p:spPr bwMode="auto">
              <a:xfrm>
                <a:off x="2096"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68" name="Rectangle 790">
                <a:extLst>
                  <a:ext uri="{FF2B5EF4-FFF2-40B4-BE49-F238E27FC236}">
                    <a16:creationId xmlns:a16="http://schemas.microsoft.com/office/drawing/2014/main" id="{D75F8973-6B30-D942-99F6-D1C12690108B}"/>
                  </a:ext>
                </a:extLst>
              </p:cNvPr>
              <p:cNvSpPr>
                <a:spLocks noChangeArrowheads="1"/>
              </p:cNvSpPr>
              <p:nvPr/>
            </p:nvSpPr>
            <p:spPr bwMode="auto">
              <a:xfrm>
                <a:off x="2263"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69" name="Rectangle 791">
                <a:extLst>
                  <a:ext uri="{FF2B5EF4-FFF2-40B4-BE49-F238E27FC236}">
                    <a16:creationId xmlns:a16="http://schemas.microsoft.com/office/drawing/2014/main" id="{42F709EC-5E44-A74A-9DB3-9855886A7362}"/>
                  </a:ext>
                </a:extLst>
              </p:cNvPr>
              <p:cNvSpPr>
                <a:spLocks noChangeArrowheads="1"/>
              </p:cNvSpPr>
              <p:nvPr/>
            </p:nvSpPr>
            <p:spPr bwMode="auto">
              <a:xfrm>
                <a:off x="2424"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70" name="Rectangle 792">
                <a:extLst>
                  <a:ext uri="{FF2B5EF4-FFF2-40B4-BE49-F238E27FC236}">
                    <a16:creationId xmlns:a16="http://schemas.microsoft.com/office/drawing/2014/main" id="{CB86A139-9D69-0941-A905-8807209B5F19}"/>
                  </a:ext>
                </a:extLst>
              </p:cNvPr>
              <p:cNvSpPr>
                <a:spLocks noChangeArrowheads="1"/>
              </p:cNvSpPr>
              <p:nvPr/>
            </p:nvSpPr>
            <p:spPr bwMode="auto">
              <a:xfrm>
                <a:off x="2505"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71" name="Rectangle 793">
                <a:extLst>
                  <a:ext uri="{FF2B5EF4-FFF2-40B4-BE49-F238E27FC236}">
                    <a16:creationId xmlns:a16="http://schemas.microsoft.com/office/drawing/2014/main" id="{21D7BADB-EF03-1343-A453-7805920B934B}"/>
                  </a:ext>
                </a:extLst>
              </p:cNvPr>
              <p:cNvSpPr>
                <a:spLocks noChangeArrowheads="1"/>
              </p:cNvSpPr>
              <p:nvPr/>
            </p:nvSpPr>
            <p:spPr bwMode="auto">
              <a:xfrm>
                <a:off x="2505"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72" name="Rectangle 794">
                <a:extLst>
                  <a:ext uri="{FF2B5EF4-FFF2-40B4-BE49-F238E27FC236}">
                    <a16:creationId xmlns:a16="http://schemas.microsoft.com/office/drawing/2014/main" id="{20D3D84A-1BD7-3C4E-8BEA-D75ADA4C49AC}"/>
                  </a:ext>
                </a:extLst>
              </p:cNvPr>
              <p:cNvSpPr>
                <a:spLocks noChangeArrowheads="1"/>
              </p:cNvSpPr>
              <p:nvPr/>
            </p:nvSpPr>
            <p:spPr bwMode="auto">
              <a:xfrm>
                <a:off x="2678"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73" name="Rectangle 795">
                <a:extLst>
                  <a:ext uri="{FF2B5EF4-FFF2-40B4-BE49-F238E27FC236}">
                    <a16:creationId xmlns:a16="http://schemas.microsoft.com/office/drawing/2014/main" id="{E4F35836-311A-DC45-BD9F-C33838EC6BE9}"/>
                  </a:ext>
                </a:extLst>
              </p:cNvPr>
              <p:cNvSpPr>
                <a:spLocks noChangeArrowheads="1"/>
              </p:cNvSpPr>
              <p:nvPr/>
            </p:nvSpPr>
            <p:spPr bwMode="auto">
              <a:xfrm>
                <a:off x="2684"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74" name="Rectangle 796">
                <a:extLst>
                  <a:ext uri="{FF2B5EF4-FFF2-40B4-BE49-F238E27FC236}">
                    <a16:creationId xmlns:a16="http://schemas.microsoft.com/office/drawing/2014/main" id="{52782430-C821-194A-8E66-2F5F19DD2D54}"/>
                  </a:ext>
                </a:extLst>
              </p:cNvPr>
              <p:cNvSpPr>
                <a:spLocks noChangeArrowheads="1"/>
              </p:cNvSpPr>
              <p:nvPr/>
            </p:nvSpPr>
            <p:spPr bwMode="auto">
              <a:xfrm>
                <a:off x="2805"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75" name="Rectangle 797">
                <a:extLst>
                  <a:ext uri="{FF2B5EF4-FFF2-40B4-BE49-F238E27FC236}">
                    <a16:creationId xmlns:a16="http://schemas.microsoft.com/office/drawing/2014/main" id="{4EF7AC6E-4449-8F46-8A41-C12898E9D0E5}"/>
                  </a:ext>
                </a:extLst>
              </p:cNvPr>
              <p:cNvSpPr>
                <a:spLocks noChangeArrowheads="1"/>
              </p:cNvSpPr>
              <p:nvPr/>
            </p:nvSpPr>
            <p:spPr bwMode="auto">
              <a:xfrm>
                <a:off x="2862"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76" name="Rectangle 798">
                <a:extLst>
                  <a:ext uri="{FF2B5EF4-FFF2-40B4-BE49-F238E27FC236}">
                    <a16:creationId xmlns:a16="http://schemas.microsoft.com/office/drawing/2014/main" id="{E3F949AC-D8BC-3E4A-B5A9-BD6791EEAE88}"/>
                  </a:ext>
                </a:extLst>
              </p:cNvPr>
              <p:cNvSpPr>
                <a:spLocks noChangeArrowheads="1"/>
              </p:cNvSpPr>
              <p:nvPr/>
            </p:nvSpPr>
            <p:spPr bwMode="auto">
              <a:xfrm>
                <a:off x="2868"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77" name="Rectangle 799">
                <a:extLst>
                  <a:ext uri="{FF2B5EF4-FFF2-40B4-BE49-F238E27FC236}">
                    <a16:creationId xmlns:a16="http://schemas.microsoft.com/office/drawing/2014/main" id="{E7D58550-FF33-A446-B7BC-BFE8EBD8F469}"/>
                  </a:ext>
                </a:extLst>
              </p:cNvPr>
              <p:cNvSpPr>
                <a:spLocks noChangeArrowheads="1"/>
              </p:cNvSpPr>
              <p:nvPr/>
            </p:nvSpPr>
            <p:spPr bwMode="auto">
              <a:xfrm>
                <a:off x="2920"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78" name="Rectangle 800">
                <a:extLst>
                  <a:ext uri="{FF2B5EF4-FFF2-40B4-BE49-F238E27FC236}">
                    <a16:creationId xmlns:a16="http://schemas.microsoft.com/office/drawing/2014/main" id="{41086CAF-D4DC-A54E-B066-F23D180CE99D}"/>
                  </a:ext>
                </a:extLst>
              </p:cNvPr>
              <p:cNvSpPr>
                <a:spLocks noChangeArrowheads="1"/>
              </p:cNvSpPr>
              <p:nvPr/>
            </p:nvSpPr>
            <p:spPr bwMode="auto">
              <a:xfrm>
                <a:off x="2931"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79" name="Rectangle 801">
                <a:extLst>
                  <a:ext uri="{FF2B5EF4-FFF2-40B4-BE49-F238E27FC236}">
                    <a16:creationId xmlns:a16="http://schemas.microsoft.com/office/drawing/2014/main" id="{77F9D96A-7FBD-4043-B1FA-8B108CEA5C45}"/>
                  </a:ext>
                </a:extLst>
              </p:cNvPr>
              <p:cNvSpPr>
                <a:spLocks noChangeArrowheads="1"/>
              </p:cNvSpPr>
              <p:nvPr/>
            </p:nvSpPr>
            <p:spPr bwMode="auto">
              <a:xfrm>
                <a:off x="3427"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80" name="Rectangle 802">
                <a:extLst>
                  <a:ext uri="{FF2B5EF4-FFF2-40B4-BE49-F238E27FC236}">
                    <a16:creationId xmlns:a16="http://schemas.microsoft.com/office/drawing/2014/main" id="{072FF0FB-9CA9-7044-B0E7-D7D6D320162B}"/>
                  </a:ext>
                </a:extLst>
              </p:cNvPr>
              <p:cNvSpPr>
                <a:spLocks noChangeArrowheads="1"/>
              </p:cNvSpPr>
              <p:nvPr/>
            </p:nvSpPr>
            <p:spPr bwMode="auto">
              <a:xfrm>
                <a:off x="3450"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81" name="Rectangle 803">
                <a:extLst>
                  <a:ext uri="{FF2B5EF4-FFF2-40B4-BE49-F238E27FC236}">
                    <a16:creationId xmlns:a16="http://schemas.microsoft.com/office/drawing/2014/main" id="{CCA796B8-D455-DC46-8212-4A9F8E2B4EF3}"/>
                  </a:ext>
                </a:extLst>
              </p:cNvPr>
              <p:cNvSpPr>
                <a:spLocks noChangeArrowheads="1"/>
              </p:cNvSpPr>
              <p:nvPr/>
            </p:nvSpPr>
            <p:spPr bwMode="auto">
              <a:xfrm>
                <a:off x="3467"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82" name="Rectangle 804">
                <a:extLst>
                  <a:ext uri="{FF2B5EF4-FFF2-40B4-BE49-F238E27FC236}">
                    <a16:creationId xmlns:a16="http://schemas.microsoft.com/office/drawing/2014/main" id="{97D6CAAA-1537-F347-81FA-908F066F77AA}"/>
                  </a:ext>
                </a:extLst>
              </p:cNvPr>
              <p:cNvSpPr>
                <a:spLocks noChangeArrowheads="1"/>
              </p:cNvSpPr>
              <p:nvPr/>
            </p:nvSpPr>
            <p:spPr bwMode="auto">
              <a:xfrm>
                <a:off x="3490"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83" name="Rectangle 805">
                <a:extLst>
                  <a:ext uri="{FF2B5EF4-FFF2-40B4-BE49-F238E27FC236}">
                    <a16:creationId xmlns:a16="http://schemas.microsoft.com/office/drawing/2014/main" id="{F55B96CC-EC8E-A749-8313-0C4ED5187893}"/>
                  </a:ext>
                </a:extLst>
              </p:cNvPr>
              <p:cNvSpPr>
                <a:spLocks noChangeArrowheads="1"/>
              </p:cNvSpPr>
              <p:nvPr/>
            </p:nvSpPr>
            <p:spPr bwMode="auto">
              <a:xfrm>
                <a:off x="3600"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84" name="Rectangle 806">
                <a:extLst>
                  <a:ext uri="{FF2B5EF4-FFF2-40B4-BE49-F238E27FC236}">
                    <a16:creationId xmlns:a16="http://schemas.microsoft.com/office/drawing/2014/main" id="{7474CEB6-A2D6-2C41-B539-E71E633E254C}"/>
                  </a:ext>
                </a:extLst>
              </p:cNvPr>
              <p:cNvSpPr>
                <a:spLocks noChangeArrowheads="1"/>
              </p:cNvSpPr>
              <p:nvPr/>
            </p:nvSpPr>
            <p:spPr bwMode="auto">
              <a:xfrm>
                <a:off x="3605"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85" name="Rectangle 807">
                <a:extLst>
                  <a:ext uri="{FF2B5EF4-FFF2-40B4-BE49-F238E27FC236}">
                    <a16:creationId xmlns:a16="http://schemas.microsoft.com/office/drawing/2014/main" id="{6515A12A-3AA8-7943-9D0E-33956074FBD5}"/>
                  </a:ext>
                </a:extLst>
              </p:cNvPr>
              <p:cNvSpPr>
                <a:spLocks noChangeArrowheads="1"/>
              </p:cNvSpPr>
              <p:nvPr/>
            </p:nvSpPr>
            <p:spPr bwMode="auto">
              <a:xfrm>
                <a:off x="3605"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86" name="Rectangle 808">
                <a:extLst>
                  <a:ext uri="{FF2B5EF4-FFF2-40B4-BE49-F238E27FC236}">
                    <a16:creationId xmlns:a16="http://schemas.microsoft.com/office/drawing/2014/main" id="{0ED91812-C388-8641-80F4-E5C8CB2DDF96}"/>
                  </a:ext>
                </a:extLst>
              </p:cNvPr>
              <p:cNvSpPr>
                <a:spLocks noChangeArrowheads="1"/>
              </p:cNvSpPr>
              <p:nvPr/>
            </p:nvSpPr>
            <p:spPr bwMode="auto">
              <a:xfrm>
                <a:off x="3646"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87" name="Rectangle 809">
                <a:extLst>
                  <a:ext uri="{FF2B5EF4-FFF2-40B4-BE49-F238E27FC236}">
                    <a16:creationId xmlns:a16="http://schemas.microsoft.com/office/drawing/2014/main" id="{B5D9655A-0135-F74E-813B-4161F9F14089}"/>
                  </a:ext>
                </a:extLst>
              </p:cNvPr>
              <p:cNvSpPr>
                <a:spLocks noChangeArrowheads="1"/>
              </p:cNvSpPr>
              <p:nvPr/>
            </p:nvSpPr>
            <p:spPr bwMode="auto">
              <a:xfrm>
                <a:off x="3646" y="448"/>
                <a:ext cx="8" cy="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grpSp>
        <p:sp>
          <p:nvSpPr>
            <p:cNvPr id="31034" name="Text Box 810">
              <a:extLst>
                <a:ext uri="{FF2B5EF4-FFF2-40B4-BE49-F238E27FC236}">
                  <a16:creationId xmlns:a16="http://schemas.microsoft.com/office/drawing/2014/main" id="{C7D23236-4A40-5849-8120-562260E2BAE0}"/>
                </a:ext>
              </a:extLst>
            </p:cNvPr>
            <p:cNvSpPr txBox="1">
              <a:spLocks noChangeArrowheads="1"/>
            </p:cNvSpPr>
            <p:nvPr/>
          </p:nvSpPr>
          <p:spPr bwMode="auto">
            <a:xfrm>
              <a:off x="5000" y="1886"/>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latin typeface="Arial" panose="020B0604020202020204" pitchFamily="34" charset="0"/>
              </a:endParaRPr>
            </a:p>
          </p:txBody>
        </p:sp>
        <p:sp>
          <p:nvSpPr>
            <p:cNvPr id="31035" name="Text Box 811">
              <a:extLst>
                <a:ext uri="{FF2B5EF4-FFF2-40B4-BE49-F238E27FC236}">
                  <a16:creationId xmlns:a16="http://schemas.microsoft.com/office/drawing/2014/main" id="{3A9E8733-6815-EC44-88E3-5E4EB3367C89}"/>
                </a:ext>
              </a:extLst>
            </p:cNvPr>
            <p:cNvSpPr txBox="1">
              <a:spLocks noChangeArrowheads="1"/>
            </p:cNvSpPr>
            <p:nvPr/>
          </p:nvSpPr>
          <p:spPr bwMode="auto">
            <a:xfrm>
              <a:off x="5127" y="2409"/>
              <a:ext cx="29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800">
                  <a:latin typeface="Arial" panose="020B0604020202020204" pitchFamily="34" charset="0"/>
                </a:rPr>
                <a:t>8-M22</a:t>
              </a:r>
            </a:p>
          </p:txBody>
        </p:sp>
        <p:grpSp>
          <p:nvGrpSpPr>
            <p:cNvPr id="31036" name="Group 812">
              <a:extLst>
                <a:ext uri="{FF2B5EF4-FFF2-40B4-BE49-F238E27FC236}">
                  <a16:creationId xmlns:a16="http://schemas.microsoft.com/office/drawing/2014/main" id="{1EF0DCE7-7E2D-6249-8F03-CCB5C6FD41AD}"/>
                </a:ext>
              </a:extLst>
            </p:cNvPr>
            <p:cNvGrpSpPr>
              <a:grpSpLocks/>
            </p:cNvGrpSpPr>
            <p:nvPr/>
          </p:nvGrpSpPr>
          <p:grpSpPr bwMode="auto">
            <a:xfrm>
              <a:off x="3999" y="2398"/>
              <a:ext cx="163" cy="119"/>
              <a:chOff x="3696" y="778"/>
              <a:chExt cx="119" cy="86"/>
            </a:xfrm>
          </p:grpSpPr>
          <p:sp>
            <p:nvSpPr>
              <p:cNvPr id="31043" name="AutoShape 813" descr="20%">
                <a:extLst>
                  <a:ext uri="{FF2B5EF4-FFF2-40B4-BE49-F238E27FC236}">
                    <a16:creationId xmlns:a16="http://schemas.microsoft.com/office/drawing/2014/main" id="{960634DF-6537-C343-8BB2-FB5F83A240CD}"/>
                  </a:ext>
                </a:extLst>
              </p:cNvPr>
              <p:cNvSpPr>
                <a:spLocks noChangeArrowheads="1"/>
              </p:cNvSpPr>
              <p:nvPr/>
            </p:nvSpPr>
            <p:spPr bwMode="auto">
              <a:xfrm flipV="1">
                <a:off x="3696" y="783"/>
                <a:ext cx="115" cy="81"/>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31044" name="Oval 814">
                <a:extLst>
                  <a:ext uri="{FF2B5EF4-FFF2-40B4-BE49-F238E27FC236}">
                    <a16:creationId xmlns:a16="http://schemas.microsoft.com/office/drawing/2014/main" id="{09DB2E0D-C7C9-1644-8056-428A3B52AA94}"/>
                  </a:ext>
                </a:extLst>
              </p:cNvPr>
              <p:cNvSpPr>
                <a:spLocks noChangeArrowheads="1"/>
              </p:cNvSpPr>
              <p:nvPr/>
            </p:nvSpPr>
            <p:spPr bwMode="auto">
              <a:xfrm>
                <a:off x="3792" y="778"/>
                <a:ext cx="23" cy="2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grpSp>
        <p:sp>
          <p:nvSpPr>
            <p:cNvPr id="31037" name="Text Box 815">
              <a:extLst>
                <a:ext uri="{FF2B5EF4-FFF2-40B4-BE49-F238E27FC236}">
                  <a16:creationId xmlns:a16="http://schemas.microsoft.com/office/drawing/2014/main" id="{42F5BE6F-AB2B-D343-A08F-9BFA91479B73}"/>
                </a:ext>
              </a:extLst>
            </p:cNvPr>
            <p:cNvSpPr txBox="1">
              <a:spLocks noChangeArrowheads="1"/>
            </p:cNvSpPr>
            <p:nvPr/>
          </p:nvSpPr>
          <p:spPr bwMode="auto">
            <a:xfrm>
              <a:off x="2196" y="2289"/>
              <a:ext cx="393"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800">
                  <a:latin typeface="Arial" panose="020B0604020202020204" pitchFamily="34" charset="0"/>
                </a:rPr>
                <a:t>7-M201</a:t>
              </a:r>
            </a:p>
          </p:txBody>
        </p:sp>
        <p:sp>
          <p:nvSpPr>
            <p:cNvPr id="31038" name="Text Box 816">
              <a:extLst>
                <a:ext uri="{FF2B5EF4-FFF2-40B4-BE49-F238E27FC236}">
                  <a16:creationId xmlns:a16="http://schemas.microsoft.com/office/drawing/2014/main" id="{EABEA660-1C94-4C45-B913-A7C2D1CAC9F3}"/>
                </a:ext>
              </a:extLst>
            </p:cNvPr>
            <p:cNvSpPr txBox="1">
              <a:spLocks noChangeArrowheads="1"/>
            </p:cNvSpPr>
            <p:nvPr/>
          </p:nvSpPr>
          <p:spPr bwMode="auto">
            <a:xfrm>
              <a:off x="2524" y="1608"/>
              <a:ext cx="45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800">
                  <a:latin typeface="Arial" panose="020B0604020202020204" pitchFamily="34" charset="0"/>
                </a:rPr>
                <a:t>7-M1015/</a:t>
              </a:r>
            </a:p>
            <a:p>
              <a:r>
                <a:rPr lang="en-US" altLang="en-US" sz="800">
                  <a:latin typeface="Arial" panose="020B0604020202020204" pitchFamily="34" charset="0"/>
                </a:rPr>
                <a:t>7-M547</a:t>
              </a:r>
            </a:p>
          </p:txBody>
        </p:sp>
        <p:sp>
          <p:nvSpPr>
            <p:cNvPr id="31039" name="Line 817">
              <a:extLst>
                <a:ext uri="{FF2B5EF4-FFF2-40B4-BE49-F238E27FC236}">
                  <a16:creationId xmlns:a16="http://schemas.microsoft.com/office/drawing/2014/main" id="{C8CAE332-7473-0246-8198-3A38FC1982A6}"/>
                </a:ext>
              </a:extLst>
            </p:cNvPr>
            <p:cNvSpPr>
              <a:spLocks noChangeShapeType="1"/>
            </p:cNvSpPr>
            <p:nvPr/>
          </p:nvSpPr>
          <p:spPr bwMode="auto">
            <a:xfrm>
              <a:off x="2262" y="2517"/>
              <a:ext cx="28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040" name="Text Box 818">
              <a:extLst>
                <a:ext uri="{FF2B5EF4-FFF2-40B4-BE49-F238E27FC236}">
                  <a16:creationId xmlns:a16="http://schemas.microsoft.com/office/drawing/2014/main" id="{BCB80694-99F0-C24F-BFDA-03C990FFFD8F}"/>
                </a:ext>
              </a:extLst>
            </p:cNvPr>
            <p:cNvSpPr txBox="1">
              <a:spLocks noChangeArrowheads="1"/>
            </p:cNvSpPr>
            <p:nvPr/>
          </p:nvSpPr>
          <p:spPr bwMode="auto">
            <a:xfrm>
              <a:off x="2262" y="2075"/>
              <a:ext cx="45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800">
                  <a:latin typeface="Arial" panose="020B0604020202020204" pitchFamily="34" charset="0"/>
                </a:rPr>
                <a:t>7-M484/</a:t>
              </a:r>
            </a:p>
            <a:p>
              <a:r>
                <a:rPr lang="en-US" altLang="en-US" sz="800">
                  <a:latin typeface="Arial" panose="020B0604020202020204" pitchFamily="34" charset="0"/>
                </a:rPr>
                <a:t>7-M1365</a:t>
              </a:r>
            </a:p>
          </p:txBody>
        </p:sp>
        <p:sp>
          <p:nvSpPr>
            <p:cNvPr id="31041" name="Text Box 819">
              <a:extLst>
                <a:ext uri="{FF2B5EF4-FFF2-40B4-BE49-F238E27FC236}">
                  <a16:creationId xmlns:a16="http://schemas.microsoft.com/office/drawing/2014/main" id="{D21AD732-6E6C-DC47-978D-6FE93BDADD26}"/>
                </a:ext>
              </a:extLst>
            </p:cNvPr>
            <p:cNvSpPr txBox="1">
              <a:spLocks noChangeArrowheads="1"/>
            </p:cNvSpPr>
            <p:nvPr/>
          </p:nvSpPr>
          <p:spPr bwMode="auto">
            <a:xfrm>
              <a:off x="5151" y="2235"/>
              <a:ext cx="369"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800">
                  <a:latin typeface="Arial" panose="020B0604020202020204" pitchFamily="34" charset="0"/>
                </a:rPr>
                <a:t>7-M1061</a:t>
              </a:r>
            </a:p>
          </p:txBody>
        </p:sp>
        <p:sp>
          <p:nvSpPr>
            <p:cNvPr id="31042" name="Rectangle 820">
              <a:extLst>
                <a:ext uri="{FF2B5EF4-FFF2-40B4-BE49-F238E27FC236}">
                  <a16:creationId xmlns:a16="http://schemas.microsoft.com/office/drawing/2014/main" id="{1BC8948F-F6BB-0547-BD6B-738B5255F7A5}"/>
                </a:ext>
              </a:extLst>
            </p:cNvPr>
            <p:cNvSpPr>
              <a:spLocks noChangeArrowheads="1"/>
            </p:cNvSpPr>
            <p:nvPr/>
          </p:nvSpPr>
          <p:spPr bwMode="auto">
            <a:xfrm>
              <a:off x="4030" y="2020"/>
              <a:ext cx="898" cy="788"/>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grpSp>
      <p:sp>
        <p:nvSpPr>
          <p:cNvPr id="30735" name="Text Box 821">
            <a:extLst>
              <a:ext uri="{FF2B5EF4-FFF2-40B4-BE49-F238E27FC236}">
                <a16:creationId xmlns:a16="http://schemas.microsoft.com/office/drawing/2014/main" id="{549EEB43-6CEC-6D4D-AFCB-B0FAD4D91DAA}"/>
              </a:ext>
            </a:extLst>
          </p:cNvPr>
          <p:cNvSpPr txBox="1">
            <a:spLocks noChangeArrowheads="1"/>
          </p:cNvSpPr>
          <p:nvPr/>
        </p:nvSpPr>
        <p:spPr bwMode="auto">
          <a:xfrm>
            <a:off x="265113" y="6396038"/>
            <a:ext cx="40735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1600" dirty="0">
                <a:latin typeface="Arial" panose="020B0604020202020204" pitchFamily="34" charset="0"/>
              </a:rPr>
              <a:t>Riddle et al 2008, Genetics 178: 1177</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BB467FA8-1C07-8E4F-A50C-1D60A0E09520}"/>
              </a:ext>
            </a:extLst>
          </p:cNvPr>
          <p:cNvSpPr>
            <a:spLocks noGrp="1" noChangeArrowheads="1"/>
          </p:cNvSpPr>
          <p:nvPr>
            <p:ph type="title"/>
          </p:nvPr>
        </p:nvSpPr>
        <p:spPr>
          <a:xfrm>
            <a:off x="0" y="0"/>
            <a:ext cx="9144000" cy="1143000"/>
          </a:xfrm>
        </p:spPr>
        <p:txBody>
          <a:bodyPr/>
          <a:lstStyle/>
          <a:p>
            <a:pPr eaLnBrk="1" hangingPunct="1"/>
            <a:r>
              <a:rPr lang="en-US" altLang="en-US" sz="2400">
                <a:solidFill>
                  <a:schemeClr val="tx1"/>
                </a:solidFill>
                <a:latin typeface="Arial" panose="020B0604020202020204" pitchFamily="34" charset="0"/>
                <a:ea typeface="ＭＳ Ｐゴシック" panose="020B0600070205080204" pitchFamily="34" charset="-128"/>
              </a:rPr>
              <a:t>ChIP mapping shows that the fourth chromosome </a:t>
            </a:r>
            <a:br>
              <a:rPr lang="en-US" altLang="en-US" sz="2400">
                <a:solidFill>
                  <a:schemeClr val="tx1"/>
                </a:solidFill>
                <a:latin typeface="Arial" panose="020B0604020202020204" pitchFamily="34" charset="0"/>
                <a:ea typeface="ＭＳ Ｐゴシック" panose="020B0600070205080204" pitchFamily="34" charset="-128"/>
              </a:rPr>
            </a:br>
            <a:r>
              <a:rPr lang="en-US" altLang="en-US" sz="2400">
                <a:solidFill>
                  <a:schemeClr val="tx1"/>
                </a:solidFill>
                <a:latin typeface="Arial" panose="020B0604020202020204" pitchFamily="34" charset="0"/>
                <a:ea typeface="ＭＳ Ｐゴシック" panose="020B0600070205080204" pitchFamily="34" charset="-128"/>
              </a:rPr>
              <a:t>is largely heterochromatic, but has islands of H3K4me2</a:t>
            </a:r>
            <a:r>
              <a:rPr lang="en-US" altLang="en-US" sz="2400">
                <a:solidFill>
                  <a:schemeClr val="tx1"/>
                </a:solidFill>
                <a:ea typeface="ＭＳ Ｐゴシック" panose="020B0600070205080204" pitchFamily="34" charset="-128"/>
              </a:rPr>
              <a:t> </a:t>
            </a:r>
            <a:endParaRPr lang="en-US" altLang="en-US" sz="2400">
              <a:ea typeface="ＭＳ Ｐゴシック" panose="020B0600070205080204" pitchFamily="34" charset="-128"/>
            </a:endParaRPr>
          </a:p>
        </p:txBody>
      </p:sp>
      <p:pic>
        <p:nvPicPr>
          <p:cNvPr id="61442" name="Picture 3" descr="Picture 1">
            <a:extLst>
              <a:ext uri="{FF2B5EF4-FFF2-40B4-BE49-F238E27FC236}">
                <a16:creationId xmlns:a16="http://schemas.microsoft.com/office/drawing/2014/main" id="{634C2BD0-B923-D44B-977B-88B4C759B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035050"/>
            <a:ext cx="3957638" cy="582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4">
            <a:extLst>
              <a:ext uri="{FF2B5EF4-FFF2-40B4-BE49-F238E27FC236}">
                <a16:creationId xmlns:a16="http://schemas.microsoft.com/office/drawing/2014/main" id="{1E2799D2-B4BA-EA4B-BA03-FBAB55F35247}"/>
              </a:ext>
            </a:extLst>
          </p:cNvPr>
          <p:cNvSpPr txBox="1">
            <a:spLocks noChangeArrowheads="1"/>
          </p:cNvSpPr>
          <p:nvPr/>
        </p:nvSpPr>
        <p:spPr bwMode="auto">
          <a:xfrm>
            <a:off x="2286000" y="2057400"/>
            <a:ext cx="819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latin typeface="Arial" panose="020B0604020202020204" pitchFamily="34" charset="0"/>
              </a:rPr>
              <a:t>HP1a</a:t>
            </a:r>
          </a:p>
        </p:txBody>
      </p:sp>
      <p:sp>
        <p:nvSpPr>
          <p:cNvPr id="61444" name="Text Box 5">
            <a:extLst>
              <a:ext uri="{FF2B5EF4-FFF2-40B4-BE49-F238E27FC236}">
                <a16:creationId xmlns:a16="http://schemas.microsoft.com/office/drawing/2014/main" id="{90CE649F-62A6-8047-8363-C3B71F079A65}"/>
              </a:ext>
            </a:extLst>
          </p:cNvPr>
          <p:cNvSpPr txBox="1">
            <a:spLocks noChangeArrowheads="1"/>
          </p:cNvSpPr>
          <p:nvPr/>
        </p:nvSpPr>
        <p:spPr bwMode="auto">
          <a:xfrm>
            <a:off x="1905000" y="3048000"/>
            <a:ext cx="1312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latin typeface="Arial" panose="020B0604020202020204" pitchFamily="34" charset="0"/>
              </a:rPr>
              <a:t>H3K9me2</a:t>
            </a:r>
            <a:endParaRPr lang="en-US" altLang="en-US"/>
          </a:p>
        </p:txBody>
      </p:sp>
      <p:sp>
        <p:nvSpPr>
          <p:cNvPr id="61445" name="Text Box 6">
            <a:extLst>
              <a:ext uri="{FF2B5EF4-FFF2-40B4-BE49-F238E27FC236}">
                <a16:creationId xmlns:a16="http://schemas.microsoft.com/office/drawing/2014/main" id="{41274BC8-D38C-0B4D-8318-2702AE5112AB}"/>
              </a:ext>
            </a:extLst>
          </p:cNvPr>
          <p:cNvSpPr txBox="1">
            <a:spLocks noChangeArrowheads="1"/>
          </p:cNvSpPr>
          <p:nvPr/>
        </p:nvSpPr>
        <p:spPr bwMode="auto">
          <a:xfrm>
            <a:off x="1600200" y="4038600"/>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2000">
                <a:latin typeface="Arial" panose="020B0604020202020204" pitchFamily="34" charset="0"/>
              </a:rPr>
              <a:t>     H3K9me3</a:t>
            </a:r>
          </a:p>
        </p:txBody>
      </p:sp>
      <p:sp>
        <p:nvSpPr>
          <p:cNvPr id="61446" name="Text Box 7">
            <a:extLst>
              <a:ext uri="{FF2B5EF4-FFF2-40B4-BE49-F238E27FC236}">
                <a16:creationId xmlns:a16="http://schemas.microsoft.com/office/drawing/2014/main" id="{BDD4E5FC-76DB-484F-8DCF-A2181919CAE1}"/>
              </a:ext>
            </a:extLst>
          </p:cNvPr>
          <p:cNvSpPr txBox="1">
            <a:spLocks noChangeArrowheads="1"/>
          </p:cNvSpPr>
          <p:nvPr/>
        </p:nvSpPr>
        <p:spPr bwMode="auto">
          <a:xfrm>
            <a:off x="1981200" y="5013325"/>
            <a:ext cx="1312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latin typeface="Arial" panose="020B0604020202020204" pitchFamily="34" charset="0"/>
              </a:rPr>
              <a:t>H3K4me2</a:t>
            </a:r>
          </a:p>
        </p:txBody>
      </p:sp>
      <p:sp>
        <p:nvSpPr>
          <p:cNvPr id="61447" name="Text Box 8">
            <a:extLst>
              <a:ext uri="{FF2B5EF4-FFF2-40B4-BE49-F238E27FC236}">
                <a16:creationId xmlns:a16="http://schemas.microsoft.com/office/drawing/2014/main" id="{8EAD2974-AA50-7746-9A3A-0F77AEB8A978}"/>
              </a:ext>
            </a:extLst>
          </p:cNvPr>
          <p:cNvSpPr txBox="1">
            <a:spLocks noChangeArrowheads="1"/>
          </p:cNvSpPr>
          <p:nvPr/>
        </p:nvSpPr>
        <p:spPr bwMode="auto">
          <a:xfrm>
            <a:off x="2362200" y="5943600"/>
            <a:ext cx="876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latin typeface="Arial" panose="020B0604020202020204" pitchFamily="34" charset="0"/>
              </a:rPr>
              <a:t>genes</a:t>
            </a:r>
          </a:p>
        </p:txBody>
      </p:sp>
      <p:sp>
        <p:nvSpPr>
          <p:cNvPr id="61448" name="Text Box 9">
            <a:extLst>
              <a:ext uri="{FF2B5EF4-FFF2-40B4-BE49-F238E27FC236}">
                <a16:creationId xmlns:a16="http://schemas.microsoft.com/office/drawing/2014/main" id="{F82C03F5-EFE7-2947-95C1-3DB8C6763BC7}"/>
              </a:ext>
            </a:extLst>
          </p:cNvPr>
          <p:cNvSpPr txBox="1">
            <a:spLocks noChangeArrowheads="1"/>
          </p:cNvSpPr>
          <p:nvPr/>
        </p:nvSpPr>
        <p:spPr bwMode="auto">
          <a:xfrm>
            <a:off x="2057400" y="1066800"/>
            <a:ext cx="1390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latin typeface="Arial" panose="020B0604020202020204" pitchFamily="34" charset="0"/>
              </a:rPr>
              <a:t>Centromere</a:t>
            </a:r>
          </a:p>
        </p:txBody>
      </p:sp>
      <p:sp>
        <p:nvSpPr>
          <p:cNvPr id="61449" name="Text Box 10">
            <a:extLst>
              <a:ext uri="{FF2B5EF4-FFF2-40B4-BE49-F238E27FC236}">
                <a16:creationId xmlns:a16="http://schemas.microsoft.com/office/drawing/2014/main" id="{82D3C2E7-2A62-E848-85AA-86FBF564F73F}"/>
              </a:ext>
            </a:extLst>
          </p:cNvPr>
          <p:cNvSpPr txBox="1">
            <a:spLocks noChangeArrowheads="1"/>
          </p:cNvSpPr>
          <p:nvPr/>
        </p:nvSpPr>
        <p:spPr bwMode="auto">
          <a:xfrm>
            <a:off x="7543800" y="1066800"/>
            <a:ext cx="12731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1800">
                <a:latin typeface="Arial" panose="020B0604020202020204" pitchFamily="34" charset="0"/>
              </a:rPr>
              <a:t>Telomere</a:t>
            </a:r>
          </a:p>
        </p:txBody>
      </p:sp>
      <p:grpSp>
        <p:nvGrpSpPr>
          <p:cNvPr id="61450" name="Group 22">
            <a:extLst>
              <a:ext uri="{FF2B5EF4-FFF2-40B4-BE49-F238E27FC236}">
                <a16:creationId xmlns:a16="http://schemas.microsoft.com/office/drawing/2014/main" id="{32F0BFA6-64A6-4D4B-BF09-2C60D32EAC8C}"/>
              </a:ext>
            </a:extLst>
          </p:cNvPr>
          <p:cNvGrpSpPr>
            <a:grpSpLocks/>
          </p:cNvGrpSpPr>
          <p:nvPr/>
        </p:nvGrpSpPr>
        <p:grpSpPr bwMode="auto">
          <a:xfrm>
            <a:off x="76200" y="5927725"/>
            <a:ext cx="971550" cy="927100"/>
            <a:chOff x="60" y="3736"/>
            <a:chExt cx="612" cy="584"/>
          </a:xfrm>
        </p:grpSpPr>
        <p:pic>
          <p:nvPicPr>
            <p:cNvPr id="61452" name="Picture 23">
              <a:extLst>
                <a:ext uri="{FF2B5EF4-FFF2-40B4-BE49-F238E27FC236}">
                  <a16:creationId xmlns:a16="http://schemas.microsoft.com/office/drawing/2014/main" id="{1AEE668D-B6A2-CE4A-844C-29DCEDF3A5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 y="3736"/>
              <a:ext cx="612"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3" name="Rectangle 24">
              <a:extLst>
                <a:ext uri="{FF2B5EF4-FFF2-40B4-BE49-F238E27FC236}">
                  <a16:creationId xmlns:a16="http://schemas.microsoft.com/office/drawing/2014/main" id="{E863B54E-327E-F841-ABA2-C9FE29C1FB08}"/>
                </a:ext>
              </a:extLst>
            </p:cNvPr>
            <p:cNvSpPr>
              <a:spLocks noChangeArrowheads="1"/>
            </p:cNvSpPr>
            <p:nvPr/>
          </p:nvSpPr>
          <p:spPr bwMode="auto">
            <a:xfrm>
              <a:off x="69" y="3744"/>
              <a:ext cx="518" cy="44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57200">
                <a:defRPr sz="2400">
                  <a:solidFill>
                    <a:schemeClr val="tx1"/>
                  </a:solidFill>
                  <a:latin typeface="Times" pitchFamily="2" charset="0"/>
                  <a:ea typeface="ＭＳ Ｐゴシック" panose="020B0600070205080204" pitchFamily="34" charset="-128"/>
                </a:defRPr>
              </a:lvl1pPr>
              <a:lvl2pPr marL="742950" indent="-285750" defTabSz="457200">
                <a:defRPr sz="2400">
                  <a:solidFill>
                    <a:schemeClr val="tx1"/>
                  </a:solidFill>
                  <a:latin typeface="Times" pitchFamily="2" charset="0"/>
                  <a:ea typeface="ＭＳ Ｐゴシック" panose="020B0600070205080204" pitchFamily="34" charset="-128"/>
                </a:defRPr>
              </a:lvl2pPr>
              <a:lvl3pPr marL="1143000" indent="-228600" defTabSz="457200">
                <a:defRPr sz="2400">
                  <a:solidFill>
                    <a:schemeClr val="tx1"/>
                  </a:solidFill>
                  <a:latin typeface="Times" pitchFamily="2" charset="0"/>
                  <a:ea typeface="ＭＳ Ｐゴシック" panose="020B0600070205080204" pitchFamily="34" charset="-128"/>
                </a:defRPr>
              </a:lvl3pPr>
              <a:lvl4pPr marL="1600200" indent="-228600" defTabSz="457200">
                <a:defRPr sz="2400">
                  <a:solidFill>
                    <a:schemeClr val="tx1"/>
                  </a:solidFill>
                  <a:latin typeface="Times" pitchFamily="2" charset="0"/>
                  <a:ea typeface="ＭＳ Ｐゴシック" panose="020B0600070205080204" pitchFamily="34" charset="-128"/>
                </a:defRPr>
              </a:lvl4pPr>
              <a:lvl5pPr marL="2057400" indent="-228600" defTabSz="457200">
                <a:defRPr sz="2400">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grpSp>
      <p:sp>
        <p:nvSpPr>
          <p:cNvPr id="61451" name="TextBox 13">
            <a:extLst>
              <a:ext uri="{FF2B5EF4-FFF2-40B4-BE49-F238E27FC236}">
                <a16:creationId xmlns:a16="http://schemas.microsoft.com/office/drawing/2014/main" id="{82B97E67-FBA1-A341-B2B8-4ACBCECC5E50}"/>
              </a:ext>
            </a:extLst>
          </p:cNvPr>
          <p:cNvSpPr txBox="1">
            <a:spLocks noChangeArrowheads="1"/>
          </p:cNvSpPr>
          <p:nvPr/>
        </p:nvSpPr>
        <p:spPr bwMode="auto">
          <a:xfrm rot="-5400000">
            <a:off x="6738938" y="3457575"/>
            <a:ext cx="3405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latin typeface="Arial" panose="020B0604020202020204" pitchFamily="34" charset="0"/>
                <a:cs typeface="Arial" panose="020B0604020202020204" pitchFamily="34" charset="0"/>
              </a:rPr>
              <a:t>Riddle et al 2010, Genome Res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1" name="Group 54">
            <a:extLst>
              <a:ext uri="{FF2B5EF4-FFF2-40B4-BE49-F238E27FC236}">
                <a16:creationId xmlns:a16="http://schemas.microsoft.com/office/drawing/2014/main" id="{ECACC3FA-4855-DD4E-9BDD-0B48DA6C7516}"/>
              </a:ext>
            </a:extLst>
          </p:cNvPr>
          <p:cNvGrpSpPr>
            <a:grpSpLocks/>
          </p:cNvGrpSpPr>
          <p:nvPr/>
        </p:nvGrpSpPr>
        <p:grpSpPr bwMode="auto">
          <a:xfrm>
            <a:off x="990600" y="2133600"/>
            <a:ext cx="7467600" cy="1096963"/>
            <a:chOff x="0" y="667820"/>
            <a:chExt cx="8884547" cy="2235628"/>
          </a:xfrm>
        </p:grpSpPr>
        <p:grpSp>
          <p:nvGrpSpPr>
            <p:cNvPr id="71766" name="Group 29">
              <a:extLst>
                <a:ext uri="{FF2B5EF4-FFF2-40B4-BE49-F238E27FC236}">
                  <a16:creationId xmlns:a16="http://schemas.microsoft.com/office/drawing/2014/main" id="{5D2DE686-81F2-BD4C-9B4E-E66D9AFC1A74}"/>
                </a:ext>
              </a:extLst>
            </p:cNvPr>
            <p:cNvGrpSpPr>
              <a:grpSpLocks/>
            </p:cNvGrpSpPr>
            <p:nvPr/>
          </p:nvGrpSpPr>
          <p:grpSpPr bwMode="auto">
            <a:xfrm>
              <a:off x="1221995" y="1760359"/>
              <a:ext cx="7662552" cy="1037175"/>
              <a:chOff x="1221995" y="4095750"/>
              <a:chExt cx="7662552" cy="1037175"/>
            </a:xfrm>
          </p:grpSpPr>
          <p:pic>
            <p:nvPicPr>
              <p:cNvPr id="71774" name="Picture 4" descr="chr3L_9state.pdf">
                <a:extLst>
                  <a:ext uri="{FF2B5EF4-FFF2-40B4-BE49-F238E27FC236}">
                    <a16:creationId xmlns:a16="http://schemas.microsoft.com/office/drawing/2014/main" id="{A7760FAA-6E56-134D-8AD5-3DDC6D1E78DD}"/>
                  </a:ext>
                </a:extLst>
              </p:cNvPr>
              <p:cNvPicPr>
                <a:picLocks noChangeAspect="1"/>
              </p:cNvPicPr>
              <p:nvPr/>
            </p:nvPicPr>
            <p:blipFill>
              <a:blip r:embed="rId3">
                <a:extLst>
                  <a:ext uri="{28A0092B-C50C-407E-A947-70E740481C1C}">
                    <a14:useLocalDpi xmlns:a14="http://schemas.microsoft.com/office/drawing/2010/main" val="0"/>
                  </a:ext>
                </a:extLst>
              </a:blip>
              <a:srcRect l="12064" t="28290" b="47806"/>
              <a:stretch>
                <a:fillRect/>
              </a:stretch>
            </p:blipFill>
            <p:spPr bwMode="auto">
              <a:xfrm>
                <a:off x="1225550" y="4095750"/>
                <a:ext cx="7658997"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5" name="Picture 5" descr="chr3L_9state.pdf">
                <a:extLst>
                  <a:ext uri="{FF2B5EF4-FFF2-40B4-BE49-F238E27FC236}">
                    <a16:creationId xmlns:a16="http://schemas.microsoft.com/office/drawing/2014/main" id="{AD4D21D0-F80B-1240-8DAE-D5EBC3E178A3}"/>
                  </a:ext>
                </a:extLst>
              </p:cNvPr>
              <p:cNvPicPr>
                <a:picLocks/>
              </p:cNvPicPr>
              <p:nvPr/>
            </p:nvPicPr>
            <p:blipFill>
              <a:blip r:embed="rId3">
                <a:extLst>
                  <a:ext uri="{28A0092B-C50C-407E-A947-70E740481C1C}">
                    <a14:useLocalDpi xmlns:a14="http://schemas.microsoft.com/office/drawing/2010/main" val="0"/>
                  </a:ext>
                </a:extLst>
              </a:blip>
              <a:srcRect l="12022" t="77190" b="1468"/>
              <a:stretch>
                <a:fillRect/>
              </a:stretch>
            </p:blipFill>
            <p:spPr bwMode="auto">
              <a:xfrm>
                <a:off x="1221995" y="4218525"/>
                <a:ext cx="766255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67" name="Group 26">
              <a:extLst>
                <a:ext uri="{FF2B5EF4-FFF2-40B4-BE49-F238E27FC236}">
                  <a16:creationId xmlns:a16="http://schemas.microsoft.com/office/drawing/2014/main" id="{3BACE353-44F2-A74C-93F6-F58874C9090B}"/>
                </a:ext>
              </a:extLst>
            </p:cNvPr>
            <p:cNvGrpSpPr>
              <a:grpSpLocks/>
            </p:cNvGrpSpPr>
            <p:nvPr/>
          </p:nvGrpSpPr>
          <p:grpSpPr bwMode="auto">
            <a:xfrm>
              <a:off x="3498850" y="667820"/>
              <a:ext cx="3114676" cy="1025864"/>
              <a:chOff x="3498850" y="3003211"/>
              <a:chExt cx="3114676" cy="1025864"/>
            </a:xfrm>
          </p:grpSpPr>
          <p:cxnSp>
            <p:nvCxnSpPr>
              <p:cNvPr id="10" name="Straight Connector 9">
                <a:extLst>
                  <a:ext uri="{FF2B5EF4-FFF2-40B4-BE49-F238E27FC236}">
                    <a16:creationId xmlns:a16="http://schemas.microsoft.com/office/drawing/2014/main" id="{CAA35093-C445-2F4C-B095-518DC69257BB}"/>
                  </a:ext>
                </a:extLst>
              </p:cNvPr>
              <p:cNvCxnSpPr>
                <a:cxnSpLocks noChangeShapeType="1"/>
              </p:cNvCxnSpPr>
              <p:nvPr/>
            </p:nvCxnSpPr>
            <p:spPr bwMode="auto">
              <a:xfrm rot="5400000">
                <a:off x="3403413" y="3932431"/>
                <a:ext cx="190887" cy="1889"/>
              </a:xfrm>
              <a:prstGeom prst="line">
                <a:avLst/>
              </a:prstGeom>
              <a:noFill/>
              <a:ln w="381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Straight Connector 10">
                <a:extLst>
                  <a:ext uri="{FF2B5EF4-FFF2-40B4-BE49-F238E27FC236}">
                    <a16:creationId xmlns:a16="http://schemas.microsoft.com/office/drawing/2014/main" id="{F68E557D-4915-7C42-B093-48A57C275F43}"/>
                  </a:ext>
                </a:extLst>
              </p:cNvPr>
              <p:cNvCxnSpPr>
                <a:cxnSpLocks noChangeShapeType="1"/>
              </p:cNvCxnSpPr>
              <p:nvPr/>
            </p:nvCxnSpPr>
            <p:spPr bwMode="auto">
              <a:xfrm rot="5400000">
                <a:off x="6517915" y="3932431"/>
                <a:ext cx="190887" cy="1888"/>
              </a:xfrm>
              <a:prstGeom prst="line">
                <a:avLst/>
              </a:prstGeom>
              <a:noFill/>
              <a:ln w="381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Straight Connector 12">
                <a:extLst>
                  <a:ext uri="{FF2B5EF4-FFF2-40B4-BE49-F238E27FC236}">
                    <a16:creationId xmlns:a16="http://schemas.microsoft.com/office/drawing/2014/main" id="{77CAD1F8-E9FE-1648-8DAC-D56DFBD6AC74}"/>
                  </a:ext>
                </a:extLst>
              </p:cNvPr>
              <p:cNvCxnSpPr>
                <a:cxnSpLocks noChangeShapeType="1"/>
              </p:cNvCxnSpPr>
              <p:nvPr/>
            </p:nvCxnSpPr>
            <p:spPr bwMode="auto">
              <a:xfrm rot="16200000" flipV="1">
                <a:off x="3498857" y="3833753"/>
                <a:ext cx="0" cy="1889"/>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a:extLst>
                  <a:ext uri="{FF2B5EF4-FFF2-40B4-BE49-F238E27FC236}">
                    <a16:creationId xmlns:a16="http://schemas.microsoft.com/office/drawing/2014/main" id="{94E55C76-3511-F64F-8FF2-9938463A1BB7}"/>
                  </a:ext>
                </a:extLst>
              </p:cNvPr>
              <p:cNvCxnSpPr>
                <a:cxnSpLocks noChangeShapeType="1"/>
              </p:cNvCxnSpPr>
              <p:nvPr/>
            </p:nvCxnSpPr>
            <p:spPr bwMode="auto">
              <a:xfrm>
                <a:off x="3499802" y="3944699"/>
                <a:ext cx="3112613" cy="0"/>
              </a:xfrm>
              <a:prstGeom prst="line">
                <a:avLst/>
              </a:prstGeom>
              <a:noFill/>
              <a:ln w="381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7" name="TextBox 16">
                <a:extLst>
                  <a:ext uri="{FF2B5EF4-FFF2-40B4-BE49-F238E27FC236}">
                    <a16:creationId xmlns:a16="http://schemas.microsoft.com/office/drawing/2014/main" id="{EF76E318-C24D-7246-A590-143C867EF413}"/>
                  </a:ext>
                </a:extLst>
              </p:cNvPr>
              <p:cNvSpPr txBox="1"/>
              <p:nvPr/>
            </p:nvSpPr>
            <p:spPr>
              <a:xfrm>
                <a:off x="3499802" y="3003211"/>
                <a:ext cx="3112613" cy="815308"/>
              </a:xfrm>
              <a:prstGeom prst="rect">
                <a:avLst/>
              </a:prstGeom>
              <a:noFill/>
            </p:spPr>
            <p:txBody>
              <a:bodyPr>
                <a:spAutoFit/>
              </a:bodyPr>
              <a:lstStyle/>
              <a:p>
                <a:pPr algn="ctr">
                  <a:defRPr/>
                </a:pPr>
                <a:r>
                  <a:rPr lang="en-US" sz="2000" dirty="0">
                    <a:latin typeface="+mn-lt"/>
                    <a:ea typeface="+mn-ea"/>
                  </a:rPr>
                  <a:t>10 Mb</a:t>
                </a:r>
              </a:p>
            </p:txBody>
          </p:sp>
        </p:grpSp>
        <p:sp>
          <p:nvSpPr>
            <p:cNvPr id="26" name="TextBox 25">
              <a:extLst>
                <a:ext uri="{FF2B5EF4-FFF2-40B4-BE49-F238E27FC236}">
                  <a16:creationId xmlns:a16="http://schemas.microsoft.com/office/drawing/2014/main" id="{87FA7F78-06EC-4946-AA52-8CB4DD61FF73}"/>
                </a:ext>
              </a:extLst>
            </p:cNvPr>
            <p:cNvSpPr txBox="1"/>
            <p:nvPr/>
          </p:nvSpPr>
          <p:spPr>
            <a:xfrm>
              <a:off x="0" y="2088140"/>
              <a:ext cx="1225781" cy="815308"/>
            </a:xfrm>
            <a:prstGeom prst="rect">
              <a:avLst/>
            </a:prstGeom>
            <a:noFill/>
          </p:spPr>
          <p:txBody>
            <a:bodyPr>
              <a:spAutoFit/>
            </a:bodyPr>
            <a:lstStyle/>
            <a:p>
              <a:pPr algn="r">
                <a:defRPr/>
              </a:pPr>
              <a:r>
                <a:rPr lang="en-US" sz="2000" dirty="0">
                  <a:latin typeface="Arial"/>
                  <a:ea typeface="+mn-ea"/>
                  <a:cs typeface="Arial"/>
                </a:rPr>
                <a:t>chr3L</a:t>
              </a:r>
            </a:p>
          </p:txBody>
        </p:sp>
      </p:grpSp>
      <p:sp>
        <p:nvSpPr>
          <p:cNvPr id="34" name="TextBox 33">
            <a:extLst>
              <a:ext uri="{FF2B5EF4-FFF2-40B4-BE49-F238E27FC236}">
                <a16:creationId xmlns:a16="http://schemas.microsoft.com/office/drawing/2014/main" id="{FD960171-3BAB-C743-8270-0D49002E361A}"/>
              </a:ext>
            </a:extLst>
          </p:cNvPr>
          <p:cNvSpPr txBox="1"/>
          <p:nvPr/>
        </p:nvSpPr>
        <p:spPr>
          <a:xfrm>
            <a:off x="762000" y="6335713"/>
            <a:ext cx="4038600" cy="369887"/>
          </a:xfrm>
          <a:prstGeom prst="rect">
            <a:avLst/>
          </a:prstGeom>
          <a:noFill/>
        </p:spPr>
        <p:txBody>
          <a:bodyPr>
            <a:spAutoFit/>
          </a:bodyPr>
          <a:lstStyle/>
          <a:p>
            <a:pPr algn="r">
              <a:defRPr/>
            </a:pPr>
            <a:r>
              <a:rPr lang="en-US" sz="1800" dirty="0">
                <a:latin typeface="Arial"/>
                <a:ea typeface="+mn-ea"/>
                <a:cs typeface="Arial"/>
              </a:rPr>
              <a:t>BG3 cells, chromatin states</a:t>
            </a:r>
            <a:r>
              <a:rPr lang="en-US" sz="1800" dirty="0">
                <a:latin typeface="+mn-lt"/>
                <a:ea typeface="+mn-ea"/>
              </a:rPr>
              <a:t>:</a:t>
            </a:r>
          </a:p>
        </p:txBody>
      </p:sp>
      <p:sp>
        <p:nvSpPr>
          <p:cNvPr id="35" name="Right Arrow 34">
            <a:extLst>
              <a:ext uri="{FF2B5EF4-FFF2-40B4-BE49-F238E27FC236}">
                <a16:creationId xmlns:a16="http://schemas.microsoft.com/office/drawing/2014/main" id="{FE630700-2D66-2C4E-BAEB-3080169D2F36}"/>
              </a:ext>
            </a:extLst>
          </p:cNvPr>
          <p:cNvSpPr>
            <a:spLocks noChangeArrowheads="1"/>
          </p:cNvSpPr>
          <p:nvPr/>
        </p:nvSpPr>
        <p:spPr bwMode="auto">
          <a:xfrm rot="2554914" flipV="1">
            <a:off x="7854950" y="2422525"/>
            <a:ext cx="485775" cy="206375"/>
          </a:xfrm>
          <a:prstGeom prst="rightArrow">
            <a:avLst>
              <a:gd name="adj1" fmla="val 50000"/>
              <a:gd name="adj2" fmla="val 49997"/>
            </a:avLst>
          </a:prstGeom>
          <a:solidFill>
            <a:schemeClr val="tx1"/>
          </a:soli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6" name="TextBox 35">
            <a:extLst>
              <a:ext uri="{FF2B5EF4-FFF2-40B4-BE49-F238E27FC236}">
                <a16:creationId xmlns:a16="http://schemas.microsoft.com/office/drawing/2014/main" id="{1FF9DC8B-DF28-7941-ACF5-F7E156D04479}"/>
              </a:ext>
            </a:extLst>
          </p:cNvPr>
          <p:cNvSpPr txBox="1"/>
          <p:nvPr/>
        </p:nvSpPr>
        <p:spPr>
          <a:xfrm>
            <a:off x="6400800" y="1981200"/>
            <a:ext cx="2819400" cy="307975"/>
          </a:xfrm>
          <a:prstGeom prst="rect">
            <a:avLst/>
          </a:prstGeom>
          <a:noFill/>
        </p:spPr>
        <p:txBody>
          <a:bodyPr>
            <a:spAutoFit/>
          </a:bodyPr>
          <a:lstStyle/>
          <a:p>
            <a:pPr>
              <a:defRPr/>
            </a:pPr>
            <a:r>
              <a:rPr lang="en-US" sz="1400" dirty="0">
                <a:latin typeface="Arial"/>
                <a:ea typeface="+mn-ea"/>
                <a:cs typeface="Arial"/>
              </a:rPr>
              <a:t>Pericentric heterochromatin</a:t>
            </a:r>
          </a:p>
        </p:txBody>
      </p:sp>
      <p:graphicFrame>
        <p:nvGraphicFramePr>
          <p:cNvPr id="38" name="Table 37">
            <a:extLst>
              <a:ext uri="{FF2B5EF4-FFF2-40B4-BE49-F238E27FC236}">
                <a16:creationId xmlns:a16="http://schemas.microsoft.com/office/drawing/2014/main" id="{9F5484DE-D584-1B40-BF9B-067A8FC7CD86}"/>
              </a:ext>
            </a:extLst>
          </p:cNvPr>
          <p:cNvGraphicFramePr>
            <a:graphicFrameLocks noGrp="1"/>
          </p:cNvGraphicFramePr>
          <p:nvPr/>
        </p:nvGraphicFramePr>
        <p:xfrm>
          <a:off x="5105400" y="6324600"/>
          <a:ext cx="2895600" cy="365128"/>
        </p:xfrm>
        <a:graphic>
          <a:graphicData uri="http://schemas.openxmlformats.org/drawingml/2006/table">
            <a:tbl>
              <a:tblPr/>
              <a:tblGrid>
                <a:gridCol w="322263">
                  <a:extLst>
                    <a:ext uri="{9D8B030D-6E8A-4147-A177-3AD203B41FA5}">
                      <a16:colId xmlns:a16="http://schemas.microsoft.com/office/drawing/2014/main" val="20000"/>
                    </a:ext>
                  </a:extLst>
                </a:gridCol>
                <a:gridCol w="320675">
                  <a:extLst>
                    <a:ext uri="{9D8B030D-6E8A-4147-A177-3AD203B41FA5}">
                      <a16:colId xmlns:a16="http://schemas.microsoft.com/office/drawing/2014/main" val="20001"/>
                    </a:ext>
                  </a:extLst>
                </a:gridCol>
                <a:gridCol w="322262">
                  <a:extLst>
                    <a:ext uri="{9D8B030D-6E8A-4147-A177-3AD203B41FA5}">
                      <a16:colId xmlns:a16="http://schemas.microsoft.com/office/drawing/2014/main" val="20002"/>
                    </a:ext>
                  </a:extLst>
                </a:gridCol>
                <a:gridCol w="322263">
                  <a:extLst>
                    <a:ext uri="{9D8B030D-6E8A-4147-A177-3AD203B41FA5}">
                      <a16:colId xmlns:a16="http://schemas.microsoft.com/office/drawing/2014/main" val="20003"/>
                    </a:ext>
                  </a:extLst>
                </a:gridCol>
                <a:gridCol w="320675">
                  <a:extLst>
                    <a:ext uri="{9D8B030D-6E8A-4147-A177-3AD203B41FA5}">
                      <a16:colId xmlns:a16="http://schemas.microsoft.com/office/drawing/2014/main" val="20004"/>
                    </a:ext>
                  </a:extLst>
                </a:gridCol>
                <a:gridCol w="322262">
                  <a:extLst>
                    <a:ext uri="{9D8B030D-6E8A-4147-A177-3AD203B41FA5}">
                      <a16:colId xmlns:a16="http://schemas.microsoft.com/office/drawing/2014/main" val="20005"/>
                    </a:ext>
                  </a:extLst>
                </a:gridCol>
                <a:gridCol w="322263">
                  <a:extLst>
                    <a:ext uri="{9D8B030D-6E8A-4147-A177-3AD203B41FA5}">
                      <a16:colId xmlns:a16="http://schemas.microsoft.com/office/drawing/2014/main" val="20006"/>
                    </a:ext>
                  </a:extLst>
                </a:gridCol>
                <a:gridCol w="320675">
                  <a:extLst>
                    <a:ext uri="{9D8B030D-6E8A-4147-A177-3AD203B41FA5}">
                      <a16:colId xmlns:a16="http://schemas.microsoft.com/office/drawing/2014/main" val="20007"/>
                    </a:ext>
                  </a:extLst>
                </a:gridCol>
                <a:gridCol w="322262">
                  <a:extLst>
                    <a:ext uri="{9D8B030D-6E8A-4147-A177-3AD203B41FA5}">
                      <a16:colId xmlns:a16="http://schemas.microsoft.com/office/drawing/2014/main" val="20008"/>
                    </a:ext>
                  </a:extLst>
                </a:gridCol>
              </a:tblGrid>
              <a:tr h="3651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ＭＳ Ｐゴシック" charset="0"/>
                        </a:rPr>
                        <a:t>1</a:t>
                      </a:r>
                    </a:p>
                  </a:txBody>
                  <a:tcPr marT="45404" marB="454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latin typeface="Arial" charset="0"/>
                          <a:ea typeface="ＭＳ Ｐゴシック" charset="0"/>
                          <a:cs typeface="ＭＳ Ｐゴシック" charset="0"/>
                        </a:rPr>
                        <a:t>2</a:t>
                      </a:r>
                    </a:p>
                  </a:txBody>
                  <a:tcPr marT="45404" marB="454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3</a:t>
                      </a:r>
                    </a:p>
                  </a:txBody>
                  <a:tcPr marT="45404" marB="454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6267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ＭＳ Ｐゴシック" charset="0"/>
                        </a:rPr>
                        <a:t>4</a:t>
                      </a:r>
                    </a:p>
                  </a:txBody>
                  <a:tcPr marT="45404" marB="454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94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ＭＳ Ｐゴシック" charset="0"/>
                        </a:rPr>
                        <a:t>5</a:t>
                      </a:r>
                    </a:p>
                  </a:txBody>
                  <a:tcPr marT="45404" marB="454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ＭＳ Ｐゴシック" charset="0"/>
                        </a:rPr>
                        <a:t>6</a:t>
                      </a:r>
                    </a:p>
                  </a:txBody>
                  <a:tcPr marT="45404" marB="454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F7F7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ＭＳ Ｐゴシック" charset="0"/>
                        </a:rPr>
                        <a:t>7</a:t>
                      </a:r>
                    </a:p>
                  </a:txBody>
                  <a:tcPr marT="45404" marB="454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ＭＳ Ｐゴシック" charset="0"/>
                        </a:rPr>
                        <a:t>8</a:t>
                      </a:r>
                    </a:p>
                  </a:txBody>
                  <a:tcPr marT="45404" marB="454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3D9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ＭＳ Ｐゴシック" charset="0"/>
                        </a:rPr>
                        <a:t>9</a:t>
                      </a:r>
                    </a:p>
                  </a:txBody>
                  <a:tcPr marT="45404" marB="454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0"/>
                  </a:ext>
                </a:extLst>
              </a:tr>
            </a:tbl>
          </a:graphicData>
        </a:graphic>
      </p:graphicFrame>
      <p:grpSp>
        <p:nvGrpSpPr>
          <p:cNvPr id="71707" name="Group 1">
            <a:extLst>
              <a:ext uri="{FF2B5EF4-FFF2-40B4-BE49-F238E27FC236}">
                <a16:creationId xmlns:a16="http://schemas.microsoft.com/office/drawing/2014/main" id="{53D62932-5777-1E4F-869F-B2E5E8F7B253}"/>
              </a:ext>
            </a:extLst>
          </p:cNvPr>
          <p:cNvGrpSpPr>
            <a:grpSpLocks/>
          </p:cNvGrpSpPr>
          <p:nvPr/>
        </p:nvGrpSpPr>
        <p:grpSpPr bwMode="auto">
          <a:xfrm>
            <a:off x="1143000" y="3505200"/>
            <a:ext cx="7315200" cy="2667000"/>
            <a:chOff x="0" y="2908300"/>
            <a:chExt cx="8881872" cy="3272775"/>
          </a:xfrm>
        </p:grpSpPr>
        <p:sp>
          <p:nvSpPr>
            <p:cNvPr id="25" name="TextBox 24">
              <a:extLst>
                <a:ext uri="{FF2B5EF4-FFF2-40B4-BE49-F238E27FC236}">
                  <a16:creationId xmlns:a16="http://schemas.microsoft.com/office/drawing/2014/main" id="{B354E7FE-318F-4E4D-952B-AD19C177DC5A}"/>
                </a:ext>
              </a:extLst>
            </p:cNvPr>
            <p:cNvSpPr txBox="1"/>
            <p:nvPr/>
          </p:nvSpPr>
          <p:spPr>
            <a:xfrm>
              <a:off x="7239651" y="3108953"/>
              <a:ext cx="1223956" cy="453902"/>
            </a:xfrm>
            <a:prstGeom prst="rect">
              <a:avLst/>
            </a:prstGeom>
            <a:noFill/>
          </p:spPr>
          <p:txBody>
            <a:bodyPr>
              <a:spAutoFit/>
            </a:bodyPr>
            <a:lstStyle/>
            <a:p>
              <a:pPr algn="r">
                <a:defRPr/>
              </a:pPr>
              <a:r>
                <a:rPr lang="en-US" sz="1800" dirty="0">
                  <a:latin typeface="Arial"/>
                  <a:ea typeface="+mn-ea"/>
                  <a:cs typeface="Arial"/>
                </a:rPr>
                <a:t>chr4</a:t>
              </a:r>
            </a:p>
          </p:txBody>
        </p:sp>
        <p:cxnSp>
          <p:nvCxnSpPr>
            <p:cNvPr id="45" name="Straight Connector 44">
              <a:extLst>
                <a:ext uri="{FF2B5EF4-FFF2-40B4-BE49-F238E27FC236}">
                  <a16:creationId xmlns:a16="http://schemas.microsoft.com/office/drawing/2014/main" id="{E9803597-5E89-C949-BFE2-E92F724AD1D4}"/>
                </a:ext>
              </a:extLst>
            </p:cNvPr>
            <p:cNvCxnSpPr>
              <a:cxnSpLocks noChangeShapeType="1"/>
            </p:cNvCxnSpPr>
            <p:nvPr/>
          </p:nvCxnSpPr>
          <p:spPr bwMode="auto">
            <a:xfrm flipV="1">
              <a:off x="1187334" y="3796625"/>
              <a:ext cx="7334098" cy="672088"/>
            </a:xfrm>
            <a:prstGeom prst="line">
              <a:avLst/>
            </a:prstGeom>
            <a:noFill/>
            <a:ln w="25400">
              <a:solidFill>
                <a:schemeClr val="tx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8" name="Straight Connector 47">
              <a:extLst>
                <a:ext uri="{FF2B5EF4-FFF2-40B4-BE49-F238E27FC236}">
                  <a16:creationId xmlns:a16="http://schemas.microsoft.com/office/drawing/2014/main" id="{B4B3FCFE-3E39-5D44-B4A1-243B50BF9599}"/>
                </a:ext>
              </a:extLst>
            </p:cNvPr>
            <p:cNvCxnSpPr>
              <a:cxnSpLocks noChangeShapeType="1"/>
            </p:cNvCxnSpPr>
            <p:nvPr/>
          </p:nvCxnSpPr>
          <p:spPr bwMode="auto">
            <a:xfrm rot="5400000">
              <a:off x="8483676" y="4191111"/>
              <a:ext cx="761699" cy="0"/>
            </a:xfrm>
            <a:prstGeom prst="line">
              <a:avLst/>
            </a:prstGeom>
            <a:noFill/>
            <a:ln w="25400">
              <a:solidFill>
                <a:schemeClr val="tx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71716" name="Picture 3" descr="chr4_9state.pdf">
              <a:extLst>
                <a:ext uri="{FF2B5EF4-FFF2-40B4-BE49-F238E27FC236}">
                  <a16:creationId xmlns:a16="http://schemas.microsoft.com/office/drawing/2014/main" id="{752953B5-0F38-4E49-A4DD-12B86D8C1B4E}"/>
                </a:ext>
              </a:extLst>
            </p:cNvPr>
            <p:cNvPicPr>
              <a:picLocks noChangeAspect="1"/>
            </p:cNvPicPr>
            <p:nvPr/>
          </p:nvPicPr>
          <p:blipFill>
            <a:blip r:embed="rId4">
              <a:extLst>
                <a:ext uri="{28A0092B-C50C-407E-A947-70E740481C1C}">
                  <a14:useLocalDpi xmlns:a14="http://schemas.microsoft.com/office/drawing/2010/main" val="0"/>
                </a:ext>
              </a:extLst>
            </a:blip>
            <a:srcRect l="12086" t="28001" b="44678"/>
            <a:stretch>
              <a:fillRect/>
            </a:stretch>
          </p:blipFill>
          <p:spPr bwMode="auto">
            <a:xfrm>
              <a:off x="1187450" y="5503375"/>
              <a:ext cx="768439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7" name="Picture 7" descr="chr4_9state.pdf">
              <a:extLst>
                <a:ext uri="{FF2B5EF4-FFF2-40B4-BE49-F238E27FC236}">
                  <a16:creationId xmlns:a16="http://schemas.microsoft.com/office/drawing/2014/main" id="{8D72079E-0389-8048-B300-BC9640FC90F8}"/>
                </a:ext>
              </a:extLst>
            </p:cNvPr>
            <p:cNvPicPr>
              <a:picLocks/>
            </p:cNvPicPr>
            <p:nvPr/>
          </p:nvPicPr>
          <p:blipFill>
            <a:blip r:embed="rId4">
              <a:extLst>
                <a:ext uri="{28A0092B-C50C-407E-A947-70E740481C1C}">
                  <a14:useLocalDpi xmlns:a14="http://schemas.microsoft.com/office/drawing/2010/main" val="0"/>
                </a:ext>
              </a:extLst>
            </a:blip>
            <a:srcRect l="12195" t="77777" b="1749"/>
            <a:stretch>
              <a:fillRect/>
            </a:stretch>
          </p:blipFill>
          <p:spPr bwMode="auto">
            <a:xfrm>
              <a:off x="1196975" y="4572000"/>
              <a:ext cx="767487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18" name="Group 49">
              <a:extLst>
                <a:ext uri="{FF2B5EF4-FFF2-40B4-BE49-F238E27FC236}">
                  <a16:creationId xmlns:a16="http://schemas.microsoft.com/office/drawing/2014/main" id="{8021987F-CCB9-6041-975F-F582C630F7B1}"/>
                </a:ext>
              </a:extLst>
            </p:cNvPr>
            <p:cNvGrpSpPr>
              <a:grpSpLocks/>
            </p:cNvGrpSpPr>
            <p:nvPr/>
          </p:nvGrpSpPr>
          <p:grpSpPr bwMode="auto">
            <a:xfrm>
              <a:off x="3472180" y="5621688"/>
              <a:ext cx="3004820" cy="559387"/>
              <a:chOff x="3472180" y="5664019"/>
              <a:chExt cx="3004820" cy="559387"/>
            </a:xfrm>
          </p:grpSpPr>
          <p:cxnSp>
            <p:nvCxnSpPr>
              <p:cNvPr id="18" name="Straight Connector 17">
                <a:extLst>
                  <a:ext uri="{FF2B5EF4-FFF2-40B4-BE49-F238E27FC236}">
                    <a16:creationId xmlns:a16="http://schemas.microsoft.com/office/drawing/2014/main" id="{5D95FED4-7312-C846-91F9-DA9C035E33EC}"/>
                  </a:ext>
                </a:extLst>
              </p:cNvPr>
              <p:cNvCxnSpPr>
                <a:cxnSpLocks noChangeShapeType="1"/>
              </p:cNvCxnSpPr>
              <p:nvPr/>
            </p:nvCxnSpPr>
            <p:spPr bwMode="auto">
              <a:xfrm rot="5400000">
                <a:off x="3529188" y="5772436"/>
                <a:ext cx="190912" cy="1928"/>
              </a:xfrm>
              <a:prstGeom prst="line">
                <a:avLst/>
              </a:prstGeom>
              <a:noFill/>
              <a:ln w="381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a:extLst>
                  <a:ext uri="{FF2B5EF4-FFF2-40B4-BE49-F238E27FC236}">
                    <a16:creationId xmlns:a16="http://schemas.microsoft.com/office/drawing/2014/main" id="{5BA78655-6D6C-9A48-87C9-C8C10F91C7FD}"/>
                  </a:ext>
                </a:extLst>
              </p:cNvPr>
              <p:cNvCxnSpPr>
                <a:cxnSpLocks noChangeShapeType="1"/>
              </p:cNvCxnSpPr>
              <p:nvPr/>
            </p:nvCxnSpPr>
            <p:spPr bwMode="auto">
              <a:xfrm rot="5400000">
                <a:off x="6367417" y="5759764"/>
                <a:ext cx="190912" cy="0"/>
              </a:xfrm>
              <a:prstGeom prst="line">
                <a:avLst/>
              </a:prstGeom>
              <a:noFill/>
              <a:ln w="381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Connector 19">
                <a:extLst>
                  <a:ext uri="{FF2B5EF4-FFF2-40B4-BE49-F238E27FC236}">
                    <a16:creationId xmlns:a16="http://schemas.microsoft.com/office/drawing/2014/main" id="{24057B83-C7F3-4E4E-913C-A3ECC761DA22}"/>
                  </a:ext>
                </a:extLst>
              </p:cNvPr>
              <p:cNvCxnSpPr>
                <a:cxnSpLocks noChangeShapeType="1"/>
              </p:cNvCxnSpPr>
              <p:nvPr/>
            </p:nvCxnSpPr>
            <p:spPr bwMode="auto">
              <a:xfrm rot="16200000" flipV="1">
                <a:off x="3472373" y="5667239"/>
                <a:ext cx="0" cy="192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a:extLst>
                  <a:ext uri="{FF2B5EF4-FFF2-40B4-BE49-F238E27FC236}">
                    <a16:creationId xmlns:a16="http://schemas.microsoft.com/office/drawing/2014/main" id="{C1A8DA4A-15B4-A140-86F8-A03FD1ED0AD6}"/>
                  </a:ext>
                </a:extLst>
              </p:cNvPr>
              <p:cNvCxnSpPr>
                <a:cxnSpLocks noChangeShapeType="1"/>
              </p:cNvCxnSpPr>
              <p:nvPr/>
            </p:nvCxnSpPr>
            <p:spPr bwMode="auto">
              <a:xfrm>
                <a:off x="3623680" y="5775347"/>
                <a:ext cx="2852685" cy="1949"/>
              </a:xfrm>
              <a:prstGeom prst="line">
                <a:avLst/>
              </a:prstGeom>
              <a:noFill/>
              <a:ln w="381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2" name="TextBox 21">
                <a:extLst>
                  <a:ext uri="{FF2B5EF4-FFF2-40B4-BE49-F238E27FC236}">
                    <a16:creationId xmlns:a16="http://schemas.microsoft.com/office/drawing/2014/main" id="{EA25B735-15C8-5441-8F68-B3894E04B739}"/>
                  </a:ext>
                </a:extLst>
              </p:cNvPr>
              <p:cNvSpPr txBox="1"/>
              <p:nvPr/>
            </p:nvSpPr>
            <p:spPr>
              <a:xfrm>
                <a:off x="3623680" y="5732490"/>
                <a:ext cx="2839193" cy="490916"/>
              </a:xfrm>
              <a:prstGeom prst="rect">
                <a:avLst/>
              </a:prstGeom>
              <a:noFill/>
            </p:spPr>
            <p:txBody>
              <a:bodyPr>
                <a:spAutoFit/>
              </a:bodyPr>
              <a:lstStyle/>
              <a:p>
                <a:pPr algn="ctr">
                  <a:defRPr/>
                </a:pPr>
                <a:r>
                  <a:rPr lang="en-US" sz="2000" dirty="0">
                    <a:latin typeface="+mn-lt"/>
                    <a:ea typeface="+mn-ea"/>
                  </a:rPr>
                  <a:t>500 kb</a:t>
                </a:r>
              </a:p>
            </p:txBody>
          </p:sp>
        </p:grpSp>
        <p:sp>
          <p:nvSpPr>
            <p:cNvPr id="49" name="TextBox 48">
              <a:extLst>
                <a:ext uri="{FF2B5EF4-FFF2-40B4-BE49-F238E27FC236}">
                  <a16:creationId xmlns:a16="http://schemas.microsoft.com/office/drawing/2014/main" id="{D41EEAA4-FC99-0D43-B9B2-05476EC97B6D}"/>
                </a:ext>
              </a:extLst>
            </p:cNvPr>
            <p:cNvSpPr txBox="1"/>
            <p:nvPr/>
          </p:nvSpPr>
          <p:spPr>
            <a:xfrm>
              <a:off x="0" y="4811575"/>
              <a:ext cx="1225883" cy="490916"/>
            </a:xfrm>
            <a:prstGeom prst="rect">
              <a:avLst/>
            </a:prstGeom>
            <a:noFill/>
          </p:spPr>
          <p:txBody>
            <a:bodyPr>
              <a:spAutoFit/>
            </a:bodyPr>
            <a:lstStyle/>
            <a:p>
              <a:pPr algn="r">
                <a:defRPr/>
              </a:pPr>
              <a:r>
                <a:rPr lang="en-US" sz="2000" dirty="0">
                  <a:latin typeface="Arial"/>
                  <a:ea typeface="+mn-ea"/>
                  <a:cs typeface="Arial"/>
                </a:rPr>
                <a:t>chr4</a:t>
              </a:r>
            </a:p>
          </p:txBody>
        </p:sp>
        <p:sp>
          <p:nvSpPr>
            <p:cNvPr id="44" name="Rectangle 43">
              <a:extLst>
                <a:ext uri="{FF2B5EF4-FFF2-40B4-BE49-F238E27FC236}">
                  <a16:creationId xmlns:a16="http://schemas.microsoft.com/office/drawing/2014/main" id="{9F6631DD-DA37-1040-B084-254622A90B01}"/>
                </a:ext>
              </a:extLst>
            </p:cNvPr>
            <p:cNvSpPr>
              <a:spLocks noChangeArrowheads="1"/>
            </p:cNvSpPr>
            <p:nvPr/>
          </p:nvSpPr>
          <p:spPr bwMode="auto">
            <a:xfrm>
              <a:off x="8534924" y="2908300"/>
              <a:ext cx="346948" cy="913650"/>
            </a:xfrm>
            <a:prstGeom prst="rect">
              <a:avLst/>
            </a:prstGeom>
            <a:solidFill>
              <a:srgbClr val="000000"/>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nvGrpSpPr>
            <p:cNvPr id="71721" name="Group 14">
              <a:extLst>
                <a:ext uri="{FF2B5EF4-FFF2-40B4-BE49-F238E27FC236}">
                  <a16:creationId xmlns:a16="http://schemas.microsoft.com/office/drawing/2014/main" id="{0D0AA1AE-86C0-8F4B-8AD9-50DC960919D4}"/>
                </a:ext>
              </a:extLst>
            </p:cNvPr>
            <p:cNvGrpSpPr>
              <a:grpSpLocks/>
            </p:cNvGrpSpPr>
            <p:nvPr/>
          </p:nvGrpSpPr>
          <p:grpSpPr bwMode="auto">
            <a:xfrm>
              <a:off x="1545431" y="3525603"/>
              <a:ext cx="6921233" cy="1050661"/>
              <a:chOff x="1545431" y="3525603"/>
              <a:chExt cx="6921233" cy="1050661"/>
            </a:xfrm>
          </p:grpSpPr>
          <p:sp>
            <p:nvSpPr>
              <p:cNvPr id="7" name="Isosceles Triangle 6">
                <a:extLst>
                  <a:ext uri="{FF2B5EF4-FFF2-40B4-BE49-F238E27FC236}">
                    <a16:creationId xmlns:a16="http://schemas.microsoft.com/office/drawing/2014/main" id="{AFC71529-36CB-3341-AACC-147AD1E21855}"/>
                  </a:ext>
                </a:extLst>
              </p:cNvPr>
              <p:cNvSpPr>
                <a:spLocks noChangeArrowheads="1"/>
              </p:cNvSpPr>
              <p:nvPr/>
            </p:nvSpPr>
            <p:spPr bwMode="auto">
              <a:xfrm rot="10800000">
                <a:off x="1545846" y="4388841"/>
                <a:ext cx="206242" cy="179223"/>
              </a:xfrm>
              <a:prstGeom prst="triangle">
                <a:avLst>
                  <a:gd name="adj" fmla="val 50000"/>
                </a:avLst>
              </a:prstGeom>
              <a:solidFill>
                <a:srgbClr val="FB0200"/>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rgbClr val="B51E25"/>
                  </a:solidFill>
                  <a:latin typeface="+mn-lt"/>
                  <a:ea typeface="+mn-ea"/>
                </a:endParaRPr>
              </a:p>
            </p:txBody>
          </p:sp>
          <p:sp>
            <p:nvSpPr>
              <p:cNvPr id="37" name="Isosceles Triangle 36">
                <a:extLst>
                  <a:ext uri="{FF2B5EF4-FFF2-40B4-BE49-F238E27FC236}">
                    <a16:creationId xmlns:a16="http://schemas.microsoft.com/office/drawing/2014/main" id="{6B2280B5-8D93-4243-A73D-F12D9AE21D56}"/>
                  </a:ext>
                </a:extLst>
              </p:cNvPr>
              <p:cNvSpPr>
                <a:spLocks noChangeArrowheads="1"/>
              </p:cNvSpPr>
              <p:nvPr/>
            </p:nvSpPr>
            <p:spPr bwMode="auto">
              <a:xfrm rot="10800000">
                <a:off x="3569710" y="4381049"/>
                <a:ext cx="206242" cy="177276"/>
              </a:xfrm>
              <a:prstGeom prst="triangle">
                <a:avLst>
                  <a:gd name="adj" fmla="val 50000"/>
                </a:avLst>
              </a:prstGeom>
              <a:solidFill>
                <a:srgbClr val="FB0200"/>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rgbClr val="B51E25"/>
                  </a:solidFill>
                  <a:latin typeface="+mn-lt"/>
                  <a:ea typeface="+mn-ea"/>
                </a:endParaRPr>
              </a:p>
            </p:txBody>
          </p:sp>
          <p:sp>
            <p:nvSpPr>
              <p:cNvPr id="39" name="Isosceles Triangle 38">
                <a:extLst>
                  <a:ext uri="{FF2B5EF4-FFF2-40B4-BE49-F238E27FC236}">
                    <a16:creationId xmlns:a16="http://schemas.microsoft.com/office/drawing/2014/main" id="{64D3900A-DEAC-7C4A-81C7-FC51E648CCF7}"/>
                  </a:ext>
                </a:extLst>
              </p:cNvPr>
              <p:cNvSpPr>
                <a:spLocks noChangeArrowheads="1"/>
              </p:cNvSpPr>
              <p:nvPr/>
            </p:nvSpPr>
            <p:spPr bwMode="auto">
              <a:xfrm rot="10800000">
                <a:off x="4043873" y="4381049"/>
                <a:ext cx="206242" cy="177276"/>
              </a:xfrm>
              <a:prstGeom prst="triangle">
                <a:avLst>
                  <a:gd name="adj" fmla="val 50000"/>
                </a:avLst>
              </a:prstGeom>
              <a:solidFill>
                <a:srgbClr val="FB0200"/>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rgbClr val="B51E25"/>
                  </a:solidFill>
                  <a:latin typeface="+mn-lt"/>
                  <a:ea typeface="+mn-ea"/>
                </a:endParaRPr>
              </a:p>
            </p:txBody>
          </p:sp>
          <p:sp>
            <p:nvSpPr>
              <p:cNvPr id="40" name="Isosceles Triangle 39">
                <a:extLst>
                  <a:ext uri="{FF2B5EF4-FFF2-40B4-BE49-F238E27FC236}">
                    <a16:creationId xmlns:a16="http://schemas.microsoft.com/office/drawing/2014/main" id="{369FEF39-FCEE-EE49-AB4E-B3FF3747152F}"/>
                  </a:ext>
                </a:extLst>
              </p:cNvPr>
              <p:cNvSpPr>
                <a:spLocks noChangeArrowheads="1"/>
              </p:cNvSpPr>
              <p:nvPr/>
            </p:nvSpPr>
            <p:spPr bwMode="auto">
              <a:xfrm rot="10800000">
                <a:off x="4043873" y="4201825"/>
                <a:ext cx="206242" cy="179223"/>
              </a:xfrm>
              <a:prstGeom prst="triangle">
                <a:avLst>
                  <a:gd name="adj" fmla="val 50000"/>
                </a:avLst>
              </a:prstGeom>
              <a:solidFill>
                <a:srgbClr val="FB0200"/>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rgbClr val="B51E25"/>
                  </a:solidFill>
                  <a:latin typeface="+mn-lt"/>
                  <a:ea typeface="+mn-ea"/>
                </a:endParaRPr>
              </a:p>
            </p:txBody>
          </p:sp>
          <p:sp>
            <p:nvSpPr>
              <p:cNvPr id="41" name="Isosceles Triangle 40">
                <a:extLst>
                  <a:ext uri="{FF2B5EF4-FFF2-40B4-BE49-F238E27FC236}">
                    <a16:creationId xmlns:a16="http://schemas.microsoft.com/office/drawing/2014/main" id="{875F5213-18D1-9B4A-B584-471B052DAD3B}"/>
                  </a:ext>
                </a:extLst>
              </p:cNvPr>
              <p:cNvSpPr>
                <a:spLocks noChangeArrowheads="1"/>
              </p:cNvSpPr>
              <p:nvPr/>
            </p:nvSpPr>
            <p:spPr bwMode="auto">
              <a:xfrm rot="10800000">
                <a:off x="4043873" y="4042083"/>
                <a:ext cx="206242" cy="179223"/>
              </a:xfrm>
              <a:prstGeom prst="triangle">
                <a:avLst>
                  <a:gd name="adj" fmla="val 50000"/>
                </a:avLst>
              </a:prstGeom>
              <a:solidFill>
                <a:srgbClr val="FB0200"/>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rgbClr val="B51E25"/>
                  </a:solidFill>
                  <a:latin typeface="+mn-lt"/>
                  <a:ea typeface="+mn-ea"/>
                </a:endParaRPr>
              </a:p>
            </p:txBody>
          </p:sp>
          <p:sp>
            <p:nvSpPr>
              <p:cNvPr id="42" name="Isosceles Triangle 41">
                <a:extLst>
                  <a:ext uri="{FF2B5EF4-FFF2-40B4-BE49-F238E27FC236}">
                    <a16:creationId xmlns:a16="http://schemas.microsoft.com/office/drawing/2014/main" id="{BA890340-8216-934E-A2F1-3E0C1C40C57E}"/>
                  </a:ext>
                </a:extLst>
              </p:cNvPr>
              <p:cNvSpPr>
                <a:spLocks noChangeArrowheads="1"/>
              </p:cNvSpPr>
              <p:nvPr/>
            </p:nvSpPr>
            <p:spPr bwMode="auto">
              <a:xfrm rot="10800000">
                <a:off x="4051583" y="3855067"/>
                <a:ext cx="208169" cy="179223"/>
              </a:xfrm>
              <a:prstGeom prst="triangle">
                <a:avLst>
                  <a:gd name="adj" fmla="val 50000"/>
                </a:avLst>
              </a:prstGeom>
              <a:solidFill>
                <a:srgbClr val="FB0200"/>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rgbClr val="B51E25"/>
                  </a:solidFill>
                  <a:latin typeface="+mn-lt"/>
                  <a:ea typeface="+mn-ea"/>
                </a:endParaRPr>
              </a:p>
            </p:txBody>
          </p:sp>
          <p:sp>
            <p:nvSpPr>
              <p:cNvPr id="43" name="Isosceles Triangle 42">
                <a:extLst>
                  <a:ext uri="{FF2B5EF4-FFF2-40B4-BE49-F238E27FC236}">
                    <a16:creationId xmlns:a16="http://schemas.microsoft.com/office/drawing/2014/main" id="{5504DF08-4895-604F-A925-3A077088C772}"/>
                  </a:ext>
                </a:extLst>
              </p:cNvPr>
              <p:cNvSpPr>
                <a:spLocks noChangeArrowheads="1"/>
              </p:cNvSpPr>
              <p:nvPr/>
            </p:nvSpPr>
            <p:spPr bwMode="auto">
              <a:xfrm rot="10800000">
                <a:off x="4068931" y="3687532"/>
                <a:ext cx="208169" cy="177276"/>
              </a:xfrm>
              <a:prstGeom prst="triangle">
                <a:avLst>
                  <a:gd name="adj" fmla="val 50000"/>
                </a:avLst>
              </a:prstGeom>
              <a:solidFill>
                <a:srgbClr val="FB0200"/>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rgbClr val="B51E25"/>
                  </a:solidFill>
                  <a:latin typeface="+mn-lt"/>
                  <a:ea typeface="+mn-ea"/>
                </a:endParaRPr>
              </a:p>
            </p:txBody>
          </p:sp>
          <p:sp>
            <p:nvSpPr>
              <p:cNvPr id="46" name="Isosceles Triangle 45">
                <a:extLst>
                  <a:ext uri="{FF2B5EF4-FFF2-40B4-BE49-F238E27FC236}">
                    <a16:creationId xmlns:a16="http://schemas.microsoft.com/office/drawing/2014/main" id="{97A982E3-5AB5-3D40-BBB1-9611A50F44B4}"/>
                  </a:ext>
                </a:extLst>
              </p:cNvPr>
              <p:cNvSpPr>
                <a:spLocks noChangeArrowheads="1"/>
              </p:cNvSpPr>
              <p:nvPr/>
            </p:nvSpPr>
            <p:spPr bwMode="auto">
              <a:xfrm rot="10800000">
                <a:off x="4076641" y="3525842"/>
                <a:ext cx="208169" cy="179223"/>
              </a:xfrm>
              <a:prstGeom prst="triangle">
                <a:avLst>
                  <a:gd name="adj" fmla="val 50000"/>
                </a:avLst>
              </a:prstGeom>
              <a:solidFill>
                <a:srgbClr val="FB0200"/>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rgbClr val="B51E25"/>
                  </a:solidFill>
                  <a:latin typeface="+mn-lt"/>
                  <a:ea typeface="+mn-ea"/>
                </a:endParaRPr>
              </a:p>
            </p:txBody>
          </p:sp>
          <p:sp>
            <p:nvSpPr>
              <p:cNvPr id="52" name="Isosceles Triangle 51">
                <a:extLst>
                  <a:ext uri="{FF2B5EF4-FFF2-40B4-BE49-F238E27FC236}">
                    <a16:creationId xmlns:a16="http://schemas.microsoft.com/office/drawing/2014/main" id="{E59CE7A8-5590-8B4A-A8C4-94F1C65D9EFF}"/>
                  </a:ext>
                </a:extLst>
              </p:cNvPr>
              <p:cNvSpPr>
                <a:spLocks noChangeArrowheads="1"/>
              </p:cNvSpPr>
              <p:nvPr/>
            </p:nvSpPr>
            <p:spPr bwMode="auto">
              <a:xfrm rot="10800000">
                <a:off x="7447819" y="4381049"/>
                <a:ext cx="206242" cy="177276"/>
              </a:xfrm>
              <a:prstGeom prst="triangle">
                <a:avLst>
                  <a:gd name="adj" fmla="val 50000"/>
                </a:avLst>
              </a:prstGeom>
              <a:solidFill>
                <a:srgbClr val="FB0200"/>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rgbClr val="B51E25"/>
                  </a:solidFill>
                  <a:latin typeface="+mn-lt"/>
                  <a:ea typeface="+mn-ea"/>
                </a:endParaRPr>
              </a:p>
            </p:txBody>
          </p:sp>
          <p:sp>
            <p:nvSpPr>
              <p:cNvPr id="53" name="Isosceles Triangle 52">
                <a:extLst>
                  <a:ext uri="{FF2B5EF4-FFF2-40B4-BE49-F238E27FC236}">
                    <a16:creationId xmlns:a16="http://schemas.microsoft.com/office/drawing/2014/main" id="{8E85646F-4B4C-2645-8B88-7492A0B58CC1}"/>
                  </a:ext>
                </a:extLst>
              </p:cNvPr>
              <p:cNvSpPr>
                <a:spLocks noChangeArrowheads="1"/>
              </p:cNvSpPr>
              <p:nvPr/>
            </p:nvSpPr>
            <p:spPr bwMode="auto">
              <a:xfrm rot="10800000">
                <a:off x="2222396" y="4388841"/>
                <a:ext cx="208169" cy="179223"/>
              </a:xfrm>
              <a:prstGeom prst="triangle">
                <a:avLst>
                  <a:gd name="adj" fmla="val 50000"/>
                </a:avLst>
              </a:prstGeom>
              <a:blipFill dpi="0" rotWithShape="0">
                <a:blip r:embed="rId5"/>
                <a:srcRect/>
                <a:tile tx="0" ty="0" sx="100000" sy="100000" flip="none" algn="tl"/>
              </a:blip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4" name="Isosceles Triangle 53">
                <a:extLst>
                  <a:ext uri="{FF2B5EF4-FFF2-40B4-BE49-F238E27FC236}">
                    <a16:creationId xmlns:a16="http://schemas.microsoft.com/office/drawing/2014/main" id="{5F6DC577-9D7E-2B48-8191-8A8DD3D759C6}"/>
                  </a:ext>
                </a:extLst>
              </p:cNvPr>
              <p:cNvSpPr>
                <a:spLocks noChangeArrowheads="1"/>
              </p:cNvSpPr>
              <p:nvPr/>
            </p:nvSpPr>
            <p:spPr bwMode="auto">
              <a:xfrm rot="10800000">
                <a:off x="2299495" y="4388841"/>
                <a:ext cx="206241" cy="179223"/>
              </a:xfrm>
              <a:prstGeom prst="triangle">
                <a:avLst>
                  <a:gd name="adj" fmla="val 50000"/>
                </a:avLst>
              </a:prstGeom>
              <a:blipFill dpi="0" rotWithShape="0">
                <a:blip r:embed="rId5"/>
                <a:srcRect/>
                <a:tile tx="0" ty="0" sx="100000" sy="100000" flip="none" algn="tl"/>
              </a:blip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6" name="Isosceles Triangle 55">
                <a:extLst>
                  <a:ext uri="{FF2B5EF4-FFF2-40B4-BE49-F238E27FC236}">
                    <a16:creationId xmlns:a16="http://schemas.microsoft.com/office/drawing/2014/main" id="{B687CDA9-EA82-834A-9A68-0E2584AEA032}"/>
                  </a:ext>
                </a:extLst>
              </p:cNvPr>
              <p:cNvSpPr>
                <a:spLocks noChangeArrowheads="1"/>
              </p:cNvSpPr>
              <p:nvPr/>
            </p:nvSpPr>
            <p:spPr bwMode="auto">
              <a:xfrm rot="10800000">
                <a:off x="2925929" y="4388841"/>
                <a:ext cx="208169" cy="179223"/>
              </a:xfrm>
              <a:prstGeom prst="triangle">
                <a:avLst>
                  <a:gd name="adj" fmla="val 50000"/>
                </a:avLst>
              </a:prstGeom>
              <a:blipFill dpi="0" rotWithShape="0">
                <a:blip r:embed="rId5"/>
                <a:srcRect/>
                <a:tile tx="0" ty="0" sx="100000" sy="100000" flip="none" algn="tl"/>
              </a:blip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7" name="Isosceles Triangle 56">
                <a:extLst>
                  <a:ext uri="{FF2B5EF4-FFF2-40B4-BE49-F238E27FC236}">
                    <a16:creationId xmlns:a16="http://schemas.microsoft.com/office/drawing/2014/main" id="{6898E0DB-5A60-0B4C-8CA2-649201A9EFFD}"/>
                  </a:ext>
                </a:extLst>
              </p:cNvPr>
              <p:cNvSpPr>
                <a:spLocks noChangeArrowheads="1"/>
              </p:cNvSpPr>
              <p:nvPr/>
            </p:nvSpPr>
            <p:spPr bwMode="auto">
              <a:xfrm rot="10800000">
                <a:off x="2985682" y="4388841"/>
                <a:ext cx="206241" cy="179223"/>
              </a:xfrm>
              <a:prstGeom prst="triangle">
                <a:avLst>
                  <a:gd name="adj" fmla="val 50000"/>
                </a:avLst>
              </a:prstGeom>
              <a:blipFill dpi="0" rotWithShape="0">
                <a:blip r:embed="rId5"/>
                <a:srcRect/>
                <a:tile tx="0" ty="0" sx="100000" sy="100000" flip="none" algn="tl"/>
              </a:blip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8" name="Isosceles Triangle 57">
                <a:extLst>
                  <a:ext uri="{FF2B5EF4-FFF2-40B4-BE49-F238E27FC236}">
                    <a16:creationId xmlns:a16="http://schemas.microsoft.com/office/drawing/2014/main" id="{2C1ACCF1-7821-BE48-89C0-C5187F382240}"/>
                  </a:ext>
                </a:extLst>
              </p:cNvPr>
              <p:cNvSpPr>
                <a:spLocks noChangeArrowheads="1"/>
              </p:cNvSpPr>
              <p:nvPr/>
            </p:nvSpPr>
            <p:spPr bwMode="auto">
              <a:xfrm rot="10800000">
                <a:off x="3255530" y="4396633"/>
                <a:ext cx="208169" cy="179223"/>
              </a:xfrm>
              <a:prstGeom prst="triangle">
                <a:avLst>
                  <a:gd name="adj" fmla="val 50000"/>
                </a:avLst>
              </a:prstGeom>
              <a:blipFill dpi="0" rotWithShape="0">
                <a:blip r:embed="rId5"/>
                <a:srcRect/>
                <a:tile tx="0" ty="0" sx="100000" sy="100000" flip="none" algn="tl"/>
              </a:blip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9" name="Isosceles Triangle 58">
                <a:extLst>
                  <a:ext uri="{FF2B5EF4-FFF2-40B4-BE49-F238E27FC236}">
                    <a16:creationId xmlns:a16="http://schemas.microsoft.com/office/drawing/2014/main" id="{C7A6DFFE-B75D-4F43-84F8-6A5CC31F1CD7}"/>
                  </a:ext>
                </a:extLst>
              </p:cNvPr>
              <p:cNvSpPr>
                <a:spLocks noChangeArrowheads="1"/>
              </p:cNvSpPr>
              <p:nvPr/>
            </p:nvSpPr>
            <p:spPr bwMode="auto">
              <a:xfrm rot="10800000">
                <a:off x="3255530" y="4229098"/>
                <a:ext cx="208169" cy="177276"/>
              </a:xfrm>
              <a:prstGeom prst="triangle">
                <a:avLst>
                  <a:gd name="adj" fmla="val 50000"/>
                </a:avLst>
              </a:prstGeom>
              <a:blipFill dpi="0" rotWithShape="0">
                <a:blip r:embed="rId5"/>
                <a:srcRect/>
                <a:tile tx="0" ty="0" sx="100000" sy="100000" flip="none" algn="tl"/>
              </a:blip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0" name="Isosceles Triangle 59">
                <a:extLst>
                  <a:ext uri="{FF2B5EF4-FFF2-40B4-BE49-F238E27FC236}">
                    <a16:creationId xmlns:a16="http://schemas.microsoft.com/office/drawing/2014/main" id="{8AA83C3E-D095-3F44-ABF3-6FD34D892CA6}"/>
                  </a:ext>
                </a:extLst>
              </p:cNvPr>
              <p:cNvSpPr>
                <a:spLocks noChangeArrowheads="1"/>
              </p:cNvSpPr>
              <p:nvPr/>
            </p:nvSpPr>
            <p:spPr bwMode="auto">
              <a:xfrm rot="10800000">
                <a:off x="3255530" y="4059616"/>
                <a:ext cx="208169" cy="177275"/>
              </a:xfrm>
              <a:prstGeom prst="triangle">
                <a:avLst>
                  <a:gd name="adj" fmla="val 50000"/>
                </a:avLst>
              </a:prstGeom>
              <a:blipFill dpi="0" rotWithShape="0">
                <a:blip r:embed="rId5"/>
                <a:srcRect/>
                <a:tile tx="0" ty="0" sx="100000" sy="100000" flip="none" algn="tl"/>
              </a:blip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1" name="Isosceles Triangle 60">
                <a:extLst>
                  <a:ext uri="{FF2B5EF4-FFF2-40B4-BE49-F238E27FC236}">
                    <a16:creationId xmlns:a16="http://schemas.microsoft.com/office/drawing/2014/main" id="{5317AD5C-12C2-F34D-81CC-B58D1D5CA979}"/>
                  </a:ext>
                </a:extLst>
              </p:cNvPr>
              <p:cNvSpPr>
                <a:spLocks noChangeArrowheads="1"/>
              </p:cNvSpPr>
              <p:nvPr/>
            </p:nvSpPr>
            <p:spPr bwMode="auto">
              <a:xfrm rot="10800000">
                <a:off x="3856907" y="4381049"/>
                <a:ext cx="208169" cy="177276"/>
              </a:xfrm>
              <a:prstGeom prst="triangle">
                <a:avLst>
                  <a:gd name="adj" fmla="val 50000"/>
                </a:avLst>
              </a:prstGeom>
              <a:blipFill dpi="0" rotWithShape="0">
                <a:blip r:embed="rId5"/>
                <a:srcRect/>
                <a:tile tx="0" ty="0" sx="100000" sy="100000" flip="none" algn="tl"/>
              </a:blip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2" name="Isosceles Triangle 61">
                <a:extLst>
                  <a:ext uri="{FF2B5EF4-FFF2-40B4-BE49-F238E27FC236}">
                    <a16:creationId xmlns:a16="http://schemas.microsoft.com/office/drawing/2014/main" id="{4A0C8F66-9FD1-ED49-B85F-B48A7C13E14A}"/>
                  </a:ext>
                </a:extLst>
              </p:cNvPr>
              <p:cNvSpPr>
                <a:spLocks noChangeArrowheads="1"/>
              </p:cNvSpPr>
              <p:nvPr/>
            </p:nvSpPr>
            <p:spPr bwMode="auto">
              <a:xfrm rot="10800000">
                <a:off x="3849197" y="4201825"/>
                <a:ext cx="206241" cy="179223"/>
              </a:xfrm>
              <a:prstGeom prst="triangle">
                <a:avLst>
                  <a:gd name="adj" fmla="val 50000"/>
                </a:avLst>
              </a:prstGeom>
              <a:blipFill dpi="0" rotWithShape="0">
                <a:blip r:embed="rId5"/>
                <a:srcRect/>
                <a:tile tx="0" ty="0" sx="100000" sy="100000" flip="none" algn="tl"/>
              </a:blip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3" name="Isosceles Triangle 62">
                <a:extLst>
                  <a:ext uri="{FF2B5EF4-FFF2-40B4-BE49-F238E27FC236}">
                    <a16:creationId xmlns:a16="http://schemas.microsoft.com/office/drawing/2014/main" id="{3151F0EC-5292-E64D-8D21-33D470AA96C9}"/>
                  </a:ext>
                </a:extLst>
              </p:cNvPr>
              <p:cNvSpPr>
                <a:spLocks noChangeArrowheads="1"/>
              </p:cNvSpPr>
              <p:nvPr/>
            </p:nvSpPr>
            <p:spPr bwMode="auto">
              <a:xfrm rot="10800000">
                <a:off x="4949793" y="4381049"/>
                <a:ext cx="206242" cy="177276"/>
              </a:xfrm>
              <a:prstGeom prst="triangle">
                <a:avLst>
                  <a:gd name="adj" fmla="val 50000"/>
                </a:avLst>
              </a:prstGeom>
              <a:blipFill dpi="0" rotWithShape="0">
                <a:blip r:embed="rId5"/>
                <a:srcRect/>
                <a:tile tx="0" ty="0" sx="100000" sy="100000" flip="none" algn="tl"/>
              </a:blip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4" name="Isosceles Triangle 63">
                <a:extLst>
                  <a:ext uri="{FF2B5EF4-FFF2-40B4-BE49-F238E27FC236}">
                    <a16:creationId xmlns:a16="http://schemas.microsoft.com/office/drawing/2014/main" id="{E14F16F5-D210-D34C-93EE-F9250FE4D5C8}"/>
                  </a:ext>
                </a:extLst>
              </p:cNvPr>
              <p:cNvSpPr>
                <a:spLocks noChangeArrowheads="1"/>
              </p:cNvSpPr>
              <p:nvPr/>
            </p:nvSpPr>
            <p:spPr bwMode="auto">
              <a:xfrm rot="10800000">
                <a:off x="4957503" y="4201825"/>
                <a:ext cx="208169" cy="179223"/>
              </a:xfrm>
              <a:prstGeom prst="triangle">
                <a:avLst>
                  <a:gd name="adj" fmla="val 50000"/>
                </a:avLst>
              </a:prstGeom>
              <a:blipFill dpi="0" rotWithShape="0">
                <a:blip r:embed="rId5"/>
                <a:srcRect/>
                <a:tile tx="0" ty="0" sx="100000" sy="100000" flip="none" algn="tl"/>
              </a:blip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5" name="Isosceles Triangle 64">
                <a:extLst>
                  <a:ext uri="{FF2B5EF4-FFF2-40B4-BE49-F238E27FC236}">
                    <a16:creationId xmlns:a16="http://schemas.microsoft.com/office/drawing/2014/main" id="{2D127BE6-B26F-3647-A7CB-C5F7A9075C32}"/>
                  </a:ext>
                </a:extLst>
              </p:cNvPr>
              <p:cNvSpPr>
                <a:spLocks noChangeArrowheads="1"/>
              </p:cNvSpPr>
              <p:nvPr/>
            </p:nvSpPr>
            <p:spPr bwMode="auto">
              <a:xfrm rot="10800000">
                <a:off x="5601284" y="4381049"/>
                <a:ext cx="208169" cy="177276"/>
              </a:xfrm>
              <a:prstGeom prst="triangle">
                <a:avLst>
                  <a:gd name="adj" fmla="val 50000"/>
                </a:avLst>
              </a:prstGeom>
              <a:blipFill dpi="0" rotWithShape="0">
                <a:blip r:embed="rId5"/>
                <a:srcRect/>
                <a:tile tx="0" ty="0" sx="100000" sy="100000" flip="none" algn="tl"/>
              </a:blip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6" name="Isosceles Triangle 65">
                <a:extLst>
                  <a:ext uri="{FF2B5EF4-FFF2-40B4-BE49-F238E27FC236}">
                    <a16:creationId xmlns:a16="http://schemas.microsoft.com/office/drawing/2014/main" id="{AFA7EA59-C34C-4046-A952-3A3A49F859BA}"/>
                  </a:ext>
                </a:extLst>
              </p:cNvPr>
              <p:cNvSpPr>
                <a:spLocks noChangeArrowheads="1"/>
              </p:cNvSpPr>
              <p:nvPr/>
            </p:nvSpPr>
            <p:spPr bwMode="auto">
              <a:xfrm rot="10800000">
                <a:off x="6354933" y="4388841"/>
                <a:ext cx="208169" cy="179223"/>
              </a:xfrm>
              <a:prstGeom prst="triangle">
                <a:avLst>
                  <a:gd name="adj" fmla="val 50000"/>
                </a:avLst>
              </a:prstGeom>
              <a:blipFill dpi="0" rotWithShape="0">
                <a:blip r:embed="rId5"/>
                <a:srcRect/>
                <a:tile tx="0" ty="0" sx="100000" sy="100000" flip="none" algn="tl"/>
              </a:blip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7" name="Isosceles Triangle 66">
                <a:extLst>
                  <a:ext uri="{FF2B5EF4-FFF2-40B4-BE49-F238E27FC236}">
                    <a16:creationId xmlns:a16="http://schemas.microsoft.com/office/drawing/2014/main" id="{9DD1BE55-C1D1-5342-A60F-43BF0998DA6A}"/>
                  </a:ext>
                </a:extLst>
              </p:cNvPr>
              <p:cNvSpPr>
                <a:spLocks noChangeArrowheads="1"/>
              </p:cNvSpPr>
              <p:nvPr/>
            </p:nvSpPr>
            <p:spPr bwMode="auto">
              <a:xfrm rot="10800000">
                <a:off x="6354933" y="4219359"/>
                <a:ext cx="208169" cy="179223"/>
              </a:xfrm>
              <a:prstGeom prst="triangle">
                <a:avLst>
                  <a:gd name="adj" fmla="val 50000"/>
                </a:avLst>
              </a:prstGeom>
              <a:blipFill dpi="0" rotWithShape="0">
                <a:blip r:embed="rId5"/>
                <a:srcRect/>
                <a:tile tx="0" ty="0" sx="100000" sy="100000" flip="none" algn="tl"/>
              </a:blip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8" name="Isosceles Triangle 67">
                <a:extLst>
                  <a:ext uri="{FF2B5EF4-FFF2-40B4-BE49-F238E27FC236}">
                    <a16:creationId xmlns:a16="http://schemas.microsoft.com/office/drawing/2014/main" id="{28C7BA43-C6FD-4D4C-B8D5-ED5E01015C37}"/>
                  </a:ext>
                </a:extLst>
              </p:cNvPr>
              <p:cNvSpPr>
                <a:spLocks noChangeArrowheads="1"/>
              </p:cNvSpPr>
              <p:nvPr/>
            </p:nvSpPr>
            <p:spPr bwMode="auto">
              <a:xfrm rot="10800000">
                <a:off x="6364570" y="4049875"/>
                <a:ext cx="206242" cy="179223"/>
              </a:xfrm>
              <a:prstGeom prst="triangle">
                <a:avLst>
                  <a:gd name="adj" fmla="val 50000"/>
                </a:avLst>
              </a:prstGeom>
              <a:blipFill dpi="0" rotWithShape="0">
                <a:blip r:embed="rId5"/>
                <a:srcRect/>
                <a:tile tx="0" ty="0" sx="100000" sy="100000" flip="none" algn="tl"/>
              </a:blip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9" name="Isosceles Triangle 68">
                <a:extLst>
                  <a:ext uri="{FF2B5EF4-FFF2-40B4-BE49-F238E27FC236}">
                    <a16:creationId xmlns:a16="http://schemas.microsoft.com/office/drawing/2014/main" id="{1BB800CF-32D0-8449-A816-C85780B00460}"/>
                  </a:ext>
                </a:extLst>
              </p:cNvPr>
              <p:cNvSpPr>
                <a:spLocks noChangeArrowheads="1"/>
              </p:cNvSpPr>
              <p:nvPr/>
            </p:nvSpPr>
            <p:spPr bwMode="auto">
              <a:xfrm rot="10800000">
                <a:off x="6516842" y="4388841"/>
                <a:ext cx="206241" cy="179223"/>
              </a:xfrm>
              <a:prstGeom prst="triangle">
                <a:avLst>
                  <a:gd name="adj" fmla="val 50000"/>
                </a:avLst>
              </a:prstGeom>
              <a:blipFill dpi="0" rotWithShape="0">
                <a:blip r:embed="rId5"/>
                <a:srcRect/>
                <a:tile tx="0" ty="0" sx="100000" sy="100000" flip="none" algn="tl"/>
              </a:blip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0" name="Isosceles Triangle 69">
                <a:extLst>
                  <a:ext uri="{FF2B5EF4-FFF2-40B4-BE49-F238E27FC236}">
                    <a16:creationId xmlns:a16="http://schemas.microsoft.com/office/drawing/2014/main" id="{F38B32D2-8188-2440-AD4A-E7FED3C2117F}"/>
                  </a:ext>
                </a:extLst>
              </p:cNvPr>
              <p:cNvSpPr>
                <a:spLocks noChangeArrowheads="1"/>
              </p:cNvSpPr>
              <p:nvPr/>
            </p:nvSpPr>
            <p:spPr bwMode="auto">
              <a:xfrm rot="10800000">
                <a:off x="7075814" y="4388841"/>
                <a:ext cx="206241" cy="179223"/>
              </a:xfrm>
              <a:prstGeom prst="triangle">
                <a:avLst>
                  <a:gd name="adj" fmla="val 50000"/>
                </a:avLst>
              </a:prstGeom>
              <a:blipFill dpi="0" rotWithShape="0">
                <a:blip r:embed="rId5"/>
                <a:srcRect/>
                <a:tile tx="0" ty="0" sx="100000" sy="100000" flip="none" algn="tl"/>
              </a:blip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1" name="Isosceles Triangle 70">
                <a:extLst>
                  <a:ext uri="{FF2B5EF4-FFF2-40B4-BE49-F238E27FC236}">
                    <a16:creationId xmlns:a16="http://schemas.microsoft.com/office/drawing/2014/main" id="{88D6BDD0-1ABA-174F-B218-18879579D52B}"/>
                  </a:ext>
                </a:extLst>
              </p:cNvPr>
              <p:cNvSpPr>
                <a:spLocks noChangeArrowheads="1"/>
              </p:cNvSpPr>
              <p:nvPr/>
            </p:nvSpPr>
            <p:spPr bwMode="auto">
              <a:xfrm rot="10800000">
                <a:off x="7075814" y="4219359"/>
                <a:ext cx="206241" cy="179223"/>
              </a:xfrm>
              <a:prstGeom prst="triangle">
                <a:avLst>
                  <a:gd name="adj" fmla="val 50000"/>
                </a:avLst>
              </a:prstGeom>
              <a:blipFill dpi="0" rotWithShape="0">
                <a:blip r:embed="rId5"/>
                <a:srcRect/>
                <a:tile tx="0" ty="0" sx="100000" sy="100000" flip="none" algn="tl"/>
              </a:blip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2" name="Isosceles Triangle 71">
                <a:extLst>
                  <a:ext uri="{FF2B5EF4-FFF2-40B4-BE49-F238E27FC236}">
                    <a16:creationId xmlns:a16="http://schemas.microsoft.com/office/drawing/2014/main" id="{4E90CC7F-2290-4F4F-B400-2471FC9FE5AB}"/>
                  </a:ext>
                </a:extLst>
              </p:cNvPr>
              <p:cNvSpPr>
                <a:spLocks noChangeArrowheads="1"/>
              </p:cNvSpPr>
              <p:nvPr/>
            </p:nvSpPr>
            <p:spPr bwMode="auto">
              <a:xfrm rot="10800000">
                <a:off x="7193391" y="4388841"/>
                <a:ext cx="208169" cy="179223"/>
              </a:xfrm>
              <a:prstGeom prst="triangle">
                <a:avLst>
                  <a:gd name="adj" fmla="val 50000"/>
                </a:avLst>
              </a:prstGeom>
              <a:blipFill dpi="0" rotWithShape="0">
                <a:blip r:embed="rId5"/>
                <a:srcRect/>
                <a:tile tx="0" ty="0" sx="100000" sy="100000" flip="none" algn="tl"/>
              </a:blip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3" name="Isosceles Triangle 72">
                <a:extLst>
                  <a:ext uri="{FF2B5EF4-FFF2-40B4-BE49-F238E27FC236}">
                    <a16:creationId xmlns:a16="http://schemas.microsoft.com/office/drawing/2014/main" id="{55130652-2046-B24A-B89B-AD3F8057240B}"/>
                  </a:ext>
                </a:extLst>
              </p:cNvPr>
              <p:cNvSpPr>
                <a:spLocks noChangeArrowheads="1"/>
              </p:cNvSpPr>
              <p:nvPr/>
            </p:nvSpPr>
            <p:spPr bwMode="auto">
              <a:xfrm rot="10800000">
                <a:off x="7185681" y="4219359"/>
                <a:ext cx="206242" cy="179223"/>
              </a:xfrm>
              <a:prstGeom prst="triangle">
                <a:avLst>
                  <a:gd name="adj" fmla="val 50000"/>
                </a:avLst>
              </a:prstGeom>
              <a:blipFill dpi="0" rotWithShape="0">
                <a:blip r:embed="rId5"/>
                <a:srcRect/>
                <a:tile tx="0" ty="0" sx="100000" sy="100000" flip="none" algn="tl"/>
              </a:blip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4" name="Isosceles Triangle 73">
                <a:extLst>
                  <a:ext uri="{FF2B5EF4-FFF2-40B4-BE49-F238E27FC236}">
                    <a16:creationId xmlns:a16="http://schemas.microsoft.com/office/drawing/2014/main" id="{2B2A40F3-5A8F-F748-A712-4E69655087A1}"/>
                  </a:ext>
                </a:extLst>
              </p:cNvPr>
              <p:cNvSpPr>
                <a:spLocks noChangeArrowheads="1"/>
              </p:cNvSpPr>
              <p:nvPr/>
            </p:nvSpPr>
            <p:spPr bwMode="auto">
              <a:xfrm rot="10800000">
                <a:off x="7692611" y="4381049"/>
                <a:ext cx="208169" cy="177276"/>
              </a:xfrm>
              <a:prstGeom prst="triangle">
                <a:avLst>
                  <a:gd name="adj" fmla="val 50000"/>
                </a:avLst>
              </a:prstGeom>
              <a:blipFill dpi="0" rotWithShape="0">
                <a:blip r:embed="rId5"/>
                <a:srcRect/>
                <a:tile tx="0" ty="0" sx="100000" sy="100000" flip="none" algn="tl"/>
              </a:blip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5" name="Isosceles Triangle 74">
                <a:extLst>
                  <a:ext uri="{FF2B5EF4-FFF2-40B4-BE49-F238E27FC236}">
                    <a16:creationId xmlns:a16="http://schemas.microsoft.com/office/drawing/2014/main" id="{9FBB66AC-7904-6843-A6B4-B6BE5203B1B0}"/>
                  </a:ext>
                </a:extLst>
              </p:cNvPr>
              <p:cNvSpPr>
                <a:spLocks noChangeArrowheads="1"/>
              </p:cNvSpPr>
              <p:nvPr/>
            </p:nvSpPr>
            <p:spPr bwMode="auto">
              <a:xfrm rot="10800000">
                <a:off x="8099311" y="4388841"/>
                <a:ext cx="208169" cy="179223"/>
              </a:xfrm>
              <a:prstGeom prst="triangle">
                <a:avLst>
                  <a:gd name="adj" fmla="val 50000"/>
                </a:avLst>
              </a:prstGeom>
              <a:blipFill dpi="0" rotWithShape="0">
                <a:blip r:embed="rId5"/>
                <a:srcRect/>
                <a:tile tx="0" ty="0" sx="100000" sy="100000" flip="none" algn="tl"/>
              </a:blip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6" name="Isosceles Triangle 75">
                <a:extLst>
                  <a:ext uri="{FF2B5EF4-FFF2-40B4-BE49-F238E27FC236}">
                    <a16:creationId xmlns:a16="http://schemas.microsoft.com/office/drawing/2014/main" id="{9632F861-5680-294F-858E-B854F104C4FC}"/>
                  </a:ext>
                </a:extLst>
              </p:cNvPr>
              <p:cNvSpPr>
                <a:spLocks noChangeArrowheads="1"/>
              </p:cNvSpPr>
              <p:nvPr/>
            </p:nvSpPr>
            <p:spPr bwMode="auto">
              <a:xfrm rot="10800000">
                <a:off x="8099311" y="4219359"/>
                <a:ext cx="208169" cy="179223"/>
              </a:xfrm>
              <a:prstGeom prst="triangle">
                <a:avLst>
                  <a:gd name="adj" fmla="val 50000"/>
                </a:avLst>
              </a:prstGeom>
              <a:blipFill dpi="0" rotWithShape="0">
                <a:blip r:embed="rId5"/>
                <a:srcRect/>
                <a:tile tx="0" ty="0" sx="100000" sy="100000" flip="none" algn="tl"/>
              </a:blip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7" name="Isosceles Triangle 76">
                <a:extLst>
                  <a:ext uri="{FF2B5EF4-FFF2-40B4-BE49-F238E27FC236}">
                    <a16:creationId xmlns:a16="http://schemas.microsoft.com/office/drawing/2014/main" id="{E5820A3D-9C8E-CE49-B3A3-8F3FD1247284}"/>
                  </a:ext>
                </a:extLst>
              </p:cNvPr>
              <p:cNvSpPr>
                <a:spLocks noChangeArrowheads="1"/>
              </p:cNvSpPr>
              <p:nvPr/>
            </p:nvSpPr>
            <p:spPr bwMode="auto">
              <a:xfrm rot="10800000">
                <a:off x="8261220" y="4388841"/>
                <a:ext cx="206242" cy="179223"/>
              </a:xfrm>
              <a:prstGeom prst="triangle">
                <a:avLst>
                  <a:gd name="adj" fmla="val 50000"/>
                </a:avLst>
              </a:prstGeom>
              <a:blipFill dpi="0" rotWithShape="0">
                <a:blip r:embed="rId5"/>
                <a:srcRect/>
                <a:tile tx="0" ty="0" sx="100000" sy="100000" flip="none" algn="tl"/>
              </a:blip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grpSp>
          <p:nvGrpSpPr>
            <p:cNvPr id="71722" name="Group 13">
              <a:extLst>
                <a:ext uri="{FF2B5EF4-FFF2-40B4-BE49-F238E27FC236}">
                  <a16:creationId xmlns:a16="http://schemas.microsoft.com/office/drawing/2014/main" id="{03306995-3301-2848-9595-5BCD90F84CF4}"/>
                </a:ext>
              </a:extLst>
            </p:cNvPr>
            <p:cNvGrpSpPr>
              <a:grpSpLocks/>
            </p:cNvGrpSpPr>
            <p:nvPr/>
          </p:nvGrpSpPr>
          <p:grpSpPr bwMode="auto">
            <a:xfrm>
              <a:off x="370078" y="3295968"/>
              <a:ext cx="2683065" cy="814297"/>
              <a:chOff x="370078" y="3413891"/>
              <a:chExt cx="2683065" cy="814297"/>
            </a:xfrm>
          </p:grpSpPr>
          <p:sp>
            <p:nvSpPr>
              <p:cNvPr id="9" name="Rectangle 8">
                <a:extLst>
                  <a:ext uri="{FF2B5EF4-FFF2-40B4-BE49-F238E27FC236}">
                    <a16:creationId xmlns:a16="http://schemas.microsoft.com/office/drawing/2014/main" id="{DF0CDE15-E968-AB4F-A10C-DA8D7ABE0FD2}"/>
                  </a:ext>
                </a:extLst>
              </p:cNvPr>
              <p:cNvSpPr>
                <a:spLocks noChangeArrowheads="1"/>
              </p:cNvSpPr>
              <p:nvPr/>
            </p:nvSpPr>
            <p:spPr bwMode="auto">
              <a:xfrm>
                <a:off x="370078" y="3441164"/>
                <a:ext cx="2023864" cy="787024"/>
              </a:xfrm>
              <a:prstGeom prst="rect">
                <a:avLst/>
              </a:prstGeom>
              <a:solidFill>
                <a:srgbClr val="F2F2F2"/>
              </a:solid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8" name="Isosceles Triangle 77">
                <a:extLst>
                  <a:ext uri="{FF2B5EF4-FFF2-40B4-BE49-F238E27FC236}">
                    <a16:creationId xmlns:a16="http://schemas.microsoft.com/office/drawing/2014/main" id="{5E17EF30-F0AC-B944-8938-0285190D2DE4}"/>
                  </a:ext>
                </a:extLst>
              </p:cNvPr>
              <p:cNvSpPr>
                <a:spLocks noChangeArrowheads="1"/>
              </p:cNvSpPr>
              <p:nvPr/>
            </p:nvSpPr>
            <p:spPr bwMode="auto">
              <a:xfrm rot="10800000">
                <a:off x="530060" y="3524931"/>
                <a:ext cx="206241" cy="179223"/>
              </a:xfrm>
              <a:prstGeom prst="triangle">
                <a:avLst>
                  <a:gd name="adj" fmla="val 50000"/>
                </a:avLst>
              </a:prstGeom>
              <a:solidFill>
                <a:srgbClr val="FF0000"/>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9" name="Isosceles Triangle 78">
                <a:extLst>
                  <a:ext uri="{FF2B5EF4-FFF2-40B4-BE49-F238E27FC236}">
                    <a16:creationId xmlns:a16="http://schemas.microsoft.com/office/drawing/2014/main" id="{4DC046B0-71AF-5443-BB20-C57FE01684B1}"/>
                  </a:ext>
                </a:extLst>
              </p:cNvPr>
              <p:cNvSpPr>
                <a:spLocks noChangeArrowheads="1"/>
              </p:cNvSpPr>
              <p:nvPr/>
            </p:nvSpPr>
            <p:spPr bwMode="auto">
              <a:xfrm rot="10800000">
                <a:off x="537770" y="3922339"/>
                <a:ext cx="208169" cy="179223"/>
              </a:xfrm>
              <a:prstGeom prst="triangle">
                <a:avLst>
                  <a:gd name="adj" fmla="val 50000"/>
                </a:avLst>
              </a:prstGeom>
              <a:blipFill dpi="0" rotWithShape="0">
                <a:blip r:embed="rId5"/>
                <a:srcRect/>
                <a:tile tx="0" ty="0" sx="100000" sy="100000" flip="none" algn="tl"/>
              </a:blip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2" name="TextBox 11">
                <a:extLst>
                  <a:ext uri="{FF2B5EF4-FFF2-40B4-BE49-F238E27FC236}">
                    <a16:creationId xmlns:a16="http://schemas.microsoft.com/office/drawing/2014/main" id="{110F5AAF-E179-B04A-9067-32570A95058C}"/>
                  </a:ext>
                </a:extLst>
              </p:cNvPr>
              <p:cNvSpPr txBox="1"/>
              <p:nvPr/>
            </p:nvSpPr>
            <p:spPr>
              <a:xfrm>
                <a:off x="699679" y="3413891"/>
                <a:ext cx="850022" cy="453902"/>
              </a:xfrm>
              <a:prstGeom prst="rect">
                <a:avLst/>
              </a:prstGeom>
              <a:noFill/>
            </p:spPr>
            <p:txBody>
              <a:bodyPr>
                <a:spAutoFit/>
              </a:bodyPr>
              <a:lstStyle/>
              <a:p>
                <a:pPr>
                  <a:defRPr/>
                </a:pPr>
                <a:r>
                  <a:rPr lang="en-US" sz="1800" dirty="0">
                    <a:latin typeface="Arial"/>
                    <a:ea typeface="+mn-ea"/>
                    <a:cs typeface="Arial"/>
                  </a:rPr>
                  <a:t>Red</a:t>
                </a:r>
              </a:p>
            </p:txBody>
          </p:sp>
          <p:sp>
            <p:nvSpPr>
              <p:cNvPr id="80" name="TextBox 79">
                <a:extLst>
                  <a:ext uri="{FF2B5EF4-FFF2-40B4-BE49-F238E27FC236}">
                    <a16:creationId xmlns:a16="http://schemas.microsoft.com/office/drawing/2014/main" id="{15FEE21E-42A0-1748-9937-1470F6591298}"/>
                  </a:ext>
                </a:extLst>
              </p:cNvPr>
              <p:cNvSpPr txBox="1"/>
              <p:nvPr/>
            </p:nvSpPr>
            <p:spPr>
              <a:xfrm>
                <a:off x="699679" y="3745064"/>
                <a:ext cx="2353464" cy="453902"/>
              </a:xfrm>
              <a:prstGeom prst="rect">
                <a:avLst/>
              </a:prstGeom>
              <a:noFill/>
            </p:spPr>
            <p:txBody>
              <a:bodyPr>
                <a:spAutoFit/>
              </a:bodyPr>
              <a:lstStyle/>
              <a:p>
                <a:pPr>
                  <a:defRPr/>
                </a:pPr>
                <a:r>
                  <a:rPr lang="en-US" sz="1800" dirty="0">
                    <a:latin typeface="Arial"/>
                    <a:ea typeface="+mn-ea"/>
                    <a:cs typeface="Arial"/>
                  </a:rPr>
                  <a:t>Variegating</a:t>
                </a:r>
              </a:p>
            </p:txBody>
          </p:sp>
        </p:grpSp>
      </p:grpSp>
      <p:sp>
        <p:nvSpPr>
          <p:cNvPr id="71708" name="TextBox 80">
            <a:extLst>
              <a:ext uri="{FF2B5EF4-FFF2-40B4-BE49-F238E27FC236}">
                <a16:creationId xmlns:a16="http://schemas.microsoft.com/office/drawing/2014/main" id="{A5BBD7DB-3413-0C47-A2CC-A8D75E9D7CB8}"/>
              </a:ext>
            </a:extLst>
          </p:cNvPr>
          <p:cNvSpPr txBox="1">
            <a:spLocks noChangeArrowheads="1"/>
          </p:cNvSpPr>
          <p:nvPr/>
        </p:nvSpPr>
        <p:spPr bwMode="auto">
          <a:xfrm>
            <a:off x="0" y="279400"/>
            <a:ext cx="914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Aft>
                <a:spcPts val="600"/>
              </a:spcAft>
            </a:pPr>
            <a:r>
              <a:rPr lang="en-US" altLang="en-US" sz="2200" dirty="0">
                <a:latin typeface="Arial" panose="020B0604020202020204" pitchFamily="34" charset="0"/>
              </a:rPr>
              <a:t>An expanded view of the fourth chromosome: variegating reporters lie  in domains that are red (#1, TSS) or blue (#7/8, heterochromatin).</a:t>
            </a:r>
          </a:p>
          <a:p>
            <a:pPr algn="ctr">
              <a:spcAft>
                <a:spcPts val="600"/>
              </a:spcAft>
            </a:pPr>
            <a:r>
              <a:rPr lang="en-US" altLang="en-US" sz="2200" dirty="0">
                <a:latin typeface="Arial" panose="020B0604020202020204" pitchFamily="34" charset="0"/>
              </a:rPr>
              <a:t>            [Red-eye reporters lie in domains that are grey (#6, </a:t>
            </a:r>
            <a:r>
              <a:rPr lang="en-US" altLang="en-US" sz="2200" dirty="0" err="1">
                <a:latin typeface="Arial" panose="020B0604020202020204" pitchFamily="34" charset="0"/>
              </a:rPr>
              <a:t>Polycomb</a:t>
            </a:r>
            <a:r>
              <a:rPr lang="en-US" altLang="en-US" sz="2200" dirty="0">
                <a:latin typeface="Arial" panose="020B0604020202020204" pitchFamily="34" charset="0"/>
              </a:rPr>
              <a:t>)                                         in at least one cell type; </a:t>
            </a:r>
            <a:r>
              <a:rPr lang="en-US" altLang="en-US" sz="2200" dirty="0">
                <a:latin typeface="Arial" panose="020B0604020202020204" pitchFamily="34" charset="0"/>
                <a:sym typeface="Wingdings" pitchFamily="2" charset="2"/>
              </a:rPr>
              <a:t> #6 is a </a:t>
            </a:r>
            <a:r>
              <a:rPr lang="en-US" altLang="en-US" sz="2200" dirty="0">
                <a:latin typeface="Arial" panose="020B0604020202020204" pitchFamily="34" charset="0"/>
              </a:rPr>
              <a:t>permissive state.]</a:t>
            </a:r>
          </a:p>
        </p:txBody>
      </p:sp>
      <p:grpSp>
        <p:nvGrpSpPr>
          <p:cNvPr id="71709" name="Group 22">
            <a:extLst>
              <a:ext uri="{FF2B5EF4-FFF2-40B4-BE49-F238E27FC236}">
                <a16:creationId xmlns:a16="http://schemas.microsoft.com/office/drawing/2014/main" id="{C53A6239-3F9E-6144-B3DC-52D4CE2F49D6}"/>
              </a:ext>
            </a:extLst>
          </p:cNvPr>
          <p:cNvGrpSpPr>
            <a:grpSpLocks/>
          </p:cNvGrpSpPr>
          <p:nvPr/>
        </p:nvGrpSpPr>
        <p:grpSpPr bwMode="auto">
          <a:xfrm>
            <a:off x="304800" y="5867400"/>
            <a:ext cx="971550" cy="927100"/>
            <a:chOff x="60" y="3736"/>
            <a:chExt cx="612" cy="584"/>
          </a:xfrm>
        </p:grpSpPr>
        <p:pic>
          <p:nvPicPr>
            <p:cNvPr id="71711" name="Picture 23">
              <a:extLst>
                <a:ext uri="{FF2B5EF4-FFF2-40B4-BE49-F238E27FC236}">
                  <a16:creationId xmlns:a16="http://schemas.microsoft.com/office/drawing/2014/main" id="{71620C56-B727-EC48-A144-81444C6551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 y="3736"/>
              <a:ext cx="612"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2" name="Rectangle 24">
              <a:extLst>
                <a:ext uri="{FF2B5EF4-FFF2-40B4-BE49-F238E27FC236}">
                  <a16:creationId xmlns:a16="http://schemas.microsoft.com/office/drawing/2014/main" id="{61855BAF-780A-F042-871E-3398BB8BFAA7}"/>
                </a:ext>
              </a:extLst>
            </p:cNvPr>
            <p:cNvSpPr>
              <a:spLocks noChangeArrowheads="1"/>
            </p:cNvSpPr>
            <p:nvPr/>
          </p:nvSpPr>
          <p:spPr bwMode="auto">
            <a:xfrm>
              <a:off x="69" y="3744"/>
              <a:ext cx="518" cy="44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57200">
                <a:defRPr sz="2400">
                  <a:solidFill>
                    <a:schemeClr val="tx1"/>
                  </a:solidFill>
                  <a:latin typeface="Times" pitchFamily="2" charset="0"/>
                  <a:ea typeface="ＭＳ Ｐゴシック" panose="020B0600070205080204" pitchFamily="34" charset="-128"/>
                </a:defRPr>
              </a:lvl1pPr>
              <a:lvl2pPr marL="742950" indent="-285750" defTabSz="457200">
                <a:defRPr sz="2400">
                  <a:solidFill>
                    <a:schemeClr val="tx1"/>
                  </a:solidFill>
                  <a:latin typeface="Times" pitchFamily="2" charset="0"/>
                  <a:ea typeface="ＭＳ Ｐゴシック" panose="020B0600070205080204" pitchFamily="34" charset="-128"/>
                </a:defRPr>
              </a:lvl2pPr>
              <a:lvl3pPr marL="1143000" indent="-228600" defTabSz="457200">
                <a:defRPr sz="2400">
                  <a:solidFill>
                    <a:schemeClr val="tx1"/>
                  </a:solidFill>
                  <a:latin typeface="Times" pitchFamily="2" charset="0"/>
                  <a:ea typeface="ＭＳ Ｐゴシック" panose="020B0600070205080204" pitchFamily="34" charset="-128"/>
                </a:defRPr>
              </a:lvl3pPr>
              <a:lvl4pPr marL="1600200" indent="-228600" defTabSz="457200">
                <a:defRPr sz="2400">
                  <a:solidFill>
                    <a:schemeClr val="tx1"/>
                  </a:solidFill>
                  <a:latin typeface="Times" pitchFamily="2" charset="0"/>
                  <a:ea typeface="ＭＳ Ｐゴシック" panose="020B0600070205080204" pitchFamily="34" charset="-128"/>
                </a:defRPr>
              </a:lvl4pPr>
              <a:lvl5pPr marL="2057400" indent="-228600" defTabSz="457200">
                <a:defRPr sz="2400">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grpSp>
      <p:sp>
        <p:nvSpPr>
          <p:cNvPr id="71710" name="TextBox 1">
            <a:extLst>
              <a:ext uri="{FF2B5EF4-FFF2-40B4-BE49-F238E27FC236}">
                <a16:creationId xmlns:a16="http://schemas.microsoft.com/office/drawing/2014/main" id="{E05458DE-4315-524B-B9BF-42951E049655}"/>
              </a:ext>
            </a:extLst>
          </p:cNvPr>
          <p:cNvSpPr txBox="1">
            <a:spLocks noChangeArrowheads="1"/>
          </p:cNvSpPr>
          <p:nvPr/>
        </p:nvSpPr>
        <p:spPr bwMode="auto">
          <a:xfrm rot="-5400000">
            <a:off x="-544512" y="4438650"/>
            <a:ext cx="19859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a:latin typeface="Arial" panose="020B0604020202020204" pitchFamily="34" charset="0"/>
                <a:cs typeface="Arial" panose="020B0604020202020204" pitchFamily="34" charset="0"/>
              </a:rPr>
              <a:t>Slide from W Leung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618" name="Group 22"/>
          <p:cNvGrpSpPr>
            <a:grpSpLocks/>
          </p:cNvGrpSpPr>
          <p:nvPr/>
        </p:nvGrpSpPr>
        <p:grpSpPr bwMode="auto">
          <a:xfrm>
            <a:off x="457200" y="5410200"/>
            <a:ext cx="971550" cy="927100"/>
            <a:chOff x="60" y="3736"/>
            <a:chExt cx="612" cy="584"/>
          </a:xfrm>
        </p:grpSpPr>
        <p:pic>
          <p:nvPicPr>
            <p:cNvPr id="111621"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 y="3736"/>
              <a:ext cx="612" cy="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22" name="Rectangle 24"/>
            <p:cNvSpPr>
              <a:spLocks noChangeArrowheads="1"/>
            </p:cNvSpPr>
            <p:nvPr/>
          </p:nvSpPr>
          <p:spPr bwMode="auto">
            <a:xfrm>
              <a:off x="69" y="3744"/>
              <a:ext cx="518" cy="443"/>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57200" eaLnBrk="1" hangingPunct="1"/>
              <a:endParaRPr lang="en-US" sz="1800">
                <a:latin typeface="Calibri" charset="0"/>
              </a:endParaRPr>
            </a:p>
          </p:txBody>
        </p:sp>
      </p:grpSp>
      <p:pic>
        <p:nvPicPr>
          <p:cNvPr id="111619" name="Picture 8" descr="Screen shot 2011-10-23 at 11.27.48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00200"/>
            <a:ext cx="8831263"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20" name="TextBox 9"/>
          <p:cNvSpPr txBox="1">
            <a:spLocks noChangeArrowheads="1"/>
          </p:cNvSpPr>
          <p:nvPr/>
        </p:nvSpPr>
        <p:spPr bwMode="auto">
          <a:xfrm>
            <a:off x="0" y="123825"/>
            <a:ext cx="9144000" cy="150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latin typeface="Arial" charset="0"/>
              </a:rPr>
              <a:t>A subset of 4</a:t>
            </a:r>
            <a:r>
              <a:rPr lang="en-US" baseline="30000">
                <a:latin typeface="Arial" charset="0"/>
              </a:rPr>
              <a:t>th</a:t>
            </a:r>
            <a:r>
              <a:rPr lang="en-US">
                <a:latin typeface="Arial" charset="0"/>
              </a:rPr>
              <a:t> genes is associated with Polycomb;</a:t>
            </a:r>
          </a:p>
          <a:p>
            <a:pPr algn="ctr"/>
            <a:r>
              <a:rPr lang="en-US">
                <a:latin typeface="Arial" charset="0"/>
              </a:rPr>
              <a:t> these domains are permissive for reporter expression </a:t>
            </a:r>
          </a:p>
          <a:p>
            <a:pPr algn="ctr"/>
            <a:r>
              <a:rPr lang="en-US">
                <a:latin typeface="Arial" charset="0"/>
              </a:rPr>
              <a:t>(red eyed fly). </a:t>
            </a:r>
          </a:p>
          <a:p>
            <a:pPr algn="ctr"/>
            <a:endParaRPr lang="en-US" sz="2000">
              <a:latin typeface="Arial" charset="0"/>
            </a:endParaRPr>
          </a:p>
        </p:txBody>
      </p:sp>
    </p:spTree>
    <p:extLst>
      <p:ext uri="{BB962C8B-B14F-4D97-AF65-F5344CB8AC3E}">
        <p14:creationId xmlns:p14="http://schemas.microsoft.com/office/powerpoint/2010/main" val="3831886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C9847EFF-93F3-4C49-A874-912310779EB9}"/>
              </a:ext>
            </a:extLst>
          </p:cNvPr>
          <p:cNvSpPr>
            <a:spLocks noGrp="1"/>
          </p:cNvSpPr>
          <p:nvPr>
            <p:ph type="title"/>
          </p:nvPr>
        </p:nvSpPr>
        <p:spPr>
          <a:xfrm>
            <a:off x="0" y="76200"/>
            <a:ext cx="9144000" cy="1143000"/>
          </a:xfrm>
        </p:spPr>
        <p:txBody>
          <a:bodyPr/>
          <a:lstStyle/>
          <a:p>
            <a:r>
              <a:rPr lang="en-US" altLang="en-US" sz="2400" dirty="0">
                <a:latin typeface="Arial" panose="020B0604020202020204" pitchFamily="34" charset="0"/>
                <a:ea typeface="ＭＳ Ｐゴシック" panose="020B0600070205080204" pitchFamily="34" charset="-128"/>
                <a:cs typeface="Arial" panose="020B0604020202020204" pitchFamily="34" charset="0"/>
              </a:rPr>
              <a:t>The fourth chromosome has many “red/blue” genes </a:t>
            </a:r>
            <a:br>
              <a:rPr lang="en-US" altLang="en-US" sz="2400" dirty="0">
                <a:latin typeface="Arial" panose="020B0604020202020204" pitchFamily="34" charset="0"/>
                <a:ea typeface="ＭＳ Ｐゴシック" panose="020B0600070205080204" pitchFamily="34" charset="-128"/>
                <a:cs typeface="Arial" panose="020B0604020202020204" pitchFamily="34" charset="0"/>
              </a:rPr>
            </a:br>
            <a:r>
              <a:rPr lang="en-US" altLang="en-US" sz="2400" dirty="0">
                <a:latin typeface="Arial" panose="020B0604020202020204" pitchFamily="34" charset="0"/>
                <a:ea typeface="ＭＳ Ｐゴシック" panose="020B0600070205080204" pitchFamily="34" charset="-128"/>
                <a:cs typeface="Arial" panose="020B0604020202020204" pitchFamily="34" charset="0"/>
              </a:rPr>
              <a:t>which are consistently expressed; use </a:t>
            </a:r>
            <a:r>
              <a:rPr lang="en-US" altLang="en-US" sz="2400" i="1" dirty="0">
                <a:latin typeface="Arial" panose="020B0604020202020204" pitchFamily="34" charset="0"/>
                <a:ea typeface="ＭＳ Ｐゴシック" panose="020B0600070205080204" pitchFamily="34" charset="-128"/>
                <a:cs typeface="Arial" panose="020B0604020202020204" pitchFamily="34" charset="0"/>
              </a:rPr>
              <a:t>Rad23</a:t>
            </a:r>
          </a:p>
        </p:txBody>
      </p:sp>
      <p:pic>
        <p:nvPicPr>
          <p:cNvPr id="77826" name="Picture 4" descr="Rad23.final.png">
            <a:extLst>
              <a:ext uri="{FF2B5EF4-FFF2-40B4-BE49-F238E27FC236}">
                <a16:creationId xmlns:a16="http://schemas.microsoft.com/office/drawing/2014/main" id="{46CFDA22-83A3-2A44-BF57-022CB04CD8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24000"/>
            <a:ext cx="7086600"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E595E212-9D34-CF48-9A61-9F36F1174684}"/>
              </a:ext>
            </a:extLst>
          </p:cNvPr>
          <p:cNvSpPr txBox="1"/>
          <p:nvPr/>
        </p:nvSpPr>
        <p:spPr>
          <a:xfrm>
            <a:off x="1381125" y="4848725"/>
            <a:ext cx="752475" cy="369888"/>
          </a:xfrm>
          <a:prstGeom prst="rect">
            <a:avLst/>
          </a:prstGeom>
          <a:noFill/>
        </p:spPr>
        <p:txBody>
          <a:bodyPr wrap="none">
            <a:spAutoFit/>
          </a:bodyPr>
          <a:lstStyle/>
          <a:p>
            <a:pPr>
              <a:defRPr/>
            </a:pPr>
            <a:r>
              <a:rPr lang="en-US" sz="1800" i="1" dirty="0">
                <a:latin typeface="+mn-lt"/>
                <a:ea typeface="+mn-ea"/>
              </a:rPr>
              <a:t>1360</a:t>
            </a:r>
          </a:p>
        </p:txBody>
      </p:sp>
      <p:sp>
        <p:nvSpPr>
          <p:cNvPr id="77829" name="TextBox 5">
            <a:extLst>
              <a:ext uri="{FF2B5EF4-FFF2-40B4-BE49-F238E27FC236}">
                <a16:creationId xmlns:a16="http://schemas.microsoft.com/office/drawing/2014/main" id="{D2BED017-97A5-524D-91B5-6645555EE9E0}"/>
              </a:ext>
            </a:extLst>
          </p:cNvPr>
          <p:cNvSpPr txBox="1">
            <a:spLocks noChangeArrowheads="1"/>
          </p:cNvSpPr>
          <p:nvPr/>
        </p:nvSpPr>
        <p:spPr bwMode="auto">
          <a:xfrm>
            <a:off x="0" y="5867400"/>
            <a:ext cx="91440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2200" dirty="0">
                <a:latin typeface="Arial" panose="020B0604020202020204" pitchFamily="34" charset="0"/>
                <a:cs typeface="Arial" panose="020B0604020202020204" pitchFamily="34" charset="0"/>
              </a:rPr>
              <a:t>Try to determine what feature(s) drives 4</a:t>
            </a:r>
            <a:r>
              <a:rPr lang="en-US" altLang="en-US" sz="2200" baseline="30000" dirty="0">
                <a:latin typeface="Arial" panose="020B0604020202020204" pitchFamily="34" charset="0"/>
                <a:cs typeface="Arial" panose="020B0604020202020204" pitchFamily="34" charset="0"/>
              </a:rPr>
              <a:t>th</a:t>
            </a:r>
            <a:r>
              <a:rPr lang="en-US" altLang="en-US" sz="2200" dirty="0">
                <a:latin typeface="Arial" panose="020B0604020202020204" pitchFamily="34" charset="0"/>
                <a:cs typeface="Arial" panose="020B0604020202020204" pitchFamily="34" charset="0"/>
              </a:rPr>
              <a:t> chromosome gene</a:t>
            </a:r>
          </a:p>
          <a:p>
            <a:pPr algn="ctr"/>
            <a:r>
              <a:rPr lang="en-US" altLang="en-US" sz="2200" dirty="0">
                <a:latin typeface="Arial" panose="020B0604020202020204" pitchFamily="34" charset="0"/>
                <a:cs typeface="Arial" panose="020B0604020202020204" pitchFamily="34" charset="0"/>
              </a:rPr>
              <a:t> expression that is absent from euchromatic genes (</a:t>
            </a:r>
            <a:r>
              <a:rPr lang="en-US" altLang="en-US" sz="2200" i="1" dirty="0">
                <a:latin typeface="Arial" panose="020B0604020202020204" pitchFamily="34" charset="0"/>
                <a:cs typeface="Arial" panose="020B0604020202020204" pitchFamily="34" charset="0"/>
              </a:rPr>
              <a:t>hsp70-white</a:t>
            </a:r>
            <a:r>
              <a:rPr lang="en-US" altLang="en-US" sz="2200" dirty="0">
                <a:latin typeface="Arial" panose="020B0604020202020204" pitchFamily="34" charset="0"/>
                <a:cs typeface="Arial" panose="020B0604020202020204" pitchFamily="34" charset="0"/>
              </a:rPr>
              <a:t>)</a:t>
            </a:r>
          </a:p>
          <a:p>
            <a:endParaRPr lang="en-US"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D33CAA28-B6EB-8B48-B437-7B27CE879E16}"/>
              </a:ext>
            </a:extLst>
          </p:cNvPr>
          <p:cNvSpPr>
            <a:spLocks noGrp="1" noChangeArrowheads="1"/>
          </p:cNvSpPr>
          <p:nvPr>
            <p:ph type="title"/>
          </p:nvPr>
        </p:nvSpPr>
        <p:spPr>
          <a:xfrm>
            <a:off x="0" y="152400"/>
            <a:ext cx="9144000" cy="1143000"/>
          </a:xfrm>
        </p:spPr>
        <p:txBody>
          <a:bodyPr/>
          <a:lstStyle/>
          <a:p>
            <a:r>
              <a:rPr lang="en-US" altLang="en-US" sz="2400">
                <a:solidFill>
                  <a:srgbClr val="000000"/>
                </a:solidFill>
                <a:latin typeface="Arial" panose="020B0604020202020204" pitchFamily="34" charset="0"/>
                <a:ea typeface="ヒラギノ角ゴ Pro W3" panose="020B0300000000000000" pitchFamily="34" charset="-128"/>
              </a:rPr>
              <a:t>Active fourth chromosome genes show depletion of HP1a and</a:t>
            </a:r>
            <a:br>
              <a:rPr lang="en-US" altLang="en-US" sz="2400">
                <a:solidFill>
                  <a:srgbClr val="000000"/>
                </a:solidFill>
                <a:latin typeface="Arial" panose="020B0604020202020204" pitchFamily="34" charset="0"/>
                <a:ea typeface="ヒラギノ角ゴ Pro W3" panose="020B0300000000000000" pitchFamily="34" charset="-128"/>
              </a:rPr>
            </a:br>
            <a:r>
              <a:rPr lang="en-US" altLang="en-US" sz="2400">
                <a:solidFill>
                  <a:srgbClr val="000000"/>
                </a:solidFill>
                <a:latin typeface="Arial" panose="020B0604020202020204" pitchFamily="34" charset="0"/>
                <a:ea typeface="ヒラギノ角ゴ Pro W3" panose="020B0300000000000000" pitchFamily="34" charset="-128"/>
              </a:rPr>
              <a:t>H3K9me3 at the TSS, but enrichment across the body of the gene</a:t>
            </a:r>
          </a:p>
        </p:txBody>
      </p:sp>
      <p:grpSp>
        <p:nvGrpSpPr>
          <p:cNvPr id="63490" name="Group 8">
            <a:extLst>
              <a:ext uri="{FF2B5EF4-FFF2-40B4-BE49-F238E27FC236}">
                <a16:creationId xmlns:a16="http://schemas.microsoft.com/office/drawing/2014/main" id="{77B461B3-D75E-0B46-A5EF-BF5B3C864890}"/>
              </a:ext>
            </a:extLst>
          </p:cNvPr>
          <p:cNvGrpSpPr>
            <a:grpSpLocks/>
          </p:cNvGrpSpPr>
          <p:nvPr/>
        </p:nvGrpSpPr>
        <p:grpSpPr bwMode="auto">
          <a:xfrm>
            <a:off x="-4319588" y="1295400"/>
            <a:ext cx="10720388" cy="4911725"/>
            <a:chOff x="646" y="1540"/>
            <a:chExt cx="5476" cy="2322"/>
          </a:xfrm>
        </p:grpSpPr>
        <p:pic>
          <p:nvPicPr>
            <p:cNvPr id="63505" name="Picture 4" descr="combined figures">
              <a:extLst>
                <a:ext uri="{FF2B5EF4-FFF2-40B4-BE49-F238E27FC236}">
                  <a16:creationId xmlns:a16="http://schemas.microsoft.com/office/drawing/2014/main" id="{CFCE8170-CB5F-AD4A-81AA-3925BDAC53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3333" t="7634" b="53581"/>
            <a:stretch>
              <a:fillRect/>
            </a:stretch>
          </p:blipFill>
          <p:spPr bwMode="auto">
            <a:xfrm>
              <a:off x="3009" y="1540"/>
              <a:ext cx="2180" cy="1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6" name="Picture 5" descr="combined figures">
              <a:extLst>
                <a:ext uri="{FF2B5EF4-FFF2-40B4-BE49-F238E27FC236}">
                  <a16:creationId xmlns:a16="http://schemas.microsoft.com/office/drawing/2014/main" id="{10531205-1301-9A4B-A813-D11B70BB93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5849"/>
            <a:stretch>
              <a:fillRect/>
            </a:stretch>
          </p:blipFill>
          <p:spPr bwMode="auto">
            <a:xfrm>
              <a:off x="1451" y="3234"/>
              <a:ext cx="4671"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7" name="Rectangle 6">
              <a:extLst>
                <a:ext uri="{FF2B5EF4-FFF2-40B4-BE49-F238E27FC236}">
                  <a16:creationId xmlns:a16="http://schemas.microsoft.com/office/drawing/2014/main" id="{88C9B134-CB96-6F40-8CDF-3E177A979373}"/>
                </a:ext>
              </a:extLst>
            </p:cNvPr>
            <p:cNvSpPr>
              <a:spLocks noChangeArrowheads="1"/>
            </p:cNvSpPr>
            <p:nvPr/>
          </p:nvSpPr>
          <p:spPr bwMode="auto">
            <a:xfrm>
              <a:off x="646" y="1541"/>
              <a:ext cx="154" cy="1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63508" name="Rectangle 7">
              <a:extLst>
                <a:ext uri="{FF2B5EF4-FFF2-40B4-BE49-F238E27FC236}">
                  <a16:creationId xmlns:a16="http://schemas.microsoft.com/office/drawing/2014/main" id="{E4F9BB88-083D-234D-8AD2-CDF5E39BDCA0}"/>
                </a:ext>
              </a:extLst>
            </p:cNvPr>
            <p:cNvSpPr>
              <a:spLocks noChangeArrowheads="1"/>
            </p:cNvSpPr>
            <p:nvPr/>
          </p:nvSpPr>
          <p:spPr bwMode="auto">
            <a:xfrm>
              <a:off x="2871" y="1542"/>
              <a:ext cx="154" cy="1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grpSp>
      <p:grpSp>
        <p:nvGrpSpPr>
          <p:cNvPr id="63492" name="Group 25">
            <a:extLst>
              <a:ext uri="{FF2B5EF4-FFF2-40B4-BE49-F238E27FC236}">
                <a16:creationId xmlns:a16="http://schemas.microsoft.com/office/drawing/2014/main" id="{AB42CE69-769E-484B-8A81-A30F32AD646A}"/>
              </a:ext>
            </a:extLst>
          </p:cNvPr>
          <p:cNvGrpSpPr>
            <a:grpSpLocks/>
          </p:cNvGrpSpPr>
          <p:nvPr/>
        </p:nvGrpSpPr>
        <p:grpSpPr bwMode="auto">
          <a:xfrm>
            <a:off x="4848225" y="1447800"/>
            <a:ext cx="3609975" cy="3592513"/>
            <a:chOff x="9456" y="1447177"/>
            <a:chExt cx="5000690" cy="3997400"/>
          </a:xfrm>
        </p:grpSpPr>
        <p:grpSp>
          <p:nvGrpSpPr>
            <p:cNvPr id="63500" name="Group 13">
              <a:extLst>
                <a:ext uri="{FF2B5EF4-FFF2-40B4-BE49-F238E27FC236}">
                  <a16:creationId xmlns:a16="http://schemas.microsoft.com/office/drawing/2014/main" id="{3D03A121-FAF7-D24E-956F-5C708D119A29}"/>
                </a:ext>
              </a:extLst>
            </p:cNvPr>
            <p:cNvGrpSpPr>
              <a:grpSpLocks/>
            </p:cNvGrpSpPr>
            <p:nvPr/>
          </p:nvGrpSpPr>
          <p:grpSpPr bwMode="auto">
            <a:xfrm>
              <a:off x="207066" y="1447177"/>
              <a:ext cx="4803080" cy="3905250"/>
              <a:chOff x="207066" y="1739157"/>
              <a:chExt cx="4803080" cy="3905250"/>
            </a:xfrm>
          </p:grpSpPr>
          <p:pic>
            <p:nvPicPr>
              <p:cNvPr id="63503" name="Picture 3">
                <a:extLst>
                  <a:ext uri="{FF2B5EF4-FFF2-40B4-BE49-F238E27FC236}">
                    <a16:creationId xmlns:a16="http://schemas.microsoft.com/office/drawing/2014/main" id="{7FE55F94-53AD-9744-98D4-BC65DA71A251}"/>
                  </a:ext>
                </a:extLst>
              </p:cNvPr>
              <p:cNvPicPr>
                <a:picLocks noChangeAspect="1"/>
              </p:cNvPicPr>
              <p:nvPr/>
            </p:nvPicPr>
            <p:blipFill>
              <a:blip r:embed="rId4">
                <a:lum bright="-48000" contrast="66000"/>
                <a:extLst>
                  <a:ext uri="{28A0092B-C50C-407E-A947-70E740481C1C}">
                    <a14:useLocalDpi xmlns:a14="http://schemas.microsoft.com/office/drawing/2010/main" val="0"/>
                  </a:ext>
                </a:extLst>
              </a:blip>
              <a:srcRect r="48782"/>
              <a:stretch>
                <a:fillRect/>
              </a:stretch>
            </p:blipFill>
            <p:spPr bwMode="auto">
              <a:xfrm>
                <a:off x="207066" y="1739157"/>
                <a:ext cx="480308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0539105D-942C-604B-9C15-A70F8BA37365}"/>
                  </a:ext>
                </a:extLst>
              </p:cNvPr>
              <p:cNvSpPr/>
              <p:nvPr/>
            </p:nvSpPr>
            <p:spPr>
              <a:xfrm>
                <a:off x="803321" y="2057112"/>
                <a:ext cx="1416203" cy="115523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p>
            </p:txBody>
          </p:sp>
        </p:grpSp>
        <p:sp>
          <p:nvSpPr>
            <p:cNvPr id="63501" name="Rectangle 15">
              <a:extLst>
                <a:ext uri="{FF2B5EF4-FFF2-40B4-BE49-F238E27FC236}">
                  <a16:creationId xmlns:a16="http://schemas.microsoft.com/office/drawing/2014/main" id="{14F0C9B4-4FB8-8B49-9488-8E10918D709D}"/>
                </a:ext>
              </a:extLst>
            </p:cNvPr>
            <p:cNvSpPr>
              <a:spLocks noChangeArrowheads="1"/>
            </p:cNvSpPr>
            <p:nvPr/>
          </p:nvSpPr>
          <p:spPr bwMode="auto">
            <a:xfrm rot="-5400000">
              <a:off x="-1002585" y="2883238"/>
              <a:ext cx="2492970" cy="468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pitchFamily="2" charset="0"/>
                  <a:ea typeface="ＭＳ Ｐゴシック" panose="020B0600070205080204" pitchFamily="34" charset="-128"/>
                </a:defRPr>
              </a:lvl1pPr>
              <a:lvl2pPr marL="742950" indent="-285750" defTabSz="457200">
                <a:defRPr sz="2400">
                  <a:solidFill>
                    <a:schemeClr val="tx1"/>
                  </a:solidFill>
                  <a:latin typeface="Times" pitchFamily="2" charset="0"/>
                  <a:ea typeface="ＭＳ Ｐゴシック" panose="020B0600070205080204" pitchFamily="34" charset="-128"/>
                </a:defRPr>
              </a:lvl2pPr>
              <a:lvl3pPr marL="1143000" indent="-228600" defTabSz="457200">
                <a:defRPr sz="2400">
                  <a:solidFill>
                    <a:schemeClr val="tx1"/>
                  </a:solidFill>
                  <a:latin typeface="Times" pitchFamily="2" charset="0"/>
                  <a:ea typeface="ＭＳ Ｐゴシック" panose="020B0600070205080204" pitchFamily="34" charset="-128"/>
                </a:defRPr>
              </a:lvl3pPr>
              <a:lvl4pPr marL="1600200" indent="-228600" defTabSz="457200">
                <a:defRPr sz="2400">
                  <a:solidFill>
                    <a:schemeClr val="tx1"/>
                  </a:solidFill>
                  <a:latin typeface="Times" pitchFamily="2" charset="0"/>
                  <a:ea typeface="ＭＳ Ｐゴシック" panose="020B0600070205080204" pitchFamily="34" charset="-128"/>
                </a:defRPr>
              </a:lvl4pPr>
              <a:lvl5pPr marL="2057400" indent="-228600" defTabSz="457200">
                <a:defRPr sz="2400">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r>
                <a:rPr lang="en-US" altLang="en-US" sz="1600"/>
                <a:t>Average enrichment</a:t>
              </a:r>
            </a:p>
          </p:txBody>
        </p:sp>
        <p:sp>
          <p:nvSpPr>
            <p:cNvPr id="18" name="Rectangle 14">
              <a:extLst>
                <a:ext uri="{FF2B5EF4-FFF2-40B4-BE49-F238E27FC236}">
                  <a16:creationId xmlns:a16="http://schemas.microsoft.com/office/drawing/2014/main" id="{A4890D4E-E197-BE45-A553-F20279CDD268}"/>
                </a:ext>
              </a:extLst>
            </p:cNvPr>
            <p:cNvSpPr>
              <a:spLocks noChangeArrowheads="1"/>
            </p:cNvSpPr>
            <p:nvPr/>
          </p:nvSpPr>
          <p:spPr bwMode="auto">
            <a:xfrm>
              <a:off x="1614779" y="5068330"/>
              <a:ext cx="3289812" cy="376247"/>
            </a:xfrm>
            <a:prstGeom prst="rect">
              <a:avLst/>
            </a:prstGeom>
            <a:solidFill>
              <a:schemeClr val="bg1"/>
            </a:solidFill>
            <a:ln w="9525">
              <a:noFill/>
              <a:miter lim="800000"/>
              <a:headEnd/>
              <a:tailEnd/>
            </a:ln>
          </p:spPr>
          <p:txBody>
            <a:bodyPr>
              <a:spAutoFit/>
            </a:bodyPr>
            <a:lstStyle/>
            <a:p>
              <a:pPr defTabSz="457200" eaLnBrk="1" hangingPunct="1">
                <a:defRPr/>
              </a:pPr>
              <a:r>
                <a:rPr lang="en-US" sz="1600" dirty="0">
                  <a:latin typeface="+mn-lt"/>
                  <a:ea typeface="+mn-ea"/>
                </a:rPr>
                <a:t>TSS-relative position</a:t>
              </a:r>
            </a:p>
          </p:txBody>
        </p:sp>
      </p:grpSp>
      <p:sp>
        <p:nvSpPr>
          <p:cNvPr id="63493" name="TextBox 27">
            <a:extLst>
              <a:ext uri="{FF2B5EF4-FFF2-40B4-BE49-F238E27FC236}">
                <a16:creationId xmlns:a16="http://schemas.microsoft.com/office/drawing/2014/main" id="{6582CE2F-A655-364A-A4F1-638F9C552C44}"/>
              </a:ext>
            </a:extLst>
          </p:cNvPr>
          <p:cNvSpPr txBox="1">
            <a:spLocks noChangeArrowheads="1"/>
          </p:cNvSpPr>
          <p:nvPr/>
        </p:nvSpPr>
        <p:spPr bwMode="auto">
          <a:xfrm>
            <a:off x="5257800" y="5105400"/>
            <a:ext cx="3276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a:solidFill>
                  <a:srgbClr val="FF0000"/>
                </a:solidFill>
                <a:latin typeface="Calibri" panose="020F0502020204030204" pitchFamily="34" charset="0"/>
              </a:rPr>
              <a:t>   RNA pol II       </a:t>
            </a:r>
            <a:r>
              <a:rPr lang="en-US" altLang="en-US" sz="2000">
                <a:solidFill>
                  <a:srgbClr val="FF00FF"/>
                </a:solidFill>
                <a:latin typeface="Calibri" panose="020F0502020204030204" pitchFamily="34" charset="0"/>
              </a:rPr>
              <a:t>H3K4me3</a:t>
            </a:r>
            <a:r>
              <a:rPr lang="en-US" altLang="en-US" sz="2000">
                <a:solidFill>
                  <a:srgbClr val="FF0000"/>
                </a:solidFill>
                <a:latin typeface="Calibri" panose="020F0502020204030204" pitchFamily="34" charset="0"/>
              </a:rPr>
              <a:t>  </a:t>
            </a:r>
          </a:p>
          <a:p>
            <a:r>
              <a:rPr lang="en-US" altLang="en-US" sz="2000">
                <a:solidFill>
                  <a:srgbClr val="FF0000"/>
                </a:solidFill>
                <a:latin typeface="Calibri" panose="020F0502020204030204" pitchFamily="34" charset="0"/>
              </a:rPr>
              <a:t> </a:t>
            </a:r>
            <a:r>
              <a:rPr lang="en-US" altLang="en-US" sz="2000">
                <a:solidFill>
                  <a:srgbClr val="0000FF"/>
                </a:solidFill>
                <a:latin typeface="Calibri" panose="020F0502020204030204" pitchFamily="34" charset="0"/>
              </a:rPr>
              <a:t>HP1   </a:t>
            </a:r>
            <a:r>
              <a:rPr lang="en-US" altLang="en-US" sz="2000">
                <a:latin typeface="Calibri" panose="020F0502020204030204" pitchFamily="34" charset="0"/>
              </a:rPr>
              <a:t>  </a:t>
            </a:r>
            <a:r>
              <a:rPr lang="en-US" altLang="en-US" sz="2000">
                <a:solidFill>
                  <a:srgbClr val="FF8000"/>
                </a:solidFill>
                <a:latin typeface="Calibri" panose="020F0502020204030204" pitchFamily="34" charset="0"/>
              </a:rPr>
              <a:t>H3K9me2     </a:t>
            </a:r>
            <a:r>
              <a:rPr lang="en-US" altLang="en-US" sz="2000">
                <a:solidFill>
                  <a:srgbClr val="00FF00"/>
                </a:solidFill>
                <a:latin typeface="Calibri" panose="020F0502020204030204" pitchFamily="34" charset="0"/>
              </a:rPr>
              <a:t>H3K9me3</a:t>
            </a:r>
            <a:endParaRPr lang="en-US" altLang="en-US" sz="2000">
              <a:solidFill>
                <a:srgbClr val="FF00FF"/>
              </a:solidFill>
              <a:latin typeface="Calibri" panose="020F0502020204030204" pitchFamily="34" charset="0"/>
            </a:endParaRPr>
          </a:p>
          <a:p>
            <a:endParaRPr lang="en-US" altLang="en-US"/>
          </a:p>
        </p:txBody>
      </p:sp>
      <p:sp>
        <p:nvSpPr>
          <p:cNvPr id="63494" name="Rectangle 18">
            <a:extLst>
              <a:ext uri="{FF2B5EF4-FFF2-40B4-BE49-F238E27FC236}">
                <a16:creationId xmlns:a16="http://schemas.microsoft.com/office/drawing/2014/main" id="{6E850079-B9F7-3943-BEB5-84188F044982}"/>
              </a:ext>
            </a:extLst>
          </p:cNvPr>
          <p:cNvSpPr>
            <a:spLocks noChangeArrowheads="1"/>
          </p:cNvSpPr>
          <p:nvPr/>
        </p:nvSpPr>
        <p:spPr bwMode="auto">
          <a:xfrm>
            <a:off x="6553200" y="1143000"/>
            <a:ext cx="914400" cy="457200"/>
          </a:xfrm>
          <a:prstGeom prst="rect">
            <a:avLst/>
          </a:prstGeom>
          <a:solidFill>
            <a:schemeClr val="bg1"/>
          </a:solidFill>
          <a:ln w="9525">
            <a:solidFill>
              <a:schemeClr val="bg1"/>
            </a:solidFill>
            <a:round/>
            <a:headEnd/>
            <a:tailEnd/>
          </a:ln>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17" name="TextBox 16">
            <a:extLst>
              <a:ext uri="{FF2B5EF4-FFF2-40B4-BE49-F238E27FC236}">
                <a16:creationId xmlns:a16="http://schemas.microsoft.com/office/drawing/2014/main" id="{112A8766-B431-C049-8FC1-D47ADC2263FB}"/>
              </a:ext>
            </a:extLst>
          </p:cNvPr>
          <p:cNvSpPr txBox="1"/>
          <p:nvPr/>
        </p:nvSpPr>
        <p:spPr>
          <a:xfrm>
            <a:off x="5943600" y="1289050"/>
            <a:ext cx="1881188" cy="400050"/>
          </a:xfrm>
          <a:prstGeom prst="rect">
            <a:avLst/>
          </a:prstGeom>
          <a:noFill/>
        </p:spPr>
        <p:txBody>
          <a:bodyPr wrap="none">
            <a:spAutoFit/>
          </a:bodyPr>
          <a:lstStyle/>
          <a:p>
            <a:pPr>
              <a:defRPr/>
            </a:pPr>
            <a:r>
              <a:rPr lang="en-US" sz="2000" dirty="0">
                <a:latin typeface="Arial"/>
                <a:ea typeface="+mn-ea"/>
                <a:cs typeface="Arial"/>
              </a:rPr>
              <a:t>chromosome 4</a:t>
            </a:r>
          </a:p>
        </p:txBody>
      </p:sp>
      <p:grpSp>
        <p:nvGrpSpPr>
          <p:cNvPr id="63496" name="Group 22">
            <a:extLst>
              <a:ext uri="{FF2B5EF4-FFF2-40B4-BE49-F238E27FC236}">
                <a16:creationId xmlns:a16="http://schemas.microsoft.com/office/drawing/2014/main" id="{FF66F581-8D22-574E-B4C7-18E7EA1C43D3}"/>
              </a:ext>
            </a:extLst>
          </p:cNvPr>
          <p:cNvGrpSpPr>
            <a:grpSpLocks/>
          </p:cNvGrpSpPr>
          <p:nvPr/>
        </p:nvGrpSpPr>
        <p:grpSpPr bwMode="auto">
          <a:xfrm>
            <a:off x="8007350" y="6127750"/>
            <a:ext cx="911225" cy="730250"/>
            <a:chOff x="60" y="3736"/>
            <a:chExt cx="612" cy="584"/>
          </a:xfrm>
        </p:grpSpPr>
        <p:pic>
          <p:nvPicPr>
            <p:cNvPr id="63498" name="Picture 23">
              <a:extLst>
                <a:ext uri="{FF2B5EF4-FFF2-40B4-BE49-F238E27FC236}">
                  <a16:creationId xmlns:a16="http://schemas.microsoft.com/office/drawing/2014/main" id="{68B5F38F-001B-C149-A125-05ECB771E0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 y="3736"/>
              <a:ext cx="612"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9" name="Rectangle 24">
              <a:extLst>
                <a:ext uri="{FF2B5EF4-FFF2-40B4-BE49-F238E27FC236}">
                  <a16:creationId xmlns:a16="http://schemas.microsoft.com/office/drawing/2014/main" id="{FB44FD9E-FFF3-8A47-B387-3A040A9AED95}"/>
                </a:ext>
              </a:extLst>
            </p:cNvPr>
            <p:cNvSpPr>
              <a:spLocks noChangeArrowheads="1"/>
            </p:cNvSpPr>
            <p:nvPr/>
          </p:nvSpPr>
          <p:spPr bwMode="auto">
            <a:xfrm>
              <a:off x="69" y="3744"/>
              <a:ext cx="518" cy="44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57200">
                <a:defRPr sz="2400">
                  <a:solidFill>
                    <a:schemeClr val="tx1"/>
                  </a:solidFill>
                  <a:latin typeface="Times" pitchFamily="2" charset="0"/>
                  <a:ea typeface="ＭＳ Ｐゴシック" panose="020B0600070205080204" pitchFamily="34" charset="-128"/>
                </a:defRPr>
              </a:lvl1pPr>
              <a:lvl2pPr marL="742950" indent="-285750" defTabSz="457200">
                <a:defRPr sz="2400">
                  <a:solidFill>
                    <a:schemeClr val="tx1"/>
                  </a:solidFill>
                  <a:latin typeface="Times" pitchFamily="2" charset="0"/>
                  <a:ea typeface="ＭＳ Ｐゴシック" panose="020B0600070205080204" pitchFamily="34" charset="-128"/>
                </a:defRPr>
              </a:lvl2pPr>
              <a:lvl3pPr marL="1143000" indent="-228600" defTabSz="457200">
                <a:defRPr sz="2400">
                  <a:solidFill>
                    <a:schemeClr val="tx1"/>
                  </a:solidFill>
                  <a:latin typeface="Times" pitchFamily="2" charset="0"/>
                  <a:ea typeface="ＭＳ Ｐゴシック" panose="020B0600070205080204" pitchFamily="34" charset="-128"/>
                </a:defRPr>
              </a:lvl3pPr>
              <a:lvl4pPr marL="1600200" indent="-228600" defTabSz="457200">
                <a:defRPr sz="2400">
                  <a:solidFill>
                    <a:schemeClr val="tx1"/>
                  </a:solidFill>
                  <a:latin typeface="Times" pitchFamily="2" charset="0"/>
                  <a:ea typeface="ＭＳ Ｐゴシック" panose="020B0600070205080204" pitchFamily="34" charset="-128"/>
                </a:defRPr>
              </a:lvl4pPr>
              <a:lvl5pPr marL="2057400" indent="-228600" defTabSz="457200">
                <a:defRPr sz="2400">
                  <a:solidFill>
                    <a:schemeClr val="tx1"/>
                  </a:solidFill>
                  <a:latin typeface="Times" pitchFamily="2"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eaLnBrk="1" hangingPunct="1"/>
              <a:endParaRPr lang="en-US" altLang="en-US" sz="1800">
                <a:latin typeface="Calibri" panose="020F0502020204030204" pitchFamily="34" charset="0"/>
              </a:endParaRPr>
            </a:p>
          </p:txBody>
        </p:sp>
      </p:grpSp>
      <p:sp>
        <p:nvSpPr>
          <p:cNvPr id="63497" name="TextBox 1">
            <a:extLst>
              <a:ext uri="{FF2B5EF4-FFF2-40B4-BE49-F238E27FC236}">
                <a16:creationId xmlns:a16="http://schemas.microsoft.com/office/drawing/2014/main" id="{45C64ED7-6137-6948-BCAE-785EBADCBBFD}"/>
              </a:ext>
            </a:extLst>
          </p:cNvPr>
          <p:cNvSpPr txBox="1">
            <a:spLocks noChangeArrowheads="1"/>
          </p:cNvSpPr>
          <p:nvPr/>
        </p:nvSpPr>
        <p:spPr bwMode="auto">
          <a:xfrm rot="16200000" flipH="1">
            <a:off x="6601619" y="2875756"/>
            <a:ext cx="4521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a:latin typeface="Arial" panose="020B0604020202020204" pitchFamily="34" charset="0"/>
                <a:cs typeface="Arial" panose="020B0604020202020204" pitchFamily="34" charset="0"/>
              </a:rPr>
              <a:t>Riddle et al. 2011 Genome Res 21:147-63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Left 3">
            <a:extLst>
              <a:ext uri="{FF2B5EF4-FFF2-40B4-BE49-F238E27FC236}">
                <a16:creationId xmlns:a16="http://schemas.microsoft.com/office/drawing/2014/main" id="{80AE302A-EA6F-4F18-B7F3-19495EE2CB2A}"/>
              </a:ext>
            </a:extLst>
          </p:cNvPr>
          <p:cNvSpPr/>
          <p:nvPr/>
        </p:nvSpPr>
        <p:spPr>
          <a:xfrm rot="10800000">
            <a:off x="2662238" y="1430338"/>
            <a:ext cx="415925" cy="393700"/>
          </a:xfrm>
          <a:prstGeom prst="leftArrow">
            <a:avLst/>
          </a:prstGeom>
          <a:solidFill>
            <a:srgbClr val="FFAB40"/>
          </a:solidFill>
          <a:ln w="25400" cap="flat" cmpd="sng" algn="ctr">
            <a:solidFill>
              <a:srgbClr val="FFAB40">
                <a:shade val="50000"/>
              </a:srgbClr>
            </a:solidFill>
            <a:prstDash val="solid"/>
          </a:ln>
          <a:effectLst/>
        </p:spPr>
        <p:txBody>
          <a:bodyPr anchor="ctr"/>
          <a:lstStyle/>
          <a:p>
            <a:pPr algn="ctr" defTabSz="685800">
              <a:defRPr/>
            </a:pPr>
            <a:endParaRPr lang="en-US" sz="1050" kern="0">
              <a:solidFill>
                <a:srgbClr val="FFFFFF"/>
              </a:solidFill>
              <a:latin typeface="Arial" panose="020B0604020202020204" pitchFamily="34" charset="0"/>
              <a:cs typeface="Arial" panose="020B0604020202020204" pitchFamily="34" charset="0"/>
              <a:sym typeface="Arial"/>
            </a:endParaRPr>
          </a:p>
        </p:txBody>
      </p:sp>
      <p:grpSp>
        <p:nvGrpSpPr>
          <p:cNvPr id="37890" name="Group 12">
            <a:extLst>
              <a:ext uri="{FF2B5EF4-FFF2-40B4-BE49-F238E27FC236}">
                <a16:creationId xmlns:a16="http://schemas.microsoft.com/office/drawing/2014/main" id="{E201C22A-4AA9-6C40-A491-AA401FB4A07F}"/>
              </a:ext>
            </a:extLst>
          </p:cNvPr>
          <p:cNvGrpSpPr>
            <a:grpSpLocks/>
          </p:cNvGrpSpPr>
          <p:nvPr/>
        </p:nvGrpSpPr>
        <p:grpSpPr bwMode="auto">
          <a:xfrm>
            <a:off x="3400425" y="2719388"/>
            <a:ext cx="5524500" cy="2254250"/>
            <a:chOff x="347070" y="2340051"/>
            <a:chExt cx="7075397" cy="2818944"/>
          </a:xfrm>
        </p:grpSpPr>
        <p:pic>
          <p:nvPicPr>
            <p:cNvPr id="12" name="Picture 11">
              <a:extLst>
                <a:ext uri="{FF2B5EF4-FFF2-40B4-BE49-F238E27FC236}">
                  <a16:creationId xmlns:a16="http://schemas.microsoft.com/office/drawing/2014/main" id="{50A7A6C5-7865-4E95-AA1C-B14CF3807BB9}"/>
                </a:ext>
              </a:extLst>
            </p:cNvPr>
            <p:cNvPicPr>
              <a:picLocks noChangeAspect="1"/>
            </p:cNvPicPr>
            <p:nvPr/>
          </p:nvPicPr>
          <p:blipFill rotWithShape="1">
            <a:blip r:embed="rId2"/>
            <a:srcRect l="3617" t="37419" r="47016" b="27615"/>
            <a:stretch/>
          </p:blipFill>
          <p:spPr>
            <a:xfrm>
              <a:off x="347070" y="2340051"/>
              <a:ext cx="7075397" cy="2818944"/>
            </a:xfrm>
            <a:prstGeom prst="rect">
              <a:avLst/>
            </a:prstGeom>
            <a:ln>
              <a:solidFill>
                <a:schemeClr val="tx1">
                  <a:lumMod val="85000"/>
                  <a:lumOff val="15000"/>
                </a:schemeClr>
              </a:solidFill>
            </a:ln>
          </p:spPr>
        </p:pic>
        <p:sp>
          <p:nvSpPr>
            <p:cNvPr id="11" name="Rectangle 10">
              <a:extLst>
                <a:ext uri="{FF2B5EF4-FFF2-40B4-BE49-F238E27FC236}">
                  <a16:creationId xmlns:a16="http://schemas.microsoft.com/office/drawing/2014/main" id="{DB08E2C8-6B37-45DE-93EA-B2E802A4E82D}"/>
                </a:ext>
              </a:extLst>
            </p:cNvPr>
            <p:cNvSpPr/>
            <p:nvPr/>
          </p:nvSpPr>
          <p:spPr>
            <a:xfrm>
              <a:off x="1436844" y="3427925"/>
              <a:ext cx="961685" cy="220353"/>
            </a:xfrm>
            <a:prstGeom prst="rect">
              <a:avLst/>
            </a:prstGeom>
            <a:noFill/>
            <a:ln w="12700" cap="flat" cmpd="sng" algn="ctr">
              <a:solidFill>
                <a:sysClr val="windowText" lastClr="000000"/>
              </a:solidFill>
              <a:prstDash val="solid"/>
              <a:miter lim="800000"/>
            </a:ln>
            <a:effectLst/>
          </p:spPr>
          <p:txBody>
            <a:bodyPr anchor="ctr"/>
            <a:lstStyle/>
            <a:p>
              <a:pPr algn="ctr" defTabSz="685800">
                <a:defRPr/>
              </a:pPr>
              <a:endParaRPr lang="en-US" sz="1404" kern="0">
                <a:solidFill>
                  <a:prstClr val="white"/>
                </a:solidFill>
                <a:latin typeface="Arial" panose="020B0604020202020204" pitchFamily="34" charset="0"/>
                <a:cs typeface="Arial" panose="020B0604020202020204" pitchFamily="34" charset="0"/>
                <a:sym typeface="Arial"/>
              </a:endParaRPr>
            </a:p>
          </p:txBody>
        </p:sp>
      </p:grpSp>
      <p:sp>
        <p:nvSpPr>
          <p:cNvPr id="2" name="TextBox 1">
            <a:extLst>
              <a:ext uri="{FF2B5EF4-FFF2-40B4-BE49-F238E27FC236}">
                <a16:creationId xmlns:a16="http://schemas.microsoft.com/office/drawing/2014/main" id="{3779B759-9AD9-4112-840D-C41A88E4812D}"/>
              </a:ext>
            </a:extLst>
          </p:cNvPr>
          <p:cNvSpPr txBox="1"/>
          <p:nvPr/>
        </p:nvSpPr>
        <p:spPr>
          <a:xfrm>
            <a:off x="679450" y="5313363"/>
            <a:ext cx="7894638" cy="954107"/>
          </a:xfrm>
          <a:prstGeom prst="rect">
            <a:avLst/>
          </a:prstGeom>
          <a:noFill/>
        </p:spPr>
        <p:txBody>
          <a:bodyPr>
            <a:spAutoFit/>
          </a:bodyPr>
          <a:lstStyle/>
          <a:p>
            <a:pPr>
              <a:defRPr/>
            </a:pPr>
            <a:r>
              <a:rPr lang="en-US" sz="1400" dirty="0">
                <a:latin typeface="Arial" panose="020B0604020202020204" pitchFamily="34" charset="0"/>
                <a:cs typeface="Arial" panose="020B0604020202020204" pitchFamily="34" charset="0"/>
              </a:rPr>
              <a:t>Analysis of the TSS search regions of </a:t>
            </a:r>
            <a:r>
              <a:rPr lang="en-US" sz="1400" i="1" dirty="0">
                <a:latin typeface="Arial" panose="020B0604020202020204" pitchFamily="34" charset="0"/>
                <a:cs typeface="Arial" panose="020B0604020202020204" pitchFamily="34" charset="0"/>
              </a:rPr>
              <a:t>D. melanogaster </a:t>
            </a:r>
            <a:r>
              <a:rPr lang="en-US" sz="1400" dirty="0">
                <a:latin typeface="Arial" panose="020B0604020202020204" pitchFamily="34" charset="0"/>
                <a:cs typeface="Arial" panose="020B0604020202020204" pitchFamily="34" charset="0"/>
              </a:rPr>
              <a:t>with MEME  identified statistically significant enrichment of the AT-rich motif shown.  </a:t>
            </a:r>
            <a:r>
              <a:rPr lang="en-US" sz="1400" dirty="0" err="1">
                <a:latin typeface="Arial" panose="020B0604020202020204" pitchFamily="34" charset="0"/>
                <a:cs typeface="Arial" panose="020B0604020202020204" pitchFamily="34" charset="0"/>
              </a:rPr>
              <a:t>Tomtom</a:t>
            </a:r>
            <a:r>
              <a:rPr lang="en-US" sz="1400" dirty="0">
                <a:latin typeface="Arial" panose="020B0604020202020204" pitchFamily="34" charset="0"/>
                <a:cs typeface="Arial" panose="020B0604020202020204" pitchFamily="34" charset="0"/>
              </a:rPr>
              <a:t> was used to determine that the motif identified by MEME has significant similarity (q-value = 3.35e-03) to the reported binding site for Topoisomerase II (Top2).</a:t>
            </a:r>
          </a:p>
        </p:txBody>
      </p:sp>
      <p:pic>
        <p:nvPicPr>
          <p:cNvPr id="4" name="Picture 3">
            <a:extLst>
              <a:ext uri="{FF2B5EF4-FFF2-40B4-BE49-F238E27FC236}">
                <a16:creationId xmlns:a16="http://schemas.microsoft.com/office/drawing/2014/main" id="{DD268CFC-98E6-4BE9-8651-9DEB9E2CC071}"/>
              </a:ext>
            </a:extLst>
          </p:cNvPr>
          <p:cNvPicPr>
            <a:picLocks noChangeAspect="1"/>
          </p:cNvPicPr>
          <p:nvPr/>
        </p:nvPicPr>
        <p:blipFill rotWithShape="1">
          <a:blip r:embed="rId3"/>
          <a:srcRect l="8467" t="37850" r="45807" b="46379"/>
          <a:stretch/>
        </p:blipFill>
        <p:spPr>
          <a:xfrm>
            <a:off x="3400425" y="1138238"/>
            <a:ext cx="5038725" cy="977900"/>
          </a:xfrm>
          <a:prstGeom prst="rect">
            <a:avLst/>
          </a:prstGeom>
          <a:ln>
            <a:solidFill>
              <a:schemeClr val="tx1">
                <a:lumMod val="85000"/>
                <a:lumOff val="15000"/>
              </a:schemeClr>
            </a:solidFill>
          </a:ln>
        </p:spPr>
      </p:pic>
      <p:sp>
        <p:nvSpPr>
          <p:cNvPr id="14" name="Arrow: Left 3">
            <a:extLst>
              <a:ext uri="{FF2B5EF4-FFF2-40B4-BE49-F238E27FC236}">
                <a16:creationId xmlns:a16="http://schemas.microsoft.com/office/drawing/2014/main" id="{83F29803-0BD5-4760-83D2-48AF70D14146}"/>
              </a:ext>
            </a:extLst>
          </p:cNvPr>
          <p:cNvSpPr/>
          <p:nvPr/>
        </p:nvSpPr>
        <p:spPr>
          <a:xfrm rot="16200000">
            <a:off x="6300787" y="2220913"/>
            <a:ext cx="415925" cy="393700"/>
          </a:xfrm>
          <a:prstGeom prst="leftArrow">
            <a:avLst/>
          </a:prstGeom>
          <a:solidFill>
            <a:srgbClr val="FFAB40"/>
          </a:solidFill>
          <a:ln w="25400" cap="flat" cmpd="sng" algn="ctr">
            <a:solidFill>
              <a:srgbClr val="FFAB40">
                <a:shade val="50000"/>
              </a:srgbClr>
            </a:solidFill>
            <a:prstDash val="solid"/>
          </a:ln>
          <a:effectLst/>
        </p:spPr>
        <p:txBody>
          <a:bodyPr anchor="ctr"/>
          <a:lstStyle/>
          <a:p>
            <a:pPr algn="ctr" defTabSz="685800">
              <a:defRPr/>
            </a:pPr>
            <a:endParaRPr lang="en-US" sz="1050" kern="0">
              <a:solidFill>
                <a:srgbClr val="FFFFFF"/>
              </a:solidFill>
              <a:latin typeface="Arial" panose="020B0604020202020204" pitchFamily="34" charset="0"/>
              <a:cs typeface="Arial" panose="020B0604020202020204" pitchFamily="34" charset="0"/>
              <a:sym typeface="Arial"/>
            </a:endParaRPr>
          </a:p>
        </p:txBody>
      </p:sp>
      <p:sp>
        <p:nvSpPr>
          <p:cNvPr id="15" name="Rectangle 14">
            <a:extLst>
              <a:ext uri="{FF2B5EF4-FFF2-40B4-BE49-F238E27FC236}">
                <a16:creationId xmlns:a16="http://schemas.microsoft.com/office/drawing/2014/main" id="{8DB35D81-65BA-4AF6-89F7-4269A8D0EC1F}"/>
              </a:ext>
            </a:extLst>
          </p:cNvPr>
          <p:cNvSpPr/>
          <p:nvPr/>
        </p:nvSpPr>
        <p:spPr>
          <a:xfrm>
            <a:off x="890588" y="1085850"/>
            <a:ext cx="1236662" cy="107950"/>
          </a:xfrm>
          <a:prstGeom prst="rect">
            <a:avLst/>
          </a:prstGeom>
          <a:solidFill>
            <a:srgbClr val="70AD47">
              <a:lumMod val="50000"/>
            </a:srgbClr>
          </a:solidFill>
          <a:ln w="12700" cap="flat" cmpd="sng" algn="ctr">
            <a:noFill/>
            <a:prstDash val="solid"/>
            <a:miter lim="800000"/>
          </a:ln>
          <a:effec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9pPr>
          </a:lstStyle>
          <a:p>
            <a:pPr algn="ctr" defTabSz="685800">
              <a:defRPr/>
            </a:pPr>
            <a:endParaRPr lang="en-US" sz="1404" kern="0">
              <a:solidFill>
                <a:prstClr val="white"/>
              </a:solidFill>
              <a:cs typeface="Arial" panose="020B0604020202020204" pitchFamily="34" charset="0"/>
            </a:endParaRPr>
          </a:p>
        </p:txBody>
      </p:sp>
      <p:sp>
        <p:nvSpPr>
          <p:cNvPr id="16" name="Rectangle 15">
            <a:extLst>
              <a:ext uri="{FF2B5EF4-FFF2-40B4-BE49-F238E27FC236}">
                <a16:creationId xmlns:a16="http://schemas.microsoft.com/office/drawing/2014/main" id="{1D06EC47-E333-4B6F-90F7-49D4EFDC220D}"/>
              </a:ext>
            </a:extLst>
          </p:cNvPr>
          <p:cNvSpPr/>
          <p:nvPr/>
        </p:nvSpPr>
        <p:spPr>
          <a:xfrm>
            <a:off x="890588" y="1212850"/>
            <a:ext cx="1236662" cy="107950"/>
          </a:xfrm>
          <a:prstGeom prst="rect">
            <a:avLst/>
          </a:prstGeom>
          <a:solidFill>
            <a:srgbClr val="70AD47">
              <a:lumMod val="50000"/>
            </a:srgbClr>
          </a:solidFill>
          <a:ln w="12700" cap="flat" cmpd="sng" algn="ctr">
            <a:noFill/>
            <a:prstDash val="solid"/>
            <a:miter lim="800000"/>
          </a:ln>
          <a:effec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9pPr>
          </a:lstStyle>
          <a:p>
            <a:pPr algn="ctr" defTabSz="685800">
              <a:defRPr/>
            </a:pPr>
            <a:endParaRPr lang="en-US" sz="1404" kern="0">
              <a:solidFill>
                <a:prstClr val="white"/>
              </a:solidFill>
              <a:cs typeface="Arial" panose="020B0604020202020204" pitchFamily="34" charset="0"/>
            </a:endParaRPr>
          </a:p>
        </p:txBody>
      </p:sp>
      <p:sp>
        <p:nvSpPr>
          <p:cNvPr id="17" name="TextBox 33">
            <a:extLst>
              <a:ext uri="{FF2B5EF4-FFF2-40B4-BE49-F238E27FC236}">
                <a16:creationId xmlns:a16="http://schemas.microsoft.com/office/drawing/2014/main" id="{934C56D4-387D-448E-9482-8AA2B684E067}"/>
              </a:ext>
            </a:extLst>
          </p:cNvPr>
          <p:cNvSpPr txBox="1"/>
          <p:nvPr/>
        </p:nvSpPr>
        <p:spPr>
          <a:xfrm>
            <a:off x="307975" y="2655888"/>
            <a:ext cx="2401888" cy="922337"/>
          </a:xfrm>
          <a:prstGeom prst="rect">
            <a:avLst/>
          </a:prstGeom>
          <a:noFill/>
        </p:spPr>
        <p:txBody>
          <a:bodyP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7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7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7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7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7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7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7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7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72" b="0" i="0" u="none" strike="noStrike" cap="none">
                <a:solidFill>
                  <a:srgbClr val="000000"/>
                </a:solidFill>
                <a:latin typeface="Arial"/>
                <a:ea typeface="Arial"/>
                <a:cs typeface="Arial"/>
                <a:sym typeface="Arial"/>
              </a:defRPr>
            </a:lvl9pPr>
          </a:lstStyle>
          <a:p>
            <a:pPr algn="ctr" defTabSz="685800">
              <a:defRPr/>
            </a:pPr>
            <a:r>
              <a:rPr lang="en-US" sz="1800" kern="0" dirty="0">
                <a:solidFill>
                  <a:srgbClr val="70AD47">
                    <a:lumMod val="75000"/>
                  </a:srgbClr>
                </a:solidFill>
                <a:latin typeface="Arial" panose="020B0604020202020204" pitchFamily="34" charset="0"/>
                <a:cs typeface="Arial" panose="020B0604020202020204" pitchFamily="34" charset="0"/>
              </a:rPr>
              <a:t>141 </a:t>
            </a:r>
            <a:r>
              <a:rPr lang="en-US" sz="1800" i="1" kern="0" dirty="0">
                <a:solidFill>
                  <a:srgbClr val="70AD47">
                    <a:lumMod val="75000"/>
                  </a:srgbClr>
                </a:solidFill>
                <a:latin typeface="Arial" panose="020B0604020202020204" pitchFamily="34" charset="0"/>
                <a:cs typeface="Arial" panose="020B0604020202020204" pitchFamily="34" charset="0"/>
              </a:rPr>
              <a:t>D. melanogaster </a:t>
            </a:r>
            <a:r>
              <a:rPr lang="en-US" sz="1800" kern="0" dirty="0">
                <a:solidFill>
                  <a:srgbClr val="70AD47">
                    <a:lumMod val="75000"/>
                  </a:srgbClr>
                </a:solidFill>
                <a:latin typeface="Arial" panose="020B0604020202020204" pitchFamily="34" charset="0"/>
                <a:cs typeface="Arial" panose="020B0604020202020204" pitchFamily="34" charset="0"/>
              </a:rPr>
              <a:t>F element TSS search regions</a:t>
            </a:r>
          </a:p>
        </p:txBody>
      </p:sp>
      <p:sp>
        <p:nvSpPr>
          <p:cNvPr id="18" name="Rectangle 17">
            <a:extLst>
              <a:ext uri="{FF2B5EF4-FFF2-40B4-BE49-F238E27FC236}">
                <a16:creationId xmlns:a16="http://schemas.microsoft.com/office/drawing/2014/main" id="{B0887801-E5E0-48EF-80D1-5D63B106E344}"/>
              </a:ext>
            </a:extLst>
          </p:cNvPr>
          <p:cNvSpPr/>
          <p:nvPr/>
        </p:nvSpPr>
        <p:spPr>
          <a:xfrm>
            <a:off x="890588" y="1355725"/>
            <a:ext cx="1236662" cy="107950"/>
          </a:xfrm>
          <a:prstGeom prst="rect">
            <a:avLst/>
          </a:prstGeom>
          <a:solidFill>
            <a:srgbClr val="70AD47">
              <a:lumMod val="50000"/>
            </a:srgbClr>
          </a:solidFill>
          <a:ln w="12700" cap="flat" cmpd="sng" algn="ctr">
            <a:noFill/>
            <a:prstDash val="solid"/>
            <a:miter lim="800000"/>
          </a:ln>
          <a:effec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9pPr>
          </a:lstStyle>
          <a:p>
            <a:pPr algn="ctr" defTabSz="685800">
              <a:defRPr/>
            </a:pPr>
            <a:endParaRPr lang="en-US" sz="1404" kern="0">
              <a:solidFill>
                <a:prstClr val="white"/>
              </a:solidFill>
              <a:cs typeface="Arial" panose="020B0604020202020204" pitchFamily="34" charset="0"/>
            </a:endParaRPr>
          </a:p>
        </p:txBody>
      </p:sp>
      <p:sp>
        <p:nvSpPr>
          <p:cNvPr id="19" name="Rectangle 18">
            <a:extLst>
              <a:ext uri="{FF2B5EF4-FFF2-40B4-BE49-F238E27FC236}">
                <a16:creationId xmlns:a16="http://schemas.microsoft.com/office/drawing/2014/main" id="{49FA262D-3CA2-4FF2-BAA3-B6330230D127}"/>
              </a:ext>
            </a:extLst>
          </p:cNvPr>
          <p:cNvSpPr/>
          <p:nvPr/>
        </p:nvSpPr>
        <p:spPr>
          <a:xfrm>
            <a:off x="890588" y="1481138"/>
            <a:ext cx="1236662" cy="107950"/>
          </a:xfrm>
          <a:prstGeom prst="rect">
            <a:avLst/>
          </a:prstGeom>
          <a:solidFill>
            <a:srgbClr val="70AD47">
              <a:lumMod val="50000"/>
            </a:srgbClr>
          </a:solidFill>
          <a:ln w="12700" cap="flat" cmpd="sng" algn="ctr">
            <a:noFill/>
            <a:prstDash val="solid"/>
            <a:miter lim="800000"/>
          </a:ln>
          <a:effec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9pPr>
          </a:lstStyle>
          <a:p>
            <a:pPr algn="ctr" defTabSz="685800">
              <a:defRPr/>
            </a:pPr>
            <a:endParaRPr lang="en-US" sz="1404" kern="0">
              <a:solidFill>
                <a:prstClr val="white"/>
              </a:solidFill>
              <a:cs typeface="Arial" panose="020B0604020202020204" pitchFamily="34" charset="0"/>
            </a:endParaRPr>
          </a:p>
        </p:txBody>
      </p:sp>
      <p:sp>
        <p:nvSpPr>
          <p:cNvPr id="20" name="Rectangle 19">
            <a:extLst>
              <a:ext uri="{FF2B5EF4-FFF2-40B4-BE49-F238E27FC236}">
                <a16:creationId xmlns:a16="http://schemas.microsoft.com/office/drawing/2014/main" id="{DAB349F8-378C-4505-AC4E-FD17CB3E46FB}"/>
              </a:ext>
            </a:extLst>
          </p:cNvPr>
          <p:cNvSpPr/>
          <p:nvPr/>
        </p:nvSpPr>
        <p:spPr>
          <a:xfrm>
            <a:off x="890588" y="1627188"/>
            <a:ext cx="1236662" cy="107950"/>
          </a:xfrm>
          <a:prstGeom prst="rect">
            <a:avLst/>
          </a:prstGeom>
          <a:solidFill>
            <a:srgbClr val="70AD47">
              <a:lumMod val="50000"/>
            </a:srgbClr>
          </a:solidFill>
          <a:ln w="12700" cap="flat" cmpd="sng" algn="ctr">
            <a:noFill/>
            <a:prstDash val="solid"/>
            <a:miter lim="800000"/>
          </a:ln>
          <a:effec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9pPr>
          </a:lstStyle>
          <a:p>
            <a:pPr algn="ctr" defTabSz="685800">
              <a:defRPr/>
            </a:pPr>
            <a:endParaRPr lang="en-US" sz="1404" kern="0">
              <a:solidFill>
                <a:prstClr val="white"/>
              </a:solidFill>
              <a:cs typeface="Arial" panose="020B0604020202020204" pitchFamily="34" charset="0"/>
            </a:endParaRPr>
          </a:p>
        </p:txBody>
      </p:sp>
      <p:sp>
        <p:nvSpPr>
          <p:cNvPr id="21" name="Rectangle 20">
            <a:extLst>
              <a:ext uri="{FF2B5EF4-FFF2-40B4-BE49-F238E27FC236}">
                <a16:creationId xmlns:a16="http://schemas.microsoft.com/office/drawing/2014/main" id="{4C853F50-42B2-45F7-B4F7-4EF2ED0A0A26}"/>
              </a:ext>
            </a:extLst>
          </p:cNvPr>
          <p:cNvSpPr/>
          <p:nvPr/>
        </p:nvSpPr>
        <p:spPr>
          <a:xfrm>
            <a:off x="890588" y="1754188"/>
            <a:ext cx="1236662" cy="107950"/>
          </a:xfrm>
          <a:prstGeom prst="rect">
            <a:avLst/>
          </a:prstGeom>
          <a:solidFill>
            <a:srgbClr val="70AD47">
              <a:lumMod val="50000"/>
            </a:srgbClr>
          </a:solidFill>
          <a:ln w="12700" cap="flat" cmpd="sng" algn="ctr">
            <a:noFill/>
            <a:prstDash val="solid"/>
            <a:miter lim="800000"/>
          </a:ln>
          <a:effec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9pPr>
          </a:lstStyle>
          <a:p>
            <a:pPr algn="ctr" defTabSz="685800">
              <a:defRPr/>
            </a:pPr>
            <a:endParaRPr lang="en-US" sz="1404" kern="0">
              <a:solidFill>
                <a:prstClr val="white"/>
              </a:solidFill>
              <a:cs typeface="Arial" panose="020B0604020202020204" pitchFamily="34" charset="0"/>
            </a:endParaRPr>
          </a:p>
        </p:txBody>
      </p:sp>
      <p:sp>
        <p:nvSpPr>
          <p:cNvPr id="22" name="Rectangle 21">
            <a:extLst>
              <a:ext uri="{FF2B5EF4-FFF2-40B4-BE49-F238E27FC236}">
                <a16:creationId xmlns:a16="http://schemas.microsoft.com/office/drawing/2014/main" id="{65C7C12E-F4BE-42F7-99D4-25731F27E86D}"/>
              </a:ext>
            </a:extLst>
          </p:cNvPr>
          <p:cNvSpPr/>
          <p:nvPr/>
        </p:nvSpPr>
        <p:spPr>
          <a:xfrm>
            <a:off x="890588" y="1895475"/>
            <a:ext cx="1236662" cy="107950"/>
          </a:xfrm>
          <a:prstGeom prst="rect">
            <a:avLst/>
          </a:prstGeom>
          <a:solidFill>
            <a:srgbClr val="70AD47">
              <a:lumMod val="50000"/>
            </a:srgbClr>
          </a:solidFill>
          <a:ln w="12700" cap="flat" cmpd="sng" algn="ctr">
            <a:noFill/>
            <a:prstDash val="solid"/>
            <a:miter lim="800000"/>
          </a:ln>
          <a:effec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9pPr>
          </a:lstStyle>
          <a:p>
            <a:pPr algn="ctr" defTabSz="685800">
              <a:defRPr/>
            </a:pPr>
            <a:endParaRPr lang="en-US" sz="1404" kern="0">
              <a:solidFill>
                <a:prstClr val="white"/>
              </a:solidFill>
              <a:cs typeface="Arial" panose="020B0604020202020204" pitchFamily="34" charset="0"/>
            </a:endParaRPr>
          </a:p>
        </p:txBody>
      </p:sp>
      <p:sp>
        <p:nvSpPr>
          <p:cNvPr id="23" name="Rectangle 22">
            <a:extLst>
              <a:ext uri="{FF2B5EF4-FFF2-40B4-BE49-F238E27FC236}">
                <a16:creationId xmlns:a16="http://schemas.microsoft.com/office/drawing/2014/main" id="{080E2E0B-D06E-4A3E-A584-CF7EB03C9E32}"/>
              </a:ext>
            </a:extLst>
          </p:cNvPr>
          <p:cNvSpPr/>
          <p:nvPr/>
        </p:nvSpPr>
        <p:spPr>
          <a:xfrm>
            <a:off x="890588" y="2022475"/>
            <a:ext cx="1236662" cy="107950"/>
          </a:xfrm>
          <a:prstGeom prst="rect">
            <a:avLst/>
          </a:prstGeom>
          <a:solidFill>
            <a:srgbClr val="70AD47">
              <a:lumMod val="50000"/>
            </a:srgbClr>
          </a:solidFill>
          <a:ln w="12700" cap="flat" cmpd="sng" algn="ctr">
            <a:noFill/>
            <a:prstDash val="solid"/>
            <a:miter lim="800000"/>
          </a:ln>
          <a:effec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9pPr>
          </a:lstStyle>
          <a:p>
            <a:pPr algn="ctr" defTabSz="685800">
              <a:defRPr/>
            </a:pPr>
            <a:endParaRPr lang="en-US" sz="1404" kern="0">
              <a:solidFill>
                <a:prstClr val="white"/>
              </a:solidFill>
              <a:cs typeface="Arial" panose="020B0604020202020204" pitchFamily="34" charset="0"/>
            </a:endParaRPr>
          </a:p>
        </p:txBody>
      </p:sp>
      <p:sp>
        <p:nvSpPr>
          <p:cNvPr id="24" name="Rectangle 23">
            <a:extLst>
              <a:ext uri="{FF2B5EF4-FFF2-40B4-BE49-F238E27FC236}">
                <a16:creationId xmlns:a16="http://schemas.microsoft.com/office/drawing/2014/main" id="{44E7FA8E-7B46-4598-9A1C-56F64800D144}"/>
              </a:ext>
            </a:extLst>
          </p:cNvPr>
          <p:cNvSpPr/>
          <p:nvPr/>
        </p:nvSpPr>
        <p:spPr>
          <a:xfrm>
            <a:off x="890588" y="2155825"/>
            <a:ext cx="1236662" cy="107950"/>
          </a:xfrm>
          <a:prstGeom prst="rect">
            <a:avLst/>
          </a:prstGeom>
          <a:solidFill>
            <a:srgbClr val="70AD47">
              <a:lumMod val="50000"/>
            </a:srgbClr>
          </a:solidFill>
          <a:ln w="12700" cap="flat" cmpd="sng" algn="ctr">
            <a:noFill/>
            <a:prstDash val="solid"/>
            <a:miter lim="800000"/>
          </a:ln>
          <a:effec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9pPr>
          </a:lstStyle>
          <a:p>
            <a:pPr algn="ctr" defTabSz="685800">
              <a:defRPr/>
            </a:pPr>
            <a:endParaRPr lang="en-US" sz="1404" kern="0">
              <a:solidFill>
                <a:prstClr val="white"/>
              </a:solidFill>
              <a:cs typeface="Arial" panose="020B0604020202020204" pitchFamily="34" charset="0"/>
            </a:endParaRPr>
          </a:p>
        </p:txBody>
      </p:sp>
      <p:sp>
        <p:nvSpPr>
          <p:cNvPr id="25" name="Rectangle 24">
            <a:extLst>
              <a:ext uri="{FF2B5EF4-FFF2-40B4-BE49-F238E27FC236}">
                <a16:creationId xmlns:a16="http://schemas.microsoft.com/office/drawing/2014/main" id="{2B30082E-BF66-4D1A-A834-1383FEE83C71}"/>
              </a:ext>
            </a:extLst>
          </p:cNvPr>
          <p:cNvSpPr/>
          <p:nvPr/>
        </p:nvSpPr>
        <p:spPr>
          <a:xfrm>
            <a:off x="890588" y="2282825"/>
            <a:ext cx="1236662" cy="107950"/>
          </a:xfrm>
          <a:prstGeom prst="rect">
            <a:avLst/>
          </a:prstGeom>
          <a:solidFill>
            <a:srgbClr val="70AD47">
              <a:lumMod val="50000"/>
            </a:srgbClr>
          </a:solidFill>
          <a:ln w="12700" cap="flat" cmpd="sng" algn="ctr">
            <a:noFill/>
            <a:prstDash val="solid"/>
            <a:miter lim="800000"/>
          </a:ln>
          <a:effec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9pPr>
          </a:lstStyle>
          <a:p>
            <a:pPr algn="ctr" defTabSz="685800">
              <a:defRPr/>
            </a:pPr>
            <a:endParaRPr lang="en-US" sz="1404" kern="0">
              <a:solidFill>
                <a:prstClr val="white"/>
              </a:solidFill>
              <a:cs typeface="Arial" panose="020B0604020202020204" pitchFamily="34" charset="0"/>
            </a:endParaRPr>
          </a:p>
        </p:txBody>
      </p:sp>
      <p:sp>
        <p:nvSpPr>
          <p:cNvPr id="26" name="Rectangle 25">
            <a:extLst>
              <a:ext uri="{FF2B5EF4-FFF2-40B4-BE49-F238E27FC236}">
                <a16:creationId xmlns:a16="http://schemas.microsoft.com/office/drawing/2014/main" id="{2E88567F-6838-4137-B427-B45DAFABF1DE}"/>
              </a:ext>
            </a:extLst>
          </p:cNvPr>
          <p:cNvSpPr/>
          <p:nvPr/>
        </p:nvSpPr>
        <p:spPr>
          <a:xfrm>
            <a:off x="890588" y="2424113"/>
            <a:ext cx="1236662" cy="107950"/>
          </a:xfrm>
          <a:prstGeom prst="rect">
            <a:avLst/>
          </a:prstGeom>
          <a:solidFill>
            <a:srgbClr val="70AD47">
              <a:lumMod val="50000"/>
            </a:srgbClr>
          </a:solidFill>
          <a:ln w="12700" cap="flat" cmpd="sng" algn="ctr">
            <a:noFill/>
            <a:prstDash val="solid"/>
            <a:miter lim="800000"/>
          </a:ln>
          <a:effec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9pPr>
          </a:lstStyle>
          <a:p>
            <a:pPr algn="ctr" defTabSz="685800">
              <a:defRPr/>
            </a:pPr>
            <a:endParaRPr lang="en-US" sz="1404" kern="0">
              <a:solidFill>
                <a:prstClr val="white"/>
              </a:solidFill>
              <a:cs typeface="Arial" panose="020B0604020202020204" pitchFamily="34" charset="0"/>
            </a:endParaRPr>
          </a:p>
        </p:txBody>
      </p:sp>
      <p:sp>
        <p:nvSpPr>
          <p:cNvPr id="27" name="Rectangle 26">
            <a:extLst>
              <a:ext uri="{FF2B5EF4-FFF2-40B4-BE49-F238E27FC236}">
                <a16:creationId xmlns:a16="http://schemas.microsoft.com/office/drawing/2014/main" id="{8733F8C6-4A7B-4373-B309-38E8C5600D53}"/>
              </a:ext>
            </a:extLst>
          </p:cNvPr>
          <p:cNvSpPr/>
          <p:nvPr/>
        </p:nvSpPr>
        <p:spPr>
          <a:xfrm>
            <a:off x="890588" y="2551113"/>
            <a:ext cx="1236662" cy="107950"/>
          </a:xfrm>
          <a:prstGeom prst="rect">
            <a:avLst/>
          </a:prstGeom>
          <a:solidFill>
            <a:srgbClr val="70AD47">
              <a:lumMod val="50000"/>
            </a:srgbClr>
          </a:solidFill>
          <a:ln w="12700" cap="flat" cmpd="sng" algn="ctr">
            <a:noFill/>
            <a:prstDash val="solid"/>
            <a:miter lim="800000"/>
          </a:ln>
          <a:effec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872" b="0" i="0" u="none" strike="noStrike" cap="none">
                <a:solidFill>
                  <a:schemeClr val="lt1"/>
                </a:solidFill>
                <a:latin typeface="+mn-lt"/>
                <a:ea typeface="+mn-ea"/>
                <a:cs typeface="+mn-cs"/>
                <a:sym typeface="Arial"/>
              </a:defRPr>
            </a:lvl9pPr>
          </a:lstStyle>
          <a:p>
            <a:pPr algn="ctr" defTabSz="685800">
              <a:defRPr/>
            </a:pPr>
            <a:endParaRPr lang="en-US" sz="1404" kern="0">
              <a:solidFill>
                <a:prstClr val="white"/>
              </a:solidFill>
              <a:cs typeface="Arial" panose="020B0604020202020204" pitchFamily="34" charset="0"/>
            </a:endParaRPr>
          </a:p>
        </p:txBody>
      </p:sp>
      <p:sp>
        <p:nvSpPr>
          <p:cNvPr id="37907" name="TextBox 2">
            <a:extLst>
              <a:ext uri="{FF2B5EF4-FFF2-40B4-BE49-F238E27FC236}">
                <a16:creationId xmlns:a16="http://schemas.microsoft.com/office/drawing/2014/main" id="{2AE1D498-3737-B34C-B504-B92288C815CE}"/>
              </a:ext>
            </a:extLst>
          </p:cNvPr>
          <p:cNvSpPr txBox="1">
            <a:spLocks noChangeArrowheads="1"/>
          </p:cNvSpPr>
          <p:nvPr/>
        </p:nvSpPr>
        <p:spPr bwMode="auto">
          <a:xfrm>
            <a:off x="0" y="88900"/>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cs typeface="Arial" panose="020B0604020202020204" pitchFamily="34" charset="0"/>
              </a:rPr>
              <a:t>Fourth chromosome TSS regions are enriched for </a:t>
            </a:r>
          </a:p>
          <a:p>
            <a:pPr algn="ctr">
              <a:spcBef>
                <a:spcPct val="0"/>
              </a:spcBef>
              <a:buFontTx/>
              <a:buNone/>
            </a:pPr>
            <a:r>
              <a:rPr lang="en-US" altLang="en-US" sz="2400">
                <a:cs typeface="Arial" panose="020B0604020202020204" pitchFamily="34" charset="0"/>
              </a:rPr>
              <a:t>a putative Top2 binding site</a:t>
            </a:r>
          </a:p>
        </p:txBody>
      </p:sp>
      <p:sp>
        <p:nvSpPr>
          <p:cNvPr id="3" name="TextBox 2">
            <a:extLst>
              <a:ext uri="{FF2B5EF4-FFF2-40B4-BE49-F238E27FC236}">
                <a16:creationId xmlns:a16="http://schemas.microsoft.com/office/drawing/2014/main" id="{263F289F-56B2-E649-9950-937E629FFE98}"/>
              </a:ext>
            </a:extLst>
          </p:cNvPr>
          <p:cNvSpPr txBox="1"/>
          <p:nvPr/>
        </p:nvSpPr>
        <p:spPr>
          <a:xfrm>
            <a:off x="6067348" y="6449110"/>
            <a:ext cx="3132589" cy="677108"/>
          </a:xfrm>
          <a:prstGeom prst="rect">
            <a:avLst/>
          </a:prstGeom>
          <a:noFill/>
        </p:spPr>
        <p:txBody>
          <a:bodyPr wrap="none" rtlCol="0">
            <a:spAutoFit/>
          </a:bodyPr>
          <a:lstStyle/>
          <a:p>
            <a:r>
              <a:rPr lang="en-US" altLang="en-US" sz="1400" dirty="0">
                <a:latin typeface="Arial" panose="020B0604020202020204" pitchFamily="34" charset="0"/>
                <a:cs typeface="Arial" panose="020B0604020202020204" pitchFamily="34" charset="0"/>
              </a:rPr>
              <a:t>B French and W Leung, unpublished</a:t>
            </a:r>
            <a:r>
              <a:rPr lang="en-US" altLang="en-US" sz="1200" dirty="0">
                <a:latin typeface="Arial" panose="020B0604020202020204" pitchFamily="34" charset="0"/>
                <a:cs typeface="Arial" panose="020B0604020202020204" pitchFamily="34" charset="0"/>
              </a:rPr>
              <a:t>.</a:t>
            </a:r>
          </a:p>
          <a:p>
            <a:endParaRPr lang="en-US" dirty="0"/>
          </a:p>
        </p:txBody>
      </p:sp>
    </p:spTree>
    <p:extLst>
      <p:ext uri="{BB962C8B-B14F-4D97-AF65-F5344CB8AC3E}">
        <p14:creationId xmlns:p14="http://schemas.microsoft.com/office/powerpoint/2010/main" val="1653207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Box 67">
            <a:extLst>
              <a:ext uri="{FF2B5EF4-FFF2-40B4-BE49-F238E27FC236}">
                <a16:creationId xmlns:a16="http://schemas.microsoft.com/office/drawing/2014/main" id="{56802AC8-3956-1F44-9945-1D3DC4C433D4}"/>
              </a:ext>
            </a:extLst>
          </p:cNvPr>
          <p:cNvSpPr txBox="1">
            <a:spLocks noChangeArrowheads="1"/>
          </p:cNvSpPr>
          <p:nvPr/>
        </p:nvSpPr>
        <p:spPr bwMode="auto">
          <a:xfrm>
            <a:off x="0" y="762000"/>
            <a:ext cx="90487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cs typeface="Arial" panose="020B0604020202020204" pitchFamily="34" charset="0"/>
              </a:rPr>
              <a:t>Putative Top2 binding sites are present at ~50% of the heterochromatic genes and ~4% of euchromatic genes</a:t>
            </a:r>
          </a:p>
        </p:txBody>
      </p:sp>
      <p:graphicFrame>
        <p:nvGraphicFramePr>
          <p:cNvPr id="87" name="Table 86">
            <a:extLst>
              <a:ext uri="{FF2B5EF4-FFF2-40B4-BE49-F238E27FC236}">
                <a16:creationId xmlns:a16="http://schemas.microsoft.com/office/drawing/2014/main" id="{501D1385-5047-B246-A54D-B928F613870F}"/>
              </a:ext>
            </a:extLst>
          </p:cNvPr>
          <p:cNvGraphicFramePr>
            <a:graphicFrameLocks noGrp="1"/>
          </p:cNvGraphicFramePr>
          <p:nvPr>
            <p:extLst/>
          </p:nvPr>
        </p:nvGraphicFramePr>
        <p:xfrm>
          <a:off x="523874" y="1771650"/>
          <a:ext cx="8524875" cy="2935288"/>
        </p:xfrm>
        <a:graphic>
          <a:graphicData uri="http://schemas.openxmlformats.org/drawingml/2006/table">
            <a:tbl>
              <a:tblPr firstRow="1" bandRow="1">
                <a:tableStyleId>{BC89EF96-8CEA-46FF-86C4-4CE0E7609802}</a:tableStyleId>
              </a:tblPr>
              <a:tblGrid>
                <a:gridCol w="3703742">
                  <a:extLst>
                    <a:ext uri="{9D8B030D-6E8A-4147-A177-3AD203B41FA5}">
                      <a16:colId xmlns:a16="http://schemas.microsoft.com/office/drawing/2014/main" val="3059529456"/>
                    </a:ext>
                  </a:extLst>
                </a:gridCol>
                <a:gridCol w="1876301">
                  <a:extLst>
                    <a:ext uri="{9D8B030D-6E8A-4147-A177-3AD203B41FA5}">
                      <a16:colId xmlns:a16="http://schemas.microsoft.com/office/drawing/2014/main" val="4234272637"/>
                    </a:ext>
                  </a:extLst>
                </a:gridCol>
                <a:gridCol w="1876301">
                  <a:extLst>
                    <a:ext uri="{9D8B030D-6E8A-4147-A177-3AD203B41FA5}">
                      <a16:colId xmlns:a16="http://schemas.microsoft.com/office/drawing/2014/main" val="2962508957"/>
                    </a:ext>
                  </a:extLst>
                </a:gridCol>
                <a:gridCol w="1068531">
                  <a:extLst>
                    <a:ext uri="{9D8B030D-6E8A-4147-A177-3AD203B41FA5}">
                      <a16:colId xmlns:a16="http://schemas.microsoft.com/office/drawing/2014/main" val="2811456722"/>
                    </a:ext>
                  </a:extLst>
                </a:gridCol>
              </a:tblGrid>
              <a:tr h="862935">
                <a:tc>
                  <a:txBody>
                    <a:bodyPr/>
                    <a:lstStyle>
                      <a:lvl1pPr marL="0" algn="l" defTabSz="4023360" rtl="0" eaLnBrk="1" latinLnBrk="0" hangingPunct="1">
                        <a:defRPr sz="7920" b="1" kern="1200">
                          <a:solidFill>
                            <a:schemeClr val="tx1"/>
                          </a:solidFill>
                          <a:latin typeface="Arial"/>
                        </a:defRPr>
                      </a:lvl1pPr>
                      <a:lvl2pPr marL="2011680" algn="l" defTabSz="4023360" rtl="0" eaLnBrk="1" latinLnBrk="0" hangingPunct="1">
                        <a:defRPr sz="7920" b="1" kern="1200">
                          <a:solidFill>
                            <a:schemeClr val="tx1"/>
                          </a:solidFill>
                          <a:latin typeface="Arial"/>
                        </a:defRPr>
                      </a:lvl2pPr>
                      <a:lvl3pPr marL="4023360" algn="l" defTabSz="4023360" rtl="0" eaLnBrk="1" latinLnBrk="0" hangingPunct="1">
                        <a:defRPr sz="7920" b="1" kern="1200">
                          <a:solidFill>
                            <a:schemeClr val="tx1"/>
                          </a:solidFill>
                          <a:latin typeface="Arial"/>
                        </a:defRPr>
                      </a:lvl3pPr>
                      <a:lvl4pPr marL="6035040" algn="l" defTabSz="4023360" rtl="0" eaLnBrk="1" latinLnBrk="0" hangingPunct="1">
                        <a:defRPr sz="7920" b="1" kern="1200">
                          <a:solidFill>
                            <a:schemeClr val="tx1"/>
                          </a:solidFill>
                          <a:latin typeface="Arial"/>
                        </a:defRPr>
                      </a:lvl4pPr>
                      <a:lvl5pPr marL="8046720" algn="l" defTabSz="4023360" rtl="0" eaLnBrk="1" latinLnBrk="0" hangingPunct="1">
                        <a:defRPr sz="7920" b="1" kern="1200">
                          <a:solidFill>
                            <a:schemeClr val="tx1"/>
                          </a:solidFill>
                          <a:latin typeface="Arial"/>
                        </a:defRPr>
                      </a:lvl5pPr>
                      <a:lvl6pPr marL="10058400" algn="l" defTabSz="4023360" rtl="0" eaLnBrk="1" latinLnBrk="0" hangingPunct="1">
                        <a:defRPr sz="7920" b="1" kern="1200">
                          <a:solidFill>
                            <a:schemeClr val="tx1"/>
                          </a:solidFill>
                          <a:latin typeface="Arial"/>
                        </a:defRPr>
                      </a:lvl6pPr>
                      <a:lvl7pPr marL="12070080" algn="l" defTabSz="4023360" rtl="0" eaLnBrk="1" latinLnBrk="0" hangingPunct="1">
                        <a:defRPr sz="7920" b="1" kern="1200">
                          <a:solidFill>
                            <a:schemeClr val="tx1"/>
                          </a:solidFill>
                          <a:latin typeface="Arial"/>
                        </a:defRPr>
                      </a:lvl7pPr>
                      <a:lvl8pPr marL="14081760" algn="l" defTabSz="4023360" rtl="0" eaLnBrk="1" latinLnBrk="0" hangingPunct="1">
                        <a:defRPr sz="7920" b="1" kern="1200">
                          <a:solidFill>
                            <a:schemeClr val="tx1"/>
                          </a:solidFill>
                          <a:latin typeface="Arial"/>
                        </a:defRPr>
                      </a:lvl8pPr>
                      <a:lvl9pPr marL="16093440" algn="l" defTabSz="4023360" rtl="0" eaLnBrk="1" latinLnBrk="0" hangingPunct="1">
                        <a:defRPr sz="7920" b="1" kern="1200">
                          <a:solidFill>
                            <a:schemeClr val="tx1"/>
                          </a:solidFill>
                          <a:latin typeface="Arial"/>
                        </a:defRPr>
                      </a:lvl9pPr>
                    </a:lstStyle>
                    <a:p>
                      <a:endParaRPr lang="en-US" sz="1500" dirty="0">
                        <a:latin typeface="+mn-lt"/>
                        <a:cs typeface="Arial" panose="020B0604020202020204" pitchFamily="34" charset="0"/>
                      </a:endParaRPr>
                    </a:p>
                  </a:txBody>
                  <a:tcPr marL="68580" marR="68580" marT="34299" marB="34299"/>
                </a:tc>
                <a:tc>
                  <a:txBody>
                    <a:bodyPr/>
                    <a:lstStyle>
                      <a:lvl1pPr marL="0" algn="l" defTabSz="4023360" rtl="0" eaLnBrk="1" latinLnBrk="0" hangingPunct="1">
                        <a:defRPr sz="7920" b="1" kern="1200">
                          <a:solidFill>
                            <a:schemeClr val="tx1"/>
                          </a:solidFill>
                          <a:latin typeface="Arial"/>
                        </a:defRPr>
                      </a:lvl1pPr>
                      <a:lvl2pPr marL="2011680" algn="l" defTabSz="4023360" rtl="0" eaLnBrk="1" latinLnBrk="0" hangingPunct="1">
                        <a:defRPr sz="7920" b="1" kern="1200">
                          <a:solidFill>
                            <a:schemeClr val="tx1"/>
                          </a:solidFill>
                          <a:latin typeface="Arial"/>
                        </a:defRPr>
                      </a:lvl2pPr>
                      <a:lvl3pPr marL="4023360" algn="l" defTabSz="4023360" rtl="0" eaLnBrk="1" latinLnBrk="0" hangingPunct="1">
                        <a:defRPr sz="7920" b="1" kern="1200">
                          <a:solidFill>
                            <a:schemeClr val="tx1"/>
                          </a:solidFill>
                          <a:latin typeface="Arial"/>
                        </a:defRPr>
                      </a:lvl3pPr>
                      <a:lvl4pPr marL="6035040" algn="l" defTabSz="4023360" rtl="0" eaLnBrk="1" latinLnBrk="0" hangingPunct="1">
                        <a:defRPr sz="7920" b="1" kern="1200">
                          <a:solidFill>
                            <a:schemeClr val="tx1"/>
                          </a:solidFill>
                          <a:latin typeface="Arial"/>
                        </a:defRPr>
                      </a:lvl4pPr>
                      <a:lvl5pPr marL="8046720" algn="l" defTabSz="4023360" rtl="0" eaLnBrk="1" latinLnBrk="0" hangingPunct="1">
                        <a:defRPr sz="7920" b="1" kern="1200">
                          <a:solidFill>
                            <a:schemeClr val="tx1"/>
                          </a:solidFill>
                          <a:latin typeface="Arial"/>
                        </a:defRPr>
                      </a:lvl5pPr>
                      <a:lvl6pPr marL="10058400" algn="l" defTabSz="4023360" rtl="0" eaLnBrk="1" latinLnBrk="0" hangingPunct="1">
                        <a:defRPr sz="7920" b="1" kern="1200">
                          <a:solidFill>
                            <a:schemeClr val="tx1"/>
                          </a:solidFill>
                          <a:latin typeface="Arial"/>
                        </a:defRPr>
                      </a:lvl6pPr>
                      <a:lvl7pPr marL="12070080" algn="l" defTabSz="4023360" rtl="0" eaLnBrk="1" latinLnBrk="0" hangingPunct="1">
                        <a:defRPr sz="7920" b="1" kern="1200">
                          <a:solidFill>
                            <a:schemeClr val="tx1"/>
                          </a:solidFill>
                          <a:latin typeface="Arial"/>
                        </a:defRPr>
                      </a:lvl7pPr>
                      <a:lvl8pPr marL="14081760" algn="l" defTabSz="4023360" rtl="0" eaLnBrk="1" latinLnBrk="0" hangingPunct="1">
                        <a:defRPr sz="7920" b="1" kern="1200">
                          <a:solidFill>
                            <a:schemeClr val="tx1"/>
                          </a:solidFill>
                          <a:latin typeface="Arial"/>
                        </a:defRPr>
                      </a:lvl8pPr>
                      <a:lvl9pPr marL="16093440" algn="l" defTabSz="4023360" rtl="0" eaLnBrk="1" latinLnBrk="0" hangingPunct="1">
                        <a:defRPr sz="7920" b="1" kern="1200">
                          <a:solidFill>
                            <a:schemeClr val="tx1"/>
                          </a:solidFill>
                          <a:latin typeface="Arial"/>
                        </a:defRPr>
                      </a:lvl9pPr>
                    </a:lstStyle>
                    <a:p>
                      <a:pPr algn="ctr"/>
                      <a:r>
                        <a:rPr lang="en-US" sz="1500" dirty="0">
                          <a:latin typeface="+mn-lt"/>
                          <a:cs typeface="Arial" panose="020B0604020202020204" pitchFamily="34" charset="0"/>
                        </a:rPr>
                        <a:t>F element TSS</a:t>
                      </a:r>
                      <a:endParaRPr lang="en-US" sz="1500" b="0" dirty="0">
                        <a:latin typeface="+mn-lt"/>
                        <a:cs typeface="Arial" panose="020B0604020202020204" pitchFamily="34" charset="0"/>
                      </a:endParaRPr>
                    </a:p>
                  </a:txBody>
                  <a:tcPr marL="68580" marR="68580" marT="34299" marB="34299"/>
                </a:tc>
                <a:tc>
                  <a:txBody>
                    <a:bodyPr/>
                    <a:lstStyle>
                      <a:lvl1pPr marL="0" algn="l" defTabSz="4023360" rtl="0" eaLnBrk="1" latinLnBrk="0" hangingPunct="1">
                        <a:defRPr sz="7920" b="1" kern="1200">
                          <a:solidFill>
                            <a:schemeClr val="tx1"/>
                          </a:solidFill>
                          <a:latin typeface="Arial"/>
                        </a:defRPr>
                      </a:lvl1pPr>
                      <a:lvl2pPr marL="2011680" algn="l" defTabSz="4023360" rtl="0" eaLnBrk="1" latinLnBrk="0" hangingPunct="1">
                        <a:defRPr sz="7920" b="1" kern="1200">
                          <a:solidFill>
                            <a:schemeClr val="tx1"/>
                          </a:solidFill>
                          <a:latin typeface="Arial"/>
                        </a:defRPr>
                      </a:lvl2pPr>
                      <a:lvl3pPr marL="4023360" algn="l" defTabSz="4023360" rtl="0" eaLnBrk="1" latinLnBrk="0" hangingPunct="1">
                        <a:defRPr sz="7920" b="1" kern="1200">
                          <a:solidFill>
                            <a:schemeClr val="tx1"/>
                          </a:solidFill>
                          <a:latin typeface="Arial"/>
                        </a:defRPr>
                      </a:lvl3pPr>
                      <a:lvl4pPr marL="6035040" algn="l" defTabSz="4023360" rtl="0" eaLnBrk="1" latinLnBrk="0" hangingPunct="1">
                        <a:defRPr sz="7920" b="1" kern="1200">
                          <a:solidFill>
                            <a:schemeClr val="tx1"/>
                          </a:solidFill>
                          <a:latin typeface="Arial"/>
                        </a:defRPr>
                      </a:lvl4pPr>
                      <a:lvl5pPr marL="8046720" algn="l" defTabSz="4023360" rtl="0" eaLnBrk="1" latinLnBrk="0" hangingPunct="1">
                        <a:defRPr sz="7920" b="1" kern="1200">
                          <a:solidFill>
                            <a:schemeClr val="tx1"/>
                          </a:solidFill>
                          <a:latin typeface="Arial"/>
                        </a:defRPr>
                      </a:lvl5pPr>
                      <a:lvl6pPr marL="10058400" algn="l" defTabSz="4023360" rtl="0" eaLnBrk="1" latinLnBrk="0" hangingPunct="1">
                        <a:defRPr sz="7920" b="1" kern="1200">
                          <a:solidFill>
                            <a:schemeClr val="tx1"/>
                          </a:solidFill>
                          <a:latin typeface="Arial"/>
                        </a:defRPr>
                      </a:lvl6pPr>
                      <a:lvl7pPr marL="12070080" algn="l" defTabSz="4023360" rtl="0" eaLnBrk="1" latinLnBrk="0" hangingPunct="1">
                        <a:defRPr sz="7920" b="1" kern="1200">
                          <a:solidFill>
                            <a:schemeClr val="tx1"/>
                          </a:solidFill>
                          <a:latin typeface="Arial"/>
                        </a:defRPr>
                      </a:lvl7pPr>
                      <a:lvl8pPr marL="14081760" algn="l" defTabSz="4023360" rtl="0" eaLnBrk="1" latinLnBrk="0" hangingPunct="1">
                        <a:defRPr sz="7920" b="1" kern="1200">
                          <a:solidFill>
                            <a:schemeClr val="tx1"/>
                          </a:solidFill>
                          <a:latin typeface="Arial"/>
                        </a:defRPr>
                      </a:lvl8pPr>
                      <a:lvl9pPr marL="16093440" algn="l" defTabSz="4023360" rtl="0" eaLnBrk="1" latinLnBrk="0" hangingPunct="1">
                        <a:defRPr sz="7920" b="1" kern="1200">
                          <a:solidFill>
                            <a:schemeClr val="tx1"/>
                          </a:solidFill>
                          <a:latin typeface="Arial"/>
                        </a:defRPr>
                      </a:lvl9pPr>
                    </a:lstStyle>
                    <a:p>
                      <a:pPr algn="ctr"/>
                      <a:r>
                        <a:rPr lang="en-US" sz="1500" dirty="0">
                          <a:latin typeface="+mn-lt"/>
                          <a:cs typeface="Arial" panose="020B0604020202020204" pitchFamily="34" charset="0"/>
                        </a:rPr>
                        <a:t>chr2 and chr3 heterochromatic region TSS</a:t>
                      </a:r>
                      <a:endParaRPr lang="en-US" sz="1500" b="0" dirty="0">
                        <a:latin typeface="+mn-lt"/>
                        <a:cs typeface="Arial" panose="020B0604020202020204" pitchFamily="34" charset="0"/>
                      </a:endParaRPr>
                    </a:p>
                  </a:txBody>
                  <a:tcPr marL="68580" marR="68580" marT="34299" marB="34299"/>
                </a:tc>
                <a:tc>
                  <a:txBody>
                    <a:bodyPr/>
                    <a:lstStyle>
                      <a:lvl1pPr marL="0" algn="l" defTabSz="4023360" rtl="0" eaLnBrk="1" latinLnBrk="0" hangingPunct="1">
                        <a:defRPr sz="7920" b="1" kern="1200">
                          <a:solidFill>
                            <a:schemeClr val="tx1"/>
                          </a:solidFill>
                          <a:latin typeface="Arial"/>
                        </a:defRPr>
                      </a:lvl1pPr>
                      <a:lvl2pPr marL="2011680" algn="l" defTabSz="4023360" rtl="0" eaLnBrk="1" latinLnBrk="0" hangingPunct="1">
                        <a:defRPr sz="7920" b="1" kern="1200">
                          <a:solidFill>
                            <a:schemeClr val="tx1"/>
                          </a:solidFill>
                          <a:latin typeface="Arial"/>
                        </a:defRPr>
                      </a:lvl2pPr>
                      <a:lvl3pPr marL="4023360" algn="l" defTabSz="4023360" rtl="0" eaLnBrk="1" latinLnBrk="0" hangingPunct="1">
                        <a:defRPr sz="7920" b="1" kern="1200">
                          <a:solidFill>
                            <a:schemeClr val="tx1"/>
                          </a:solidFill>
                          <a:latin typeface="Arial"/>
                        </a:defRPr>
                      </a:lvl3pPr>
                      <a:lvl4pPr marL="6035040" algn="l" defTabSz="4023360" rtl="0" eaLnBrk="1" latinLnBrk="0" hangingPunct="1">
                        <a:defRPr sz="7920" b="1" kern="1200">
                          <a:solidFill>
                            <a:schemeClr val="tx1"/>
                          </a:solidFill>
                          <a:latin typeface="Arial"/>
                        </a:defRPr>
                      </a:lvl4pPr>
                      <a:lvl5pPr marL="8046720" algn="l" defTabSz="4023360" rtl="0" eaLnBrk="1" latinLnBrk="0" hangingPunct="1">
                        <a:defRPr sz="7920" b="1" kern="1200">
                          <a:solidFill>
                            <a:schemeClr val="tx1"/>
                          </a:solidFill>
                          <a:latin typeface="Arial"/>
                        </a:defRPr>
                      </a:lvl5pPr>
                      <a:lvl6pPr marL="10058400" algn="l" defTabSz="4023360" rtl="0" eaLnBrk="1" latinLnBrk="0" hangingPunct="1">
                        <a:defRPr sz="7920" b="1" kern="1200">
                          <a:solidFill>
                            <a:schemeClr val="tx1"/>
                          </a:solidFill>
                          <a:latin typeface="Arial"/>
                        </a:defRPr>
                      </a:lvl6pPr>
                      <a:lvl7pPr marL="12070080" algn="l" defTabSz="4023360" rtl="0" eaLnBrk="1" latinLnBrk="0" hangingPunct="1">
                        <a:defRPr sz="7920" b="1" kern="1200">
                          <a:solidFill>
                            <a:schemeClr val="tx1"/>
                          </a:solidFill>
                          <a:latin typeface="Arial"/>
                        </a:defRPr>
                      </a:lvl7pPr>
                      <a:lvl8pPr marL="14081760" algn="l" defTabSz="4023360" rtl="0" eaLnBrk="1" latinLnBrk="0" hangingPunct="1">
                        <a:defRPr sz="7920" b="1" kern="1200">
                          <a:solidFill>
                            <a:schemeClr val="tx1"/>
                          </a:solidFill>
                          <a:latin typeface="Arial"/>
                        </a:defRPr>
                      </a:lvl8pPr>
                      <a:lvl9pPr marL="16093440" algn="l" defTabSz="4023360" rtl="0" eaLnBrk="1" latinLnBrk="0" hangingPunct="1">
                        <a:defRPr sz="7920" b="1" kern="1200">
                          <a:solidFill>
                            <a:schemeClr val="tx1"/>
                          </a:solidFill>
                          <a:latin typeface="Arial"/>
                        </a:defRPr>
                      </a:lvl9pPr>
                    </a:lstStyle>
                    <a:p>
                      <a:pPr algn="ctr"/>
                      <a:r>
                        <a:rPr lang="en-US" sz="1500" dirty="0">
                          <a:latin typeface="+mn-lt"/>
                          <a:cs typeface="Arial" panose="020B0604020202020204" pitchFamily="34" charset="0"/>
                        </a:rPr>
                        <a:t>D_base TSS</a:t>
                      </a:r>
                      <a:endParaRPr lang="en-US" sz="1500" b="0" dirty="0">
                        <a:latin typeface="+mn-lt"/>
                        <a:cs typeface="Arial" panose="020B0604020202020204" pitchFamily="34" charset="0"/>
                      </a:endParaRPr>
                    </a:p>
                  </a:txBody>
                  <a:tcPr marL="68580" marR="68580" marT="34299" marB="34299"/>
                </a:tc>
                <a:extLst>
                  <a:ext uri="{0D108BD9-81ED-4DB2-BD59-A6C34878D82A}">
                    <a16:rowId xmlns:a16="http://schemas.microsoft.com/office/drawing/2014/main" val="2317212645"/>
                  </a:ext>
                </a:extLst>
              </a:tr>
              <a:tr h="339945">
                <a:tc>
                  <a:txBody>
                    <a:bodyPr/>
                    <a:lstStyle>
                      <a:lvl1pPr marL="0" algn="l" defTabSz="4023360" rtl="0" eaLnBrk="1" latinLnBrk="0" hangingPunct="1">
                        <a:defRPr sz="7920" kern="1200">
                          <a:solidFill>
                            <a:schemeClr val="tx1"/>
                          </a:solidFill>
                          <a:latin typeface="Arial"/>
                        </a:defRPr>
                      </a:lvl1pPr>
                      <a:lvl2pPr marL="2011680" algn="l" defTabSz="4023360" rtl="0" eaLnBrk="1" latinLnBrk="0" hangingPunct="1">
                        <a:defRPr sz="7920" kern="1200">
                          <a:solidFill>
                            <a:schemeClr val="tx1"/>
                          </a:solidFill>
                          <a:latin typeface="Arial"/>
                        </a:defRPr>
                      </a:lvl2pPr>
                      <a:lvl3pPr marL="4023360" algn="l" defTabSz="4023360" rtl="0" eaLnBrk="1" latinLnBrk="0" hangingPunct="1">
                        <a:defRPr sz="7920" kern="1200">
                          <a:solidFill>
                            <a:schemeClr val="tx1"/>
                          </a:solidFill>
                          <a:latin typeface="Arial"/>
                        </a:defRPr>
                      </a:lvl3pPr>
                      <a:lvl4pPr marL="6035040" algn="l" defTabSz="4023360" rtl="0" eaLnBrk="1" latinLnBrk="0" hangingPunct="1">
                        <a:defRPr sz="7920" kern="1200">
                          <a:solidFill>
                            <a:schemeClr val="tx1"/>
                          </a:solidFill>
                          <a:latin typeface="Arial"/>
                        </a:defRPr>
                      </a:lvl4pPr>
                      <a:lvl5pPr marL="8046720" algn="l" defTabSz="4023360" rtl="0" eaLnBrk="1" latinLnBrk="0" hangingPunct="1">
                        <a:defRPr sz="7920" kern="1200">
                          <a:solidFill>
                            <a:schemeClr val="tx1"/>
                          </a:solidFill>
                          <a:latin typeface="Arial"/>
                        </a:defRPr>
                      </a:lvl5pPr>
                      <a:lvl6pPr marL="10058400" algn="l" defTabSz="4023360" rtl="0" eaLnBrk="1" latinLnBrk="0" hangingPunct="1">
                        <a:defRPr sz="7920" kern="1200">
                          <a:solidFill>
                            <a:schemeClr val="tx1"/>
                          </a:solidFill>
                          <a:latin typeface="Arial"/>
                        </a:defRPr>
                      </a:lvl6pPr>
                      <a:lvl7pPr marL="12070080" algn="l" defTabSz="4023360" rtl="0" eaLnBrk="1" latinLnBrk="0" hangingPunct="1">
                        <a:defRPr sz="7920" kern="1200">
                          <a:solidFill>
                            <a:schemeClr val="tx1"/>
                          </a:solidFill>
                          <a:latin typeface="Arial"/>
                        </a:defRPr>
                      </a:lvl7pPr>
                      <a:lvl8pPr marL="14081760" algn="l" defTabSz="4023360" rtl="0" eaLnBrk="1" latinLnBrk="0" hangingPunct="1">
                        <a:defRPr sz="7920" kern="1200">
                          <a:solidFill>
                            <a:schemeClr val="tx1"/>
                          </a:solidFill>
                          <a:latin typeface="Arial"/>
                        </a:defRPr>
                      </a:lvl8pPr>
                      <a:lvl9pPr marL="16093440" algn="l" defTabSz="4023360" rtl="0" eaLnBrk="1" latinLnBrk="0" hangingPunct="1">
                        <a:defRPr sz="7920" kern="1200">
                          <a:solidFill>
                            <a:schemeClr val="tx1"/>
                          </a:solidFill>
                          <a:latin typeface="Arial"/>
                        </a:defRPr>
                      </a:lvl9pPr>
                    </a:lstStyle>
                    <a:p>
                      <a:r>
                        <a:rPr lang="en-US" sz="1500" dirty="0">
                          <a:latin typeface="+mn-lt"/>
                          <a:cs typeface="Arial" panose="020B0604020202020204" pitchFamily="34" charset="0"/>
                        </a:rPr>
                        <a:t>Number of input sequences</a:t>
                      </a:r>
                    </a:p>
                  </a:txBody>
                  <a:tcPr marL="137160" marR="137160" marT="34299" marB="34299"/>
                </a:tc>
                <a:tc>
                  <a:txBody>
                    <a:bodyPr/>
                    <a:lstStyle>
                      <a:lvl1pPr marL="0" algn="l" defTabSz="4023360" rtl="0" eaLnBrk="1" latinLnBrk="0" hangingPunct="1">
                        <a:defRPr sz="7920" kern="1200">
                          <a:solidFill>
                            <a:schemeClr val="tx1"/>
                          </a:solidFill>
                          <a:latin typeface="Arial"/>
                        </a:defRPr>
                      </a:lvl1pPr>
                      <a:lvl2pPr marL="2011680" algn="l" defTabSz="4023360" rtl="0" eaLnBrk="1" latinLnBrk="0" hangingPunct="1">
                        <a:defRPr sz="7920" kern="1200">
                          <a:solidFill>
                            <a:schemeClr val="tx1"/>
                          </a:solidFill>
                          <a:latin typeface="Arial"/>
                        </a:defRPr>
                      </a:lvl2pPr>
                      <a:lvl3pPr marL="4023360" algn="l" defTabSz="4023360" rtl="0" eaLnBrk="1" latinLnBrk="0" hangingPunct="1">
                        <a:defRPr sz="7920" kern="1200">
                          <a:solidFill>
                            <a:schemeClr val="tx1"/>
                          </a:solidFill>
                          <a:latin typeface="Arial"/>
                        </a:defRPr>
                      </a:lvl3pPr>
                      <a:lvl4pPr marL="6035040" algn="l" defTabSz="4023360" rtl="0" eaLnBrk="1" latinLnBrk="0" hangingPunct="1">
                        <a:defRPr sz="7920" kern="1200">
                          <a:solidFill>
                            <a:schemeClr val="tx1"/>
                          </a:solidFill>
                          <a:latin typeface="Arial"/>
                        </a:defRPr>
                      </a:lvl4pPr>
                      <a:lvl5pPr marL="8046720" algn="l" defTabSz="4023360" rtl="0" eaLnBrk="1" latinLnBrk="0" hangingPunct="1">
                        <a:defRPr sz="7920" kern="1200">
                          <a:solidFill>
                            <a:schemeClr val="tx1"/>
                          </a:solidFill>
                          <a:latin typeface="Arial"/>
                        </a:defRPr>
                      </a:lvl5pPr>
                      <a:lvl6pPr marL="10058400" algn="l" defTabSz="4023360" rtl="0" eaLnBrk="1" latinLnBrk="0" hangingPunct="1">
                        <a:defRPr sz="7920" kern="1200">
                          <a:solidFill>
                            <a:schemeClr val="tx1"/>
                          </a:solidFill>
                          <a:latin typeface="Arial"/>
                        </a:defRPr>
                      </a:lvl6pPr>
                      <a:lvl7pPr marL="12070080" algn="l" defTabSz="4023360" rtl="0" eaLnBrk="1" latinLnBrk="0" hangingPunct="1">
                        <a:defRPr sz="7920" kern="1200">
                          <a:solidFill>
                            <a:schemeClr val="tx1"/>
                          </a:solidFill>
                          <a:latin typeface="Arial"/>
                        </a:defRPr>
                      </a:lvl7pPr>
                      <a:lvl8pPr marL="14081760" algn="l" defTabSz="4023360" rtl="0" eaLnBrk="1" latinLnBrk="0" hangingPunct="1">
                        <a:defRPr sz="7920" kern="1200">
                          <a:solidFill>
                            <a:schemeClr val="tx1"/>
                          </a:solidFill>
                          <a:latin typeface="Arial"/>
                        </a:defRPr>
                      </a:lvl8pPr>
                      <a:lvl9pPr marL="16093440" algn="l" defTabSz="4023360" rtl="0" eaLnBrk="1" latinLnBrk="0" hangingPunct="1">
                        <a:defRPr sz="7920" kern="1200">
                          <a:solidFill>
                            <a:schemeClr val="tx1"/>
                          </a:solidFill>
                          <a:latin typeface="Arial"/>
                        </a:defRPr>
                      </a:lvl9pPr>
                    </a:lstStyle>
                    <a:p>
                      <a:pPr algn="ctr"/>
                      <a:r>
                        <a:rPr lang="en-US" sz="1500" dirty="0">
                          <a:latin typeface="+mn-lt"/>
                          <a:cs typeface="Arial" panose="020B0604020202020204" pitchFamily="34" charset="0"/>
                        </a:rPr>
                        <a:t>141</a:t>
                      </a:r>
                    </a:p>
                  </a:txBody>
                  <a:tcPr marL="68580" marR="68580" marT="34299" marB="34299"/>
                </a:tc>
                <a:tc>
                  <a:txBody>
                    <a:bodyPr/>
                    <a:lstStyle>
                      <a:lvl1pPr marL="0" algn="l" defTabSz="4023360" rtl="0" eaLnBrk="1" latinLnBrk="0" hangingPunct="1">
                        <a:defRPr sz="7920" kern="1200">
                          <a:solidFill>
                            <a:schemeClr val="tx1"/>
                          </a:solidFill>
                          <a:latin typeface="Arial"/>
                        </a:defRPr>
                      </a:lvl1pPr>
                      <a:lvl2pPr marL="2011680" algn="l" defTabSz="4023360" rtl="0" eaLnBrk="1" latinLnBrk="0" hangingPunct="1">
                        <a:defRPr sz="7920" kern="1200">
                          <a:solidFill>
                            <a:schemeClr val="tx1"/>
                          </a:solidFill>
                          <a:latin typeface="Arial"/>
                        </a:defRPr>
                      </a:lvl2pPr>
                      <a:lvl3pPr marL="4023360" algn="l" defTabSz="4023360" rtl="0" eaLnBrk="1" latinLnBrk="0" hangingPunct="1">
                        <a:defRPr sz="7920" kern="1200">
                          <a:solidFill>
                            <a:schemeClr val="tx1"/>
                          </a:solidFill>
                          <a:latin typeface="Arial"/>
                        </a:defRPr>
                      </a:lvl3pPr>
                      <a:lvl4pPr marL="6035040" algn="l" defTabSz="4023360" rtl="0" eaLnBrk="1" latinLnBrk="0" hangingPunct="1">
                        <a:defRPr sz="7920" kern="1200">
                          <a:solidFill>
                            <a:schemeClr val="tx1"/>
                          </a:solidFill>
                          <a:latin typeface="Arial"/>
                        </a:defRPr>
                      </a:lvl4pPr>
                      <a:lvl5pPr marL="8046720" algn="l" defTabSz="4023360" rtl="0" eaLnBrk="1" latinLnBrk="0" hangingPunct="1">
                        <a:defRPr sz="7920" kern="1200">
                          <a:solidFill>
                            <a:schemeClr val="tx1"/>
                          </a:solidFill>
                          <a:latin typeface="Arial"/>
                        </a:defRPr>
                      </a:lvl5pPr>
                      <a:lvl6pPr marL="10058400" algn="l" defTabSz="4023360" rtl="0" eaLnBrk="1" latinLnBrk="0" hangingPunct="1">
                        <a:defRPr sz="7920" kern="1200">
                          <a:solidFill>
                            <a:schemeClr val="tx1"/>
                          </a:solidFill>
                          <a:latin typeface="Arial"/>
                        </a:defRPr>
                      </a:lvl6pPr>
                      <a:lvl7pPr marL="12070080" algn="l" defTabSz="4023360" rtl="0" eaLnBrk="1" latinLnBrk="0" hangingPunct="1">
                        <a:defRPr sz="7920" kern="1200">
                          <a:solidFill>
                            <a:schemeClr val="tx1"/>
                          </a:solidFill>
                          <a:latin typeface="Arial"/>
                        </a:defRPr>
                      </a:lvl7pPr>
                      <a:lvl8pPr marL="14081760" algn="l" defTabSz="4023360" rtl="0" eaLnBrk="1" latinLnBrk="0" hangingPunct="1">
                        <a:defRPr sz="7920" kern="1200">
                          <a:solidFill>
                            <a:schemeClr val="tx1"/>
                          </a:solidFill>
                          <a:latin typeface="Arial"/>
                        </a:defRPr>
                      </a:lvl8pPr>
                      <a:lvl9pPr marL="16093440" algn="l" defTabSz="4023360" rtl="0" eaLnBrk="1" latinLnBrk="0" hangingPunct="1">
                        <a:defRPr sz="7920" kern="1200">
                          <a:solidFill>
                            <a:schemeClr val="tx1"/>
                          </a:solidFill>
                          <a:latin typeface="Arial"/>
                        </a:defRPr>
                      </a:lvl9pPr>
                    </a:lstStyle>
                    <a:p>
                      <a:pPr algn="ctr"/>
                      <a:r>
                        <a:rPr lang="en-US" sz="1500" dirty="0">
                          <a:latin typeface="+mn-lt"/>
                          <a:cs typeface="Arial" panose="020B0604020202020204" pitchFamily="34" charset="0"/>
                        </a:rPr>
                        <a:t>212</a:t>
                      </a:r>
                    </a:p>
                  </a:txBody>
                  <a:tcPr marL="68580" marR="68580" marT="34299" marB="34299"/>
                </a:tc>
                <a:tc>
                  <a:txBody>
                    <a:bodyPr/>
                    <a:lstStyle>
                      <a:lvl1pPr marL="0" algn="l" defTabSz="4023360" rtl="0" eaLnBrk="1" latinLnBrk="0" hangingPunct="1">
                        <a:defRPr sz="7920" kern="1200">
                          <a:solidFill>
                            <a:schemeClr val="tx1"/>
                          </a:solidFill>
                          <a:latin typeface="Arial"/>
                        </a:defRPr>
                      </a:lvl1pPr>
                      <a:lvl2pPr marL="2011680" algn="l" defTabSz="4023360" rtl="0" eaLnBrk="1" latinLnBrk="0" hangingPunct="1">
                        <a:defRPr sz="7920" kern="1200">
                          <a:solidFill>
                            <a:schemeClr val="tx1"/>
                          </a:solidFill>
                          <a:latin typeface="Arial"/>
                        </a:defRPr>
                      </a:lvl2pPr>
                      <a:lvl3pPr marL="4023360" algn="l" defTabSz="4023360" rtl="0" eaLnBrk="1" latinLnBrk="0" hangingPunct="1">
                        <a:defRPr sz="7920" kern="1200">
                          <a:solidFill>
                            <a:schemeClr val="tx1"/>
                          </a:solidFill>
                          <a:latin typeface="Arial"/>
                        </a:defRPr>
                      </a:lvl3pPr>
                      <a:lvl4pPr marL="6035040" algn="l" defTabSz="4023360" rtl="0" eaLnBrk="1" latinLnBrk="0" hangingPunct="1">
                        <a:defRPr sz="7920" kern="1200">
                          <a:solidFill>
                            <a:schemeClr val="tx1"/>
                          </a:solidFill>
                          <a:latin typeface="Arial"/>
                        </a:defRPr>
                      </a:lvl4pPr>
                      <a:lvl5pPr marL="8046720" algn="l" defTabSz="4023360" rtl="0" eaLnBrk="1" latinLnBrk="0" hangingPunct="1">
                        <a:defRPr sz="7920" kern="1200">
                          <a:solidFill>
                            <a:schemeClr val="tx1"/>
                          </a:solidFill>
                          <a:latin typeface="Arial"/>
                        </a:defRPr>
                      </a:lvl5pPr>
                      <a:lvl6pPr marL="10058400" algn="l" defTabSz="4023360" rtl="0" eaLnBrk="1" latinLnBrk="0" hangingPunct="1">
                        <a:defRPr sz="7920" kern="1200">
                          <a:solidFill>
                            <a:schemeClr val="tx1"/>
                          </a:solidFill>
                          <a:latin typeface="Arial"/>
                        </a:defRPr>
                      </a:lvl6pPr>
                      <a:lvl7pPr marL="12070080" algn="l" defTabSz="4023360" rtl="0" eaLnBrk="1" latinLnBrk="0" hangingPunct="1">
                        <a:defRPr sz="7920" kern="1200">
                          <a:solidFill>
                            <a:schemeClr val="tx1"/>
                          </a:solidFill>
                          <a:latin typeface="Arial"/>
                        </a:defRPr>
                      </a:lvl7pPr>
                      <a:lvl8pPr marL="14081760" algn="l" defTabSz="4023360" rtl="0" eaLnBrk="1" latinLnBrk="0" hangingPunct="1">
                        <a:defRPr sz="7920" kern="1200">
                          <a:solidFill>
                            <a:schemeClr val="tx1"/>
                          </a:solidFill>
                          <a:latin typeface="Arial"/>
                        </a:defRPr>
                      </a:lvl8pPr>
                      <a:lvl9pPr marL="16093440" algn="l" defTabSz="4023360" rtl="0" eaLnBrk="1" latinLnBrk="0" hangingPunct="1">
                        <a:defRPr sz="7920" kern="1200">
                          <a:solidFill>
                            <a:schemeClr val="tx1"/>
                          </a:solidFill>
                          <a:latin typeface="Arial"/>
                        </a:defRPr>
                      </a:lvl9pPr>
                    </a:lstStyle>
                    <a:p>
                      <a:pPr algn="ctr"/>
                      <a:r>
                        <a:rPr lang="en-US" sz="1500" dirty="0">
                          <a:latin typeface="+mn-lt"/>
                          <a:cs typeface="Arial" panose="020B0604020202020204" pitchFamily="34" charset="0"/>
                        </a:rPr>
                        <a:t>244</a:t>
                      </a:r>
                    </a:p>
                  </a:txBody>
                  <a:tcPr marL="68580" marR="68580" marT="34299" marB="34299"/>
                </a:tc>
                <a:extLst>
                  <a:ext uri="{0D108BD9-81ED-4DB2-BD59-A6C34878D82A}">
                    <a16:rowId xmlns:a16="http://schemas.microsoft.com/office/drawing/2014/main" val="608151370"/>
                  </a:ext>
                </a:extLst>
              </a:tr>
              <a:tr h="601440">
                <a:tc>
                  <a:txBody>
                    <a:bodyPr/>
                    <a:lstStyle>
                      <a:lvl1pPr marL="0" algn="l" defTabSz="4023360" rtl="0" eaLnBrk="1" latinLnBrk="0" hangingPunct="1">
                        <a:defRPr sz="7920" kern="1200">
                          <a:solidFill>
                            <a:schemeClr val="tx1"/>
                          </a:solidFill>
                          <a:latin typeface="Arial"/>
                        </a:defRPr>
                      </a:lvl1pPr>
                      <a:lvl2pPr marL="2011680" algn="l" defTabSz="4023360" rtl="0" eaLnBrk="1" latinLnBrk="0" hangingPunct="1">
                        <a:defRPr sz="7920" kern="1200">
                          <a:solidFill>
                            <a:schemeClr val="tx1"/>
                          </a:solidFill>
                          <a:latin typeface="Arial"/>
                        </a:defRPr>
                      </a:lvl2pPr>
                      <a:lvl3pPr marL="4023360" algn="l" defTabSz="4023360" rtl="0" eaLnBrk="1" latinLnBrk="0" hangingPunct="1">
                        <a:defRPr sz="7920" kern="1200">
                          <a:solidFill>
                            <a:schemeClr val="tx1"/>
                          </a:solidFill>
                          <a:latin typeface="Arial"/>
                        </a:defRPr>
                      </a:lvl3pPr>
                      <a:lvl4pPr marL="6035040" algn="l" defTabSz="4023360" rtl="0" eaLnBrk="1" latinLnBrk="0" hangingPunct="1">
                        <a:defRPr sz="7920" kern="1200">
                          <a:solidFill>
                            <a:schemeClr val="tx1"/>
                          </a:solidFill>
                          <a:latin typeface="Arial"/>
                        </a:defRPr>
                      </a:lvl4pPr>
                      <a:lvl5pPr marL="8046720" algn="l" defTabSz="4023360" rtl="0" eaLnBrk="1" latinLnBrk="0" hangingPunct="1">
                        <a:defRPr sz="7920" kern="1200">
                          <a:solidFill>
                            <a:schemeClr val="tx1"/>
                          </a:solidFill>
                          <a:latin typeface="Arial"/>
                        </a:defRPr>
                      </a:lvl5pPr>
                      <a:lvl6pPr marL="10058400" algn="l" defTabSz="4023360" rtl="0" eaLnBrk="1" latinLnBrk="0" hangingPunct="1">
                        <a:defRPr sz="7920" kern="1200">
                          <a:solidFill>
                            <a:schemeClr val="tx1"/>
                          </a:solidFill>
                          <a:latin typeface="Arial"/>
                        </a:defRPr>
                      </a:lvl6pPr>
                      <a:lvl7pPr marL="12070080" algn="l" defTabSz="4023360" rtl="0" eaLnBrk="1" latinLnBrk="0" hangingPunct="1">
                        <a:defRPr sz="7920" kern="1200">
                          <a:solidFill>
                            <a:schemeClr val="tx1"/>
                          </a:solidFill>
                          <a:latin typeface="Arial"/>
                        </a:defRPr>
                      </a:lvl7pPr>
                      <a:lvl8pPr marL="14081760" algn="l" defTabSz="4023360" rtl="0" eaLnBrk="1" latinLnBrk="0" hangingPunct="1">
                        <a:defRPr sz="7920" kern="1200">
                          <a:solidFill>
                            <a:schemeClr val="tx1"/>
                          </a:solidFill>
                          <a:latin typeface="Arial"/>
                        </a:defRPr>
                      </a:lvl8pPr>
                      <a:lvl9pPr marL="16093440" algn="l" defTabSz="4023360" rtl="0" eaLnBrk="1" latinLnBrk="0" hangingPunct="1">
                        <a:defRPr sz="7920" kern="1200">
                          <a:solidFill>
                            <a:schemeClr val="tx1"/>
                          </a:solidFill>
                          <a:latin typeface="Arial"/>
                        </a:defRPr>
                      </a:lvl9pPr>
                    </a:lstStyle>
                    <a:p>
                      <a:r>
                        <a:rPr lang="en-US" sz="1500" dirty="0">
                          <a:latin typeface="+mn-lt"/>
                          <a:cs typeface="Arial" panose="020B0604020202020204" pitchFamily="34" charset="0"/>
                        </a:rPr>
                        <a:t>Number of significant motif occurrences (q-value &lt; 0.05)</a:t>
                      </a:r>
                    </a:p>
                  </a:txBody>
                  <a:tcPr marL="137160" marR="137160" marT="34299" marB="34299"/>
                </a:tc>
                <a:tc>
                  <a:txBody>
                    <a:bodyPr/>
                    <a:lstStyle>
                      <a:lvl1pPr marL="0" algn="l" defTabSz="4023360" rtl="0" eaLnBrk="1" latinLnBrk="0" hangingPunct="1">
                        <a:defRPr sz="7920" kern="1200">
                          <a:solidFill>
                            <a:schemeClr val="tx1"/>
                          </a:solidFill>
                          <a:latin typeface="Arial"/>
                        </a:defRPr>
                      </a:lvl1pPr>
                      <a:lvl2pPr marL="2011680" algn="l" defTabSz="4023360" rtl="0" eaLnBrk="1" latinLnBrk="0" hangingPunct="1">
                        <a:defRPr sz="7920" kern="1200">
                          <a:solidFill>
                            <a:schemeClr val="tx1"/>
                          </a:solidFill>
                          <a:latin typeface="Arial"/>
                        </a:defRPr>
                      </a:lvl2pPr>
                      <a:lvl3pPr marL="4023360" algn="l" defTabSz="4023360" rtl="0" eaLnBrk="1" latinLnBrk="0" hangingPunct="1">
                        <a:defRPr sz="7920" kern="1200">
                          <a:solidFill>
                            <a:schemeClr val="tx1"/>
                          </a:solidFill>
                          <a:latin typeface="Arial"/>
                        </a:defRPr>
                      </a:lvl3pPr>
                      <a:lvl4pPr marL="6035040" algn="l" defTabSz="4023360" rtl="0" eaLnBrk="1" latinLnBrk="0" hangingPunct="1">
                        <a:defRPr sz="7920" kern="1200">
                          <a:solidFill>
                            <a:schemeClr val="tx1"/>
                          </a:solidFill>
                          <a:latin typeface="Arial"/>
                        </a:defRPr>
                      </a:lvl4pPr>
                      <a:lvl5pPr marL="8046720" algn="l" defTabSz="4023360" rtl="0" eaLnBrk="1" latinLnBrk="0" hangingPunct="1">
                        <a:defRPr sz="7920" kern="1200">
                          <a:solidFill>
                            <a:schemeClr val="tx1"/>
                          </a:solidFill>
                          <a:latin typeface="Arial"/>
                        </a:defRPr>
                      </a:lvl5pPr>
                      <a:lvl6pPr marL="10058400" algn="l" defTabSz="4023360" rtl="0" eaLnBrk="1" latinLnBrk="0" hangingPunct="1">
                        <a:defRPr sz="7920" kern="1200">
                          <a:solidFill>
                            <a:schemeClr val="tx1"/>
                          </a:solidFill>
                          <a:latin typeface="Arial"/>
                        </a:defRPr>
                      </a:lvl6pPr>
                      <a:lvl7pPr marL="12070080" algn="l" defTabSz="4023360" rtl="0" eaLnBrk="1" latinLnBrk="0" hangingPunct="1">
                        <a:defRPr sz="7920" kern="1200">
                          <a:solidFill>
                            <a:schemeClr val="tx1"/>
                          </a:solidFill>
                          <a:latin typeface="Arial"/>
                        </a:defRPr>
                      </a:lvl7pPr>
                      <a:lvl8pPr marL="14081760" algn="l" defTabSz="4023360" rtl="0" eaLnBrk="1" latinLnBrk="0" hangingPunct="1">
                        <a:defRPr sz="7920" kern="1200">
                          <a:solidFill>
                            <a:schemeClr val="tx1"/>
                          </a:solidFill>
                          <a:latin typeface="Arial"/>
                        </a:defRPr>
                      </a:lvl8pPr>
                      <a:lvl9pPr marL="16093440" algn="l" defTabSz="4023360" rtl="0" eaLnBrk="1" latinLnBrk="0" hangingPunct="1">
                        <a:defRPr sz="7920" kern="1200">
                          <a:solidFill>
                            <a:schemeClr val="tx1"/>
                          </a:solidFill>
                          <a:latin typeface="Arial"/>
                        </a:defRPr>
                      </a:lvl9pPr>
                    </a:lstStyle>
                    <a:p>
                      <a:pPr algn="ctr"/>
                      <a:r>
                        <a:rPr lang="en-US" sz="1500" dirty="0">
                          <a:latin typeface="+mn-lt"/>
                          <a:cs typeface="Arial" panose="020B0604020202020204" pitchFamily="34" charset="0"/>
                        </a:rPr>
                        <a:t>267</a:t>
                      </a:r>
                    </a:p>
                  </a:txBody>
                  <a:tcPr marL="68580" marR="68580" marT="34299" marB="34299"/>
                </a:tc>
                <a:tc>
                  <a:txBody>
                    <a:bodyPr/>
                    <a:lstStyle>
                      <a:lvl1pPr marL="0" algn="l" defTabSz="4023360" rtl="0" eaLnBrk="1" latinLnBrk="0" hangingPunct="1">
                        <a:defRPr sz="7920" kern="1200">
                          <a:solidFill>
                            <a:schemeClr val="tx1"/>
                          </a:solidFill>
                          <a:latin typeface="Arial"/>
                        </a:defRPr>
                      </a:lvl1pPr>
                      <a:lvl2pPr marL="2011680" algn="l" defTabSz="4023360" rtl="0" eaLnBrk="1" latinLnBrk="0" hangingPunct="1">
                        <a:defRPr sz="7920" kern="1200">
                          <a:solidFill>
                            <a:schemeClr val="tx1"/>
                          </a:solidFill>
                          <a:latin typeface="Arial"/>
                        </a:defRPr>
                      </a:lvl2pPr>
                      <a:lvl3pPr marL="4023360" algn="l" defTabSz="4023360" rtl="0" eaLnBrk="1" latinLnBrk="0" hangingPunct="1">
                        <a:defRPr sz="7920" kern="1200">
                          <a:solidFill>
                            <a:schemeClr val="tx1"/>
                          </a:solidFill>
                          <a:latin typeface="Arial"/>
                        </a:defRPr>
                      </a:lvl3pPr>
                      <a:lvl4pPr marL="6035040" algn="l" defTabSz="4023360" rtl="0" eaLnBrk="1" latinLnBrk="0" hangingPunct="1">
                        <a:defRPr sz="7920" kern="1200">
                          <a:solidFill>
                            <a:schemeClr val="tx1"/>
                          </a:solidFill>
                          <a:latin typeface="Arial"/>
                        </a:defRPr>
                      </a:lvl4pPr>
                      <a:lvl5pPr marL="8046720" algn="l" defTabSz="4023360" rtl="0" eaLnBrk="1" latinLnBrk="0" hangingPunct="1">
                        <a:defRPr sz="7920" kern="1200">
                          <a:solidFill>
                            <a:schemeClr val="tx1"/>
                          </a:solidFill>
                          <a:latin typeface="Arial"/>
                        </a:defRPr>
                      </a:lvl5pPr>
                      <a:lvl6pPr marL="10058400" algn="l" defTabSz="4023360" rtl="0" eaLnBrk="1" latinLnBrk="0" hangingPunct="1">
                        <a:defRPr sz="7920" kern="1200">
                          <a:solidFill>
                            <a:schemeClr val="tx1"/>
                          </a:solidFill>
                          <a:latin typeface="Arial"/>
                        </a:defRPr>
                      </a:lvl6pPr>
                      <a:lvl7pPr marL="12070080" algn="l" defTabSz="4023360" rtl="0" eaLnBrk="1" latinLnBrk="0" hangingPunct="1">
                        <a:defRPr sz="7920" kern="1200">
                          <a:solidFill>
                            <a:schemeClr val="tx1"/>
                          </a:solidFill>
                          <a:latin typeface="Arial"/>
                        </a:defRPr>
                      </a:lvl7pPr>
                      <a:lvl8pPr marL="14081760" algn="l" defTabSz="4023360" rtl="0" eaLnBrk="1" latinLnBrk="0" hangingPunct="1">
                        <a:defRPr sz="7920" kern="1200">
                          <a:solidFill>
                            <a:schemeClr val="tx1"/>
                          </a:solidFill>
                          <a:latin typeface="Arial"/>
                        </a:defRPr>
                      </a:lvl8pPr>
                      <a:lvl9pPr marL="16093440" algn="l" defTabSz="4023360" rtl="0" eaLnBrk="1" latinLnBrk="0" hangingPunct="1">
                        <a:defRPr sz="7920" kern="1200">
                          <a:solidFill>
                            <a:schemeClr val="tx1"/>
                          </a:solidFill>
                          <a:latin typeface="Arial"/>
                        </a:defRPr>
                      </a:lvl9pPr>
                    </a:lstStyle>
                    <a:p>
                      <a:pPr algn="ctr"/>
                      <a:r>
                        <a:rPr lang="en-US" sz="1500" dirty="0">
                          <a:latin typeface="+mn-lt"/>
                          <a:cs typeface="Arial" panose="020B0604020202020204" pitchFamily="34" charset="0"/>
                        </a:rPr>
                        <a:t>224</a:t>
                      </a:r>
                    </a:p>
                  </a:txBody>
                  <a:tcPr marL="68580" marR="68580" marT="34299" marB="34299"/>
                </a:tc>
                <a:tc>
                  <a:txBody>
                    <a:bodyPr/>
                    <a:lstStyle>
                      <a:lvl1pPr marL="0" algn="l" defTabSz="4023360" rtl="0" eaLnBrk="1" latinLnBrk="0" hangingPunct="1">
                        <a:defRPr sz="7920" kern="1200">
                          <a:solidFill>
                            <a:schemeClr val="tx1"/>
                          </a:solidFill>
                          <a:latin typeface="Arial"/>
                        </a:defRPr>
                      </a:lvl1pPr>
                      <a:lvl2pPr marL="2011680" algn="l" defTabSz="4023360" rtl="0" eaLnBrk="1" latinLnBrk="0" hangingPunct="1">
                        <a:defRPr sz="7920" kern="1200">
                          <a:solidFill>
                            <a:schemeClr val="tx1"/>
                          </a:solidFill>
                          <a:latin typeface="Arial"/>
                        </a:defRPr>
                      </a:lvl2pPr>
                      <a:lvl3pPr marL="4023360" algn="l" defTabSz="4023360" rtl="0" eaLnBrk="1" latinLnBrk="0" hangingPunct="1">
                        <a:defRPr sz="7920" kern="1200">
                          <a:solidFill>
                            <a:schemeClr val="tx1"/>
                          </a:solidFill>
                          <a:latin typeface="Arial"/>
                        </a:defRPr>
                      </a:lvl3pPr>
                      <a:lvl4pPr marL="6035040" algn="l" defTabSz="4023360" rtl="0" eaLnBrk="1" latinLnBrk="0" hangingPunct="1">
                        <a:defRPr sz="7920" kern="1200">
                          <a:solidFill>
                            <a:schemeClr val="tx1"/>
                          </a:solidFill>
                          <a:latin typeface="Arial"/>
                        </a:defRPr>
                      </a:lvl4pPr>
                      <a:lvl5pPr marL="8046720" algn="l" defTabSz="4023360" rtl="0" eaLnBrk="1" latinLnBrk="0" hangingPunct="1">
                        <a:defRPr sz="7920" kern="1200">
                          <a:solidFill>
                            <a:schemeClr val="tx1"/>
                          </a:solidFill>
                          <a:latin typeface="Arial"/>
                        </a:defRPr>
                      </a:lvl5pPr>
                      <a:lvl6pPr marL="10058400" algn="l" defTabSz="4023360" rtl="0" eaLnBrk="1" latinLnBrk="0" hangingPunct="1">
                        <a:defRPr sz="7920" kern="1200">
                          <a:solidFill>
                            <a:schemeClr val="tx1"/>
                          </a:solidFill>
                          <a:latin typeface="Arial"/>
                        </a:defRPr>
                      </a:lvl6pPr>
                      <a:lvl7pPr marL="12070080" algn="l" defTabSz="4023360" rtl="0" eaLnBrk="1" latinLnBrk="0" hangingPunct="1">
                        <a:defRPr sz="7920" kern="1200">
                          <a:solidFill>
                            <a:schemeClr val="tx1"/>
                          </a:solidFill>
                          <a:latin typeface="Arial"/>
                        </a:defRPr>
                      </a:lvl7pPr>
                      <a:lvl8pPr marL="14081760" algn="l" defTabSz="4023360" rtl="0" eaLnBrk="1" latinLnBrk="0" hangingPunct="1">
                        <a:defRPr sz="7920" kern="1200">
                          <a:solidFill>
                            <a:schemeClr val="tx1"/>
                          </a:solidFill>
                          <a:latin typeface="Arial"/>
                        </a:defRPr>
                      </a:lvl8pPr>
                      <a:lvl9pPr marL="16093440" algn="l" defTabSz="4023360" rtl="0" eaLnBrk="1" latinLnBrk="0" hangingPunct="1">
                        <a:defRPr sz="7920" kern="1200">
                          <a:solidFill>
                            <a:schemeClr val="tx1"/>
                          </a:solidFill>
                          <a:latin typeface="Arial"/>
                        </a:defRPr>
                      </a:lvl9pPr>
                    </a:lstStyle>
                    <a:p>
                      <a:pPr algn="ctr"/>
                      <a:r>
                        <a:rPr lang="en-US" sz="1500" dirty="0">
                          <a:latin typeface="+mn-lt"/>
                          <a:cs typeface="Arial" panose="020B0604020202020204" pitchFamily="34" charset="0"/>
                        </a:rPr>
                        <a:t>13</a:t>
                      </a:r>
                    </a:p>
                  </a:txBody>
                  <a:tcPr marL="68580" marR="68580" marT="34299" marB="34299"/>
                </a:tc>
                <a:extLst>
                  <a:ext uri="{0D108BD9-81ED-4DB2-BD59-A6C34878D82A}">
                    <a16:rowId xmlns:a16="http://schemas.microsoft.com/office/drawing/2014/main" val="1590693581"/>
                  </a:ext>
                </a:extLst>
              </a:tr>
              <a:tr h="529528">
                <a:tc>
                  <a:txBody>
                    <a:bodyPr/>
                    <a:lstStyle/>
                    <a:p>
                      <a:pPr algn="l" fontAlgn="b"/>
                      <a:r>
                        <a:rPr lang="en-US" sz="1500" u="none" strike="noStrike" dirty="0">
                          <a:effectLst/>
                          <a:latin typeface="+mn-lt"/>
                          <a:cs typeface="Arial" panose="020B0604020202020204" pitchFamily="34" charset="0"/>
                        </a:rPr>
                        <a:t>Number of TSS with at least one significant motif occurrence</a:t>
                      </a:r>
                      <a:endParaRPr lang="en-US" sz="1500" b="0" i="0" u="none" strike="noStrike" dirty="0">
                        <a:solidFill>
                          <a:srgbClr val="000000"/>
                        </a:solidFill>
                        <a:effectLst/>
                        <a:latin typeface="+mn-lt"/>
                        <a:cs typeface="Arial" panose="020B0604020202020204" pitchFamily="34" charset="0"/>
                      </a:endParaRPr>
                    </a:p>
                  </a:txBody>
                  <a:tcPr marL="137160" marR="137160" marT="5716" marB="0"/>
                </a:tc>
                <a:tc>
                  <a:txBody>
                    <a:bodyPr/>
                    <a:lstStyle/>
                    <a:p>
                      <a:pPr algn="ctr"/>
                      <a:r>
                        <a:rPr lang="en-US" sz="1500" dirty="0">
                          <a:latin typeface="+mn-lt"/>
                          <a:cs typeface="Arial" panose="020B0604020202020204" pitchFamily="34" charset="0"/>
                        </a:rPr>
                        <a:t>70</a:t>
                      </a:r>
                    </a:p>
                  </a:txBody>
                  <a:tcPr marL="68580" marR="68580" marT="34299" marB="34299"/>
                </a:tc>
                <a:tc>
                  <a:txBody>
                    <a:bodyPr/>
                    <a:lstStyle/>
                    <a:p>
                      <a:pPr algn="ctr"/>
                      <a:r>
                        <a:rPr lang="en-US" sz="1500" dirty="0">
                          <a:latin typeface="+mn-lt"/>
                          <a:cs typeface="Arial" panose="020B0604020202020204" pitchFamily="34" charset="0"/>
                        </a:rPr>
                        <a:t>104</a:t>
                      </a:r>
                    </a:p>
                  </a:txBody>
                  <a:tcPr marL="68580" marR="68580" marT="34299" marB="34299"/>
                </a:tc>
                <a:tc>
                  <a:txBody>
                    <a:bodyPr/>
                    <a:lstStyle/>
                    <a:p>
                      <a:pPr algn="ctr"/>
                      <a:r>
                        <a:rPr lang="en-US" sz="1500" dirty="0">
                          <a:latin typeface="+mn-lt"/>
                          <a:cs typeface="Arial" panose="020B0604020202020204" pitchFamily="34" charset="0"/>
                        </a:rPr>
                        <a:t>9</a:t>
                      </a:r>
                    </a:p>
                  </a:txBody>
                  <a:tcPr marL="68580" marR="68580" marT="34299" marB="34299"/>
                </a:tc>
                <a:extLst>
                  <a:ext uri="{0D108BD9-81ED-4DB2-BD59-A6C34878D82A}">
                    <a16:rowId xmlns:a16="http://schemas.microsoft.com/office/drawing/2014/main" val="1017845560"/>
                  </a:ext>
                </a:extLst>
              </a:tr>
              <a:tr h="601440">
                <a:tc>
                  <a:txBody>
                    <a:bodyPr/>
                    <a:lstStyle>
                      <a:lvl1pPr marL="0" algn="l" defTabSz="4023360" rtl="0" eaLnBrk="1" latinLnBrk="0" hangingPunct="1">
                        <a:defRPr sz="7920" kern="1200">
                          <a:solidFill>
                            <a:schemeClr val="tx1"/>
                          </a:solidFill>
                          <a:latin typeface="Arial"/>
                        </a:defRPr>
                      </a:lvl1pPr>
                      <a:lvl2pPr marL="2011680" algn="l" defTabSz="4023360" rtl="0" eaLnBrk="1" latinLnBrk="0" hangingPunct="1">
                        <a:defRPr sz="7920" kern="1200">
                          <a:solidFill>
                            <a:schemeClr val="tx1"/>
                          </a:solidFill>
                          <a:latin typeface="Arial"/>
                        </a:defRPr>
                      </a:lvl2pPr>
                      <a:lvl3pPr marL="4023360" algn="l" defTabSz="4023360" rtl="0" eaLnBrk="1" latinLnBrk="0" hangingPunct="1">
                        <a:defRPr sz="7920" kern="1200">
                          <a:solidFill>
                            <a:schemeClr val="tx1"/>
                          </a:solidFill>
                          <a:latin typeface="Arial"/>
                        </a:defRPr>
                      </a:lvl3pPr>
                      <a:lvl4pPr marL="6035040" algn="l" defTabSz="4023360" rtl="0" eaLnBrk="1" latinLnBrk="0" hangingPunct="1">
                        <a:defRPr sz="7920" kern="1200">
                          <a:solidFill>
                            <a:schemeClr val="tx1"/>
                          </a:solidFill>
                          <a:latin typeface="Arial"/>
                        </a:defRPr>
                      </a:lvl4pPr>
                      <a:lvl5pPr marL="8046720" algn="l" defTabSz="4023360" rtl="0" eaLnBrk="1" latinLnBrk="0" hangingPunct="1">
                        <a:defRPr sz="7920" kern="1200">
                          <a:solidFill>
                            <a:schemeClr val="tx1"/>
                          </a:solidFill>
                          <a:latin typeface="Arial"/>
                        </a:defRPr>
                      </a:lvl5pPr>
                      <a:lvl6pPr marL="10058400" algn="l" defTabSz="4023360" rtl="0" eaLnBrk="1" latinLnBrk="0" hangingPunct="1">
                        <a:defRPr sz="7920" kern="1200">
                          <a:solidFill>
                            <a:schemeClr val="tx1"/>
                          </a:solidFill>
                          <a:latin typeface="Arial"/>
                        </a:defRPr>
                      </a:lvl6pPr>
                      <a:lvl7pPr marL="12070080" algn="l" defTabSz="4023360" rtl="0" eaLnBrk="1" latinLnBrk="0" hangingPunct="1">
                        <a:defRPr sz="7920" kern="1200">
                          <a:solidFill>
                            <a:schemeClr val="tx1"/>
                          </a:solidFill>
                          <a:latin typeface="Arial"/>
                        </a:defRPr>
                      </a:lvl7pPr>
                      <a:lvl8pPr marL="14081760" algn="l" defTabSz="4023360" rtl="0" eaLnBrk="1" latinLnBrk="0" hangingPunct="1">
                        <a:defRPr sz="7920" kern="1200">
                          <a:solidFill>
                            <a:schemeClr val="tx1"/>
                          </a:solidFill>
                          <a:latin typeface="Arial"/>
                        </a:defRPr>
                      </a:lvl8pPr>
                      <a:lvl9pPr marL="16093440" algn="l" defTabSz="4023360" rtl="0" eaLnBrk="1" latinLnBrk="0" hangingPunct="1">
                        <a:defRPr sz="7920" kern="1200">
                          <a:solidFill>
                            <a:schemeClr val="tx1"/>
                          </a:solidFill>
                          <a:latin typeface="Arial"/>
                        </a:defRPr>
                      </a:lvl9pPr>
                    </a:lstStyle>
                    <a:p>
                      <a:r>
                        <a:rPr lang="en-US" sz="1500" dirty="0">
                          <a:latin typeface="+mn-lt"/>
                          <a:cs typeface="Arial" panose="020B0604020202020204" pitchFamily="34" charset="0"/>
                        </a:rPr>
                        <a:t>Percentage of TSS with a significant motif occurrence</a:t>
                      </a:r>
                    </a:p>
                  </a:txBody>
                  <a:tcPr marL="137160" marR="137160" marT="34299" marB="34299"/>
                </a:tc>
                <a:tc>
                  <a:txBody>
                    <a:bodyPr/>
                    <a:lstStyle>
                      <a:lvl1pPr marL="0" algn="l" defTabSz="4023360" rtl="0" eaLnBrk="1" latinLnBrk="0" hangingPunct="1">
                        <a:defRPr sz="7920" kern="1200">
                          <a:solidFill>
                            <a:schemeClr val="tx1"/>
                          </a:solidFill>
                          <a:latin typeface="Arial"/>
                        </a:defRPr>
                      </a:lvl1pPr>
                      <a:lvl2pPr marL="2011680" algn="l" defTabSz="4023360" rtl="0" eaLnBrk="1" latinLnBrk="0" hangingPunct="1">
                        <a:defRPr sz="7920" kern="1200">
                          <a:solidFill>
                            <a:schemeClr val="tx1"/>
                          </a:solidFill>
                          <a:latin typeface="Arial"/>
                        </a:defRPr>
                      </a:lvl2pPr>
                      <a:lvl3pPr marL="4023360" algn="l" defTabSz="4023360" rtl="0" eaLnBrk="1" latinLnBrk="0" hangingPunct="1">
                        <a:defRPr sz="7920" kern="1200">
                          <a:solidFill>
                            <a:schemeClr val="tx1"/>
                          </a:solidFill>
                          <a:latin typeface="Arial"/>
                        </a:defRPr>
                      </a:lvl3pPr>
                      <a:lvl4pPr marL="6035040" algn="l" defTabSz="4023360" rtl="0" eaLnBrk="1" latinLnBrk="0" hangingPunct="1">
                        <a:defRPr sz="7920" kern="1200">
                          <a:solidFill>
                            <a:schemeClr val="tx1"/>
                          </a:solidFill>
                          <a:latin typeface="Arial"/>
                        </a:defRPr>
                      </a:lvl4pPr>
                      <a:lvl5pPr marL="8046720" algn="l" defTabSz="4023360" rtl="0" eaLnBrk="1" latinLnBrk="0" hangingPunct="1">
                        <a:defRPr sz="7920" kern="1200">
                          <a:solidFill>
                            <a:schemeClr val="tx1"/>
                          </a:solidFill>
                          <a:latin typeface="Arial"/>
                        </a:defRPr>
                      </a:lvl5pPr>
                      <a:lvl6pPr marL="10058400" algn="l" defTabSz="4023360" rtl="0" eaLnBrk="1" latinLnBrk="0" hangingPunct="1">
                        <a:defRPr sz="7920" kern="1200">
                          <a:solidFill>
                            <a:schemeClr val="tx1"/>
                          </a:solidFill>
                          <a:latin typeface="Arial"/>
                        </a:defRPr>
                      </a:lvl6pPr>
                      <a:lvl7pPr marL="12070080" algn="l" defTabSz="4023360" rtl="0" eaLnBrk="1" latinLnBrk="0" hangingPunct="1">
                        <a:defRPr sz="7920" kern="1200">
                          <a:solidFill>
                            <a:schemeClr val="tx1"/>
                          </a:solidFill>
                          <a:latin typeface="Arial"/>
                        </a:defRPr>
                      </a:lvl7pPr>
                      <a:lvl8pPr marL="14081760" algn="l" defTabSz="4023360" rtl="0" eaLnBrk="1" latinLnBrk="0" hangingPunct="1">
                        <a:defRPr sz="7920" kern="1200">
                          <a:solidFill>
                            <a:schemeClr val="tx1"/>
                          </a:solidFill>
                          <a:latin typeface="Arial"/>
                        </a:defRPr>
                      </a:lvl8pPr>
                      <a:lvl9pPr marL="16093440" algn="l" defTabSz="4023360" rtl="0" eaLnBrk="1" latinLnBrk="0" hangingPunct="1">
                        <a:defRPr sz="7920" kern="1200">
                          <a:solidFill>
                            <a:schemeClr val="tx1"/>
                          </a:solidFill>
                          <a:latin typeface="Arial"/>
                        </a:defRPr>
                      </a:lvl9pPr>
                    </a:lstStyle>
                    <a:p>
                      <a:pPr algn="ctr"/>
                      <a:r>
                        <a:rPr lang="en-US" sz="1500" dirty="0">
                          <a:latin typeface="+mn-lt"/>
                          <a:cs typeface="Arial" panose="020B0604020202020204" pitchFamily="34" charset="0"/>
                        </a:rPr>
                        <a:t>49.6%</a:t>
                      </a:r>
                    </a:p>
                  </a:txBody>
                  <a:tcPr marL="68580" marR="68580" marT="34299" marB="34299"/>
                </a:tc>
                <a:tc>
                  <a:txBody>
                    <a:bodyPr/>
                    <a:lstStyle>
                      <a:lvl1pPr marL="0" algn="l" defTabSz="4023360" rtl="0" eaLnBrk="1" latinLnBrk="0" hangingPunct="1">
                        <a:defRPr sz="7920" kern="1200">
                          <a:solidFill>
                            <a:schemeClr val="tx1"/>
                          </a:solidFill>
                          <a:latin typeface="Arial"/>
                        </a:defRPr>
                      </a:lvl1pPr>
                      <a:lvl2pPr marL="2011680" algn="l" defTabSz="4023360" rtl="0" eaLnBrk="1" latinLnBrk="0" hangingPunct="1">
                        <a:defRPr sz="7920" kern="1200">
                          <a:solidFill>
                            <a:schemeClr val="tx1"/>
                          </a:solidFill>
                          <a:latin typeface="Arial"/>
                        </a:defRPr>
                      </a:lvl2pPr>
                      <a:lvl3pPr marL="4023360" algn="l" defTabSz="4023360" rtl="0" eaLnBrk="1" latinLnBrk="0" hangingPunct="1">
                        <a:defRPr sz="7920" kern="1200">
                          <a:solidFill>
                            <a:schemeClr val="tx1"/>
                          </a:solidFill>
                          <a:latin typeface="Arial"/>
                        </a:defRPr>
                      </a:lvl3pPr>
                      <a:lvl4pPr marL="6035040" algn="l" defTabSz="4023360" rtl="0" eaLnBrk="1" latinLnBrk="0" hangingPunct="1">
                        <a:defRPr sz="7920" kern="1200">
                          <a:solidFill>
                            <a:schemeClr val="tx1"/>
                          </a:solidFill>
                          <a:latin typeface="Arial"/>
                        </a:defRPr>
                      </a:lvl4pPr>
                      <a:lvl5pPr marL="8046720" algn="l" defTabSz="4023360" rtl="0" eaLnBrk="1" latinLnBrk="0" hangingPunct="1">
                        <a:defRPr sz="7920" kern="1200">
                          <a:solidFill>
                            <a:schemeClr val="tx1"/>
                          </a:solidFill>
                          <a:latin typeface="Arial"/>
                        </a:defRPr>
                      </a:lvl5pPr>
                      <a:lvl6pPr marL="10058400" algn="l" defTabSz="4023360" rtl="0" eaLnBrk="1" latinLnBrk="0" hangingPunct="1">
                        <a:defRPr sz="7920" kern="1200">
                          <a:solidFill>
                            <a:schemeClr val="tx1"/>
                          </a:solidFill>
                          <a:latin typeface="Arial"/>
                        </a:defRPr>
                      </a:lvl6pPr>
                      <a:lvl7pPr marL="12070080" algn="l" defTabSz="4023360" rtl="0" eaLnBrk="1" latinLnBrk="0" hangingPunct="1">
                        <a:defRPr sz="7920" kern="1200">
                          <a:solidFill>
                            <a:schemeClr val="tx1"/>
                          </a:solidFill>
                          <a:latin typeface="Arial"/>
                        </a:defRPr>
                      </a:lvl7pPr>
                      <a:lvl8pPr marL="14081760" algn="l" defTabSz="4023360" rtl="0" eaLnBrk="1" latinLnBrk="0" hangingPunct="1">
                        <a:defRPr sz="7920" kern="1200">
                          <a:solidFill>
                            <a:schemeClr val="tx1"/>
                          </a:solidFill>
                          <a:latin typeface="Arial"/>
                        </a:defRPr>
                      </a:lvl8pPr>
                      <a:lvl9pPr marL="16093440" algn="l" defTabSz="4023360" rtl="0" eaLnBrk="1" latinLnBrk="0" hangingPunct="1">
                        <a:defRPr sz="7920" kern="1200">
                          <a:solidFill>
                            <a:schemeClr val="tx1"/>
                          </a:solidFill>
                          <a:latin typeface="Arial"/>
                        </a:defRPr>
                      </a:lvl9pPr>
                    </a:lstStyle>
                    <a:p>
                      <a:pPr algn="ctr"/>
                      <a:r>
                        <a:rPr lang="en-US" sz="1500" dirty="0">
                          <a:latin typeface="+mn-lt"/>
                          <a:cs typeface="Arial" panose="020B0604020202020204" pitchFamily="34" charset="0"/>
                        </a:rPr>
                        <a:t>49.1%</a:t>
                      </a:r>
                    </a:p>
                  </a:txBody>
                  <a:tcPr marL="68580" marR="68580" marT="34299" marB="34299"/>
                </a:tc>
                <a:tc>
                  <a:txBody>
                    <a:bodyPr/>
                    <a:lstStyle>
                      <a:lvl1pPr marL="0" algn="l" defTabSz="4023360" rtl="0" eaLnBrk="1" latinLnBrk="0" hangingPunct="1">
                        <a:defRPr sz="7920" kern="1200">
                          <a:solidFill>
                            <a:schemeClr val="tx1"/>
                          </a:solidFill>
                          <a:latin typeface="Arial"/>
                        </a:defRPr>
                      </a:lvl1pPr>
                      <a:lvl2pPr marL="2011680" algn="l" defTabSz="4023360" rtl="0" eaLnBrk="1" latinLnBrk="0" hangingPunct="1">
                        <a:defRPr sz="7920" kern="1200">
                          <a:solidFill>
                            <a:schemeClr val="tx1"/>
                          </a:solidFill>
                          <a:latin typeface="Arial"/>
                        </a:defRPr>
                      </a:lvl2pPr>
                      <a:lvl3pPr marL="4023360" algn="l" defTabSz="4023360" rtl="0" eaLnBrk="1" latinLnBrk="0" hangingPunct="1">
                        <a:defRPr sz="7920" kern="1200">
                          <a:solidFill>
                            <a:schemeClr val="tx1"/>
                          </a:solidFill>
                          <a:latin typeface="Arial"/>
                        </a:defRPr>
                      </a:lvl3pPr>
                      <a:lvl4pPr marL="6035040" algn="l" defTabSz="4023360" rtl="0" eaLnBrk="1" latinLnBrk="0" hangingPunct="1">
                        <a:defRPr sz="7920" kern="1200">
                          <a:solidFill>
                            <a:schemeClr val="tx1"/>
                          </a:solidFill>
                          <a:latin typeface="Arial"/>
                        </a:defRPr>
                      </a:lvl4pPr>
                      <a:lvl5pPr marL="8046720" algn="l" defTabSz="4023360" rtl="0" eaLnBrk="1" latinLnBrk="0" hangingPunct="1">
                        <a:defRPr sz="7920" kern="1200">
                          <a:solidFill>
                            <a:schemeClr val="tx1"/>
                          </a:solidFill>
                          <a:latin typeface="Arial"/>
                        </a:defRPr>
                      </a:lvl5pPr>
                      <a:lvl6pPr marL="10058400" algn="l" defTabSz="4023360" rtl="0" eaLnBrk="1" latinLnBrk="0" hangingPunct="1">
                        <a:defRPr sz="7920" kern="1200">
                          <a:solidFill>
                            <a:schemeClr val="tx1"/>
                          </a:solidFill>
                          <a:latin typeface="Arial"/>
                        </a:defRPr>
                      </a:lvl6pPr>
                      <a:lvl7pPr marL="12070080" algn="l" defTabSz="4023360" rtl="0" eaLnBrk="1" latinLnBrk="0" hangingPunct="1">
                        <a:defRPr sz="7920" kern="1200">
                          <a:solidFill>
                            <a:schemeClr val="tx1"/>
                          </a:solidFill>
                          <a:latin typeface="Arial"/>
                        </a:defRPr>
                      </a:lvl7pPr>
                      <a:lvl8pPr marL="14081760" algn="l" defTabSz="4023360" rtl="0" eaLnBrk="1" latinLnBrk="0" hangingPunct="1">
                        <a:defRPr sz="7920" kern="1200">
                          <a:solidFill>
                            <a:schemeClr val="tx1"/>
                          </a:solidFill>
                          <a:latin typeface="Arial"/>
                        </a:defRPr>
                      </a:lvl8pPr>
                      <a:lvl9pPr marL="16093440" algn="l" defTabSz="4023360" rtl="0" eaLnBrk="1" latinLnBrk="0" hangingPunct="1">
                        <a:defRPr sz="7920" kern="1200">
                          <a:solidFill>
                            <a:schemeClr val="tx1"/>
                          </a:solidFill>
                          <a:latin typeface="Arial"/>
                        </a:defRPr>
                      </a:lvl9pPr>
                    </a:lstStyle>
                    <a:p>
                      <a:pPr algn="ctr"/>
                      <a:r>
                        <a:rPr lang="en-US" sz="1500" dirty="0">
                          <a:latin typeface="+mn-lt"/>
                          <a:cs typeface="Arial" panose="020B0604020202020204" pitchFamily="34" charset="0"/>
                        </a:rPr>
                        <a:t>3.7%</a:t>
                      </a:r>
                    </a:p>
                  </a:txBody>
                  <a:tcPr marL="68580" marR="68580" marT="34299" marB="34299"/>
                </a:tc>
                <a:extLst>
                  <a:ext uri="{0D108BD9-81ED-4DB2-BD59-A6C34878D82A}">
                    <a16:rowId xmlns:a16="http://schemas.microsoft.com/office/drawing/2014/main" val="109586806"/>
                  </a:ext>
                </a:extLst>
              </a:tr>
            </a:tbl>
          </a:graphicData>
        </a:graphic>
      </p:graphicFrame>
      <p:sp>
        <p:nvSpPr>
          <p:cNvPr id="38946" name="TextBox 87">
            <a:extLst>
              <a:ext uri="{FF2B5EF4-FFF2-40B4-BE49-F238E27FC236}">
                <a16:creationId xmlns:a16="http://schemas.microsoft.com/office/drawing/2014/main" id="{96CAAA1B-3301-044F-9F9A-504CCC0191B0}"/>
              </a:ext>
            </a:extLst>
          </p:cNvPr>
          <p:cNvSpPr txBox="1">
            <a:spLocks noChangeArrowheads="1"/>
          </p:cNvSpPr>
          <p:nvPr/>
        </p:nvSpPr>
        <p:spPr bwMode="auto">
          <a:xfrm>
            <a:off x="6866527" y="6032500"/>
            <a:ext cx="2400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dirty="0">
                <a:cs typeface="Arial" panose="020B0604020202020204" pitchFamily="34" charset="0"/>
              </a:rPr>
              <a:t>B French and W Leung, unpublished.</a:t>
            </a:r>
          </a:p>
        </p:txBody>
      </p:sp>
    </p:spTree>
    <p:extLst>
      <p:ext uri="{BB962C8B-B14F-4D97-AF65-F5344CB8AC3E}">
        <p14:creationId xmlns:p14="http://schemas.microsoft.com/office/powerpoint/2010/main" val="2076580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Box 4">
            <a:extLst>
              <a:ext uri="{FF2B5EF4-FFF2-40B4-BE49-F238E27FC236}">
                <a16:creationId xmlns:a16="http://schemas.microsoft.com/office/drawing/2014/main" id="{60FD55FA-00D6-1E43-95B3-D84340612639}"/>
              </a:ext>
            </a:extLst>
          </p:cNvPr>
          <p:cNvSpPr txBox="1">
            <a:spLocks noChangeArrowheads="1"/>
          </p:cNvSpPr>
          <p:nvPr/>
        </p:nvSpPr>
        <p:spPr bwMode="auto">
          <a:xfrm>
            <a:off x="7602538" y="1225550"/>
            <a:ext cx="157162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6858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6858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500">
                <a:solidFill>
                  <a:srgbClr val="000000"/>
                </a:solidFill>
                <a:cs typeface="Arial" panose="020B0604020202020204" pitchFamily="34" charset="0"/>
              </a:rPr>
              <a:t>Adding the putative Top2 site to the </a:t>
            </a:r>
            <a:r>
              <a:rPr lang="en-US" altLang="en-US" sz="1500" i="1">
                <a:solidFill>
                  <a:srgbClr val="000000"/>
                </a:solidFill>
                <a:cs typeface="Arial" panose="020B0604020202020204" pitchFamily="34" charset="0"/>
              </a:rPr>
              <a:t>hsp70-white </a:t>
            </a:r>
            <a:r>
              <a:rPr lang="en-US" altLang="en-US" sz="1500">
                <a:solidFill>
                  <a:srgbClr val="000000"/>
                </a:solidFill>
                <a:cs typeface="Arial" panose="020B0604020202020204" pitchFamily="34" charset="0"/>
              </a:rPr>
              <a:t>construct results in ca. full expression.</a:t>
            </a:r>
          </a:p>
        </p:txBody>
      </p:sp>
      <p:pic>
        <p:nvPicPr>
          <p:cNvPr id="39938" name="Picture 5">
            <a:extLst>
              <a:ext uri="{FF2B5EF4-FFF2-40B4-BE49-F238E27FC236}">
                <a16:creationId xmlns:a16="http://schemas.microsoft.com/office/drawing/2014/main" id="{5943A7CF-F64B-AE4B-A126-DC8A7AF0C7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8" y="1068388"/>
            <a:ext cx="7532687"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6">
            <a:extLst>
              <a:ext uri="{FF2B5EF4-FFF2-40B4-BE49-F238E27FC236}">
                <a16:creationId xmlns:a16="http://schemas.microsoft.com/office/drawing/2014/main" id="{C25D8FFF-9B48-E349-B695-E04BD8D490D7}"/>
              </a:ext>
            </a:extLst>
          </p:cNvPr>
          <p:cNvSpPr txBox="1">
            <a:spLocks noChangeArrowheads="1"/>
          </p:cNvSpPr>
          <p:nvPr/>
        </p:nvSpPr>
        <p:spPr bwMode="auto">
          <a:xfrm>
            <a:off x="6661150" y="3522663"/>
            <a:ext cx="2314575"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6858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6858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500">
                <a:solidFill>
                  <a:srgbClr val="000000"/>
                </a:solidFill>
                <a:cs typeface="Arial" panose="020B0604020202020204" pitchFamily="34" charset="0"/>
              </a:rPr>
              <a:t>Mutating or deleting the putative Top2 site from </a:t>
            </a:r>
            <a:r>
              <a:rPr lang="en-US" altLang="en-US" sz="1500" i="1">
                <a:solidFill>
                  <a:srgbClr val="000000"/>
                </a:solidFill>
                <a:cs typeface="Arial" panose="020B0604020202020204" pitchFamily="34" charset="0"/>
              </a:rPr>
              <a:t>Rad23-white</a:t>
            </a:r>
            <a:r>
              <a:rPr lang="en-US" altLang="en-US" sz="1500">
                <a:solidFill>
                  <a:srgbClr val="000000"/>
                </a:solidFill>
                <a:cs typeface="Arial" panose="020B0604020202020204" pitchFamily="34" charset="0"/>
              </a:rPr>
              <a:t> constructs results in loss of expression.</a:t>
            </a:r>
          </a:p>
        </p:txBody>
      </p:sp>
      <p:sp>
        <p:nvSpPr>
          <p:cNvPr id="2" name="TextBox 1">
            <a:extLst>
              <a:ext uri="{FF2B5EF4-FFF2-40B4-BE49-F238E27FC236}">
                <a16:creationId xmlns:a16="http://schemas.microsoft.com/office/drawing/2014/main" id="{72656EA3-6BC1-4441-9035-CF755637543E}"/>
              </a:ext>
            </a:extLst>
          </p:cNvPr>
          <p:cNvSpPr txBox="1"/>
          <p:nvPr/>
        </p:nvSpPr>
        <p:spPr>
          <a:xfrm>
            <a:off x="0" y="304800"/>
            <a:ext cx="9144000" cy="461963"/>
          </a:xfrm>
          <a:prstGeom prst="rect">
            <a:avLst/>
          </a:prstGeom>
          <a:noFill/>
        </p:spPr>
        <p:txBody>
          <a:bodyPr>
            <a:spAutoFit/>
          </a:bodyPr>
          <a:lstStyle/>
          <a:p>
            <a:pPr algn="ctr">
              <a:defRPr/>
            </a:pPr>
            <a:r>
              <a:rPr lang="en-US" dirty="0">
                <a:latin typeface="Arial" panose="020B0604020202020204" pitchFamily="34" charset="0"/>
                <a:cs typeface="Arial" panose="020B0604020202020204" pitchFamily="34" charset="0"/>
              </a:rPr>
              <a:t>A putative Top2 site promotes gene expression on the F element</a:t>
            </a:r>
          </a:p>
        </p:txBody>
      </p:sp>
      <p:sp>
        <p:nvSpPr>
          <p:cNvPr id="3" name="TextBox 2">
            <a:extLst>
              <a:ext uri="{FF2B5EF4-FFF2-40B4-BE49-F238E27FC236}">
                <a16:creationId xmlns:a16="http://schemas.microsoft.com/office/drawing/2014/main" id="{EE269575-F5E5-C54F-B40B-079CA7BFB81C}"/>
              </a:ext>
            </a:extLst>
          </p:cNvPr>
          <p:cNvSpPr txBox="1"/>
          <p:nvPr/>
        </p:nvSpPr>
        <p:spPr>
          <a:xfrm>
            <a:off x="5280483" y="6379534"/>
            <a:ext cx="3695242"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E </a:t>
            </a:r>
            <a:r>
              <a:rPr lang="en-US" sz="1600" dirty="0" err="1">
                <a:latin typeface="Arial" panose="020B0604020202020204" pitchFamily="34" charset="0"/>
                <a:cs typeface="Arial" panose="020B0604020202020204" pitchFamily="34" charset="0"/>
              </a:rPr>
              <a:t>Gracheva</a:t>
            </a:r>
            <a:r>
              <a:rPr lang="en-US" sz="1600" dirty="0">
                <a:latin typeface="Arial" panose="020B0604020202020204" pitchFamily="34" charset="0"/>
                <a:cs typeface="Arial" panose="020B0604020202020204" pitchFamily="34" charset="0"/>
              </a:rPr>
              <a:t>, S Elgin et al, unpublished</a:t>
            </a:r>
          </a:p>
        </p:txBody>
      </p:sp>
    </p:spTree>
    <p:extLst>
      <p:ext uri="{BB962C8B-B14F-4D97-AF65-F5344CB8AC3E}">
        <p14:creationId xmlns:p14="http://schemas.microsoft.com/office/powerpoint/2010/main" val="2436129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F5933BFB-EFFE-B14E-8121-D88002A8DCA8}"/>
              </a:ext>
            </a:extLst>
          </p:cNvPr>
          <p:cNvSpPr>
            <a:spLocks noGrp="1" noChangeArrowheads="1"/>
          </p:cNvSpPr>
          <p:nvPr>
            <p:ph type="title"/>
          </p:nvPr>
        </p:nvSpPr>
        <p:spPr>
          <a:xfrm>
            <a:off x="0" y="173038"/>
            <a:ext cx="9144000" cy="774700"/>
          </a:xfrm>
        </p:spPr>
        <p:txBody>
          <a:bodyPr/>
          <a:lstStyle/>
          <a:p>
            <a:pPr eaLnBrk="1" hangingPunct="1"/>
            <a:r>
              <a:rPr lang="en-US" altLang="en-US" sz="2000">
                <a:solidFill>
                  <a:schemeClr val="tx1"/>
                </a:solidFill>
                <a:latin typeface="Arial" panose="020B0604020202020204" pitchFamily="34" charset="0"/>
                <a:ea typeface="ＭＳ Ｐゴシック" panose="020B0600070205080204" pitchFamily="34" charset="-128"/>
                <a:cs typeface="Arial" panose="020B0604020202020204" pitchFamily="34" charset="0"/>
              </a:rPr>
              <a:t>The </a:t>
            </a:r>
            <a:r>
              <a:rPr lang="en-US" altLang="en-US" sz="2000" i="1">
                <a:solidFill>
                  <a:schemeClr val="tx1"/>
                </a:solidFill>
                <a:latin typeface="Arial" panose="020B0604020202020204" pitchFamily="34" charset="0"/>
                <a:ea typeface="ＭＳ Ｐゴシック" panose="020B0600070205080204" pitchFamily="34" charset="-128"/>
                <a:cs typeface="Arial" panose="020B0604020202020204" pitchFamily="34" charset="0"/>
              </a:rPr>
              <a:t>Drosophila melanogaster</a:t>
            </a:r>
            <a:r>
              <a:rPr lang="en-US" altLang="en-US" sz="2000">
                <a:solidFill>
                  <a:schemeClr val="tx1"/>
                </a:solidFill>
                <a:latin typeface="Arial" panose="020B0604020202020204" pitchFamily="34" charset="0"/>
                <a:ea typeface="ＭＳ Ｐゴシック" panose="020B0600070205080204" pitchFamily="34" charset="-128"/>
                <a:cs typeface="Arial" panose="020B0604020202020204" pitchFamily="34" charset="0"/>
              </a:rPr>
              <a:t> fourth chromosome is largely heterochromatic, but the distal 1.3 Mb has a gene density equal to that of euchromatic arms</a:t>
            </a:r>
            <a:endParaRPr lang="en-US" altLang="en-US" sz="2000" b="1">
              <a:latin typeface="Arial" panose="020B0604020202020204" pitchFamily="34" charset="0"/>
              <a:ea typeface="ＭＳ Ｐゴシック" panose="020B0600070205080204" pitchFamily="34" charset="-128"/>
              <a:cs typeface="Arial" panose="020B0604020202020204" pitchFamily="34" charset="0"/>
            </a:endParaRPr>
          </a:p>
        </p:txBody>
      </p:sp>
      <p:pic>
        <p:nvPicPr>
          <p:cNvPr id="18434" name="Picture 3">
            <a:extLst>
              <a:ext uri="{FF2B5EF4-FFF2-40B4-BE49-F238E27FC236}">
                <a16:creationId xmlns:a16="http://schemas.microsoft.com/office/drawing/2014/main" id="{FB21321B-FF00-E844-9DF0-26CFB3EDC83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98988" y="1143000"/>
            <a:ext cx="3376612" cy="5643563"/>
          </a:xfrm>
        </p:spPr>
      </p:pic>
      <p:pic>
        <p:nvPicPr>
          <p:cNvPr id="18435" name="Picture 4">
            <a:extLst>
              <a:ext uri="{FF2B5EF4-FFF2-40B4-BE49-F238E27FC236}">
                <a16:creationId xmlns:a16="http://schemas.microsoft.com/office/drawing/2014/main" id="{A0CC6CE6-6C19-7D4C-9074-AA056C2E67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563" y="1123951"/>
            <a:ext cx="3621087"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5">
            <a:extLst>
              <a:ext uri="{FF2B5EF4-FFF2-40B4-BE49-F238E27FC236}">
                <a16:creationId xmlns:a16="http://schemas.microsoft.com/office/drawing/2014/main" id="{F3EC42AF-6FAD-E045-978D-6DE247A4BA83}"/>
              </a:ext>
            </a:extLst>
          </p:cNvPr>
          <p:cNvSpPr txBox="1">
            <a:spLocks noChangeArrowheads="1"/>
          </p:cNvSpPr>
          <p:nvPr/>
        </p:nvSpPr>
        <p:spPr bwMode="auto">
          <a:xfrm>
            <a:off x="1203325" y="4729163"/>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b="1"/>
              <a:t>C</a:t>
            </a:r>
          </a:p>
        </p:txBody>
      </p:sp>
      <p:sp>
        <p:nvSpPr>
          <p:cNvPr id="18437" name="Text Box 6">
            <a:extLst>
              <a:ext uri="{FF2B5EF4-FFF2-40B4-BE49-F238E27FC236}">
                <a16:creationId xmlns:a16="http://schemas.microsoft.com/office/drawing/2014/main" id="{970D0480-3503-614B-8F6B-FCF3361ED639}"/>
              </a:ext>
            </a:extLst>
          </p:cNvPr>
          <p:cNvSpPr txBox="1">
            <a:spLocks noChangeArrowheads="1"/>
          </p:cNvSpPr>
          <p:nvPr/>
        </p:nvSpPr>
        <p:spPr bwMode="auto">
          <a:xfrm>
            <a:off x="4848225" y="4830763"/>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b="1">
                <a:solidFill>
                  <a:schemeClr val="bg1"/>
                </a:solidFill>
              </a:rPr>
              <a:t>C</a:t>
            </a:r>
          </a:p>
        </p:txBody>
      </p:sp>
      <p:sp>
        <p:nvSpPr>
          <p:cNvPr id="18438" name="Text Box 7">
            <a:extLst>
              <a:ext uri="{FF2B5EF4-FFF2-40B4-BE49-F238E27FC236}">
                <a16:creationId xmlns:a16="http://schemas.microsoft.com/office/drawing/2014/main" id="{2AD1CBBD-98CB-1B48-8589-032452024399}"/>
              </a:ext>
            </a:extLst>
          </p:cNvPr>
          <p:cNvSpPr txBox="1">
            <a:spLocks noChangeArrowheads="1"/>
          </p:cNvSpPr>
          <p:nvPr/>
        </p:nvSpPr>
        <p:spPr bwMode="auto">
          <a:xfrm>
            <a:off x="6934200" y="5943600"/>
            <a:ext cx="76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b="1">
                <a:solidFill>
                  <a:schemeClr val="bg1"/>
                </a:solidFill>
                <a:latin typeface="Arial" panose="020B0604020202020204" pitchFamily="34" charset="0"/>
              </a:rPr>
              <a:t>HP1</a:t>
            </a:r>
            <a:endParaRPr lang="en-US" altLang="en-US" sz="2000" b="1">
              <a:latin typeface="Arial" panose="020B0604020202020204" pitchFamily="34" charset="0"/>
            </a:endParaRPr>
          </a:p>
        </p:txBody>
      </p:sp>
      <p:sp>
        <p:nvSpPr>
          <p:cNvPr id="18439" name="Text Box 8">
            <a:extLst>
              <a:ext uri="{FF2B5EF4-FFF2-40B4-BE49-F238E27FC236}">
                <a16:creationId xmlns:a16="http://schemas.microsoft.com/office/drawing/2014/main" id="{1B36907E-FD0A-5040-AB76-7338534BA595}"/>
              </a:ext>
            </a:extLst>
          </p:cNvPr>
          <p:cNvSpPr txBox="1">
            <a:spLocks noChangeArrowheads="1"/>
          </p:cNvSpPr>
          <p:nvPr/>
        </p:nvSpPr>
        <p:spPr bwMode="auto">
          <a:xfrm>
            <a:off x="3276600" y="6007100"/>
            <a:ext cx="100806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200" b="1">
                <a:latin typeface="Arial" panose="020B0604020202020204" pitchFamily="34" charset="0"/>
              </a:rPr>
              <a:t>Phase</a:t>
            </a:r>
            <a:endParaRPr lang="en-US" altLang="en-US" sz="2000" b="1">
              <a:latin typeface="Arial" panose="020B0604020202020204" pitchFamily="34" charset="0"/>
            </a:endParaRPr>
          </a:p>
        </p:txBody>
      </p:sp>
      <p:sp>
        <p:nvSpPr>
          <p:cNvPr id="18440" name="Text Box 9">
            <a:extLst>
              <a:ext uri="{FF2B5EF4-FFF2-40B4-BE49-F238E27FC236}">
                <a16:creationId xmlns:a16="http://schemas.microsoft.com/office/drawing/2014/main" id="{B124A252-66FB-C849-9400-B62F80AD75DC}"/>
              </a:ext>
            </a:extLst>
          </p:cNvPr>
          <p:cNvSpPr txBox="1">
            <a:spLocks noChangeArrowheads="1"/>
          </p:cNvSpPr>
          <p:nvPr/>
        </p:nvSpPr>
        <p:spPr bwMode="auto">
          <a:xfrm rot="-5400000">
            <a:off x="6863556" y="5112544"/>
            <a:ext cx="2955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a:latin typeface="Arial" panose="020B0604020202020204" pitchFamily="34" charset="0"/>
              </a:rPr>
              <a:t>James et al, Mol Cell Bio 1986</a:t>
            </a:r>
            <a:endParaRPr lang="en-US" altLang="en-US" sz="1600"/>
          </a:p>
        </p:txBody>
      </p:sp>
      <p:sp>
        <p:nvSpPr>
          <p:cNvPr id="4" name="Right Arrow 3">
            <a:extLst>
              <a:ext uri="{FF2B5EF4-FFF2-40B4-BE49-F238E27FC236}">
                <a16:creationId xmlns:a16="http://schemas.microsoft.com/office/drawing/2014/main" id="{54308584-4124-AD48-A45C-D7FC1D606E0D}"/>
              </a:ext>
            </a:extLst>
          </p:cNvPr>
          <p:cNvSpPr/>
          <p:nvPr/>
        </p:nvSpPr>
        <p:spPr bwMode="auto">
          <a:xfrm>
            <a:off x="808316" y="5213762"/>
            <a:ext cx="542489" cy="24947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5" name="TextBox 4">
            <a:extLst>
              <a:ext uri="{FF2B5EF4-FFF2-40B4-BE49-F238E27FC236}">
                <a16:creationId xmlns:a16="http://schemas.microsoft.com/office/drawing/2014/main" id="{A0E3068E-D2E8-2F47-BEDE-FF003CCDF018}"/>
              </a:ext>
            </a:extLst>
          </p:cNvPr>
          <p:cNvSpPr txBox="1"/>
          <p:nvPr/>
        </p:nvSpPr>
        <p:spPr>
          <a:xfrm>
            <a:off x="298524" y="5412660"/>
            <a:ext cx="1308371" cy="523220"/>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D element</a:t>
            </a:r>
          </a:p>
          <a:p>
            <a:r>
              <a:rPr lang="en-US" sz="1400" dirty="0">
                <a:latin typeface="Arial" panose="020B0604020202020204" pitchFamily="34" charset="0"/>
                <a:cs typeface="Arial" panose="020B0604020202020204" pitchFamily="34" charset="0"/>
              </a:rPr>
              <a:t>Control region</a:t>
            </a:r>
          </a:p>
        </p:txBody>
      </p:sp>
      <p:pic>
        <p:nvPicPr>
          <p:cNvPr id="6" name="Picture 5">
            <a:extLst>
              <a:ext uri="{FF2B5EF4-FFF2-40B4-BE49-F238E27FC236}">
                <a16:creationId xmlns:a16="http://schemas.microsoft.com/office/drawing/2014/main" id="{B0A0F891-9F57-EC48-A91A-0682E1A4350A}"/>
              </a:ext>
            </a:extLst>
          </p:cNvPr>
          <p:cNvPicPr>
            <a:picLocks noChangeAspect="1"/>
          </p:cNvPicPr>
          <p:nvPr/>
        </p:nvPicPr>
        <p:blipFill>
          <a:blip r:embed="rId5"/>
          <a:stretch>
            <a:fillRect/>
          </a:stretch>
        </p:blipFill>
        <p:spPr>
          <a:xfrm>
            <a:off x="2824121" y="1182340"/>
            <a:ext cx="1750696" cy="1647246"/>
          </a:xfrm>
          <a:prstGeom prst="rect">
            <a:avLst/>
          </a:prstGeom>
        </p:spPr>
      </p:pic>
      <p:sp>
        <p:nvSpPr>
          <p:cNvPr id="220170" name="Text Box 10">
            <a:extLst>
              <a:ext uri="{FF2B5EF4-FFF2-40B4-BE49-F238E27FC236}">
                <a16:creationId xmlns:a16="http://schemas.microsoft.com/office/drawing/2014/main" id="{11213210-AD32-AA4C-926E-428986D95CC4}"/>
              </a:ext>
            </a:extLst>
          </p:cNvPr>
          <p:cNvSpPr txBox="1">
            <a:spLocks noChangeArrowheads="1"/>
          </p:cNvSpPr>
          <p:nvPr/>
        </p:nvSpPr>
        <p:spPr bwMode="auto">
          <a:xfrm>
            <a:off x="1219200" y="1215935"/>
            <a:ext cx="6553200" cy="1320800"/>
          </a:xfrm>
          <a:prstGeom prst="rect">
            <a:avLst/>
          </a:prstGeom>
          <a:solidFill>
            <a:srgbClr val="FF362E"/>
          </a:solidFill>
          <a:ln w="9525">
            <a:solidFill>
              <a:srgbClr val="000000"/>
            </a:solidFill>
            <a:miter lim="800000"/>
            <a:headEnd/>
            <a:tailEnd/>
          </a:ln>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b="1" dirty="0">
                <a:solidFill>
                  <a:schemeClr val="bg1"/>
                </a:solidFill>
                <a:latin typeface="Arial" panose="020B0604020202020204" pitchFamily="34" charset="0"/>
              </a:rPr>
              <a:t>Heterochromatic properties:</a:t>
            </a:r>
          </a:p>
          <a:p>
            <a:pPr>
              <a:buFontTx/>
              <a:buChar char="-"/>
            </a:pPr>
            <a:r>
              <a:rPr lang="en-US" altLang="en-US" sz="2000" dirty="0">
                <a:solidFill>
                  <a:schemeClr val="bg1"/>
                </a:solidFill>
                <a:latin typeface="Arial" panose="020B0604020202020204" pitchFamily="34" charset="0"/>
              </a:rPr>
              <a:t> late replication, lack of recombination</a:t>
            </a:r>
          </a:p>
          <a:p>
            <a:pPr>
              <a:buFontTx/>
              <a:buChar char="-"/>
            </a:pPr>
            <a:r>
              <a:rPr lang="en-US" altLang="en-US" sz="2000" dirty="0">
                <a:solidFill>
                  <a:schemeClr val="bg1"/>
                </a:solidFill>
                <a:latin typeface="Arial" panose="020B0604020202020204" pitchFamily="34" charset="0"/>
              </a:rPr>
              <a:t> high repeat density (30%) </a:t>
            </a:r>
          </a:p>
          <a:p>
            <a:pPr>
              <a:buFontTx/>
              <a:buChar char="-"/>
            </a:pPr>
            <a:r>
              <a:rPr lang="en-US" altLang="en-US" sz="2000" dirty="0">
                <a:solidFill>
                  <a:schemeClr val="bg1"/>
                </a:solidFill>
                <a:latin typeface="Arial" panose="020B0604020202020204" pitchFamily="34" charset="0"/>
              </a:rPr>
              <a:t> antibody staining </a:t>
            </a:r>
            <a:r>
              <a:rPr lang="en-US" altLang="en-US" sz="2000" dirty="0">
                <a:solidFill>
                  <a:schemeClr val="bg1"/>
                </a:solidFill>
                <a:latin typeface="Arial" panose="020B0604020202020204" pitchFamily="34" charset="0"/>
                <a:sym typeface="Wingdings" pitchFamily="2" charset="2"/>
              </a:rPr>
              <a:t> high levels</a:t>
            </a:r>
            <a:r>
              <a:rPr lang="en-US" altLang="en-US" sz="2000" dirty="0">
                <a:solidFill>
                  <a:schemeClr val="bg1"/>
                </a:solidFill>
                <a:latin typeface="Arial" panose="020B0604020202020204" pitchFamily="34" charset="0"/>
              </a:rPr>
              <a:t> of HP1, H3K9me2/3</a:t>
            </a:r>
          </a:p>
        </p:txBody>
      </p:sp>
      <p:sp>
        <p:nvSpPr>
          <p:cNvPr id="220171" name="Rectangle 11">
            <a:extLst>
              <a:ext uri="{FF2B5EF4-FFF2-40B4-BE49-F238E27FC236}">
                <a16:creationId xmlns:a16="http://schemas.microsoft.com/office/drawing/2014/main" id="{1E86AE11-3CF3-AB42-85E6-E7E9D4510AD3}"/>
              </a:ext>
            </a:extLst>
          </p:cNvPr>
          <p:cNvSpPr>
            <a:spLocks noChangeArrowheads="1"/>
          </p:cNvSpPr>
          <p:nvPr/>
        </p:nvSpPr>
        <p:spPr bwMode="auto">
          <a:xfrm>
            <a:off x="1219200" y="2605547"/>
            <a:ext cx="6553200" cy="1016000"/>
          </a:xfrm>
          <a:prstGeom prst="rect">
            <a:avLst/>
          </a:prstGeom>
          <a:solidFill>
            <a:srgbClr val="0000FF"/>
          </a:solidFill>
          <a:ln w="9525">
            <a:solidFill>
              <a:srgbClr val="000000"/>
            </a:solidFill>
            <a:miter lim="800000"/>
            <a:headEnd/>
            <a:tailEnd/>
          </a:ln>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b="1" dirty="0">
                <a:solidFill>
                  <a:schemeClr val="bg1"/>
                </a:solidFill>
                <a:latin typeface="Arial" panose="020B0604020202020204" pitchFamily="34" charset="0"/>
              </a:rPr>
              <a:t>But…</a:t>
            </a:r>
            <a:endParaRPr lang="en-US" altLang="en-US" sz="2000" dirty="0">
              <a:solidFill>
                <a:schemeClr val="bg1"/>
              </a:solidFill>
              <a:latin typeface="Arial" panose="020B0604020202020204" pitchFamily="34" charset="0"/>
            </a:endParaRPr>
          </a:p>
          <a:p>
            <a:pPr>
              <a:buFontTx/>
              <a:buChar char="-"/>
            </a:pPr>
            <a:r>
              <a:rPr lang="en-US" altLang="en-US" sz="2000" dirty="0">
                <a:solidFill>
                  <a:schemeClr val="bg1"/>
                </a:solidFill>
                <a:latin typeface="Arial" panose="020B0604020202020204" pitchFamily="34" charset="0"/>
              </a:rPr>
              <a:t> the fourth has ~ 80 genes in the distal 1.3 Mb</a:t>
            </a:r>
          </a:p>
          <a:p>
            <a:pPr>
              <a:buFontTx/>
              <a:buChar char="-"/>
            </a:pPr>
            <a:r>
              <a:rPr lang="en-US" altLang="en-US" sz="2000" dirty="0">
                <a:solidFill>
                  <a:schemeClr val="bg1"/>
                </a:solidFill>
                <a:latin typeface="Arial" panose="020B0604020202020204" pitchFamily="34" charset="0"/>
              </a:rPr>
              <a:t> these genes are transcriptionally active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01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0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70" grpId="0" animBg="1"/>
      <p:bldP spid="22017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88" name="Picture 5">
            <a:extLst>
              <a:ext uri="{FF2B5EF4-FFF2-40B4-BE49-F238E27FC236}">
                <a16:creationId xmlns:a16="http://schemas.microsoft.com/office/drawing/2014/main" id="{020B1D32-8DA3-5D4F-AFE0-D894C7945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5" t="1830" r="1633" b="1828"/>
          <a:stretch>
            <a:fillRect/>
          </a:stretch>
        </p:blipFill>
        <p:spPr bwMode="auto">
          <a:xfrm rot="10800000">
            <a:off x="7176838" y="778891"/>
            <a:ext cx="18542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009DB62-F4F5-6E43-AA76-14B8516EBA71}"/>
              </a:ext>
            </a:extLst>
          </p:cNvPr>
          <p:cNvSpPr>
            <a:spLocks noGrp="1"/>
          </p:cNvSpPr>
          <p:nvPr>
            <p:ph type="title"/>
          </p:nvPr>
        </p:nvSpPr>
        <p:spPr>
          <a:xfrm>
            <a:off x="-6441" y="-10508"/>
            <a:ext cx="9144000" cy="1104900"/>
          </a:xfrm>
        </p:spPr>
        <p:txBody>
          <a:bodyPr>
            <a:normAutofit fontScale="90000"/>
          </a:bodyPr>
          <a:lstStyle/>
          <a:p>
            <a:pPr algn="l">
              <a:defRPr/>
            </a:pPr>
            <a:r>
              <a:rPr lang="en-US" sz="2700" dirty="0">
                <a:solidFill>
                  <a:srgbClr val="002060"/>
                </a:solidFill>
                <a:latin typeface="Arial" panose="020B0604020202020204" pitchFamily="34" charset="0"/>
                <a:ea typeface="Arial" charset="0"/>
                <a:cs typeface="Arial" panose="020B0604020202020204" pitchFamily="34" charset="0"/>
              </a:rPr>
              <a:t>Our research goal: </a:t>
            </a:r>
            <a:r>
              <a:rPr lang="en-US" sz="2200" dirty="0">
                <a:solidFill>
                  <a:srgbClr val="002060"/>
                </a:solidFill>
                <a:latin typeface="Arial" panose="020B0604020202020204" pitchFamily="34" charset="0"/>
                <a:ea typeface="Arial" charset="0"/>
                <a:cs typeface="Arial" panose="020B0604020202020204" pitchFamily="34" charset="0"/>
              </a:rPr>
              <a:t>to use </a:t>
            </a:r>
            <a:r>
              <a:rPr lang="en-US" sz="2200" i="1" dirty="0">
                <a:solidFill>
                  <a:srgbClr val="002060"/>
                </a:solidFill>
                <a:latin typeface="Arial" panose="020B0604020202020204" pitchFamily="34" charset="0"/>
                <a:ea typeface="Arial" charset="0"/>
                <a:cs typeface="Arial" panose="020B0604020202020204" pitchFamily="34" charset="0"/>
              </a:rPr>
              <a:t>Drosophila</a:t>
            </a:r>
            <a:r>
              <a:rPr lang="en-US" sz="2200" dirty="0">
                <a:solidFill>
                  <a:srgbClr val="002060"/>
                </a:solidFill>
                <a:latin typeface="Arial" panose="020B0604020202020204" pitchFamily="34" charset="0"/>
                <a:ea typeface="Arial" charset="0"/>
                <a:cs typeface="Arial" panose="020B0604020202020204" pitchFamily="34" charset="0"/>
              </a:rPr>
              <a:t> comparative genomics to understand the organization, evolution and gene function on the F element </a:t>
            </a:r>
            <a:br>
              <a:rPr lang="en-US" sz="2200" dirty="0">
                <a:solidFill>
                  <a:srgbClr val="002060"/>
                </a:solidFill>
                <a:latin typeface="Arial" panose="020B0604020202020204" pitchFamily="34" charset="0"/>
                <a:ea typeface="Arial" charset="0"/>
                <a:cs typeface="Arial" panose="020B0604020202020204" pitchFamily="34" charset="0"/>
              </a:rPr>
            </a:br>
            <a:r>
              <a:rPr lang="en-US" sz="2200" dirty="0">
                <a:solidFill>
                  <a:srgbClr val="002060"/>
                </a:solidFill>
                <a:latin typeface="Arial" panose="020B0604020202020204" pitchFamily="34" charset="0"/>
                <a:ea typeface="Arial" charset="0"/>
                <a:cs typeface="Arial" panose="020B0604020202020204" pitchFamily="34" charset="0"/>
              </a:rPr>
              <a:t>(dot chromosome), a unique heterochromatic domain </a:t>
            </a:r>
          </a:p>
        </p:txBody>
      </p:sp>
      <p:sp>
        <p:nvSpPr>
          <p:cNvPr id="110" name="Rectangle 109">
            <a:extLst>
              <a:ext uri="{FF2B5EF4-FFF2-40B4-BE49-F238E27FC236}">
                <a16:creationId xmlns:a16="http://schemas.microsoft.com/office/drawing/2014/main" id="{7BA5E3A4-2EDB-4945-BE6A-CBFEBB339719}"/>
              </a:ext>
            </a:extLst>
          </p:cNvPr>
          <p:cNvSpPr/>
          <p:nvPr/>
        </p:nvSpPr>
        <p:spPr>
          <a:xfrm>
            <a:off x="6510559" y="2768561"/>
            <a:ext cx="2552054" cy="2111188"/>
          </a:xfrm>
          <a:prstGeom prst="rect">
            <a:avLst/>
          </a:prstGeom>
          <a:solidFill>
            <a:sysClr val="window" lastClr="FFFFFF">
              <a:lumMod val="95000"/>
            </a:sysClr>
          </a:solidFill>
          <a:ln w="19050" cap="flat" cmpd="sng" algn="ctr">
            <a:solidFill>
              <a:srgbClr val="E7E6E6">
                <a:lumMod val="90000"/>
              </a:srgbClr>
            </a:solidFill>
            <a:prstDash val="solid"/>
            <a:miter lim="800000"/>
          </a:ln>
          <a:effectLst/>
        </p:spPr>
        <p:txBody>
          <a:bodyPr rtlCol="0" anchor="ctr"/>
          <a:lstStyle/>
          <a:p>
            <a:pPr algn="ctr" eaLnBrk="1" fontAlgn="auto" hangingPunct="1">
              <a:spcBef>
                <a:spcPts val="0"/>
              </a:spcBef>
              <a:spcAft>
                <a:spcPts val="0"/>
              </a:spcAft>
              <a:defRPr/>
            </a:pPr>
            <a:endParaRPr lang="en-US" sz="1800" kern="0" dirty="0">
              <a:solidFill>
                <a:prstClr val="white"/>
              </a:solidFill>
              <a:latin typeface="Calisto MT"/>
              <a:ea typeface="Arial" charset="0"/>
              <a:cs typeface="Arial" charset="0"/>
            </a:endParaRPr>
          </a:p>
        </p:txBody>
      </p:sp>
      <p:sp>
        <p:nvSpPr>
          <p:cNvPr id="111" name="Rectangle 110">
            <a:extLst>
              <a:ext uri="{FF2B5EF4-FFF2-40B4-BE49-F238E27FC236}">
                <a16:creationId xmlns:a16="http://schemas.microsoft.com/office/drawing/2014/main" id="{FAA81815-CD62-714B-8C8E-E55A3DDF5AE6}"/>
              </a:ext>
            </a:extLst>
          </p:cNvPr>
          <p:cNvSpPr/>
          <p:nvPr/>
        </p:nvSpPr>
        <p:spPr>
          <a:xfrm>
            <a:off x="6613167" y="3665437"/>
            <a:ext cx="365760" cy="228600"/>
          </a:xfrm>
          <a:prstGeom prst="rect">
            <a:avLst/>
          </a:prstGeom>
          <a:solidFill>
            <a:srgbClr val="70AD47">
              <a:lumMod val="60000"/>
              <a:lumOff val="40000"/>
            </a:srgbClr>
          </a:solidFill>
          <a:ln w="38100" cap="flat" cmpd="sng" algn="ctr">
            <a:solidFill>
              <a:srgbClr val="70AD47">
                <a:lumMod val="50000"/>
              </a:srgbClr>
            </a:solidFill>
            <a:prstDash val="solid"/>
            <a:miter lim="800000"/>
          </a:ln>
          <a:effectLst/>
        </p:spPr>
        <p:txBody>
          <a:bodyPr rtlCol="0" anchor="ctr"/>
          <a:lstStyle/>
          <a:p>
            <a:pPr algn="ctr" eaLnBrk="1" fontAlgn="auto" hangingPunct="1">
              <a:spcBef>
                <a:spcPts val="0"/>
              </a:spcBef>
              <a:spcAft>
                <a:spcPts val="0"/>
              </a:spcAft>
              <a:defRPr/>
            </a:pPr>
            <a:endParaRPr lang="en-US" sz="1800" kern="0" dirty="0">
              <a:solidFill>
                <a:prstClr val="white"/>
              </a:solidFill>
              <a:latin typeface="Calisto MT"/>
              <a:ea typeface="ＭＳ Ｐゴシック" charset="0"/>
            </a:endParaRPr>
          </a:p>
        </p:txBody>
      </p:sp>
      <p:sp>
        <p:nvSpPr>
          <p:cNvPr id="112" name="TextBox 111">
            <a:extLst>
              <a:ext uri="{FF2B5EF4-FFF2-40B4-BE49-F238E27FC236}">
                <a16:creationId xmlns:a16="http://schemas.microsoft.com/office/drawing/2014/main" id="{8BE5F230-5480-E547-9FED-C8FDB7E3F018}"/>
              </a:ext>
            </a:extLst>
          </p:cNvPr>
          <p:cNvSpPr txBox="1"/>
          <p:nvPr/>
        </p:nvSpPr>
        <p:spPr>
          <a:xfrm>
            <a:off x="6966733" y="3602365"/>
            <a:ext cx="2240280" cy="369332"/>
          </a:xfrm>
          <a:prstGeom prst="rect">
            <a:avLst/>
          </a:prstGeom>
          <a:noFill/>
        </p:spPr>
        <p:txBody>
          <a:bodyPr wrap="square" rtlCol="0">
            <a:noAutofit/>
          </a:bodyPr>
          <a:lstStyle/>
          <a:p>
            <a:pPr eaLnBrk="1" fontAlgn="auto" hangingPunct="1">
              <a:spcBef>
                <a:spcPts val="0"/>
              </a:spcBef>
              <a:spcAft>
                <a:spcPts val="0"/>
              </a:spcAft>
              <a:defRPr/>
            </a:pPr>
            <a:r>
              <a:rPr lang="en-US" sz="1800" dirty="0">
                <a:solidFill>
                  <a:srgbClr val="000000"/>
                </a:solidFill>
                <a:latin typeface="Calisto MT"/>
                <a:ea typeface="Arial" charset="0"/>
                <a:cs typeface="Calibri" panose="020F0502020204030204" pitchFamily="34" charset="0"/>
              </a:rPr>
              <a:t>GEP Publications</a:t>
            </a:r>
          </a:p>
        </p:txBody>
      </p:sp>
      <p:sp>
        <p:nvSpPr>
          <p:cNvPr id="113" name="Rectangle 112">
            <a:extLst>
              <a:ext uri="{FF2B5EF4-FFF2-40B4-BE49-F238E27FC236}">
                <a16:creationId xmlns:a16="http://schemas.microsoft.com/office/drawing/2014/main" id="{6954483F-5C68-4046-9164-3199CC085226}"/>
              </a:ext>
            </a:extLst>
          </p:cNvPr>
          <p:cNvSpPr/>
          <p:nvPr/>
        </p:nvSpPr>
        <p:spPr>
          <a:xfrm>
            <a:off x="6613167" y="4086649"/>
            <a:ext cx="365760" cy="228600"/>
          </a:xfrm>
          <a:prstGeom prst="rect">
            <a:avLst/>
          </a:prstGeom>
          <a:solidFill>
            <a:srgbClr val="ED7D31"/>
          </a:solidFill>
          <a:ln w="38100" cap="flat" cmpd="sng" algn="ctr">
            <a:solidFill>
              <a:srgbClr val="ED7D31">
                <a:lumMod val="50000"/>
              </a:srgbClr>
            </a:solidFill>
            <a:prstDash val="solid"/>
            <a:miter lim="800000"/>
          </a:ln>
          <a:effectLst/>
        </p:spPr>
        <p:txBody>
          <a:bodyPr rtlCol="0" anchor="ctr"/>
          <a:lstStyle/>
          <a:p>
            <a:pPr algn="ctr" eaLnBrk="1" fontAlgn="auto" hangingPunct="1">
              <a:spcBef>
                <a:spcPts val="0"/>
              </a:spcBef>
              <a:spcAft>
                <a:spcPts val="0"/>
              </a:spcAft>
              <a:defRPr/>
            </a:pPr>
            <a:endParaRPr lang="en-US" sz="1800" kern="0" dirty="0">
              <a:solidFill>
                <a:srgbClr val="ED7D31">
                  <a:lumMod val="50000"/>
                </a:srgbClr>
              </a:solidFill>
              <a:latin typeface="Calisto MT"/>
              <a:ea typeface="ＭＳ Ｐゴシック" charset="0"/>
            </a:endParaRPr>
          </a:p>
        </p:txBody>
      </p:sp>
      <p:sp>
        <p:nvSpPr>
          <p:cNvPr id="114" name="TextBox 113">
            <a:extLst>
              <a:ext uri="{FF2B5EF4-FFF2-40B4-BE49-F238E27FC236}">
                <a16:creationId xmlns:a16="http://schemas.microsoft.com/office/drawing/2014/main" id="{08273B45-25BB-744C-89F6-845973F0CA36}"/>
              </a:ext>
            </a:extLst>
          </p:cNvPr>
          <p:cNvSpPr txBox="1"/>
          <p:nvPr/>
        </p:nvSpPr>
        <p:spPr>
          <a:xfrm>
            <a:off x="6966733" y="4023577"/>
            <a:ext cx="2240280" cy="369332"/>
          </a:xfrm>
          <a:prstGeom prst="rect">
            <a:avLst/>
          </a:prstGeom>
          <a:noFill/>
        </p:spPr>
        <p:txBody>
          <a:bodyPr wrap="square" rtlCol="0">
            <a:noAutofit/>
          </a:bodyPr>
          <a:lstStyle/>
          <a:p>
            <a:pPr eaLnBrk="1" fontAlgn="auto" hangingPunct="1">
              <a:spcBef>
                <a:spcPts val="0"/>
              </a:spcBef>
              <a:spcAft>
                <a:spcPts val="0"/>
              </a:spcAft>
              <a:defRPr/>
            </a:pPr>
            <a:r>
              <a:rPr lang="en-US" sz="1800" dirty="0">
                <a:solidFill>
                  <a:srgbClr val="000000"/>
                </a:solidFill>
                <a:latin typeface="Calisto MT"/>
                <a:ea typeface="Arial" charset="0"/>
                <a:cs typeface="Calibri" panose="020F0502020204030204" pitchFamily="34" charset="0"/>
              </a:rPr>
              <a:t>Motif Project</a:t>
            </a:r>
          </a:p>
        </p:txBody>
      </p:sp>
      <p:sp>
        <p:nvSpPr>
          <p:cNvPr id="115" name="Rectangle 114">
            <a:extLst>
              <a:ext uri="{FF2B5EF4-FFF2-40B4-BE49-F238E27FC236}">
                <a16:creationId xmlns:a16="http://schemas.microsoft.com/office/drawing/2014/main" id="{F9AC1F03-DAC4-854F-A968-5DDD31761F69}"/>
              </a:ext>
            </a:extLst>
          </p:cNvPr>
          <p:cNvSpPr/>
          <p:nvPr/>
        </p:nvSpPr>
        <p:spPr>
          <a:xfrm>
            <a:off x="6613167" y="3248814"/>
            <a:ext cx="365760" cy="228600"/>
          </a:xfrm>
          <a:prstGeom prst="rect">
            <a:avLst/>
          </a:prstGeom>
          <a:solidFill>
            <a:srgbClr val="4472C4">
              <a:lumMod val="60000"/>
              <a:lumOff val="40000"/>
            </a:srgbClr>
          </a:solidFill>
          <a:ln w="38100" cap="flat" cmpd="sng" algn="ctr">
            <a:solidFill>
              <a:srgbClr val="4472C4">
                <a:lumMod val="50000"/>
              </a:srgbClr>
            </a:solidFill>
            <a:prstDash val="solid"/>
            <a:miter lim="800000"/>
          </a:ln>
          <a:effectLst/>
        </p:spPr>
        <p:txBody>
          <a:bodyPr rtlCol="0" anchor="ctr"/>
          <a:lstStyle/>
          <a:p>
            <a:pPr algn="ctr" eaLnBrk="1" fontAlgn="auto" hangingPunct="1">
              <a:spcBef>
                <a:spcPts val="0"/>
              </a:spcBef>
              <a:spcAft>
                <a:spcPts val="0"/>
              </a:spcAft>
              <a:defRPr/>
            </a:pPr>
            <a:endParaRPr lang="en-US" sz="1800" kern="0" dirty="0">
              <a:solidFill>
                <a:prstClr val="white"/>
              </a:solidFill>
              <a:latin typeface="Calisto MT"/>
              <a:ea typeface="ＭＳ Ｐゴシック" charset="0"/>
            </a:endParaRPr>
          </a:p>
        </p:txBody>
      </p:sp>
      <p:sp>
        <p:nvSpPr>
          <p:cNvPr id="116" name="TextBox 115">
            <a:extLst>
              <a:ext uri="{FF2B5EF4-FFF2-40B4-BE49-F238E27FC236}">
                <a16:creationId xmlns:a16="http://schemas.microsoft.com/office/drawing/2014/main" id="{E91C4AC0-3A62-D044-B511-5C89B6B8EC6B}"/>
              </a:ext>
            </a:extLst>
          </p:cNvPr>
          <p:cNvSpPr txBox="1"/>
          <p:nvPr/>
        </p:nvSpPr>
        <p:spPr>
          <a:xfrm>
            <a:off x="6966733" y="3185742"/>
            <a:ext cx="2240280" cy="369332"/>
          </a:xfrm>
          <a:prstGeom prst="rect">
            <a:avLst/>
          </a:prstGeom>
          <a:noFill/>
        </p:spPr>
        <p:txBody>
          <a:bodyPr wrap="square" rtlCol="0">
            <a:noAutofit/>
          </a:bodyPr>
          <a:lstStyle/>
          <a:p>
            <a:pPr eaLnBrk="1" fontAlgn="auto" hangingPunct="1">
              <a:spcBef>
                <a:spcPts val="0"/>
              </a:spcBef>
              <a:spcAft>
                <a:spcPts val="0"/>
              </a:spcAft>
              <a:defRPr/>
            </a:pPr>
            <a:r>
              <a:rPr lang="en-US" sz="1800" dirty="0">
                <a:solidFill>
                  <a:srgbClr val="000000"/>
                </a:solidFill>
                <a:latin typeface="Calisto MT"/>
                <a:ea typeface="Arial" charset="0"/>
                <a:cs typeface="Calibri" panose="020F0502020204030204" pitchFamily="34" charset="0"/>
              </a:rPr>
              <a:t>Informant Species</a:t>
            </a:r>
          </a:p>
        </p:txBody>
      </p:sp>
      <p:sp>
        <p:nvSpPr>
          <p:cNvPr id="117" name="Rectangle 116">
            <a:extLst>
              <a:ext uri="{FF2B5EF4-FFF2-40B4-BE49-F238E27FC236}">
                <a16:creationId xmlns:a16="http://schemas.microsoft.com/office/drawing/2014/main" id="{9E407926-E393-CF4D-9DB9-F4F9CF3F022E}"/>
              </a:ext>
            </a:extLst>
          </p:cNvPr>
          <p:cNvSpPr/>
          <p:nvPr/>
        </p:nvSpPr>
        <p:spPr>
          <a:xfrm>
            <a:off x="6613167" y="4501166"/>
            <a:ext cx="365760" cy="228600"/>
          </a:xfrm>
          <a:prstGeom prst="rect">
            <a:avLst/>
          </a:prstGeom>
          <a:solidFill>
            <a:srgbClr val="732E9A">
              <a:lumMod val="60000"/>
              <a:lumOff val="40000"/>
            </a:srgbClr>
          </a:solidFill>
          <a:ln w="38100" cap="flat" cmpd="sng" algn="ctr">
            <a:solidFill>
              <a:srgbClr val="732E9A">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D7D31">
                  <a:lumMod val="50000"/>
                </a:srgbClr>
              </a:solidFill>
              <a:effectLst/>
              <a:uLnTx/>
              <a:uFillTx/>
              <a:latin typeface="Calisto MT"/>
              <a:ea typeface="ＭＳ Ｐゴシック" charset="0"/>
            </a:endParaRPr>
          </a:p>
        </p:txBody>
      </p:sp>
      <p:sp>
        <p:nvSpPr>
          <p:cNvPr id="118" name="TextBox 117">
            <a:extLst>
              <a:ext uri="{FF2B5EF4-FFF2-40B4-BE49-F238E27FC236}">
                <a16:creationId xmlns:a16="http://schemas.microsoft.com/office/drawing/2014/main" id="{8A2E3FBB-8B05-EE45-9B8B-DD103BFFBD7E}"/>
              </a:ext>
            </a:extLst>
          </p:cNvPr>
          <p:cNvSpPr txBox="1"/>
          <p:nvPr/>
        </p:nvSpPr>
        <p:spPr>
          <a:xfrm>
            <a:off x="6966732" y="4438094"/>
            <a:ext cx="2240280" cy="369332"/>
          </a:xfrm>
          <a:prstGeom prst="rect">
            <a:avLst/>
          </a:prstGeom>
          <a:noFill/>
        </p:spPr>
        <p:txBody>
          <a:bodyPr wrap="square" rtlCol="0">
            <a:noAutofit/>
          </a:bodyPr>
          <a:lstStyle/>
          <a:p>
            <a:pPr eaLnBrk="1" fontAlgn="auto" hangingPunct="1">
              <a:spcBef>
                <a:spcPts val="0"/>
              </a:spcBef>
              <a:spcAft>
                <a:spcPts val="0"/>
              </a:spcAft>
              <a:defRPr/>
            </a:pPr>
            <a:r>
              <a:rPr lang="en-US" sz="1800" dirty="0">
                <a:solidFill>
                  <a:srgbClr val="000000"/>
                </a:solidFill>
                <a:latin typeface="Calisto MT"/>
                <a:ea typeface="Arial" charset="0"/>
                <a:cs typeface="Calibri" panose="020F0502020204030204" pitchFamily="34" charset="0"/>
              </a:rPr>
              <a:t>Expanded F Project</a:t>
            </a:r>
          </a:p>
        </p:txBody>
      </p:sp>
      <p:pic>
        <p:nvPicPr>
          <p:cNvPr id="119" name="Picture 118">
            <a:extLst>
              <a:ext uri="{FF2B5EF4-FFF2-40B4-BE49-F238E27FC236}">
                <a16:creationId xmlns:a16="http://schemas.microsoft.com/office/drawing/2014/main" id="{385493D8-34AF-FA42-9A70-068EE5054137}"/>
              </a:ext>
            </a:extLst>
          </p:cNvPr>
          <p:cNvPicPr>
            <a:picLocks noChangeAspect="1"/>
          </p:cNvPicPr>
          <p:nvPr/>
        </p:nvPicPr>
        <p:blipFill rotWithShape="1">
          <a:blip r:embed="rId4"/>
          <a:srcRect l="29312" t="24668" r="30157" b="14734"/>
          <a:stretch/>
        </p:blipFill>
        <p:spPr>
          <a:xfrm>
            <a:off x="1592167" y="2478101"/>
            <a:ext cx="3261416" cy="2721671"/>
          </a:xfrm>
          <a:prstGeom prst="rect">
            <a:avLst/>
          </a:prstGeom>
        </p:spPr>
      </p:pic>
      <p:sp>
        <p:nvSpPr>
          <p:cNvPr id="120" name="Rectangle 119">
            <a:extLst>
              <a:ext uri="{FF2B5EF4-FFF2-40B4-BE49-F238E27FC236}">
                <a16:creationId xmlns:a16="http://schemas.microsoft.com/office/drawing/2014/main" id="{C8383A95-56C2-2745-8A3F-14B2195CFBA9}"/>
              </a:ext>
            </a:extLst>
          </p:cNvPr>
          <p:cNvSpPr/>
          <p:nvPr/>
        </p:nvSpPr>
        <p:spPr>
          <a:xfrm rot="1650830">
            <a:off x="1554027" y="2781116"/>
            <a:ext cx="962123" cy="307777"/>
          </a:xfrm>
          <a:prstGeom prst="rect">
            <a:avLst/>
          </a:prstGeom>
        </p:spPr>
        <p:txBody>
          <a:bodyPr wrap="none">
            <a:spAutoFit/>
          </a:bodyPr>
          <a:lstStyle/>
          <a:p>
            <a:pPr defTabSz="457200" eaLnBrk="1" fontAlgn="auto" hangingPunct="1">
              <a:spcBef>
                <a:spcPts val="0"/>
              </a:spcBef>
              <a:spcAft>
                <a:spcPts val="0"/>
              </a:spcAft>
              <a:defRPr/>
            </a:pPr>
            <a:r>
              <a:rPr lang="en-US" sz="1400" i="1" dirty="0">
                <a:solidFill>
                  <a:srgbClr val="000000"/>
                </a:solidFill>
                <a:latin typeface="Arial" panose="020B0604020202020204" pitchFamily="34" charset="0"/>
                <a:ea typeface="ＭＳ Ｐゴシック" charset="0"/>
                <a:cs typeface="Arial" panose="020B0604020202020204" pitchFamily="34" charset="0"/>
              </a:rPr>
              <a:t>D. busckii</a:t>
            </a:r>
          </a:p>
        </p:txBody>
      </p:sp>
      <p:sp>
        <p:nvSpPr>
          <p:cNvPr id="121" name="Rectangle 120">
            <a:extLst>
              <a:ext uri="{FF2B5EF4-FFF2-40B4-BE49-F238E27FC236}">
                <a16:creationId xmlns:a16="http://schemas.microsoft.com/office/drawing/2014/main" id="{C2DAF747-D79D-884E-A4ED-15BF3FB0AC7F}"/>
              </a:ext>
            </a:extLst>
          </p:cNvPr>
          <p:cNvSpPr/>
          <p:nvPr/>
        </p:nvSpPr>
        <p:spPr>
          <a:xfrm rot="3856721">
            <a:off x="2300561" y="2170936"/>
            <a:ext cx="841897" cy="307777"/>
          </a:xfrm>
          <a:prstGeom prst="rect">
            <a:avLst/>
          </a:prstGeom>
        </p:spPr>
        <p:txBody>
          <a:bodyPr wrap="none">
            <a:spAutoFit/>
          </a:bodyPr>
          <a:lstStyle/>
          <a:p>
            <a:pPr defTabSz="457200" eaLnBrk="1" fontAlgn="auto" hangingPunct="1">
              <a:spcBef>
                <a:spcPts val="0"/>
              </a:spcBef>
              <a:spcAft>
                <a:spcPts val="0"/>
              </a:spcAft>
              <a:defRPr/>
            </a:pPr>
            <a:r>
              <a:rPr lang="en-US" sz="1400" i="1" dirty="0">
                <a:solidFill>
                  <a:srgbClr val="000000"/>
                </a:solidFill>
                <a:latin typeface="Arial" panose="020B0604020202020204" pitchFamily="34" charset="0"/>
                <a:ea typeface="ＭＳ Ｐゴシック" charset="0"/>
                <a:cs typeface="Arial" panose="020B0604020202020204" pitchFamily="34" charset="0"/>
              </a:rPr>
              <a:t>D. hydei</a:t>
            </a:r>
          </a:p>
        </p:txBody>
      </p:sp>
      <p:sp>
        <p:nvSpPr>
          <p:cNvPr id="122" name="Rectangle 121">
            <a:extLst>
              <a:ext uri="{FF2B5EF4-FFF2-40B4-BE49-F238E27FC236}">
                <a16:creationId xmlns:a16="http://schemas.microsoft.com/office/drawing/2014/main" id="{F706D718-26D8-C64D-B968-FB1CF2D2F41A}"/>
              </a:ext>
            </a:extLst>
          </p:cNvPr>
          <p:cNvSpPr/>
          <p:nvPr/>
        </p:nvSpPr>
        <p:spPr>
          <a:xfrm rot="4696193">
            <a:off x="2478492" y="1941076"/>
            <a:ext cx="1040670" cy="307777"/>
          </a:xfrm>
          <a:prstGeom prst="rect">
            <a:avLst/>
          </a:prstGeom>
        </p:spPr>
        <p:txBody>
          <a:bodyPr wrap="none">
            <a:spAutoFit/>
          </a:bodyPr>
          <a:lstStyle/>
          <a:p>
            <a:pPr defTabSz="457200" eaLnBrk="1" fontAlgn="auto" hangingPunct="1">
              <a:spcBef>
                <a:spcPts val="0"/>
              </a:spcBef>
              <a:spcAft>
                <a:spcPts val="0"/>
              </a:spcAft>
              <a:defRPr/>
            </a:pPr>
            <a:r>
              <a:rPr lang="en-US" sz="1400" i="1" dirty="0">
                <a:solidFill>
                  <a:srgbClr val="000000"/>
                </a:solidFill>
                <a:latin typeface="Arial" panose="020B0604020202020204" pitchFamily="34" charset="0"/>
                <a:ea typeface="ＭＳ Ｐゴシック" charset="0"/>
                <a:cs typeface="Arial" panose="020B0604020202020204" pitchFamily="34" charset="0"/>
              </a:rPr>
              <a:t>D. navojoa</a:t>
            </a:r>
          </a:p>
        </p:txBody>
      </p:sp>
      <p:sp>
        <p:nvSpPr>
          <p:cNvPr id="123" name="Rectangle 122">
            <a:extLst>
              <a:ext uri="{FF2B5EF4-FFF2-40B4-BE49-F238E27FC236}">
                <a16:creationId xmlns:a16="http://schemas.microsoft.com/office/drawing/2014/main" id="{2BEE480D-378D-074A-BDEF-4651AE5D194D}"/>
              </a:ext>
            </a:extLst>
          </p:cNvPr>
          <p:cNvSpPr/>
          <p:nvPr/>
        </p:nvSpPr>
        <p:spPr>
          <a:xfrm rot="16936728">
            <a:off x="3078163" y="1941075"/>
            <a:ext cx="1099981" cy="307777"/>
          </a:xfrm>
          <a:prstGeom prst="rect">
            <a:avLst/>
          </a:prstGeom>
        </p:spPr>
        <p:txBody>
          <a:bodyPr wrap="none">
            <a:spAutoFit/>
          </a:bodyPr>
          <a:lstStyle/>
          <a:p>
            <a:pPr defTabSz="457200" eaLnBrk="1" fontAlgn="auto" hangingPunct="1">
              <a:spcBef>
                <a:spcPts val="0"/>
              </a:spcBef>
              <a:spcAft>
                <a:spcPts val="0"/>
              </a:spcAft>
              <a:defRPr/>
            </a:pPr>
            <a:r>
              <a:rPr lang="en-US" sz="1400" i="1" dirty="0">
                <a:solidFill>
                  <a:srgbClr val="000000"/>
                </a:solidFill>
                <a:latin typeface="Arial" panose="020B0604020202020204" pitchFamily="34" charset="0"/>
                <a:ea typeface="ＭＳ Ｐゴシック" charset="0"/>
                <a:cs typeface="Arial" panose="020B0604020202020204" pitchFamily="34" charset="0"/>
              </a:rPr>
              <a:t>D. arizonae</a:t>
            </a:r>
          </a:p>
        </p:txBody>
      </p:sp>
      <p:sp>
        <p:nvSpPr>
          <p:cNvPr id="124" name="Rectangle 123">
            <a:extLst>
              <a:ext uri="{FF2B5EF4-FFF2-40B4-BE49-F238E27FC236}">
                <a16:creationId xmlns:a16="http://schemas.microsoft.com/office/drawing/2014/main" id="{862D2DA0-A213-0B4A-A340-4D79E8A44475}"/>
              </a:ext>
            </a:extLst>
          </p:cNvPr>
          <p:cNvSpPr/>
          <p:nvPr/>
        </p:nvSpPr>
        <p:spPr>
          <a:xfrm rot="18603026">
            <a:off x="3696750" y="2308591"/>
            <a:ext cx="1050288" cy="307777"/>
          </a:xfrm>
          <a:prstGeom prst="rect">
            <a:avLst/>
          </a:prstGeom>
        </p:spPr>
        <p:txBody>
          <a:bodyPr wrap="none">
            <a:spAutoFit/>
          </a:bodyPr>
          <a:lstStyle/>
          <a:p>
            <a:pPr defTabSz="457200" eaLnBrk="1" fontAlgn="auto" hangingPunct="1">
              <a:spcBef>
                <a:spcPts val="0"/>
              </a:spcBef>
              <a:spcAft>
                <a:spcPts val="0"/>
              </a:spcAft>
              <a:defRPr/>
            </a:pPr>
            <a:r>
              <a:rPr lang="en-US" sz="1400" i="1" dirty="0">
                <a:solidFill>
                  <a:srgbClr val="000000"/>
                </a:solidFill>
                <a:latin typeface="Arial" panose="020B0604020202020204" pitchFamily="34" charset="0"/>
                <a:ea typeface="ＭＳ Ｐゴシック" charset="0"/>
                <a:cs typeface="Arial" panose="020B0604020202020204" pitchFamily="34" charset="0"/>
              </a:rPr>
              <a:t>D. obscura</a:t>
            </a:r>
          </a:p>
        </p:txBody>
      </p:sp>
      <p:sp>
        <p:nvSpPr>
          <p:cNvPr id="125" name="Rectangle 124">
            <a:extLst>
              <a:ext uri="{FF2B5EF4-FFF2-40B4-BE49-F238E27FC236}">
                <a16:creationId xmlns:a16="http://schemas.microsoft.com/office/drawing/2014/main" id="{EFFC7A01-CAC6-AF42-8820-8CE7D32A905E}"/>
              </a:ext>
            </a:extLst>
          </p:cNvPr>
          <p:cNvSpPr/>
          <p:nvPr/>
        </p:nvSpPr>
        <p:spPr>
          <a:xfrm rot="1961604">
            <a:off x="4266835" y="4542215"/>
            <a:ext cx="970137" cy="307777"/>
          </a:xfrm>
          <a:prstGeom prst="rect">
            <a:avLst/>
          </a:prstGeom>
        </p:spPr>
        <p:txBody>
          <a:bodyPr wrap="none">
            <a:spAutoFit/>
          </a:bodyPr>
          <a:lstStyle/>
          <a:p>
            <a:pPr defTabSz="457200" eaLnBrk="1" fontAlgn="auto" hangingPunct="1">
              <a:spcBef>
                <a:spcPts val="0"/>
              </a:spcBef>
              <a:spcAft>
                <a:spcPts val="0"/>
              </a:spcAft>
              <a:defRPr/>
            </a:pPr>
            <a:r>
              <a:rPr lang="en-US" sz="1400" i="1" dirty="0">
                <a:solidFill>
                  <a:srgbClr val="000000"/>
                </a:solidFill>
                <a:latin typeface="Arial" panose="020B0604020202020204" pitchFamily="34" charset="0"/>
                <a:ea typeface="ＭＳ Ｐゴシック" charset="0"/>
                <a:cs typeface="Arial" panose="020B0604020202020204" pitchFamily="34" charset="0"/>
              </a:rPr>
              <a:t>D. serrata</a:t>
            </a:r>
          </a:p>
        </p:txBody>
      </p:sp>
      <p:sp>
        <p:nvSpPr>
          <p:cNvPr id="126" name="Rectangle 125">
            <a:extLst>
              <a:ext uri="{FF2B5EF4-FFF2-40B4-BE49-F238E27FC236}">
                <a16:creationId xmlns:a16="http://schemas.microsoft.com/office/drawing/2014/main" id="{9ED29335-115C-BA49-A1CE-1135D04DBF03}"/>
              </a:ext>
            </a:extLst>
          </p:cNvPr>
          <p:cNvSpPr/>
          <p:nvPr/>
        </p:nvSpPr>
        <p:spPr>
          <a:xfrm rot="17502133">
            <a:off x="2051533" y="5236628"/>
            <a:ext cx="962123" cy="307777"/>
          </a:xfrm>
          <a:prstGeom prst="rect">
            <a:avLst/>
          </a:prstGeom>
        </p:spPr>
        <p:txBody>
          <a:bodyPr wrap="none">
            <a:spAutoFit/>
          </a:bodyPr>
          <a:lstStyle/>
          <a:p>
            <a:pPr defTabSz="457200" eaLnBrk="1" fontAlgn="auto" hangingPunct="1">
              <a:spcBef>
                <a:spcPts val="0"/>
              </a:spcBef>
              <a:spcAft>
                <a:spcPts val="0"/>
              </a:spcAft>
              <a:defRPr/>
            </a:pPr>
            <a:r>
              <a:rPr lang="en-US" sz="1400" i="1" dirty="0">
                <a:solidFill>
                  <a:srgbClr val="000000"/>
                </a:solidFill>
                <a:latin typeface="Arial" panose="020B0604020202020204" pitchFamily="34" charset="0"/>
                <a:ea typeface="ＭＳ Ｐゴシック" charset="0"/>
                <a:cs typeface="Arial" panose="020B0604020202020204" pitchFamily="34" charset="0"/>
              </a:rPr>
              <a:t>D. suzukii</a:t>
            </a:r>
          </a:p>
        </p:txBody>
      </p:sp>
      <p:sp>
        <p:nvSpPr>
          <p:cNvPr id="127" name="Rectangle 126">
            <a:extLst>
              <a:ext uri="{FF2B5EF4-FFF2-40B4-BE49-F238E27FC236}">
                <a16:creationId xmlns:a16="http://schemas.microsoft.com/office/drawing/2014/main" id="{06B55B98-93FA-A146-8D56-7782FBCFBA50}"/>
              </a:ext>
            </a:extLst>
          </p:cNvPr>
          <p:cNvSpPr/>
          <p:nvPr/>
        </p:nvSpPr>
        <p:spPr>
          <a:xfrm rot="2813435">
            <a:off x="1551290" y="2422460"/>
            <a:ext cx="1300356" cy="307777"/>
          </a:xfrm>
          <a:prstGeom prst="rect">
            <a:avLst/>
          </a:prstGeom>
        </p:spPr>
        <p:txBody>
          <a:bodyPr wrap="none">
            <a:spAutoFit/>
          </a:bodyPr>
          <a:lstStyle/>
          <a:p>
            <a:pPr defTabSz="457200" eaLnBrk="1" fontAlgn="auto" hangingPunct="1">
              <a:spcBef>
                <a:spcPts val="0"/>
              </a:spcBef>
              <a:spcAft>
                <a:spcPts val="0"/>
              </a:spcAft>
              <a:defRPr/>
            </a:pPr>
            <a:r>
              <a:rPr lang="en-US" sz="1400" b="1" i="1" dirty="0">
                <a:solidFill>
                  <a:srgbClr val="000000"/>
                </a:solidFill>
                <a:latin typeface="Arial" panose="020B0604020202020204" pitchFamily="34" charset="0"/>
                <a:ea typeface="ＭＳ Ｐゴシック" charset="0"/>
                <a:cs typeface="Arial" panose="020B0604020202020204" pitchFamily="34" charset="0"/>
              </a:rPr>
              <a:t>D. grimshawi</a:t>
            </a:r>
          </a:p>
        </p:txBody>
      </p:sp>
      <p:sp>
        <p:nvSpPr>
          <p:cNvPr id="128" name="Rectangle 127">
            <a:extLst>
              <a:ext uri="{FF2B5EF4-FFF2-40B4-BE49-F238E27FC236}">
                <a16:creationId xmlns:a16="http://schemas.microsoft.com/office/drawing/2014/main" id="{C769E1F7-AF75-C443-B588-CAA1FEE547FB}"/>
              </a:ext>
            </a:extLst>
          </p:cNvPr>
          <p:cNvSpPr/>
          <p:nvPr/>
        </p:nvSpPr>
        <p:spPr>
          <a:xfrm rot="3211247">
            <a:off x="2115709" y="2426348"/>
            <a:ext cx="881973" cy="307777"/>
          </a:xfrm>
          <a:prstGeom prst="rect">
            <a:avLst/>
          </a:prstGeom>
        </p:spPr>
        <p:txBody>
          <a:bodyPr wrap="none">
            <a:spAutoFit/>
          </a:bodyPr>
          <a:lstStyle/>
          <a:p>
            <a:pPr defTabSz="457200" eaLnBrk="1" fontAlgn="auto" hangingPunct="1">
              <a:spcBef>
                <a:spcPts val="0"/>
              </a:spcBef>
              <a:spcAft>
                <a:spcPts val="0"/>
              </a:spcAft>
              <a:defRPr/>
            </a:pPr>
            <a:r>
              <a:rPr lang="en-US" sz="1400" b="1" i="1" dirty="0">
                <a:solidFill>
                  <a:srgbClr val="000000"/>
                </a:solidFill>
                <a:latin typeface="Arial" panose="020B0604020202020204" pitchFamily="34" charset="0"/>
                <a:ea typeface="ＭＳ Ｐゴシック" charset="0"/>
                <a:cs typeface="Arial" panose="020B0604020202020204" pitchFamily="34" charset="0"/>
              </a:rPr>
              <a:t>D. virilis</a:t>
            </a:r>
          </a:p>
        </p:txBody>
      </p:sp>
      <p:sp>
        <p:nvSpPr>
          <p:cNvPr id="129" name="Rectangle 128">
            <a:extLst>
              <a:ext uri="{FF2B5EF4-FFF2-40B4-BE49-F238E27FC236}">
                <a16:creationId xmlns:a16="http://schemas.microsoft.com/office/drawing/2014/main" id="{1212589E-A862-2849-99AB-953FB8158A97}"/>
              </a:ext>
            </a:extLst>
          </p:cNvPr>
          <p:cNvSpPr/>
          <p:nvPr/>
        </p:nvSpPr>
        <p:spPr>
          <a:xfrm rot="16200000">
            <a:off x="2604504" y="1786368"/>
            <a:ext cx="1388522" cy="307777"/>
          </a:xfrm>
          <a:prstGeom prst="rect">
            <a:avLst/>
          </a:prstGeom>
        </p:spPr>
        <p:txBody>
          <a:bodyPr wrap="none">
            <a:spAutoFit/>
          </a:bodyPr>
          <a:lstStyle/>
          <a:p>
            <a:pPr defTabSz="457200" eaLnBrk="1" fontAlgn="auto" hangingPunct="1">
              <a:spcBef>
                <a:spcPts val="0"/>
              </a:spcBef>
              <a:spcAft>
                <a:spcPts val="0"/>
              </a:spcAft>
              <a:defRPr/>
            </a:pPr>
            <a:r>
              <a:rPr lang="en-US" sz="1400" b="1" i="1" dirty="0">
                <a:solidFill>
                  <a:srgbClr val="000000"/>
                </a:solidFill>
                <a:latin typeface="Arial" panose="020B0604020202020204" pitchFamily="34" charset="0"/>
                <a:ea typeface="ＭＳ Ｐゴシック" charset="0"/>
                <a:cs typeface="Arial" panose="020B0604020202020204" pitchFamily="34" charset="0"/>
              </a:rPr>
              <a:t>D. mojavensis</a:t>
            </a:r>
          </a:p>
        </p:txBody>
      </p:sp>
      <p:sp>
        <p:nvSpPr>
          <p:cNvPr id="130" name="Rectangle 129">
            <a:extLst>
              <a:ext uri="{FF2B5EF4-FFF2-40B4-BE49-F238E27FC236}">
                <a16:creationId xmlns:a16="http://schemas.microsoft.com/office/drawing/2014/main" id="{CDE6B943-F550-5B4E-BD57-ED91CB65F5D5}"/>
              </a:ext>
            </a:extLst>
          </p:cNvPr>
          <p:cNvSpPr/>
          <p:nvPr/>
        </p:nvSpPr>
        <p:spPr>
          <a:xfrm rot="17759632">
            <a:off x="3452561" y="2021039"/>
            <a:ext cx="1082348" cy="307777"/>
          </a:xfrm>
          <a:prstGeom prst="rect">
            <a:avLst/>
          </a:prstGeom>
        </p:spPr>
        <p:txBody>
          <a:bodyPr wrap="none">
            <a:spAutoFit/>
          </a:bodyPr>
          <a:lstStyle/>
          <a:p>
            <a:pPr defTabSz="457200" eaLnBrk="1" fontAlgn="auto" hangingPunct="1">
              <a:spcBef>
                <a:spcPts val="0"/>
              </a:spcBef>
              <a:spcAft>
                <a:spcPts val="0"/>
              </a:spcAft>
              <a:defRPr/>
            </a:pPr>
            <a:r>
              <a:rPr lang="en-US" sz="1400" i="1" dirty="0">
                <a:solidFill>
                  <a:srgbClr val="000000"/>
                </a:solidFill>
                <a:latin typeface="Arial" panose="020B0604020202020204" pitchFamily="34" charset="0"/>
                <a:ea typeface="ＭＳ Ｐゴシック" charset="0"/>
                <a:cs typeface="Arial" panose="020B0604020202020204" pitchFamily="34" charset="0"/>
              </a:rPr>
              <a:t>D. willistoni</a:t>
            </a:r>
          </a:p>
        </p:txBody>
      </p:sp>
      <p:sp>
        <p:nvSpPr>
          <p:cNvPr id="131" name="Rectangle 130">
            <a:extLst>
              <a:ext uri="{FF2B5EF4-FFF2-40B4-BE49-F238E27FC236}">
                <a16:creationId xmlns:a16="http://schemas.microsoft.com/office/drawing/2014/main" id="{99FB2841-886B-A34E-90B1-70B412A68794}"/>
              </a:ext>
            </a:extLst>
          </p:cNvPr>
          <p:cNvSpPr/>
          <p:nvPr/>
        </p:nvSpPr>
        <p:spPr>
          <a:xfrm rot="19662555">
            <a:off x="4003234" y="2521775"/>
            <a:ext cx="1059906" cy="307777"/>
          </a:xfrm>
          <a:prstGeom prst="rect">
            <a:avLst/>
          </a:prstGeom>
        </p:spPr>
        <p:txBody>
          <a:bodyPr wrap="none">
            <a:spAutoFit/>
          </a:bodyPr>
          <a:lstStyle/>
          <a:p>
            <a:pPr defTabSz="457200" eaLnBrk="1" fontAlgn="auto" hangingPunct="1">
              <a:spcBef>
                <a:spcPts val="0"/>
              </a:spcBef>
              <a:spcAft>
                <a:spcPts val="0"/>
              </a:spcAft>
              <a:defRPr/>
            </a:pPr>
            <a:r>
              <a:rPr lang="en-US" sz="1400" i="1" dirty="0">
                <a:solidFill>
                  <a:srgbClr val="000000"/>
                </a:solidFill>
                <a:latin typeface="Arial" panose="020B0604020202020204" pitchFamily="34" charset="0"/>
                <a:ea typeface="ＭＳ Ｐゴシック" charset="0"/>
                <a:cs typeface="Arial" panose="020B0604020202020204" pitchFamily="34" charset="0"/>
              </a:rPr>
              <a:t>D. miranda</a:t>
            </a:r>
          </a:p>
        </p:txBody>
      </p:sp>
      <p:sp>
        <p:nvSpPr>
          <p:cNvPr id="132" name="Rectangle 131">
            <a:extLst>
              <a:ext uri="{FF2B5EF4-FFF2-40B4-BE49-F238E27FC236}">
                <a16:creationId xmlns:a16="http://schemas.microsoft.com/office/drawing/2014/main" id="{F68C2F8E-B038-4B40-A825-38B3BEB26265}"/>
              </a:ext>
            </a:extLst>
          </p:cNvPr>
          <p:cNvSpPr/>
          <p:nvPr/>
        </p:nvSpPr>
        <p:spPr>
          <a:xfrm rot="20323226">
            <a:off x="4150693" y="2714901"/>
            <a:ext cx="1636987" cy="307777"/>
          </a:xfrm>
          <a:prstGeom prst="rect">
            <a:avLst/>
          </a:prstGeom>
        </p:spPr>
        <p:txBody>
          <a:bodyPr wrap="none">
            <a:spAutoFit/>
          </a:bodyPr>
          <a:lstStyle/>
          <a:p>
            <a:pPr defTabSz="457200" eaLnBrk="1" fontAlgn="auto" hangingPunct="1">
              <a:spcBef>
                <a:spcPts val="0"/>
              </a:spcBef>
              <a:spcAft>
                <a:spcPts val="0"/>
              </a:spcAft>
              <a:defRPr/>
            </a:pPr>
            <a:r>
              <a:rPr lang="en-US" sz="1400" i="1" dirty="0">
                <a:solidFill>
                  <a:srgbClr val="000000"/>
                </a:solidFill>
                <a:latin typeface="Arial" panose="020B0604020202020204" pitchFamily="34" charset="0"/>
                <a:ea typeface="ＭＳ Ｐゴシック" charset="0"/>
                <a:cs typeface="Arial" panose="020B0604020202020204" pitchFamily="34" charset="0"/>
              </a:rPr>
              <a:t>D. pseudoobscura</a:t>
            </a:r>
          </a:p>
        </p:txBody>
      </p:sp>
      <p:sp>
        <p:nvSpPr>
          <p:cNvPr id="133" name="Rectangle 132">
            <a:extLst>
              <a:ext uri="{FF2B5EF4-FFF2-40B4-BE49-F238E27FC236}">
                <a16:creationId xmlns:a16="http://schemas.microsoft.com/office/drawing/2014/main" id="{487996E1-8E0E-BC4E-B720-80B054AFD7B9}"/>
              </a:ext>
            </a:extLst>
          </p:cNvPr>
          <p:cNvSpPr/>
          <p:nvPr/>
        </p:nvSpPr>
        <p:spPr>
          <a:xfrm rot="20629249">
            <a:off x="4273136" y="3070621"/>
            <a:ext cx="1160895" cy="307777"/>
          </a:xfrm>
          <a:prstGeom prst="rect">
            <a:avLst/>
          </a:prstGeom>
        </p:spPr>
        <p:txBody>
          <a:bodyPr wrap="none">
            <a:spAutoFit/>
          </a:bodyPr>
          <a:lstStyle/>
          <a:p>
            <a:pPr defTabSz="457200" eaLnBrk="1" fontAlgn="auto" hangingPunct="1">
              <a:spcBef>
                <a:spcPts val="0"/>
              </a:spcBef>
              <a:spcAft>
                <a:spcPts val="0"/>
              </a:spcAft>
              <a:defRPr/>
            </a:pPr>
            <a:r>
              <a:rPr lang="en-US" sz="1400" i="1" dirty="0">
                <a:solidFill>
                  <a:srgbClr val="000000"/>
                </a:solidFill>
                <a:latin typeface="Arial" panose="020B0604020202020204" pitchFamily="34" charset="0"/>
                <a:ea typeface="ＭＳ Ｐゴシック" charset="0"/>
                <a:cs typeface="Arial" panose="020B0604020202020204" pitchFamily="34" charset="0"/>
              </a:rPr>
              <a:t>D. persimilis</a:t>
            </a:r>
          </a:p>
        </p:txBody>
      </p:sp>
      <p:sp>
        <p:nvSpPr>
          <p:cNvPr id="134" name="Rectangle 133">
            <a:extLst>
              <a:ext uri="{FF2B5EF4-FFF2-40B4-BE49-F238E27FC236}">
                <a16:creationId xmlns:a16="http://schemas.microsoft.com/office/drawing/2014/main" id="{799A159A-5B96-8F4B-8981-1F30E4540DFD}"/>
              </a:ext>
            </a:extLst>
          </p:cNvPr>
          <p:cNvSpPr/>
          <p:nvPr/>
        </p:nvSpPr>
        <p:spPr>
          <a:xfrm rot="405970">
            <a:off x="4683197" y="3867616"/>
            <a:ext cx="1356462" cy="307777"/>
          </a:xfrm>
          <a:prstGeom prst="rect">
            <a:avLst/>
          </a:prstGeom>
        </p:spPr>
        <p:txBody>
          <a:bodyPr wrap="none">
            <a:spAutoFit/>
          </a:bodyPr>
          <a:lstStyle/>
          <a:p>
            <a:pPr defTabSz="457200" eaLnBrk="1" fontAlgn="auto" hangingPunct="1">
              <a:spcBef>
                <a:spcPts val="0"/>
              </a:spcBef>
              <a:spcAft>
                <a:spcPts val="0"/>
              </a:spcAft>
              <a:defRPr/>
            </a:pPr>
            <a:r>
              <a:rPr lang="en-US" sz="1400" b="1" i="1" dirty="0">
                <a:solidFill>
                  <a:srgbClr val="000000"/>
                </a:solidFill>
                <a:latin typeface="Arial" panose="020B0604020202020204" pitchFamily="34" charset="0"/>
                <a:ea typeface="ＭＳ Ｐゴシック" charset="0"/>
                <a:cs typeface="Arial" panose="020B0604020202020204" pitchFamily="34" charset="0"/>
              </a:rPr>
              <a:t>D. bipectinata</a:t>
            </a:r>
          </a:p>
        </p:txBody>
      </p:sp>
      <p:sp>
        <p:nvSpPr>
          <p:cNvPr id="135" name="Rectangle 134">
            <a:extLst>
              <a:ext uri="{FF2B5EF4-FFF2-40B4-BE49-F238E27FC236}">
                <a16:creationId xmlns:a16="http://schemas.microsoft.com/office/drawing/2014/main" id="{C8705DF2-67CC-B94F-82F0-2BC37605A17A}"/>
              </a:ext>
            </a:extLst>
          </p:cNvPr>
          <p:cNvSpPr/>
          <p:nvPr/>
        </p:nvSpPr>
        <p:spPr>
          <a:xfrm rot="21408210">
            <a:off x="4708996" y="3430513"/>
            <a:ext cx="1327608" cy="307777"/>
          </a:xfrm>
          <a:prstGeom prst="rect">
            <a:avLst/>
          </a:prstGeom>
        </p:spPr>
        <p:txBody>
          <a:bodyPr wrap="none">
            <a:spAutoFit/>
          </a:bodyPr>
          <a:lstStyle/>
          <a:p>
            <a:pPr defTabSz="457200" eaLnBrk="1" fontAlgn="auto" hangingPunct="1">
              <a:spcBef>
                <a:spcPts val="0"/>
              </a:spcBef>
              <a:spcAft>
                <a:spcPts val="0"/>
              </a:spcAft>
              <a:defRPr/>
            </a:pPr>
            <a:r>
              <a:rPr lang="en-US" sz="1400" b="1" i="1" dirty="0">
                <a:solidFill>
                  <a:srgbClr val="000000"/>
                </a:solidFill>
                <a:latin typeface="Arial" panose="020B0604020202020204" pitchFamily="34" charset="0"/>
                <a:ea typeface="ＭＳ Ｐゴシック" charset="0"/>
                <a:cs typeface="Arial" panose="020B0604020202020204" pitchFamily="34" charset="0"/>
              </a:rPr>
              <a:t>D. ananassae</a:t>
            </a:r>
          </a:p>
        </p:txBody>
      </p:sp>
      <p:sp>
        <p:nvSpPr>
          <p:cNvPr id="136" name="Rectangle 135">
            <a:extLst>
              <a:ext uri="{FF2B5EF4-FFF2-40B4-BE49-F238E27FC236}">
                <a16:creationId xmlns:a16="http://schemas.microsoft.com/office/drawing/2014/main" id="{3852BC84-4E98-8B4A-8B0B-C286002C3783}"/>
              </a:ext>
            </a:extLst>
          </p:cNvPr>
          <p:cNvSpPr/>
          <p:nvPr/>
        </p:nvSpPr>
        <p:spPr>
          <a:xfrm rot="1256897">
            <a:off x="4424030" y="4234918"/>
            <a:ext cx="1148308" cy="307777"/>
          </a:xfrm>
          <a:prstGeom prst="rect">
            <a:avLst/>
          </a:prstGeom>
        </p:spPr>
        <p:txBody>
          <a:bodyPr wrap="square">
            <a:spAutoFit/>
          </a:bodyPr>
          <a:lstStyle/>
          <a:p>
            <a:pPr defTabSz="457200" eaLnBrk="1" fontAlgn="auto" hangingPunct="1">
              <a:spcBef>
                <a:spcPts val="0"/>
              </a:spcBef>
              <a:spcAft>
                <a:spcPts val="0"/>
              </a:spcAft>
              <a:defRPr/>
            </a:pPr>
            <a:r>
              <a:rPr lang="en-US" sz="1400" b="1" i="1" dirty="0">
                <a:solidFill>
                  <a:srgbClr val="000000"/>
                </a:solidFill>
                <a:latin typeface="Arial" panose="020B0604020202020204" pitchFamily="34" charset="0"/>
                <a:ea typeface="ＭＳ Ｐゴシック" charset="0"/>
                <a:cs typeface="Arial" panose="020B0604020202020204" pitchFamily="34" charset="0"/>
              </a:rPr>
              <a:t>D. kikkawai</a:t>
            </a:r>
          </a:p>
        </p:txBody>
      </p:sp>
      <p:sp>
        <p:nvSpPr>
          <p:cNvPr id="137" name="Rectangle 136">
            <a:extLst>
              <a:ext uri="{FF2B5EF4-FFF2-40B4-BE49-F238E27FC236}">
                <a16:creationId xmlns:a16="http://schemas.microsoft.com/office/drawing/2014/main" id="{ED1758C7-235E-6049-AA4C-EF663B359E88}"/>
              </a:ext>
            </a:extLst>
          </p:cNvPr>
          <p:cNvSpPr/>
          <p:nvPr/>
        </p:nvSpPr>
        <p:spPr>
          <a:xfrm rot="2869991">
            <a:off x="4007912" y="5070475"/>
            <a:ext cx="1247457" cy="307777"/>
          </a:xfrm>
          <a:prstGeom prst="rect">
            <a:avLst/>
          </a:prstGeom>
        </p:spPr>
        <p:txBody>
          <a:bodyPr wrap="square">
            <a:spAutoFit/>
          </a:bodyPr>
          <a:lstStyle/>
          <a:p>
            <a:pPr defTabSz="457200" eaLnBrk="1" fontAlgn="auto" hangingPunct="1">
              <a:spcBef>
                <a:spcPts val="0"/>
              </a:spcBef>
              <a:spcAft>
                <a:spcPts val="0"/>
              </a:spcAft>
              <a:defRPr/>
            </a:pPr>
            <a:r>
              <a:rPr lang="en-US" sz="1400" b="1" i="1" dirty="0">
                <a:solidFill>
                  <a:srgbClr val="000000"/>
                </a:solidFill>
                <a:latin typeface="Arial" panose="020B0604020202020204" pitchFamily="34" charset="0"/>
                <a:ea typeface="ＭＳ Ｐゴシック" charset="0"/>
                <a:cs typeface="Arial" panose="020B0604020202020204" pitchFamily="34" charset="0"/>
              </a:rPr>
              <a:t>D. ficusphila</a:t>
            </a:r>
          </a:p>
        </p:txBody>
      </p:sp>
      <p:sp>
        <p:nvSpPr>
          <p:cNvPr id="138" name="Rectangle 137">
            <a:extLst>
              <a:ext uri="{FF2B5EF4-FFF2-40B4-BE49-F238E27FC236}">
                <a16:creationId xmlns:a16="http://schemas.microsoft.com/office/drawing/2014/main" id="{72F1D8EA-5315-784B-A2BA-E078A5A42EFE}"/>
              </a:ext>
            </a:extLst>
          </p:cNvPr>
          <p:cNvSpPr/>
          <p:nvPr/>
        </p:nvSpPr>
        <p:spPr>
          <a:xfrm rot="4332528">
            <a:off x="3222366" y="5304010"/>
            <a:ext cx="1109599" cy="307777"/>
          </a:xfrm>
          <a:prstGeom prst="rect">
            <a:avLst/>
          </a:prstGeom>
        </p:spPr>
        <p:txBody>
          <a:bodyPr wrap="none">
            <a:spAutoFit/>
          </a:bodyPr>
          <a:lstStyle/>
          <a:p>
            <a:pPr defTabSz="457200" eaLnBrk="1" fontAlgn="auto" hangingPunct="1">
              <a:spcBef>
                <a:spcPts val="0"/>
              </a:spcBef>
              <a:spcAft>
                <a:spcPts val="0"/>
              </a:spcAft>
              <a:defRPr/>
            </a:pPr>
            <a:r>
              <a:rPr lang="en-US" sz="1400" i="1" dirty="0">
                <a:solidFill>
                  <a:srgbClr val="000000"/>
                </a:solidFill>
                <a:latin typeface="Arial" panose="020B0604020202020204" pitchFamily="34" charset="0"/>
                <a:ea typeface="ＭＳ Ｐゴシック" charset="0"/>
                <a:cs typeface="Arial" panose="020B0604020202020204" pitchFamily="34" charset="0"/>
              </a:rPr>
              <a:t>D. rhopaloa</a:t>
            </a:r>
          </a:p>
        </p:txBody>
      </p:sp>
      <p:sp>
        <p:nvSpPr>
          <p:cNvPr id="139" name="Rectangle 138">
            <a:extLst>
              <a:ext uri="{FF2B5EF4-FFF2-40B4-BE49-F238E27FC236}">
                <a16:creationId xmlns:a16="http://schemas.microsoft.com/office/drawing/2014/main" id="{8A612611-192D-9E43-9A95-92D59AC79803}"/>
              </a:ext>
            </a:extLst>
          </p:cNvPr>
          <p:cNvSpPr/>
          <p:nvPr/>
        </p:nvSpPr>
        <p:spPr>
          <a:xfrm rot="3608145">
            <a:off x="3606506" y="5142904"/>
            <a:ext cx="1079142" cy="307777"/>
          </a:xfrm>
          <a:prstGeom prst="rect">
            <a:avLst/>
          </a:prstGeom>
        </p:spPr>
        <p:txBody>
          <a:bodyPr wrap="none">
            <a:spAutoFit/>
          </a:bodyPr>
          <a:lstStyle/>
          <a:p>
            <a:pPr defTabSz="457200" eaLnBrk="1" fontAlgn="auto" hangingPunct="1">
              <a:spcBef>
                <a:spcPts val="0"/>
              </a:spcBef>
              <a:spcAft>
                <a:spcPts val="0"/>
              </a:spcAft>
              <a:defRPr/>
            </a:pPr>
            <a:r>
              <a:rPr lang="en-US" sz="1400" b="1" i="1" dirty="0">
                <a:solidFill>
                  <a:srgbClr val="000000"/>
                </a:solidFill>
                <a:latin typeface="Arial" panose="020B0604020202020204" pitchFamily="34" charset="0"/>
                <a:ea typeface="ＭＳ Ｐゴシック" charset="0"/>
                <a:cs typeface="Arial" panose="020B0604020202020204" pitchFamily="34" charset="0"/>
              </a:rPr>
              <a:t>D. elegans</a:t>
            </a:r>
          </a:p>
        </p:txBody>
      </p:sp>
      <p:sp>
        <p:nvSpPr>
          <p:cNvPr id="140" name="Rectangle 139">
            <a:extLst>
              <a:ext uri="{FF2B5EF4-FFF2-40B4-BE49-F238E27FC236}">
                <a16:creationId xmlns:a16="http://schemas.microsoft.com/office/drawing/2014/main" id="{62DA34BF-6255-7A41-BC7B-A9D2FBF3993E}"/>
              </a:ext>
            </a:extLst>
          </p:cNvPr>
          <p:cNvSpPr/>
          <p:nvPr/>
        </p:nvSpPr>
        <p:spPr>
          <a:xfrm rot="5103426">
            <a:off x="2718199" y="5562995"/>
            <a:ext cx="1287532" cy="307777"/>
          </a:xfrm>
          <a:prstGeom prst="rect">
            <a:avLst/>
          </a:prstGeom>
        </p:spPr>
        <p:txBody>
          <a:bodyPr wrap="none">
            <a:spAutoFit/>
          </a:bodyPr>
          <a:lstStyle/>
          <a:p>
            <a:pPr defTabSz="457200" eaLnBrk="1" fontAlgn="auto" hangingPunct="1">
              <a:spcBef>
                <a:spcPts val="0"/>
              </a:spcBef>
              <a:spcAft>
                <a:spcPts val="0"/>
              </a:spcAft>
              <a:defRPr/>
            </a:pPr>
            <a:r>
              <a:rPr lang="en-US" sz="1400" b="1" i="1" dirty="0">
                <a:solidFill>
                  <a:srgbClr val="000000"/>
                </a:solidFill>
                <a:latin typeface="Arial" panose="020B0604020202020204" pitchFamily="34" charset="0"/>
                <a:ea typeface="ＭＳ Ｐゴシック" charset="0"/>
                <a:cs typeface="Arial" panose="020B0604020202020204" pitchFamily="34" charset="0"/>
              </a:rPr>
              <a:t>D. takahashii</a:t>
            </a:r>
          </a:p>
        </p:txBody>
      </p:sp>
      <p:sp>
        <p:nvSpPr>
          <p:cNvPr id="141" name="Rectangle 140">
            <a:extLst>
              <a:ext uri="{FF2B5EF4-FFF2-40B4-BE49-F238E27FC236}">
                <a16:creationId xmlns:a16="http://schemas.microsoft.com/office/drawing/2014/main" id="{82DDE23A-0DE3-DB4F-B510-325AED9485D9}"/>
              </a:ext>
            </a:extLst>
          </p:cNvPr>
          <p:cNvSpPr/>
          <p:nvPr/>
        </p:nvSpPr>
        <p:spPr>
          <a:xfrm rot="16853128">
            <a:off x="2241531" y="5510713"/>
            <a:ext cx="1260281" cy="307777"/>
          </a:xfrm>
          <a:prstGeom prst="rect">
            <a:avLst/>
          </a:prstGeom>
        </p:spPr>
        <p:txBody>
          <a:bodyPr wrap="none">
            <a:spAutoFit/>
          </a:bodyPr>
          <a:lstStyle/>
          <a:p>
            <a:pPr defTabSz="457200" eaLnBrk="1" fontAlgn="auto" hangingPunct="1">
              <a:spcBef>
                <a:spcPts val="0"/>
              </a:spcBef>
              <a:spcAft>
                <a:spcPts val="0"/>
              </a:spcAft>
              <a:defRPr/>
            </a:pPr>
            <a:r>
              <a:rPr lang="en-US" sz="1400" b="1" i="1" dirty="0">
                <a:solidFill>
                  <a:srgbClr val="000000"/>
                </a:solidFill>
                <a:latin typeface="Arial" panose="020B0604020202020204" pitchFamily="34" charset="0"/>
                <a:ea typeface="ＭＳ Ｐゴシック" charset="0"/>
                <a:cs typeface="Arial" panose="020B0604020202020204" pitchFamily="34" charset="0"/>
              </a:rPr>
              <a:t>D. biarmipes</a:t>
            </a:r>
          </a:p>
        </p:txBody>
      </p:sp>
      <p:sp>
        <p:nvSpPr>
          <p:cNvPr id="142" name="Rectangle 141">
            <a:extLst>
              <a:ext uri="{FF2B5EF4-FFF2-40B4-BE49-F238E27FC236}">
                <a16:creationId xmlns:a16="http://schemas.microsoft.com/office/drawing/2014/main" id="{7A76F1A2-9921-924C-A24C-450A57B260CD}"/>
              </a:ext>
            </a:extLst>
          </p:cNvPr>
          <p:cNvSpPr/>
          <p:nvPr/>
        </p:nvSpPr>
        <p:spPr>
          <a:xfrm rot="18295345">
            <a:off x="1348767" y="5260765"/>
            <a:ext cx="1249060" cy="307777"/>
          </a:xfrm>
          <a:prstGeom prst="rect">
            <a:avLst/>
          </a:prstGeom>
        </p:spPr>
        <p:txBody>
          <a:bodyPr wrap="none">
            <a:spAutoFit/>
          </a:bodyPr>
          <a:lstStyle/>
          <a:p>
            <a:pPr defTabSz="457200" eaLnBrk="1" fontAlgn="auto" hangingPunct="1">
              <a:spcBef>
                <a:spcPts val="0"/>
              </a:spcBef>
              <a:spcAft>
                <a:spcPts val="0"/>
              </a:spcAft>
              <a:defRPr/>
            </a:pPr>
            <a:r>
              <a:rPr lang="en-US" sz="1400" b="1" i="1" dirty="0">
                <a:solidFill>
                  <a:srgbClr val="000000"/>
                </a:solidFill>
                <a:latin typeface="Arial" panose="020B0604020202020204" pitchFamily="34" charset="0"/>
                <a:ea typeface="ＭＳ Ｐゴシック" charset="0"/>
                <a:cs typeface="Arial" panose="020B0604020202020204" pitchFamily="34" charset="0"/>
              </a:rPr>
              <a:t>D. eugracilis</a:t>
            </a:r>
          </a:p>
        </p:txBody>
      </p:sp>
      <p:sp>
        <p:nvSpPr>
          <p:cNvPr id="143" name="Rectangle 142">
            <a:extLst>
              <a:ext uri="{FF2B5EF4-FFF2-40B4-BE49-F238E27FC236}">
                <a16:creationId xmlns:a16="http://schemas.microsoft.com/office/drawing/2014/main" id="{79DF269D-8F6E-8140-91E0-6F7F49F840CC}"/>
              </a:ext>
            </a:extLst>
          </p:cNvPr>
          <p:cNvSpPr/>
          <p:nvPr/>
        </p:nvSpPr>
        <p:spPr>
          <a:xfrm rot="18894500">
            <a:off x="1239329" y="4833835"/>
            <a:ext cx="990977" cy="307777"/>
          </a:xfrm>
          <a:prstGeom prst="rect">
            <a:avLst/>
          </a:prstGeom>
        </p:spPr>
        <p:txBody>
          <a:bodyPr wrap="none">
            <a:spAutoFit/>
          </a:bodyPr>
          <a:lstStyle/>
          <a:p>
            <a:pPr defTabSz="457200" eaLnBrk="1" fontAlgn="auto" hangingPunct="1">
              <a:spcBef>
                <a:spcPts val="0"/>
              </a:spcBef>
              <a:spcAft>
                <a:spcPts val="0"/>
              </a:spcAft>
              <a:defRPr/>
            </a:pPr>
            <a:r>
              <a:rPr lang="en-US" sz="1400" i="1" dirty="0">
                <a:solidFill>
                  <a:srgbClr val="000000"/>
                </a:solidFill>
                <a:latin typeface="Arial" panose="020B0604020202020204" pitchFamily="34" charset="0"/>
                <a:ea typeface="ＭＳ Ｐゴシック" charset="0"/>
                <a:cs typeface="Arial" panose="020B0604020202020204" pitchFamily="34" charset="0"/>
              </a:rPr>
              <a:t>D. yakuba</a:t>
            </a:r>
          </a:p>
        </p:txBody>
      </p:sp>
      <p:sp>
        <p:nvSpPr>
          <p:cNvPr id="144" name="Rectangle 143">
            <a:extLst>
              <a:ext uri="{FF2B5EF4-FFF2-40B4-BE49-F238E27FC236}">
                <a16:creationId xmlns:a16="http://schemas.microsoft.com/office/drawing/2014/main" id="{B3BCABC1-03AA-9742-918D-E0E31D763A66}"/>
              </a:ext>
            </a:extLst>
          </p:cNvPr>
          <p:cNvSpPr/>
          <p:nvPr/>
        </p:nvSpPr>
        <p:spPr>
          <a:xfrm rot="19787638">
            <a:off x="1024081" y="4468853"/>
            <a:ext cx="941283" cy="307777"/>
          </a:xfrm>
          <a:prstGeom prst="rect">
            <a:avLst/>
          </a:prstGeom>
        </p:spPr>
        <p:txBody>
          <a:bodyPr wrap="none">
            <a:spAutoFit/>
          </a:bodyPr>
          <a:lstStyle/>
          <a:p>
            <a:pPr defTabSz="457200" eaLnBrk="1" fontAlgn="auto" hangingPunct="1">
              <a:spcBef>
                <a:spcPts val="0"/>
              </a:spcBef>
              <a:spcAft>
                <a:spcPts val="0"/>
              </a:spcAft>
              <a:defRPr/>
            </a:pPr>
            <a:r>
              <a:rPr lang="en-US" sz="1400" b="1" i="1" dirty="0">
                <a:solidFill>
                  <a:srgbClr val="000000"/>
                </a:solidFill>
                <a:latin typeface="Arial" panose="020B0604020202020204" pitchFamily="34" charset="0"/>
                <a:ea typeface="ＭＳ Ｐゴシック" charset="0"/>
                <a:cs typeface="Arial" panose="020B0604020202020204" pitchFamily="34" charset="0"/>
              </a:rPr>
              <a:t>D. erecta</a:t>
            </a:r>
          </a:p>
        </p:txBody>
      </p:sp>
      <p:sp>
        <p:nvSpPr>
          <p:cNvPr id="145" name="Rectangle 144">
            <a:extLst>
              <a:ext uri="{FF2B5EF4-FFF2-40B4-BE49-F238E27FC236}">
                <a16:creationId xmlns:a16="http://schemas.microsoft.com/office/drawing/2014/main" id="{B340CC81-0E04-1C49-9653-0392A4DEE62E}"/>
              </a:ext>
            </a:extLst>
          </p:cNvPr>
          <p:cNvSpPr/>
          <p:nvPr/>
        </p:nvSpPr>
        <p:spPr>
          <a:xfrm rot="20527597">
            <a:off x="207027" y="4172223"/>
            <a:ext cx="1577676" cy="307777"/>
          </a:xfrm>
          <a:prstGeom prst="rect">
            <a:avLst/>
          </a:prstGeom>
        </p:spPr>
        <p:txBody>
          <a:bodyPr wrap="none">
            <a:spAutoFit/>
          </a:bodyPr>
          <a:lstStyle/>
          <a:p>
            <a:pPr defTabSz="457200" eaLnBrk="1" fontAlgn="auto" hangingPunct="1">
              <a:spcBef>
                <a:spcPts val="0"/>
              </a:spcBef>
              <a:spcAft>
                <a:spcPts val="0"/>
              </a:spcAft>
              <a:defRPr/>
            </a:pPr>
            <a:r>
              <a:rPr lang="en-US" sz="1400" b="1" i="1" dirty="0">
                <a:solidFill>
                  <a:srgbClr val="000000"/>
                </a:solidFill>
                <a:latin typeface="Arial" panose="020B0604020202020204" pitchFamily="34" charset="0"/>
                <a:ea typeface="ＭＳ Ｐゴシック" charset="0"/>
                <a:cs typeface="Arial" panose="020B0604020202020204" pitchFamily="34" charset="0"/>
              </a:rPr>
              <a:t>D. melanogaster</a:t>
            </a:r>
          </a:p>
        </p:txBody>
      </p:sp>
      <p:sp>
        <p:nvSpPr>
          <p:cNvPr id="146" name="Rectangle 145">
            <a:extLst>
              <a:ext uri="{FF2B5EF4-FFF2-40B4-BE49-F238E27FC236}">
                <a16:creationId xmlns:a16="http://schemas.microsoft.com/office/drawing/2014/main" id="{BADF4F4C-7920-374C-8200-32C4180051EF}"/>
              </a:ext>
            </a:extLst>
          </p:cNvPr>
          <p:cNvSpPr/>
          <p:nvPr/>
        </p:nvSpPr>
        <p:spPr>
          <a:xfrm rot="21042832">
            <a:off x="575952" y="3660461"/>
            <a:ext cx="1120820" cy="307777"/>
          </a:xfrm>
          <a:prstGeom prst="rect">
            <a:avLst/>
          </a:prstGeom>
        </p:spPr>
        <p:txBody>
          <a:bodyPr wrap="none">
            <a:spAutoFit/>
          </a:bodyPr>
          <a:lstStyle/>
          <a:p>
            <a:pPr defTabSz="457200" eaLnBrk="1" fontAlgn="auto" hangingPunct="1">
              <a:spcBef>
                <a:spcPts val="0"/>
              </a:spcBef>
              <a:spcAft>
                <a:spcPts val="0"/>
              </a:spcAft>
              <a:defRPr/>
            </a:pPr>
            <a:r>
              <a:rPr lang="en-US" sz="1400" i="1" dirty="0">
                <a:solidFill>
                  <a:srgbClr val="000000"/>
                </a:solidFill>
                <a:latin typeface="Arial" panose="020B0604020202020204" pitchFamily="34" charset="0"/>
                <a:ea typeface="ＭＳ Ｐゴシック" charset="0"/>
                <a:cs typeface="Arial" panose="020B0604020202020204" pitchFamily="34" charset="0"/>
              </a:rPr>
              <a:t>D. simulans</a:t>
            </a:r>
          </a:p>
        </p:txBody>
      </p:sp>
      <p:sp>
        <p:nvSpPr>
          <p:cNvPr id="147" name="Rectangle 146">
            <a:extLst>
              <a:ext uri="{FF2B5EF4-FFF2-40B4-BE49-F238E27FC236}">
                <a16:creationId xmlns:a16="http://schemas.microsoft.com/office/drawing/2014/main" id="{301958AA-8FDE-744C-912B-9E1D39E278C7}"/>
              </a:ext>
            </a:extLst>
          </p:cNvPr>
          <p:cNvSpPr/>
          <p:nvPr/>
        </p:nvSpPr>
        <p:spPr>
          <a:xfrm rot="279556">
            <a:off x="587268" y="3192740"/>
            <a:ext cx="1111202" cy="307777"/>
          </a:xfrm>
          <a:prstGeom prst="rect">
            <a:avLst/>
          </a:prstGeom>
        </p:spPr>
        <p:txBody>
          <a:bodyPr wrap="none">
            <a:spAutoFit/>
          </a:bodyPr>
          <a:lstStyle/>
          <a:p>
            <a:pPr defTabSz="457200" eaLnBrk="1" fontAlgn="auto" hangingPunct="1">
              <a:spcBef>
                <a:spcPts val="0"/>
              </a:spcBef>
              <a:spcAft>
                <a:spcPts val="0"/>
              </a:spcAft>
              <a:defRPr/>
            </a:pPr>
            <a:r>
              <a:rPr lang="en-US" sz="1400" i="1" dirty="0">
                <a:solidFill>
                  <a:srgbClr val="000000"/>
                </a:solidFill>
                <a:latin typeface="Arial" panose="020B0604020202020204" pitchFamily="34" charset="0"/>
                <a:ea typeface="ＭＳ Ｐゴシック" charset="0"/>
                <a:cs typeface="Arial" panose="020B0604020202020204" pitchFamily="34" charset="0"/>
              </a:rPr>
              <a:t>D. sechellia</a:t>
            </a:r>
          </a:p>
        </p:txBody>
      </p:sp>
      <p:grpSp>
        <p:nvGrpSpPr>
          <p:cNvPr id="148" name="Group 147">
            <a:extLst>
              <a:ext uri="{FF2B5EF4-FFF2-40B4-BE49-F238E27FC236}">
                <a16:creationId xmlns:a16="http://schemas.microsoft.com/office/drawing/2014/main" id="{9F4FA6D0-C102-8C41-93F6-4D139F4B89D9}"/>
              </a:ext>
            </a:extLst>
          </p:cNvPr>
          <p:cNvGrpSpPr/>
          <p:nvPr/>
        </p:nvGrpSpPr>
        <p:grpSpPr>
          <a:xfrm>
            <a:off x="4515404" y="6336632"/>
            <a:ext cx="1839744" cy="334163"/>
            <a:chOff x="7342397" y="6509144"/>
            <a:chExt cx="1839744" cy="334163"/>
          </a:xfrm>
        </p:grpSpPr>
        <p:sp>
          <p:nvSpPr>
            <p:cNvPr id="149" name="TextBox 148">
              <a:extLst>
                <a:ext uri="{FF2B5EF4-FFF2-40B4-BE49-F238E27FC236}">
                  <a16:creationId xmlns:a16="http://schemas.microsoft.com/office/drawing/2014/main" id="{F89D0697-3A15-BA4A-BD1E-7577CA21DDDA}"/>
                </a:ext>
              </a:extLst>
            </p:cNvPr>
            <p:cNvSpPr txBox="1"/>
            <p:nvPr/>
          </p:nvSpPr>
          <p:spPr>
            <a:xfrm>
              <a:off x="7342397" y="6509144"/>
              <a:ext cx="1839744" cy="3341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charset="0"/>
                  <a:ea typeface="Arial" charset="0"/>
                  <a:cs typeface="Arial" charset="0"/>
                </a:rPr>
                <a:t>Tree scale: 0.1</a:t>
              </a:r>
            </a:p>
          </p:txBody>
        </p:sp>
        <p:cxnSp>
          <p:nvCxnSpPr>
            <p:cNvPr id="150" name="Straight Connector 149">
              <a:extLst>
                <a:ext uri="{FF2B5EF4-FFF2-40B4-BE49-F238E27FC236}">
                  <a16:creationId xmlns:a16="http://schemas.microsoft.com/office/drawing/2014/main" id="{01A141D5-E06C-8A49-B263-4E73D1C9B7A8}"/>
                </a:ext>
              </a:extLst>
            </p:cNvPr>
            <p:cNvCxnSpPr>
              <a:cxnSpLocks/>
            </p:cNvCxnSpPr>
            <p:nvPr/>
          </p:nvCxnSpPr>
          <p:spPr>
            <a:xfrm>
              <a:off x="8829774" y="6679723"/>
              <a:ext cx="164592" cy="0"/>
            </a:xfrm>
            <a:prstGeom prst="line">
              <a:avLst/>
            </a:prstGeom>
            <a:noFill/>
            <a:ln w="38100" cap="flat" cmpd="sng" algn="ctr">
              <a:solidFill>
                <a:sysClr val="windowText" lastClr="000000"/>
              </a:solidFill>
              <a:prstDash val="solid"/>
              <a:headEnd type="none" w="med" len="med"/>
              <a:tailEnd type="none" w="med" len="med"/>
            </a:ln>
            <a:effectLst/>
          </p:spPr>
        </p:cxnSp>
        <p:cxnSp>
          <p:nvCxnSpPr>
            <p:cNvPr id="151" name="Straight Connector 150">
              <a:extLst>
                <a:ext uri="{FF2B5EF4-FFF2-40B4-BE49-F238E27FC236}">
                  <a16:creationId xmlns:a16="http://schemas.microsoft.com/office/drawing/2014/main" id="{D544E918-9126-6548-AC57-416A9FE1A7F5}"/>
                </a:ext>
              </a:extLst>
            </p:cNvPr>
            <p:cNvCxnSpPr>
              <a:cxnSpLocks/>
            </p:cNvCxnSpPr>
            <p:nvPr/>
          </p:nvCxnSpPr>
          <p:spPr>
            <a:xfrm>
              <a:off x="8829773" y="6638347"/>
              <a:ext cx="0" cy="81347"/>
            </a:xfrm>
            <a:prstGeom prst="line">
              <a:avLst/>
            </a:prstGeom>
            <a:noFill/>
            <a:ln w="38100" cap="flat" cmpd="sng" algn="ctr">
              <a:solidFill>
                <a:sysClr val="windowText" lastClr="000000"/>
              </a:solidFill>
              <a:prstDash val="solid"/>
              <a:headEnd type="none" w="med" len="med"/>
              <a:tailEnd type="none" w="med" len="med"/>
            </a:ln>
            <a:effectLst/>
          </p:spPr>
        </p:cxnSp>
        <p:cxnSp>
          <p:nvCxnSpPr>
            <p:cNvPr id="152" name="Straight Connector 151">
              <a:extLst>
                <a:ext uri="{FF2B5EF4-FFF2-40B4-BE49-F238E27FC236}">
                  <a16:creationId xmlns:a16="http://schemas.microsoft.com/office/drawing/2014/main" id="{FA76B014-018C-A343-BAF5-0248D9F1A80C}"/>
                </a:ext>
              </a:extLst>
            </p:cNvPr>
            <p:cNvCxnSpPr>
              <a:cxnSpLocks/>
            </p:cNvCxnSpPr>
            <p:nvPr/>
          </p:nvCxnSpPr>
          <p:spPr>
            <a:xfrm>
              <a:off x="8983561" y="6638345"/>
              <a:ext cx="0" cy="81348"/>
            </a:xfrm>
            <a:prstGeom prst="line">
              <a:avLst/>
            </a:prstGeom>
            <a:noFill/>
            <a:ln w="38100" cap="flat" cmpd="sng" algn="ctr">
              <a:solidFill>
                <a:sysClr val="windowText" lastClr="000000"/>
              </a:solidFill>
              <a:prstDash val="solid"/>
              <a:headEnd type="none" w="med" len="med"/>
              <a:tailEnd type="none" w="med" len="med"/>
            </a:ln>
            <a:effectLst/>
          </p:spPr>
        </p:cxnSp>
      </p:grpSp>
      <p:sp>
        <p:nvSpPr>
          <p:cNvPr id="153" name="Rectangle 152">
            <a:extLst>
              <a:ext uri="{FF2B5EF4-FFF2-40B4-BE49-F238E27FC236}">
                <a16:creationId xmlns:a16="http://schemas.microsoft.com/office/drawing/2014/main" id="{B630A5F8-1BD2-534C-B3E9-EB4B3A1A3F9B}"/>
              </a:ext>
            </a:extLst>
          </p:cNvPr>
          <p:cNvSpPr/>
          <p:nvPr/>
        </p:nvSpPr>
        <p:spPr>
          <a:xfrm rot="20900788">
            <a:off x="136096" y="4476498"/>
            <a:ext cx="169457" cy="169457"/>
          </a:xfrm>
          <a:prstGeom prst="rect">
            <a:avLst/>
          </a:prstGeom>
          <a:solidFill>
            <a:srgbClr val="4472C4">
              <a:lumMod val="60000"/>
              <a:lumOff val="40000"/>
            </a:srgbClr>
          </a:solidFill>
          <a:ln w="38100" cap="flat" cmpd="sng" algn="ctr">
            <a:solidFill>
              <a:srgbClr val="4472C4">
                <a:lumMod val="50000"/>
              </a:srgbClr>
            </a:solidFill>
            <a:prstDash val="solid"/>
            <a:miter lim="800000"/>
          </a:ln>
          <a:effectLst/>
        </p:spPr>
        <p:txBody>
          <a:bodyPr rtlCol="0" anchor="ctr"/>
          <a:lstStyle/>
          <a:p>
            <a:pPr algn="ctr" eaLnBrk="1" fontAlgn="auto" hangingPunct="1">
              <a:spcBef>
                <a:spcPts val="0"/>
              </a:spcBef>
              <a:spcAft>
                <a:spcPts val="0"/>
              </a:spcAft>
              <a:defRPr/>
            </a:pPr>
            <a:endParaRPr lang="en-US" sz="1400" kern="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54" name="Rectangle 153">
            <a:extLst>
              <a:ext uri="{FF2B5EF4-FFF2-40B4-BE49-F238E27FC236}">
                <a16:creationId xmlns:a16="http://schemas.microsoft.com/office/drawing/2014/main" id="{CC6E0BDD-7D38-6645-AA12-DD71822F82ED}"/>
              </a:ext>
            </a:extLst>
          </p:cNvPr>
          <p:cNvSpPr/>
          <p:nvPr/>
        </p:nvSpPr>
        <p:spPr>
          <a:xfrm rot="20165638">
            <a:off x="974469" y="4793234"/>
            <a:ext cx="169457" cy="169457"/>
          </a:xfrm>
          <a:prstGeom prst="rect">
            <a:avLst/>
          </a:prstGeom>
          <a:solidFill>
            <a:srgbClr val="70AD47">
              <a:lumMod val="60000"/>
              <a:lumOff val="40000"/>
            </a:srgbClr>
          </a:solidFill>
          <a:ln w="38100" cap="flat" cmpd="sng" algn="ctr">
            <a:solidFill>
              <a:srgbClr val="70AD47">
                <a:lumMod val="50000"/>
              </a:srgbClr>
            </a:solidFill>
            <a:prstDash val="solid"/>
            <a:miter lim="800000"/>
          </a:ln>
          <a:effectLst/>
        </p:spPr>
        <p:txBody>
          <a:bodyPr rtlCol="0" anchor="ctr"/>
          <a:lstStyle/>
          <a:p>
            <a:pPr algn="ctr" eaLnBrk="1" fontAlgn="auto" hangingPunct="1">
              <a:spcBef>
                <a:spcPts val="0"/>
              </a:spcBef>
              <a:spcAft>
                <a:spcPts val="0"/>
              </a:spcAft>
              <a:defRPr/>
            </a:pPr>
            <a:endParaRPr lang="en-US" sz="1400" kern="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55" name="Rectangle 154">
            <a:extLst>
              <a:ext uri="{FF2B5EF4-FFF2-40B4-BE49-F238E27FC236}">
                <a16:creationId xmlns:a16="http://schemas.microsoft.com/office/drawing/2014/main" id="{2BFD52CB-3A31-2643-A622-34ED2EF158BC}"/>
              </a:ext>
            </a:extLst>
          </p:cNvPr>
          <p:cNvSpPr/>
          <p:nvPr/>
        </p:nvSpPr>
        <p:spPr>
          <a:xfrm rot="19544220">
            <a:off x="1666545" y="1990488"/>
            <a:ext cx="169457" cy="169457"/>
          </a:xfrm>
          <a:prstGeom prst="rect">
            <a:avLst/>
          </a:prstGeom>
          <a:solidFill>
            <a:srgbClr val="70AD47">
              <a:lumMod val="60000"/>
              <a:lumOff val="40000"/>
            </a:srgbClr>
          </a:solidFill>
          <a:ln w="38100" cap="flat" cmpd="sng" algn="ctr">
            <a:solidFill>
              <a:srgbClr val="70AD47">
                <a:lumMod val="50000"/>
              </a:srgbClr>
            </a:solidFill>
            <a:prstDash val="solid"/>
            <a:miter lim="800000"/>
          </a:ln>
          <a:effectLst/>
        </p:spPr>
        <p:txBody>
          <a:bodyPr rtlCol="0" anchor="ctr"/>
          <a:lstStyle/>
          <a:p>
            <a:pPr algn="ctr" eaLnBrk="1" fontAlgn="auto" hangingPunct="1">
              <a:spcBef>
                <a:spcPts val="0"/>
              </a:spcBef>
              <a:spcAft>
                <a:spcPts val="0"/>
              </a:spcAft>
              <a:defRPr/>
            </a:pPr>
            <a:endParaRPr lang="en-US" sz="1400" kern="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56" name="Rectangle 155">
            <a:extLst>
              <a:ext uri="{FF2B5EF4-FFF2-40B4-BE49-F238E27FC236}">
                <a16:creationId xmlns:a16="http://schemas.microsoft.com/office/drawing/2014/main" id="{82AF5FC9-921F-8745-9EBC-23016DD0C863}"/>
              </a:ext>
            </a:extLst>
          </p:cNvPr>
          <p:cNvSpPr/>
          <p:nvPr/>
        </p:nvSpPr>
        <p:spPr>
          <a:xfrm rot="20085539">
            <a:off x="2212786" y="2100212"/>
            <a:ext cx="169457" cy="169457"/>
          </a:xfrm>
          <a:prstGeom prst="rect">
            <a:avLst/>
          </a:prstGeom>
          <a:solidFill>
            <a:srgbClr val="70AD47">
              <a:lumMod val="60000"/>
              <a:lumOff val="40000"/>
            </a:srgbClr>
          </a:solidFill>
          <a:ln w="38100" cap="flat" cmpd="sng" algn="ctr">
            <a:solidFill>
              <a:srgbClr val="70AD47">
                <a:lumMod val="50000"/>
              </a:srgbClr>
            </a:solidFill>
            <a:prstDash val="solid"/>
            <a:miter lim="800000"/>
          </a:ln>
          <a:effectLst/>
        </p:spPr>
        <p:txBody>
          <a:bodyPr rtlCol="0" anchor="ctr"/>
          <a:lstStyle/>
          <a:p>
            <a:pPr algn="ctr" eaLnBrk="1" fontAlgn="auto" hangingPunct="1">
              <a:spcBef>
                <a:spcPts val="0"/>
              </a:spcBef>
              <a:spcAft>
                <a:spcPts val="0"/>
              </a:spcAft>
              <a:defRPr/>
            </a:pPr>
            <a:endParaRPr lang="en-US" sz="1400" kern="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57" name="Rectangle 156">
            <a:extLst>
              <a:ext uri="{FF2B5EF4-FFF2-40B4-BE49-F238E27FC236}">
                <a16:creationId xmlns:a16="http://schemas.microsoft.com/office/drawing/2014/main" id="{3565C865-8ED6-FD49-BFBF-5C13EE2DB26F}"/>
              </a:ext>
            </a:extLst>
          </p:cNvPr>
          <p:cNvSpPr/>
          <p:nvPr/>
        </p:nvSpPr>
        <p:spPr>
          <a:xfrm>
            <a:off x="3220267" y="1114184"/>
            <a:ext cx="169457" cy="169457"/>
          </a:xfrm>
          <a:prstGeom prst="rect">
            <a:avLst/>
          </a:prstGeom>
          <a:solidFill>
            <a:srgbClr val="70AD47">
              <a:lumMod val="60000"/>
              <a:lumOff val="40000"/>
            </a:srgbClr>
          </a:solidFill>
          <a:ln w="38100" cap="flat" cmpd="sng" algn="ctr">
            <a:solidFill>
              <a:srgbClr val="70AD47">
                <a:lumMod val="50000"/>
              </a:srgbClr>
            </a:solidFill>
            <a:prstDash val="solid"/>
            <a:miter lim="800000"/>
          </a:ln>
          <a:effectLst/>
        </p:spPr>
        <p:txBody>
          <a:bodyPr rtlCol="0" anchor="ctr"/>
          <a:lstStyle/>
          <a:p>
            <a:pPr algn="ctr" eaLnBrk="1" fontAlgn="auto" hangingPunct="1">
              <a:spcBef>
                <a:spcPts val="0"/>
              </a:spcBef>
              <a:spcAft>
                <a:spcPts val="0"/>
              </a:spcAft>
              <a:defRPr/>
            </a:pPr>
            <a:endParaRPr lang="en-US" sz="1400" kern="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58" name="Rectangle 157">
            <a:extLst>
              <a:ext uri="{FF2B5EF4-FFF2-40B4-BE49-F238E27FC236}">
                <a16:creationId xmlns:a16="http://schemas.microsoft.com/office/drawing/2014/main" id="{CDE4816E-29E6-D048-B28F-73DD2D7411BB}"/>
              </a:ext>
            </a:extLst>
          </p:cNvPr>
          <p:cNvSpPr/>
          <p:nvPr/>
        </p:nvSpPr>
        <p:spPr>
          <a:xfrm rot="18594425">
            <a:off x="1504138" y="5871398"/>
            <a:ext cx="169457" cy="169457"/>
          </a:xfrm>
          <a:prstGeom prst="rect">
            <a:avLst/>
          </a:prstGeom>
          <a:solidFill>
            <a:srgbClr val="ED7D31"/>
          </a:solidFill>
          <a:ln w="38100" cap="flat" cmpd="sng" algn="ctr">
            <a:solidFill>
              <a:srgbClr val="ED7D31">
                <a:lumMod val="50000"/>
              </a:srgbClr>
            </a:solidFill>
            <a:prstDash val="solid"/>
            <a:miter lim="800000"/>
          </a:ln>
          <a:effectLst/>
        </p:spPr>
        <p:txBody>
          <a:bodyPr rtlCol="0" anchor="ctr"/>
          <a:lstStyle/>
          <a:p>
            <a:pPr algn="ctr" eaLnBrk="1" fontAlgn="auto" hangingPunct="1">
              <a:spcBef>
                <a:spcPts val="0"/>
              </a:spcBef>
              <a:spcAft>
                <a:spcPts val="0"/>
              </a:spcAft>
              <a:defRPr/>
            </a:pPr>
            <a:endParaRPr lang="en-US" sz="1400" kern="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59" name="Rectangle 158">
            <a:extLst>
              <a:ext uri="{FF2B5EF4-FFF2-40B4-BE49-F238E27FC236}">
                <a16:creationId xmlns:a16="http://schemas.microsoft.com/office/drawing/2014/main" id="{17DA00CB-7F64-B346-8B1E-033A9EB0A36E}"/>
              </a:ext>
            </a:extLst>
          </p:cNvPr>
          <p:cNvSpPr/>
          <p:nvPr/>
        </p:nvSpPr>
        <p:spPr>
          <a:xfrm rot="17222640">
            <a:off x="2651787" y="6227206"/>
            <a:ext cx="169457" cy="169457"/>
          </a:xfrm>
          <a:prstGeom prst="rect">
            <a:avLst/>
          </a:prstGeom>
          <a:solidFill>
            <a:srgbClr val="ED7D31"/>
          </a:solidFill>
          <a:ln w="38100" cap="flat" cmpd="sng" algn="ctr">
            <a:solidFill>
              <a:srgbClr val="ED7D31">
                <a:lumMod val="50000"/>
              </a:srgbClr>
            </a:solidFill>
            <a:prstDash val="solid"/>
            <a:miter lim="800000"/>
          </a:ln>
          <a:effectLst/>
        </p:spPr>
        <p:txBody>
          <a:bodyPr rtlCol="0" anchor="ctr"/>
          <a:lstStyle/>
          <a:p>
            <a:pPr algn="ctr" eaLnBrk="1" fontAlgn="auto" hangingPunct="1">
              <a:spcBef>
                <a:spcPts val="0"/>
              </a:spcBef>
              <a:spcAft>
                <a:spcPts val="0"/>
              </a:spcAft>
              <a:defRPr/>
            </a:pPr>
            <a:endParaRPr lang="en-US" sz="1400" kern="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60" name="Rectangle 159">
            <a:extLst>
              <a:ext uri="{FF2B5EF4-FFF2-40B4-BE49-F238E27FC236}">
                <a16:creationId xmlns:a16="http://schemas.microsoft.com/office/drawing/2014/main" id="{8742FBA0-20C3-E44A-A4A1-1B8C9288CD56}"/>
              </a:ext>
            </a:extLst>
          </p:cNvPr>
          <p:cNvSpPr/>
          <p:nvPr/>
        </p:nvSpPr>
        <p:spPr>
          <a:xfrm rot="16200000">
            <a:off x="3328714" y="6304322"/>
            <a:ext cx="169457" cy="169457"/>
          </a:xfrm>
          <a:prstGeom prst="rect">
            <a:avLst/>
          </a:prstGeom>
          <a:solidFill>
            <a:srgbClr val="ED7D31"/>
          </a:solidFill>
          <a:ln w="38100" cap="flat" cmpd="sng" algn="ctr">
            <a:solidFill>
              <a:srgbClr val="ED7D31">
                <a:lumMod val="50000"/>
              </a:srgbClr>
            </a:solidFill>
            <a:prstDash val="solid"/>
            <a:miter lim="800000"/>
          </a:ln>
          <a:effectLst/>
        </p:spPr>
        <p:txBody>
          <a:bodyPr rtlCol="0" anchor="ctr"/>
          <a:lstStyle/>
          <a:p>
            <a:pPr algn="ctr" eaLnBrk="1" fontAlgn="auto" hangingPunct="1">
              <a:spcBef>
                <a:spcPts val="0"/>
              </a:spcBef>
              <a:spcAft>
                <a:spcPts val="0"/>
              </a:spcAft>
              <a:defRPr/>
            </a:pPr>
            <a:endParaRPr lang="en-US" sz="1400" kern="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61" name="Rectangle 160">
            <a:extLst>
              <a:ext uri="{FF2B5EF4-FFF2-40B4-BE49-F238E27FC236}">
                <a16:creationId xmlns:a16="http://schemas.microsoft.com/office/drawing/2014/main" id="{A6879912-6BD7-F044-8C7A-53DAA1A7ED08}"/>
              </a:ext>
            </a:extLst>
          </p:cNvPr>
          <p:cNvSpPr/>
          <p:nvPr/>
        </p:nvSpPr>
        <p:spPr>
          <a:xfrm rot="14333254">
            <a:off x="4353315" y="5715016"/>
            <a:ext cx="169457" cy="169457"/>
          </a:xfrm>
          <a:prstGeom prst="rect">
            <a:avLst/>
          </a:prstGeom>
          <a:solidFill>
            <a:srgbClr val="ED7D31"/>
          </a:solidFill>
          <a:ln w="38100" cap="flat" cmpd="sng" algn="ctr">
            <a:solidFill>
              <a:srgbClr val="ED7D31">
                <a:lumMod val="50000"/>
              </a:srgbClr>
            </a:solidFill>
            <a:prstDash val="solid"/>
            <a:miter lim="800000"/>
          </a:ln>
          <a:effectLst/>
        </p:spPr>
        <p:txBody>
          <a:bodyPr rtlCol="0" anchor="ctr"/>
          <a:lstStyle/>
          <a:p>
            <a:pPr algn="ctr" eaLnBrk="1" fontAlgn="auto" hangingPunct="1">
              <a:spcBef>
                <a:spcPts val="0"/>
              </a:spcBef>
              <a:spcAft>
                <a:spcPts val="0"/>
              </a:spcAft>
              <a:defRPr/>
            </a:pPr>
            <a:endParaRPr lang="en-US" sz="1400" kern="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62" name="Rectangle 161">
            <a:extLst>
              <a:ext uri="{FF2B5EF4-FFF2-40B4-BE49-F238E27FC236}">
                <a16:creationId xmlns:a16="http://schemas.microsoft.com/office/drawing/2014/main" id="{291F4186-13B1-624A-BDFB-507F386ACD6D}"/>
              </a:ext>
            </a:extLst>
          </p:cNvPr>
          <p:cNvSpPr/>
          <p:nvPr/>
        </p:nvSpPr>
        <p:spPr>
          <a:xfrm rot="14000833">
            <a:off x="4959963" y="5646354"/>
            <a:ext cx="169457" cy="169457"/>
          </a:xfrm>
          <a:prstGeom prst="rect">
            <a:avLst/>
          </a:prstGeom>
          <a:solidFill>
            <a:srgbClr val="ED7D31"/>
          </a:solidFill>
          <a:ln w="38100" cap="flat" cmpd="sng" algn="ctr">
            <a:solidFill>
              <a:srgbClr val="ED7D31">
                <a:lumMod val="50000"/>
              </a:srgbClr>
            </a:solidFill>
            <a:prstDash val="solid"/>
            <a:miter lim="800000"/>
          </a:ln>
          <a:effectLst/>
        </p:spPr>
        <p:txBody>
          <a:bodyPr rtlCol="0" anchor="ctr"/>
          <a:lstStyle/>
          <a:p>
            <a:pPr algn="ctr" eaLnBrk="1" fontAlgn="auto" hangingPunct="1">
              <a:spcBef>
                <a:spcPts val="0"/>
              </a:spcBef>
              <a:spcAft>
                <a:spcPts val="0"/>
              </a:spcAft>
              <a:defRPr/>
            </a:pPr>
            <a:endParaRPr lang="en-US" sz="1400" kern="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63" name="Rectangle 162">
            <a:extLst>
              <a:ext uri="{FF2B5EF4-FFF2-40B4-BE49-F238E27FC236}">
                <a16:creationId xmlns:a16="http://schemas.microsoft.com/office/drawing/2014/main" id="{46DFCAB6-1253-274F-9D23-4D9F6D1222D7}"/>
              </a:ext>
            </a:extLst>
          </p:cNvPr>
          <p:cNvSpPr/>
          <p:nvPr/>
        </p:nvSpPr>
        <p:spPr>
          <a:xfrm rot="21354943">
            <a:off x="6005710" y="3466601"/>
            <a:ext cx="171483" cy="171483"/>
          </a:xfrm>
          <a:prstGeom prst="rect">
            <a:avLst/>
          </a:prstGeom>
          <a:solidFill>
            <a:srgbClr val="732E9A">
              <a:lumMod val="60000"/>
              <a:lumOff val="40000"/>
            </a:srgbClr>
          </a:solidFill>
          <a:ln w="38100" cap="flat" cmpd="sng" algn="ctr">
            <a:solidFill>
              <a:srgbClr val="732E9A">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D7D31">
                  <a:lumMod val="50000"/>
                </a:srgbClr>
              </a:solidFill>
              <a:effectLst/>
              <a:uLnTx/>
              <a:uFillTx/>
              <a:latin typeface="Calibri" panose="020F0502020204030204"/>
              <a:ea typeface="ＭＳ Ｐゴシック" charset="0"/>
            </a:endParaRPr>
          </a:p>
        </p:txBody>
      </p:sp>
      <p:sp>
        <p:nvSpPr>
          <p:cNvPr id="164" name="Rectangle 163">
            <a:extLst>
              <a:ext uri="{FF2B5EF4-FFF2-40B4-BE49-F238E27FC236}">
                <a16:creationId xmlns:a16="http://schemas.microsoft.com/office/drawing/2014/main" id="{50A1C893-C643-F540-A930-8113EAF27E9F}"/>
              </a:ext>
            </a:extLst>
          </p:cNvPr>
          <p:cNvSpPr/>
          <p:nvPr/>
        </p:nvSpPr>
        <p:spPr>
          <a:xfrm rot="571964">
            <a:off x="5998576" y="4042957"/>
            <a:ext cx="171483" cy="171483"/>
          </a:xfrm>
          <a:prstGeom prst="rect">
            <a:avLst/>
          </a:prstGeom>
          <a:solidFill>
            <a:srgbClr val="732E9A">
              <a:lumMod val="60000"/>
              <a:lumOff val="40000"/>
            </a:srgbClr>
          </a:solidFill>
          <a:ln w="38100" cap="flat" cmpd="sng" algn="ctr">
            <a:solidFill>
              <a:srgbClr val="732E9A">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D7D31">
                  <a:lumMod val="50000"/>
                </a:srgbClr>
              </a:solidFill>
              <a:effectLst/>
              <a:uLnTx/>
              <a:uFillTx/>
              <a:latin typeface="Calibri" panose="020F0502020204030204"/>
              <a:ea typeface="ＭＳ Ｐゴシック" charset="0"/>
            </a:endParaRPr>
          </a:p>
        </p:txBody>
      </p:sp>
      <p:sp>
        <p:nvSpPr>
          <p:cNvPr id="165" name="Rectangle 164">
            <a:extLst>
              <a:ext uri="{FF2B5EF4-FFF2-40B4-BE49-F238E27FC236}">
                <a16:creationId xmlns:a16="http://schemas.microsoft.com/office/drawing/2014/main" id="{0EABAB63-3CA4-D04A-B04C-9D86C0829363}"/>
              </a:ext>
            </a:extLst>
          </p:cNvPr>
          <p:cNvSpPr/>
          <p:nvPr/>
        </p:nvSpPr>
        <p:spPr>
          <a:xfrm rot="1523414">
            <a:off x="5507606" y="4544687"/>
            <a:ext cx="171483" cy="171483"/>
          </a:xfrm>
          <a:prstGeom prst="rect">
            <a:avLst/>
          </a:prstGeom>
          <a:solidFill>
            <a:srgbClr val="732E9A">
              <a:lumMod val="60000"/>
              <a:lumOff val="40000"/>
            </a:srgbClr>
          </a:solidFill>
          <a:ln w="38100" cap="flat" cmpd="sng" algn="ctr">
            <a:solidFill>
              <a:srgbClr val="732E9A">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D7D31">
                  <a:lumMod val="50000"/>
                </a:srgbClr>
              </a:solidFill>
              <a:effectLst/>
              <a:uLnTx/>
              <a:uFillTx/>
              <a:latin typeface="Calibri" panose="020F0502020204030204"/>
              <a:ea typeface="ＭＳ Ｐゴシック" charset="0"/>
            </a:endParaRPr>
          </a:p>
        </p:txBody>
      </p:sp>
      <p:sp>
        <p:nvSpPr>
          <p:cNvPr id="166" name="Rectangle 165">
            <a:extLst>
              <a:ext uri="{FF2B5EF4-FFF2-40B4-BE49-F238E27FC236}">
                <a16:creationId xmlns:a16="http://schemas.microsoft.com/office/drawing/2014/main" id="{13A76E42-6299-9B42-83D2-15C5D57B6410}"/>
              </a:ext>
            </a:extLst>
          </p:cNvPr>
          <p:cNvSpPr/>
          <p:nvPr/>
        </p:nvSpPr>
        <p:spPr>
          <a:xfrm rot="5400000">
            <a:off x="3328714" y="6503714"/>
            <a:ext cx="171483" cy="171483"/>
          </a:xfrm>
          <a:prstGeom prst="rect">
            <a:avLst/>
          </a:prstGeom>
          <a:solidFill>
            <a:srgbClr val="732E9A">
              <a:lumMod val="60000"/>
              <a:lumOff val="40000"/>
            </a:srgbClr>
          </a:solidFill>
          <a:ln w="38100" cap="flat" cmpd="sng" algn="ctr">
            <a:solidFill>
              <a:srgbClr val="732E9A">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ED7D31">
                  <a:lumMod val="50000"/>
                </a:srgbClr>
              </a:solidFill>
              <a:effectLst/>
              <a:uLnTx/>
              <a:uFillTx/>
              <a:latin typeface="Calibri" panose="020F0502020204030204"/>
              <a:ea typeface="ＭＳ Ｐゴシック" charset="0"/>
            </a:endParaRPr>
          </a:p>
        </p:txBody>
      </p:sp>
      <p:sp>
        <p:nvSpPr>
          <p:cNvPr id="167" name="TextBox 166">
            <a:extLst>
              <a:ext uri="{FF2B5EF4-FFF2-40B4-BE49-F238E27FC236}">
                <a16:creationId xmlns:a16="http://schemas.microsoft.com/office/drawing/2014/main" id="{ADC32ABE-300F-EE47-B35D-87B422035354}"/>
              </a:ext>
            </a:extLst>
          </p:cNvPr>
          <p:cNvSpPr txBox="1"/>
          <p:nvPr/>
        </p:nvSpPr>
        <p:spPr>
          <a:xfrm>
            <a:off x="6510559" y="2784622"/>
            <a:ext cx="2743200" cy="400110"/>
          </a:xfrm>
          <a:prstGeom prst="rect">
            <a:avLst/>
          </a:prstGeom>
          <a:noFill/>
        </p:spPr>
        <p:txBody>
          <a:bodyPr wrap="square" rtlCol="0">
            <a:spAutoFit/>
          </a:bodyPr>
          <a:lstStyle/>
          <a:p>
            <a:pPr algn="ctr" defTabSz="457200" eaLnBrk="1" fontAlgn="auto" hangingPunct="1">
              <a:spcBef>
                <a:spcPts val="0"/>
              </a:spcBef>
              <a:spcAft>
                <a:spcPts val="0"/>
              </a:spcAft>
            </a:pPr>
            <a:r>
              <a:rPr lang="en-US" sz="2000" b="1" dirty="0">
                <a:solidFill>
                  <a:srgbClr val="000000"/>
                </a:solidFill>
                <a:latin typeface="Calisto MT"/>
                <a:ea typeface="+mn-ea"/>
              </a:rPr>
              <a:t>F Element Projects </a:t>
            </a:r>
          </a:p>
        </p:txBody>
      </p:sp>
      <p:sp>
        <p:nvSpPr>
          <p:cNvPr id="3" name="TextBox 2">
            <a:extLst>
              <a:ext uri="{FF2B5EF4-FFF2-40B4-BE49-F238E27FC236}">
                <a16:creationId xmlns:a16="http://schemas.microsoft.com/office/drawing/2014/main" id="{AB611B0A-3290-D942-8FD3-8A2FB76569A9}"/>
              </a:ext>
            </a:extLst>
          </p:cNvPr>
          <p:cNvSpPr txBox="1"/>
          <p:nvPr/>
        </p:nvSpPr>
        <p:spPr>
          <a:xfrm>
            <a:off x="7490157" y="6311934"/>
            <a:ext cx="1005403"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W Leung</a:t>
            </a:r>
          </a:p>
        </p:txBody>
      </p:sp>
    </p:spTree>
    <p:extLst>
      <p:ext uri="{BB962C8B-B14F-4D97-AF65-F5344CB8AC3E}">
        <p14:creationId xmlns:p14="http://schemas.microsoft.com/office/powerpoint/2010/main" val="1023677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585A79-38EC-1244-B220-348E9B94C3D8}"/>
              </a:ext>
            </a:extLst>
          </p:cNvPr>
          <p:cNvSpPr/>
          <p:nvPr/>
        </p:nvSpPr>
        <p:spPr>
          <a:xfrm>
            <a:off x="31750" y="1606550"/>
            <a:ext cx="9053513" cy="46529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Calisto MT"/>
            </a:endParaRPr>
          </a:p>
        </p:txBody>
      </p:sp>
      <p:sp>
        <p:nvSpPr>
          <p:cNvPr id="40962" name="Title 1">
            <a:extLst>
              <a:ext uri="{FF2B5EF4-FFF2-40B4-BE49-F238E27FC236}">
                <a16:creationId xmlns:a16="http://schemas.microsoft.com/office/drawing/2014/main" id="{36FD7DF6-EEE5-B544-A907-633E8C9C92E6}"/>
              </a:ext>
            </a:extLst>
          </p:cNvPr>
          <p:cNvSpPr>
            <a:spLocks noGrp="1" noChangeArrowheads="1"/>
          </p:cNvSpPr>
          <p:nvPr>
            <p:ph type="title"/>
          </p:nvPr>
        </p:nvSpPr>
        <p:spPr>
          <a:xfrm>
            <a:off x="31750" y="0"/>
            <a:ext cx="9053513" cy="1430338"/>
          </a:xfrm>
        </p:spPr>
        <p:txBody>
          <a:bodyPr/>
          <a:lstStyle/>
          <a:p>
            <a:r>
              <a:rPr lang="en-US" altLang="en-US" sz="2800" dirty="0">
                <a:latin typeface="Arial" panose="020B0604020202020204" pitchFamily="34" charset="0"/>
                <a:ea typeface="ＭＳ Ｐゴシック" panose="020B0600070205080204" pitchFamily="34" charset="-128"/>
                <a:cs typeface="Arial" panose="020B0604020202020204" pitchFamily="34" charset="0"/>
              </a:rPr>
              <a:t>Expansion of the </a:t>
            </a:r>
            <a:r>
              <a:rPr lang="en-US" altLang="en-US" sz="2800" i="1" dirty="0">
                <a:latin typeface="Arial" panose="020B0604020202020204" pitchFamily="34" charset="0"/>
                <a:ea typeface="ＭＳ Ｐゴシック" panose="020B0600070205080204" pitchFamily="34" charset="-128"/>
                <a:cs typeface="Arial" panose="020B0604020202020204" pitchFamily="34" charset="0"/>
              </a:rPr>
              <a:t>D. </a:t>
            </a:r>
            <a:r>
              <a:rPr lang="en-US" altLang="en-US" sz="2800" i="1" dirty="0" err="1">
                <a:latin typeface="Arial" panose="020B0604020202020204" pitchFamily="34" charset="0"/>
                <a:ea typeface="ＭＳ Ｐゴシック" panose="020B0600070205080204" pitchFamily="34" charset="-128"/>
                <a:cs typeface="Arial" panose="020B0604020202020204" pitchFamily="34" charset="0"/>
              </a:rPr>
              <a:t>ananassae</a:t>
            </a:r>
            <a:r>
              <a:rPr lang="en-US" altLang="en-US" sz="2800" i="1" dirty="0">
                <a:latin typeface="Arial" panose="020B0604020202020204" pitchFamily="34" charset="0"/>
                <a:ea typeface="ＭＳ Ｐゴシック" panose="020B0600070205080204" pitchFamily="34" charset="-128"/>
                <a:cs typeface="Arial" panose="020B0604020202020204" pitchFamily="34" charset="0"/>
              </a:rPr>
              <a:t> </a:t>
            </a:r>
            <a:r>
              <a:rPr lang="en-US" altLang="en-US" sz="2800" dirty="0">
                <a:latin typeface="Arial" panose="020B0604020202020204" pitchFamily="34" charset="0"/>
                <a:ea typeface="ＭＳ Ｐゴシック" panose="020B0600070205080204" pitchFamily="34" charset="-128"/>
                <a:cs typeface="Arial" panose="020B0604020202020204" pitchFamily="34" charset="0"/>
              </a:rPr>
              <a:t>Muller F element</a:t>
            </a:r>
          </a:p>
        </p:txBody>
      </p:sp>
      <p:pic>
        <p:nvPicPr>
          <p:cNvPr id="40963" name="Picture 3" descr="Screen Shot 2015-03-26 at 3.35.30 PM.png">
            <a:extLst>
              <a:ext uri="{FF2B5EF4-FFF2-40B4-BE49-F238E27FC236}">
                <a16:creationId xmlns:a16="http://schemas.microsoft.com/office/drawing/2014/main" id="{CC55D114-6B8B-AB41-B2F6-65D85B3CD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25" y="1711325"/>
            <a:ext cx="8720138"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DEBC9B4-8ED1-FA4A-8F27-86CC697F9BA5}"/>
              </a:ext>
            </a:extLst>
          </p:cNvPr>
          <p:cNvSpPr txBox="1"/>
          <p:nvPr/>
        </p:nvSpPr>
        <p:spPr>
          <a:xfrm>
            <a:off x="31750" y="6289675"/>
            <a:ext cx="8718550" cy="338138"/>
          </a:xfrm>
          <a:prstGeom prst="rect">
            <a:avLst/>
          </a:prstGeom>
          <a:noFill/>
        </p:spPr>
        <p:txBody>
          <a:bodyPr>
            <a:spAutoFit/>
          </a:bodyPr>
          <a:lstStyle/>
          <a:p>
            <a:pPr eaLnBrk="1" fontAlgn="auto" hangingPunct="1">
              <a:spcBef>
                <a:spcPts val="0"/>
              </a:spcBef>
              <a:spcAft>
                <a:spcPts val="0"/>
              </a:spcAft>
              <a:defRPr/>
            </a:pPr>
            <a:r>
              <a:rPr lang="en-US" sz="1600" dirty="0">
                <a:solidFill>
                  <a:prstClr val="white"/>
                </a:solidFill>
                <a:latin typeface="Calisto MT"/>
                <a:ea typeface="+mn-ea"/>
              </a:rPr>
              <a:t>Schaeffer SW, </a:t>
            </a:r>
            <a:r>
              <a:rPr lang="en-US" sz="1600" i="1" dirty="0">
                <a:solidFill>
                  <a:prstClr val="white"/>
                </a:solidFill>
                <a:latin typeface="Calisto MT"/>
                <a:ea typeface="+mn-ea"/>
              </a:rPr>
              <a:t>et al. </a:t>
            </a:r>
            <a:r>
              <a:rPr lang="en-US" sz="1600" dirty="0">
                <a:solidFill>
                  <a:prstClr val="white"/>
                </a:solidFill>
                <a:latin typeface="Calisto MT"/>
                <a:ea typeface="+mn-ea"/>
              </a:rPr>
              <a:t>Genetics. 2008 Jul;179(3):1601-55.</a:t>
            </a:r>
          </a:p>
        </p:txBody>
      </p:sp>
      <p:sp>
        <p:nvSpPr>
          <p:cNvPr id="12" name="5-Point Star 11">
            <a:extLst>
              <a:ext uri="{FF2B5EF4-FFF2-40B4-BE49-F238E27FC236}">
                <a16:creationId xmlns:a16="http://schemas.microsoft.com/office/drawing/2014/main" id="{4CFEF350-3A7B-5847-9BFF-D995617B7336}"/>
              </a:ext>
            </a:extLst>
          </p:cNvPr>
          <p:cNvSpPr/>
          <p:nvPr/>
        </p:nvSpPr>
        <p:spPr>
          <a:xfrm>
            <a:off x="2097088" y="3600450"/>
            <a:ext cx="384175" cy="384175"/>
          </a:xfrm>
          <a:prstGeom prst="star5">
            <a:avLst/>
          </a:prstGeom>
          <a:solidFill>
            <a:schemeClr val="accent2"/>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Calisto MT"/>
            </a:endParaRPr>
          </a:p>
        </p:txBody>
      </p:sp>
      <p:sp>
        <p:nvSpPr>
          <p:cNvPr id="13" name="5-Point Star 12">
            <a:extLst>
              <a:ext uri="{FF2B5EF4-FFF2-40B4-BE49-F238E27FC236}">
                <a16:creationId xmlns:a16="http://schemas.microsoft.com/office/drawing/2014/main" id="{88FDC9C6-CB05-954E-B970-C3241360206D}"/>
              </a:ext>
            </a:extLst>
          </p:cNvPr>
          <p:cNvSpPr/>
          <p:nvPr/>
        </p:nvSpPr>
        <p:spPr>
          <a:xfrm>
            <a:off x="2097088" y="2225675"/>
            <a:ext cx="384175" cy="385763"/>
          </a:xfrm>
          <a:prstGeom prst="star5">
            <a:avLst/>
          </a:prstGeom>
          <a:solidFill>
            <a:srgbClr val="FF0000"/>
          </a:solid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Calisto MT"/>
            </a:endParaRPr>
          </a:p>
        </p:txBody>
      </p:sp>
      <p:cxnSp>
        <p:nvCxnSpPr>
          <p:cNvPr id="5" name="Straight Arrow Connector 4">
            <a:extLst>
              <a:ext uri="{FF2B5EF4-FFF2-40B4-BE49-F238E27FC236}">
                <a16:creationId xmlns:a16="http://schemas.microsoft.com/office/drawing/2014/main" id="{30B467A2-9BA0-1246-AA98-F04252078974}"/>
              </a:ext>
            </a:extLst>
          </p:cNvPr>
          <p:cNvCxnSpPr>
            <a:cxnSpLocks/>
          </p:cNvCxnSpPr>
          <p:nvPr/>
        </p:nvCxnSpPr>
        <p:spPr>
          <a:xfrm flipH="1">
            <a:off x="8467725" y="3332163"/>
            <a:ext cx="412750" cy="450850"/>
          </a:xfrm>
          <a:prstGeom prst="straightConnector1">
            <a:avLst/>
          </a:prstGeom>
          <a:ln w="76200">
            <a:solidFill>
              <a:schemeClr val="accent2">
                <a:lumMod val="50000"/>
              </a:schemeClr>
            </a:solidFill>
            <a:tailEnd type="triangle"/>
          </a:ln>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CD3EBB85-B13B-C444-A643-2CADA22276BF}"/>
              </a:ext>
            </a:extLst>
          </p:cNvPr>
          <p:cNvGrpSpPr>
            <a:grpSpLocks/>
          </p:cNvGrpSpPr>
          <p:nvPr/>
        </p:nvGrpSpPr>
        <p:grpSpPr bwMode="auto">
          <a:xfrm>
            <a:off x="31750" y="4057650"/>
            <a:ext cx="9053513" cy="2667000"/>
            <a:chOff x="31222" y="4058292"/>
            <a:chExt cx="9054603" cy="2666982"/>
          </a:xfrm>
        </p:grpSpPr>
        <p:sp>
          <p:nvSpPr>
            <p:cNvPr id="9" name="Rectangle 8">
              <a:extLst>
                <a:ext uri="{FF2B5EF4-FFF2-40B4-BE49-F238E27FC236}">
                  <a16:creationId xmlns:a16="http://schemas.microsoft.com/office/drawing/2014/main" id="{EB173930-0E73-4147-86CA-B1BD2EA0C293}"/>
                </a:ext>
              </a:extLst>
            </p:cNvPr>
            <p:cNvSpPr/>
            <p:nvPr/>
          </p:nvSpPr>
          <p:spPr>
            <a:xfrm>
              <a:off x="31222" y="4058292"/>
              <a:ext cx="9054603" cy="266698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Calisto MT"/>
              </a:endParaRPr>
            </a:p>
          </p:txBody>
        </p:sp>
        <p:grpSp>
          <p:nvGrpSpPr>
            <p:cNvPr id="40970" name="Group 17">
              <a:extLst>
                <a:ext uri="{FF2B5EF4-FFF2-40B4-BE49-F238E27FC236}">
                  <a16:creationId xmlns:a16="http://schemas.microsoft.com/office/drawing/2014/main" id="{64E73C4A-5AE0-1C44-AD46-952DC61B7098}"/>
                </a:ext>
              </a:extLst>
            </p:cNvPr>
            <p:cNvGrpSpPr>
              <a:grpSpLocks/>
            </p:cNvGrpSpPr>
            <p:nvPr/>
          </p:nvGrpSpPr>
          <p:grpSpPr bwMode="auto">
            <a:xfrm>
              <a:off x="962404" y="4145833"/>
              <a:ext cx="7918549" cy="2555630"/>
              <a:chOff x="962404" y="4145833"/>
              <a:chExt cx="7918549" cy="2555630"/>
            </a:xfrm>
          </p:grpSpPr>
          <p:pic>
            <p:nvPicPr>
              <p:cNvPr id="40971" name="Picture 6">
                <a:extLst>
                  <a:ext uri="{FF2B5EF4-FFF2-40B4-BE49-F238E27FC236}">
                    <a16:creationId xmlns:a16="http://schemas.microsoft.com/office/drawing/2014/main" id="{994985A7-FF35-4249-8AFB-90CFBCC9AF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404" y="4563830"/>
                <a:ext cx="2062894" cy="94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Picture 14">
                <a:extLst>
                  <a:ext uri="{FF2B5EF4-FFF2-40B4-BE49-F238E27FC236}">
                    <a16:creationId xmlns:a16="http://schemas.microsoft.com/office/drawing/2014/main" id="{43C3A678-6A41-024E-BE58-28119B5497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9109"/>
              <a:stretch>
                <a:fillRect/>
              </a:stretch>
            </p:blipFill>
            <p:spPr bwMode="auto">
              <a:xfrm>
                <a:off x="3625222" y="4145833"/>
                <a:ext cx="5255731" cy="19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80683E10-3D3E-DC4F-807C-251D8D34572A}"/>
                  </a:ext>
                </a:extLst>
              </p:cNvPr>
              <p:cNvSpPr txBox="1"/>
              <p:nvPr/>
            </p:nvSpPr>
            <p:spPr>
              <a:xfrm>
                <a:off x="1001302" y="5521957"/>
                <a:ext cx="2194189" cy="830991"/>
              </a:xfrm>
              <a:prstGeom prst="rect">
                <a:avLst/>
              </a:prstGeom>
              <a:noFill/>
            </p:spPr>
            <p:txBody>
              <a:bodyPr>
                <a:spAutoFit/>
              </a:bodyPr>
              <a:lstStyle/>
              <a:p>
                <a:pPr>
                  <a:defRPr/>
                </a:pPr>
                <a:r>
                  <a:rPr lang="en-US" sz="1600" dirty="0">
                    <a:latin typeface="+mn-lt"/>
                  </a:rPr>
                  <a:t>G3 (Bethesda). 2017 Aug 7;7(8):2439-2460. </a:t>
                </a:r>
              </a:p>
            </p:txBody>
          </p:sp>
          <p:sp>
            <p:nvSpPr>
              <p:cNvPr id="17" name="TextBox 16">
                <a:extLst>
                  <a:ext uri="{FF2B5EF4-FFF2-40B4-BE49-F238E27FC236}">
                    <a16:creationId xmlns:a16="http://schemas.microsoft.com/office/drawing/2014/main" id="{0D3F0428-B2C7-CA47-8D6D-66345FD09480}"/>
                  </a:ext>
                </a:extLst>
              </p:cNvPr>
              <p:cNvSpPr txBox="1"/>
              <p:nvPr/>
            </p:nvSpPr>
            <p:spPr>
              <a:xfrm>
                <a:off x="3625755" y="6180766"/>
                <a:ext cx="5109190" cy="520697"/>
              </a:xfrm>
              <a:prstGeom prst="rect">
                <a:avLst/>
              </a:prstGeom>
              <a:solidFill>
                <a:srgbClr val="FFD579"/>
              </a:solidFill>
              <a:ln>
                <a:solidFill>
                  <a:schemeClr val="accent4">
                    <a:lumMod val="50000"/>
                  </a:schemeClr>
                </a:solidFill>
              </a:ln>
            </p:spPr>
            <p:txBody>
              <a:bodyPr anchor="ctr">
                <a:noAutofit/>
              </a:bodyPr>
              <a:lstStyle/>
              <a:p>
                <a:pPr>
                  <a:defRPr/>
                </a:pPr>
                <a:r>
                  <a:rPr lang="en-US" sz="2000" dirty="0">
                    <a:latin typeface="+mn-lt"/>
                  </a:rPr>
                  <a:t>(239 co-authors participated as students)</a:t>
                </a:r>
              </a:p>
            </p:txBody>
          </p:sp>
        </p:grpSp>
      </p:grpSp>
    </p:spTree>
    <p:extLst>
      <p:ext uri="{BB962C8B-B14F-4D97-AF65-F5344CB8AC3E}">
        <p14:creationId xmlns:p14="http://schemas.microsoft.com/office/powerpoint/2010/main" val="2830691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FB2CE2B9-04D2-7442-87F7-3BC1085CD3B8}"/>
              </a:ext>
            </a:extLst>
          </p:cNvPr>
          <p:cNvSpPr txBox="1">
            <a:spLocks noChangeArrowheads="1"/>
          </p:cNvSpPr>
          <p:nvPr/>
        </p:nvSpPr>
        <p:spPr bwMode="auto">
          <a:xfrm>
            <a:off x="325441" y="110598"/>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9pPr>
          </a:lstStyle>
          <a:p>
            <a:pPr algn="ctr" eaLnBrk="1">
              <a:lnSpc>
                <a:spcPct val="93000"/>
              </a:lnSpc>
              <a:buClr>
                <a:srgbClr val="000000"/>
              </a:buClr>
              <a:buSzPct val="45000"/>
              <a:buFont typeface="Wingdings" charset="2"/>
              <a:buNone/>
              <a:defRPr/>
            </a:pPr>
            <a:r>
              <a:rPr lang="en-GB" altLang="en-US" sz="2000" dirty="0">
                <a:solidFill>
                  <a:srgbClr val="002060"/>
                </a:solidFill>
                <a:latin typeface="Arial" charset="0"/>
              </a:rPr>
              <a:t>Initial analysis of the </a:t>
            </a:r>
            <a:r>
              <a:rPr lang="en-GB" altLang="en-US" sz="2000" i="1" dirty="0">
                <a:solidFill>
                  <a:srgbClr val="002060"/>
                </a:solidFill>
                <a:latin typeface="Arial" charset="0"/>
              </a:rPr>
              <a:t>D. </a:t>
            </a:r>
            <a:r>
              <a:rPr lang="en-GB" altLang="en-US" sz="2000" i="1" dirty="0" err="1">
                <a:solidFill>
                  <a:srgbClr val="002060"/>
                </a:solidFill>
                <a:latin typeface="Arial" charset="0"/>
              </a:rPr>
              <a:t>ananassae</a:t>
            </a:r>
            <a:r>
              <a:rPr lang="en-GB" altLang="en-US" sz="2000" i="1" dirty="0">
                <a:solidFill>
                  <a:srgbClr val="002060"/>
                </a:solidFill>
                <a:latin typeface="Arial" charset="0"/>
              </a:rPr>
              <a:t> </a:t>
            </a:r>
            <a:r>
              <a:rPr lang="en-GB" altLang="en-US" sz="2000" dirty="0">
                <a:solidFill>
                  <a:srgbClr val="002060"/>
                </a:solidFill>
                <a:latin typeface="Arial" charset="0"/>
              </a:rPr>
              <a:t>F element suggests that  expansions can primarily be attributed to the high density of LTR and LINE retrotransposons. </a:t>
            </a:r>
          </a:p>
        </p:txBody>
      </p:sp>
      <p:pic>
        <p:nvPicPr>
          <p:cNvPr id="3074" name="Picture 2">
            <a:extLst>
              <a:ext uri="{FF2B5EF4-FFF2-40B4-BE49-F238E27FC236}">
                <a16:creationId xmlns:a16="http://schemas.microsoft.com/office/drawing/2014/main" id="{347B0FE8-6A56-C04D-9D0B-D33981D42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6145967" y="3154683"/>
            <a:ext cx="3456000" cy="2764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a:extLst>
              <a:ext uri="{FF2B5EF4-FFF2-40B4-BE49-F238E27FC236}">
                <a16:creationId xmlns:a16="http://schemas.microsoft.com/office/drawing/2014/main" id="{B80300A0-4D41-6841-BAD3-8D271285B3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3121" y="979561"/>
            <a:ext cx="584352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a:extLst>
              <a:ext uri="{FF2B5EF4-FFF2-40B4-BE49-F238E27FC236}">
                <a16:creationId xmlns:a16="http://schemas.microsoft.com/office/drawing/2014/main" id="{2CF7D89F-D79D-024F-8A23-130EA4B9158B}"/>
              </a:ext>
            </a:extLst>
          </p:cNvPr>
          <p:cNvSpPr txBox="1">
            <a:spLocks noChangeArrowheads="1"/>
          </p:cNvSpPr>
          <p:nvPr/>
        </p:nvSpPr>
        <p:spPr bwMode="auto">
          <a:xfrm rot="16200000">
            <a:off x="6408094" y="2579912"/>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9pPr>
          </a:lstStyle>
          <a:p>
            <a:pPr eaLnBrk="1">
              <a:lnSpc>
                <a:spcPct val="93000"/>
              </a:lnSpc>
              <a:buClr>
                <a:srgbClr val="000000"/>
              </a:buClr>
              <a:buSzPct val="45000"/>
              <a:buFont typeface="Wingdings" charset="2"/>
              <a:buNone/>
              <a:defRPr/>
            </a:pPr>
            <a:r>
              <a:rPr lang="en-GB" altLang="en-US" sz="1089" b="1" dirty="0">
                <a:latin typeface="Arial" charset="0"/>
              </a:rPr>
              <a:t>Wilson Leung et al. G3 2017;7:2439-2460</a:t>
            </a:r>
          </a:p>
        </p:txBody>
      </p:sp>
      <p:sp>
        <p:nvSpPr>
          <p:cNvPr id="3077" name="Text Box 5">
            <a:extLst>
              <a:ext uri="{FF2B5EF4-FFF2-40B4-BE49-F238E27FC236}">
                <a16:creationId xmlns:a16="http://schemas.microsoft.com/office/drawing/2014/main" id="{19F90C38-6FB3-ED48-91DE-094C5A3BD68D}"/>
              </a:ext>
            </a:extLst>
          </p:cNvPr>
          <p:cNvSpPr txBox="1">
            <a:spLocks noChangeArrowheads="1"/>
          </p:cNvSpPr>
          <p:nvPr/>
        </p:nvSpPr>
        <p:spPr bwMode="auto">
          <a:xfrm rot="16200000">
            <a:off x="7504864" y="2984281"/>
            <a:ext cx="2439683" cy="1877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9pPr>
          </a:lstStyle>
          <a:p>
            <a:pPr eaLnBrk="1">
              <a:lnSpc>
                <a:spcPct val="93000"/>
              </a:lnSpc>
              <a:buClr>
                <a:srgbClr val="000000"/>
              </a:buClr>
              <a:buSzPct val="45000"/>
              <a:buFont typeface="Wingdings" charset="2"/>
              <a:buNone/>
              <a:defRPr/>
            </a:pPr>
            <a:r>
              <a:rPr lang="en-GB" altLang="en-US" sz="907" dirty="0">
                <a:latin typeface="Arial" charset="0"/>
              </a:rPr>
              <a:t>©2017 by Genetics Society of America</a:t>
            </a:r>
          </a:p>
        </p:txBody>
      </p:sp>
      <p:sp>
        <p:nvSpPr>
          <p:cNvPr id="2" name="TextBox 1">
            <a:extLst>
              <a:ext uri="{FF2B5EF4-FFF2-40B4-BE49-F238E27FC236}">
                <a16:creationId xmlns:a16="http://schemas.microsoft.com/office/drawing/2014/main" id="{10A7BF82-C15F-874D-A955-2E494FE4DF28}"/>
              </a:ext>
            </a:extLst>
          </p:cNvPr>
          <p:cNvSpPr txBox="1"/>
          <p:nvPr/>
        </p:nvSpPr>
        <p:spPr>
          <a:xfrm>
            <a:off x="29502" y="6032090"/>
            <a:ext cx="9114497"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Wolbachia DNA, which might be present through lateral gene transfer, does </a:t>
            </a:r>
          </a:p>
          <a:p>
            <a:pPr algn="ctr"/>
            <a:r>
              <a:rPr lang="en-US" sz="2000" dirty="0">
                <a:latin typeface="Arial" panose="020B0604020202020204" pitchFamily="34" charset="0"/>
                <a:cs typeface="Arial" panose="020B0604020202020204" pitchFamily="34" charset="0"/>
              </a:rPr>
              <a:t>not make a significant contribution to the expansion of the F element. </a:t>
            </a:r>
          </a:p>
        </p:txBody>
      </p:sp>
    </p:spTree>
    <p:extLst>
      <p:ext uri="{BB962C8B-B14F-4D97-AF65-F5344CB8AC3E}">
        <p14:creationId xmlns:p14="http://schemas.microsoft.com/office/powerpoint/2010/main" val="31326966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4FFA8378-8122-C44C-BEC3-65DB888FA538}"/>
              </a:ext>
            </a:extLst>
          </p:cNvPr>
          <p:cNvSpPr txBox="1">
            <a:spLocks noChangeArrowheads="1"/>
          </p:cNvSpPr>
          <p:nvPr/>
        </p:nvSpPr>
        <p:spPr bwMode="auto">
          <a:xfrm>
            <a:off x="325441" y="170204"/>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2000" i="1" dirty="0">
                <a:solidFill>
                  <a:srgbClr val="002060"/>
                </a:solidFill>
                <a:latin typeface="Arial" panose="020B0604020202020204" pitchFamily="34" charset="0"/>
              </a:rPr>
              <a:t>D. </a:t>
            </a:r>
            <a:r>
              <a:rPr lang="en-GB" altLang="en-US" sz="2000" i="1" dirty="0" err="1">
                <a:solidFill>
                  <a:srgbClr val="002060"/>
                </a:solidFill>
                <a:latin typeface="Arial" panose="020B0604020202020204" pitchFamily="34" charset="0"/>
              </a:rPr>
              <a:t>ananassae</a:t>
            </a:r>
            <a:r>
              <a:rPr lang="en-GB" altLang="en-US" sz="2000" i="1" dirty="0">
                <a:solidFill>
                  <a:srgbClr val="002060"/>
                </a:solidFill>
                <a:latin typeface="Arial" panose="020B0604020202020204" pitchFamily="34" charset="0"/>
              </a:rPr>
              <a:t> </a:t>
            </a:r>
            <a:r>
              <a:rPr lang="en-GB" altLang="en-US" sz="2000" dirty="0">
                <a:solidFill>
                  <a:srgbClr val="002060"/>
                </a:solidFill>
                <a:latin typeface="Arial" panose="020B0604020202020204" pitchFamily="34" charset="0"/>
              </a:rPr>
              <a:t>F-element genes show similar expression values compared to genes on other Muller elements. </a:t>
            </a:r>
          </a:p>
        </p:txBody>
      </p:sp>
      <p:pic>
        <p:nvPicPr>
          <p:cNvPr id="3075" name="Picture 3">
            <a:extLst>
              <a:ext uri="{FF2B5EF4-FFF2-40B4-BE49-F238E27FC236}">
                <a16:creationId xmlns:a16="http://schemas.microsoft.com/office/drawing/2014/main" id="{A67B4553-E0B3-9E46-90FC-300AD5C2E2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040" y="1017001"/>
            <a:ext cx="7804800" cy="4816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F1F58715-0882-A74A-BB43-6C9AA1A75029}"/>
              </a:ext>
            </a:extLst>
          </p:cNvPr>
          <p:cNvSpPr txBox="1">
            <a:spLocks noChangeArrowheads="1"/>
          </p:cNvSpPr>
          <p:nvPr/>
        </p:nvSpPr>
        <p:spPr bwMode="auto">
          <a:xfrm rot="16200000">
            <a:off x="6787440" y="2594660"/>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dirty="0">
                <a:latin typeface="Arial" panose="020B0604020202020204" pitchFamily="34" charset="0"/>
              </a:rPr>
              <a:t>Wilson Leung et al. G3 2017;7:2439-2460</a:t>
            </a:r>
          </a:p>
        </p:txBody>
      </p:sp>
      <p:sp>
        <p:nvSpPr>
          <p:cNvPr id="3077" name="Text Box 5">
            <a:extLst>
              <a:ext uri="{FF2B5EF4-FFF2-40B4-BE49-F238E27FC236}">
                <a16:creationId xmlns:a16="http://schemas.microsoft.com/office/drawing/2014/main" id="{733EDF75-C9FB-7846-A78A-31272DB7DAB1}"/>
              </a:ext>
            </a:extLst>
          </p:cNvPr>
          <p:cNvSpPr txBox="1">
            <a:spLocks noChangeArrowheads="1"/>
          </p:cNvSpPr>
          <p:nvPr/>
        </p:nvSpPr>
        <p:spPr bwMode="auto">
          <a:xfrm rot="16200000">
            <a:off x="-596663" y="4416491"/>
            <a:ext cx="2151969" cy="221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dirty="0">
                <a:latin typeface="Arial" panose="020B0604020202020204" pitchFamily="34" charset="0"/>
              </a:rPr>
              <a:t>©2017 by Genetics Society of America</a:t>
            </a:r>
          </a:p>
        </p:txBody>
      </p:sp>
      <p:sp>
        <p:nvSpPr>
          <p:cNvPr id="3" name="TextBox 2">
            <a:extLst>
              <a:ext uri="{FF2B5EF4-FFF2-40B4-BE49-F238E27FC236}">
                <a16:creationId xmlns:a16="http://schemas.microsoft.com/office/drawing/2014/main" id="{DE571334-9C42-634E-A8B5-0E6932FB8299}"/>
              </a:ext>
            </a:extLst>
          </p:cNvPr>
          <p:cNvSpPr txBox="1"/>
          <p:nvPr/>
        </p:nvSpPr>
        <p:spPr>
          <a:xfrm>
            <a:off x="0" y="6116119"/>
            <a:ext cx="9143999" cy="400110"/>
          </a:xfrm>
          <a:prstGeom prst="rect">
            <a:avLst/>
          </a:prstGeom>
          <a:noFill/>
        </p:spPr>
        <p:txBody>
          <a:bodyPr wrap="square" rtlCol="0">
            <a:spAutoFit/>
          </a:bodyPr>
          <a:lstStyle/>
          <a:p>
            <a:pPr algn="ctr"/>
            <a:r>
              <a:rPr lang="en-GB" altLang="en-US" sz="2000" dirty="0">
                <a:latin typeface="Arial" panose="020B0604020202020204" pitchFamily="34" charset="0"/>
                <a:ea typeface="msgothic" charset="0"/>
                <a:cs typeface="msgothic" charset="0"/>
              </a:rPr>
              <a:t>There is no impairment of transcription, despite the increased intron size.</a:t>
            </a:r>
            <a:endParaRPr lang="en-US" sz="2000" dirty="0"/>
          </a:p>
        </p:txBody>
      </p:sp>
    </p:spTree>
    <p:extLst>
      <p:ext uri="{BB962C8B-B14F-4D97-AF65-F5344CB8AC3E}">
        <p14:creationId xmlns:p14="http://schemas.microsoft.com/office/powerpoint/2010/main" val="6864901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BE7DBC27-3211-CD4F-BA41-FD7EED44E65F}"/>
              </a:ext>
            </a:extLst>
          </p:cNvPr>
          <p:cNvSpPr>
            <a:spLocks noGrp="1" noChangeArrowheads="1"/>
          </p:cNvSpPr>
          <p:nvPr>
            <p:ph type="title"/>
          </p:nvPr>
        </p:nvSpPr>
        <p:spPr>
          <a:xfrm>
            <a:off x="371475" y="0"/>
            <a:ext cx="8401050" cy="938213"/>
          </a:xfrm>
        </p:spPr>
        <p:txBody>
          <a:bodyPr/>
          <a:lstStyle/>
          <a:p>
            <a:r>
              <a:rPr lang="en-US" altLang="en-US" sz="3200" dirty="0">
                <a:latin typeface="Arial" panose="020B0604020202020204" pitchFamily="34" charset="0"/>
                <a:ea typeface="ＭＳ Ｐゴシック" panose="020B0600070205080204" pitchFamily="34" charset="-128"/>
                <a:cs typeface="Arial" panose="020B0604020202020204" pitchFamily="34" charset="0"/>
              </a:rPr>
              <a:t>Project overview</a:t>
            </a:r>
          </a:p>
        </p:txBody>
      </p:sp>
      <p:sp>
        <p:nvSpPr>
          <p:cNvPr id="3" name="Content Placeholder 2">
            <a:extLst>
              <a:ext uri="{FF2B5EF4-FFF2-40B4-BE49-F238E27FC236}">
                <a16:creationId xmlns:a16="http://schemas.microsoft.com/office/drawing/2014/main" id="{B5D3A73D-79ED-F149-842D-A9318B057796}"/>
              </a:ext>
            </a:extLst>
          </p:cNvPr>
          <p:cNvSpPr>
            <a:spLocks noGrp="1"/>
          </p:cNvSpPr>
          <p:nvPr>
            <p:ph idx="1"/>
          </p:nvPr>
        </p:nvSpPr>
        <p:spPr>
          <a:xfrm>
            <a:off x="177800" y="1022350"/>
            <a:ext cx="8788400" cy="5738813"/>
          </a:xfrm>
        </p:spPr>
        <p:txBody>
          <a:bodyPr>
            <a:noAutofit/>
          </a:bodyPr>
          <a:lstStyle/>
          <a:p>
            <a:pPr>
              <a:defRPr/>
            </a:pPr>
            <a:r>
              <a:rPr lang="en-US" sz="1800" dirty="0">
                <a:latin typeface="Arial" panose="020B0604020202020204" pitchFamily="34" charset="0"/>
                <a:cs typeface="Arial" panose="020B0604020202020204" pitchFamily="34" charset="0"/>
              </a:rPr>
              <a:t>Proposed GEP project: </a:t>
            </a:r>
          </a:p>
          <a:p>
            <a:pPr lvl="1">
              <a:defRPr/>
            </a:pPr>
            <a:r>
              <a:rPr lang="en-US" sz="1800" dirty="0">
                <a:latin typeface="Arial" panose="020B0604020202020204" pitchFamily="34" charset="0"/>
                <a:cs typeface="Arial" panose="020B0604020202020204" pitchFamily="34" charset="0"/>
              </a:rPr>
              <a:t>Sequence improvement and gene annotations of four </a:t>
            </a:r>
            <a:r>
              <a:rPr lang="en-US" sz="1800" i="1" dirty="0">
                <a:latin typeface="Arial" panose="020B0604020202020204" pitchFamily="34" charset="0"/>
                <a:cs typeface="Arial" panose="020B0604020202020204" pitchFamily="34" charset="0"/>
              </a:rPr>
              <a:t>Drosophila </a:t>
            </a:r>
            <a:r>
              <a:rPr lang="en-US" sz="1800" dirty="0">
                <a:latin typeface="Arial" panose="020B0604020202020204" pitchFamily="34" charset="0"/>
                <a:cs typeface="Arial" panose="020B0604020202020204" pitchFamily="34" charset="0"/>
              </a:rPr>
              <a:t>species: </a:t>
            </a:r>
            <a:r>
              <a:rPr lang="en-US" sz="1800" i="1" dirty="0">
                <a:latin typeface="Arial" panose="020B0604020202020204" pitchFamily="34" charset="0"/>
                <a:cs typeface="Arial" panose="020B0604020202020204" pitchFamily="34" charset="0"/>
              </a:rPr>
              <a:t>D. ananassae</a:t>
            </a:r>
            <a:r>
              <a:rPr lang="en-US" sz="1800" dirty="0">
                <a:latin typeface="Arial" panose="020B0604020202020204" pitchFamily="34" charset="0"/>
                <a:cs typeface="Arial" panose="020B0604020202020204" pitchFamily="34" charset="0"/>
              </a:rPr>
              <a:t>, </a:t>
            </a:r>
            <a:r>
              <a:rPr lang="en-US" sz="1800" i="1" dirty="0">
                <a:latin typeface="Arial" panose="020B0604020202020204" pitchFamily="34" charset="0"/>
                <a:cs typeface="Arial" panose="020B0604020202020204" pitchFamily="34" charset="0"/>
              </a:rPr>
              <a:t>D. bipectinata</a:t>
            </a:r>
            <a:r>
              <a:rPr lang="en-US" sz="1800" dirty="0">
                <a:latin typeface="Arial" panose="020B0604020202020204" pitchFamily="34" charset="0"/>
                <a:cs typeface="Arial" panose="020B0604020202020204" pitchFamily="34" charset="0"/>
              </a:rPr>
              <a:t>, </a:t>
            </a:r>
            <a:r>
              <a:rPr lang="en-US" sz="1800" i="1" dirty="0">
                <a:latin typeface="Arial" panose="020B0604020202020204" pitchFamily="34" charset="0"/>
                <a:cs typeface="Arial" panose="020B0604020202020204" pitchFamily="34" charset="0"/>
              </a:rPr>
              <a:t>D. kikkawai</a:t>
            </a:r>
            <a:r>
              <a:rPr lang="en-US" sz="1800" dirty="0">
                <a:latin typeface="Arial" panose="020B0604020202020204" pitchFamily="34" charset="0"/>
                <a:cs typeface="Arial" panose="020B0604020202020204" pitchFamily="34" charset="0"/>
              </a:rPr>
              <a:t>, and </a:t>
            </a:r>
            <a:r>
              <a:rPr lang="en-US" sz="1800" i="1" dirty="0">
                <a:latin typeface="Arial" panose="020B0604020202020204" pitchFamily="34" charset="0"/>
                <a:cs typeface="Arial" panose="020B0604020202020204" pitchFamily="34" charset="0"/>
              </a:rPr>
              <a:t>D. takahashii</a:t>
            </a:r>
          </a:p>
          <a:p>
            <a:pPr lvl="1">
              <a:defRPr/>
            </a:pPr>
            <a:endParaRPr lang="en-US" sz="1000" dirty="0">
              <a:latin typeface="Arial" panose="020B0604020202020204" pitchFamily="34" charset="0"/>
              <a:cs typeface="Arial" panose="020B0604020202020204" pitchFamily="34" charset="0"/>
            </a:endParaRPr>
          </a:p>
          <a:p>
            <a:pPr>
              <a:defRPr/>
            </a:pPr>
            <a:r>
              <a:rPr lang="en-US" sz="1800" dirty="0">
                <a:latin typeface="Arial" panose="020B0604020202020204" pitchFamily="34" charset="0"/>
                <a:cs typeface="Arial" panose="020B0604020202020204" pitchFamily="34" charset="0"/>
              </a:rPr>
              <a:t>Scientific questions:</a:t>
            </a:r>
          </a:p>
          <a:p>
            <a:pPr lvl="1">
              <a:defRPr/>
            </a:pPr>
            <a:r>
              <a:rPr lang="en-US" sz="1800" u="sng" dirty="0">
                <a:latin typeface="Arial" panose="020B0604020202020204" pitchFamily="34" charset="0"/>
                <a:cs typeface="Arial" panose="020B0604020202020204" pitchFamily="34" charset="0"/>
              </a:rPr>
              <a:t>What is the impact on gene characteristics and epigenomic landscape?</a:t>
            </a:r>
          </a:p>
          <a:p>
            <a:pPr lvl="1">
              <a:defRPr/>
            </a:pPr>
            <a:r>
              <a:rPr lang="en-US" sz="1800" dirty="0">
                <a:latin typeface="Arial" panose="020B0604020202020204" pitchFamily="34" charset="0"/>
                <a:cs typeface="Arial" panose="020B0604020202020204" pitchFamily="34" charset="0"/>
              </a:rPr>
              <a:t>What factors (</a:t>
            </a:r>
            <a:r>
              <a:rPr lang="en-US" sz="1800" i="1" dirty="0">
                <a:latin typeface="Arial" panose="020B0604020202020204" pitchFamily="34" charset="0"/>
                <a:cs typeface="Arial" panose="020B0604020202020204" pitchFamily="34" charset="0"/>
              </a:rPr>
              <a:t>e.g.</a:t>
            </a:r>
            <a:r>
              <a:rPr lang="en-US" sz="1800" dirty="0">
                <a:latin typeface="Arial" panose="020B0604020202020204" pitchFamily="34" charset="0"/>
                <a:cs typeface="Arial" panose="020B0604020202020204" pitchFamily="34" charset="0"/>
              </a:rPr>
              <a:t>, transposons) contribute to F element expansion?</a:t>
            </a:r>
            <a:endParaRPr lang="en-US" sz="1800" u="sng" dirty="0">
              <a:latin typeface="Arial" panose="020B0604020202020204" pitchFamily="34" charset="0"/>
              <a:cs typeface="Arial" panose="020B0604020202020204" pitchFamily="34" charset="0"/>
            </a:endParaRPr>
          </a:p>
          <a:p>
            <a:pPr lvl="1">
              <a:defRPr/>
            </a:pPr>
            <a:r>
              <a:rPr lang="en-US" sz="1800" dirty="0">
                <a:latin typeface="Arial" panose="020B0604020202020204" pitchFamily="34" charset="0"/>
                <a:cs typeface="Arial" panose="020B0604020202020204" pitchFamily="34" charset="0"/>
              </a:rPr>
              <a:t>Other questions, in consultation with Dr. J Braverman</a:t>
            </a:r>
          </a:p>
          <a:p>
            <a:pPr lvl="1">
              <a:defRPr/>
            </a:pPr>
            <a:endParaRPr lang="en-US" sz="1000" dirty="0">
              <a:latin typeface="Arial" panose="020B0604020202020204" pitchFamily="34" charset="0"/>
              <a:cs typeface="Arial" panose="020B0604020202020204" pitchFamily="34" charset="0"/>
            </a:endParaRPr>
          </a:p>
          <a:p>
            <a:pPr>
              <a:defRPr/>
            </a:pPr>
            <a:r>
              <a:rPr lang="en-US" sz="1800" dirty="0">
                <a:latin typeface="Arial" panose="020B0604020202020204" pitchFamily="34" charset="0"/>
                <a:cs typeface="Arial" panose="020B0604020202020204" pitchFamily="34" charset="0"/>
              </a:rPr>
              <a:t>Where are we now?</a:t>
            </a:r>
          </a:p>
          <a:p>
            <a:pPr lvl="1">
              <a:defRPr/>
            </a:pPr>
            <a:r>
              <a:rPr lang="en-US" sz="1800" i="1" dirty="0">
                <a:latin typeface="Arial" panose="020B0604020202020204" pitchFamily="34" charset="0"/>
                <a:cs typeface="Arial" panose="020B0604020202020204" pitchFamily="34" charset="0"/>
              </a:rPr>
              <a:t>D. </a:t>
            </a:r>
            <a:r>
              <a:rPr lang="en-US" sz="1800" i="1" dirty="0" err="1">
                <a:latin typeface="Arial" panose="020B0604020202020204" pitchFamily="34" charset="0"/>
                <a:cs typeface="Arial" panose="020B0604020202020204" pitchFamily="34" charset="0"/>
              </a:rPr>
              <a:t>ananassae</a:t>
            </a:r>
            <a:r>
              <a:rPr lang="en-US" sz="1800" dirty="0">
                <a:latin typeface="Arial" panose="020B0604020202020204" pitchFamily="34" charset="0"/>
                <a:cs typeface="Arial" panose="020B0604020202020204" pitchFamily="34" charset="0"/>
              </a:rPr>
              <a:t> available now; generating PacBio and Nanopore assemblies for 3 additional species with expanded F</a:t>
            </a:r>
          </a:p>
          <a:p>
            <a:pPr lvl="1">
              <a:defRPr/>
            </a:pPr>
            <a:r>
              <a:rPr lang="en-US" sz="1800" dirty="0">
                <a:latin typeface="Arial" panose="020B0604020202020204" pitchFamily="34" charset="0"/>
                <a:cs typeface="Arial" panose="020B0604020202020204" pitchFamily="34" charset="0"/>
              </a:rPr>
              <a:t>For </a:t>
            </a:r>
            <a:r>
              <a:rPr lang="en-US" sz="1800" i="1" dirty="0">
                <a:latin typeface="Arial" panose="020B0604020202020204" pitchFamily="34" charset="0"/>
                <a:cs typeface="Arial" panose="020B0604020202020204" pitchFamily="34" charset="0"/>
              </a:rPr>
              <a:t>D. </a:t>
            </a:r>
            <a:r>
              <a:rPr lang="en-US" sz="1800" i="1" dirty="0" err="1">
                <a:latin typeface="Arial" panose="020B0604020202020204" pitchFamily="34" charset="0"/>
                <a:cs typeface="Arial" panose="020B0604020202020204" pitchFamily="34" charset="0"/>
              </a:rPr>
              <a:t>ananassae</a:t>
            </a:r>
            <a:r>
              <a:rPr lang="en-US" sz="1800" dirty="0">
                <a:latin typeface="Arial" panose="020B0604020202020204" pitchFamily="34" charset="0"/>
                <a:cs typeface="Arial" panose="020B0604020202020204" pitchFamily="34" charset="0"/>
              </a:rPr>
              <a:t>, have </a:t>
            </a:r>
            <a:r>
              <a:rPr lang="en-US" sz="1800" dirty="0" err="1">
                <a:latin typeface="Arial" panose="020B0604020202020204" pitchFamily="34" charset="0"/>
                <a:cs typeface="Arial" panose="020B0604020202020204" pitchFamily="34" charset="0"/>
              </a:rPr>
              <a:t>RNAseq</a:t>
            </a:r>
            <a:r>
              <a:rPr lang="en-US" sz="1800" dirty="0">
                <a:latin typeface="Arial" panose="020B0604020202020204" pitchFamily="34" charset="0"/>
                <a:cs typeface="Arial" panose="020B0604020202020204" pitchFamily="34" charset="0"/>
              </a:rPr>
              <a:t> and Rampage data, </a:t>
            </a:r>
            <a:r>
              <a:rPr lang="en-US" sz="1800" dirty="0" err="1">
                <a:latin typeface="Arial" panose="020B0604020202020204" pitchFamily="34" charset="0"/>
                <a:cs typeface="Arial" panose="020B0604020202020204" pitchFamily="34" charset="0"/>
              </a:rPr>
              <a:t>ChIP</a:t>
            </a:r>
            <a:r>
              <a:rPr lang="en-US" sz="1800" dirty="0">
                <a:latin typeface="Arial" panose="020B0604020202020204" pitchFamily="34" charset="0"/>
                <a:cs typeface="Arial" panose="020B0604020202020204" pitchFamily="34" charset="0"/>
              </a:rPr>
              <a:t> data on four histone modifications.</a:t>
            </a:r>
          </a:p>
          <a:p>
            <a:pPr lvl="1">
              <a:defRPr/>
            </a:pPr>
            <a:endParaRPr lang="en-US" sz="1000" dirty="0">
              <a:latin typeface="Arial" panose="020B0604020202020204" pitchFamily="34" charset="0"/>
              <a:cs typeface="Arial" panose="020B0604020202020204" pitchFamily="34" charset="0"/>
            </a:endParaRPr>
          </a:p>
          <a:p>
            <a:pPr>
              <a:defRPr/>
            </a:pPr>
            <a:r>
              <a:rPr lang="en-US" sz="1800" dirty="0">
                <a:latin typeface="Arial" panose="020B0604020202020204" pitchFamily="34" charset="0"/>
                <a:cs typeface="Arial" panose="020B0604020202020204" pitchFamily="34" charset="0"/>
              </a:rPr>
              <a:t>New tools and concepts needed:</a:t>
            </a:r>
          </a:p>
          <a:p>
            <a:pPr lvl="1">
              <a:defRPr/>
            </a:pPr>
            <a:r>
              <a:rPr lang="en-US" sz="1800" dirty="0">
                <a:latin typeface="Arial" panose="020B0604020202020204" pitchFamily="34" charset="0"/>
                <a:cs typeface="Arial" panose="020B0604020202020204" pitchFamily="34" charset="0"/>
              </a:rPr>
              <a:t>New protocol for transcription start site (TSS) annotations</a:t>
            </a:r>
          </a:p>
        </p:txBody>
      </p:sp>
      <p:sp>
        <p:nvSpPr>
          <p:cNvPr id="2" name="TextBox 1">
            <a:extLst>
              <a:ext uri="{FF2B5EF4-FFF2-40B4-BE49-F238E27FC236}">
                <a16:creationId xmlns:a16="http://schemas.microsoft.com/office/drawing/2014/main" id="{5BFDCFE0-9DEF-714B-B298-E70BAC0FC262}"/>
              </a:ext>
            </a:extLst>
          </p:cNvPr>
          <p:cNvSpPr txBox="1"/>
          <p:nvPr/>
        </p:nvSpPr>
        <p:spPr>
          <a:xfrm>
            <a:off x="8016948" y="6315740"/>
            <a:ext cx="83227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 Elgin</a:t>
            </a:r>
          </a:p>
        </p:txBody>
      </p:sp>
    </p:spTree>
    <p:extLst>
      <p:ext uri="{BB962C8B-B14F-4D97-AF65-F5344CB8AC3E}">
        <p14:creationId xmlns:p14="http://schemas.microsoft.com/office/powerpoint/2010/main" val="1925220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157EB23C-CFD7-2B43-A955-4EB49D798BF7}"/>
              </a:ext>
            </a:extLst>
          </p:cNvPr>
          <p:cNvSpPr/>
          <p:nvPr/>
        </p:nvSpPr>
        <p:spPr>
          <a:xfrm>
            <a:off x="39688" y="977900"/>
            <a:ext cx="9055100" cy="59563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err="1"/>
              <a:t>PTre</a:t>
            </a:r>
            <a:endParaRPr lang="en-US" dirty="0"/>
          </a:p>
        </p:txBody>
      </p:sp>
      <p:pic>
        <p:nvPicPr>
          <p:cNvPr id="19458" name="Picture 4" descr="tree_struct.png">
            <a:extLst>
              <a:ext uri="{FF2B5EF4-FFF2-40B4-BE49-F238E27FC236}">
                <a16:creationId xmlns:a16="http://schemas.microsoft.com/office/drawing/2014/main" id="{3EA6C319-2078-ED4D-B57C-4F5854FAE8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23" r="6802"/>
          <a:stretch>
            <a:fillRect/>
          </a:stretch>
        </p:blipFill>
        <p:spPr bwMode="auto">
          <a:xfrm>
            <a:off x="4062413" y="898525"/>
            <a:ext cx="3317875"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27">
            <a:extLst>
              <a:ext uri="{FF2B5EF4-FFF2-40B4-BE49-F238E27FC236}">
                <a16:creationId xmlns:a16="http://schemas.microsoft.com/office/drawing/2014/main" id="{A43CA70F-CDDB-834A-B4A3-8A035C617ACE}"/>
              </a:ext>
            </a:extLst>
          </p:cNvPr>
          <p:cNvGrpSpPr>
            <a:grpSpLocks/>
          </p:cNvGrpSpPr>
          <p:nvPr/>
        </p:nvGrpSpPr>
        <p:grpSpPr bwMode="auto">
          <a:xfrm>
            <a:off x="6877050" y="981075"/>
            <a:ext cx="477838" cy="5311775"/>
            <a:chOff x="6877532" y="981191"/>
            <a:chExt cx="477815" cy="5311689"/>
          </a:xfrm>
        </p:grpSpPr>
        <p:sp>
          <p:nvSpPr>
            <p:cNvPr id="29" name="Rectangle 28">
              <a:extLst>
                <a:ext uri="{FF2B5EF4-FFF2-40B4-BE49-F238E27FC236}">
                  <a16:creationId xmlns:a16="http://schemas.microsoft.com/office/drawing/2014/main" id="{D1802651-08CB-D344-8E3A-E7F639C7A209}"/>
                </a:ext>
              </a:extLst>
            </p:cNvPr>
            <p:cNvSpPr/>
            <p:nvPr/>
          </p:nvSpPr>
          <p:spPr>
            <a:xfrm>
              <a:off x="6877532" y="2495641"/>
              <a:ext cx="476227" cy="212722"/>
            </a:xfrm>
            <a:prstGeom prst="rect">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chemeClr val="bg1"/>
                </a:solidFill>
                <a:latin typeface="Calisto MT (body)"/>
                <a:cs typeface="Calisto MT (body)"/>
              </a:endParaRPr>
            </a:p>
          </p:txBody>
        </p:sp>
        <p:sp>
          <p:nvSpPr>
            <p:cNvPr id="31" name="Rectangle 30">
              <a:extLst>
                <a:ext uri="{FF2B5EF4-FFF2-40B4-BE49-F238E27FC236}">
                  <a16:creationId xmlns:a16="http://schemas.microsoft.com/office/drawing/2014/main" id="{54789F86-C31B-0D4A-9CD3-37EF0BE95E95}"/>
                </a:ext>
              </a:extLst>
            </p:cNvPr>
            <p:cNvSpPr/>
            <p:nvPr/>
          </p:nvSpPr>
          <p:spPr>
            <a:xfrm>
              <a:off x="6877532" y="4167252"/>
              <a:ext cx="476227" cy="211134"/>
            </a:xfrm>
            <a:prstGeom prst="rect">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chemeClr val="bg1"/>
                </a:solidFill>
                <a:latin typeface="Calisto MT (body)"/>
                <a:cs typeface="Calisto MT (body)"/>
              </a:endParaRPr>
            </a:p>
          </p:txBody>
        </p:sp>
        <p:sp>
          <p:nvSpPr>
            <p:cNvPr id="32" name="Rectangle 31">
              <a:extLst>
                <a:ext uri="{FF2B5EF4-FFF2-40B4-BE49-F238E27FC236}">
                  <a16:creationId xmlns:a16="http://schemas.microsoft.com/office/drawing/2014/main" id="{CA426358-9C1F-C84C-8D60-82268B1C8887}"/>
                </a:ext>
              </a:extLst>
            </p:cNvPr>
            <p:cNvSpPr/>
            <p:nvPr/>
          </p:nvSpPr>
          <p:spPr>
            <a:xfrm>
              <a:off x="6877532" y="1487596"/>
              <a:ext cx="476227" cy="211134"/>
            </a:xfrm>
            <a:prstGeom prst="rect">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chemeClr val="bg1"/>
                </a:solidFill>
                <a:latin typeface="Calisto MT (body)"/>
                <a:cs typeface="Calisto MT (body)"/>
              </a:endParaRPr>
            </a:p>
          </p:txBody>
        </p:sp>
        <p:sp>
          <p:nvSpPr>
            <p:cNvPr id="34" name="Rectangle 33">
              <a:extLst>
                <a:ext uri="{FF2B5EF4-FFF2-40B4-BE49-F238E27FC236}">
                  <a16:creationId xmlns:a16="http://schemas.microsoft.com/office/drawing/2014/main" id="{C8C5CD2F-0DB3-FB4E-80CE-35B8C8529D32}"/>
                </a:ext>
              </a:extLst>
            </p:cNvPr>
            <p:cNvSpPr/>
            <p:nvPr/>
          </p:nvSpPr>
          <p:spPr>
            <a:xfrm>
              <a:off x="6877532" y="5743614"/>
              <a:ext cx="476227" cy="211135"/>
            </a:xfrm>
            <a:prstGeom prst="rect">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chemeClr val="bg1"/>
                </a:solidFill>
                <a:latin typeface="Calisto MT (body)"/>
                <a:cs typeface="Calisto MT (body)"/>
              </a:endParaRPr>
            </a:p>
          </p:txBody>
        </p:sp>
        <p:sp>
          <p:nvSpPr>
            <p:cNvPr id="38" name="Rectangle 37">
              <a:extLst>
                <a:ext uri="{FF2B5EF4-FFF2-40B4-BE49-F238E27FC236}">
                  <a16:creationId xmlns:a16="http://schemas.microsoft.com/office/drawing/2014/main" id="{621EA75B-8E95-5149-9121-C690693BB416}"/>
                </a:ext>
              </a:extLst>
            </p:cNvPr>
            <p:cNvSpPr/>
            <p:nvPr/>
          </p:nvSpPr>
          <p:spPr>
            <a:xfrm>
              <a:off x="6877532" y="2013049"/>
              <a:ext cx="476227" cy="211135"/>
            </a:xfrm>
            <a:prstGeom prst="rect">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chemeClr val="bg1"/>
                </a:solidFill>
                <a:latin typeface="Calisto MT (body)"/>
                <a:cs typeface="Calisto MT (body)"/>
              </a:endParaRPr>
            </a:p>
          </p:txBody>
        </p:sp>
        <p:sp>
          <p:nvSpPr>
            <p:cNvPr id="39" name="Rectangle 38">
              <a:extLst>
                <a:ext uri="{FF2B5EF4-FFF2-40B4-BE49-F238E27FC236}">
                  <a16:creationId xmlns:a16="http://schemas.microsoft.com/office/drawing/2014/main" id="{2DFF23A7-0B9A-B04F-8B3B-2F9CD1AC4EDC}"/>
                </a:ext>
              </a:extLst>
            </p:cNvPr>
            <p:cNvSpPr/>
            <p:nvPr/>
          </p:nvSpPr>
          <p:spPr>
            <a:xfrm>
              <a:off x="6877532" y="5100687"/>
              <a:ext cx="476227" cy="212722"/>
            </a:xfrm>
            <a:prstGeom prst="rect">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chemeClr val="bg1"/>
                </a:solidFill>
                <a:latin typeface="Calisto MT (body)"/>
                <a:cs typeface="Calisto MT (body)"/>
              </a:endParaRPr>
            </a:p>
          </p:txBody>
        </p:sp>
        <p:sp>
          <p:nvSpPr>
            <p:cNvPr id="41" name="Rectangle 40">
              <a:extLst>
                <a:ext uri="{FF2B5EF4-FFF2-40B4-BE49-F238E27FC236}">
                  <a16:creationId xmlns:a16="http://schemas.microsoft.com/office/drawing/2014/main" id="{8E8EF3DE-01A9-EB48-93A1-8A278081CDEB}"/>
                </a:ext>
              </a:extLst>
            </p:cNvPr>
            <p:cNvSpPr/>
            <p:nvPr/>
          </p:nvSpPr>
          <p:spPr>
            <a:xfrm>
              <a:off x="6877532" y="1224075"/>
              <a:ext cx="476227" cy="211134"/>
            </a:xfrm>
            <a:prstGeom prst="rect">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chemeClr val="bg1"/>
                </a:solidFill>
                <a:latin typeface="Calisto MT (body)"/>
                <a:cs typeface="Calisto MT (body)"/>
              </a:endParaRPr>
            </a:p>
          </p:txBody>
        </p:sp>
        <p:sp>
          <p:nvSpPr>
            <p:cNvPr id="42" name="Rectangle 41">
              <a:extLst>
                <a:ext uri="{FF2B5EF4-FFF2-40B4-BE49-F238E27FC236}">
                  <a16:creationId xmlns:a16="http://schemas.microsoft.com/office/drawing/2014/main" id="{CBE434C2-D14E-5A40-BF1A-8592FF7C5F72}"/>
                </a:ext>
              </a:extLst>
            </p:cNvPr>
            <p:cNvSpPr/>
            <p:nvPr/>
          </p:nvSpPr>
          <p:spPr>
            <a:xfrm>
              <a:off x="6877532" y="1744767"/>
              <a:ext cx="476227" cy="211134"/>
            </a:xfrm>
            <a:prstGeom prst="rect">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chemeClr val="bg1"/>
                </a:solidFill>
                <a:latin typeface="Calisto MT (body)"/>
                <a:cs typeface="Calisto MT (body)"/>
              </a:endParaRPr>
            </a:p>
          </p:txBody>
        </p:sp>
        <p:sp>
          <p:nvSpPr>
            <p:cNvPr id="43" name="Rectangle 42">
              <a:extLst>
                <a:ext uri="{FF2B5EF4-FFF2-40B4-BE49-F238E27FC236}">
                  <a16:creationId xmlns:a16="http://schemas.microsoft.com/office/drawing/2014/main" id="{187D4743-25D2-F849-A0A9-4F95662B20B7}"/>
                </a:ext>
              </a:extLst>
            </p:cNvPr>
            <p:cNvSpPr/>
            <p:nvPr/>
          </p:nvSpPr>
          <p:spPr>
            <a:xfrm>
              <a:off x="6877532" y="6081746"/>
              <a:ext cx="476227" cy="211134"/>
            </a:xfrm>
            <a:prstGeom prst="rect">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chemeClr val="bg1"/>
                </a:solidFill>
                <a:latin typeface="Calisto MT (body)"/>
                <a:cs typeface="Calisto MT (body)"/>
              </a:endParaRPr>
            </a:p>
          </p:txBody>
        </p:sp>
        <p:sp>
          <p:nvSpPr>
            <p:cNvPr id="44" name="Rectangle 43">
              <a:extLst>
                <a:ext uri="{FF2B5EF4-FFF2-40B4-BE49-F238E27FC236}">
                  <a16:creationId xmlns:a16="http://schemas.microsoft.com/office/drawing/2014/main" id="{F26E2602-6AE4-5C42-A480-5F7F462DAE91}"/>
                </a:ext>
              </a:extLst>
            </p:cNvPr>
            <p:cNvSpPr/>
            <p:nvPr/>
          </p:nvSpPr>
          <p:spPr>
            <a:xfrm>
              <a:off x="6877532" y="5395958"/>
              <a:ext cx="476227" cy="211134"/>
            </a:xfrm>
            <a:prstGeom prst="rect">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chemeClr val="bg1"/>
                </a:solidFill>
                <a:latin typeface="Calisto MT (body)"/>
                <a:cs typeface="Calisto MT (body)"/>
              </a:endParaRPr>
            </a:p>
          </p:txBody>
        </p:sp>
        <p:sp>
          <p:nvSpPr>
            <p:cNvPr id="45" name="Rectangle 44">
              <a:extLst>
                <a:ext uri="{FF2B5EF4-FFF2-40B4-BE49-F238E27FC236}">
                  <a16:creationId xmlns:a16="http://schemas.microsoft.com/office/drawing/2014/main" id="{0A65FA62-A64D-A14E-8222-E603B806C12A}"/>
                </a:ext>
              </a:extLst>
            </p:cNvPr>
            <p:cNvSpPr/>
            <p:nvPr/>
          </p:nvSpPr>
          <p:spPr>
            <a:xfrm>
              <a:off x="6877532" y="4727630"/>
              <a:ext cx="476227" cy="211135"/>
            </a:xfrm>
            <a:prstGeom prst="rect">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chemeClr val="bg1"/>
                </a:solidFill>
                <a:latin typeface="Calisto MT (body)"/>
                <a:cs typeface="Calisto MT (body)"/>
              </a:endParaRPr>
            </a:p>
          </p:txBody>
        </p:sp>
        <p:sp>
          <p:nvSpPr>
            <p:cNvPr id="49" name="Rectangle 48">
              <a:extLst>
                <a:ext uri="{FF2B5EF4-FFF2-40B4-BE49-F238E27FC236}">
                  <a16:creationId xmlns:a16="http://schemas.microsoft.com/office/drawing/2014/main" id="{E435FEA9-7696-7646-9F12-295351B79FD1}"/>
                </a:ext>
              </a:extLst>
            </p:cNvPr>
            <p:cNvSpPr/>
            <p:nvPr/>
          </p:nvSpPr>
          <p:spPr>
            <a:xfrm>
              <a:off x="6877532" y="981191"/>
              <a:ext cx="476227" cy="211135"/>
            </a:xfrm>
            <a:prstGeom prst="rect">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dirty="0">
                <a:solidFill>
                  <a:schemeClr val="bg1"/>
                </a:solidFill>
                <a:latin typeface="Calisto MT (body)"/>
                <a:cs typeface="Calisto MT (body)"/>
              </a:endParaRPr>
            </a:p>
          </p:txBody>
        </p:sp>
        <p:sp>
          <p:nvSpPr>
            <p:cNvPr id="74" name="Rectangle 73">
              <a:extLst>
                <a:ext uri="{FF2B5EF4-FFF2-40B4-BE49-F238E27FC236}">
                  <a16:creationId xmlns:a16="http://schemas.microsoft.com/office/drawing/2014/main" id="{5855ADBF-EA15-ED4F-A3FB-9864401C0379}"/>
                </a:ext>
              </a:extLst>
            </p:cNvPr>
            <p:cNvSpPr/>
            <p:nvPr/>
          </p:nvSpPr>
          <p:spPr>
            <a:xfrm>
              <a:off x="6879120" y="4443473"/>
              <a:ext cx="476227" cy="212722"/>
            </a:xfrm>
            <a:prstGeom prst="rect">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chemeClr val="bg1"/>
                </a:solidFill>
                <a:latin typeface="Calisto MT (body)"/>
                <a:cs typeface="Calisto MT (body)"/>
              </a:endParaRPr>
            </a:p>
          </p:txBody>
        </p:sp>
        <p:sp>
          <p:nvSpPr>
            <p:cNvPr id="76" name="Rectangle 75">
              <a:extLst>
                <a:ext uri="{FF2B5EF4-FFF2-40B4-BE49-F238E27FC236}">
                  <a16:creationId xmlns:a16="http://schemas.microsoft.com/office/drawing/2014/main" id="{BA73467F-DBF7-2645-BE8B-D143A9D33BA0}"/>
                </a:ext>
              </a:extLst>
            </p:cNvPr>
            <p:cNvSpPr/>
            <p:nvPr/>
          </p:nvSpPr>
          <p:spPr>
            <a:xfrm>
              <a:off x="6877532" y="2757575"/>
              <a:ext cx="476227" cy="211134"/>
            </a:xfrm>
            <a:prstGeom prst="rect">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chemeClr val="bg1"/>
                </a:solidFill>
                <a:latin typeface="Calisto MT (body)"/>
                <a:cs typeface="Calisto MT (body)"/>
              </a:endParaRPr>
            </a:p>
          </p:txBody>
        </p:sp>
      </p:grpSp>
      <p:sp>
        <p:nvSpPr>
          <p:cNvPr id="19460" name="Title 1">
            <a:extLst>
              <a:ext uri="{FF2B5EF4-FFF2-40B4-BE49-F238E27FC236}">
                <a16:creationId xmlns:a16="http://schemas.microsoft.com/office/drawing/2014/main" id="{C0148E36-2A8A-174A-B28A-FD9EC008C0F4}"/>
              </a:ext>
            </a:extLst>
          </p:cNvPr>
          <p:cNvSpPr>
            <a:spLocks noGrp="1" noChangeArrowheads="1"/>
          </p:cNvSpPr>
          <p:nvPr>
            <p:ph type="title"/>
          </p:nvPr>
        </p:nvSpPr>
        <p:spPr>
          <a:xfrm>
            <a:off x="39688" y="152400"/>
            <a:ext cx="9055100" cy="712788"/>
          </a:xfrm>
        </p:spPr>
        <p:txBody>
          <a:bodyPr/>
          <a:lstStyle/>
          <a:p>
            <a:r>
              <a:rPr lang="en-US" altLang="en-US" sz="2800">
                <a:latin typeface="Arial" panose="020B0604020202020204" pitchFamily="34" charset="0"/>
                <a:ea typeface="ＭＳ Ｐゴシック" panose="020B0600070205080204" pitchFamily="34" charset="-128"/>
                <a:cs typeface="Arial" panose="020B0604020202020204" pitchFamily="34" charset="0"/>
              </a:rPr>
              <a:t>Additional sequencing data for </a:t>
            </a:r>
            <a:r>
              <a:rPr lang="en-US" altLang="en-US" sz="2800" i="1">
                <a:latin typeface="Arial" panose="020B0604020202020204" pitchFamily="34" charset="0"/>
                <a:ea typeface="ＭＳ Ｐゴシック" panose="020B0600070205080204" pitchFamily="34" charset="-128"/>
                <a:cs typeface="Arial" panose="020B0604020202020204" pitchFamily="34" charset="0"/>
              </a:rPr>
              <a:t>Drosophila </a:t>
            </a:r>
            <a:r>
              <a:rPr lang="en-US" altLang="en-US" sz="2800">
                <a:latin typeface="Arial" panose="020B0604020202020204" pitchFamily="34" charset="0"/>
                <a:ea typeface="ＭＳ Ｐゴシック" panose="020B0600070205080204" pitchFamily="34" charset="-128"/>
                <a:cs typeface="Arial" panose="020B0604020202020204" pitchFamily="34" charset="0"/>
              </a:rPr>
              <a:t>species</a:t>
            </a:r>
          </a:p>
        </p:txBody>
      </p:sp>
      <p:sp>
        <p:nvSpPr>
          <p:cNvPr id="19461" name="TextBox 5">
            <a:extLst>
              <a:ext uri="{FF2B5EF4-FFF2-40B4-BE49-F238E27FC236}">
                <a16:creationId xmlns:a16="http://schemas.microsoft.com/office/drawing/2014/main" id="{256377E8-0A52-9D4B-9E79-F04208ADB51D}"/>
              </a:ext>
            </a:extLst>
          </p:cNvPr>
          <p:cNvSpPr txBox="1">
            <a:spLocks noChangeArrowheads="1"/>
          </p:cNvSpPr>
          <p:nvPr/>
        </p:nvSpPr>
        <p:spPr bwMode="auto">
          <a:xfrm>
            <a:off x="7348538" y="925513"/>
            <a:ext cx="20367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600" i="1">
                <a:latin typeface="Calisto MT (body)"/>
              </a:rPr>
              <a:t>D. melanogaster</a:t>
            </a:r>
          </a:p>
        </p:txBody>
      </p:sp>
      <p:sp>
        <p:nvSpPr>
          <p:cNvPr id="19462" name="TextBox 6">
            <a:extLst>
              <a:ext uri="{FF2B5EF4-FFF2-40B4-BE49-F238E27FC236}">
                <a16:creationId xmlns:a16="http://schemas.microsoft.com/office/drawing/2014/main" id="{E952707C-17A1-1B4C-A57B-8ECF02AAC750}"/>
              </a:ext>
            </a:extLst>
          </p:cNvPr>
          <p:cNvSpPr txBox="1">
            <a:spLocks noChangeArrowheads="1"/>
          </p:cNvSpPr>
          <p:nvPr/>
        </p:nvSpPr>
        <p:spPr bwMode="auto">
          <a:xfrm>
            <a:off x="7348538" y="1176338"/>
            <a:ext cx="20367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600" i="1">
                <a:latin typeface="Calisto MT (body)"/>
              </a:rPr>
              <a:t>D. simulans</a:t>
            </a:r>
          </a:p>
        </p:txBody>
      </p:sp>
      <p:sp>
        <p:nvSpPr>
          <p:cNvPr id="19463" name="TextBox 7">
            <a:extLst>
              <a:ext uri="{FF2B5EF4-FFF2-40B4-BE49-F238E27FC236}">
                <a16:creationId xmlns:a16="http://schemas.microsoft.com/office/drawing/2014/main" id="{39B24447-62E8-A242-9510-DBA507FDDC65}"/>
              </a:ext>
            </a:extLst>
          </p:cNvPr>
          <p:cNvSpPr txBox="1">
            <a:spLocks noChangeArrowheads="1"/>
          </p:cNvSpPr>
          <p:nvPr/>
        </p:nvSpPr>
        <p:spPr bwMode="auto">
          <a:xfrm>
            <a:off x="7348538" y="1443038"/>
            <a:ext cx="20367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600" i="1">
                <a:latin typeface="Calisto MT (body)"/>
              </a:rPr>
              <a:t>D. sechellia</a:t>
            </a:r>
          </a:p>
        </p:txBody>
      </p:sp>
      <p:sp>
        <p:nvSpPr>
          <p:cNvPr id="19464" name="TextBox 8">
            <a:extLst>
              <a:ext uri="{FF2B5EF4-FFF2-40B4-BE49-F238E27FC236}">
                <a16:creationId xmlns:a16="http://schemas.microsoft.com/office/drawing/2014/main" id="{9D5D0170-5A6D-E740-B822-AFA9B3CB2832}"/>
              </a:ext>
            </a:extLst>
          </p:cNvPr>
          <p:cNvSpPr txBox="1">
            <a:spLocks noChangeArrowheads="1"/>
          </p:cNvSpPr>
          <p:nvPr/>
        </p:nvSpPr>
        <p:spPr bwMode="auto">
          <a:xfrm>
            <a:off x="7348538" y="1682750"/>
            <a:ext cx="20367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600" i="1">
                <a:latin typeface="Calisto MT (body)"/>
              </a:rPr>
              <a:t>D. yakuba</a:t>
            </a:r>
          </a:p>
        </p:txBody>
      </p:sp>
      <p:sp>
        <p:nvSpPr>
          <p:cNvPr id="19465" name="TextBox 9">
            <a:extLst>
              <a:ext uri="{FF2B5EF4-FFF2-40B4-BE49-F238E27FC236}">
                <a16:creationId xmlns:a16="http://schemas.microsoft.com/office/drawing/2014/main" id="{0D9EF2D0-E27F-B145-A1EB-5A0A7F76D374}"/>
              </a:ext>
            </a:extLst>
          </p:cNvPr>
          <p:cNvSpPr txBox="1">
            <a:spLocks noChangeArrowheads="1"/>
          </p:cNvSpPr>
          <p:nvPr/>
        </p:nvSpPr>
        <p:spPr bwMode="auto">
          <a:xfrm>
            <a:off x="7348538" y="1951038"/>
            <a:ext cx="20367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600" b="1" i="1">
                <a:solidFill>
                  <a:srgbClr val="945200"/>
                </a:solidFill>
                <a:latin typeface="Calisto MT (body)"/>
              </a:rPr>
              <a:t>D. erecta</a:t>
            </a:r>
          </a:p>
        </p:txBody>
      </p:sp>
      <p:sp>
        <p:nvSpPr>
          <p:cNvPr id="19466" name="TextBox 10">
            <a:extLst>
              <a:ext uri="{FF2B5EF4-FFF2-40B4-BE49-F238E27FC236}">
                <a16:creationId xmlns:a16="http://schemas.microsoft.com/office/drawing/2014/main" id="{DCFA75BD-5890-4449-A090-F08D4EBAC32F}"/>
              </a:ext>
            </a:extLst>
          </p:cNvPr>
          <p:cNvSpPr txBox="1">
            <a:spLocks noChangeArrowheads="1"/>
          </p:cNvSpPr>
          <p:nvPr/>
        </p:nvSpPr>
        <p:spPr bwMode="auto">
          <a:xfrm>
            <a:off x="7348538" y="2192338"/>
            <a:ext cx="20367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600" b="1" i="1">
                <a:solidFill>
                  <a:srgbClr val="009193"/>
                </a:solidFill>
                <a:latin typeface="Calisto MT (body)"/>
              </a:rPr>
              <a:t>D. ficusphila</a:t>
            </a:r>
          </a:p>
        </p:txBody>
      </p:sp>
      <p:sp>
        <p:nvSpPr>
          <p:cNvPr id="19467" name="TextBox 11">
            <a:extLst>
              <a:ext uri="{FF2B5EF4-FFF2-40B4-BE49-F238E27FC236}">
                <a16:creationId xmlns:a16="http://schemas.microsoft.com/office/drawing/2014/main" id="{7AC45ED6-5C75-A84C-9BE3-0A80C2F99655}"/>
              </a:ext>
            </a:extLst>
          </p:cNvPr>
          <p:cNvSpPr txBox="1">
            <a:spLocks noChangeArrowheads="1"/>
          </p:cNvSpPr>
          <p:nvPr/>
        </p:nvSpPr>
        <p:spPr bwMode="auto">
          <a:xfrm>
            <a:off x="7348538" y="2422525"/>
            <a:ext cx="20367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600" b="1" i="1">
                <a:solidFill>
                  <a:srgbClr val="009193"/>
                </a:solidFill>
                <a:latin typeface="Calisto MT (body)"/>
              </a:rPr>
              <a:t>D. eugracilis</a:t>
            </a:r>
          </a:p>
        </p:txBody>
      </p:sp>
      <p:sp>
        <p:nvSpPr>
          <p:cNvPr id="19468" name="TextBox 12">
            <a:extLst>
              <a:ext uri="{FF2B5EF4-FFF2-40B4-BE49-F238E27FC236}">
                <a16:creationId xmlns:a16="http://schemas.microsoft.com/office/drawing/2014/main" id="{5B729966-2DC3-7D4B-B955-30938A06FF58}"/>
              </a:ext>
            </a:extLst>
          </p:cNvPr>
          <p:cNvSpPr txBox="1">
            <a:spLocks noChangeArrowheads="1"/>
          </p:cNvSpPr>
          <p:nvPr/>
        </p:nvSpPr>
        <p:spPr bwMode="auto">
          <a:xfrm>
            <a:off x="7348538" y="2668588"/>
            <a:ext cx="20367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600" b="1" i="1">
                <a:solidFill>
                  <a:srgbClr val="009193"/>
                </a:solidFill>
                <a:latin typeface="Calisto MT (body)"/>
              </a:rPr>
              <a:t>D. biarmipes</a:t>
            </a:r>
          </a:p>
        </p:txBody>
      </p:sp>
      <p:sp>
        <p:nvSpPr>
          <p:cNvPr id="19469" name="TextBox 13">
            <a:extLst>
              <a:ext uri="{FF2B5EF4-FFF2-40B4-BE49-F238E27FC236}">
                <a16:creationId xmlns:a16="http://schemas.microsoft.com/office/drawing/2014/main" id="{48992AE9-5201-B04F-85E6-D5BAC73A9483}"/>
              </a:ext>
            </a:extLst>
          </p:cNvPr>
          <p:cNvSpPr txBox="1">
            <a:spLocks noChangeArrowheads="1"/>
          </p:cNvSpPr>
          <p:nvPr/>
        </p:nvSpPr>
        <p:spPr bwMode="auto">
          <a:xfrm>
            <a:off x="7348538" y="2955925"/>
            <a:ext cx="20367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600" b="1" i="1">
                <a:solidFill>
                  <a:srgbClr val="009193"/>
                </a:solidFill>
                <a:latin typeface="Calisto MT (body)"/>
              </a:rPr>
              <a:t>D. takahashii</a:t>
            </a:r>
          </a:p>
        </p:txBody>
      </p:sp>
      <p:sp>
        <p:nvSpPr>
          <p:cNvPr id="19470" name="TextBox 14">
            <a:extLst>
              <a:ext uri="{FF2B5EF4-FFF2-40B4-BE49-F238E27FC236}">
                <a16:creationId xmlns:a16="http://schemas.microsoft.com/office/drawing/2014/main" id="{ADBE27E2-EBD9-6A4D-8771-9BD3A867840C}"/>
              </a:ext>
            </a:extLst>
          </p:cNvPr>
          <p:cNvSpPr txBox="1">
            <a:spLocks noChangeArrowheads="1"/>
          </p:cNvSpPr>
          <p:nvPr/>
        </p:nvSpPr>
        <p:spPr bwMode="auto">
          <a:xfrm>
            <a:off x="7348538" y="3228975"/>
            <a:ext cx="20367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600" b="1" i="1">
                <a:solidFill>
                  <a:srgbClr val="009193"/>
                </a:solidFill>
                <a:latin typeface="Calisto MT (body)"/>
              </a:rPr>
              <a:t>D. elegans</a:t>
            </a:r>
          </a:p>
        </p:txBody>
      </p:sp>
      <p:sp>
        <p:nvSpPr>
          <p:cNvPr id="19471" name="TextBox 15">
            <a:extLst>
              <a:ext uri="{FF2B5EF4-FFF2-40B4-BE49-F238E27FC236}">
                <a16:creationId xmlns:a16="http://schemas.microsoft.com/office/drawing/2014/main" id="{F34B1721-DA86-704E-959B-14A7C5C726E0}"/>
              </a:ext>
            </a:extLst>
          </p:cNvPr>
          <p:cNvSpPr txBox="1">
            <a:spLocks noChangeArrowheads="1"/>
          </p:cNvSpPr>
          <p:nvPr/>
        </p:nvSpPr>
        <p:spPr bwMode="auto">
          <a:xfrm>
            <a:off x="7348538" y="3532188"/>
            <a:ext cx="20367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600" i="1">
                <a:latin typeface="Calisto MT (body)"/>
              </a:rPr>
              <a:t>D. rhopaloa</a:t>
            </a:r>
          </a:p>
        </p:txBody>
      </p:sp>
      <p:sp>
        <p:nvSpPr>
          <p:cNvPr id="19472" name="TextBox 16">
            <a:extLst>
              <a:ext uri="{FF2B5EF4-FFF2-40B4-BE49-F238E27FC236}">
                <a16:creationId xmlns:a16="http://schemas.microsoft.com/office/drawing/2014/main" id="{AAD101B0-6618-7846-B7B1-345DC947B4FA}"/>
              </a:ext>
            </a:extLst>
          </p:cNvPr>
          <p:cNvSpPr txBox="1">
            <a:spLocks noChangeArrowheads="1"/>
          </p:cNvSpPr>
          <p:nvPr/>
        </p:nvSpPr>
        <p:spPr bwMode="auto">
          <a:xfrm>
            <a:off x="7348538" y="3827463"/>
            <a:ext cx="20367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600" i="1">
                <a:latin typeface="Calisto MT (body)"/>
              </a:rPr>
              <a:t>D. kikkawai</a:t>
            </a:r>
          </a:p>
        </p:txBody>
      </p:sp>
      <p:sp>
        <p:nvSpPr>
          <p:cNvPr id="19473" name="TextBox 17">
            <a:extLst>
              <a:ext uri="{FF2B5EF4-FFF2-40B4-BE49-F238E27FC236}">
                <a16:creationId xmlns:a16="http://schemas.microsoft.com/office/drawing/2014/main" id="{7BFD4249-27FE-A44F-8831-71C0112942C3}"/>
              </a:ext>
            </a:extLst>
          </p:cNvPr>
          <p:cNvSpPr txBox="1">
            <a:spLocks noChangeArrowheads="1"/>
          </p:cNvSpPr>
          <p:nvPr/>
        </p:nvSpPr>
        <p:spPr bwMode="auto">
          <a:xfrm>
            <a:off x="7348538" y="4391025"/>
            <a:ext cx="20367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600" b="1" i="1">
                <a:solidFill>
                  <a:srgbClr val="945200"/>
                </a:solidFill>
                <a:latin typeface="Calisto MT (body)"/>
              </a:rPr>
              <a:t>D. ananassae</a:t>
            </a:r>
          </a:p>
        </p:txBody>
      </p:sp>
      <p:sp>
        <p:nvSpPr>
          <p:cNvPr id="19474" name="TextBox 18">
            <a:extLst>
              <a:ext uri="{FF2B5EF4-FFF2-40B4-BE49-F238E27FC236}">
                <a16:creationId xmlns:a16="http://schemas.microsoft.com/office/drawing/2014/main" id="{B4F2AE0A-29F4-9947-9B91-ECCBC95D055E}"/>
              </a:ext>
            </a:extLst>
          </p:cNvPr>
          <p:cNvSpPr txBox="1">
            <a:spLocks noChangeArrowheads="1"/>
          </p:cNvSpPr>
          <p:nvPr/>
        </p:nvSpPr>
        <p:spPr bwMode="auto">
          <a:xfrm>
            <a:off x="7348538" y="4111625"/>
            <a:ext cx="20367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600" i="1">
                <a:latin typeface="Calisto MT (body)"/>
              </a:rPr>
              <a:t>D. bipectinata</a:t>
            </a:r>
          </a:p>
        </p:txBody>
      </p:sp>
      <p:sp>
        <p:nvSpPr>
          <p:cNvPr id="19475" name="TextBox 20">
            <a:extLst>
              <a:ext uri="{FF2B5EF4-FFF2-40B4-BE49-F238E27FC236}">
                <a16:creationId xmlns:a16="http://schemas.microsoft.com/office/drawing/2014/main" id="{BB10A261-D97E-774B-8253-729DBC94CD03}"/>
              </a:ext>
            </a:extLst>
          </p:cNvPr>
          <p:cNvSpPr txBox="1">
            <a:spLocks noChangeArrowheads="1"/>
          </p:cNvSpPr>
          <p:nvPr/>
        </p:nvSpPr>
        <p:spPr bwMode="auto">
          <a:xfrm>
            <a:off x="7348538" y="5029200"/>
            <a:ext cx="20367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600" i="1">
                <a:latin typeface="Calisto MT (body)"/>
              </a:rPr>
              <a:t>D. persimilis</a:t>
            </a:r>
          </a:p>
        </p:txBody>
      </p:sp>
      <p:sp>
        <p:nvSpPr>
          <p:cNvPr id="19476" name="TextBox 21">
            <a:extLst>
              <a:ext uri="{FF2B5EF4-FFF2-40B4-BE49-F238E27FC236}">
                <a16:creationId xmlns:a16="http://schemas.microsoft.com/office/drawing/2014/main" id="{D3A6797C-E021-1249-A80A-639E923570F4}"/>
              </a:ext>
            </a:extLst>
          </p:cNvPr>
          <p:cNvSpPr txBox="1">
            <a:spLocks noChangeArrowheads="1"/>
          </p:cNvSpPr>
          <p:nvPr/>
        </p:nvSpPr>
        <p:spPr bwMode="auto">
          <a:xfrm>
            <a:off x="7348538" y="5332413"/>
            <a:ext cx="20367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600" i="1">
                <a:latin typeface="Calisto MT (body)"/>
              </a:rPr>
              <a:t>D. willistoni</a:t>
            </a:r>
          </a:p>
        </p:txBody>
      </p:sp>
      <p:sp>
        <p:nvSpPr>
          <p:cNvPr id="19477" name="TextBox 22">
            <a:extLst>
              <a:ext uri="{FF2B5EF4-FFF2-40B4-BE49-F238E27FC236}">
                <a16:creationId xmlns:a16="http://schemas.microsoft.com/office/drawing/2014/main" id="{1BBCB368-8D08-0242-854F-CDFCECF28F95}"/>
              </a:ext>
            </a:extLst>
          </p:cNvPr>
          <p:cNvSpPr txBox="1">
            <a:spLocks noChangeArrowheads="1"/>
          </p:cNvSpPr>
          <p:nvPr/>
        </p:nvSpPr>
        <p:spPr bwMode="auto">
          <a:xfrm>
            <a:off x="7348538" y="5700713"/>
            <a:ext cx="20367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600" b="1" i="1">
                <a:solidFill>
                  <a:srgbClr val="945200"/>
                </a:solidFill>
                <a:latin typeface="Calisto MT (body)"/>
              </a:rPr>
              <a:t>D. mojavensis</a:t>
            </a:r>
          </a:p>
        </p:txBody>
      </p:sp>
      <p:sp>
        <p:nvSpPr>
          <p:cNvPr id="19478" name="TextBox 23">
            <a:extLst>
              <a:ext uri="{FF2B5EF4-FFF2-40B4-BE49-F238E27FC236}">
                <a16:creationId xmlns:a16="http://schemas.microsoft.com/office/drawing/2014/main" id="{22BB3206-0579-F24A-B2BA-15BDB2E50634}"/>
              </a:ext>
            </a:extLst>
          </p:cNvPr>
          <p:cNvSpPr txBox="1">
            <a:spLocks noChangeArrowheads="1"/>
          </p:cNvSpPr>
          <p:nvPr/>
        </p:nvSpPr>
        <p:spPr bwMode="auto">
          <a:xfrm>
            <a:off x="7348538" y="6018213"/>
            <a:ext cx="20367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600" b="1" i="1">
                <a:solidFill>
                  <a:srgbClr val="945200"/>
                </a:solidFill>
                <a:latin typeface="Calisto MT (body)"/>
              </a:rPr>
              <a:t>D. virilis</a:t>
            </a:r>
          </a:p>
        </p:txBody>
      </p:sp>
      <p:sp>
        <p:nvSpPr>
          <p:cNvPr id="19479" name="TextBox 24">
            <a:extLst>
              <a:ext uri="{FF2B5EF4-FFF2-40B4-BE49-F238E27FC236}">
                <a16:creationId xmlns:a16="http://schemas.microsoft.com/office/drawing/2014/main" id="{6C275430-68E5-7B43-AA06-2EDCE0C34587}"/>
              </a:ext>
            </a:extLst>
          </p:cNvPr>
          <p:cNvSpPr txBox="1">
            <a:spLocks noChangeArrowheads="1"/>
          </p:cNvSpPr>
          <p:nvPr/>
        </p:nvSpPr>
        <p:spPr bwMode="auto">
          <a:xfrm>
            <a:off x="7348538" y="6334125"/>
            <a:ext cx="20367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600" b="1" i="1">
                <a:solidFill>
                  <a:srgbClr val="945200"/>
                </a:solidFill>
                <a:latin typeface="Calisto MT (body)"/>
              </a:rPr>
              <a:t>D. grimshawi</a:t>
            </a:r>
          </a:p>
        </p:txBody>
      </p:sp>
      <p:sp>
        <p:nvSpPr>
          <p:cNvPr id="19480" name="TextBox 19">
            <a:extLst>
              <a:ext uri="{FF2B5EF4-FFF2-40B4-BE49-F238E27FC236}">
                <a16:creationId xmlns:a16="http://schemas.microsoft.com/office/drawing/2014/main" id="{8CC36CD3-7D0C-9543-B8D2-3A90561CE521}"/>
              </a:ext>
            </a:extLst>
          </p:cNvPr>
          <p:cNvSpPr txBox="1">
            <a:spLocks noChangeArrowheads="1"/>
          </p:cNvSpPr>
          <p:nvPr/>
        </p:nvSpPr>
        <p:spPr bwMode="auto">
          <a:xfrm>
            <a:off x="7348538" y="4668838"/>
            <a:ext cx="20399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600" i="1">
                <a:latin typeface="Calisto MT (body)"/>
              </a:rPr>
              <a:t>D. pseudoobscura</a:t>
            </a:r>
          </a:p>
        </p:txBody>
      </p:sp>
      <p:sp>
        <p:nvSpPr>
          <p:cNvPr id="53" name="Rectangle 52">
            <a:extLst>
              <a:ext uri="{FF2B5EF4-FFF2-40B4-BE49-F238E27FC236}">
                <a16:creationId xmlns:a16="http://schemas.microsoft.com/office/drawing/2014/main" id="{6782018D-BFE6-9049-B06E-3F35C6484E8E}"/>
              </a:ext>
            </a:extLst>
          </p:cNvPr>
          <p:cNvSpPr/>
          <p:nvPr/>
        </p:nvSpPr>
        <p:spPr>
          <a:xfrm>
            <a:off x="149225" y="925513"/>
            <a:ext cx="4418013" cy="3240087"/>
          </a:xfrm>
          <a:prstGeom prst="rect">
            <a:avLst/>
          </a:prstGeom>
          <a:solidFill>
            <a:schemeClr val="bg1"/>
          </a:solidFill>
          <a:ln>
            <a:solidFill>
              <a:schemeClr val="bg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800" dirty="0"/>
          </a:p>
        </p:txBody>
      </p:sp>
      <p:sp>
        <p:nvSpPr>
          <p:cNvPr id="19482" name="TextBox 40">
            <a:extLst>
              <a:ext uri="{FF2B5EF4-FFF2-40B4-BE49-F238E27FC236}">
                <a16:creationId xmlns:a16="http://schemas.microsoft.com/office/drawing/2014/main" id="{3FF38736-DDA2-B448-B7CA-39DCBF673131}"/>
              </a:ext>
            </a:extLst>
          </p:cNvPr>
          <p:cNvSpPr txBox="1">
            <a:spLocks noChangeArrowheads="1"/>
          </p:cNvSpPr>
          <p:nvPr/>
        </p:nvSpPr>
        <p:spPr bwMode="auto">
          <a:xfrm>
            <a:off x="195263" y="1031875"/>
            <a:ext cx="3821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rgbClr val="009193"/>
                </a:solidFill>
                <a:latin typeface="Arial" panose="020B0604020202020204" pitchFamily="34" charset="0"/>
                <a:cs typeface="Arial" panose="020B0604020202020204" pitchFamily="34" charset="0"/>
              </a:rPr>
              <a:t>F Element Motif Project</a:t>
            </a:r>
          </a:p>
        </p:txBody>
      </p:sp>
      <p:grpSp>
        <p:nvGrpSpPr>
          <p:cNvPr id="51" name="Group 50">
            <a:extLst>
              <a:ext uri="{FF2B5EF4-FFF2-40B4-BE49-F238E27FC236}">
                <a16:creationId xmlns:a16="http://schemas.microsoft.com/office/drawing/2014/main" id="{F04863C1-E298-3F47-B413-327337F40498}"/>
              </a:ext>
            </a:extLst>
          </p:cNvPr>
          <p:cNvGrpSpPr>
            <a:grpSpLocks/>
          </p:cNvGrpSpPr>
          <p:nvPr/>
        </p:nvGrpSpPr>
        <p:grpSpPr bwMode="auto">
          <a:xfrm>
            <a:off x="266700" y="2654299"/>
            <a:ext cx="4241800" cy="400110"/>
            <a:chOff x="461216" y="2378575"/>
            <a:chExt cx="4241861" cy="399852"/>
          </a:xfrm>
        </p:grpSpPr>
        <p:sp>
          <p:nvSpPr>
            <p:cNvPr id="46" name="TextBox 40">
              <a:extLst>
                <a:ext uri="{FF2B5EF4-FFF2-40B4-BE49-F238E27FC236}">
                  <a16:creationId xmlns:a16="http://schemas.microsoft.com/office/drawing/2014/main" id="{D39D0F7D-D723-5643-9AD4-85E5DB71C6D9}"/>
                </a:ext>
              </a:extLst>
            </p:cNvPr>
            <p:cNvSpPr txBox="1">
              <a:spLocks noChangeArrowheads="1"/>
            </p:cNvSpPr>
            <p:nvPr/>
          </p:nvSpPr>
          <p:spPr bwMode="auto">
            <a:xfrm>
              <a:off x="1083525" y="2378575"/>
              <a:ext cx="3619552" cy="399852"/>
            </a:xfrm>
            <a:prstGeom prst="rect">
              <a:avLst/>
            </a:prstGeom>
            <a:noFill/>
            <a:ln>
              <a:noFill/>
            </a:ln>
            <a:extLst>
              <a:ext uri="{909E8E84-426E-40dd-AFC4-6F175D3DCCD1}"/>
              <a:ext uri="{91240B29-F687-4f45-9708-019B960494DF}"/>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US" sz="2000" b="1" dirty="0">
                  <a:latin typeface="+mn-lt"/>
                  <a:cs typeface="Calisto MT (body)"/>
                </a:rPr>
                <a:t>Nanopore (Danny Miller)</a:t>
              </a:r>
            </a:p>
          </p:txBody>
        </p:sp>
        <p:sp>
          <p:nvSpPr>
            <p:cNvPr id="47" name="Rectangle 46">
              <a:extLst>
                <a:ext uri="{FF2B5EF4-FFF2-40B4-BE49-F238E27FC236}">
                  <a16:creationId xmlns:a16="http://schemas.microsoft.com/office/drawing/2014/main" id="{18C67CDB-5143-3446-8810-B282B7404AF0}"/>
                </a:ext>
              </a:extLst>
            </p:cNvPr>
            <p:cNvSpPr/>
            <p:nvPr/>
          </p:nvSpPr>
          <p:spPr>
            <a:xfrm>
              <a:off x="461216" y="2464245"/>
              <a:ext cx="523883" cy="276047"/>
            </a:xfrm>
            <a:prstGeom prst="rect">
              <a:avLst/>
            </a:prstGeom>
            <a:solidFill>
              <a:srgbClr val="FF0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800" dirty="0">
                <a:solidFill>
                  <a:schemeClr val="bg1"/>
                </a:solidFill>
                <a:cs typeface="Calisto MT (body)"/>
              </a:endParaRPr>
            </a:p>
          </p:txBody>
        </p:sp>
      </p:grpSp>
      <p:sp>
        <p:nvSpPr>
          <p:cNvPr id="19484" name="TextBox 40">
            <a:extLst>
              <a:ext uri="{FF2B5EF4-FFF2-40B4-BE49-F238E27FC236}">
                <a16:creationId xmlns:a16="http://schemas.microsoft.com/office/drawing/2014/main" id="{715EF16D-41FF-A947-952C-34DE46046D43}"/>
              </a:ext>
            </a:extLst>
          </p:cNvPr>
          <p:cNvSpPr txBox="1">
            <a:spLocks noChangeArrowheads="1"/>
          </p:cNvSpPr>
          <p:nvPr/>
        </p:nvSpPr>
        <p:spPr bwMode="auto">
          <a:xfrm>
            <a:off x="195263" y="1560513"/>
            <a:ext cx="38814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rgbClr val="945200"/>
                </a:solidFill>
                <a:latin typeface="Arial" panose="020B0604020202020204" pitchFamily="34" charset="0"/>
                <a:cs typeface="Arial" panose="020B0604020202020204" pitchFamily="34" charset="0"/>
              </a:rPr>
              <a:t>Previous GEP Publications</a:t>
            </a:r>
          </a:p>
        </p:txBody>
      </p:sp>
      <p:sp>
        <p:nvSpPr>
          <p:cNvPr id="43055" name="TextBox 40">
            <a:extLst>
              <a:ext uri="{FF2B5EF4-FFF2-40B4-BE49-F238E27FC236}">
                <a16:creationId xmlns:a16="http://schemas.microsoft.com/office/drawing/2014/main" id="{5D4775BE-BE84-2649-968D-D84731314F81}"/>
              </a:ext>
            </a:extLst>
          </p:cNvPr>
          <p:cNvSpPr txBox="1">
            <a:spLocks noChangeArrowheads="1"/>
          </p:cNvSpPr>
          <p:nvPr/>
        </p:nvSpPr>
        <p:spPr bwMode="auto">
          <a:xfrm>
            <a:off x="912813" y="2114550"/>
            <a:ext cx="3103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US" altLang="en-US" sz="2400" dirty="0">
                <a:solidFill>
                  <a:schemeClr val="accent2">
                    <a:lumMod val="75000"/>
                  </a:schemeClr>
                </a:solidFill>
                <a:cs typeface="Arial" panose="020B0604020202020204" pitchFamily="34" charset="0"/>
              </a:rPr>
              <a:t>Expanded F Projects</a:t>
            </a:r>
          </a:p>
        </p:txBody>
      </p:sp>
      <p:sp>
        <p:nvSpPr>
          <p:cNvPr id="4" name="5-Point Star 3">
            <a:extLst>
              <a:ext uri="{FF2B5EF4-FFF2-40B4-BE49-F238E27FC236}">
                <a16:creationId xmlns:a16="http://schemas.microsoft.com/office/drawing/2014/main" id="{59CD04BB-1128-1C46-BFC1-F77D08CFA795}"/>
              </a:ext>
            </a:extLst>
          </p:cNvPr>
          <p:cNvSpPr/>
          <p:nvPr/>
        </p:nvSpPr>
        <p:spPr bwMode="auto">
          <a:xfrm>
            <a:off x="296863" y="2084388"/>
            <a:ext cx="457200" cy="457200"/>
          </a:xfrm>
          <a:prstGeom prst="star5">
            <a:avLst/>
          </a:prstGeom>
          <a:solidFill>
            <a:schemeClr val="accent6">
              <a:lumMod val="60000"/>
              <a:lumOff val="40000"/>
            </a:schemeClr>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2" name="5-Point Star 81">
            <a:extLst>
              <a:ext uri="{FF2B5EF4-FFF2-40B4-BE49-F238E27FC236}">
                <a16:creationId xmlns:a16="http://schemas.microsoft.com/office/drawing/2014/main" id="{19B2D5A4-FA3F-8843-86B6-175715543564}"/>
              </a:ext>
            </a:extLst>
          </p:cNvPr>
          <p:cNvSpPr/>
          <p:nvPr/>
        </p:nvSpPr>
        <p:spPr bwMode="auto">
          <a:xfrm>
            <a:off x="304800" y="4267200"/>
            <a:ext cx="457200" cy="457200"/>
          </a:xfrm>
          <a:prstGeom prst="star5">
            <a:avLst/>
          </a:prstGeom>
          <a:solidFill>
            <a:schemeClr val="accent6">
              <a:lumMod val="60000"/>
              <a:lumOff val="40000"/>
            </a:schemeClr>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3" name="TextBox 40">
            <a:extLst>
              <a:ext uri="{FF2B5EF4-FFF2-40B4-BE49-F238E27FC236}">
                <a16:creationId xmlns:a16="http://schemas.microsoft.com/office/drawing/2014/main" id="{B1D2B4E2-5869-C143-A8A6-D8F9E4400502}"/>
              </a:ext>
            </a:extLst>
          </p:cNvPr>
          <p:cNvSpPr txBox="1">
            <a:spLocks noChangeArrowheads="1"/>
          </p:cNvSpPr>
          <p:nvPr/>
        </p:nvSpPr>
        <p:spPr bwMode="auto">
          <a:xfrm>
            <a:off x="931863" y="4325938"/>
            <a:ext cx="3386137" cy="400110"/>
          </a:xfrm>
          <a:prstGeom prst="rect">
            <a:avLst/>
          </a:prstGeom>
          <a:noFill/>
          <a:ln>
            <a:noFill/>
          </a:ln>
          <a:extLst>
            <a:ext uri="{909E8E84-426E-40dd-AFC4-6F175D3DCCD1}"/>
            <a:ext uri="{91240B29-F687-4f45-9708-019B960494DF}"/>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US" sz="2000" b="1" dirty="0">
                <a:latin typeface="+mj-lt"/>
                <a:cs typeface="Calisto MT (body)"/>
              </a:rPr>
              <a:t>PacBio (GEP/Elgin lab, WU)</a:t>
            </a:r>
          </a:p>
        </p:txBody>
      </p:sp>
      <p:grpSp>
        <p:nvGrpSpPr>
          <p:cNvPr id="66" name="Group 65">
            <a:extLst>
              <a:ext uri="{FF2B5EF4-FFF2-40B4-BE49-F238E27FC236}">
                <a16:creationId xmlns:a16="http://schemas.microsoft.com/office/drawing/2014/main" id="{515D7858-1D20-7846-9DC8-4F2FB4ED2CAF}"/>
              </a:ext>
            </a:extLst>
          </p:cNvPr>
          <p:cNvGrpSpPr/>
          <p:nvPr/>
        </p:nvGrpSpPr>
        <p:grpSpPr>
          <a:xfrm>
            <a:off x="8607357" y="2961165"/>
            <a:ext cx="274320" cy="1763686"/>
            <a:chOff x="8607357" y="2961165"/>
            <a:chExt cx="274320" cy="1763686"/>
          </a:xfrm>
          <a:solidFill>
            <a:schemeClr val="accent6">
              <a:lumMod val="60000"/>
              <a:lumOff val="40000"/>
            </a:schemeClr>
          </a:solidFill>
        </p:grpSpPr>
        <p:sp>
          <p:nvSpPr>
            <p:cNvPr id="55" name="5-Point Star 54">
              <a:extLst>
                <a:ext uri="{FF2B5EF4-FFF2-40B4-BE49-F238E27FC236}">
                  <a16:creationId xmlns:a16="http://schemas.microsoft.com/office/drawing/2014/main" id="{86627613-8A0A-2F4C-AE45-7DFF36605C8E}"/>
                </a:ext>
              </a:extLst>
            </p:cNvPr>
            <p:cNvSpPr>
              <a:spLocks noChangeAspect="1"/>
            </p:cNvSpPr>
            <p:nvPr/>
          </p:nvSpPr>
          <p:spPr>
            <a:xfrm>
              <a:off x="8607357" y="2961165"/>
              <a:ext cx="274320" cy="274320"/>
            </a:xfrm>
            <a:prstGeom prst="star5">
              <a:avLst/>
            </a:prstGeom>
            <a:grp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6" name="5-Point Star 55">
              <a:extLst>
                <a:ext uri="{FF2B5EF4-FFF2-40B4-BE49-F238E27FC236}">
                  <a16:creationId xmlns:a16="http://schemas.microsoft.com/office/drawing/2014/main" id="{3AA2624D-E588-9B40-B0A7-9FFCC52EBD7C}"/>
                </a:ext>
              </a:extLst>
            </p:cNvPr>
            <p:cNvSpPr>
              <a:spLocks noChangeAspect="1"/>
            </p:cNvSpPr>
            <p:nvPr/>
          </p:nvSpPr>
          <p:spPr>
            <a:xfrm>
              <a:off x="8607357" y="4133276"/>
              <a:ext cx="274320" cy="274320"/>
            </a:xfrm>
            <a:prstGeom prst="star5">
              <a:avLst/>
            </a:prstGeom>
            <a:grp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7" name="5-Point Star 56">
              <a:extLst>
                <a:ext uri="{FF2B5EF4-FFF2-40B4-BE49-F238E27FC236}">
                  <a16:creationId xmlns:a16="http://schemas.microsoft.com/office/drawing/2014/main" id="{9892FEFC-93A5-EB41-9E1B-4D4A3751A0F8}"/>
                </a:ext>
              </a:extLst>
            </p:cNvPr>
            <p:cNvSpPr>
              <a:spLocks noChangeAspect="1"/>
            </p:cNvSpPr>
            <p:nvPr/>
          </p:nvSpPr>
          <p:spPr>
            <a:xfrm>
              <a:off x="8607357" y="4450531"/>
              <a:ext cx="274320" cy="274320"/>
            </a:xfrm>
            <a:prstGeom prst="star5">
              <a:avLst/>
            </a:prstGeom>
            <a:solidFill>
              <a:srgbClr val="4E8F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1" name="5-Point Star 60">
              <a:extLst>
                <a:ext uri="{FF2B5EF4-FFF2-40B4-BE49-F238E27FC236}">
                  <a16:creationId xmlns:a16="http://schemas.microsoft.com/office/drawing/2014/main" id="{A7F9DA3A-4587-1744-BE8B-89A9C45BADF7}"/>
                </a:ext>
              </a:extLst>
            </p:cNvPr>
            <p:cNvSpPr>
              <a:spLocks noChangeAspect="1"/>
            </p:cNvSpPr>
            <p:nvPr/>
          </p:nvSpPr>
          <p:spPr>
            <a:xfrm>
              <a:off x="8607357" y="3820789"/>
              <a:ext cx="274320" cy="274320"/>
            </a:xfrm>
            <a:prstGeom prst="star5">
              <a:avLst/>
            </a:prstGeom>
            <a:grp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58" name="Group 57">
            <a:extLst>
              <a:ext uri="{FF2B5EF4-FFF2-40B4-BE49-F238E27FC236}">
                <a16:creationId xmlns:a16="http://schemas.microsoft.com/office/drawing/2014/main" id="{BECBE4A2-51C9-9741-A609-51D68E1F1950}"/>
              </a:ext>
            </a:extLst>
          </p:cNvPr>
          <p:cNvGrpSpPr>
            <a:grpSpLocks/>
          </p:cNvGrpSpPr>
          <p:nvPr/>
        </p:nvGrpSpPr>
        <p:grpSpPr bwMode="auto">
          <a:xfrm>
            <a:off x="261938" y="3149600"/>
            <a:ext cx="4305300" cy="400050"/>
            <a:chOff x="461216" y="2378575"/>
            <a:chExt cx="4306037" cy="400110"/>
          </a:xfrm>
        </p:grpSpPr>
        <p:sp>
          <p:nvSpPr>
            <p:cNvPr id="59" name="TextBox 40">
              <a:extLst>
                <a:ext uri="{FF2B5EF4-FFF2-40B4-BE49-F238E27FC236}">
                  <a16:creationId xmlns:a16="http://schemas.microsoft.com/office/drawing/2014/main" id="{EE12F3F0-CF26-2142-91E7-CF1144B34D94}"/>
                </a:ext>
              </a:extLst>
            </p:cNvPr>
            <p:cNvSpPr txBox="1">
              <a:spLocks noChangeArrowheads="1"/>
            </p:cNvSpPr>
            <p:nvPr/>
          </p:nvSpPr>
          <p:spPr bwMode="auto">
            <a:xfrm>
              <a:off x="1083623" y="2378575"/>
              <a:ext cx="3683630" cy="400110"/>
            </a:xfrm>
            <a:prstGeom prst="rect">
              <a:avLst/>
            </a:prstGeom>
            <a:noFill/>
            <a:ln>
              <a:noFill/>
            </a:ln>
            <a:extLst>
              <a:ext uri="{909E8E84-426E-40dd-AFC4-6F175D3DCCD1}"/>
              <a:ext uri="{91240B29-F687-4f45-9708-019B960494DF}"/>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US" sz="2000" b="1" dirty="0">
                  <a:latin typeface="+mn-lt"/>
                  <a:cs typeface="Calisto MT (body)"/>
                </a:rPr>
                <a:t>Nanopore (Bernard Kim)</a:t>
              </a:r>
            </a:p>
          </p:txBody>
        </p:sp>
        <p:sp>
          <p:nvSpPr>
            <p:cNvPr id="60" name="Rectangle 59">
              <a:extLst>
                <a:ext uri="{FF2B5EF4-FFF2-40B4-BE49-F238E27FC236}">
                  <a16:creationId xmlns:a16="http://schemas.microsoft.com/office/drawing/2014/main" id="{F8EDC937-8C30-6544-999E-0957F6713907}"/>
                </a:ext>
              </a:extLst>
            </p:cNvPr>
            <p:cNvSpPr/>
            <p:nvPr/>
          </p:nvSpPr>
          <p:spPr>
            <a:xfrm>
              <a:off x="461216" y="2473839"/>
              <a:ext cx="523965" cy="277855"/>
            </a:xfrm>
            <a:prstGeom prst="rect">
              <a:avLst/>
            </a:prstGeom>
            <a:solidFill>
              <a:srgbClr val="0070C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800" dirty="0">
                <a:solidFill>
                  <a:schemeClr val="bg1"/>
                </a:solidFill>
                <a:latin typeface="Calisto MT (body)"/>
                <a:cs typeface="Calisto MT (body)"/>
              </a:endParaRPr>
            </a:p>
          </p:txBody>
        </p:sp>
      </p:grpSp>
      <p:grpSp>
        <p:nvGrpSpPr>
          <p:cNvPr id="37" name="Group 36">
            <a:extLst>
              <a:ext uri="{FF2B5EF4-FFF2-40B4-BE49-F238E27FC236}">
                <a16:creationId xmlns:a16="http://schemas.microsoft.com/office/drawing/2014/main" id="{0B834BB9-8322-9D46-BCBE-CC0CDB003762}"/>
              </a:ext>
            </a:extLst>
          </p:cNvPr>
          <p:cNvGrpSpPr>
            <a:grpSpLocks/>
          </p:cNvGrpSpPr>
          <p:nvPr/>
        </p:nvGrpSpPr>
        <p:grpSpPr bwMode="auto">
          <a:xfrm>
            <a:off x="6858000" y="2762250"/>
            <a:ext cx="257175" cy="1892300"/>
            <a:chOff x="6858000" y="2761488"/>
            <a:chExt cx="257183" cy="1892808"/>
          </a:xfrm>
        </p:grpSpPr>
        <p:sp>
          <p:nvSpPr>
            <p:cNvPr id="75" name="Rectangle 74">
              <a:extLst>
                <a:ext uri="{FF2B5EF4-FFF2-40B4-BE49-F238E27FC236}">
                  <a16:creationId xmlns:a16="http://schemas.microsoft.com/office/drawing/2014/main" id="{EA4BAB29-3838-C54F-AE66-F12EA6F41A7B}"/>
                </a:ext>
              </a:extLst>
            </p:cNvPr>
            <p:cNvSpPr/>
            <p:nvPr/>
          </p:nvSpPr>
          <p:spPr>
            <a:xfrm>
              <a:off x="6877051" y="4444690"/>
              <a:ext cx="238132" cy="209606"/>
            </a:xfrm>
            <a:prstGeom prst="rect">
              <a:avLst/>
            </a:prstGeom>
            <a:solidFill>
              <a:srgbClr val="FFC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800" dirty="0">
                <a:solidFill>
                  <a:schemeClr val="bg1"/>
                </a:solidFill>
                <a:latin typeface="Calisto MT (body)"/>
                <a:cs typeface="Calisto MT (body)"/>
              </a:endParaRPr>
            </a:p>
          </p:txBody>
        </p:sp>
        <p:sp>
          <p:nvSpPr>
            <p:cNvPr id="77" name="Rectangle 76">
              <a:extLst>
                <a:ext uri="{FF2B5EF4-FFF2-40B4-BE49-F238E27FC236}">
                  <a16:creationId xmlns:a16="http://schemas.microsoft.com/office/drawing/2014/main" id="{338CF2C8-882F-D14A-8FD2-30A99A14B45C}"/>
                </a:ext>
              </a:extLst>
            </p:cNvPr>
            <p:cNvSpPr/>
            <p:nvPr/>
          </p:nvSpPr>
          <p:spPr>
            <a:xfrm>
              <a:off x="6858000" y="2761488"/>
              <a:ext cx="238132" cy="209606"/>
            </a:xfrm>
            <a:prstGeom prst="rect">
              <a:avLst/>
            </a:prstGeom>
            <a:solidFill>
              <a:srgbClr val="FFC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800" dirty="0">
                <a:solidFill>
                  <a:schemeClr val="bg1"/>
                </a:solidFill>
                <a:latin typeface="Calisto MT (body)"/>
                <a:cs typeface="Calisto MT (body)"/>
              </a:endParaRPr>
            </a:p>
          </p:txBody>
        </p:sp>
        <p:sp>
          <p:nvSpPr>
            <p:cNvPr id="71" name="Rectangle 70">
              <a:extLst>
                <a:ext uri="{FF2B5EF4-FFF2-40B4-BE49-F238E27FC236}">
                  <a16:creationId xmlns:a16="http://schemas.microsoft.com/office/drawing/2014/main" id="{98EF925A-7618-F64D-98EE-4669A0AAF809}"/>
                </a:ext>
              </a:extLst>
            </p:cNvPr>
            <p:cNvSpPr/>
            <p:nvPr/>
          </p:nvSpPr>
          <p:spPr>
            <a:xfrm>
              <a:off x="6875464" y="4169979"/>
              <a:ext cx="238132" cy="209606"/>
            </a:xfrm>
            <a:prstGeom prst="rect">
              <a:avLst/>
            </a:prstGeom>
            <a:solidFill>
              <a:srgbClr val="FFC00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800" dirty="0">
                <a:solidFill>
                  <a:schemeClr val="bg1"/>
                </a:solidFill>
                <a:latin typeface="Calisto MT (body)"/>
                <a:cs typeface="Calisto MT (body)"/>
              </a:endParaRPr>
            </a:p>
          </p:txBody>
        </p:sp>
      </p:grpSp>
      <p:grpSp>
        <p:nvGrpSpPr>
          <p:cNvPr id="36" name="Group 35">
            <a:extLst>
              <a:ext uri="{FF2B5EF4-FFF2-40B4-BE49-F238E27FC236}">
                <a16:creationId xmlns:a16="http://schemas.microsoft.com/office/drawing/2014/main" id="{74C36E78-9BD5-4B46-B1F9-4612A5151AD3}"/>
              </a:ext>
            </a:extLst>
          </p:cNvPr>
          <p:cNvGrpSpPr>
            <a:grpSpLocks/>
          </p:cNvGrpSpPr>
          <p:nvPr/>
        </p:nvGrpSpPr>
        <p:grpSpPr bwMode="auto">
          <a:xfrm>
            <a:off x="6873875" y="2247900"/>
            <a:ext cx="474663" cy="1857375"/>
            <a:chOff x="6873997" y="2248515"/>
            <a:chExt cx="474183" cy="1857178"/>
          </a:xfrm>
        </p:grpSpPr>
        <p:sp>
          <p:nvSpPr>
            <p:cNvPr id="63" name="Rectangle 62">
              <a:extLst>
                <a:ext uri="{FF2B5EF4-FFF2-40B4-BE49-F238E27FC236}">
                  <a16:creationId xmlns:a16="http://schemas.microsoft.com/office/drawing/2014/main" id="{21B938D8-C2FF-424A-8CEC-C26F9E6329E9}"/>
                </a:ext>
              </a:extLst>
            </p:cNvPr>
            <p:cNvSpPr/>
            <p:nvPr/>
          </p:nvSpPr>
          <p:spPr>
            <a:xfrm>
              <a:off x="6877169" y="2248515"/>
              <a:ext cx="471011" cy="209528"/>
            </a:xfrm>
            <a:prstGeom prst="rect">
              <a:avLst/>
            </a:prstGeom>
            <a:solidFill>
              <a:srgbClr val="0070C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800" dirty="0">
                <a:solidFill>
                  <a:schemeClr val="bg1"/>
                </a:solidFill>
                <a:latin typeface="Calisto MT (body)"/>
                <a:cs typeface="Calisto MT (body)"/>
              </a:endParaRPr>
            </a:p>
          </p:txBody>
        </p:sp>
        <p:sp>
          <p:nvSpPr>
            <p:cNvPr id="67" name="Rectangle 66">
              <a:extLst>
                <a:ext uri="{FF2B5EF4-FFF2-40B4-BE49-F238E27FC236}">
                  <a16:creationId xmlns:a16="http://schemas.microsoft.com/office/drawing/2014/main" id="{140E139B-6384-A749-A555-62E4F6C2FAB5}"/>
                </a:ext>
              </a:extLst>
            </p:cNvPr>
            <p:cNvSpPr/>
            <p:nvPr/>
          </p:nvSpPr>
          <p:spPr>
            <a:xfrm>
              <a:off x="6875583" y="3042181"/>
              <a:ext cx="471010" cy="211116"/>
            </a:xfrm>
            <a:prstGeom prst="rect">
              <a:avLst/>
            </a:prstGeom>
            <a:solidFill>
              <a:srgbClr val="0070C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800" dirty="0">
                <a:solidFill>
                  <a:schemeClr val="bg1"/>
                </a:solidFill>
                <a:latin typeface="Calisto MT (body)"/>
                <a:cs typeface="Calisto MT (body)"/>
              </a:endParaRPr>
            </a:p>
          </p:txBody>
        </p:sp>
        <p:sp>
          <p:nvSpPr>
            <p:cNvPr id="68" name="Rectangle 67">
              <a:extLst>
                <a:ext uri="{FF2B5EF4-FFF2-40B4-BE49-F238E27FC236}">
                  <a16:creationId xmlns:a16="http://schemas.microsoft.com/office/drawing/2014/main" id="{A2783A88-704C-A540-A34F-290C249DB48A}"/>
                </a:ext>
              </a:extLst>
            </p:cNvPr>
            <p:cNvSpPr/>
            <p:nvPr/>
          </p:nvSpPr>
          <p:spPr>
            <a:xfrm>
              <a:off x="6875583" y="3313615"/>
              <a:ext cx="471010" cy="211115"/>
            </a:xfrm>
            <a:prstGeom prst="rect">
              <a:avLst/>
            </a:prstGeom>
            <a:solidFill>
              <a:srgbClr val="0070C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800" dirty="0">
                <a:solidFill>
                  <a:schemeClr val="bg1"/>
                </a:solidFill>
                <a:latin typeface="Calisto MT (body)"/>
                <a:cs typeface="Calisto MT (body)"/>
              </a:endParaRPr>
            </a:p>
          </p:txBody>
        </p:sp>
        <p:sp>
          <p:nvSpPr>
            <p:cNvPr id="69" name="Rectangle 68">
              <a:extLst>
                <a:ext uri="{FF2B5EF4-FFF2-40B4-BE49-F238E27FC236}">
                  <a16:creationId xmlns:a16="http://schemas.microsoft.com/office/drawing/2014/main" id="{3148BD9B-D6F7-8340-AFAB-E5D18B20AC2E}"/>
                </a:ext>
              </a:extLst>
            </p:cNvPr>
            <p:cNvSpPr/>
            <p:nvPr/>
          </p:nvSpPr>
          <p:spPr>
            <a:xfrm>
              <a:off x="6875583" y="3896165"/>
              <a:ext cx="471010" cy="209528"/>
            </a:xfrm>
            <a:prstGeom prst="rect">
              <a:avLst/>
            </a:prstGeom>
            <a:solidFill>
              <a:srgbClr val="0070C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800" dirty="0">
                <a:solidFill>
                  <a:schemeClr val="bg1"/>
                </a:solidFill>
                <a:latin typeface="Calisto MT (body)"/>
                <a:cs typeface="Calisto MT (body)"/>
              </a:endParaRPr>
            </a:p>
          </p:txBody>
        </p:sp>
        <p:sp>
          <p:nvSpPr>
            <p:cNvPr id="78" name="Rectangle 77">
              <a:extLst>
                <a:ext uri="{FF2B5EF4-FFF2-40B4-BE49-F238E27FC236}">
                  <a16:creationId xmlns:a16="http://schemas.microsoft.com/office/drawing/2014/main" id="{3021D6B6-E91F-4F46-9BB5-A9E2321D466A}"/>
                </a:ext>
              </a:extLst>
            </p:cNvPr>
            <p:cNvSpPr/>
            <p:nvPr/>
          </p:nvSpPr>
          <p:spPr>
            <a:xfrm>
              <a:off x="6873997" y="2496139"/>
              <a:ext cx="237884" cy="211116"/>
            </a:xfrm>
            <a:prstGeom prst="rect">
              <a:avLst/>
            </a:prstGeom>
            <a:solidFill>
              <a:srgbClr val="0070C0"/>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800" dirty="0">
                <a:solidFill>
                  <a:schemeClr val="bg1"/>
                </a:solidFill>
                <a:latin typeface="Calisto MT (body)"/>
                <a:cs typeface="Calisto MT (body)"/>
              </a:endParaRPr>
            </a:p>
          </p:txBody>
        </p:sp>
      </p:grpSp>
      <p:grpSp>
        <p:nvGrpSpPr>
          <p:cNvPr id="79" name="Group 78">
            <a:extLst>
              <a:ext uri="{FF2B5EF4-FFF2-40B4-BE49-F238E27FC236}">
                <a16:creationId xmlns:a16="http://schemas.microsoft.com/office/drawing/2014/main" id="{E38093DF-0632-2D42-B36A-A59154E18DED}"/>
              </a:ext>
            </a:extLst>
          </p:cNvPr>
          <p:cNvGrpSpPr>
            <a:grpSpLocks/>
          </p:cNvGrpSpPr>
          <p:nvPr/>
        </p:nvGrpSpPr>
        <p:grpSpPr bwMode="auto">
          <a:xfrm>
            <a:off x="261938" y="3630614"/>
            <a:ext cx="4306887" cy="400110"/>
            <a:chOff x="461216" y="2378575"/>
            <a:chExt cx="4306037" cy="401231"/>
          </a:xfrm>
        </p:grpSpPr>
        <p:sp>
          <p:nvSpPr>
            <p:cNvPr id="80" name="TextBox 40">
              <a:extLst>
                <a:ext uri="{FF2B5EF4-FFF2-40B4-BE49-F238E27FC236}">
                  <a16:creationId xmlns:a16="http://schemas.microsoft.com/office/drawing/2014/main" id="{4270CC5E-8179-C94D-9498-E1315F7D1DB2}"/>
                </a:ext>
              </a:extLst>
            </p:cNvPr>
            <p:cNvSpPr txBox="1">
              <a:spLocks noChangeArrowheads="1"/>
            </p:cNvSpPr>
            <p:nvPr/>
          </p:nvSpPr>
          <p:spPr bwMode="auto">
            <a:xfrm>
              <a:off x="1083393" y="2378575"/>
              <a:ext cx="3683860" cy="401231"/>
            </a:xfrm>
            <a:prstGeom prst="rect">
              <a:avLst/>
            </a:prstGeom>
            <a:noFill/>
            <a:ln>
              <a:noFill/>
            </a:ln>
            <a:extLst>
              <a:ext uri="{909E8E84-426E-40dd-AFC4-6F175D3DCCD1}"/>
              <a:ext uri="{91240B29-F687-4f45-9708-019B960494DF}"/>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US" sz="2000" b="1" dirty="0">
                  <a:latin typeface="+mn-lt"/>
                  <a:cs typeface="Calisto MT (body)"/>
                </a:rPr>
                <a:t>Nanopore (Re-analyzed)</a:t>
              </a:r>
            </a:p>
          </p:txBody>
        </p:sp>
        <p:sp>
          <p:nvSpPr>
            <p:cNvPr id="81" name="Rectangle 80">
              <a:extLst>
                <a:ext uri="{FF2B5EF4-FFF2-40B4-BE49-F238E27FC236}">
                  <a16:creationId xmlns:a16="http://schemas.microsoft.com/office/drawing/2014/main" id="{44A685E7-09A3-4E48-91B1-F0CFFE59BAD5}"/>
                </a:ext>
              </a:extLst>
            </p:cNvPr>
            <p:cNvSpPr/>
            <p:nvPr/>
          </p:nvSpPr>
          <p:spPr>
            <a:xfrm>
              <a:off x="461216" y="2474092"/>
              <a:ext cx="523772" cy="276999"/>
            </a:xfrm>
            <a:prstGeom prst="rect">
              <a:avLst/>
            </a:prstGeom>
            <a:solidFill>
              <a:srgbClr val="FFC000"/>
            </a:solidFill>
            <a:ln w="12700" cmpd="sng">
              <a:solidFill>
                <a:schemeClr val="accent4">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000" dirty="0">
                <a:solidFill>
                  <a:schemeClr val="bg1"/>
                </a:solidFill>
                <a:cs typeface="Calisto MT (body)"/>
              </a:endParaRPr>
            </a:p>
          </p:txBody>
        </p:sp>
      </p:grpSp>
      <p:sp>
        <p:nvSpPr>
          <p:cNvPr id="72" name="5-Point Star 71">
            <a:extLst>
              <a:ext uri="{FF2B5EF4-FFF2-40B4-BE49-F238E27FC236}">
                <a16:creationId xmlns:a16="http://schemas.microsoft.com/office/drawing/2014/main" id="{DD72E698-E02F-D04B-B3B0-3148A2B4E622}"/>
              </a:ext>
            </a:extLst>
          </p:cNvPr>
          <p:cNvSpPr/>
          <p:nvPr/>
        </p:nvSpPr>
        <p:spPr bwMode="auto">
          <a:xfrm>
            <a:off x="301625" y="4835525"/>
            <a:ext cx="457200" cy="457200"/>
          </a:xfrm>
          <a:prstGeom prst="star5">
            <a:avLst/>
          </a:prstGeom>
          <a:solidFill>
            <a:srgbClr val="4E8F00"/>
          </a:solidFill>
          <a:ln>
            <a:solidFill>
              <a:schemeClr val="accent2">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3" name="TextBox 40">
            <a:extLst>
              <a:ext uri="{FF2B5EF4-FFF2-40B4-BE49-F238E27FC236}">
                <a16:creationId xmlns:a16="http://schemas.microsoft.com/office/drawing/2014/main" id="{6B45C6E7-F8FB-6840-BABF-F21AD3C5431C}"/>
              </a:ext>
            </a:extLst>
          </p:cNvPr>
          <p:cNvSpPr txBox="1">
            <a:spLocks noChangeArrowheads="1"/>
          </p:cNvSpPr>
          <p:nvPr/>
        </p:nvSpPr>
        <p:spPr bwMode="auto">
          <a:xfrm>
            <a:off x="931863" y="4835525"/>
            <a:ext cx="3103562" cy="400050"/>
          </a:xfrm>
          <a:prstGeom prst="rect">
            <a:avLst/>
          </a:prstGeom>
          <a:noFill/>
          <a:ln>
            <a:noFill/>
          </a:ln>
          <a:extLst>
            <a:ext uri="{909E8E84-426E-40dd-AFC4-6F175D3DCCD1}"/>
            <a:ext uri="{91240B29-F687-4f45-9708-019B960494DF}"/>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defRPr/>
            </a:pPr>
            <a:r>
              <a:rPr lang="en-US" sz="2000" b="1" dirty="0">
                <a:latin typeface="+mj-lt"/>
                <a:cs typeface="Calisto MT (body)"/>
              </a:rPr>
              <a:t>PacBio (A Clark, Cornell)</a:t>
            </a:r>
          </a:p>
        </p:txBody>
      </p:sp>
      <p:sp>
        <p:nvSpPr>
          <p:cNvPr id="19496" name="TextBox 1">
            <a:extLst>
              <a:ext uri="{FF2B5EF4-FFF2-40B4-BE49-F238E27FC236}">
                <a16:creationId xmlns:a16="http://schemas.microsoft.com/office/drawing/2014/main" id="{1B2C876D-FEF8-BA47-8227-E30916F5A806}"/>
              </a:ext>
            </a:extLst>
          </p:cNvPr>
          <p:cNvSpPr txBox="1">
            <a:spLocks noChangeArrowheads="1"/>
          </p:cNvSpPr>
          <p:nvPr/>
        </p:nvSpPr>
        <p:spPr bwMode="auto">
          <a:xfrm>
            <a:off x="344488" y="5962650"/>
            <a:ext cx="91262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panose="020B0604020202020204" pitchFamily="34" charset="0"/>
                <a:ea typeface="ＭＳ Ｐゴシック" panose="020B0600070205080204" pitchFamily="34" charset="-128"/>
              </a:defRPr>
            </a:lvl1pPr>
            <a:lvl2pPr marL="742950" indent="-285750">
              <a:defRPr sz="1200">
                <a:solidFill>
                  <a:schemeClr val="tx1"/>
                </a:solidFill>
                <a:latin typeface="Arial" panose="020B0604020202020204" pitchFamily="34" charset="0"/>
                <a:ea typeface="ＭＳ Ｐゴシック" panose="020B0600070205080204" pitchFamily="34" charset="-128"/>
              </a:defRPr>
            </a:lvl2pPr>
            <a:lvl3pPr marL="1143000" indent="-228600">
              <a:defRPr sz="1200">
                <a:solidFill>
                  <a:schemeClr val="tx1"/>
                </a:solidFill>
                <a:latin typeface="Arial" panose="020B0604020202020204" pitchFamily="34" charset="0"/>
                <a:ea typeface="ＭＳ Ｐゴシック" panose="020B0600070205080204" pitchFamily="34" charset="-128"/>
              </a:defRPr>
            </a:lvl3pPr>
            <a:lvl4pPr marL="1600200" indent="-228600">
              <a:defRPr sz="1200">
                <a:solidFill>
                  <a:schemeClr val="tx1"/>
                </a:solidFill>
                <a:latin typeface="Arial" panose="020B0604020202020204" pitchFamily="34" charset="0"/>
                <a:ea typeface="ＭＳ Ｐゴシック" panose="020B0600070205080204" pitchFamily="34" charset="-128"/>
              </a:defRPr>
            </a:lvl4pPr>
            <a:lvl5pPr marL="2057400" indent="-228600">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r>
              <a:rPr lang="en-US" altLang="en-US" sz="2000" dirty="0"/>
              <a:t>Tree produced by </a:t>
            </a:r>
          </a:p>
          <a:p>
            <a:r>
              <a:rPr lang="en-US" altLang="en-US" sz="2000" dirty="0"/>
              <a:t>Thom Kaufman, Indiana                                                                                        </a:t>
            </a:r>
          </a:p>
        </p:txBody>
      </p:sp>
    </p:spTree>
    <p:extLst>
      <p:ext uri="{BB962C8B-B14F-4D97-AF65-F5344CB8AC3E}">
        <p14:creationId xmlns:p14="http://schemas.microsoft.com/office/powerpoint/2010/main" val="2764978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7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416614D2-64C8-644A-A011-45F4E7CC6B5B}"/>
              </a:ext>
            </a:extLst>
          </p:cNvPr>
          <p:cNvSpPr>
            <a:spLocks noGrp="1"/>
          </p:cNvSpPr>
          <p:nvPr>
            <p:ph type="title"/>
          </p:nvPr>
        </p:nvSpPr>
        <p:spPr>
          <a:xfrm>
            <a:off x="0" y="-76200"/>
            <a:ext cx="9144000" cy="1198563"/>
          </a:xfrm>
        </p:spPr>
        <p:txBody>
          <a:bodyPr/>
          <a:lstStyle/>
          <a:p>
            <a:r>
              <a:rPr lang="en-US" altLang="en-US" sz="2400">
                <a:solidFill>
                  <a:srgbClr val="000090"/>
                </a:solidFill>
                <a:latin typeface="Arial" panose="020B0604020202020204" pitchFamily="34" charset="0"/>
                <a:ea typeface="ＭＳ Ｐゴシック" panose="020B0600070205080204" pitchFamily="34" charset="-128"/>
                <a:cs typeface="Arial" panose="020B0604020202020204" pitchFamily="34" charset="0"/>
              </a:rPr>
              <a:t>F element genes have larger coding spans, more repeats in introns, and more exons than D element (base) genes</a:t>
            </a:r>
          </a:p>
        </p:txBody>
      </p:sp>
      <p:pic>
        <p:nvPicPr>
          <p:cNvPr id="40962" name="Picture 3" descr="gene_statistics_merged.pdf">
            <a:extLst>
              <a:ext uri="{FF2B5EF4-FFF2-40B4-BE49-F238E27FC236}">
                <a16:creationId xmlns:a16="http://schemas.microsoft.com/office/drawing/2014/main" id="{14060F17-A549-1A45-8097-539134C6F2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4013" y="742950"/>
            <a:ext cx="8278812" cy="639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00B1D89-BC52-BF40-9887-B17C738619CB}"/>
              </a:ext>
            </a:extLst>
          </p:cNvPr>
          <p:cNvSpPr txBox="1"/>
          <p:nvPr/>
        </p:nvSpPr>
        <p:spPr>
          <a:xfrm rot="16200000">
            <a:off x="7301299" y="3395847"/>
            <a:ext cx="2672526"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Leung et al 2015 G3 5: 719</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9FC7D5AD-38AC-1342-96D6-6FC54744FD4A}"/>
              </a:ext>
            </a:extLst>
          </p:cNvPr>
          <p:cNvSpPr txBox="1">
            <a:spLocks noChangeArrowheads="1"/>
          </p:cNvSpPr>
          <p:nvPr/>
        </p:nvSpPr>
        <p:spPr bwMode="auto">
          <a:xfrm>
            <a:off x="327025" y="153988"/>
            <a:ext cx="8493125"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9pPr>
          </a:lstStyle>
          <a:p>
            <a:pPr algn="ctr" eaLnBrk="1">
              <a:lnSpc>
                <a:spcPct val="93000"/>
              </a:lnSpc>
              <a:buClr>
                <a:srgbClr val="000000"/>
              </a:buClr>
              <a:buSzPct val="45000"/>
              <a:buFont typeface="Wingdings" charset="2"/>
              <a:buNone/>
              <a:defRPr/>
            </a:pPr>
            <a:r>
              <a:rPr lang="en-GB" altLang="en-US" sz="2000" i="1" dirty="0">
                <a:solidFill>
                  <a:srgbClr val="002060"/>
                </a:solidFill>
                <a:latin typeface="Arial" charset="0"/>
              </a:rPr>
              <a:t>D. </a:t>
            </a:r>
            <a:r>
              <a:rPr lang="en-GB" altLang="en-US" sz="2000" i="1" dirty="0" err="1">
                <a:solidFill>
                  <a:srgbClr val="002060"/>
                </a:solidFill>
                <a:latin typeface="Arial" charset="0"/>
              </a:rPr>
              <a:t>ananassae</a:t>
            </a:r>
            <a:r>
              <a:rPr lang="en-GB" altLang="en-US" sz="2000" i="1" dirty="0">
                <a:solidFill>
                  <a:srgbClr val="002060"/>
                </a:solidFill>
                <a:latin typeface="Arial" charset="0"/>
              </a:rPr>
              <a:t> </a:t>
            </a:r>
            <a:r>
              <a:rPr lang="en-GB" altLang="en-US" sz="2000" dirty="0">
                <a:solidFill>
                  <a:srgbClr val="002060"/>
                </a:solidFill>
                <a:latin typeface="Arial" charset="0"/>
              </a:rPr>
              <a:t>F-element genes are much larger than </a:t>
            </a:r>
          </a:p>
          <a:p>
            <a:pPr algn="ctr" eaLnBrk="1">
              <a:lnSpc>
                <a:spcPct val="93000"/>
              </a:lnSpc>
              <a:buClr>
                <a:srgbClr val="000000"/>
              </a:buClr>
              <a:buSzPct val="45000"/>
              <a:buFont typeface="Wingdings" charset="2"/>
              <a:buNone/>
              <a:defRPr/>
            </a:pPr>
            <a:r>
              <a:rPr lang="en-GB" altLang="en-US" sz="2000" i="1" dirty="0">
                <a:solidFill>
                  <a:srgbClr val="002060"/>
                </a:solidFill>
                <a:latin typeface="Arial" charset="0"/>
              </a:rPr>
              <a:t>D. melanogaster </a:t>
            </a:r>
            <a:r>
              <a:rPr lang="en-GB" altLang="en-US" sz="2000" dirty="0">
                <a:solidFill>
                  <a:srgbClr val="002060"/>
                </a:solidFill>
                <a:latin typeface="Arial" charset="0"/>
              </a:rPr>
              <a:t>F-element genes. </a:t>
            </a:r>
          </a:p>
        </p:txBody>
      </p:sp>
      <p:pic>
        <p:nvPicPr>
          <p:cNvPr id="3074" name="Picture 2">
            <a:extLst>
              <a:ext uri="{FF2B5EF4-FFF2-40B4-BE49-F238E27FC236}">
                <a16:creationId xmlns:a16="http://schemas.microsoft.com/office/drawing/2014/main" id="{15B53AD1-39C6-CD47-A4B5-FAFE437E4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1138" y="6383338"/>
            <a:ext cx="3455987" cy="277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a:extLst>
              <a:ext uri="{FF2B5EF4-FFF2-40B4-BE49-F238E27FC236}">
                <a16:creationId xmlns:a16="http://schemas.microsoft.com/office/drawing/2014/main" id="{2C05B99E-AB84-D042-8227-232EC88254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613" y="979488"/>
            <a:ext cx="6459537" cy="4892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a:extLst>
              <a:ext uri="{FF2B5EF4-FFF2-40B4-BE49-F238E27FC236}">
                <a16:creationId xmlns:a16="http://schemas.microsoft.com/office/drawing/2014/main" id="{1A1E0D7F-96C6-074E-B38A-698A617C6933}"/>
              </a:ext>
            </a:extLst>
          </p:cNvPr>
          <p:cNvSpPr txBox="1">
            <a:spLocks noChangeArrowheads="1"/>
          </p:cNvSpPr>
          <p:nvPr/>
        </p:nvSpPr>
        <p:spPr bwMode="auto">
          <a:xfrm>
            <a:off x="1344613" y="5972175"/>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9pPr>
          </a:lstStyle>
          <a:p>
            <a:pPr eaLnBrk="1">
              <a:lnSpc>
                <a:spcPct val="93000"/>
              </a:lnSpc>
              <a:buClr>
                <a:srgbClr val="000000"/>
              </a:buClr>
              <a:buSzPct val="45000"/>
              <a:buFont typeface="Wingdings" charset="2"/>
              <a:buNone/>
              <a:defRPr/>
            </a:pPr>
            <a:r>
              <a:rPr lang="en-GB" altLang="en-US" sz="1089" b="1">
                <a:latin typeface="Arial" charset="0"/>
              </a:rPr>
              <a:t>Wilson Leung et al. G3 2017;7:2439-2460</a:t>
            </a:r>
          </a:p>
        </p:txBody>
      </p:sp>
      <p:sp>
        <p:nvSpPr>
          <p:cNvPr id="3077" name="Text Box 5">
            <a:extLst>
              <a:ext uri="{FF2B5EF4-FFF2-40B4-BE49-F238E27FC236}">
                <a16:creationId xmlns:a16="http://schemas.microsoft.com/office/drawing/2014/main" id="{155818E2-A20A-074B-ADAE-B0F925EA2867}"/>
              </a:ext>
            </a:extLst>
          </p:cNvPr>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9pPr>
          </a:lstStyle>
          <a:p>
            <a:pPr eaLnBrk="1">
              <a:lnSpc>
                <a:spcPct val="93000"/>
              </a:lnSpc>
              <a:buClr>
                <a:srgbClr val="000000"/>
              </a:buClr>
              <a:buSzPct val="45000"/>
              <a:buFont typeface="Wingdings" charset="2"/>
              <a:buNone/>
              <a:defRPr/>
            </a:pPr>
            <a:r>
              <a:rPr lang="en-GB" altLang="en-US" sz="907">
                <a:latin typeface="Arial" charset="0"/>
              </a:rPr>
              <a:t>©2017 by Genetics Society of America</a:t>
            </a:r>
          </a:p>
        </p:txBody>
      </p:sp>
    </p:spTree>
    <p:extLst>
      <p:ext uri="{BB962C8B-B14F-4D97-AF65-F5344CB8AC3E}">
        <p14:creationId xmlns:p14="http://schemas.microsoft.com/office/powerpoint/2010/main" val="28056722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5">
            <a:extLst>
              <a:ext uri="{FF2B5EF4-FFF2-40B4-BE49-F238E27FC236}">
                <a16:creationId xmlns:a16="http://schemas.microsoft.com/office/drawing/2014/main" id="{57DA510D-D035-084F-B74F-4EBD4180A5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700" y="1225550"/>
            <a:ext cx="7673975"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C4347BA-5D52-7948-A6D5-6AB92C50966A}"/>
              </a:ext>
            </a:extLst>
          </p:cNvPr>
          <p:cNvSpPr/>
          <p:nvPr/>
        </p:nvSpPr>
        <p:spPr bwMode="auto">
          <a:xfrm>
            <a:off x="0" y="2565400"/>
            <a:ext cx="2330450" cy="409665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 name="Title 1">
            <a:extLst>
              <a:ext uri="{FF2B5EF4-FFF2-40B4-BE49-F238E27FC236}">
                <a16:creationId xmlns:a16="http://schemas.microsoft.com/office/drawing/2014/main" id="{2EE51C48-5BD6-2045-A798-A4F316660199}"/>
              </a:ext>
            </a:extLst>
          </p:cNvPr>
          <p:cNvSpPr>
            <a:spLocks noGrp="1"/>
          </p:cNvSpPr>
          <p:nvPr>
            <p:ph type="title"/>
          </p:nvPr>
        </p:nvSpPr>
        <p:spPr>
          <a:xfrm>
            <a:off x="0" y="63500"/>
            <a:ext cx="9144000" cy="965200"/>
          </a:xfrm>
        </p:spPr>
        <p:txBody>
          <a:bodyPr>
            <a:normAutofit/>
          </a:bodyPr>
          <a:lstStyle/>
          <a:p>
            <a:pPr>
              <a:defRPr/>
            </a:pPr>
            <a:r>
              <a:rPr lang="en-US" sz="2800" dirty="0">
                <a:latin typeface="Arial" panose="020B0604020202020204" pitchFamily="34" charset="0"/>
                <a:cs typeface="Arial" panose="020B0604020202020204" pitchFamily="34" charset="0"/>
              </a:rPr>
              <a:t>Expansion of an F element gene (</a:t>
            </a:r>
            <a:r>
              <a:rPr lang="en-US" sz="2800" i="1" dirty="0" err="1">
                <a:latin typeface="Arial" panose="020B0604020202020204" pitchFamily="34" charset="0"/>
                <a:cs typeface="Arial" panose="020B0604020202020204" pitchFamily="34" charset="0"/>
              </a:rPr>
              <a:t>Cadps</a:t>
            </a:r>
            <a:r>
              <a:rPr lang="en-US" sz="2800" dirty="0">
                <a:latin typeface="Arial" panose="020B0604020202020204" pitchFamily="34" charset="0"/>
                <a:cs typeface="Arial" panose="020B0604020202020204" pitchFamily="34" charset="0"/>
              </a:rPr>
              <a:t>)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in </a:t>
            </a:r>
            <a:r>
              <a:rPr lang="en-US" sz="2800" i="1" dirty="0">
                <a:latin typeface="Arial" panose="020B0604020202020204" pitchFamily="34" charset="0"/>
                <a:cs typeface="Arial" panose="020B0604020202020204" pitchFamily="34" charset="0"/>
              </a:rPr>
              <a:t>D. ananassae</a:t>
            </a:r>
            <a:endParaRPr lang="en-US" sz="28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CC012FD-54F0-304A-903B-46404C1E2691}"/>
              </a:ext>
            </a:extLst>
          </p:cNvPr>
          <p:cNvSpPr/>
          <p:nvPr/>
        </p:nvSpPr>
        <p:spPr>
          <a:xfrm>
            <a:off x="355600" y="1162050"/>
            <a:ext cx="8634413" cy="5638800"/>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latin typeface="Calisto MT"/>
            </a:endParaRPr>
          </a:p>
        </p:txBody>
      </p:sp>
      <p:grpSp>
        <p:nvGrpSpPr>
          <p:cNvPr id="3" name="Group 2">
            <a:extLst>
              <a:ext uri="{FF2B5EF4-FFF2-40B4-BE49-F238E27FC236}">
                <a16:creationId xmlns:a16="http://schemas.microsoft.com/office/drawing/2014/main" id="{1FA04BBB-0A3A-934F-8FFE-9423152B3A85}"/>
              </a:ext>
            </a:extLst>
          </p:cNvPr>
          <p:cNvGrpSpPr>
            <a:grpSpLocks/>
          </p:cNvGrpSpPr>
          <p:nvPr/>
        </p:nvGrpSpPr>
        <p:grpSpPr bwMode="auto">
          <a:xfrm>
            <a:off x="3368675" y="6338888"/>
            <a:ext cx="5075238" cy="461962"/>
            <a:chOff x="3384950" y="6277188"/>
            <a:chExt cx="5075129" cy="461665"/>
          </a:xfrm>
        </p:grpSpPr>
        <p:cxnSp>
          <p:nvCxnSpPr>
            <p:cNvPr id="8" name="Straight Arrow Connector 7">
              <a:extLst>
                <a:ext uri="{FF2B5EF4-FFF2-40B4-BE49-F238E27FC236}">
                  <a16:creationId xmlns:a16="http://schemas.microsoft.com/office/drawing/2014/main" id="{94A835E1-4641-FA49-AB96-1B558CA09976}"/>
                </a:ext>
              </a:extLst>
            </p:cNvPr>
            <p:cNvCxnSpPr/>
            <p:nvPr/>
          </p:nvCxnSpPr>
          <p:spPr>
            <a:xfrm flipH="1">
              <a:off x="3384950" y="6516746"/>
              <a:ext cx="1828761" cy="0"/>
            </a:xfrm>
            <a:prstGeom prst="straightConnector1">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D5F20D7-4242-1841-A13B-AB703F3F2022}"/>
                </a:ext>
              </a:extLst>
            </p:cNvPr>
            <p:cNvCxnSpPr>
              <a:cxnSpLocks/>
            </p:cNvCxnSpPr>
            <p:nvPr/>
          </p:nvCxnSpPr>
          <p:spPr>
            <a:xfrm>
              <a:off x="6631318" y="6516746"/>
              <a:ext cx="1828761" cy="0"/>
            </a:xfrm>
            <a:prstGeom prst="straightConnector1">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53261" name="TextBox 10">
              <a:extLst>
                <a:ext uri="{FF2B5EF4-FFF2-40B4-BE49-F238E27FC236}">
                  <a16:creationId xmlns:a16="http://schemas.microsoft.com/office/drawing/2014/main" id="{25D86452-3D47-9140-A2F0-F7133870B8FD}"/>
                </a:ext>
              </a:extLst>
            </p:cNvPr>
            <p:cNvSpPr txBox="1">
              <a:spLocks noChangeArrowheads="1"/>
            </p:cNvSpPr>
            <p:nvPr/>
          </p:nvSpPr>
          <p:spPr bwMode="auto">
            <a:xfrm>
              <a:off x="5213749" y="6277188"/>
              <a:ext cx="14175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cs typeface="Arial" panose="020B0604020202020204" pitchFamily="34" charset="0"/>
                </a:rPr>
                <a:t>314 kb</a:t>
              </a:r>
            </a:p>
          </p:txBody>
        </p:sp>
      </p:grpSp>
      <p:sp>
        <p:nvSpPr>
          <p:cNvPr id="14" name="Rectangle 13">
            <a:extLst>
              <a:ext uri="{FF2B5EF4-FFF2-40B4-BE49-F238E27FC236}">
                <a16:creationId xmlns:a16="http://schemas.microsoft.com/office/drawing/2014/main" id="{BFA8CDA7-386C-3741-A761-CBC1A241FE3E}"/>
              </a:ext>
            </a:extLst>
          </p:cNvPr>
          <p:cNvSpPr/>
          <p:nvPr/>
        </p:nvSpPr>
        <p:spPr>
          <a:xfrm>
            <a:off x="803275" y="2565400"/>
            <a:ext cx="1547813" cy="40052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3254" name="TextBox 11">
            <a:extLst>
              <a:ext uri="{FF2B5EF4-FFF2-40B4-BE49-F238E27FC236}">
                <a16:creationId xmlns:a16="http://schemas.microsoft.com/office/drawing/2014/main" id="{18056711-CBA3-7D4F-AA5E-8D6044C59937}"/>
              </a:ext>
            </a:extLst>
          </p:cNvPr>
          <p:cNvSpPr txBox="1">
            <a:spLocks noChangeArrowheads="1"/>
          </p:cNvSpPr>
          <p:nvPr/>
        </p:nvSpPr>
        <p:spPr bwMode="auto">
          <a:xfrm>
            <a:off x="358775" y="2874963"/>
            <a:ext cx="1976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FontTx/>
              <a:buNone/>
            </a:pPr>
            <a:r>
              <a:rPr lang="en-US" altLang="en-US" sz="1800" i="1">
                <a:solidFill>
                  <a:srgbClr val="9339A7"/>
                </a:solidFill>
                <a:cs typeface="Arial" panose="020B0604020202020204" pitchFamily="34" charset="0"/>
              </a:rPr>
              <a:t>D. mel </a:t>
            </a:r>
            <a:r>
              <a:rPr lang="en-US" altLang="en-US" sz="1800">
                <a:solidFill>
                  <a:srgbClr val="9339A7"/>
                </a:solidFill>
                <a:cs typeface="Arial" panose="020B0604020202020204" pitchFamily="34" charset="0"/>
              </a:rPr>
              <a:t>Proteins</a:t>
            </a:r>
          </a:p>
        </p:txBody>
      </p:sp>
      <p:sp>
        <p:nvSpPr>
          <p:cNvPr id="53255" name="TextBox 12">
            <a:extLst>
              <a:ext uri="{FF2B5EF4-FFF2-40B4-BE49-F238E27FC236}">
                <a16:creationId xmlns:a16="http://schemas.microsoft.com/office/drawing/2014/main" id="{8735BB39-2FEB-8F4F-A4A1-94B5CA6A693F}"/>
              </a:ext>
            </a:extLst>
          </p:cNvPr>
          <p:cNvSpPr txBox="1">
            <a:spLocks noChangeArrowheads="1"/>
          </p:cNvSpPr>
          <p:nvPr/>
        </p:nvSpPr>
        <p:spPr bwMode="auto">
          <a:xfrm>
            <a:off x="-9525" y="4260850"/>
            <a:ext cx="19796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FontTx/>
              <a:buNone/>
            </a:pPr>
            <a:r>
              <a:rPr lang="en-US" altLang="en-US" sz="1800" i="1">
                <a:solidFill>
                  <a:srgbClr val="002060"/>
                </a:solidFill>
                <a:cs typeface="Arial" panose="020B0604020202020204" pitchFamily="34" charset="0"/>
              </a:rPr>
              <a:t>tblastn CDS alignments</a:t>
            </a:r>
            <a:endParaRPr lang="en-US" altLang="en-US" sz="1800">
              <a:solidFill>
                <a:srgbClr val="002060"/>
              </a:solidFill>
              <a:cs typeface="Arial" panose="020B0604020202020204" pitchFamily="34" charset="0"/>
            </a:endParaRPr>
          </a:p>
        </p:txBody>
      </p:sp>
      <p:sp>
        <p:nvSpPr>
          <p:cNvPr id="17" name="Right Brace 16">
            <a:extLst>
              <a:ext uri="{FF2B5EF4-FFF2-40B4-BE49-F238E27FC236}">
                <a16:creationId xmlns:a16="http://schemas.microsoft.com/office/drawing/2014/main" id="{C25D79EB-E537-2745-8E0B-C882817893D8}"/>
              </a:ext>
            </a:extLst>
          </p:cNvPr>
          <p:cNvSpPr/>
          <p:nvPr/>
        </p:nvSpPr>
        <p:spPr>
          <a:xfrm rot="10800000">
            <a:off x="1962150" y="3497263"/>
            <a:ext cx="368300" cy="2259012"/>
          </a:xfrm>
          <a:prstGeom prst="rightBrace">
            <a:avLst/>
          </a:prstGeom>
          <a:ln w="76200">
            <a:solidFill>
              <a:srgbClr val="002060"/>
            </a:solidFill>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sp>
        <p:nvSpPr>
          <p:cNvPr id="53257" name="TextBox 17">
            <a:extLst>
              <a:ext uri="{FF2B5EF4-FFF2-40B4-BE49-F238E27FC236}">
                <a16:creationId xmlns:a16="http://schemas.microsoft.com/office/drawing/2014/main" id="{E193F596-7D9B-0A42-B583-968EEDE1668F}"/>
              </a:ext>
            </a:extLst>
          </p:cNvPr>
          <p:cNvSpPr txBox="1">
            <a:spLocks noChangeArrowheads="1"/>
          </p:cNvSpPr>
          <p:nvPr/>
        </p:nvSpPr>
        <p:spPr bwMode="auto">
          <a:xfrm>
            <a:off x="358775" y="5778500"/>
            <a:ext cx="1976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FontTx/>
              <a:buNone/>
            </a:pPr>
            <a:r>
              <a:rPr lang="en-US" altLang="en-US" sz="1800">
                <a:cs typeface="Arial" panose="020B0604020202020204" pitchFamily="34" charset="0"/>
              </a:rPr>
              <a:t>RepeatMasker</a:t>
            </a:r>
          </a:p>
        </p:txBody>
      </p:sp>
      <p:sp>
        <p:nvSpPr>
          <p:cNvPr id="53258" name="TextBox 18">
            <a:extLst>
              <a:ext uri="{FF2B5EF4-FFF2-40B4-BE49-F238E27FC236}">
                <a16:creationId xmlns:a16="http://schemas.microsoft.com/office/drawing/2014/main" id="{C94956E3-0F7D-0C4D-940E-4FBD7B42C2FA}"/>
              </a:ext>
            </a:extLst>
          </p:cNvPr>
          <p:cNvSpPr txBox="1">
            <a:spLocks noChangeArrowheads="1"/>
          </p:cNvSpPr>
          <p:nvPr/>
        </p:nvSpPr>
        <p:spPr bwMode="auto">
          <a:xfrm>
            <a:off x="358775" y="6062663"/>
            <a:ext cx="1976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FontTx/>
              <a:buNone/>
            </a:pPr>
            <a:r>
              <a:rPr lang="en-US" altLang="en-US" sz="1800">
                <a:cs typeface="Arial" panose="020B0604020202020204" pitchFamily="34" charset="0"/>
              </a:rPr>
              <a:t>TRF</a:t>
            </a:r>
          </a:p>
        </p:txBody>
      </p:sp>
    </p:spTree>
    <p:extLst>
      <p:ext uri="{BB962C8B-B14F-4D97-AF65-F5344CB8AC3E}">
        <p14:creationId xmlns:p14="http://schemas.microsoft.com/office/powerpoint/2010/main" val="2222046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58E75DA3-8D73-5340-B45B-4FC88D94B32B}"/>
              </a:ext>
            </a:extLst>
          </p:cNvPr>
          <p:cNvSpPr>
            <a:spLocks noGrp="1"/>
          </p:cNvSpPr>
          <p:nvPr>
            <p:ph type="title"/>
          </p:nvPr>
        </p:nvSpPr>
        <p:spPr>
          <a:xfrm>
            <a:off x="0" y="120650"/>
            <a:ext cx="9144000" cy="869950"/>
          </a:xfrm>
        </p:spPr>
        <p:txBody>
          <a:bodyPr/>
          <a:lstStyle/>
          <a:p>
            <a:r>
              <a:rPr lang="en-US" altLang="en-US" sz="2400">
                <a:solidFill>
                  <a:srgbClr val="000090"/>
                </a:solidFill>
                <a:latin typeface="Arial" panose="020B0604020202020204" pitchFamily="34" charset="0"/>
                <a:ea typeface="ＭＳ Ｐゴシック" panose="020B0600070205080204" pitchFamily="34" charset="-128"/>
                <a:cs typeface="Arial" panose="020B0604020202020204" pitchFamily="34" charset="0"/>
              </a:rPr>
              <a:t>F element genes show low codon bias, indicating </a:t>
            </a:r>
            <a:br>
              <a:rPr lang="en-US" altLang="en-US" sz="2400">
                <a:solidFill>
                  <a:srgbClr val="000090"/>
                </a:solidFill>
                <a:latin typeface="Arial" panose="020B0604020202020204" pitchFamily="34" charset="0"/>
                <a:ea typeface="ＭＳ Ｐゴシック" panose="020B0600070205080204" pitchFamily="34" charset="-128"/>
                <a:cs typeface="Arial" panose="020B0604020202020204" pitchFamily="34" charset="0"/>
              </a:rPr>
            </a:br>
            <a:r>
              <a:rPr lang="en-US" altLang="en-US" sz="2400">
                <a:solidFill>
                  <a:srgbClr val="000090"/>
                </a:solidFill>
                <a:latin typeface="Arial" panose="020B0604020202020204" pitchFamily="34" charset="0"/>
                <a:ea typeface="ＭＳ Ｐゴシック" panose="020B0600070205080204" pitchFamily="34" charset="-128"/>
                <a:cs typeface="Arial" panose="020B0604020202020204" pitchFamily="34" charset="0"/>
              </a:rPr>
              <a:t>weak selective pressure (exception:  </a:t>
            </a:r>
            <a:r>
              <a:rPr lang="en-US" altLang="en-US" sz="2400" i="1">
                <a:solidFill>
                  <a:srgbClr val="000090"/>
                </a:solidFill>
                <a:latin typeface="Arial" panose="020B0604020202020204" pitchFamily="34" charset="0"/>
                <a:ea typeface="ＭＳ Ｐゴシック" panose="020B0600070205080204" pitchFamily="34" charset="-128"/>
                <a:cs typeface="Arial" panose="020B0604020202020204" pitchFamily="34" charset="0"/>
              </a:rPr>
              <a:t>D. grimshawi</a:t>
            </a:r>
            <a:r>
              <a:rPr lang="en-US" altLang="en-US" sz="2400">
                <a:solidFill>
                  <a:srgbClr val="000090"/>
                </a:solidFill>
                <a:latin typeface="Arial" panose="020B0604020202020204" pitchFamily="34" charset="0"/>
                <a:ea typeface="ＭＳ Ｐゴシック" panose="020B0600070205080204" pitchFamily="34" charset="-128"/>
                <a:cs typeface="Arial" panose="020B0604020202020204" pitchFamily="34" charset="0"/>
              </a:rPr>
              <a:t>)</a:t>
            </a:r>
            <a:endParaRPr lang="en-US" altLang="en-US" sz="2400" i="1">
              <a:solidFill>
                <a:srgbClr val="00009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45058" name="Picture 4" descr="cai_nc_correlation_merged.pdf">
            <a:extLst>
              <a:ext uri="{FF2B5EF4-FFF2-40B4-BE49-F238E27FC236}">
                <a16:creationId xmlns:a16="http://schemas.microsoft.com/office/drawing/2014/main" id="{76DC70AE-5EC3-A74F-B992-2CEAEC5969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5925" y="739775"/>
            <a:ext cx="8337550" cy="644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9F40BFD-9154-4C45-B7CD-A12075C5BB81}"/>
              </a:ext>
            </a:extLst>
          </p:cNvPr>
          <p:cNvSpPr txBox="1"/>
          <p:nvPr/>
        </p:nvSpPr>
        <p:spPr>
          <a:xfrm rot="16200000">
            <a:off x="7407629" y="3395847"/>
            <a:ext cx="2672526"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Leung et al 2015 G3 5: 719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B03D458E-492D-EC4B-91DE-07C0AFE4098F}"/>
              </a:ext>
            </a:extLst>
          </p:cNvPr>
          <p:cNvSpPr>
            <a:spLocks noGrp="1" noChangeArrowheads="1"/>
          </p:cNvSpPr>
          <p:nvPr>
            <p:ph type="title"/>
          </p:nvPr>
        </p:nvSpPr>
        <p:spPr>
          <a:xfrm>
            <a:off x="0" y="0"/>
            <a:ext cx="9144000" cy="1143000"/>
          </a:xfrm>
        </p:spPr>
        <p:txBody>
          <a:bodyPr/>
          <a:lstStyle/>
          <a:p>
            <a:pPr eaLnBrk="1" hangingPunct="1"/>
            <a:r>
              <a:rPr lang="en-US" altLang="en-US" sz="2800" dirty="0">
                <a:latin typeface="Arial" panose="020B0604020202020204" pitchFamily="34" charset="0"/>
                <a:ea typeface="ＭＳ Ｐゴシック" panose="020B0600070205080204" pitchFamily="34" charset="-128"/>
                <a:cs typeface="Arial" panose="020B0604020202020204" pitchFamily="34" charset="0"/>
              </a:rPr>
              <a:t>Heterochromatin formation results in greater nucleosome stability</a:t>
            </a:r>
          </a:p>
        </p:txBody>
      </p:sp>
      <p:sp>
        <p:nvSpPr>
          <p:cNvPr id="25602" name="Rectangle 3">
            <a:extLst>
              <a:ext uri="{FF2B5EF4-FFF2-40B4-BE49-F238E27FC236}">
                <a16:creationId xmlns:a16="http://schemas.microsoft.com/office/drawing/2014/main" id="{33F28A84-332E-6946-9717-6F1A3464C0EC}"/>
              </a:ext>
            </a:extLst>
          </p:cNvPr>
          <p:cNvSpPr>
            <a:spLocks noGrp="1" noChangeArrowheads="1"/>
          </p:cNvSpPr>
          <p:nvPr>
            <p:ph type="body" sz="half" idx="1"/>
          </p:nvPr>
        </p:nvSpPr>
        <p:spPr>
          <a:xfrm>
            <a:off x="685800" y="2987298"/>
            <a:ext cx="3873500" cy="3429000"/>
          </a:xfrm>
        </p:spPr>
        <p:txBody>
          <a:bodyPr/>
          <a:lstStyle/>
          <a:p>
            <a:pPr eaLnBrk="1" hangingPunct="1"/>
            <a:r>
              <a:rPr lang="en-US" altLang="en-US" dirty="0">
                <a:ea typeface="ＭＳ Ｐゴシック" panose="020B0600070205080204" pitchFamily="34" charset="-128"/>
                <a:cs typeface="Arial" panose="020B0604020202020204" pitchFamily="34" charset="0"/>
              </a:rPr>
              <a:t>Euchromatin</a:t>
            </a:r>
          </a:p>
          <a:p>
            <a:pPr lvl="1" eaLnBrk="1" hangingPunct="1"/>
            <a:r>
              <a:rPr lang="en-US" altLang="en-US" sz="1800" dirty="0">
                <a:ea typeface="ＭＳ Ｐゴシック" panose="020B0600070205080204" pitchFamily="34" charset="-128"/>
                <a:cs typeface="Arial" panose="020B0604020202020204" pitchFamily="34" charset="0"/>
              </a:rPr>
              <a:t>Less condensed</a:t>
            </a:r>
          </a:p>
          <a:p>
            <a:pPr lvl="1" eaLnBrk="1" hangingPunct="1"/>
            <a:r>
              <a:rPr lang="en-US" altLang="en-US" sz="1800" dirty="0">
                <a:ea typeface="ＭＳ Ｐゴシック" panose="020B0600070205080204" pitchFamily="34" charset="-128"/>
                <a:cs typeface="Arial" panose="020B0604020202020204" pitchFamily="34" charset="0"/>
              </a:rPr>
              <a:t>Chromosome arms</a:t>
            </a:r>
          </a:p>
          <a:p>
            <a:pPr lvl="1" eaLnBrk="1" hangingPunct="1"/>
            <a:r>
              <a:rPr lang="en-US" altLang="en-US" sz="1800" dirty="0">
                <a:ea typeface="ＭＳ Ｐゴシック" panose="020B0600070205080204" pitchFamily="34" charset="-128"/>
                <a:cs typeface="Arial" panose="020B0604020202020204" pitchFamily="34" charset="0"/>
              </a:rPr>
              <a:t>Unique sequences; </a:t>
            </a:r>
          </a:p>
          <a:p>
            <a:pPr lvl="1" eaLnBrk="1" hangingPunct="1">
              <a:buFontTx/>
              <a:buNone/>
            </a:pPr>
            <a:r>
              <a:rPr lang="en-US" altLang="en-US" sz="1800" dirty="0">
                <a:ea typeface="ＭＳ Ｐゴシック" panose="020B0600070205080204" pitchFamily="34" charset="-128"/>
                <a:cs typeface="Arial" panose="020B0604020202020204" pitchFamily="34" charset="0"/>
              </a:rPr>
              <a:t>	gene rich</a:t>
            </a:r>
          </a:p>
          <a:p>
            <a:pPr lvl="1" eaLnBrk="1" hangingPunct="1"/>
            <a:r>
              <a:rPr lang="en-US" altLang="en-US" sz="1800" dirty="0">
                <a:ea typeface="ＭＳ Ｐゴシック" panose="020B0600070205080204" pitchFamily="34" charset="-128"/>
                <a:cs typeface="Arial" panose="020B0604020202020204" pitchFamily="34" charset="0"/>
              </a:rPr>
              <a:t>Replicated throughout S</a:t>
            </a:r>
          </a:p>
          <a:p>
            <a:pPr lvl="1" eaLnBrk="1" hangingPunct="1"/>
            <a:r>
              <a:rPr lang="en-US" altLang="en-US" sz="1800" dirty="0">
                <a:ea typeface="ＭＳ Ｐゴシック" panose="020B0600070205080204" pitchFamily="34" charset="-128"/>
                <a:cs typeface="Arial" panose="020B0604020202020204" pitchFamily="34" charset="0"/>
              </a:rPr>
              <a:t>Recombination during meiosis</a:t>
            </a:r>
          </a:p>
          <a:p>
            <a:pPr lvl="1" eaLnBrk="1" hangingPunct="1"/>
            <a:endParaRPr lang="en-US" altLang="en-US" sz="1800" dirty="0">
              <a:ea typeface="ＭＳ Ｐゴシック" panose="020B0600070205080204" pitchFamily="34" charset="-128"/>
            </a:endParaRPr>
          </a:p>
        </p:txBody>
      </p:sp>
      <p:sp>
        <p:nvSpPr>
          <p:cNvPr id="25603" name="Rectangle 4">
            <a:extLst>
              <a:ext uri="{FF2B5EF4-FFF2-40B4-BE49-F238E27FC236}">
                <a16:creationId xmlns:a16="http://schemas.microsoft.com/office/drawing/2014/main" id="{BDFA13E2-DFF0-4443-B3E9-AE2A7057F66F}"/>
              </a:ext>
            </a:extLst>
          </p:cNvPr>
          <p:cNvSpPr>
            <a:spLocks noGrp="1" noChangeArrowheads="1"/>
          </p:cNvSpPr>
          <p:nvPr>
            <p:ph type="body" sz="half" idx="2"/>
          </p:nvPr>
        </p:nvSpPr>
        <p:spPr>
          <a:xfrm>
            <a:off x="4648200" y="2971800"/>
            <a:ext cx="3810000" cy="3429000"/>
          </a:xfrm>
        </p:spPr>
        <p:txBody>
          <a:bodyPr/>
          <a:lstStyle/>
          <a:p>
            <a:pPr eaLnBrk="1" hangingPunct="1"/>
            <a:r>
              <a:rPr lang="en-US" altLang="en-US" dirty="0">
                <a:ea typeface="ＭＳ Ｐゴシック" panose="020B0600070205080204" pitchFamily="34" charset="-128"/>
              </a:rPr>
              <a:t>Heterochromatin</a:t>
            </a:r>
          </a:p>
          <a:p>
            <a:pPr lvl="1" eaLnBrk="1" hangingPunct="1"/>
            <a:r>
              <a:rPr lang="en-US" altLang="en-US" sz="1800" dirty="0">
                <a:ea typeface="ＭＳ Ｐゴシック" panose="020B0600070205080204" pitchFamily="34" charset="-128"/>
              </a:rPr>
              <a:t>Highly condensed</a:t>
            </a:r>
          </a:p>
          <a:p>
            <a:pPr lvl="1" eaLnBrk="1" hangingPunct="1"/>
            <a:r>
              <a:rPr lang="en-US" altLang="en-US" sz="1800" dirty="0">
                <a:ea typeface="ＭＳ Ｐゴシック" panose="020B0600070205080204" pitchFamily="34" charset="-128"/>
              </a:rPr>
              <a:t>Centromeres and telomeres</a:t>
            </a:r>
          </a:p>
          <a:p>
            <a:pPr lvl="1" eaLnBrk="1" hangingPunct="1"/>
            <a:r>
              <a:rPr lang="en-US" altLang="en-US" sz="1800" dirty="0">
                <a:solidFill>
                  <a:srgbClr val="FF0000"/>
                </a:solidFill>
                <a:ea typeface="ＭＳ Ｐゴシック" panose="020B0600070205080204" pitchFamily="34" charset="-128"/>
              </a:rPr>
              <a:t>Repetitious sequences; </a:t>
            </a:r>
          </a:p>
          <a:p>
            <a:pPr lvl="1" eaLnBrk="1" hangingPunct="1">
              <a:buFontTx/>
              <a:buNone/>
            </a:pPr>
            <a:r>
              <a:rPr lang="en-US" altLang="en-US" sz="1800" dirty="0">
                <a:ea typeface="ＭＳ Ｐゴシック" panose="020B0600070205080204" pitchFamily="34" charset="-128"/>
              </a:rPr>
              <a:t>	gene poor</a:t>
            </a:r>
          </a:p>
          <a:p>
            <a:pPr lvl="1" eaLnBrk="1" hangingPunct="1"/>
            <a:r>
              <a:rPr lang="en-US" altLang="en-US" sz="1800" dirty="0">
                <a:ea typeface="ＭＳ Ｐゴシック" panose="020B0600070205080204" pitchFamily="34" charset="-128"/>
              </a:rPr>
              <a:t>Replicated in late S</a:t>
            </a:r>
          </a:p>
          <a:p>
            <a:pPr lvl="1" eaLnBrk="1" hangingPunct="1"/>
            <a:r>
              <a:rPr lang="en-US" altLang="en-US" sz="1800" dirty="0">
                <a:ea typeface="ＭＳ Ｐゴシック" panose="020B0600070205080204" pitchFamily="34" charset="-128"/>
              </a:rPr>
              <a:t>No meiotic recombination</a:t>
            </a:r>
          </a:p>
          <a:p>
            <a:pPr lvl="1" eaLnBrk="1" hangingPunct="1"/>
            <a:endParaRPr lang="en-US" altLang="en-US" sz="1800" dirty="0">
              <a:ea typeface="ＭＳ Ｐゴシック" panose="020B0600070205080204" pitchFamily="34" charset="-128"/>
            </a:endParaRPr>
          </a:p>
        </p:txBody>
      </p:sp>
      <p:sp>
        <p:nvSpPr>
          <p:cNvPr id="25604" name="Rectangle 5">
            <a:extLst>
              <a:ext uri="{FF2B5EF4-FFF2-40B4-BE49-F238E27FC236}">
                <a16:creationId xmlns:a16="http://schemas.microsoft.com/office/drawing/2014/main" id="{F27CA37D-0C58-164D-A836-65D894028B7B}"/>
              </a:ext>
            </a:extLst>
          </p:cNvPr>
          <p:cNvSpPr>
            <a:spLocks noChangeArrowheads="1"/>
          </p:cNvSpPr>
          <p:nvPr/>
        </p:nvSpPr>
        <p:spPr bwMode="auto">
          <a:xfrm>
            <a:off x="2481263" y="25288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pic>
        <p:nvPicPr>
          <p:cNvPr id="25605" name="Picture 6">
            <a:extLst>
              <a:ext uri="{FF2B5EF4-FFF2-40B4-BE49-F238E27FC236}">
                <a16:creationId xmlns:a16="http://schemas.microsoft.com/office/drawing/2014/main" id="{7B14D8BB-B202-094C-9217-CBF460CB84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47775"/>
            <a:ext cx="41814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6" name="Group 7">
            <a:extLst>
              <a:ext uri="{FF2B5EF4-FFF2-40B4-BE49-F238E27FC236}">
                <a16:creationId xmlns:a16="http://schemas.microsoft.com/office/drawing/2014/main" id="{BDC5260F-22CC-DE4E-879C-F3BF1DBFE8D6}"/>
              </a:ext>
            </a:extLst>
          </p:cNvPr>
          <p:cNvGrpSpPr>
            <a:grpSpLocks/>
          </p:cNvGrpSpPr>
          <p:nvPr/>
        </p:nvGrpSpPr>
        <p:grpSpPr bwMode="auto">
          <a:xfrm>
            <a:off x="4800600" y="1524000"/>
            <a:ext cx="3962400" cy="1308100"/>
            <a:chOff x="144" y="2824"/>
            <a:chExt cx="2496" cy="824"/>
          </a:xfrm>
        </p:grpSpPr>
        <p:sp>
          <p:nvSpPr>
            <p:cNvPr id="25616" name="Line 8">
              <a:extLst>
                <a:ext uri="{FF2B5EF4-FFF2-40B4-BE49-F238E27FC236}">
                  <a16:creationId xmlns:a16="http://schemas.microsoft.com/office/drawing/2014/main" id="{1F055D35-7620-7947-99A6-330C56BB9127}"/>
                </a:ext>
              </a:extLst>
            </p:cNvPr>
            <p:cNvSpPr>
              <a:spLocks noChangeShapeType="1"/>
            </p:cNvSpPr>
            <p:nvPr/>
          </p:nvSpPr>
          <p:spPr bwMode="auto">
            <a:xfrm flipV="1">
              <a:off x="144" y="3351"/>
              <a:ext cx="2496" cy="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5617" name="Group 9">
              <a:extLst>
                <a:ext uri="{FF2B5EF4-FFF2-40B4-BE49-F238E27FC236}">
                  <a16:creationId xmlns:a16="http://schemas.microsoft.com/office/drawing/2014/main" id="{95480A50-6648-9044-B2A5-AB9DD8FADED3}"/>
                </a:ext>
              </a:extLst>
            </p:cNvPr>
            <p:cNvGrpSpPr>
              <a:grpSpLocks/>
            </p:cNvGrpSpPr>
            <p:nvPr/>
          </p:nvGrpSpPr>
          <p:grpSpPr bwMode="auto">
            <a:xfrm>
              <a:off x="586" y="3200"/>
              <a:ext cx="408" cy="272"/>
              <a:chOff x="821" y="1677"/>
              <a:chExt cx="408" cy="272"/>
            </a:xfrm>
          </p:grpSpPr>
          <p:sp>
            <p:nvSpPr>
              <p:cNvPr id="25743" name="Freeform 10">
                <a:extLst>
                  <a:ext uri="{FF2B5EF4-FFF2-40B4-BE49-F238E27FC236}">
                    <a16:creationId xmlns:a16="http://schemas.microsoft.com/office/drawing/2014/main" id="{340B331B-1FAB-CC4D-BB42-378F5439D7DD}"/>
                  </a:ext>
                </a:extLst>
              </p:cNvPr>
              <p:cNvSpPr>
                <a:spLocks/>
              </p:cNvSpPr>
              <p:nvPr/>
            </p:nvSpPr>
            <p:spPr bwMode="auto">
              <a:xfrm>
                <a:off x="828" y="1717"/>
                <a:ext cx="394" cy="198"/>
              </a:xfrm>
              <a:custGeom>
                <a:avLst/>
                <a:gdLst>
                  <a:gd name="T0" fmla="*/ 217 w 394"/>
                  <a:gd name="T1" fmla="*/ 1 h 198"/>
                  <a:gd name="T2" fmla="*/ 245 w 394"/>
                  <a:gd name="T3" fmla="*/ 3 h 198"/>
                  <a:gd name="T4" fmla="*/ 274 w 394"/>
                  <a:gd name="T5" fmla="*/ 8 h 198"/>
                  <a:gd name="T6" fmla="*/ 299 w 394"/>
                  <a:gd name="T7" fmla="*/ 14 h 198"/>
                  <a:gd name="T8" fmla="*/ 322 w 394"/>
                  <a:gd name="T9" fmla="*/ 22 h 198"/>
                  <a:gd name="T10" fmla="*/ 342 w 394"/>
                  <a:gd name="T11" fmla="*/ 32 h 198"/>
                  <a:gd name="T12" fmla="*/ 360 w 394"/>
                  <a:gd name="T13" fmla="*/ 43 h 198"/>
                  <a:gd name="T14" fmla="*/ 374 w 394"/>
                  <a:gd name="T15" fmla="*/ 56 h 198"/>
                  <a:gd name="T16" fmla="*/ 384 w 394"/>
                  <a:gd name="T17" fmla="*/ 70 h 198"/>
                  <a:gd name="T18" fmla="*/ 391 w 394"/>
                  <a:gd name="T19" fmla="*/ 84 h 198"/>
                  <a:gd name="T20" fmla="*/ 394 w 394"/>
                  <a:gd name="T21" fmla="*/ 100 h 198"/>
                  <a:gd name="T22" fmla="*/ 391 w 394"/>
                  <a:gd name="T23" fmla="*/ 114 h 198"/>
                  <a:gd name="T24" fmla="*/ 384 w 394"/>
                  <a:gd name="T25" fmla="*/ 128 h 198"/>
                  <a:gd name="T26" fmla="*/ 374 w 394"/>
                  <a:gd name="T27" fmla="*/ 142 h 198"/>
                  <a:gd name="T28" fmla="*/ 360 w 394"/>
                  <a:gd name="T29" fmla="*/ 155 h 198"/>
                  <a:gd name="T30" fmla="*/ 342 w 394"/>
                  <a:gd name="T31" fmla="*/ 166 h 198"/>
                  <a:gd name="T32" fmla="*/ 322 w 394"/>
                  <a:gd name="T33" fmla="*/ 176 h 198"/>
                  <a:gd name="T34" fmla="*/ 299 w 394"/>
                  <a:gd name="T35" fmla="*/ 184 h 198"/>
                  <a:gd name="T36" fmla="*/ 274 w 394"/>
                  <a:gd name="T37" fmla="*/ 191 h 198"/>
                  <a:gd name="T38" fmla="*/ 245 w 394"/>
                  <a:gd name="T39" fmla="*/ 196 h 198"/>
                  <a:gd name="T40" fmla="*/ 217 w 394"/>
                  <a:gd name="T41" fmla="*/ 198 h 198"/>
                  <a:gd name="T42" fmla="*/ 187 w 394"/>
                  <a:gd name="T43" fmla="*/ 198 h 198"/>
                  <a:gd name="T44" fmla="*/ 157 w 394"/>
                  <a:gd name="T45" fmla="*/ 197 h 198"/>
                  <a:gd name="T46" fmla="*/ 129 w 394"/>
                  <a:gd name="T47" fmla="*/ 193 h 198"/>
                  <a:gd name="T48" fmla="*/ 104 w 394"/>
                  <a:gd name="T49" fmla="*/ 187 h 198"/>
                  <a:gd name="T50" fmla="*/ 79 w 394"/>
                  <a:gd name="T51" fmla="*/ 179 h 198"/>
                  <a:gd name="T52" fmla="*/ 57 w 394"/>
                  <a:gd name="T53" fmla="*/ 169 h 198"/>
                  <a:gd name="T54" fmla="*/ 39 w 394"/>
                  <a:gd name="T55" fmla="*/ 159 h 198"/>
                  <a:gd name="T56" fmla="*/ 24 w 394"/>
                  <a:gd name="T57" fmla="*/ 146 h 198"/>
                  <a:gd name="T58" fmla="*/ 12 w 394"/>
                  <a:gd name="T59" fmla="*/ 134 h 198"/>
                  <a:gd name="T60" fmla="*/ 4 w 394"/>
                  <a:gd name="T61" fmla="*/ 119 h 198"/>
                  <a:gd name="T62" fmla="*/ 0 w 394"/>
                  <a:gd name="T63" fmla="*/ 104 h 198"/>
                  <a:gd name="T64" fmla="*/ 1 w 394"/>
                  <a:gd name="T65" fmla="*/ 89 h 198"/>
                  <a:gd name="T66" fmla="*/ 7 w 394"/>
                  <a:gd name="T67" fmla="*/ 74 h 198"/>
                  <a:gd name="T68" fmla="*/ 15 w 394"/>
                  <a:gd name="T69" fmla="*/ 60 h 198"/>
                  <a:gd name="T70" fmla="*/ 29 w 394"/>
                  <a:gd name="T71" fmla="*/ 48 h 198"/>
                  <a:gd name="T72" fmla="*/ 45 w 394"/>
                  <a:gd name="T73" fmla="*/ 36 h 198"/>
                  <a:gd name="T74" fmla="*/ 64 w 394"/>
                  <a:gd name="T75" fmla="*/ 27 h 198"/>
                  <a:gd name="T76" fmla="*/ 87 w 394"/>
                  <a:gd name="T77" fmla="*/ 17 h 198"/>
                  <a:gd name="T78" fmla="*/ 112 w 394"/>
                  <a:gd name="T79" fmla="*/ 10 h 198"/>
                  <a:gd name="T80" fmla="*/ 138 w 394"/>
                  <a:gd name="T81" fmla="*/ 4 h 198"/>
                  <a:gd name="T82" fmla="*/ 166 w 394"/>
                  <a:gd name="T83" fmla="*/ 1 h 198"/>
                  <a:gd name="T84" fmla="*/ 198 w 394"/>
                  <a:gd name="T85" fmla="*/ 0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4"/>
                  <a:gd name="T130" fmla="*/ 0 h 198"/>
                  <a:gd name="T131" fmla="*/ 394 w 394"/>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4" h="198">
                    <a:moveTo>
                      <a:pt x="198" y="0"/>
                    </a:moveTo>
                    <a:lnTo>
                      <a:pt x="207" y="0"/>
                    </a:lnTo>
                    <a:lnTo>
                      <a:pt x="217" y="1"/>
                    </a:lnTo>
                    <a:lnTo>
                      <a:pt x="226" y="1"/>
                    </a:lnTo>
                    <a:lnTo>
                      <a:pt x="236" y="1"/>
                    </a:lnTo>
                    <a:lnTo>
                      <a:pt x="245" y="3"/>
                    </a:lnTo>
                    <a:lnTo>
                      <a:pt x="255" y="4"/>
                    </a:lnTo>
                    <a:lnTo>
                      <a:pt x="264" y="5"/>
                    </a:lnTo>
                    <a:lnTo>
                      <a:pt x="274" y="8"/>
                    </a:lnTo>
                    <a:lnTo>
                      <a:pt x="282" y="10"/>
                    </a:lnTo>
                    <a:lnTo>
                      <a:pt x="290" y="12"/>
                    </a:lnTo>
                    <a:lnTo>
                      <a:pt x="299" y="14"/>
                    </a:lnTo>
                    <a:lnTo>
                      <a:pt x="307" y="17"/>
                    </a:lnTo>
                    <a:lnTo>
                      <a:pt x="315" y="19"/>
                    </a:lnTo>
                    <a:lnTo>
                      <a:pt x="322" y="22"/>
                    </a:lnTo>
                    <a:lnTo>
                      <a:pt x="329" y="27"/>
                    </a:lnTo>
                    <a:lnTo>
                      <a:pt x="335" y="29"/>
                    </a:lnTo>
                    <a:lnTo>
                      <a:pt x="342" y="32"/>
                    </a:lnTo>
                    <a:lnTo>
                      <a:pt x="349" y="36"/>
                    </a:lnTo>
                    <a:lnTo>
                      <a:pt x="354" y="39"/>
                    </a:lnTo>
                    <a:lnTo>
                      <a:pt x="360" y="43"/>
                    </a:lnTo>
                    <a:lnTo>
                      <a:pt x="365" y="48"/>
                    </a:lnTo>
                    <a:lnTo>
                      <a:pt x="369" y="52"/>
                    </a:lnTo>
                    <a:lnTo>
                      <a:pt x="374" y="56"/>
                    </a:lnTo>
                    <a:lnTo>
                      <a:pt x="378" y="60"/>
                    </a:lnTo>
                    <a:lnTo>
                      <a:pt x="382" y="65"/>
                    </a:lnTo>
                    <a:lnTo>
                      <a:pt x="384" y="70"/>
                    </a:lnTo>
                    <a:lnTo>
                      <a:pt x="387" y="74"/>
                    </a:lnTo>
                    <a:lnTo>
                      <a:pt x="390" y="79"/>
                    </a:lnTo>
                    <a:lnTo>
                      <a:pt x="391" y="84"/>
                    </a:lnTo>
                    <a:lnTo>
                      <a:pt x="393" y="89"/>
                    </a:lnTo>
                    <a:lnTo>
                      <a:pt x="393" y="94"/>
                    </a:lnTo>
                    <a:lnTo>
                      <a:pt x="394" y="100"/>
                    </a:lnTo>
                    <a:lnTo>
                      <a:pt x="393" y="104"/>
                    </a:lnTo>
                    <a:lnTo>
                      <a:pt x="393" y="110"/>
                    </a:lnTo>
                    <a:lnTo>
                      <a:pt x="391" y="114"/>
                    </a:lnTo>
                    <a:lnTo>
                      <a:pt x="390" y="119"/>
                    </a:lnTo>
                    <a:lnTo>
                      <a:pt x="387" y="124"/>
                    </a:lnTo>
                    <a:lnTo>
                      <a:pt x="384" y="128"/>
                    </a:lnTo>
                    <a:lnTo>
                      <a:pt x="382" y="134"/>
                    </a:lnTo>
                    <a:lnTo>
                      <a:pt x="378" y="138"/>
                    </a:lnTo>
                    <a:lnTo>
                      <a:pt x="374" y="142"/>
                    </a:lnTo>
                    <a:lnTo>
                      <a:pt x="369" y="146"/>
                    </a:lnTo>
                    <a:lnTo>
                      <a:pt x="365" y="150"/>
                    </a:lnTo>
                    <a:lnTo>
                      <a:pt x="360" y="155"/>
                    </a:lnTo>
                    <a:lnTo>
                      <a:pt x="354" y="159"/>
                    </a:lnTo>
                    <a:lnTo>
                      <a:pt x="349" y="162"/>
                    </a:lnTo>
                    <a:lnTo>
                      <a:pt x="342" y="166"/>
                    </a:lnTo>
                    <a:lnTo>
                      <a:pt x="335" y="169"/>
                    </a:lnTo>
                    <a:lnTo>
                      <a:pt x="329" y="173"/>
                    </a:lnTo>
                    <a:lnTo>
                      <a:pt x="322" y="176"/>
                    </a:lnTo>
                    <a:lnTo>
                      <a:pt x="315" y="179"/>
                    </a:lnTo>
                    <a:lnTo>
                      <a:pt x="307" y="181"/>
                    </a:lnTo>
                    <a:lnTo>
                      <a:pt x="299" y="184"/>
                    </a:lnTo>
                    <a:lnTo>
                      <a:pt x="290" y="187"/>
                    </a:lnTo>
                    <a:lnTo>
                      <a:pt x="282" y="189"/>
                    </a:lnTo>
                    <a:lnTo>
                      <a:pt x="274" y="191"/>
                    </a:lnTo>
                    <a:lnTo>
                      <a:pt x="264" y="193"/>
                    </a:lnTo>
                    <a:lnTo>
                      <a:pt x="255" y="194"/>
                    </a:lnTo>
                    <a:lnTo>
                      <a:pt x="245" y="196"/>
                    </a:lnTo>
                    <a:lnTo>
                      <a:pt x="236" y="197"/>
                    </a:lnTo>
                    <a:lnTo>
                      <a:pt x="226" y="197"/>
                    </a:lnTo>
                    <a:lnTo>
                      <a:pt x="217" y="198"/>
                    </a:lnTo>
                    <a:lnTo>
                      <a:pt x="207" y="198"/>
                    </a:lnTo>
                    <a:lnTo>
                      <a:pt x="198" y="198"/>
                    </a:lnTo>
                    <a:lnTo>
                      <a:pt x="187" y="198"/>
                    </a:lnTo>
                    <a:lnTo>
                      <a:pt x="177" y="198"/>
                    </a:lnTo>
                    <a:lnTo>
                      <a:pt x="166" y="197"/>
                    </a:lnTo>
                    <a:lnTo>
                      <a:pt x="157" y="197"/>
                    </a:lnTo>
                    <a:lnTo>
                      <a:pt x="147" y="196"/>
                    </a:lnTo>
                    <a:lnTo>
                      <a:pt x="138" y="194"/>
                    </a:lnTo>
                    <a:lnTo>
                      <a:pt x="129" y="193"/>
                    </a:lnTo>
                    <a:lnTo>
                      <a:pt x="120" y="191"/>
                    </a:lnTo>
                    <a:lnTo>
                      <a:pt x="112" y="189"/>
                    </a:lnTo>
                    <a:lnTo>
                      <a:pt x="104" y="187"/>
                    </a:lnTo>
                    <a:lnTo>
                      <a:pt x="95" y="184"/>
                    </a:lnTo>
                    <a:lnTo>
                      <a:pt x="87" y="181"/>
                    </a:lnTo>
                    <a:lnTo>
                      <a:pt x="79" y="179"/>
                    </a:lnTo>
                    <a:lnTo>
                      <a:pt x="72" y="176"/>
                    </a:lnTo>
                    <a:lnTo>
                      <a:pt x="64" y="173"/>
                    </a:lnTo>
                    <a:lnTo>
                      <a:pt x="57" y="169"/>
                    </a:lnTo>
                    <a:lnTo>
                      <a:pt x="50" y="166"/>
                    </a:lnTo>
                    <a:lnTo>
                      <a:pt x="45" y="162"/>
                    </a:lnTo>
                    <a:lnTo>
                      <a:pt x="39" y="159"/>
                    </a:lnTo>
                    <a:lnTo>
                      <a:pt x="34" y="155"/>
                    </a:lnTo>
                    <a:lnTo>
                      <a:pt x="29" y="150"/>
                    </a:lnTo>
                    <a:lnTo>
                      <a:pt x="24" y="146"/>
                    </a:lnTo>
                    <a:lnTo>
                      <a:pt x="19" y="142"/>
                    </a:lnTo>
                    <a:lnTo>
                      <a:pt x="15" y="138"/>
                    </a:lnTo>
                    <a:lnTo>
                      <a:pt x="12" y="134"/>
                    </a:lnTo>
                    <a:lnTo>
                      <a:pt x="9" y="128"/>
                    </a:lnTo>
                    <a:lnTo>
                      <a:pt x="7" y="124"/>
                    </a:lnTo>
                    <a:lnTo>
                      <a:pt x="4" y="119"/>
                    </a:lnTo>
                    <a:lnTo>
                      <a:pt x="3" y="114"/>
                    </a:lnTo>
                    <a:lnTo>
                      <a:pt x="1" y="110"/>
                    </a:lnTo>
                    <a:lnTo>
                      <a:pt x="0" y="104"/>
                    </a:lnTo>
                    <a:lnTo>
                      <a:pt x="0" y="100"/>
                    </a:lnTo>
                    <a:lnTo>
                      <a:pt x="0" y="94"/>
                    </a:lnTo>
                    <a:lnTo>
                      <a:pt x="1" y="89"/>
                    </a:lnTo>
                    <a:lnTo>
                      <a:pt x="3" y="84"/>
                    </a:lnTo>
                    <a:lnTo>
                      <a:pt x="4" y="79"/>
                    </a:lnTo>
                    <a:lnTo>
                      <a:pt x="7" y="74"/>
                    </a:lnTo>
                    <a:lnTo>
                      <a:pt x="9" y="70"/>
                    </a:lnTo>
                    <a:lnTo>
                      <a:pt x="12" y="65"/>
                    </a:lnTo>
                    <a:lnTo>
                      <a:pt x="15" y="60"/>
                    </a:lnTo>
                    <a:lnTo>
                      <a:pt x="19" y="56"/>
                    </a:lnTo>
                    <a:lnTo>
                      <a:pt x="24" y="52"/>
                    </a:lnTo>
                    <a:lnTo>
                      <a:pt x="29" y="48"/>
                    </a:lnTo>
                    <a:lnTo>
                      <a:pt x="34" y="43"/>
                    </a:lnTo>
                    <a:lnTo>
                      <a:pt x="39" y="39"/>
                    </a:lnTo>
                    <a:lnTo>
                      <a:pt x="45" y="36"/>
                    </a:lnTo>
                    <a:lnTo>
                      <a:pt x="50" y="32"/>
                    </a:lnTo>
                    <a:lnTo>
                      <a:pt x="57" y="29"/>
                    </a:lnTo>
                    <a:lnTo>
                      <a:pt x="64" y="27"/>
                    </a:lnTo>
                    <a:lnTo>
                      <a:pt x="72" y="22"/>
                    </a:lnTo>
                    <a:lnTo>
                      <a:pt x="79" y="19"/>
                    </a:lnTo>
                    <a:lnTo>
                      <a:pt x="87" y="17"/>
                    </a:lnTo>
                    <a:lnTo>
                      <a:pt x="95" y="14"/>
                    </a:lnTo>
                    <a:lnTo>
                      <a:pt x="104" y="12"/>
                    </a:lnTo>
                    <a:lnTo>
                      <a:pt x="112" y="10"/>
                    </a:lnTo>
                    <a:lnTo>
                      <a:pt x="120" y="8"/>
                    </a:lnTo>
                    <a:lnTo>
                      <a:pt x="129" y="5"/>
                    </a:lnTo>
                    <a:lnTo>
                      <a:pt x="138" y="4"/>
                    </a:lnTo>
                    <a:lnTo>
                      <a:pt x="147" y="3"/>
                    </a:lnTo>
                    <a:lnTo>
                      <a:pt x="157" y="1"/>
                    </a:lnTo>
                    <a:lnTo>
                      <a:pt x="166" y="1"/>
                    </a:lnTo>
                    <a:lnTo>
                      <a:pt x="177" y="1"/>
                    </a:lnTo>
                    <a:lnTo>
                      <a:pt x="187" y="0"/>
                    </a:lnTo>
                    <a:lnTo>
                      <a:pt x="198" y="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44" name="Freeform 11">
                <a:extLst>
                  <a:ext uri="{FF2B5EF4-FFF2-40B4-BE49-F238E27FC236}">
                    <a16:creationId xmlns:a16="http://schemas.microsoft.com/office/drawing/2014/main" id="{35BB91C0-2705-FE48-8C05-1156E26C1C32}"/>
                  </a:ext>
                </a:extLst>
              </p:cNvPr>
              <p:cNvSpPr>
                <a:spLocks/>
              </p:cNvSpPr>
              <p:nvPr/>
            </p:nvSpPr>
            <p:spPr bwMode="auto">
              <a:xfrm>
                <a:off x="1026" y="1710"/>
                <a:ext cx="203" cy="107"/>
              </a:xfrm>
              <a:custGeom>
                <a:avLst/>
                <a:gdLst>
                  <a:gd name="T0" fmla="*/ 203 w 203"/>
                  <a:gd name="T1" fmla="*/ 107 h 107"/>
                  <a:gd name="T2" fmla="*/ 201 w 203"/>
                  <a:gd name="T3" fmla="*/ 94 h 107"/>
                  <a:gd name="T4" fmla="*/ 199 w 203"/>
                  <a:gd name="T5" fmla="*/ 83 h 107"/>
                  <a:gd name="T6" fmla="*/ 193 w 203"/>
                  <a:gd name="T7" fmla="*/ 73 h 107"/>
                  <a:gd name="T8" fmla="*/ 185 w 203"/>
                  <a:gd name="T9" fmla="*/ 63 h 107"/>
                  <a:gd name="T10" fmla="*/ 177 w 203"/>
                  <a:gd name="T11" fmla="*/ 53 h 107"/>
                  <a:gd name="T12" fmla="*/ 166 w 203"/>
                  <a:gd name="T13" fmla="*/ 45 h 107"/>
                  <a:gd name="T14" fmla="*/ 155 w 203"/>
                  <a:gd name="T15" fmla="*/ 36 h 107"/>
                  <a:gd name="T16" fmla="*/ 141 w 203"/>
                  <a:gd name="T17" fmla="*/ 29 h 107"/>
                  <a:gd name="T18" fmla="*/ 126 w 203"/>
                  <a:gd name="T19" fmla="*/ 22 h 107"/>
                  <a:gd name="T20" fmla="*/ 111 w 203"/>
                  <a:gd name="T21" fmla="*/ 17 h 107"/>
                  <a:gd name="T22" fmla="*/ 94 w 203"/>
                  <a:gd name="T23" fmla="*/ 11 h 107"/>
                  <a:gd name="T24" fmla="*/ 77 w 203"/>
                  <a:gd name="T25" fmla="*/ 7 h 107"/>
                  <a:gd name="T26" fmla="*/ 58 w 203"/>
                  <a:gd name="T27" fmla="*/ 4 h 107"/>
                  <a:gd name="T28" fmla="*/ 39 w 203"/>
                  <a:gd name="T29" fmla="*/ 1 h 107"/>
                  <a:gd name="T30" fmla="*/ 19 w 203"/>
                  <a:gd name="T31" fmla="*/ 0 h 107"/>
                  <a:gd name="T32" fmla="*/ 0 w 203"/>
                  <a:gd name="T33" fmla="*/ 0 h 107"/>
                  <a:gd name="T34" fmla="*/ 8 w 203"/>
                  <a:gd name="T35" fmla="*/ 14 h 107"/>
                  <a:gd name="T36" fmla="*/ 28 w 203"/>
                  <a:gd name="T37" fmla="*/ 15 h 107"/>
                  <a:gd name="T38" fmla="*/ 47 w 203"/>
                  <a:gd name="T39" fmla="*/ 18 h 107"/>
                  <a:gd name="T40" fmla="*/ 65 w 203"/>
                  <a:gd name="T41" fmla="*/ 21 h 107"/>
                  <a:gd name="T42" fmla="*/ 81 w 203"/>
                  <a:gd name="T43" fmla="*/ 24 h 107"/>
                  <a:gd name="T44" fmla="*/ 98 w 203"/>
                  <a:gd name="T45" fmla="*/ 28 h 107"/>
                  <a:gd name="T46" fmla="*/ 114 w 203"/>
                  <a:gd name="T47" fmla="*/ 34 h 107"/>
                  <a:gd name="T48" fmla="*/ 128 w 203"/>
                  <a:gd name="T49" fmla="*/ 39 h 107"/>
                  <a:gd name="T50" fmla="*/ 140 w 203"/>
                  <a:gd name="T51" fmla="*/ 46 h 107"/>
                  <a:gd name="T52" fmla="*/ 152 w 203"/>
                  <a:gd name="T53" fmla="*/ 53 h 107"/>
                  <a:gd name="T54" fmla="*/ 162 w 203"/>
                  <a:gd name="T55" fmla="*/ 60 h 107"/>
                  <a:gd name="T56" fmla="*/ 170 w 203"/>
                  <a:gd name="T57" fmla="*/ 69 h 107"/>
                  <a:gd name="T58" fmla="*/ 177 w 203"/>
                  <a:gd name="T59" fmla="*/ 76 h 107"/>
                  <a:gd name="T60" fmla="*/ 182 w 203"/>
                  <a:gd name="T61" fmla="*/ 84 h 107"/>
                  <a:gd name="T62" fmla="*/ 186 w 203"/>
                  <a:gd name="T63" fmla="*/ 93 h 107"/>
                  <a:gd name="T64" fmla="*/ 188 w 203"/>
                  <a:gd name="T65" fmla="*/ 101 h 107"/>
                  <a:gd name="T66" fmla="*/ 188 w 203"/>
                  <a:gd name="T67" fmla="*/ 107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7"/>
                  <a:gd name="T104" fmla="*/ 203 w 203"/>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7">
                    <a:moveTo>
                      <a:pt x="203" y="107"/>
                    </a:moveTo>
                    <a:lnTo>
                      <a:pt x="203" y="107"/>
                    </a:lnTo>
                    <a:lnTo>
                      <a:pt x="203" y="100"/>
                    </a:lnTo>
                    <a:lnTo>
                      <a:pt x="201" y="94"/>
                    </a:lnTo>
                    <a:lnTo>
                      <a:pt x="200" y="88"/>
                    </a:lnTo>
                    <a:lnTo>
                      <a:pt x="199" y="83"/>
                    </a:lnTo>
                    <a:lnTo>
                      <a:pt x="196" y="79"/>
                    </a:lnTo>
                    <a:lnTo>
                      <a:pt x="193" y="73"/>
                    </a:lnTo>
                    <a:lnTo>
                      <a:pt x="189" y="67"/>
                    </a:lnTo>
                    <a:lnTo>
                      <a:pt x="185" y="63"/>
                    </a:lnTo>
                    <a:lnTo>
                      <a:pt x="181" y="57"/>
                    </a:lnTo>
                    <a:lnTo>
                      <a:pt x="177" y="53"/>
                    </a:lnTo>
                    <a:lnTo>
                      <a:pt x="171" y="49"/>
                    </a:lnTo>
                    <a:lnTo>
                      <a:pt x="166" y="45"/>
                    </a:lnTo>
                    <a:lnTo>
                      <a:pt x="161" y="41"/>
                    </a:lnTo>
                    <a:lnTo>
                      <a:pt x="155" y="36"/>
                    </a:lnTo>
                    <a:lnTo>
                      <a:pt x="148" y="34"/>
                    </a:lnTo>
                    <a:lnTo>
                      <a:pt x="141" y="29"/>
                    </a:lnTo>
                    <a:lnTo>
                      <a:pt x="135" y="25"/>
                    </a:lnTo>
                    <a:lnTo>
                      <a:pt x="126" y="22"/>
                    </a:lnTo>
                    <a:lnTo>
                      <a:pt x="120" y="19"/>
                    </a:lnTo>
                    <a:lnTo>
                      <a:pt x="111" y="17"/>
                    </a:lnTo>
                    <a:lnTo>
                      <a:pt x="103" y="14"/>
                    </a:lnTo>
                    <a:lnTo>
                      <a:pt x="94" y="11"/>
                    </a:lnTo>
                    <a:lnTo>
                      <a:pt x="86" y="10"/>
                    </a:lnTo>
                    <a:lnTo>
                      <a:pt x="77" y="7"/>
                    </a:lnTo>
                    <a:lnTo>
                      <a:pt x="68" y="5"/>
                    </a:lnTo>
                    <a:lnTo>
                      <a:pt x="58" y="4"/>
                    </a:lnTo>
                    <a:lnTo>
                      <a:pt x="49" y="3"/>
                    </a:lnTo>
                    <a:lnTo>
                      <a:pt x="39" y="1"/>
                    </a:lnTo>
                    <a:lnTo>
                      <a:pt x="30" y="0"/>
                    </a:lnTo>
                    <a:lnTo>
                      <a:pt x="19" y="0"/>
                    </a:lnTo>
                    <a:lnTo>
                      <a:pt x="9" y="0"/>
                    </a:lnTo>
                    <a:lnTo>
                      <a:pt x="0" y="0"/>
                    </a:lnTo>
                    <a:lnTo>
                      <a:pt x="0" y="14"/>
                    </a:lnTo>
                    <a:lnTo>
                      <a:pt x="8" y="14"/>
                    </a:lnTo>
                    <a:lnTo>
                      <a:pt x="19" y="15"/>
                    </a:lnTo>
                    <a:lnTo>
                      <a:pt x="28" y="15"/>
                    </a:lnTo>
                    <a:lnTo>
                      <a:pt x="38" y="17"/>
                    </a:lnTo>
                    <a:lnTo>
                      <a:pt x="47" y="18"/>
                    </a:lnTo>
                    <a:lnTo>
                      <a:pt x="56" y="19"/>
                    </a:lnTo>
                    <a:lnTo>
                      <a:pt x="65" y="21"/>
                    </a:lnTo>
                    <a:lnTo>
                      <a:pt x="73" y="22"/>
                    </a:lnTo>
                    <a:lnTo>
                      <a:pt x="81" y="24"/>
                    </a:lnTo>
                    <a:lnTo>
                      <a:pt x="90" y="26"/>
                    </a:lnTo>
                    <a:lnTo>
                      <a:pt x="98" y="28"/>
                    </a:lnTo>
                    <a:lnTo>
                      <a:pt x="106" y="31"/>
                    </a:lnTo>
                    <a:lnTo>
                      <a:pt x="114" y="34"/>
                    </a:lnTo>
                    <a:lnTo>
                      <a:pt x="121" y="36"/>
                    </a:lnTo>
                    <a:lnTo>
                      <a:pt x="128" y="39"/>
                    </a:lnTo>
                    <a:lnTo>
                      <a:pt x="135" y="43"/>
                    </a:lnTo>
                    <a:lnTo>
                      <a:pt x="140" y="46"/>
                    </a:lnTo>
                    <a:lnTo>
                      <a:pt x="147" y="49"/>
                    </a:lnTo>
                    <a:lnTo>
                      <a:pt x="152" y="53"/>
                    </a:lnTo>
                    <a:lnTo>
                      <a:pt x="158" y="57"/>
                    </a:lnTo>
                    <a:lnTo>
                      <a:pt x="162" y="60"/>
                    </a:lnTo>
                    <a:lnTo>
                      <a:pt x="166" y="65"/>
                    </a:lnTo>
                    <a:lnTo>
                      <a:pt x="170" y="69"/>
                    </a:lnTo>
                    <a:lnTo>
                      <a:pt x="174" y="72"/>
                    </a:lnTo>
                    <a:lnTo>
                      <a:pt x="177" y="76"/>
                    </a:lnTo>
                    <a:lnTo>
                      <a:pt x="180" y="80"/>
                    </a:lnTo>
                    <a:lnTo>
                      <a:pt x="182" y="84"/>
                    </a:lnTo>
                    <a:lnTo>
                      <a:pt x="185" y="88"/>
                    </a:lnTo>
                    <a:lnTo>
                      <a:pt x="186" y="93"/>
                    </a:lnTo>
                    <a:lnTo>
                      <a:pt x="186" y="97"/>
                    </a:lnTo>
                    <a:lnTo>
                      <a:pt x="188" y="101"/>
                    </a:lnTo>
                    <a:lnTo>
                      <a:pt x="188" y="107"/>
                    </a:lnTo>
                    <a:lnTo>
                      <a:pt x="203" y="10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45" name="Freeform 12">
                <a:extLst>
                  <a:ext uri="{FF2B5EF4-FFF2-40B4-BE49-F238E27FC236}">
                    <a16:creationId xmlns:a16="http://schemas.microsoft.com/office/drawing/2014/main" id="{FBB9CFA4-336D-1C41-A5AB-521B29786A91}"/>
                  </a:ext>
                </a:extLst>
              </p:cNvPr>
              <p:cNvSpPr>
                <a:spLocks/>
              </p:cNvSpPr>
              <p:nvPr/>
            </p:nvSpPr>
            <p:spPr bwMode="auto">
              <a:xfrm>
                <a:off x="1026" y="1817"/>
                <a:ext cx="203" cy="105"/>
              </a:xfrm>
              <a:custGeom>
                <a:avLst/>
                <a:gdLst>
                  <a:gd name="T0" fmla="*/ 0 w 203"/>
                  <a:gd name="T1" fmla="*/ 105 h 105"/>
                  <a:gd name="T2" fmla="*/ 19 w 203"/>
                  <a:gd name="T3" fmla="*/ 105 h 105"/>
                  <a:gd name="T4" fmla="*/ 39 w 203"/>
                  <a:gd name="T5" fmla="*/ 104 h 105"/>
                  <a:gd name="T6" fmla="*/ 58 w 203"/>
                  <a:gd name="T7" fmla="*/ 101 h 105"/>
                  <a:gd name="T8" fmla="*/ 77 w 203"/>
                  <a:gd name="T9" fmla="*/ 98 h 105"/>
                  <a:gd name="T10" fmla="*/ 94 w 203"/>
                  <a:gd name="T11" fmla="*/ 94 h 105"/>
                  <a:gd name="T12" fmla="*/ 111 w 203"/>
                  <a:gd name="T13" fmla="*/ 89 h 105"/>
                  <a:gd name="T14" fmla="*/ 126 w 203"/>
                  <a:gd name="T15" fmla="*/ 83 h 105"/>
                  <a:gd name="T16" fmla="*/ 141 w 203"/>
                  <a:gd name="T17" fmla="*/ 76 h 105"/>
                  <a:gd name="T18" fmla="*/ 155 w 203"/>
                  <a:gd name="T19" fmla="*/ 69 h 105"/>
                  <a:gd name="T20" fmla="*/ 166 w 203"/>
                  <a:gd name="T21" fmla="*/ 60 h 105"/>
                  <a:gd name="T22" fmla="*/ 177 w 203"/>
                  <a:gd name="T23" fmla="*/ 52 h 105"/>
                  <a:gd name="T24" fmla="*/ 185 w 203"/>
                  <a:gd name="T25" fmla="*/ 42 h 105"/>
                  <a:gd name="T26" fmla="*/ 193 w 203"/>
                  <a:gd name="T27" fmla="*/ 32 h 105"/>
                  <a:gd name="T28" fmla="*/ 199 w 203"/>
                  <a:gd name="T29" fmla="*/ 22 h 105"/>
                  <a:gd name="T30" fmla="*/ 201 w 203"/>
                  <a:gd name="T31" fmla="*/ 11 h 105"/>
                  <a:gd name="T32" fmla="*/ 203 w 203"/>
                  <a:gd name="T33" fmla="*/ 0 h 105"/>
                  <a:gd name="T34" fmla="*/ 188 w 203"/>
                  <a:gd name="T35" fmla="*/ 3 h 105"/>
                  <a:gd name="T36" fmla="*/ 186 w 203"/>
                  <a:gd name="T37" fmla="*/ 12 h 105"/>
                  <a:gd name="T38" fmla="*/ 182 w 203"/>
                  <a:gd name="T39" fmla="*/ 21 h 105"/>
                  <a:gd name="T40" fmla="*/ 177 w 203"/>
                  <a:gd name="T41" fmla="*/ 28 h 105"/>
                  <a:gd name="T42" fmla="*/ 170 w 203"/>
                  <a:gd name="T43" fmla="*/ 36 h 105"/>
                  <a:gd name="T44" fmla="*/ 162 w 203"/>
                  <a:gd name="T45" fmla="*/ 45 h 105"/>
                  <a:gd name="T46" fmla="*/ 152 w 203"/>
                  <a:gd name="T47" fmla="*/ 52 h 105"/>
                  <a:gd name="T48" fmla="*/ 140 w 203"/>
                  <a:gd name="T49" fmla="*/ 59 h 105"/>
                  <a:gd name="T50" fmla="*/ 128 w 203"/>
                  <a:gd name="T51" fmla="*/ 66 h 105"/>
                  <a:gd name="T52" fmla="*/ 114 w 203"/>
                  <a:gd name="T53" fmla="*/ 72 h 105"/>
                  <a:gd name="T54" fmla="*/ 98 w 203"/>
                  <a:gd name="T55" fmla="*/ 77 h 105"/>
                  <a:gd name="T56" fmla="*/ 81 w 203"/>
                  <a:gd name="T57" fmla="*/ 81 h 105"/>
                  <a:gd name="T58" fmla="*/ 65 w 203"/>
                  <a:gd name="T59" fmla="*/ 84 h 105"/>
                  <a:gd name="T60" fmla="*/ 47 w 203"/>
                  <a:gd name="T61" fmla="*/ 89 h 105"/>
                  <a:gd name="T62" fmla="*/ 28 w 203"/>
                  <a:gd name="T63" fmla="*/ 90 h 105"/>
                  <a:gd name="T64" fmla="*/ 8 w 203"/>
                  <a:gd name="T65" fmla="*/ 91 h 105"/>
                  <a:gd name="T66" fmla="*/ 0 w 203"/>
                  <a:gd name="T67" fmla="*/ 91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5"/>
                  <a:gd name="T104" fmla="*/ 203 w 203"/>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5">
                    <a:moveTo>
                      <a:pt x="0" y="105"/>
                    </a:moveTo>
                    <a:lnTo>
                      <a:pt x="0" y="105"/>
                    </a:lnTo>
                    <a:lnTo>
                      <a:pt x="9" y="105"/>
                    </a:lnTo>
                    <a:lnTo>
                      <a:pt x="19" y="105"/>
                    </a:lnTo>
                    <a:lnTo>
                      <a:pt x="30" y="104"/>
                    </a:lnTo>
                    <a:lnTo>
                      <a:pt x="39" y="104"/>
                    </a:lnTo>
                    <a:lnTo>
                      <a:pt x="49" y="103"/>
                    </a:lnTo>
                    <a:lnTo>
                      <a:pt x="58" y="101"/>
                    </a:lnTo>
                    <a:lnTo>
                      <a:pt x="68" y="100"/>
                    </a:lnTo>
                    <a:lnTo>
                      <a:pt x="77" y="98"/>
                    </a:lnTo>
                    <a:lnTo>
                      <a:pt x="86" y="96"/>
                    </a:lnTo>
                    <a:lnTo>
                      <a:pt x="94" y="94"/>
                    </a:lnTo>
                    <a:lnTo>
                      <a:pt x="103" y="91"/>
                    </a:lnTo>
                    <a:lnTo>
                      <a:pt x="111" y="89"/>
                    </a:lnTo>
                    <a:lnTo>
                      <a:pt x="120" y="86"/>
                    </a:lnTo>
                    <a:lnTo>
                      <a:pt x="126" y="83"/>
                    </a:lnTo>
                    <a:lnTo>
                      <a:pt x="135" y="79"/>
                    </a:lnTo>
                    <a:lnTo>
                      <a:pt x="141" y="76"/>
                    </a:lnTo>
                    <a:lnTo>
                      <a:pt x="148" y="73"/>
                    </a:lnTo>
                    <a:lnTo>
                      <a:pt x="155" y="69"/>
                    </a:lnTo>
                    <a:lnTo>
                      <a:pt x="161" y="65"/>
                    </a:lnTo>
                    <a:lnTo>
                      <a:pt x="166" y="60"/>
                    </a:lnTo>
                    <a:lnTo>
                      <a:pt x="171" y="56"/>
                    </a:lnTo>
                    <a:lnTo>
                      <a:pt x="177" y="52"/>
                    </a:lnTo>
                    <a:lnTo>
                      <a:pt x="181" y="48"/>
                    </a:lnTo>
                    <a:lnTo>
                      <a:pt x="185" y="42"/>
                    </a:lnTo>
                    <a:lnTo>
                      <a:pt x="189" y="38"/>
                    </a:lnTo>
                    <a:lnTo>
                      <a:pt x="193" y="32"/>
                    </a:lnTo>
                    <a:lnTo>
                      <a:pt x="196" y="28"/>
                    </a:lnTo>
                    <a:lnTo>
                      <a:pt x="199" y="22"/>
                    </a:lnTo>
                    <a:lnTo>
                      <a:pt x="200" y="17"/>
                    </a:lnTo>
                    <a:lnTo>
                      <a:pt x="201" y="11"/>
                    </a:lnTo>
                    <a:lnTo>
                      <a:pt x="203" y="5"/>
                    </a:lnTo>
                    <a:lnTo>
                      <a:pt x="203" y="0"/>
                    </a:lnTo>
                    <a:lnTo>
                      <a:pt x="188" y="0"/>
                    </a:lnTo>
                    <a:lnTo>
                      <a:pt x="188" y="3"/>
                    </a:lnTo>
                    <a:lnTo>
                      <a:pt x="186" y="8"/>
                    </a:lnTo>
                    <a:lnTo>
                      <a:pt x="186" y="12"/>
                    </a:lnTo>
                    <a:lnTo>
                      <a:pt x="185" y="17"/>
                    </a:lnTo>
                    <a:lnTo>
                      <a:pt x="182" y="21"/>
                    </a:lnTo>
                    <a:lnTo>
                      <a:pt x="180" y="25"/>
                    </a:lnTo>
                    <a:lnTo>
                      <a:pt x="177" y="28"/>
                    </a:lnTo>
                    <a:lnTo>
                      <a:pt x="174" y="32"/>
                    </a:lnTo>
                    <a:lnTo>
                      <a:pt x="170" y="36"/>
                    </a:lnTo>
                    <a:lnTo>
                      <a:pt x="166" y="41"/>
                    </a:lnTo>
                    <a:lnTo>
                      <a:pt x="162" y="45"/>
                    </a:lnTo>
                    <a:lnTo>
                      <a:pt x="158" y="49"/>
                    </a:lnTo>
                    <a:lnTo>
                      <a:pt x="152" y="52"/>
                    </a:lnTo>
                    <a:lnTo>
                      <a:pt x="147" y="56"/>
                    </a:lnTo>
                    <a:lnTo>
                      <a:pt x="140" y="59"/>
                    </a:lnTo>
                    <a:lnTo>
                      <a:pt x="135" y="63"/>
                    </a:lnTo>
                    <a:lnTo>
                      <a:pt x="128" y="66"/>
                    </a:lnTo>
                    <a:lnTo>
                      <a:pt x="121" y="69"/>
                    </a:lnTo>
                    <a:lnTo>
                      <a:pt x="114" y="72"/>
                    </a:lnTo>
                    <a:lnTo>
                      <a:pt x="106" y="74"/>
                    </a:lnTo>
                    <a:lnTo>
                      <a:pt x="98" y="77"/>
                    </a:lnTo>
                    <a:lnTo>
                      <a:pt x="90" y="79"/>
                    </a:lnTo>
                    <a:lnTo>
                      <a:pt x="81" y="81"/>
                    </a:lnTo>
                    <a:lnTo>
                      <a:pt x="73" y="83"/>
                    </a:lnTo>
                    <a:lnTo>
                      <a:pt x="65" y="84"/>
                    </a:lnTo>
                    <a:lnTo>
                      <a:pt x="56" y="87"/>
                    </a:lnTo>
                    <a:lnTo>
                      <a:pt x="47" y="89"/>
                    </a:lnTo>
                    <a:lnTo>
                      <a:pt x="38" y="89"/>
                    </a:lnTo>
                    <a:lnTo>
                      <a:pt x="28" y="90"/>
                    </a:lnTo>
                    <a:lnTo>
                      <a:pt x="19" y="90"/>
                    </a:lnTo>
                    <a:lnTo>
                      <a:pt x="8" y="91"/>
                    </a:lnTo>
                    <a:lnTo>
                      <a:pt x="0" y="91"/>
                    </a:lnTo>
                    <a:lnTo>
                      <a:pt x="0" y="10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46" name="Freeform 13">
                <a:extLst>
                  <a:ext uri="{FF2B5EF4-FFF2-40B4-BE49-F238E27FC236}">
                    <a16:creationId xmlns:a16="http://schemas.microsoft.com/office/drawing/2014/main" id="{5664A754-71CD-264E-9E71-42B4ED810DB1}"/>
                  </a:ext>
                </a:extLst>
              </p:cNvPr>
              <p:cNvSpPr>
                <a:spLocks/>
              </p:cNvSpPr>
              <p:nvPr/>
            </p:nvSpPr>
            <p:spPr bwMode="auto">
              <a:xfrm>
                <a:off x="821" y="1817"/>
                <a:ext cx="205" cy="105"/>
              </a:xfrm>
              <a:custGeom>
                <a:avLst/>
                <a:gdLst>
                  <a:gd name="T0" fmla="*/ 0 w 205"/>
                  <a:gd name="T1" fmla="*/ 0 h 105"/>
                  <a:gd name="T2" fmla="*/ 0 w 205"/>
                  <a:gd name="T3" fmla="*/ 11 h 105"/>
                  <a:gd name="T4" fmla="*/ 4 w 205"/>
                  <a:gd name="T5" fmla="*/ 22 h 105"/>
                  <a:gd name="T6" fmla="*/ 10 w 205"/>
                  <a:gd name="T7" fmla="*/ 32 h 105"/>
                  <a:gd name="T8" fmla="*/ 16 w 205"/>
                  <a:gd name="T9" fmla="*/ 42 h 105"/>
                  <a:gd name="T10" fmla="*/ 26 w 205"/>
                  <a:gd name="T11" fmla="*/ 52 h 105"/>
                  <a:gd name="T12" fmla="*/ 37 w 205"/>
                  <a:gd name="T13" fmla="*/ 60 h 105"/>
                  <a:gd name="T14" fmla="*/ 48 w 205"/>
                  <a:gd name="T15" fmla="*/ 69 h 105"/>
                  <a:gd name="T16" fmla="*/ 61 w 205"/>
                  <a:gd name="T17" fmla="*/ 76 h 105"/>
                  <a:gd name="T18" fmla="*/ 75 w 205"/>
                  <a:gd name="T19" fmla="*/ 83 h 105"/>
                  <a:gd name="T20" fmla="*/ 91 w 205"/>
                  <a:gd name="T21" fmla="*/ 89 h 105"/>
                  <a:gd name="T22" fmla="*/ 108 w 205"/>
                  <a:gd name="T23" fmla="*/ 94 h 105"/>
                  <a:gd name="T24" fmla="*/ 126 w 205"/>
                  <a:gd name="T25" fmla="*/ 98 h 105"/>
                  <a:gd name="T26" fmla="*/ 145 w 205"/>
                  <a:gd name="T27" fmla="*/ 101 h 105"/>
                  <a:gd name="T28" fmla="*/ 164 w 205"/>
                  <a:gd name="T29" fmla="*/ 104 h 105"/>
                  <a:gd name="T30" fmla="*/ 183 w 205"/>
                  <a:gd name="T31" fmla="*/ 105 h 105"/>
                  <a:gd name="T32" fmla="*/ 205 w 205"/>
                  <a:gd name="T33" fmla="*/ 105 h 105"/>
                  <a:gd name="T34" fmla="*/ 194 w 205"/>
                  <a:gd name="T35" fmla="*/ 91 h 105"/>
                  <a:gd name="T36" fmla="*/ 175 w 205"/>
                  <a:gd name="T37" fmla="*/ 90 h 105"/>
                  <a:gd name="T38" fmla="*/ 156 w 205"/>
                  <a:gd name="T39" fmla="*/ 89 h 105"/>
                  <a:gd name="T40" fmla="*/ 138 w 205"/>
                  <a:gd name="T41" fmla="*/ 84 h 105"/>
                  <a:gd name="T42" fmla="*/ 120 w 205"/>
                  <a:gd name="T43" fmla="*/ 81 h 105"/>
                  <a:gd name="T44" fmla="*/ 104 w 205"/>
                  <a:gd name="T45" fmla="*/ 77 h 105"/>
                  <a:gd name="T46" fmla="*/ 89 w 205"/>
                  <a:gd name="T47" fmla="*/ 72 h 105"/>
                  <a:gd name="T48" fmla="*/ 75 w 205"/>
                  <a:gd name="T49" fmla="*/ 66 h 105"/>
                  <a:gd name="T50" fmla="*/ 61 w 205"/>
                  <a:gd name="T51" fmla="*/ 59 h 105"/>
                  <a:gd name="T52" fmla="*/ 51 w 205"/>
                  <a:gd name="T53" fmla="*/ 52 h 105"/>
                  <a:gd name="T54" fmla="*/ 40 w 205"/>
                  <a:gd name="T55" fmla="*/ 45 h 105"/>
                  <a:gd name="T56" fmla="*/ 31 w 205"/>
                  <a:gd name="T57" fmla="*/ 36 h 105"/>
                  <a:gd name="T58" fmla="*/ 25 w 205"/>
                  <a:gd name="T59" fmla="*/ 28 h 105"/>
                  <a:gd name="T60" fmla="*/ 21 w 205"/>
                  <a:gd name="T61" fmla="*/ 21 h 105"/>
                  <a:gd name="T62" fmla="*/ 16 w 205"/>
                  <a:gd name="T63" fmla="*/ 12 h 105"/>
                  <a:gd name="T64" fmla="*/ 15 w 205"/>
                  <a:gd name="T65" fmla="*/ 3 h 105"/>
                  <a:gd name="T66" fmla="*/ 15 w 205"/>
                  <a:gd name="T67" fmla="*/ 0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5"/>
                  <a:gd name="T103" fmla="*/ 0 h 105"/>
                  <a:gd name="T104" fmla="*/ 205 w 205"/>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5" h="105">
                    <a:moveTo>
                      <a:pt x="0" y="0"/>
                    </a:moveTo>
                    <a:lnTo>
                      <a:pt x="0" y="0"/>
                    </a:lnTo>
                    <a:lnTo>
                      <a:pt x="0" y="5"/>
                    </a:lnTo>
                    <a:lnTo>
                      <a:pt x="0" y="11"/>
                    </a:lnTo>
                    <a:lnTo>
                      <a:pt x="2" y="17"/>
                    </a:lnTo>
                    <a:lnTo>
                      <a:pt x="4" y="22"/>
                    </a:lnTo>
                    <a:lnTo>
                      <a:pt x="7" y="28"/>
                    </a:lnTo>
                    <a:lnTo>
                      <a:pt x="10" y="32"/>
                    </a:lnTo>
                    <a:lnTo>
                      <a:pt x="12" y="38"/>
                    </a:lnTo>
                    <a:lnTo>
                      <a:pt x="16" y="42"/>
                    </a:lnTo>
                    <a:lnTo>
                      <a:pt x="21" y="48"/>
                    </a:lnTo>
                    <a:lnTo>
                      <a:pt x="26" y="52"/>
                    </a:lnTo>
                    <a:lnTo>
                      <a:pt x="31" y="56"/>
                    </a:lnTo>
                    <a:lnTo>
                      <a:pt x="37" y="60"/>
                    </a:lnTo>
                    <a:lnTo>
                      <a:pt x="42" y="65"/>
                    </a:lnTo>
                    <a:lnTo>
                      <a:pt x="48" y="69"/>
                    </a:lnTo>
                    <a:lnTo>
                      <a:pt x="55" y="73"/>
                    </a:lnTo>
                    <a:lnTo>
                      <a:pt x="61" y="76"/>
                    </a:lnTo>
                    <a:lnTo>
                      <a:pt x="68" y="79"/>
                    </a:lnTo>
                    <a:lnTo>
                      <a:pt x="75" y="83"/>
                    </a:lnTo>
                    <a:lnTo>
                      <a:pt x="83" y="86"/>
                    </a:lnTo>
                    <a:lnTo>
                      <a:pt x="91" y="89"/>
                    </a:lnTo>
                    <a:lnTo>
                      <a:pt x="100" y="91"/>
                    </a:lnTo>
                    <a:lnTo>
                      <a:pt x="108" y="94"/>
                    </a:lnTo>
                    <a:lnTo>
                      <a:pt x="117" y="96"/>
                    </a:lnTo>
                    <a:lnTo>
                      <a:pt x="126" y="98"/>
                    </a:lnTo>
                    <a:lnTo>
                      <a:pt x="135" y="100"/>
                    </a:lnTo>
                    <a:lnTo>
                      <a:pt x="145" y="101"/>
                    </a:lnTo>
                    <a:lnTo>
                      <a:pt x="154" y="103"/>
                    </a:lnTo>
                    <a:lnTo>
                      <a:pt x="164" y="104"/>
                    </a:lnTo>
                    <a:lnTo>
                      <a:pt x="173" y="104"/>
                    </a:lnTo>
                    <a:lnTo>
                      <a:pt x="183" y="105"/>
                    </a:lnTo>
                    <a:lnTo>
                      <a:pt x="194" y="105"/>
                    </a:lnTo>
                    <a:lnTo>
                      <a:pt x="205" y="105"/>
                    </a:lnTo>
                    <a:lnTo>
                      <a:pt x="205" y="91"/>
                    </a:lnTo>
                    <a:lnTo>
                      <a:pt x="194" y="91"/>
                    </a:lnTo>
                    <a:lnTo>
                      <a:pt x="184" y="90"/>
                    </a:lnTo>
                    <a:lnTo>
                      <a:pt x="175" y="90"/>
                    </a:lnTo>
                    <a:lnTo>
                      <a:pt x="165" y="89"/>
                    </a:lnTo>
                    <a:lnTo>
                      <a:pt x="156" y="89"/>
                    </a:lnTo>
                    <a:lnTo>
                      <a:pt x="146" y="87"/>
                    </a:lnTo>
                    <a:lnTo>
                      <a:pt x="138" y="84"/>
                    </a:lnTo>
                    <a:lnTo>
                      <a:pt x="128" y="83"/>
                    </a:lnTo>
                    <a:lnTo>
                      <a:pt x="120" y="81"/>
                    </a:lnTo>
                    <a:lnTo>
                      <a:pt x="112" y="79"/>
                    </a:lnTo>
                    <a:lnTo>
                      <a:pt x="104" y="77"/>
                    </a:lnTo>
                    <a:lnTo>
                      <a:pt x="97" y="74"/>
                    </a:lnTo>
                    <a:lnTo>
                      <a:pt x="89" y="72"/>
                    </a:lnTo>
                    <a:lnTo>
                      <a:pt x="82" y="69"/>
                    </a:lnTo>
                    <a:lnTo>
                      <a:pt x="75" y="66"/>
                    </a:lnTo>
                    <a:lnTo>
                      <a:pt x="68" y="63"/>
                    </a:lnTo>
                    <a:lnTo>
                      <a:pt x="61" y="59"/>
                    </a:lnTo>
                    <a:lnTo>
                      <a:pt x="56" y="56"/>
                    </a:lnTo>
                    <a:lnTo>
                      <a:pt x="51" y="52"/>
                    </a:lnTo>
                    <a:lnTo>
                      <a:pt x="45" y="49"/>
                    </a:lnTo>
                    <a:lnTo>
                      <a:pt x="40" y="45"/>
                    </a:lnTo>
                    <a:lnTo>
                      <a:pt x="36" y="41"/>
                    </a:lnTo>
                    <a:lnTo>
                      <a:pt x="31" y="36"/>
                    </a:lnTo>
                    <a:lnTo>
                      <a:pt x="29" y="32"/>
                    </a:lnTo>
                    <a:lnTo>
                      <a:pt x="25" y="28"/>
                    </a:lnTo>
                    <a:lnTo>
                      <a:pt x="22" y="25"/>
                    </a:lnTo>
                    <a:lnTo>
                      <a:pt x="21" y="21"/>
                    </a:lnTo>
                    <a:lnTo>
                      <a:pt x="18" y="17"/>
                    </a:lnTo>
                    <a:lnTo>
                      <a:pt x="16" y="12"/>
                    </a:lnTo>
                    <a:lnTo>
                      <a:pt x="15" y="8"/>
                    </a:lnTo>
                    <a:lnTo>
                      <a:pt x="15" y="3"/>
                    </a:lnTo>
                    <a:lnTo>
                      <a:pt x="1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47" name="Freeform 14">
                <a:extLst>
                  <a:ext uri="{FF2B5EF4-FFF2-40B4-BE49-F238E27FC236}">
                    <a16:creationId xmlns:a16="http://schemas.microsoft.com/office/drawing/2014/main" id="{91916FFA-ECB5-C940-8AB8-2E6711DE57AB}"/>
                  </a:ext>
                </a:extLst>
              </p:cNvPr>
              <p:cNvSpPr>
                <a:spLocks/>
              </p:cNvSpPr>
              <p:nvPr/>
            </p:nvSpPr>
            <p:spPr bwMode="auto">
              <a:xfrm>
                <a:off x="821" y="1710"/>
                <a:ext cx="205" cy="107"/>
              </a:xfrm>
              <a:custGeom>
                <a:avLst/>
                <a:gdLst>
                  <a:gd name="T0" fmla="*/ 205 w 205"/>
                  <a:gd name="T1" fmla="*/ 0 h 107"/>
                  <a:gd name="T2" fmla="*/ 183 w 205"/>
                  <a:gd name="T3" fmla="*/ 0 h 107"/>
                  <a:gd name="T4" fmla="*/ 164 w 205"/>
                  <a:gd name="T5" fmla="*/ 1 h 107"/>
                  <a:gd name="T6" fmla="*/ 145 w 205"/>
                  <a:gd name="T7" fmla="*/ 4 h 107"/>
                  <a:gd name="T8" fmla="*/ 126 w 205"/>
                  <a:gd name="T9" fmla="*/ 7 h 107"/>
                  <a:gd name="T10" fmla="*/ 108 w 205"/>
                  <a:gd name="T11" fmla="*/ 11 h 107"/>
                  <a:gd name="T12" fmla="*/ 91 w 205"/>
                  <a:gd name="T13" fmla="*/ 17 h 107"/>
                  <a:gd name="T14" fmla="*/ 75 w 205"/>
                  <a:gd name="T15" fmla="*/ 22 h 107"/>
                  <a:gd name="T16" fmla="*/ 61 w 205"/>
                  <a:gd name="T17" fmla="*/ 29 h 107"/>
                  <a:gd name="T18" fmla="*/ 48 w 205"/>
                  <a:gd name="T19" fmla="*/ 36 h 107"/>
                  <a:gd name="T20" fmla="*/ 37 w 205"/>
                  <a:gd name="T21" fmla="*/ 45 h 107"/>
                  <a:gd name="T22" fmla="*/ 26 w 205"/>
                  <a:gd name="T23" fmla="*/ 53 h 107"/>
                  <a:gd name="T24" fmla="*/ 16 w 205"/>
                  <a:gd name="T25" fmla="*/ 63 h 107"/>
                  <a:gd name="T26" fmla="*/ 10 w 205"/>
                  <a:gd name="T27" fmla="*/ 73 h 107"/>
                  <a:gd name="T28" fmla="*/ 4 w 205"/>
                  <a:gd name="T29" fmla="*/ 83 h 107"/>
                  <a:gd name="T30" fmla="*/ 0 w 205"/>
                  <a:gd name="T31" fmla="*/ 94 h 107"/>
                  <a:gd name="T32" fmla="*/ 0 w 205"/>
                  <a:gd name="T33" fmla="*/ 107 h 107"/>
                  <a:gd name="T34" fmla="*/ 15 w 205"/>
                  <a:gd name="T35" fmla="*/ 101 h 107"/>
                  <a:gd name="T36" fmla="*/ 16 w 205"/>
                  <a:gd name="T37" fmla="*/ 93 h 107"/>
                  <a:gd name="T38" fmla="*/ 21 w 205"/>
                  <a:gd name="T39" fmla="*/ 84 h 107"/>
                  <a:gd name="T40" fmla="*/ 25 w 205"/>
                  <a:gd name="T41" fmla="*/ 76 h 107"/>
                  <a:gd name="T42" fmla="*/ 31 w 205"/>
                  <a:gd name="T43" fmla="*/ 69 h 107"/>
                  <a:gd name="T44" fmla="*/ 40 w 205"/>
                  <a:gd name="T45" fmla="*/ 60 h 107"/>
                  <a:gd name="T46" fmla="*/ 51 w 205"/>
                  <a:gd name="T47" fmla="*/ 53 h 107"/>
                  <a:gd name="T48" fmla="*/ 61 w 205"/>
                  <a:gd name="T49" fmla="*/ 46 h 107"/>
                  <a:gd name="T50" fmla="*/ 75 w 205"/>
                  <a:gd name="T51" fmla="*/ 39 h 107"/>
                  <a:gd name="T52" fmla="*/ 89 w 205"/>
                  <a:gd name="T53" fmla="*/ 34 h 107"/>
                  <a:gd name="T54" fmla="*/ 104 w 205"/>
                  <a:gd name="T55" fmla="*/ 28 h 107"/>
                  <a:gd name="T56" fmla="*/ 120 w 205"/>
                  <a:gd name="T57" fmla="*/ 24 h 107"/>
                  <a:gd name="T58" fmla="*/ 138 w 205"/>
                  <a:gd name="T59" fmla="*/ 21 h 107"/>
                  <a:gd name="T60" fmla="*/ 156 w 205"/>
                  <a:gd name="T61" fmla="*/ 18 h 107"/>
                  <a:gd name="T62" fmla="*/ 175 w 205"/>
                  <a:gd name="T63" fmla="*/ 15 h 107"/>
                  <a:gd name="T64" fmla="*/ 194 w 205"/>
                  <a:gd name="T65" fmla="*/ 14 h 107"/>
                  <a:gd name="T66" fmla="*/ 205 w 205"/>
                  <a:gd name="T67" fmla="*/ 14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5"/>
                  <a:gd name="T103" fmla="*/ 0 h 107"/>
                  <a:gd name="T104" fmla="*/ 205 w 205"/>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5" h="107">
                    <a:moveTo>
                      <a:pt x="205" y="0"/>
                    </a:moveTo>
                    <a:lnTo>
                      <a:pt x="205" y="0"/>
                    </a:lnTo>
                    <a:lnTo>
                      <a:pt x="194" y="0"/>
                    </a:lnTo>
                    <a:lnTo>
                      <a:pt x="183" y="0"/>
                    </a:lnTo>
                    <a:lnTo>
                      <a:pt x="173" y="0"/>
                    </a:lnTo>
                    <a:lnTo>
                      <a:pt x="164" y="1"/>
                    </a:lnTo>
                    <a:lnTo>
                      <a:pt x="154" y="3"/>
                    </a:lnTo>
                    <a:lnTo>
                      <a:pt x="145" y="4"/>
                    </a:lnTo>
                    <a:lnTo>
                      <a:pt x="135" y="5"/>
                    </a:lnTo>
                    <a:lnTo>
                      <a:pt x="126" y="7"/>
                    </a:lnTo>
                    <a:lnTo>
                      <a:pt x="117" y="10"/>
                    </a:lnTo>
                    <a:lnTo>
                      <a:pt x="108" y="11"/>
                    </a:lnTo>
                    <a:lnTo>
                      <a:pt x="100" y="14"/>
                    </a:lnTo>
                    <a:lnTo>
                      <a:pt x="91" y="17"/>
                    </a:lnTo>
                    <a:lnTo>
                      <a:pt x="83" y="19"/>
                    </a:lnTo>
                    <a:lnTo>
                      <a:pt x="75" y="22"/>
                    </a:lnTo>
                    <a:lnTo>
                      <a:pt x="68" y="25"/>
                    </a:lnTo>
                    <a:lnTo>
                      <a:pt x="61" y="29"/>
                    </a:lnTo>
                    <a:lnTo>
                      <a:pt x="55" y="34"/>
                    </a:lnTo>
                    <a:lnTo>
                      <a:pt x="48" y="36"/>
                    </a:lnTo>
                    <a:lnTo>
                      <a:pt x="42" y="41"/>
                    </a:lnTo>
                    <a:lnTo>
                      <a:pt x="37" y="45"/>
                    </a:lnTo>
                    <a:lnTo>
                      <a:pt x="31" y="49"/>
                    </a:lnTo>
                    <a:lnTo>
                      <a:pt x="26" y="53"/>
                    </a:lnTo>
                    <a:lnTo>
                      <a:pt x="21" y="57"/>
                    </a:lnTo>
                    <a:lnTo>
                      <a:pt x="16" y="63"/>
                    </a:lnTo>
                    <a:lnTo>
                      <a:pt x="12" y="67"/>
                    </a:lnTo>
                    <a:lnTo>
                      <a:pt x="10" y="73"/>
                    </a:lnTo>
                    <a:lnTo>
                      <a:pt x="7" y="79"/>
                    </a:lnTo>
                    <a:lnTo>
                      <a:pt x="4" y="83"/>
                    </a:lnTo>
                    <a:lnTo>
                      <a:pt x="2" y="88"/>
                    </a:lnTo>
                    <a:lnTo>
                      <a:pt x="0" y="94"/>
                    </a:lnTo>
                    <a:lnTo>
                      <a:pt x="0" y="100"/>
                    </a:lnTo>
                    <a:lnTo>
                      <a:pt x="0" y="107"/>
                    </a:lnTo>
                    <a:lnTo>
                      <a:pt x="15" y="107"/>
                    </a:lnTo>
                    <a:lnTo>
                      <a:pt x="15" y="101"/>
                    </a:lnTo>
                    <a:lnTo>
                      <a:pt x="15" y="97"/>
                    </a:lnTo>
                    <a:lnTo>
                      <a:pt x="16" y="93"/>
                    </a:lnTo>
                    <a:lnTo>
                      <a:pt x="18" y="88"/>
                    </a:lnTo>
                    <a:lnTo>
                      <a:pt x="21" y="84"/>
                    </a:lnTo>
                    <a:lnTo>
                      <a:pt x="22" y="80"/>
                    </a:lnTo>
                    <a:lnTo>
                      <a:pt x="25" y="76"/>
                    </a:lnTo>
                    <a:lnTo>
                      <a:pt x="29" y="72"/>
                    </a:lnTo>
                    <a:lnTo>
                      <a:pt x="31" y="69"/>
                    </a:lnTo>
                    <a:lnTo>
                      <a:pt x="36" y="65"/>
                    </a:lnTo>
                    <a:lnTo>
                      <a:pt x="40" y="60"/>
                    </a:lnTo>
                    <a:lnTo>
                      <a:pt x="45" y="57"/>
                    </a:lnTo>
                    <a:lnTo>
                      <a:pt x="51" y="53"/>
                    </a:lnTo>
                    <a:lnTo>
                      <a:pt x="56" y="49"/>
                    </a:lnTo>
                    <a:lnTo>
                      <a:pt x="61" y="46"/>
                    </a:lnTo>
                    <a:lnTo>
                      <a:pt x="68" y="43"/>
                    </a:lnTo>
                    <a:lnTo>
                      <a:pt x="75" y="39"/>
                    </a:lnTo>
                    <a:lnTo>
                      <a:pt x="82" y="36"/>
                    </a:lnTo>
                    <a:lnTo>
                      <a:pt x="89" y="34"/>
                    </a:lnTo>
                    <a:lnTo>
                      <a:pt x="97" y="31"/>
                    </a:lnTo>
                    <a:lnTo>
                      <a:pt x="104" y="28"/>
                    </a:lnTo>
                    <a:lnTo>
                      <a:pt x="112" y="26"/>
                    </a:lnTo>
                    <a:lnTo>
                      <a:pt x="120" y="24"/>
                    </a:lnTo>
                    <a:lnTo>
                      <a:pt x="128" y="22"/>
                    </a:lnTo>
                    <a:lnTo>
                      <a:pt x="138" y="21"/>
                    </a:lnTo>
                    <a:lnTo>
                      <a:pt x="146" y="19"/>
                    </a:lnTo>
                    <a:lnTo>
                      <a:pt x="156" y="18"/>
                    </a:lnTo>
                    <a:lnTo>
                      <a:pt x="165" y="17"/>
                    </a:lnTo>
                    <a:lnTo>
                      <a:pt x="175" y="15"/>
                    </a:lnTo>
                    <a:lnTo>
                      <a:pt x="184" y="15"/>
                    </a:lnTo>
                    <a:lnTo>
                      <a:pt x="194" y="14"/>
                    </a:lnTo>
                    <a:lnTo>
                      <a:pt x="205" y="14"/>
                    </a:lnTo>
                    <a:lnTo>
                      <a:pt x="20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48" name="Freeform 15">
                <a:extLst>
                  <a:ext uri="{FF2B5EF4-FFF2-40B4-BE49-F238E27FC236}">
                    <a16:creationId xmlns:a16="http://schemas.microsoft.com/office/drawing/2014/main" id="{9662ABF4-170C-2643-A4B5-B85B3462E680}"/>
                  </a:ext>
                </a:extLst>
              </p:cNvPr>
              <p:cNvSpPr>
                <a:spLocks/>
              </p:cNvSpPr>
              <p:nvPr/>
            </p:nvSpPr>
            <p:spPr bwMode="auto">
              <a:xfrm>
                <a:off x="888" y="1869"/>
                <a:ext cx="69" cy="63"/>
              </a:xfrm>
              <a:custGeom>
                <a:avLst/>
                <a:gdLst>
                  <a:gd name="T0" fmla="*/ 54 w 69"/>
                  <a:gd name="T1" fmla="*/ 0 h 63"/>
                  <a:gd name="T2" fmla="*/ 53 w 69"/>
                  <a:gd name="T3" fmla="*/ 10 h 63"/>
                  <a:gd name="T4" fmla="*/ 50 w 69"/>
                  <a:gd name="T5" fmla="*/ 20 h 63"/>
                  <a:gd name="T6" fmla="*/ 42 w 69"/>
                  <a:gd name="T7" fmla="*/ 34 h 63"/>
                  <a:gd name="T8" fmla="*/ 39 w 69"/>
                  <a:gd name="T9" fmla="*/ 39 h 63"/>
                  <a:gd name="T10" fmla="*/ 35 w 69"/>
                  <a:gd name="T11" fmla="*/ 44 h 63"/>
                  <a:gd name="T12" fmla="*/ 31 w 69"/>
                  <a:gd name="T13" fmla="*/ 46 h 63"/>
                  <a:gd name="T14" fmla="*/ 29 w 69"/>
                  <a:gd name="T15" fmla="*/ 48 h 63"/>
                  <a:gd name="T16" fmla="*/ 26 w 69"/>
                  <a:gd name="T17" fmla="*/ 48 h 63"/>
                  <a:gd name="T18" fmla="*/ 24 w 69"/>
                  <a:gd name="T19" fmla="*/ 48 h 63"/>
                  <a:gd name="T20" fmla="*/ 23 w 69"/>
                  <a:gd name="T21" fmla="*/ 46 h 63"/>
                  <a:gd name="T22" fmla="*/ 20 w 69"/>
                  <a:gd name="T23" fmla="*/ 45 h 63"/>
                  <a:gd name="T24" fmla="*/ 19 w 69"/>
                  <a:gd name="T25" fmla="*/ 41 h 63"/>
                  <a:gd name="T26" fmla="*/ 16 w 69"/>
                  <a:gd name="T27" fmla="*/ 37 h 63"/>
                  <a:gd name="T28" fmla="*/ 16 w 69"/>
                  <a:gd name="T29" fmla="*/ 29 h 63"/>
                  <a:gd name="T30" fmla="*/ 15 w 69"/>
                  <a:gd name="T31" fmla="*/ 21 h 63"/>
                  <a:gd name="T32" fmla="*/ 0 w 69"/>
                  <a:gd name="T33" fmla="*/ 27 h 63"/>
                  <a:gd name="T34" fmla="*/ 1 w 69"/>
                  <a:gd name="T35" fmla="*/ 35 h 63"/>
                  <a:gd name="T36" fmla="*/ 4 w 69"/>
                  <a:gd name="T37" fmla="*/ 44 h 63"/>
                  <a:gd name="T38" fmla="*/ 7 w 69"/>
                  <a:gd name="T39" fmla="*/ 51 h 63"/>
                  <a:gd name="T40" fmla="*/ 11 w 69"/>
                  <a:gd name="T41" fmla="*/ 56 h 63"/>
                  <a:gd name="T42" fmla="*/ 16 w 69"/>
                  <a:gd name="T43" fmla="*/ 60 h 63"/>
                  <a:gd name="T44" fmla="*/ 23 w 69"/>
                  <a:gd name="T45" fmla="*/ 63 h 63"/>
                  <a:gd name="T46" fmla="*/ 30 w 69"/>
                  <a:gd name="T47" fmla="*/ 63 h 63"/>
                  <a:gd name="T48" fmla="*/ 37 w 69"/>
                  <a:gd name="T49" fmla="*/ 60 h 63"/>
                  <a:gd name="T50" fmla="*/ 42 w 69"/>
                  <a:gd name="T51" fmla="*/ 56 h 63"/>
                  <a:gd name="T52" fmla="*/ 48 w 69"/>
                  <a:gd name="T53" fmla="*/ 52 h 63"/>
                  <a:gd name="T54" fmla="*/ 53 w 69"/>
                  <a:gd name="T55" fmla="*/ 45 h 63"/>
                  <a:gd name="T56" fmla="*/ 60 w 69"/>
                  <a:gd name="T57" fmla="*/ 34 h 63"/>
                  <a:gd name="T58" fmla="*/ 65 w 69"/>
                  <a:gd name="T59" fmla="*/ 20 h 63"/>
                  <a:gd name="T60" fmla="*/ 68 w 69"/>
                  <a:gd name="T61" fmla="*/ 8 h 63"/>
                  <a:gd name="T62" fmla="*/ 69 w 69"/>
                  <a:gd name="T63" fmla="*/ 3 h 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
                  <a:gd name="T97" fmla="*/ 0 h 63"/>
                  <a:gd name="T98" fmla="*/ 69 w 69"/>
                  <a:gd name="T99" fmla="*/ 63 h 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 h="63">
                    <a:moveTo>
                      <a:pt x="54" y="0"/>
                    </a:moveTo>
                    <a:lnTo>
                      <a:pt x="54" y="0"/>
                    </a:lnTo>
                    <a:lnTo>
                      <a:pt x="54" y="6"/>
                    </a:lnTo>
                    <a:lnTo>
                      <a:pt x="53" y="10"/>
                    </a:lnTo>
                    <a:lnTo>
                      <a:pt x="52" y="14"/>
                    </a:lnTo>
                    <a:lnTo>
                      <a:pt x="50" y="20"/>
                    </a:lnTo>
                    <a:lnTo>
                      <a:pt x="46" y="27"/>
                    </a:lnTo>
                    <a:lnTo>
                      <a:pt x="42" y="34"/>
                    </a:lnTo>
                    <a:lnTo>
                      <a:pt x="41" y="37"/>
                    </a:lnTo>
                    <a:lnTo>
                      <a:pt x="39" y="39"/>
                    </a:lnTo>
                    <a:lnTo>
                      <a:pt x="37" y="41"/>
                    </a:lnTo>
                    <a:lnTo>
                      <a:pt x="35" y="44"/>
                    </a:lnTo>
                    <a:lnTo>
                      <a:pt x="34" y="45"/>
                    </a:lnTo>
                    <a:lnTo>
                      <a:pt x="31" y="46"/>
                    </a:lnTo>
                    <a:lnTo>
                      <a:pt x="30" y="46"/>
                    </a:lnTo>
                    <a:lnTo>
                      <a:pt x="29" y="48"/>
                    </a:lnTo>
                    <a:lnTo>
                      <a:pt x="27" y="48"/>
                    </a:lnTo>
                    <a:lnTo>
                      <a:pt x="26" y="48"/>
                    </a:lnTo>
                    <a:lnTo>
                      <a:pt x="24" y="48"/>
                    </a:lnTo>
                    <a:lnTo>
                      <a:pt x="23" y="48"/>
                    </a:lnTo>
                    <a:lnTo>
                      <a:pt x="23" y="46"/>
                    </a:lnTo>
                    <a:lnTo>
                      <a:pt x="22" y="46"/>
                    </a:lnTo>
                    <a:lnTo>
                      <a:pt x="20" y="45"/>
                    </a:lnTo>
                    <a:lnTo>
                      <a:pt x="19" y="44"/>
                    </a:lnTo>
                    <a:lnTo>
                      <a:pt x="19" y="41"/>
                    </a:lnTo>
                    <a:lnTo>
                      <a:pt x="18" y="39"/>
                    </a:lnTo>
                    <a:lnTo>
                      <a:pt x="16" y="37"/>
                    </a:lnTo>
                    <a:lnTo>
                      <a:pt x="16" y="32"/>
                    </a:lnTo>
                    <a:lnTo>
                      <a:pt x="16" y="29"/>
                    </a:lnTo>
                    <a:lnTo>
                      <a:pt x="15" y="25"/>
                    </a:lnTo>
                    <a:lnTo>
                      <a:pt x="15" y="21"/>
                    </a:lnTo>
                    <a:lnTo>
                      <a:pt x="0" y="21"/>
                    </a:lnTo>
                    <a:lnTo>
                      <a:pt x="0" y="27"/>
                    </a:lnTo>
                    <a:lnTo>
                      <a:pt x="1" y="31"/>
                    </a:lnTo>
                    <a:lnTo>
                      <a:pt x="1" y="35"/>
                    </a:lnTo>
                    <a:lnTo>
                      <a:pt x="3" y="39"/>
                    </a:lnTo>
                    <a:lnTo>
                      <a:pt x="4" y="44"/>
                    </a:lnTo>
                    <a:lnTo>
                      <a:pt x="5" y="48"/>
                    </a:lnTo>
                    <a:lnTo>
                      <a:pt x="7" y="51"/>
                    </a:lnTo>
                    <a:lnTo>
                      <a:pt x="8" y="53"/>
                    </a:lnTo>
                    <a:lnTo>
                      <a:pt x="11" y="56"/>
                    </a:lnTo>
                    <a:lnTo>
                      <a:pt x="14" y="59"/>
                    </a:lnTo>
                    <a:lnTo>
                      <a:pt x="16" y="60"/>
                    </a:lnTo>
                    <a:lnTo>
                      <a:pt x="20" y="62"/>
                    </a:lnTo>
                    <a:lnTo>
                      <a:pt x="23" y="63"/>
                    </a:lnTo>
                    <a:lnTo>
                      <a:pt x="27" y="63"/>
                    </a:lnTo>
                    <a:lnTo>
                      <a:pt x="30" y="63"/>
                    </a:lnTo>
                    <a:lnTo>
                      <a:pt x="33" y="62"/>
                    </a:lnTo>
                    <a:lnTo>
                      <a:pt x="37" y="60"/>
                    </a:lnTo>
                    <a:lnTo>
                      <a:pt x="39" y="59"/>
                    </a:lnTo>
                    <a:lnTo>
                      <a:pt x="42" y="56"/>
                    </a:lnTo>
                    <a:lnTo>
                      <a:pt x="45" y="55"/>
                    </a:lnTo>
                    <a:lnTo>
                      <a:pt x="48" y="52"/>
                    </a:lnTo>
                    <a:lnTo>
                      <a:pt x="50" y="49"/>
                    </a:lnTo>
                    <a:lnTo>
                      <a:pt x="53" y="45"/>
                    </a:lnTo>
                    <a:lnTo>
                      <a:pt x="56" y="42"/>
                    </a:lnTo>
                    <a:lnTo>
                      <a:pt x="60" y="34"/>
                    </a:lnTo>
                    <a:lnTo>
                      <a:pt x="64" y="25"/>
                    </a:lnTo>
                    <a:lnTo>
                      <a:pt x="65" y="20"/>
                    </a:lnTo>
                    <a:lnTo>
                      <a:pt x="67" y="14"/>
                    </a:lnTo>
                    <a:lnTo>
                      <a:pt x="68" y="8"/>
                    </a:lnTo>
                    <a:lnTo>
                      <a:pt x="69" y="3"/>
                    </a:lnTo>
                    <a:lnTo>
                      <a:pt x="5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49" name="Freeform 16">
                <a:extLst>
                  <a:ext uri="{FF2B5EF4-FFF2-40B4-BE49-F238E27FC236}">
                    <a16:creationId xmlns:a16="http://schemas.microsoft.com/office/drawing/2014/main" id="{1DD0419B-834D-E546-82C0-5E9C7CBDAA85}"/>
                  </a:ext>
                </a:extLst>
              </p:cNvPr>
              <p:cNvSpPr>
                <a:spLocks/>
              </p:cNvSpPr>
              <p:nvPr/>
            </p:nvSpPr>
            <p:spPr bwMode="auto">
              <a:xfrm>
                <a:off x="942" y="1704"/>
                <a:ext cx="48" cy="168"/>
              </a:xfrm>
              <a:custGeom>
                <a:avLst/>
                <a:gdLst>
                  <a:gd name="T0" fmla="*/ 48 w 48"/>
                  <a:gd name="T1" fmla="*/ 3 h 168"/>
                  <a:gd name="T2" fmla="*/ 33 w 48"/>
                  <a:gd name="T3" fmla="*/ 0 h 168"/>
                  <a:gd name="T4" fmla="*/ 0 w 48"/>
                  <a:gd name="T5" fmla="*/ 165 h 168"/>
                  <a:gd name="T6" fmla="*/ 15 w 48"/>
                  <a:gd name="T7" fmla="*/ 168 h 168"/>
                  <a:gd name="T8" fmla="*/ 48 w 48"/>
                  <a:gd name="T9" fmla="*/ 3 h 168"/>
                  <a:gd name="T10" fmla="*/ 48 w 48"/>
                  <a:gd name="T11" fmla="*/ 3 h 168"/>
                  <a:gd name="T12" fmla="*/ 0 60000 65536"/>
                  <a:gd name="T13" fmla="*/ 0 60000 65536"/>
                  <a:gd name="T14" fmla="*/ 0 60000 65536"/>
                  <a:gd name="T15" fmla="*/ 0 60000 65536"/>
                  <a:gd name="T16" fmla="*/ 0 60000 65536"/>
                  <a:gd name="T17" fmla="*/ 0 60000 65536"/>
                  <a:gd name="T18" fmla="*/ 0 w 48"/>
                  <a:gd name="T19" fmla="*/ 0 h 168"/>
                  <a:gd name="T20" fmla="*/ 48 w 48"/>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8" h="168">
                    <a:moveTo>
                      <a:pt x="48" y="3"/>
                    </a:moveTo>
                    <a:lnTo>
                      <a:pt x="33" y="0"/>
                    </a:lnTo>
                    <a:lnTo>
                      <a:pt x="0" y="165"/>
                    </a:lnTo>
                    <a:lnTo>
                      <a:pt x="15" y="168"/>
                    </a:lnTo>
                    <a:lnTo>
                      <a:pt x="48"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50" name="Freeform 17">
                <a:extLst>
                  <a:ext uri="{FF2B5EF4-FFF2-40B4-BE49-F238E27FC236}">
                    <a16:creationId xmlns:a16="http://schemas.microsoft.com/office/drawing/2014/main" id="{A6279693-CCC6-F14F-B28E-77371F044B38}"/>
                  </a:ext>
                </a:extLst>
              </p:cNvPr>
              <p:cNvSpPr>
                <a:spLocks/>
              </p:cNvSpPr>
              <p:nvPr/>
            </p:nvSpPr>
            <p:spPr bwMode="auto">
              <a:xfrm>
                <a:off x="975" y="1677"/>
                <a:ext cx="47" cy="47"/>
              </a:xfrm>
              <a:custGeom>
                <a:avLst/>
                <a:gdLst>
                  <a:gd name="T0" fmla="*/ 47 w 47"/>
                  <a:gd name="T1" fmla="*/ 37 h 47"/>
                  <a:gd name="T2" fmla="*/ 45 w 47"/>
                  <a:gd name="T3" fmla="*/ 34 h 47"/>
                  <a:gd name="T4" fmla="*/ 41 w 47"/>
                  <a:gd name="T5" fmla="*/ 27 h 47"/>
                  <a:gd name="T6" fmla="*/ 37 w 47"/>
                  <a:gd name="T7" fmla="*/ 17 h 47"/>
                  <a:gd name="T8" fmla="*/ 32 w 47"/>
                  <a:gd name="T9" fmla="*/ 9 h 47"/>
                  <a:gd name="T10" fmla="*/ 29 w 47"/>
                  <a:gd name="T11" fmla="*/ 5 h 47"/>
                  <a:gd name="T12" fmla="*/ 26 w 47"/>
                  <a:gd name="T13" fmla="*/ 2 h 47"/>
                  <a:gd name="T14" fmla="*/ 22 w 47"/>
                  <a:gd name="T15" fmla="*/ 0 h 47"/>
                  <a:gd name="T16" fmla="*/ 19 w 47"/>
                  <a:gd name="T17" fmla="*/ 0 h 47"/>
                  <a:gd name="T18" fmla="*/ 17 w 47"/>
                  <a:gd name="T19" fmla="*/ 0 h 47"/>
                  <a:gd name="T20" fmla="*/ 12 w 47"/>
                  <a:gd name="T21" fmla="*/ 0 h 47"/>
                  <a:gd name="T22" fmla="*/ 10 w 47"/>
                  <a:gd name="T23" fmla="*/ 3 h 47"/>
                  <a:gd name="T24" fmla="*/ 8 w 47"/>
                  <a:gd name="T25" fmla="*/ 5 h 47"/>
                  <a:gd name="T26" fmla="*/ 6 w 47"/>
                  <a:gd name="T27" fmla="*/ 7 h 47"/>
                  <a:gd name="T28" fmla="*/ 4 w 47"/>
                  <a:gd name="T29" fmla="*/ 10 h 47"/>
                  <a:gd name="T30" fmla="*/ 2 w 47"/>
                  <a:gd name="T31" fmla="*/ 17 h 47"/>
                  <a:gd name="T32" fmla="*/ 0 w 47"/>
                  <a:gd name="T33" fmla="*/ 27 h 47"/>
                  <a:gd name="T34" fmla="*/ 15 w 47"/>
                  <a:gd name="T35" fmla="*/ 30 h 47"/>
                  <a:gd name="T36" fmla="*/ 17 w 47"/>
                  <a:gd name="T37" fmla="*/ 21 h 47"/>
                  <a:gd name="T38" fmla="*/ 19 w 47"/>
                  <a:gd name="T39" fmla="*/ 16 h 47"/>
                  <a:gd name="T40" fmla="*/ 19 w 47"/>
                  <a:gd name="T41" fmla="*/ 14 h 47"/>
                  <a:gd name="T42" fmla="*/ 19 w 47"/>
                  <a:gd name="T43" fmla="*/ 14 h 47"/>
                  <a:gd name="T44" fmla="*/ 21 w 47"/>
                  <a:gd name="T45" fmla="*/ 14 h 47"/>
                  <a:gd name="T46" fmla="*/ 19 w 47"/>
                  <a:gd name="T47" fmla="*/ 14 h 47"/>
                  <a:gd name="T48" fmla="*/ 19 w 47"/>
                  <a:gd name="T49" fmla="*/ 14 h 47"/>
                  <a:gd name="T50" fmla="*/ 18 w 47"/>
                  <a:gd name="T51" fmla="*/ 14 h 47"/>
                  <a:gd name="T52" fmla="*/ 17 w 47"/>
                  <a:gd name="T53" fmla="*/ 14 h 47"/>
                  <a:gd name="T54" fmla="*/ 17 w 47"/>
                  <a:gd name="T55" fmla="*/ 14 h 47"/>
                  <a:gd name="T56" fmla="*/ 18 w 47"/>
                  <a:gd name="T57" fmla="*/ 16 h 47"/>
                  <a:gd name="T58" fmla="*/ 19 w 47"/>
                  <a:gd name="T59" fmla="*/ 17 h 47"/>
                  <a:gd name="T60" fmla="*/ 23 w 47"/>
                  <a:gd name="T61" fmla="*/ 24 h 47"/>
                  <a:gd name="T62" fmla="*/ 27 w 47"/>
                  <a:gd name="T63" fmla="*/ 33 h 47"/>
                  <a:gd name="T64" fmla="*/ 32 w 47"/>
                  <a:gd name="T65" fmla="*/ 41 h 47"/>
                  <a:gd name="T66" fmla="*/ 36 w 47"/>
                  <a:gd name="T67" fmla="*/ 47 h 47"/>
                  <a:gd name="T68" fmla="*/ 47 w 47"/>
                  <a:gd name="T69" fmla="*/ 37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7"/>
                  <a:gd name="T106" fmla="*/ 0 h 47"/>
                  <a:gd name="T107" fmla="*/ 47 w 47"/>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7" h="47">
                    <a:moveTo>
                      <a:pt x="47" y="37"/>
                    </a:moveTo>
                    <a:lnTo>
                      <a:pt x="45" y="34"/>
                    </a:lnTo>
                    <a:lnTo>
                      <a:pt x="41" y="27"/>
                    </a:lnTo>
                    <a:lnTo>
                      <a:pt x="37" y="17"/>
                    </a:lnTo>
                    <a:lnTo>
                      <a:pt x="32" y="9"/>
                    </a:lnTo>
                    <a:lnTo>
                      <a:pt x="29" y="5"/>
                    </a:lnTo>
                    <a:lnTo>
                      <a:pt x="26" y="2"/>
                    </a:lnTo>
                    <a:lnTo>
                      <a:pt x="22" y="0"/>
                    </a:lnTo>
                    <a:lnTo>
                      <a:pt x="19" y="0"/>
                    </a:lnTo>
                    <a:lnTo>
                      <a:pt x="17" y="0"/>
                    </a:lnTo>
                    <a:lnTo>
                      <a:pt x="12" y="0"/>
                    </a:lnTo>
                    <a:lnTo>
                      <a:pt x="10" y="3"/>
                    </a:lnTo>
                    <a:lnTo>
                      <a:pt x="8" y="5"/>
                    </a:lnTo>
                    <a:lnTo>
                      <a:pt x="6" y="7"/>
                    </a:lnTo>
                    <a:lnTo>
                      <a:pt x="4" y="10"/>
                    </a:lnTo>
                    <a:lnTo>
                      <a:pt x="2" y="17"/>
                    </a:lnTo>
                    <a:lnTo>
                      <a:pt x="0" y="27"/>
                    </a:lnTo>
                    <a:lnTo>
                      <a:pt x="15" y="30"/>
                    </a:lnTo>
                    <a:lnTo>
                      <a:pt x="17" y="21"/>
                    </a:lnTo>
                    <a:lnTo>
                      <a:pt x="19" y="16"/>
                    </a:lnTo>
                    <a:lnTo>
                      <a:pt x="19" y="14"/>
                    </a:lnTo>
                    <a:lnTo>
                      <a:pt x="21" y="14"/>
                    </a:lnTo>
                    <a:lnTo>
                      <a:pt x="19" y="14"/>
                    </a:lnTo>
                    <a:lnTo>
                      <a:pt x="18" y="14"/>
                    </a:lnTo>
                    <a:lnTo>
                      <a:pt x="17" y="14"/>
                    </a:lnTo>
                    <a:lnTo>
                      <a:pt x="18" y="16"/>
                    </a:lnTo>
                    <a:lnTo>
                      <a:pt x="19" y="17"/>
                    </a:lnTo>
                    <a:lnTo>
                      <a:pt x="23" y="24"/>
                    </a:lnTo>
                    <a:lnTo>
                      <a:pt x="27" y="33"/>
                    </a:lnTo>
                    <a:lnTo>
                      <a:pt x="32" y="41"/>
                    </a:lnTo>
                    <a:lnTo>
                      <a:pt x="36" y="47"/>
                    </a:lnTo>
                    <a:lnTo>
                      <a:pt x="47" y="3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51" name="Freeform 18">
                <a:extLst>
                  <a:ext uri="{FF2B5EF4-FFF2-40B4-BE49-F238E27FC236}">
                    <a16:creationId xmlns:a16="http://schemas.microsoft.com/office/drawing/2014/main" id="{945B5905-F37F-A246-A9B6-73D3A659B795}"/>
                  </a:ext>
                </a:extLst>
              </p:cNvPr>
              <p:cNvSpPr>
                <a:spLocks/>
              </p:cNvSpPr>
              <p:nvPr/>
            </p:nvSpPr>
            <p:spPr bwMode="auto">
              <a:xfrm>
                <a:off x="998" y="1762"/>
                <a:ext cx="63" cy="187"/>
              </a:xfrm>
              <a:custGeom>
                <a:avLst/>
                <a:gdLst>
                  <a:gd name="T0" fmla="*/ 49 w 63"/>
                  <a:gd name="T1" fmla="*/ 0 h 187"/>
                  <a:gd name="T2" fmla="*/ 49 w 63"/>
                  <a:gd name="T3" fmla="*/ 0 h 187"/>
                  <a:gd name="T4" fmla="*/ 48 w 63"/>
                  <a:gd name="T5" fmla="*/ 7 h 187"/>
                  <a:gd name="T6" fmla="*/ 47 w 63"/>
                  <a:gd name="T7" fmla="*/ 20 h 187"/>
                  <a:gd name="T8" fmla="*/ 44 w 63"/>
                  <a:gd name="T9" fmla="*/ 34 h 187"/>
                  <a:gd name="T10" fmla="*/ 43 w 63"/>
                  <a:gd name="T11" fmla="*/ 51 h 187"/>
                  <a:gd name="T12" fmla="*/ 40 w 63"/>
                  <a:gd name="T13" fmla="*/ 69 h 187"/>
                  <a:gd name="T14" fmla="*/ 37 w 63"/>
                  <a:gd name="T15" fmla="*/ 89 h 187"/>
                  <a:gd name="T16" fmla="*/ 34 w 63"/>
                  <a:gd name="T17" fmla="*/ 107 h 187"/>
                  <a:gd name="T18" fmla="*/ 30 w 63"/>
                  <a:gd name="T19" fmla="*/ 125 h 187"/>
                  <a:gd name="T20" fmla="*/ 28 w 63"/>
                  <a:gd name="T21" fmla="*/ 142 h 187"/>
                  <a:gd name="T22" fmla="*/ 25 w 63"/>
                  <a:gd name="T23" fmla="*/ 156 h 187"/>
                  <a:gd name="T24" fmla="*/ 22 w 63"/>
                  <a:gd name="T25" fmla="*/ 162 h 187"/>
                  <a:gd name="T26" fmla="*/ 21 w 63"/>
                  <a:gd name="T27" fmla="*/ 167 h 187"/>
                  <a:gd name="T28" fmla="*/ 19 w 63"/>
                  <a:gd name="T29" fmla="*/ 170 h 187"/>
                  <a:gd name="T30" fmla="*/ 18 w 63"/>
                  <a:gd name="T31" fmla="*/ 173 h 187"/>
                  <a:gd name="T32" fmla="*/ 18 w 63"/>
                  <a:gd name="T33" fmla="*/ 173 h 187"/>
                  <a:gd name="T34" fmla="*/ 18 w 63"/>
                  <a:gd name="T35" fmla="*/ 173 h 187"/>
                  <a:gd name="T36" fmla="*/ 18 w 63"/>
                  <a:gd name="T37" fmla="*/ 173 h 187"/>
                  <a:gd name="T38" fmla="*/ 19 w 63"/>
                  <a:gd name="T39" fmla="*/ 172 h 187"/>
                  <a:gd name="T40" fmla="*/ 21 w 63"/>
                  <a:gd name="T41" fmla="*/ 173 h 187"/>
                  <a:gd name="T42" fmla="*/ 22 w 63"/>
                  <a:gd name="T43" fmla="*/ 173 h 187"/>
                  <a:gd name="T44" fmla="*/ 22 w 63"/>
                  <a:gd name="T45" fmla="*/ 173 h 187"/>
                  <a:gd name="T46" fmla="*/ 22 w 63"/>
                  <a:gd name="T47" fmla="*/ 173 h 187"/>
                  <a:gd name="T48" fmla="*/ 21 w 63"/>
                  <a:gd name="T49" fmla="*/ 170 h 187"/>
                  <a:gd name="T50" fmla="*/ 19 w 63"/>
                  <a:gd name="T51" fmla="*/ 166 h 187"/>
                  <a:gd name="T52" fmla="*/ 17 w 63"/>
                  <a:gd name="T53" fmla="*/ 159 h 187"/>
                  <a:gd name="T54" fmla="*/ 15 w 63"/>
                  <a:gd name="T55" fmla="*/ 151 h 187"/>
                  <a:gd name="T56" fmla="*/ 0 w 63"/>
                  <a:gd name="T57" fmla="*/ 153 h 187"/>
                  <a:gd name="T58" fmla="*/ 3 w 63"/>
                  <a:gd name="T59" fmla="*/ 163 h 187"/>
                  <a:gd name="T60" fmla="*/ 4 w 63"/>
                  <a:gd name="T61" fmla="*/ 170 h 187"/>
                  <a:gd name="T62" fmla="*/ 7 w 63"/>
                  <a:gd name="T63" fmla="*/ 177 h 187"/>
                  <a:gd name="T64" fmla="*/ 10 w 63"/>
                  <a:gd name="T65" fmla="*/ 182 h 187"/>
                  <a:gd name="T66" fmla="*/ 11 w 63"/>
                  <a:gd name="T67" fmla="*/ 184 h 187"/>
                  <a:gd name="T68" fmla="*/ 14 w 63"/>
                  <a:gd name="T69" fmla="*/ 186 h 187"/>
                  <a:gd name="T70" fmla="*/ 17 w 63"/>
                  <a:gd name="T71" fmla="*/ 187 h 187"/>
                  <a:gd name="T72" fmla="*/ 21 w 63"/>
                  <a:gd name="T73" fmla="*/ 187 h 187"/>
                  <a:gd name="T74" fmla="*/ 24 w 63"/>
                  <a:gd name="T75" fmla="*/ 187 h 187"/>
                  <a:gd name="T76" fmla="*/ 26 w 63"/>
                  <a:gd name="T77" fmla="*/ 186 h 187"/>
                  <a:gd name="T78" fmla="*/ 28 w 63"/>
                  <a:gd name="T79" fmla="*/ 184 h 187"/>
                  <a:gd name="T80" fmla="*/ 30 w 63"/>
                  <a:gd name="T81" fmla="*/ 182 h 187"/>
                  <a:gd name="T82" fmla="*/ 32 w 63"/>
                  <a:gd name="T83" fmla="*/ 177 h 187"/>
                  <a:gd name="T84" fmla="*/ 34 w 63"/>
                  <a:gd name="T85" fmla="*/ 172 h 187"/>
                  <a:gd name="T86" fmla="*/ 36 w 63"/>
                  <a:gd name="T87" fmla="*/ 167 h 187"/>
                  <a:gd name="T88" fmla="*/ 39 w 63"/>
                  <a:gd name="T89" fmla="*/ 160 h 187"/>
                  <a:gd name="T90" fmla="*/ 43 w 63"/>
                  <a:gd name="T91" fmla="*/ 145 h 187"/>
                  <a:gd name="T92" fmla="*/ 45 w 63"/>
                  <a:gd name="T93" fmla="*/ 128 h 187"/>
                  <a:gd name="T94" fmla="*/ 49 w 63"/>
                  <a:gd name="T95" fmla="*/ 110 h 187"/>
                  <a:gd name="T96" fmla="*/ 52 w 63"/>
                  <a:gd name="T97" fmla="*/ 90 h 187"/>
                  <a:gd name="T98" fmla="*/ 55 w 63"/>
                  <a:gd name="T99" fmla="*/ 70 h 187"/>
                  <a:gd name="T100" fmla="*/ 58 w 63"/>
                  <a:gd name="T101" fmla="*/ 52 h 187"/>
                  <a:gd name="T102" fmla="*/ 59 w 63"/>
                  <a:gd name="T103" fmla="*/ 35 h 187"/>
                  <a:gd name="T104" fmla="*/ 62 w 63"/>
                  <a:gd name="T105" fmla="*/ 21 h 187"/>
                  <a:gd name="T106" fmla="*/ 63 w 63"/>
                  <a:gd name="T107" fmla="*/ 10 h 187"/>
                  <a:gd name="T108" fmla="*/ 63 w 63"/>
                  <a:gd name="T109" fmla="*/ 3 h 187"/>
                  <a:gd name="T110" fmla="*/ 63 w 63"/>
                  <a:gd name="T111" fmla="*/ 3 h 187"/>
                  <a:gd name="T112" fmla="*/ 49 w 63"/>
                  <a:gd name="T113" fmla="*/ 0 h 1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
                  <a:gd name="T172" fmla="*/ 0 h 187"/>
                  <a:gd name="T173" fmla="*/ 63 w 63"/>
                  <a:gd name="T174" fmla="*/ 187 h 1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 h="187">
                    <a:moveTo>
                      <a:pt x="49" y="0"/>
                    </a:moveTo>
                    <a:lnTo>
                      <a:pt x="49" y="0"/>
                    </a:lnTo>
                    <a:lnTo>
                      <a:pt x="48" y="7"/>
                    </a:lnTo>
                    <a:lnTo>
                      <a:pt x="47" y="20"/>
                    </a:lnTo>
                    <a:lnTo>
                      <a:pt x="44" y="34"/>
                    </a:lnTo>
                    <a:lnTo>
                      <a:pt x="43" y="51"/>
                    </a:lnTo>
                    <a:lnTo>
                      <a:pt x="40" y="69"/>
                    </a:lnTo>
                    <a:lnTo>
                      <a:pt x="37" y="89"/>
                    </a:lnTo>
                    <a:lnTo>
                      <a:pt x="34" y="107"/>
                    </a:lnTo>
                    <a:lnTo>
                      <a:pt x="30" y="125"/>
                    </a:lnTo>
                    <a:lnTo>
                      <a:pt x="28" y="142"/>
                    </a:lnTo>
                    <a:lnTo>
                      <a:pt x="25" y="156"/>
                    </a:lnTo>
                    <a:lnTo>
                      <a:pt x="22" y="162"/>
                    </a:lnTo>
                    <a:lnTo>
                      <a:pt x="21" y="167"/>
                    </a:lnTo>
                    <a:lnTo>
                      <a:pt x="19" y="170"/>
                    </a:lnTo>
                    <a:lnTo>
                      <a:pt x="18" y="173"/>
                    </a:lnTo>
                    <a:lnTo>
                      <a:pt x="19" y="172"/>
                    </a:lnTo>
                    <a:lnTo>
                      <a:pt x="21" y="173"/>
                    </a:lnTo>
                    <a:lnTo>
                      <a:pt x="22" y="173"/>
                    </a:lnTo>
                    <a:lnTo>
                      <a:pt x="21" y="170"/>
                    </a:lnTo>
                    <a:lnTo>
                      <a:pt x="19" y="166"/>
                    </a:lnTo>
                    <a:lnTo>
                      <a:pt x="17" y="159"/>
                    </a:lnTo>
                    <a:lnTo>
                      <a:pt x="15" y="151"/>
                    </a:lnTo>
                    <a:lnTo>
                      <a:pt x="0" y="153"/>
                    </a:lnTo>
                    <a:lnTo>
                      <a:pt x="3" y="163"/>
                    </a:lnTo>
                    <a:lnTo>
                      <a:pt x="4" y="170"/>
                    </a:lnTo>
                    <a:lnTo>
                      <a:pt x="7" y="177"/>
                    </a:lnTo>
                    <a:lnTo>
                      <a:pt x="10" y="182"/>
                    </a:lnTo>
                    <a:lnTo>
                      <a:pt x="11" y="184"/>
                    </a:lnTo>
                    <a:lnTo>
                      <a:pt x="14" y="186"/>
                    </a:lnTo>
                    <a:lnTo>
                      <a:pt x="17" y="187"/>
                    </a:lnTo>
                    <a:lnTo>
                      <a:pt x="21" y="187"/>
                    </a:lnTo>
                    <a:lnTo>
                      <a:pt x="24" y="187"/>
                    </a:lnTo>
                    <a:lnTo>
                      <a:pt x="26" y="186"/>
                    </a:lnTo>
                    <a:lnTo>
                      <a:pt x="28" y="184"/>
                    </a:lnTo>
                    <a:lnTo>
                      <a:pt x="30" y="182"/>
                    </a:lnTo>
                    <a:lnTo>
                      <a:pt x="32" y="177"/>
                    </a:lnTo>
                    <a:lnTo>
                      <a:pt x="34" y="172"/>
                    </a:lnTo>
                    <a:lnTo>
                      <a:pt x="36" y="167"/>
                    </a:lnTo>
                    <a:lnTo>
                      <a:pt x="39" y="160"/>
                    </a:lnTo>
                    <a:lnTo>
                      <a:pt x="43" y="145"/>
                    </a:lnTo>
                    <a:lnTo>
                      <a:pt x="45" y="128"/>
                    </a:lnTo>
                    <a:lnTo>
                      <a:pt x="49" y="110"/>
                    </a:lnTo>
                    <a:lnTo>
                      <a:pt x="52" y="90"/>
                    </a:lnTo>
                    <a:lnTo>
                      <a:pt x="55" y="70"/>
                    </a:lnTo>
                    <a:lnTo>
                      <a:pt x="58" y="52"/>
                    </a:lnTo>
                    <a:lnTo>
                      <a:pt x="59" y="35"/>
                    </a:lnTo>
                    <a:lnTo>
                      <a:pt x="62" y="21"/>
                    </a:lnTo>
                    <a:lnTo>
                      <a:pt x="63" y="10"/>
                    </a:lnTo>
                    <a:lnTo>
                      <a:pt x="63" y="3"/>
                    </a:lnTo>
                    <a:lnTo>
                      <a:pt x="49"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52" name="Freeform 19">
                <a:extLst>
                  <a:ext uri="{FF2B5EF4-FFF2-40B4-BE49-F238E27FC236}">
                    <a16:creationId xmlns:a16="http://schemas.microsoft.com/office/drawing/2014/main" id="{EE73D67B-2064-A844-9A65-4E2132BFBD2D}"/>
                  </a:ext>
                </a:extLst>
              </p:cNvPr>
              <p:cNvSpPr>
                <a:spLocks/>
              </p:cNvSpPr>
              <p:nvPr/>
            </p:nvSpPr>
            <p:spPr bwMode="auto">
              <a:xfrm>
                <a:off x="1047" y="1682"/>
                <a:ext cx="84" cy="83"/>
              </a:xfrm>
              <a:custGeom>
                <a:avLst/>
                <a:gdLst>
                  <a:gd name="T0" fmla="*/ 84 w 84"/>
                  <a:gd name="T1" fmla="*/ 46 h 83"/>
                  <a:gd name="T2" fmla="*/ 84 w 84"/>
                  <a:gd name="T3" fmla="*/ 39 h 83"/>
                  <a:gd name="T4" fmla="*/ 84 w 84"/>
                  <a:gd name="T5" fmla="*/ 32 h 83"/>
                  <a:gd name="T6" fmla="*/ 82 w 84"/>
                  <a:gd name="T7" fmla="*/ 25 h 83"/>
                  <a:gd name="T8" fmla="*/ 81 w 84"/>
                  <a:gd name="T9" fmla="*/ 21 h 83"/>
                  <a:gd name="T10" fmla="*/ 80 w 84"/>
                  <a:gd name="T11" fmla="*/ 15 h 83"/>
                  <a:gd name="T12" fmla="*/ 77 w 84"/>
                  <a:gd name="T13" fmla="*/ 11 h 83"/>
                  <a:gd name="T14" fmla="*/ 74 w 84"/>
                  <a:gd name="T15" fmla="*/ 8 h 83"/>
                  <a:gd name="T16" fmla="*/ 71 w 84"/>
                  <a:gd name="T17" fmla="*/ 4 h 83"/>
                  <a:gd name="T18" fmla="*/ 67 w 84"/>
                  <a:gd name="T19" fmla="*/ 2 h 83"/>
                  <a:gd name="T20" fmla="*/ 63 w 84"/>
                  <a:gd name="T21" fmla="*/ 1 h 83"/>
                  <a:gd name="T22" fmla="*/ 59 w 84"/>
                  <a:gd name="T23" fmla="*/ 0 h 83"/>
                  <a:gd name="T24" fmla="*/ 55 w 84"/>
                  <a:gd name="T25" fmla="*/ 1 h 83"/>
                  <a:gd name="T26" fmla="*/ 52 w 84"/>
                  <a:gd name="T27" fmla="*/ 2 h 83"/>
                  <a:gd name="T28" fmla="*/ 48 w 84"/>
                  <a:gd name="T29" fmla="*/ 4 h 83"/>
                  <a:gd name="T30" fmla="*/ 44 w 84"/>
                  <a:gd name="T31" fmla="*/ 7 h 83"/>
                  <a:gd name="T32" fmla="*/ 41 w 84"/>
                  <a:gd name="T33" fmla="*/ 8 h 83"/>
                  <a:gd name="T34" fmla="*/ 37 w 84"/>
                  <a:gd name="T35" fmla="*/ 11 h 83"/>
                  <a:gd name="T36" fmla="*/ 35 w 84"/>
                  <a:gd name="T37" fmla="*/ 15 h 83"/>
                  <a:gd name="T38" fmla="*/ 30 w 84"/>
                  <a:gd name="T39" fmla="*/ 18 h 83"/>
                  <a:gd name="T40" fmla="*/ 28 w 84"/>
                  <a:gd name="T41" fmla="*/ 22 h 83"/>
                  <a:gd name="T42" fmla="*/ 21 w 84"/>
                  <a:gd name="T43" fmla="*/ 31 h 83"/>
                  <a:gd name="T44" fmla="*/ 15 w 84"/>
                  <a:gd name="T45" fmla="*/ 39 h 83"/>
                  <a:gd name="T46" fmla="*/ 10 w 84"/>
                  <a:gd name="T47" fmla="*/ 49 h 83"/>
                  <a:gd name="T48" fmla="*/ 6 w 84"/>
                  <a:gd name="T49" fmla="*/ 60 h 83"/>
                  <a:gd name="T50" fmla="*/ 5 w 84"/>
                  <a:gd name="T51" fmla="*/ 64 h 83"/>
                  <a:gd name="T52" fmla="*/ 2 w 84"/>
                  <a:gd name="T53" fmla="*/ 70 h 83"/>
                  <a:gd name="T54" fmla="*/ 0 w 84"/>
                  <a:gd name="T55" fmla="*/ 74 h 83"/>
                  <a:gd name="T56" fmla="*/ 0 w 84"/>
                  <a:gd name="T57" fmla="*/ 80 h 83"/>
                  <a:gd name="T58" fmla="*/ 14 w 84"/>
                  <a:gd name="T59" fmla="*/ 83 h 83"/>
                  <a:gd name="T60" fmla="*/ 15 w 84"/>
                  <a:gd name="T61" fmla="*/ 78 h 83"/>
                  <a:gd name="T62" fmla="*/ 17 w 84"/>
                  <a:gd name="T63" fmla="*/ 74 h 83"/>
                  <a:gd name="T64" fmla="*/ 18 w 84"/>
                  <a:gd name="T65" fmla="*/ 70 h 83"/>
                  <a:gd name="T66" fmla="*/ 20 w 84"/>
                  <a:gd name="T67" fmla="*/ 66 h 83"/>
                  <a:gd name="T68" fmla="*/ 24 w 84"/>
                  <a:gd name="T69" fmla="*/ 56 h 83"/>
                  <a:gd name="T70" fmla="*/ 29 w 84"/>
                  <a:gd name="T71" fmla="*/ 47 h 83"/>
                  <a:gd name="T72" fmla="*/ 33 w 84"/>
                  <a:gd name="T73" fmla="*/ 39 h 83"/>
                  <a:gd name="T74" fmla="*/ 39 w 84"/>
                  <a:gd name="T75" fmla="*/ 32 h 83"/>
                  <a:gd name="T76" fmla="*/ 41 w 84"/>
                  <a:gd name="T77" fmla="*/ 28 h 83"/>
                  <a:gd name="T78" fmla="*/ 44 w 84"/>
                  <a:gd name="T79" fmla="*/ 25 h 83"/>
                  <a:gd name="T80" fmla="*/ 47 w 84"/>
                  <a:gd name="T81" fmla="*/ 24 h 83"/>
                  <a:gd name="T82" fmla="*/ 50 w 84"/>
                  <a:gd name="T83" fmla="*/ 21 h 83"/>
                  <a:gd name="T84" fmla="*/ 52 w 84"/>
                  <a:gd name="T85" fmla="*/ 18 h 83"/>
                  <a:gd name="T86" fmla="*/ 55 w 84"/>
                  <a:gd name="T87" fmla="*/ 16 h 83"/>
                  <a:gd name="T88" fmla="*/ 58 w 84"/>
                  <a:gd name="T89" fmla="*/ 16 h 83"/>
                  <a:gd name="T90" fmla="*/ 59 w 84"/>
                  <a:gd name="T91" fmla="*/ 15 h 83"/>
                  <a:gd name="T92" fmla="*/ 60 w 84"/>
                  <a:gd name="T93" fmla="*/ 15 h 83"/>
                  <a:gd name="T94" fmla="*/ 60 w 84"/>
                  <a:gd name="T95" fmla="*/ 15 h 83"/>
                  <a:gd name="T96" fmla="*/ 62 w 84"/>
                  <a:gd name="T97" fmla="*/ 15 h 83"/>
                  <a:gd name="T98" fmla="*/ 62 w 84"/>
                  <a:gd name="T99" fmla="*/ 16 h 83"/>
                  <a:gd name="T100" fmla="*/ 63 w 84"/>
                  <a:gd name="T101" fmla="*/ 16 h 83"/>
                  <a:gd name="T102" fmla="*/ 65 w 84"/>
                  <a:gd name="T103" fmla="*/ 18 h 83"/>
                  <a:gd name="T104" fmla="*/ 66 w 84"/>
                  <a:gd name="T105" fmla="*/ 21 h 83"/>
                  <a:gd name="T106" fmla="*/ 66 w 84"/>
                  <a:gd name="T107" fmla="*/ 24 h 83"/>
                  <a:gd name="T108" fmla="*/ 67 w 84"/>
                  <a:gd name="T109" fmla="*/ 28 h 83"/>
                  <a:gd name="T110" fmla="*/ 69 w 84"/>
                  <a:gd name="T111" fmla="*/ 33 h 83"/>
                  <a:gd name="T112" fmla="*/ 69 w 84"/>
                  <a:gd name="T113" fmla="*/ 39 h 83"/>
                  <a:gd name="T114" fmla="*/ 69 w 84"/>
                  <a:gd name="T115" fmla="*/ 46 h 83"/>
                  <a:gd name="T116" fmla="*/ 84 w 84"/>
                  <a:gd name="T117" fmla="*/ 46 h 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4"/>
                  <a:gd name="T178" fmla="*/ 0 h 83"/>
                  <a:gd name="T179" fmla="*/ 84 w 84"/>
                  <a:gd name="T180" fmla="*/ 83 h 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4" h="83">
                    <a:moveTo>
                      <a:pt x="84" y="46"/>
                    </a:moveTo>
                    <a:lnTo>
                      <a:pt x="84" y="39"/>
                    </a:lnTo>
                    <a:lnTo>
                      <a:pt x="84" y="32"/>
                    </a:lnTo>
                    <a:lnTo>
                      <a:pt x="82" y="25"/>
                    </a:lnTo>
                    <a:lnTo>
                      <a:pt x="81" y="21"/>
                    </a:lnTo>
                    <a:lnTo>
                      <a:pt x="80" y="15"/>
                    </a:lnTo>
                    <a:lnTo>
                      <a:pt x="77" y="11"/>
                    </a:lnTo>
                    <a:lnTo>
                      <a:pt x="74" y="8"/>
                    </a:lnTo>
                    <a:lnTo>
                      <a:pt x="71" y="4"/>
                    </a:lnTo>
                    <a:lnTo>
                      <a:pt x="67" y="2"/>
                    </a:lnTo>
                    <a:lnTo>
                      <a:pt x="63" y="1"/>
                    </a:lnTo>
                    <a:lnTo>
                      <a:pt x="59" y="0"/>
                    </a:lnTo>
                    <a:lnTo>
                      <a:pt x="55" y="1"/>
                    </a:lnTo>
                    <a:lnTo>
                      <a:pt x="52" y="2"/>
                    </a:lnTo>
                    <a:lnTo>
                      <a:pt x="48" y="4"/>
                    </a:lnTo>
                    <a:lnTo>
                      <a:pt x="44" y="7"/>
                    </a:lnTo>
                    <a:lnTo>
                      <a:pt x="41" y="8"/>
                    </a:lnTo>
                    <a:lnTo>
                      <a:pt x="37" y="11"/>
                    </a:lnTo>
                    <a:lnTo>
                      <a:pt x="35" y="15"/>
                    </a:lnTo>
                    <a:lnTo>
                      <a:pt x="30" y="18"/>
                    </a:lnTo>
                    <a:lnTo>
                      <a:pt x="28" y="22"/>
                    </a:lnTo>
                    <a:lnTo>
                      <a:pt x="21" y="31"/>
                    </a:lnTo>
                    <a:lnTo>
                      <a:pt x="15" y="39"/>
                    </a:lnTo>
                    <a:lnTo>
                      <a:pt x="10" y="49"/>
                    </a:lnTo>
                    <a:lnTo>
                      <a:pt x="6" y="60"/>
                    </a:lnTo>
                    <a:lnTo>
                      <a:pt x="5" y="64"/>
                    </a:lnTo>
                    <a:lnTo>
                      <a:pt x="2" y="70"/>
                    </a:lnTo>
                    <a:lnTo>
                      <a:pt x="0" y="74"/>
                    </a:lnTo>
                    <a:lnTo>
                      <a:pt x="0" y="80"/>
                    </a:lnTo>
                    <a:lnTo>
                      <a:pt x="14" y="83"/>
                    </a:lnTo>
                    <a:lnTo>
                      <a:pt x="15" y="78"/>
                    </a:lnTo>
                    <a:lnTo>
                      <a:pt x="17" y="74"/>
                    </a:lnTo>
                    <a:lnTo>
                      <a:pt x="18" y="70"/>
                    </a:lnTo>
                    <a:lnTo>
                      <a:pt x="20" y="66"/>
                    </a:lnTo>
                    <a:lnTo>
                      <a:pt x="24" y="56"/>
                    </a:lnTo>
                    <a:lnTo>
                      <a:pt x="29" y="47"/>
                    </a:lnTo>
                    <a:lnTo>
                      <a:pt x="33" y="39"/>
                    </a:lnTo>
                    <a:lnTo>
                      <a:pt x="39" y="32"/>
                    </a:lnTo>
                    <a:lnTo>
                      <a:pt x="41" y="28"/>
                    </a:lnTo>
                    <a:lnTo>
                      <a:pt x="44" y="25"/>
                    </a:lnTo>
                    <a:lnTo>
                      <a:pt x="47" y="24"/>
                    </a:lnTo>
                    <a:lnTo>
                      <a:pt x="50" y="21"/>
                    </a:lnTo>
                    <a:lnTo>
                      <a:pt x="52" y="18"/>
                    </a:lnTo>
                    <a:lnTo>
                      <a:pt x="55" y="16"/>
                    </a:lnTo>
                    <a:lnTo>
                      <a:pt x="58" y="16"/>
                    </a:lnTo>
                    <a:lnTo>
                      <a:pt x="59" y="15"/>
                    </a:lnTo>
                    <a:lnTo>
                      <a:pt x="60" y="15"/>
                    </a:lnTo>
                    <a:lnTo>
                      <a:pt x="62" y="15"/>
                    </a:lnTo>
                    <a:lnTo>
                      <a:pt x="62" y="16"/>
                    </a:lnTo>
                    <a:lnTo>
                      <a:pt x="63" y="16"/>
                    </a:lnTo>
                    <a:lnTo>
                      <a:pt x="65" y="18"/>
                    </a:lnTo>
                    <a:lnTo>
                      <a:pt x="66" y="21"/>
                    </a:lnTo>
                    <a:lnTo>
                      <a:pt x="66" y="24"/>
                    </a:lnTo>
                    <a:lnTo>
                      <a:pt x="67" y="28"/>
                    </a:lnTo>
                    <a:lnTo>
                      <a:pt x="69" y="33"/>
                    </a:lnTo>
                    <a:lnTo>
                      <a:pt x="69" y="39"/>
                    </a:lnTo>
                    <a:lnTo>
                      <a:pt x="69" y="46"/>
                    </a:lnTo>
                    <a:lnTo>
                      <a:pt x="84" y="4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5618" name="Group 20">
              <a:extLst>
                <a:ext uri="{FF2B5EF4-FFF2-40B4-BE49-F238E27FC236}">
                  <a16:creationId xmlns:a16="http://schemas.microsoft.com/office/drawing/2014/main" id="{64F10548-6B25-0544-BFCB-07BF7586A6D9}"/>
                </a:ext>
              </a:extLst>
            </p:cNvPr>
            <p:cNvGrpSpPr>
              <a:grpSpLocks/>
            </p:cNvGrpSpPr>
            <p:nvPr/>
          </p:nvGrpSpPr>
          <p:grpSpPr bwMode="auto">
            <a:xfrm>
              <a:off x="1017" y="3200"/>
              <a:ext cx="408" cy="272"/>
              <a:chOff x="1252" y="1677"/>
              <a:chExt cx="408" cy="272"/>
            </a:xfrm>
          </p:grpSpPr>
          <p:sp>
            <p:nvSpPr>
              <p:cNvPr id="25733" name="Freeform 21">
                <a:extLst>
                  <a:ext uri="{FF2B5EF4-FFF2-40B4-BE49-F238E27FC236}">
                    <a16:creationId xmlns:a16="http://schemas.microsoft.com/office/drawing/2014/main" id="{364D255C-AB15-D546-9872-7849A1AE1C6C}"/>
                  </a:ext>
                </a:extLst>
              </p:cNvPr>
              <p:cNvSpPr>
                <a:spLocks/>
              </p:cNvSpPr>
              <p:nvPr/>
            </p:nvSpPr>
            <p:spPr bwMode="auto">
              <a:xfrm>
                <a:off x="1259" y="1717"/>
                <a:ext cx="394" cy="198"/>
              </a:xfrm>
              <a:custGeom>
                <a:avLst/>
                <a:gdLst>
                  <a:gd name="T0" fmla="*/ 217 w 394"/>
                  <a:gd name="T1" fmla="*/ 1 h 198"/>
                  <a:gd name="T2" fmla="*/ 245 w 394"/>
                  <a:gd name="T3" fmla="*/ 3 h 198"/>
                  <a:gd name="T4" fmla="*/ 274 w 394"/>
                  <a:gd name="T5" fmla="*/ 8 h 198"/>
                  <a:gd name="T6" fmla="*/ 298 w 394"/>
                  <a:gd name="T7" fmla="*/ 14 h 198"/>
                  <a:gd name="T8" fmla="*/ 322 w 394"/>
                  <a:gd name="T9" fmla="*/ 22 h 198"/>
                  <a:gd name="T10" fmla="*/ 342 w 394"/>
                  <a:gd name="T11" fmla="*/ 32 h 198"/>
                  <a:gd name="T12" fmla="*/ 360 w 394"/>
                  <a:gd name="T13" fmla="*/ 43 h 198"/>
                  <a:gd name="T14" fmla="*/ 373 w 394"/>
                  <a:gd name="T15" fmla="*/ 56 h 198"/>
                  <a:gd name="T16" fmla="*/ 384 w 394"/>
                  <a:gd name="T17" fmla="*/ 70 h 198"/>
                  <a:gd name="T18" fmla="*/ 391 w 394"/>
                  <a:gd name="T19" fmla="*/ 84 h 198"/>
                  <a:gd name="T20" fmla="*/ 394 w 394"/>
                  <a:gd name="T21" fmla="*/ 100 h 198"/>
                  <a:gd name="T22" fmla="*/ 391 w 394"/>
                  <a:gd name="T23" fmla="*/ 114 h 198"/>
                  <a:gd name="T24" fmla="*/ 384 w 394"/>
                  <a:gd name="T25" fmla="*/ 128 h 198"/>
                  <a:gd name="T26" fmla="*/ 373 w 394"/>
                  <a:gd name="T27" fmla="*/ 142 h 198"/>
                  <a:gd name="T28" fmla="*/ 360 w 394"/>
                  <a:gd name="T29" fmla="*/ 155 h 198"/>
                  <a:gd name="T30" fmla="*/ 342 w 394"/>
                  <a:gd name="T31" fmla="*/ 166 h 198"/>
                  <a:gd name="T32" fmla="*/ 322 w 394"/>
                  <a:gd name="T33" fmla="*/ 176 h 198"/>
                  <a:gd name="T34" fmla="*/ 298 w 394"/>
                  <a:gd name="T35" fmla="*/ 184 h 198"/>
                  <a:gd name="T36" fmla="*/ 274 w 394"/>
                  <a:gd name="T37" fmla="*/ 191 h 198"/>
                  <a:gd name="T38" fmla="*/ 245 w 394"/>
                  <a:gd name="T39" fmla="*/ 196 h 198"/>
                  <a:gd name="T40" fmla="*/ 217 w 394"/>
                  <a:gd name="T41" fmla="*/ 198 h 198"/>
                  <a:gd name="T42" fmla="*/ 187 w 394"/>
                  <a:gd name="T43" fmla="*/ 198 h 198"/>
                  <a:gd name="T44" fmla="*/ 157 w 394"/>
                  <a:gd name="T45" fmla="*/ 197 h 198"/>
                  <a:gd name="T46" fmla="*/ 129 w 394"/>
                  <a:gd name="T47" fmla="*/ 193 h 198"/>
                  <a:gd name="T48" fmla="*/ 103 w 394"/>
                  <a:gd name="T49" fmla="*/ 187 h 198"/>
                  <a:gd name="T50" fmla="*/ 79 w 394"/>
                  <a:gd name="T51" fmla="*/ 179 h 198"/>
                  <a:gd name="T52" fmla="*/ 57 w 394"/>
                  <a:gd name="T53" fmla="*/ 169 h 198"/>
                  <a:gd name="T54" fmla="*/ 39 w 394"/>
                  <a:gd name="T55" fmla="*/ 159 h 198"/>
                  <a:gd name="T56" fmla="*/ 24 w 394"/>
                  <a:gd name="T57" fmla="*/ 146 h 198"/>
                  <a:gd name="T58" fmla="*/ 12 w 394"/>
                  <a:gd name="T59" fmla="*/ 134 h 198"/>
                  <a:gd name="T60" fmla="*/ 4 w 394"/>
                  <a:gd name="T61" fmla="*/ 119 h 198"/>
                  <a:gd name="T62" fmla="*/ 0 w 394"/>
                  <a:gd name="T63" fmla="*/ 104 h 198"/>
                  <a:gd name="T64" fmla="*/ 1 w 394"/>
                  <a:gd name="T65" fmla="*/ 89 h 198"/>
                  <a:gd name="T66" fmla="*/ 7 w 394"/>
                  <a:gd name="T67" fmla="*/ 74 h 198"/>
                  <a:gd name="T68" fmla="*/ 15 w 394"/>
                  <a:gd name="T69" fmla="*/ 60 h 198"/>
                  <a:gd name="T70" fmla="*/ 28 w 394"/>
                  <a:gd name="T71" fmla="*/ 48 h 198"/>
                  <a:gd name="T72" fmla="*/ 45 w 394"/>
                  <a:gd name="T73" fmla="*/ 36 h 198"/>
                  <a:gd name="T74" fmla="*/ 64 w 394"/>
                  <a:gd name="T75" fmla="*/ 27 h 198"/>
                  <a:gd name="T76" fmla="*/ 87 w 394"/>
                  <a:gd name="T77" fmla="*/ 17 h 198"/>
                  <a:gd name="T78" fmla="*/ 112 w 394"/>
                  <a:gd name="T79" fmla="*/ 10 h 198"/>
                  <a:gd name="T80" fmla="*/ 138 w 394"/>
                  <a:gd name="T81" fmla="*/ 4 h 198"/>
                  <a:gd name="T82" fmla="*/ 166 w 394"/>
                  <a:gd name="T83" fmla="*/ 1 h 198"/>
                  <a:gd name="T84" fmla="*/ 198 w 394"/>
                  <a:gd name="T85" fmla="*/ 0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4"/>
                  <a:gd name="T130" fmla="*/ 0 h 198"/>
                  <a:gd name="T131" fmla="*/ 394 w 394"/>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4" h="198">
                    <a:moveTo>
                      <a:pt x="198" y="0"/>
                    </a:moveTo>
                    <a:lnTo>
                      <a:pt x="207" y="0"/>
                    </a:lnTo>
                    <a:lnTo>
                      <a:pt x="217" y="1"/>
                    </a:lnTo>
                    <a:lnTo>
                      <a:pt x="226" y="1"/>
                    </a:lnTo>
                    <a:lnTo>
                      <a:pt x="236" y="1"/>
                    </a:lnTo>
                    <a:lnTo>
                      <a:pt x="245" y="3"/>
                    </a:lnTo>
                    <a:lnTo>
                      <a:pt x="255" y="4"/>
                    </a:lnTo>
                    <a:lnTo>
                      <a:pt x="264" y="5"/>
                    </a:lnTo>
                    <a:lnTo>
                      <a:pt x="274" y="8"/>
                    </a:lnTo>
                    <a:lnTo>
                      <a:pt x="282" y="10"/>
                    </a:lnTo>
                    <a:lnTo>
                      <a:pt x="290" y="12"/>
                    </a:lnTo>
                    <a:lnTo>
                      <a:pt x="298" y="14"/>
                    </a:lnTo>
                    <a:lnTo>
                      <a:pt x="307" y="17"/>
                    </a:lnTo>
                    <a:lnTo>
                      <a:pt x="315" y="19"/>
                    </a:lnTo>
                    <a:lnTo>
                      <a:pt x="322" y="22"/>
                    </a:lnTo>
                    <a:lnTo>
                      <a:pt x="328" y="27"/>
                    </a:lnTo>
                    <a:lnTo>
                      <a:pt x="335" y="29"/>
                    </a:lnTo>
                    <a:lnTo>
                      <a:pt x="342" y="32"/>
                    </a:lnTo>
                    <a:lnTo>
                      <a:pt x="349" y="36"/>
                    </a:lnTo>
                    <a:lnTo>
                      <a:pt x="354" y="39"/>
                    </a:lnTo>
                    <a:lnTo>
                      <a:pt x="360" y="43"/>
                    </a:lnTo>
                    <a:lnTo>
                      <a:pt x="365" y="48"/>
                    </a:lnTo>
                    <a:lnTo>
                      <a:pt x="369" y="52"/>
                    </a:lnTo>
                    <a:lnTo>
                      <a:pt x="373" y="56"/>
                    </a:lnTo>
                    <a:lnTo>
                      <a:pt x="378" y="60"/>
                    </a:lnTo>
                    <a:lnTo>
                      <a:pt x="382" y="65"/>
                    </a:lnTo>
                    <a:lnTo>
                      <a:pt x="384" y="70"/>
                    </a:lnTo>
                    <a:lnTo>
                      <a:pt x="387" y="74"/>
                    </a:lnTo>
                    <a:lnTo>
                      <a:pt x="390" y="79"/>
                    </a:lnTo>
                    <a:lnTo>
                      <a:pt x="391" y="84"/>
                    </a:lnTo>
                    <a:lnTo>
                      <a:pt x="393" y="89"/>
                    </a:lnTo>
                    <a:lnTo>
                      <a:pt x="393" y="94"/>
                    </a:lnTo>
                    <a:lnTo>
                      <a:pt x="394" y="100"/>
                    </a:lnTo>
                    <a:lnTo>
                      <a:pt x="393" y="104"/>
                    </a:lnTo>
                    <a:lnTo>
                      <a:pt x="393" y="110"/>
                    </a:lnTo>
                    <a:lnTo>
                      <a:pt x="391" y="114"/>
                    </a:lnTo>
                    <a:lnTo>
                      <a:pt x="390" y="119"/>
                    </a:lnTo>
                    <a:lnTo>
                      <a:pt x="387" y="124"/>
                    </a:lnTo>
                    <a:lnTo>
                      <a:pt x="384" y="128"/>
                    </a:lnTo>
                    <a:lnTo>
                      <a:pt x="382" y="134"/>
                    </a:lnTo>
                    <a:lnTo>
                      <a:pt x="378" y="138"/>
                    </a:lnTo>
                    <a:lnTo>
                      <a:pt x="373" y="142"/>
                    </a:lnTo>
                    <a:lnTo>
                      <a:pt x="369" y="146"/>
                    </a:lnTo>
                    <a:lnTo>
                      <a:pt x="365" y="150"/>
                    </a:lnTo>
                    <a:lnTo>
                      <a:pt x="360" y="155"/>
                    </a:lnTo>
                    <a:lnTo>
                      <a:pt x="354" y="159"/>
                    </a:lnTo>
                    <a:lnTo>
                      <a:pt x="349" y="162"/>
                    </a:lnTo>
                    <a:lnTo>
                      <a:pt x="342" y="166"/>
                    </a:lnTo>
                    <a:lnTo>
                      <a:pt x="335" y="169"/>
                    </a:lnTo>
                    <a:lnTo>
                      <a:pt x="328" y="173"/>
                    </a:lnTo>
                    <a:lnTo>
                      <a:pt x="322" y="176"/>
                    </a:lnTo>
                    <a:lnTo>
                      <a:pt x="315" y="179"/>
                    </a:lnTo>
                    <a:lnTo>
                      <a:pt x="307" y="181"/>
                    </a:lnTo>
                    <a:lnTo>
                      <a:pt x="298" y="184"/>
                    </a:lnTo>
                    <a:lnTo>
                      <a:pt x="290" y="187"/>
                    </a:lnTo>
                    <a:lnTo>
                      <a:pt x="282" y="189"/>
                    </a:lnTo>
                    <a:lnTo>
                      <a:pt x="274" y="191"/>
                    </a:lnTo>
                    <a:lnTo>
                      <a:pt x="264" y="193"/>
                    </a:lnTo>
                    <a:lnTo>
                      <a:pt x="255" y="194"/>
                    </a:lnTo>
                    <a:lnTo>
                      <a:pt x="245" y="196"/>
                    </a:lnTo>
                    <a:lnTo>
                      <a:pt x="236" y="197"/>
                    </a:lnTo>
                    <a:lnTo>
                      <a:pt x="226" y="197"/>
                    </a:lnTo>
                    <a:lnTo>
                      <a:pt x="217" y="198"/>
                    </a:lnTo>
                    <a:lnTo>
                      <a:pt x="207" y="198"/>
                    </a:lnTo>
                    <a:lnTo>
                      <a:pt x="198" y="198"/>
                    </a:lnTo>
                    <a:lnTo>
                      <a:pt x="187" y="198"/>
                    </a:lnTo>
                    <a:lnTo>
                      <a:pt x="177" y="198"/>
                    </a:lnTo>
                    <a:lnTo>
                      <a:pt x="166" y="197"/>
                    </a:lnTo>
                    <a:lnTo>
                      <a:pt x="157" y="197"/>
                    </a:lnTo>
                    <a:lnTo>
                      <a:pt x="147" y="196"/>
                    </a:lnTo>
                    <a:lnTo>
                      <a:pt x="138" y="194"/>
                    </a:lnTo>
                    <a:lnTo>
                      <a:pt x="129" y="193"/>
                    </a:lnTo>
                    <a:lnTo>
                      <a:pt x="120" y="191"/>
                    </a:lnTo>
                    <a:lnTo>
                      <a:pt x="112" y="189"/>
                    </a:lnTo>
                    <a:lnTo>
                      <a:pt x="103" y="187"/>
                    </a:lnTo>
                    <a:lnTo>
                      <a:pt x="95" y="184"/>
                    </a:lnTo>
                    <a:lnTo>
                      <a:pt x="87" y="181"/>
                    </a:lnTo>
                    <a:lnTo>
                      <a:pt x="79" y="179"/>
                    </a:lnTo>
                    <a:lnTo>
                      <a:pt x="72" y="176"/>
                    </a:lnTo>
                    <a:lnTo>
                      <a:pt x="64" y="173"/>
                    </a:lnTo>
                    <a:lnTo>
                      <a:pt x="57" y="169"/>
                    </a:lnTo>
                    <a:lnTo>
                      <a:pt x="50" y="166"/>
                    </a:lnTo>
                    <a:lnTo>
                      <a:pt x="45" y="162"/>
                    </a:lnTo>
                    <a:lnTo>
                      <a:pt x="39" y="159"/>
                    </a:lnTo>
                    <a:lnTo>
                      <a:pt x="34" y="155"/>
                    </a:lnTo>
                    <a:lnTo>
                      <a:pt x="28" y="150"/>
                    </a:lnTo>
                    <a:lnTo>
                      <a:pt x="24" y="146"/>
                    </a:lnTo>
                    <a:lnTo>
                      <a:pt x="19" y="142"/>
                    </a:lnTo>
                    <a:lnTo>
                      <a:pt x="15" y="138"/>
                    </a:lnTo>
                    <a:lnTo>
                      <a:pt x="12" y="134"/>
                    </a:lnTo>
                    <a:lnTo>
                      <a:pt x="9" y="128"/>
                    </a:lnTo>
                    <a:lnTo>
                      <a:pt x="7" y="124"/>
                    </a:lnTo>
                    <a:lnTo>
                      <a:pt x="4" y="119"/>
                    </a:lnTo>
                    <a:lnTo>
                      <a:pt x="3" y="114"/>
                    </a:lnTo>
                    <a:lnTo>
                      <a:pt x="1" y="110"/>
                    </a:lnTo>
                    <a:lnTo>
                      <a:pt x="0" y="104"/>
                    </a:lnTo>
                    <a:lnTo>
                      <a:pt x="0" y="100"/>
                    </a:lnTo>
                    <a:lnTo>
                      <a:pt x="0" y="94"/>
                    </a:lnTo>
                    <a:lnTo>
                      <a:pt x="1" y="89"/>
                    </a:lnTo>
                    <a:lnTo>
                      <a:pt x="3" y="84"/>
                    </a:lnTo>
                    <a:lnTo>
                      <a:pt x="4" y="79"/>
                    </a:lnTo>
                    <a:lnTo>
                      <a:pt x="7" y="74"/>
                    </a:lnTo>
                    <a:lnTo>
                      <a:pt x="9" y="70"/>
                    </a:lnTo>
                    <a:lnTo>
                      <a:pt x="12" y="65"/>
                    </a:lnTo>
                    <a:lnTo>
                      <a:pt x="15" y="60"/>
                    </a:lnTo>
                    <a:lnTo>
                      <a:pt x="19" y="56"/>
                    </a:lnTo>
                    <a:lnTo>
                      <a:pt x="24" y="52"/>
                    </a:lnTo>
                    <a:lnTo>
                      <a:pt x="28" y="48"/>
                    </a:lnTo>
                    <a:lnTo>
                      <a:pt x="34" y="43"/>
                    </a:lnTo>
                    <a:lnTo>
                      <a:pt x="39" y="39"/>
                    </a:lnTo>
                    <a:lnTo>
                      <a:pt x="45" y="36"/>
                    </a:lnTo>
                    <a:lnTo>
                      <a:pt x="50" y="32"/>
                    </a:lnTo>
                    <a:lnTo>
                      <a:pt x="57" y="29"/>
                    </a:lnTo>
                    <a:lnTo>
                      <a:pt x="64" y="27"/>
                    </a:lnTo>
                    <a:lnTo>
                      <a:pt x="72" y="22"/>
                    </a:lnTo>
                    <a:lnTo>
                      <a:pt x="79" y="19"/>
                    </a:lnTo>
                    <a:lnTo>
                      <a:pt x="87" y="17"/>
                    </a:lnTo>
                    <a:lnTo>
                      <a:pt x="95" y="14"/>
                    </a:lnTo>
                    <a:lnTo>
                      <a:pt x="103" y="12"/>
                    </a:lnTo>
                    <a:lnTo>
                      <a:pt x="112" y="10"/>
                    </a:lnTo>
                    <a:lnTo>
                      <a:pt x="120" y="8"/>
                    </a:lnTo>
                    <a:lnTo>
                      <a:pt x="129" y="5"/>
                    </a:lnTo>
                    <a:lnTo>
                      <a:pt x="138" y="4"/>
                    </a:lnTo>
                    <a:lnTo>
                      <a:pt x="147" y="3"/>
                    </a:lnTo>
                    <a:lnTo>
                      <a:pt x="157" y="1"/>
                    </a:lnTo>
                    <a:lnTo>
                      <a:pt x="166" y="1"/>
                    </a:lnTo>
                    <a:lnTo>
                      <a:pt x="177" y="1"/>
                    </a:lnTo>
                    <a:lnTo>
                      <a:pt x="187" y="0"/>
                    </a:lnTo>
                    <a:lnTo>
                      <a:pt x="198" y="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34" name="Freeform 22">
                <a:extLst>
                  <a:ext uri="{FF2B5EF4-FFF2-40B4-BE49-F238E27FC236}">
                    <a16:creationId xmlns:a16="http://schemas.microsoft.com/office/drawing/2014/main" id="{BE28AF81-C404-C14E-82F7-2144BD779E69}"/>
                  </a:ext>
                </a:extLst>
              </p:cNvPr>
              <p:cNvSpPr>
                <a:spLocks/>
              </p:cNvSpPr>
              <p:nvPr/>
            </p:nvSpPr>
            <p:spPr bwMode="auto">
              <a:xfrm>
                <a:off x="1457" y="1710"/>
                <a:ext cx="203" cy="107"/>
              </a:xfrm>
              <a:custGeom>
                <a:avLst/>
                <a:gdLst>
                  <a:gd name="T0" fmla="*/ 203 w 203"/>
                  <a:gd name="T1" fmla="*/ 107 h 107"/>
                  <a:gd name="T2" fmla="*/ 201 w 203"/>
                  <a:gd name="T3" fmla="*/ 94 h 107"/>
                  <a:gd name="T4" fmla="*/ 199 w 203"/>
                  <a:gd name="T5" fmla="*/ 83 h 107"/>
                  <a:gd name="T6" fmla="*/ 193 w 203"/>
                  <a:gd name="T7" fmla="*/ 73 h 107"/>
                  <a:gd name="T8" fmla="*/ 185 w 203"/>
                  <a:gd name="T9" fmla="*/ 63 h 107"/>
                  <a:gd name="T10" fmla="*/ 177 w 203"/>
                  <a:gd name="T11" fmla="*/ 53 h 107"/>
                  <a:gd name="T12" fmla="*/ 166 w 203"/>
                  <a:gd name="T13" fmla="*/ 45 h 107"/>
                  <a:gd name="T14" fmla="*/ 155 w 203"/>
                  <a:gd name="T15" fmla="*/ 36 h 107"/>
                  <a:gd name="T16" fmla="*/ 141 w 203"/>
                  <a:gd name="T17" fmla="*/ 29 h 107"/>
                  <a:gd name="T18" fmla="*/ 126 w 203"/>
                  <a:gd name="T19" fmla="*/ 22 h 107"/>
                  <a:gd name="T20" fmla="*/ 111 w 203"/>
                  <a:gd name="T21" fmla="*/ 17 h 107"/>
                  <a:gd name="T22" fmla="*/ 94 w 203"/>
                  <a:gd name="T23" fmla="*/ 11 h 107"/>
                  <a:gd name="T24" fmla="*/ 77 w 203"/>
                  <a:gd name="T25" fmla="*/ 7 h 107"/>
                  <a:gd name="T26" fmla="*/ 58 w 203"/>
                  <a:gd name="T27" fmla="*/ 4 h 107"/>
                  <a:gd name="T28" fmla="*/ 39 w 203"/>
                  <a:gd name="T29" fmla="*/ 1 h 107"/>
                  <a:gd name="T30" fmla="*/ 19 w 203"/>
                  <a:gd name="T31" fmla="*/ 0 h 107"/>
                  <a:gd name="T32" fmla="*/ 0 w 203"/>
                  <a:gd name="T33" fmla="*/ 0 h 107"/>
                  <a:gd name="T34" fmla="*/ 8 w 203"/>
                  <a:gd name="T35" fmla="*/ 14 h 107"/>
                  <a:gd name="T36" fmla="*/ 28 w 203"/>
                  <a:gd name="T37" fmla="*/ 15 h 107"/>
                  <a:gd name="T38" fmla="*/ 47 w 203"/>
                  <a:gd name="T39" fmla="*/ 18 h 107"/>
                  <a:gd name="T40" fmla="*/ 65 w 203"/>
                  <a:gd name="T41" fmla="*/ 21 h 107"/>
                  <a:gd name="T42" fmla="*/ 81 w 203"/>
                  <a:gd name="T43" fmla="*/ 24 h 107"/>
                  <a:gd name="T44" fmla="*/ 98 w 203"/>
                  <a:gd name="T45" fmla="*/ 28 h 107"/>
                  <a:gd name="T46" fmla="*/ 114 w 203"/>
                  <a:gd name="T47" fmla="*/ 34 h 107"/>
                  <a:gd name="T48" fmla="*/ 128 w 203"/>
                  <a:gd name="T49" fmla="*/ 39 h 107"/>
                  <a:gd name="T50" fmla="*/ 140 w 203"/>
                  <a:gd name="T51" fmla="*/ 46 h 107"/>
                  <a:gd name="T52" fmla="*/ 152 w 203"/>
                  <a:gd name="T53" fmla="*/ 53 h 107"/>
                  <a:gd name="T54" fmla="*/ 162 w 203"/>
                  <a:gd name="T55" fmla="*/ 60 h 107"/>
                  <a:gd name="T56" fmla="*/ 170 w 203"/>
                  <a:gd name="T57" fmla="*/ 69 h 107"/>
                  <a:gd name="T58" fmla="*/ 177 w 203"/>
                  <a:gd name="T59" fmla="*/ 76 h 107"/>
                  <a:gd name="T60" fmla="*/ 182 w 203"/>
                  <a:gd name="T61" fmla="*/ 84 h 107"/>
                  <a:gd name="T62" fmla="*/ 186 w 203"/>
                  <a:gd name="T63" fmla="*/ 93 h 107"/>
                  <a:gd name="T64" fmla="*/ 188 w 203"/>
                  <a:gd name="T65" fmla="*/ 101 h 107"/>
                  <a:gd name="T66" fmla="*/ 188 w 203"/>
                  <a:gd name="T67" fmla="*/ 107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7"/>
                  <a:gd name="T104" fmla="*/ 203 w 203"/>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7">
                    <a:moveTo>
                      <a:pt x="203" y="107"/>
                    </a:moveTo>
                    <a:lnTo>
                      <a:pt x="203" y="107"/>
                    </a:lnTo>
                    <a:lnTo>
                      <a:pt x="203" y="100"/>
                    </a:lnTo>
                    <a:lnTo>
                      <a:pt x="201" y="94"/>
                    </a:lnTo>
                    <a:lnTo>
                      <a:pt x="200" y="88"/>
                    </a:lnTo>
                    <a:lnTo>
                      <a:pt x="199" y="83"/>
                    </a:lnTo>
                    <a:lnTo>
                      <a:pt x="196" y="79"/>
                    </a:lnTo>
                    <a:lnTo>
                      <a:pt x="193" y="73"/>
                    </a:lnTo>
                    <a:lnTo>
                      <a:pt x="189" y="67"/>
                    </a:lnTo>
                    <a:lnTo>
                      <a:pt x="185" y="63"/>
                    </a:lnTo>
                    <a:lnTo>
                      <a:pt x="181" y="57"/>
                    </a:lnTo>
                    <a:lnTo>
                      <a:pt x="177" y="53"/>
                    </a:lnTo>
                    <a:lnTo>
                      <a:pt x="171" y="49"/>
                    </a:lnTo>
                    <a:lnTo>
                      <a:pt x="166" y="45"/>
                    </a:lnTo>
                    <a:lnTo>
                      <a:pt x="160" y="41"/>
                    </a:lnTo>
                    <a:lnTo>
                      <a:pt x="155" y="36"/>
                    </a:lnTo>
                    <a:lnTo>
                      <a:pt x="148" y="34"/>
                    </a:lnTo>
                    <a:lnTo>
                      <a:pt x="141" y="29"/>
                    </a:lnTo>
                    <a:lnTo>
                      <a:pt x="135" y="25"/>
                    </a:lnTo>
                    <a:lnTo>
                      <a:pt x="126" y="22"/>
                    </a:lnTo>
                    <a:lnTo>
                      <a:pt x="120" y="19"/>
                    </a:lnTo>
                    <a:lnTo>
                      <a:pt x="111" y="17"/>
                    </a:lnTo>
                    <a:lnTo>
                      <a:pt x="103" y="14"/>
                    </a:lnTo>
                    <a:lnTo>
                      <a:pt x="94" y="11"/>
                    </a:lnTo>
                    <a:lnTo>
                      <a:pt x="85" y="10"/>
                    </a:lnTo>
                    <a:lnTo>
                      <a:pt x="77" y="7"/>
                    </a:lnTo>
                    <a:lnTo>
                      <a:pt x="68" y="5"/>
                    </a:lnTo>
                    <a:lnTo>
                      <a:pt x="58" y="4"/>
                    </a:lnTo>
                    <a:lnTo>
                      <a:pt x="49" y="3"/>
                    </a:lnTo>
                    <a:lnTo>
                      <a:pt x="39" y="1"/>
                    </a:lnTo>
                    <a:lnTo>
                      <a:pt x="30" y="0"/>
                    </a:lnTo>
                    <a:lnTo>
                      <a:pt x="19" y="0"/>
                    </a:lnTo>
                    <a:lnTo>
                      <a:pt x="9" y="0"/>
                    </a:lnTo>
                    <a:lnTo>
                      <a:pt x="0" y="0"/>
                    </a:lnTo>
                    <a:lnTo>
                      <a:pt x="0" y="14"/>
                    </a:lnTo>
                    <a:lnTo>
                      <a:pt x="8" y="14"/>
                    </a:lnTo>
                    <a:lnTo>
                      <a:pt x="19" y="15"/>
                    </a:lnTo>
                    <a:lnTo>
                      <a:pt x="28" y="15"/>
                    </a:lnTo>
                    <a:lnTo>
                      <a:pt x="38" y="17"/>
                    </a:lnTo>
                    <a:lnTo>
                      <a:pt x="47" y="18"/>
                    </a:lnTo>
                    <a:lnTo>
                      <a:pt x="55" y="19"/>
                    </a:lnTo>
                    <a:lnTo>
                      <a:pt x="65" y="21"/>
                    </a:lnTo>
                    <a:lnTo>
                      <a:pt x="73" y="22"/>
                    </a:lnTo>
                    <a:lnTo>
                      <a:pt x="81" y="24"/>
                    </a:lnTo>
                    <a:lnTo>
                      <a:pt x="90" y="26"/>
                    </a:lnTo>
                    <a:lnTo>
                      <a:pt x="98" y="28"/>
                    </a:lnTo>
                    <a:lnTo>
                      <a:pt x="106" y="31"/>
                    </a:lnTo>
                    <a:lnTo>
                      <a:pt x="114" y="34"/>
                    </a:lnTo>
                    <a:lnTo>
                      <a:pt x="121" y="36"/>
                    </a:lnTo>
                    <a:lnTo>
                      <a:pt x="128" y="39"/>
                    </a:lnTo>
                    <a:lnTo>
                      <a:pt x="135" y="43"/>
                    </a:lnTo>
                    <a:lnTo>
                      <a:pt x="140" y="46"/>
                    </a:lnTo>
                    <a:lnTo>
                      <a:pt x="147" y="49"/>
                    </a:lnTo>
                    <a:lnTo>
                      <a:pt x="152" y="53"/>
                    </a:lnTo>
                    <a:lnTo>
                      <a:pt x="158" y="57"/>
                    </a:lnTo>
                    <a:lnTo>
                      <a:pt x="162" y="60"/>
                    </a:lnTo>
                    <a:lnTo>
                      <a:pt x="166" y="65"/>
                    </a:lnTo>
                    <a:lnTo>
                      <a:pt x="170" y="69"/>
                    </a:lnTo>
                    <a:lnTo>
                      <a:pt x="174" y="72"/>
                    </a:lnTo>
                    <a:lnTo>
                      <a:pt x="177" y="76"/>
                    </a:lnTo>
                    <a:lnTo>
                      <a:pt x="180" y="80"/>
                    </a:lnTo>
                    <a:lnTo>
                      <a:pt x="182" y="84"/>
                    </a:lnTo>
                    <a:lnTo>
                      <a:pt x="185" y="88"/>
                    </a:lnTo>
                    <a:lnTo>
                      <a:pt x="186" y="93"/>
                    </a:lnTo>
                    <a:lnTo>
                      <a:pt x="186" y="97"/>
                    </a:lnTo>
                    <a:lnTo>
                      <a:pt x="188" y="101"/>
                    </a:lnTo>
                    <a:lnTo>
                      <a:pt x="188" y="107"/>
                    </a:lnTo>
                    <a:lnTo>
                      <a:pt x="203" y="10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35" name="Freeform 23">
                <a:extLst>
                  <a:ext uri="{FF2B5EF4-FFF2-40B4-BE49-F238E27FC236}">
                    <a16:creationId xmlns:a16="http://schemas.microsoft.com/office/drawing/2014/main" id="{6240246E-D65E-014A-8F19-A756B94CAA76}"/>
                  </a:ext>
                </a:extLst>
              </p:cNvPr>
              <p:cNvSpPr>
                <a:spLocks/>
              </p:cNvSpPr>
              <p:nvPr/>
            </p:nvSpPr>
            <p:spPr bwMode="auto">
              <a:xfrm>
                <a:off x="1457" y="1817"/>
                <a:ext cx="203" cy="105"/>
              </a:xfrm>
              <a:custGeom>
                <a:avLst/>
                <a:gdLst>
                  <a:gd name="T0" fmla="*/ 0 w 203"/>
                  <a:gd name="T1" fmla="*/ 105 h 105"/>
                  <a:gd name="T2" fmla="*/ 19 w 203"/>
                  <a:gd name="T3" fmla="*/ 105 h 105"/>
                  <a:gd name="T4" fmla="*/ 39 w 203"/>
                  <a:gd name="T5" fmla="*/ 104 h 105"/>
                  <a:gd name="T6" fmla="*/ 58 w 203"/>
                  <a:gd name="T7" fmla="*/ 101 h 105"/>
                  <a:gd name="T8" fmla="*/ 77 w 203"/>
                  <a:gd name="T9" fmla="*/ 98 h 105"/>
                  <a:gd name="T10" fmla="*/ 94 w 203"/>
                  <a:gd name="T11" fmla="*/ 94 h 105"/>
                  <a:gd name="T12" fmla="*/ 111 w 203"/>
                  <a:gd name="T13" fmla="*/ 89 h 105"/>
                  <a:gd name="T14" fmla="*/ 126 w 203"/>
                  <a:gd name="T15" fmla="*/ 83 h 105"/>
                  <a:gd name="T16" fmla="*/ 141 w 203"/>
                  <a:gd name="T17" fmla="*/ 76 h 105"/>
                  <a:gd name="T18" fmla="*/ 155 w 203"/>
                  <a:gd name="T19" fmla="*/ 69 h 105"/>
                  <a:gd name="T20" fmla="*/ 166 w 203"/>
                  <a:gd name="T21" fmla="*/ 60 h 105"/>
                  <a:gd name="T22" fmla="*/ 177 w 203"/>
                  <a:gd name="T23" fmla="*/ 52 h 105"/>
                  <a:gd name="T24" fmla="*/ 185 w 203"/>
                  <a:gd name="T25" fmla="*/ 42 h 105"/>
                  <a:gd name="T26" fmla="*/ 193 w 203"/>
                  <a:gd name="T27" fmla="*/ 32 h 105"/>
                  <a:gd name="T28" fmla="*/ 199 w 203"/>
                  <a:gd name="T29" fmla="*/ 22 h 105"/>
                  <a:gd name="T30" fmla="*/ 201 w 203"/>
                  <a:gd name="T31" fmla="*/ 11 h 105"/>
                  <a:gd name="T32" fmla="*/ 203 w 203"/>
                  <a:gd name="T33" fmla="*/ 0 h 105"/>
                  <a:gd name="T34" fmla="*/ 188 w 203"/>
                  <a:gd name="T35" fmla="*/ 3 h 105"/>
                  <a:gd name="T36" fmla="*/ 186 w 203"/>
                  <a:gd name="T37" fmla="*/ 12 h 105"/>
                  <a:gd name="T38" fmla="*/ 182 w 203"/>
                  <a:gd name="T39" fmla="*/ 21 h 105"/>
                  <a:gd name="T40" fmla="*/ 177 w 203"/>
                  <a:gd name="T41" fmla="*/ 28 h 105"/>
                  <a:gd name="T42" fmla="*/ 170 w 203"/>
                  <a:gd name="T43" fmla="*/ 36 h 105"/>
                  <a:gd name="T44" fmla="*/ 162 w 203"/>
                  <a:gd name="T45" fmla="*/ 45 h 105"/>
                  <a:gd name="T46" fmla="*/ 152 w 203"/>
                  <a:gd name="T47" fmla="*/ 52 h 105"/>
                  <a:gd name="T48" fmla="*/ 140 w 203"/>
                  <a:gd name="T49" fmla="*/ 59 h 105"/>
                  <a:gd name="T50" fmla="*/ 128 w 203"/>
                  <a:gd name="T51" fmla="*/ 66 h 105"/>
                  <a:gd name="T52" fmla="*/ 114 w 203"/>
                  <a:gd name="T53" fmla="*/ 72 h 105"/>
                  <a:gd name="T54" fmla="*/ 98 w 203"/>
                  <a:gd name="T55" fmla="*/ 77 h 105"/>
                  <a:gd name="T56" fmla="*/ 81 w 203"/>
                  <a:gd name="T57" fmla="*/ 81 h 105"/>
                  <a:gd name="T58" fmla="*/ 65 w 203"/>
                  <a:gd name="T59" fmla="*/ 84 h 105"/>
                  <a:gd name="T60" fmla="*/ 47 w 203"/>
                  <a:gd name="T61" fmla="*/ 89 h 105"/>
                  <a:gd name="T62" fmla="*/ 28 w 203"/>
                  <a:gd name="T63" fmla="*/ 90 h 105"/>
                  <a:gd name="T64" fmla="*/ 8 w 203"/>
                  <a:gd name="T65" fmla="*/ 91 h 105"/>
                  <a:gd name="T66" fmla="*/ 0 w 203"/>
                  <a:gd name="T67" fmla="*/ 91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5"/>
                  <a:gd name="T104" fmla="*/ 203 w 203"/>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5">
                    <a:moveTo>
                      <a:pt x="0" y="105"/>
                    </a:moveTo>
                    <a:lnTo>
                      <a:pt x="0" y="105"/>
                    </a:lnTo>
                    <a:lnTo>
                      <a:pt x="9" y="105"/>
                    </a:lnTo>
                    <a:lnTo>
                      <a:pt x="19" y="105"/>
                    </a:lnTo>
                    <a:lnTo>
                      <a:pt x="30" y="104"/>
                    </a:lnTo>
                    <a:lnTo>
                      <a:pt x="39" y="104"/>
                    </a:lnTo>
                    <a:lnTo>
                      <a:pt x="49" y="103"/>
                    </a:lnTo>
                    <a:lnTo>
                      <a:pt x="58" y="101"/>
                    </a:lnTo>
                    <a:lnTo>
                      <a:pt x="68" y="100"/>
                    </a:lnTo>
                    <a:lnTo>
                      <a:pt x="77" y="98"/>
                    </a:lnTo>
                    <a:lnTo>
                      <a:pt x="85" y="96"/>
                    </a:lnTo>
                    <a:lnTo>
                      <a:pt x="94" y="94"/>
                    </a:lnTo>
                    <a:lnTo>
                      <a:pt x="103" y="91"/>
                    </a:lnTo>
                    <a:lnTo>
                      <a:pt x="111" y="89"/>
                    </a:lnTo>
                    <a:lnTo>
                      <a:pt x="120" y="86"/>
                    </a:lnTo>
                    <a:lnTo>
                      <a:pt x="126" y="83"/>
                    </a:lnTo>
                    <a:lnTo>
                      <a:pt x="135" y="79"/>
                    </a:lnTo>
                    <a:lnTo>
                      <a:pt x="141" y="76"/>
                    </a:lnTo>
                    <a:lnTo>
                      <a:pt x="148" y="73"/>
                    </a:lnTo>
                    <a:lnTo>
                      <a:pt x="155" y="69"/>
                    </a:lnTo>
                    <a:lnTo>
                      <a:pt x="160" y="65"/>
                    </a:lnTo>
                    <a:lnTo>
                      <a:pt x="166" y="60"/>
                    </a:lnTo>
                    <a:lnTo>
                      <a:pt x="171" y="56"/>
                    </a:lnTo>
                    <a:lnTo>
                      <a:pt x="177" y="52"/>
                    </a:lnTo>
                    <a:lnTo>
                      <a:pt x="181" y="48"/>
                    </a:lnTo>
                    <a:lnTo>
                      <a:pt x="185" y="42"/>
                    </a:lnTo>
                    <a:lnTo>
                      <a:pt x="189" y="38"/>
                    </a:lnTo>
                    <a:lnTo>
                      <a:pt x="193" y="32"/>
                    </a:lnTo>
                    <a:lnTo>
                      <a:pt x="196" y="28"/>
                    </a:lnTo>
                    <a:lnTo>
                      <a:pt x="199" y="22"/>
                    </a:lnTo>
                    <a:lnTo>
                      <a:pt x="200" y="17"/>
                    </a:lnTo>
                    <a:lnTo>
                      <a:pt x="201" y="11"/>
                    </a:lnTo>
                    <a:lnTo>
                      <a:pt x="203" y="5"/>
                    </a:lnTo>
                    <a:lnTo>
                      <a:pt x="203" y="0"/>
                    </a:lnTo>
                    <a:lnTo>
                      <a:pt x="188" y="0"/>
                    </a:lnTo>
                    <a:lnTo>
                      <a:pt x="188" y="3"/>
                    </a:lnTo>
                    <a:lnTo>
                      <a:pt x="186" y="8"/>
                    </a:lnTo>
                    <a:lnTo>
                      <a:pt x="186" y="12"/>
                    </a:lnTo>
                    <a:lnTo>
                      <a:pt x="185" y="17"/>
                    </a:lnTo>
                    <a:lnTo>
                      <a:pt x="182" y="21"/>
                    </a:lnTo>
                    <a:lnTo>
                      <a:pt x="180" y="25"/>
                    </a:lnTo>
                    <a:lnTo>
                      <a:pt x="177" y="28"/>
                    </a:lnTo>
                    <a:lnTo>
                      <a:pt x="174" y="32"/>
                    </a:lnTo>
                    <a:lnTo>
                      <a:pt x="170" y="36"/>
                    </a:lnTo>
                    <a:lnTo>
                      <a:pt x="166" y="41"/>
                    </a:lnTo>
                    <a:lnTo>
                      <a:pt x="162" y="45"/>
                    </a:lnTo>
                    <a:lnTo>
                      <a:pt x="158" y="49"/>
                    </a:lnTo>
                    <a:lnTo>
                      <a:pt x="152" y="52"/>
                    </a:lnTo>
                    <a:lnTo>
                      <a:pt x="147" y="56"/>
                    </a:lnTo>
                    <a:lnTo>
                      <a:pt x="140" y="59"/>
                    </a:lnTo>
                    <a:lnTo>
                      <a:pt x="135" y="63"/>
                    </a:lnTo>
                    <a:lnTo>
                      <a:pt x="128" y="66"/>
                    </a:lnTo>
                    <a:lnTo>
                      <a:pt x="121" y="69"/>
                    </a:lnTo>
                    <a:lnTo>
                      <a:pt x="114" y="72"/>
                    </a:lnTo>
                    <a:lnTo>
                      <a:pt x="106" y="74"/>
                    </a:lnTo>
                    <a:lnTo>
                      <a:pt x="98" y="77"/>
                    </a:lnTo>
                    <a:lnTo>
                      <a:pt x="90" y="79"/>
                    </a:lnTo>
                    <a:lnTo>
                      <a:pt x="81" y="81"/>
                    </a:lnTo>
                    <a:lnTo>
                      <a:pt x="73" y="83"/>
                    </a:lnTo>
                    <a:lnTo>
                      <a:pt x="65" y="84"/>
                    </a:lnTo>
                    <a:lnTo>
                      <a:pt x="55" y="87"/>
                    </a:lnTo>
                    <a:lnTo>
                      <a:pt x="47" y="89"/>
                    </a:lnTo>
                    <a:lnTo>
                      <a:pt x="38" y="89"/>
                    </a:lnTo>
                    <a:lnTo>
                      <a:pt x="28" y="90"/>
                    </a:lnTo>
                    <a:lnTo>
                      <a:pt x="19" y="90"/>
                    </a:lnTo>
                    <a:lnTo>
                      <a:pt x="8" y="91"/>
                    </a:lnTo>
                    <a:lnTo>
                      <a:pt x="0" y="91"/>
                    </a:lnTo>
                    <a:lnTo>
                      <a:pt x="0" y="10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36" name="Freeform 24">
                <a:extLst>
                  <a:ext uri="{FF2B5EF4-FFF2-40B4-BE49-F238E27FC236}">
                    <a16:creationId xmlns:a16="http://schemas.microsoft.com/office/drawing/2014/main" id="{DA7D6224-0A6B-2A4D-A0EA-D6177C3765C2}"/>
                  </a:ext>
                </a:extLst>
              </p:cNvPr>
              <p:cNvSpPr>
                <a:spLocks/>
              </p:cNvSpPr>
              <p:nvPr/>
            </p:nvSpPr>
            <p:spPr bwMode="auto">
              <a:xfrm>
                <a:off x="1252" y="1817"/>
                <a:ext cx="205" cy="105"/>
              </a:xfrm>
              <a:custGeom>
                <a:avLst/>
                <a:gdLst>
                  <a:gd name="T0" fmla="*/ 0 w 205"/>
                  <a:gd name="T1" fmla="*/ 0 h 105"/>
                  <a:gd name="T2" fmla="*/ 0 w 205"/>
                  <a:gd name="T3" fmla="*/ 11 h 105"/>
                  <a:gd name="T4" fmla="*/ 4 w 205"/>
                  <a:gd name="T5" fmla="*/ 22 h 105"/>
                  <a:gd name="T6" fmla="*/ 10 w 205"/>
                  <a:gd name="T7" fmla="*/ 32 h 105"/>
                  <a:gd name="T8" fmla="*/ 16 w 205"/>
                  <a:gd name="T9" fmla="*/ 42 h 105"/>
                  <a:gd name="T10" fmla="*/ 26 w 205"/>
                  <a:gd name="T11" fmla="*/ 52 h 105"/>
                  <a:gd name="T12" fmla="*/ 37 w 205"/>
                  <a:gd name="T13" fmla="*/ 60 h 105"/>
                  <a:gd name="T14" fmla="*/ 48 w 205"/>
                  <a:gd name="T15" fmla="*/ 69 h 105"/>
                  <a:gd name="T16" fmla="*/ 61 w 205"/>
                  <a:gd name="T17" fmla="*/ 76 h 105"/>
                  <a:gd name="T18" fmla="*/ 75 w 205"/>
                  <a:gd name="T19" fmla="*/ 83 h 105"/>
                  <a:gd name="T20" fmla="*/ 91 w 205"/>
                  <a:gd name="T21" fmla="*/ 89 h 105"/>
                  <a:gd name="T22" fmla="*/ 108 w 205"/>
                  <a:gd name="T23" fmla="*/ 94 h 105"/>
                  <a:gd name="T24" fmla="*/ 125 w 205"/>
                  <a:gd name="T25" fmla="*/ 98 h 105"/>
                  <a:gd name="T26" fmla="*/ 145 w 205"/>
                  <a:gd name="T27" fmla="*/ 101 h 105"/>
                  <a:gd name="T28" fmla="*/ 164 w 205"/>
                  <a:gd name="T29" fmla="*/ 104 h 105"/>
                  <a:gd name="T30" fmla="*/ 183 w 205"/>
                  <a:gd name="T31" fmla="*/ 105 h 105"/>
                  <a:gd name="T32" fmla="*/ 205 w 205"/>
                  <a:gd name="T33" fmla="*/ 105 h 105"/>
                  <a:gd name="T34" fmla="*/ 194 w 205"/>
                  <a:gd name="T35" fmla="*/ 91 h 105"/>
                  <a:gd name="T36" fmla="*/ 175 w 205"/>
                  <a:gd name="T37" fmla="*/ 90 h 105"/>
                  <a:gd name="T38" fmla="*/ 155 w 205"/>
                  <a:gd name="T39" fmla="*/ 89 h 105"/>
                  <a:gd name="T40" fmla="*/ 138 w 205"/>
                  <a:gd name="T41" fmla="*/ 84 h 105"/>
                  <a:gd name="T42" fmla="*/ 120 w 205"/>
                  <a:gd name="T43" fmla="*/ 81 h 105"/>
                  <a:gd name="T44" fmla="*/ 104 w 205"/>
                  <a:gd name="T45" fmla="*/ 77 h 105"/>
                  <a:gd name="T46" fmla="*/ 89 w 205"/>
                  <a:gd name="T47" fmla="*/ 72 h 105"/>
                  <a:gd name="T48" fmla="*/ 75 w 205"/>
                  <a:gd name="T49" fmla="*/ 66 h 105"/>
                  <a:gd name="T50" fmla="*/ 61 w 205"/>
                  <a:gd name="T51" fmla="*/ 59 h 105"/>
                  <a:gd name="T52" fmla="*/ 50 w 205"/>
                  <a:gd name="T53" fmla="*/ 52 h 105"/>
                  <a:gd name="T54" fmla="*/ 40 w 205"/>
                  <a:gd name="T55" fmla="*/ 45 h 105"/>
                  <a:gd name="T56" fmla="*/ 31 w 205"/>
                  <a:gd name="T57" fmla="*/ 36 h 105"/>
                  <a:gd name="T58" fmla="*/ 25 w 205"/>
                  <a:gd name="T59" fmla="*/ 28 h 105"/>
                  <a:gd name="T60" fmla="*/ 20 w 205"/>
                  <a:gd name="T61" fmla="*/ 21 h 105"/>
                  <a:gd name="T62" fmla="*/ 16 w 205"/>
                  <a:gd name="T63" fmla="*/ 12 h 105"/>
                  <a:gd name="T64" fmla="*/ 15 w 205"/>
                  <a:gd name="T65" fmla="*/ 3 h 105"/>
                  <a:gd name="T66" fmla="*/ 15 w 205"/>
                  <a:gd name="T67" fmla="*/ 0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5"/>
                  <a:gd name="T103" fmla="*/ 0 h 105"/>
                  <a:gd name="T104" fmla="*/ 205 w 205"/>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5" h="105">
                    <a:moveTo>
                      <a:pt x="0" y="0"/>
                    </a:moveTo>
                    <a:lnTo>
                      <a:pt x="0" y="0"/>
                    </a:lnTo>
                    <a:lnTo>
                      <a:pt x="0" y="5"/>
                    </a:lnTo>
                    <a:lnTo>
                      <a:pt x="0" y="11"/>
                    </a:lnTo>
                    <a:lnTo>
                      <a:pt x="1" y="17"/>
                    </a:lnTo>
                    <a:lnTo>
                      <a:pt x="4" y="22"/>
                    </a:lnTo>
                    <a:lnTo>
                      <a:pt x="7" y="28"/>
                    </a:lnTo>
                    <a:lnTo>
                      <a:pt x="10" y="32"/>
                    </a:lnTo>
                    <a:lnTo>
                      <a:pt x="12" y="38"/>
                    </a:lnTo>
                    <a:lnTo>
                      <a:pt x="16" y="42"/>
                    </a:lnTo>
                    <a:lnTo>
                      <a:pt x="20" y="48"/>
                    </a:lnTo>
                    <a:lnTo>
                      <a:pt x="26" y="52"/>
                    </a:lnTo>
                    <a:lnTo>
                      <a:pt x="31" y="56"/>
                    </a:lnTo>
                    <a:lnTo>
                      <a:pt x="37" y="60"/>
                    </a:lnTo>
                    <a:lnTo>
                      <a:pt x="42" y="65"/>
                    </a:lnTo>
                    <a:lnTo>
                      <a:pt x="48" y="69"/>
                    </a:lnTo>
                    <a:lnTo>
                      <a:pt x="55" y="73"/>
                    </a:lnTo>
                    <a:lnTo>
                      <a:pt x="61" y="76"/>
                    </a:lnTo>
                    <a:lnTo>
                      <a:pt x="68" y="79"/>
                    </a:lnTo>
                    <a:lnTo>
                      <a:pt x="75" y="83"/>
                    </a:lnTo>
                    <a:lnTo>
                      <a:pt x="83" y="86"/>
                    </a:lnTo>
                    <a:lnTo>
                      <a:pt x="91" y="89"/>
                    </a:lnTo>
                    <a:lnTo>
                      <a:pt x="100" y="91"/>
                    </a:lnTo>
                    <a:lnTo>
                      <a:pt x="108" y="94"/>
                    </a:lnTo>
                    <a:lnTo>
                      <a:pt x="117" y="96"/>
                    </a:lnTo>
                    <a:lnTo>
                      <a:pt x="125" y="98"/>
                    </a:lnTo>
                    <a:lnTo>
                      <a:pt x="135" y="100"/>
                    </a:lnTo>
                    <a:lnTo>
                      <a:pt x="145" y="101"/>
                    </a:lnTo>
                    <a:lnTo>
                      <a:pt x="154" y="103"/>
                    </a:lnTo>
                    <a:lnTo>
                      <a:pt x="164" y="104"/>
                    </a:lnTo>
                    <a:lnTo>
                      <a:pt x="173" y="104"/>
                    </a:lnTo>
                    <a:lnTo>
                      <a:pt x="183" y="105"/>
                    </a:lnTo>
                    <a:lnTo>
                      <a:pt x="194" y="105"/>
                    </a:lnTo>
                    <a:lnTo>
                      <a:pt x="205" y="105"/>
                    </a:lnTo>
                    <a:lnTo>
                      <a:pt x="205" y="91"/>
                    </a:lnTo>
                    <a:lnTo>
                      <a:pt x="194" y="91"/>
                    </a:lnTo>
                    <a:lnTo>
                      <a:pt x="184" y="90"/>
                    </a:lnTo>
                    <a:lnTo>
                      <a:pt x="175" y="90"/>
                    </a:lnTo>
                    <a:lnTo>
                      <a:pt x="165" y="89"/>
                    </a:lnTo>
                    <a:lnTo>
                      <a:pt x="155" y="89"/>
                    </a:lnTo>
                    <a:lnTo>
                      <a:pt x="146" y="87"/>
                    </a:lnTo>
                    <a:lnTo>
                      <a:pt x="138" y="84"/>
                    </a:lnTo>
                    <a:lnTo>
                      <a:pt x="128" y="83"/>
                    </a:lnTo>
                    <a:lnTo>
                      <a:pt x="120" y="81"/>
                    </a:lnTo>
                    <a:lnTo>
                      <a:pt x="112" y="79"/>
                    </a:lnTo>
                    <a:lnTo>
                      <a:pt x="104" y="77"/>
                    </a:lnTo>
                    <a:lnTo>
                      <a:pt x="97" y="74"/>
                    </a:lnTo>
                    <a:lnTo>
                      <a:pt x="89" y="72"/>
                    </a:lnTo>
                    <a:lnTo>
                      <a:pt x="82" y="69"/>
                    </a:lnTo>
                    <a:lnTo>
                      <a:pt x="75" y="66"/>
                    </a:lnTo>
                    <a:lnTo>
                      <a:pt x="68" y="63"/>
                    </a:lnTo>
                    <a:lnTo>
                      <a:pt x="61" y="59"/>
                    </a:lnTo>
                    <a:lnTo>
                      <a:pt x="56" y="56"/>
                    </a:lnTo>
                    <a:lnTo>
                      <a:pt x="50" y="52"/>
                    </a:lnTo>
                    <a:lnTo>
                      <a:pt x="45" y="49"/>
                    </a:lnTo>
                    <a:lnTo>
                      <a:pt x="40" y="45"/>
                    </a:lnTo>
                    <a:lnTo>
                      <a:pt x="35" y="41"/>
                    </a:lnTo>
                    <a:lnTo>
                      <a:pt x="31" y="36"/>
                    </a:lnTo>
                    <a:lnTo>
                      <a:pt x="29" y="32"/>
                    </a:lnTo>
                    <a:lnTo>
                      <a:pt x="25" y="28"/>
                    </a:lnTo>
                    <a:lnTo>
                      <a:pt x="22" y="25"/>
                    </a:lnTo>
                    <a:lnTo>
                      <a:pt x="20" y="21"/>
                    </a:lnTo>
                    <a:lnTo>
                      <a:pt x="18" y="17"/>
                    </a:lnTo>
                    <a:lnTo>
                      <a:pt x="16" y="12"/>
                    </a:lnTo>
                    <a:lnTo>
                      <a:pt x="15" y="8"/>
                    </a:lnTo>
                    <a:lnTo>
                      <a:pt x="15" y="3"/>
                    </a:lnTo>
                    <a:lnTo>
                      <a:pt x="1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37" name="Freeform 25">
                <a:extLst>
                  <a:ext uri="{FF2B5EF4-FFF2-40B4-BE49-F238E27FC236}">
                    <a16:creationId xmlns:a16="http://schemas.microsoft.com/office/drawing/2014/main" id="{1DECAA15-5C05-F745-BBEB-EC610C4A38D9}"/>
                  </a:ext>
                </a:extLst>
              </p:cNvPr>
              <p:cNvSpPr>
                <a:spLocks/>
              </p:cNvSpPr>
              <p:nvPr/>
            </p:nvSpPr>
            <p:spPr bwMode="auto">
              <a:xfrm>
                <a:off x="1252" y="1710"/>
                <a:ext cx="205" cy="107"/>
              </a:xfrm>
              <a:custGeom>
                <a:avLst/>
                <a:gdLst>
                  <a:gd name="T0" fmla="*/ 205 w 205"/>
                  <a:gd name="T1" fmla="*/ 0 h 107"/>
                  <a:gd name="T2" fmla="*/ 183 w 205"/>
                  <a:gd name="T3" fmla="*/ 0 h 107"/>
                  <a:gd name="T4" fmla="*/ 164 w 205"/>
                  <a:gd name="T5" fmla="*/ 1 h 107"/>
                  <a:gd name="T6" fmla="*/ 145 w 205"/>
                  <a:gd name="T7" fmla="*/ 4 h 107"/>
                  <a:gd name="T8" fmla="*/ 125 w 205"/>
                  <a:gd name="T9" fmla="*/ 7 h 107"/>
                  <a:gd name="T10" fmla="*/ 108 w 205"/>
                  <a:gd name="T11" fmla="*/ 11 h 107"/>
                  <a:gd name="T12" fmla="*/ 91 w 205"/>
                  <a:gd name="T13" fmla="*/ 17 h 107"/>
                  <a:gd name="T14" fmla="*/ 75 w 205"/>
                  <a:gd name="T15" fmla="*/ 22 h 107"/>
                  <a:gd name="T16" fmla="*/ 61 w 205"/>
                  <a:gd name="T17" fmla="*/ 29 h 107"/>
                  <a:gd name="T18" fmla="*/ 48 w 205"/>
                  <a:gd name="T19" fmla="*/ 36 h 107"/>
                  <a:gd name="T20" fmla="*/ 37 w 205"/>
                  <a:gd name="T21" fmla="*/ 45 h 107"/>
                  <a:gd name="T22" fmla="*/ 26 w 205"/>
                  <a:gd name="T23" fmla="*/ 53 h 107"/>
                  <a:gd name="T24" fmla="*/ 16 w 205"/>
                  <a:gd name="T25" fmla="*/ 63 h 107"/>
                  <a:gd name="T26" fmla="*/ 10 w 205"/>
                  <a:gd name="T27" fmla="*/ 73 h 107"/>
                  <a:gd name="T28" fmla="*/ 4 w 205"/>
                  <a:gd name="T29" fmla="*/ 83 h 107"/>
                  <a:gd name="T30" fmla="*/ 0 w 205"/>
                  <a:gd name="T31" fmla="*/ 94 h 107"/>
                  <a:gd name="T32" fmla="*/ 0 w 205"/>
                  <a:gd name="T33" fmla="*/ 107 h 107"/>
                  <a:gd name="T34" fmla="*/ 15 w 205"/>
                  <a:gd name="T35" fmla="*/ 101 h 107"/>
                  <a:gd name="T36" fmla="*/ 16 w 205"/>
                  <a:gd name="T37" fmla="*/ 93 h 107"/>
                  <a:gd name="T38" fmla="*/ 20 w 205"/>
                  <a:gd name="T39" fmla="*/ 84 h 107"/>
                  <a:gd name="T40" fmla="*/ 25 w 205"/>
                  <a:gd name="T41" fmla="*/ 76 h 107"/>
                  <a:gd name="T42" fmla="*/ 31 w 205"/>
                  <a:gd name="T43" fmla="*/ 69 h 107"/>
                  <a:gd name="T44" fmla="*/ 40 w 205"/>
                  <a:gd name="T45" fmla="*/ 60 h 107"/>
                  <a:gd name="T46" fmla="*/ 50 w 205"/>
                  <a:gd name="T47" fmla="*/ 53 h 107"/>
                  <a:gd name="T48" fmla="*/ 61 w 205"/>
                  <a:gd name="T49" fmla="*/ 46 h 107"/>
                  <a:gd name="T50" fmla="*/ 75 w 205"/>
                  <a:gd name="T51" fmla="*/ 39 h 107"/>
                  <a:gd name="T52" fmla="*/ 89 w 205"/>
                  <a:gd name="T53" fmla="*/ 34 h 107"/>
                  <a:gd name="T54" fmla="*/ 104 w 205"/>
                  <a:gd name="T55" fmla="*/ 28 h 107"/>
                  <a:gd name="T56" fmla="*/ 120 w 205"/>
                  <a:gd name="T57" fmla="*/ 24 h 107"/>
                  <a:gd name="T58" fmla="*/ 138 w 205"/>
                  <a:gd name="T59" fmla="*/ 21 h 107"/>
                  <a:gd name="T60" fmla="*/ 155 w 205"/>
                  <a:gd name="T61" fmla="*/ 18 h 107"/>
                  <a:gd name="T62" fmla="*/ 175 w 205"/>
                  <a:gd name="T63" fmla="*/ 15 h 107"/>
                  <a:gd name="T64" fmla="*/ 194 w 205"/>
                  <a:gd name="T65" fmla="*/ 14 h 107"/>
                  <a:gd name="T66" fmla="*/ 205 w 205"/>
                  <a:gd name="T67" fmla="*/ 14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5"/>
                  <a:gd name="T103" fmla="*/ 0 h 107"/>
                  <a:gd name="T104" fmla="*/ 205 w 205"/>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5" h="107">
                    <a:moveTo>
                      <a:pt x="205" y="0"/>
                    </a:moveTo>
                    <a:lnTo>
                      <a:pt x="205" y="0"/>
                    </a:lnTo>
                    <a:lnTo>
                      <a:pt x="194" y="0"/>
                    </a:lnTo>
                    <a:lnTo>
                      <a:pt x="183" y="0"/>
                    </a:lnTo>
                    <a:lnTo>
                      <a:pt x="173" y="0"/>
                    </a:lnTo>
                    <a:lnTo>
                      <a:pt x="164" y="1"/>
                    </a:lnTo>
                    <a:lnTo>
                      <a:pt x="154" y="3"/>
                    </a:lnTo>
                    <a:lnTo>
                      <a:pt x="145" y="4"/>
                    </a:lnTo>
                    <a:lnTo>
                      <a:pt x="135" y="5"/>
                    </a:lnTo>
                    <a:lnTo>
                      <a:pt x="125" y="7"/>
                    </a:lnTo>
                    <a:lnTo>
                      <a:pt x="117" y="10"/>
                    </a:lnTo>
                    <a:lnTo>
                      <a:pt x="108" y="11"/>
                    </a:lnTo>
                    <a:lnTo>
                      <a:pt x="100" y="14"/>
                    </a:lnTo>
                    <a:lnTo>
                      <a:pt x="91" y="17"/>
                    </a:lnTo>
                    <a:lnTo>
                      <a:pt x="83" y="19"/>
                    </a:lnTo>
                    <a:lnTo>
                      <a:pt x="75" y="22"/>
                    </a:lnTo>
                    <a:lnTo>
                      <a:pt x="68" y="25"/>
                    </a:lnTo>
                    <a:lnTo>
                      <a:pt x="61" y="29"/>
                    </a:lnTo>
                    <a:lnTo>
                      <a:pt x="55" y="34"/>
                    </a:lnTo>
                    <a:lnTo>
                      <a:pt x="48" y="36"/>
                    </a:lnTo>
                    <a:lnTo>
                      <a:pt x="42" y="41"/>
                    </a:lnTo>
                    <a:lnTo>
                      <a:pt x="37" y="45"/>
                    </a:lnTo>
                    <a:lnTo>
                      <a:pt x="31" y="49"/>
                    </a:lnTo>
                    <a:lnTo>
                      <a:pt x="26" y="53"/>
                    </a:lnTo>
                    <a:lnTo>
                      <a:pt x="20" y="57"/>
                    </a:lnTo>
                    <a:lnTo>
                      <a:pt x="16" y="63"/>
                    </a:lnTo>
                    <a:lnTo>
                      <a:pt x="12" y="67"/>
                    </a:lnTo>
                    <a:lnTo>
                      <a:pt x="10" y="73"/>
                    </a:lnTo>
                    <a:lnTo>
                      <a:pt x="7" y="79"/>
                    </a:lnTo>
                    <a:lnTo>
                      <a:pt x="4" y="83"/>
                    </a:lnTo>
                    <a:lnTo>
                      <a:pt x="1" y="88"/>
                    </a:lnTo>
                    <a:lnTo>
                      <a:pt x="0" y="94"/>
                    </a:lnTo>
                    <a:lnTo>
                      <a:pt x="0" y="100"/>
                    </a:lnTo>
                    <a:lnTo>
                      <a:pt x="0" y="107"/>
                    </a:lnTo>
                    <a:lnTo>
                      <a:pt x="15" y="107"/>
                    </a:lnTo>
                    <a:lnTo>
                      <a:pt x="15" y="101"/>
                    </a:lnTo>
                    <a:lnTo>
                      <a:pt x="15" y="97"/>
                    </a:lnTo>
                    <a:lnTo>
                      <a:pt x="16" y="93"/>
                    </a:lnTo>
                    <a:lnTo>
                      <a:pt x="18" y="88"/>
                    </a:lnTo>
                    <a:lnTo>
                      <a:pt x="20" y="84"/>
                    </a:lnTo>
                    <a:lnTo>
                      <a:pt x="22" y="80"/>
                    </a:lnTo>
                    <a:lnTo>
                      <a:pt x="25" y="76"/>
                    </a:lnTo>
                    <a:lnTo>
                      <a:pt x="29" y="72"/>
                    </a:lnTo>
                    <a:lnTo>
                      <a:pt x="31" y="69"/>
                    </a:lnTo>
                    <a:lnTo>
                      <a:pt x="35" y="65"/>
                    </a:lnTo>
                    <a:lnTo>
                      <a:pt x="40" y="60"/>
                    </a:lnTo>
                    <a:lnTo>
                      <a:pt x="45" y="57"/>
                    </a:lnTo>
                    <a:lnTo>
                      <a:pt x="50" y="53"/>
                    </a:lnTo>
                    <a:lnTo>
                      <a:pt x="56" y="49"/>
                    </a:lnTo>
                    <a:lnTo>
                      <a:pt x="61" y="46"/>
                    </a:lnTo>
                    <a:lnTo>
                      <a:pt x="68" y="43"/>
                    </a:lnTo>
                    <a:lnTo>
                      <a:pt x="75" y="39"/>
                    </a:lnTo>
                    <a:lnTo>
                      <a:pt x="82" y="36"/>
                    </a:lnTo>
                    <a:lnTo>
                      <a:pt x="89" y="34"/>
                    </a:lnTo>
                    <a:lnTo>
                      <a:pt x="97" y="31"/>
                    </a:lnTo>
                    <a:lnTo>
                      <a:pt x="104" y="28"/>
                    </a:lnTo>
                    <a:lnTo>
                      <a:pt x="112" y="26"/>
                    </a:lnTo>
                    <a:lnTo>
                      <a:pt x="120" y="24"/>
                    </a:lnTo>
                    <a:lnTo>
                      <a:pt x="128" y="22"/>
                    </a:lnTo>
                    <a:lnTo>
                      <a:pt x="138" y="21"/>
                    </a:lnTo>
                    <a:lnTo>
                      <a:pt x="146" y="19"/>
                    </a:lnTo>
                    <a:lnTo>
                      <a:pt x="155" y="18"/>
                    </a:lnTo>
                    <a:lnTo>
                      <a:pt x="165" y="17"/>
                    </a:lnTo>
                    <a:lnTo>
                      <a:pt x="175" y="15"/>
                    </a:lnTo>
                    <a:lnTo>
                      <a:pt x="184" y="15"/>
                    </a:lnTo>
                    <a:lnTo>
                      <a:pt x="194" y="14"/>
                    </a:lnTo>
                    <a:lnTo>
                      <a:pt x="205" y="14"/>
                    </a:lnTo>
                    <a:lnTo>
                      <a:pt x="20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38" name="Freeform 26">
                <a:extLst>
                  <a:ext uri="{FF2B5EF4-FFF2-40B4-BE49-F238E27FC236}">
                    <a16:creationId xmlns:a16="http://schemas.microsoft.com/office/drawing/2014/main" id="{AE579C51-FCAF-834D-AA3E-2B3915394C77}"/>
                  </a:ext>
                </a:extLst>
              </p:cNvPr>
              <p:cNvSpPr>
                <a:spLocks/>
              </p:cNvSpPr>
              <p:nvPr/>
            </p:nvSpPr>
            <p:spPr bwMode="auto">
              <a:xfrm>
                <a:off x="1319" y="1869"/>
                <a:ext cx="69" cy="63"/>
              </a:xfrm>
              <a:custGeom>
                <a:avLst/>
                <a:gdLst>
                  <a:gd name="T0" fmla="*/ 54 w 69"/>
                  <a:gd name="T1" fmla="*/ 0 h 63"/>
                  <a:gd name="T2" fmla="*/ 53 w 69"/>
                  <a:gd name="T3" fmla="*/ 10 h 63"/>
                  <a:gd name="T4" fmla="*/ 50 w 69"/>
                  <a:gd name="T5" fmla="*/ 20 h 63"/>
                  <a:gd name="T6" fmla="*/ 42 w 69"/>
                  <a:gd name="T7" fmla="*/ 34 h 63"/>
                  <a:gd name="T8" fmla="*/ 39 w 69"/>
                  <a:gd name="T9" fmla="*/ 39 h 63"/>
                  <a:gd name="T10" fmla="*/ 35 w 69"/>
                  <a:gd name="T11" fmla="*/ 44 h 63"/>
                  <a:gd name="T12" fmla="*/ 31 w 69"/>
                  <a:gd name="T13" fmla="*/ 46 h 63"/>
                  <a:gd name="T14" fmla="*/ 28 w 69"/>
                  <a:gd name="T15" fmla="*/ 48 h 63"/>
                  <a:gd name="T16" fmla="*/ 26 w 69"/>
                  <a:gd name="T17" fmla="*/ 48 h 63"/>
                  <a:gd name="T18" fmla="*/ 24 w 69"/>
                  <a:gd name="T19" fmla="*/ 48 h 63"/>
                  <a:gd name="T20" fmla="*/ 23 w 69"/>
                  <a:gd name="T21" fmla="*/ 46 h 63"/>
                  <a:gd name="T22" fmla="*/ 20 w 69"/>
                  <a:gd name="T23" fmla="*/ 45 h 63"/>
                  <a:gd name="T24" fmla="*/ 19 w 69"/>
                  <a:gd name="T25" fmla="*/ 41 h 63"/>
                  <a:gd name="T26" fmla="*/ 16 w 69"/>
                  <a:gd name="T27" fmla="*/ 37 h 63"/>
                  <a:gd name="T28" fmla="*/ 16 w 69"/>
                  <a:gd name="T29" fmla="*/ 29 h 63"/>
                  <a:gd name="T30" fmla="*/ 15 w 69"/>
                  <a:gd name="T31" fmla="*/ 21 h 63"/>
                  <a:gd name="T32" fmla="*/ 0 w 69"/>
                  <a:gd name="T33" fmla="*/ 27 h 63"/>
                  <a:gd name="T34" fmla="*/ 1 w 69"/>
                  <a:gd name="T35" fmla="*/ 35 h 63"/>
                  <a:gd name="T36" fmla="*/ 4 w 69"/>
                  <a:gd name="T37" fmla="*/ 44 h 63"/>
                  <a:gd name="T38" fmla="*/ 7 w 69"/>
                  <a:gd name="T39" fmla="*/ 51 h 63"/>
                  <a:gd name="T40" fmla="*/ 11 w 69"/>
                  <a:gd name="T41" fmla="*/ 56 h 63"/>
                  <a:gd name="T42" fmla="*/ 16 w 69"/>
                  <a:gd name="T43" fmla="*/ 60 h 63"/>
                  <a:gd name="T44" fmla="*/ 23 w 69"/>
                  <a:gd name="T45" fmla="*/ 63 h 63"/>
                  <a:gd name="T46" fmla="*/ 30 w 69"/>
                  <a:gd name="T47" fmla="*/ 63 h 63"/>
                  <a:gd name="T48" fmla="*/ 37 w 69"/>
                  <a:gd name="T49" fmla="*/ 60 h 63"/>
                  <a:gd name="T50" fmla="*/ 42 w 69"/>
                  <a:gd name="T51" fmla="*/ 56 h 63"/>
                  <a:gd name="T52" fmla="*/ 48 w 69"/>
                  <a:gd name="T53" fmla="*/ 52 h 63"/>
                  <a:gd name="T54" fmla="*/ 53 w 69"/>
                  <a:gd name="T55" fmla="*/ 45 h 63"/>
                  <a:gd name="T56" fmla="*/ 60 w 69"/>
                  <a:gd name="T57" fmla="*/ 34 h 63"/>
                  <a:gd name="T58" fmla="*/ 65 w 69"/>
                  <a:gd name="T59" fmla="*/ 20 h 63"/>
                  <a:gd name="T60" fmla="*/ 68 w 69"/>
                  <a:gd name="T61" fmla="*/ 8 h 63"/>
                  <a:gd name="T62" fmla="*/ 69 w 69"/>
                  <a:gd name="T63" fmla="*/ 3 h 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
                  <a:gd name="T97" fmla="*/ 0 h 63"/>
                  <a:gd name="T98" fmla="*/ 69 w 69"/>
                  <a:gd name="T99" fmla="*/ 63 h 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 h="63">
                    <a:moveTo>
                      <a:pt x="54" y="0"/>
                    </a:moveTo>
                    <a:lnTo>
                      <a:pt x="54" y="0"/>
                    </a:lnTo>
                    <a:lnTo>
                      <a:pt x="54" y="6"/>
                    </a:lnTo>
                    <a:lnTo>
                      <a:pt x="53" y="10"/>
                    </a:lnTo>
                    <a:lnTo>
                      <a:pt x="52" y="14"/>
                    </a:lnTo>
                    <a:lnTo>
                      <a:pt x="50" y="20"/>
                    </a:lnTo>
                    <a:lnTo>
                      <a:pt x="46" y="27"/>
                    </a:lnTo>
                    <a:lnTo>
                      <a:pt x="42" y="34"/>
                    </a:lnTo>
                    <a:lnTo>
                      <a:pt x="41" y="37"/>
                    </a:lnTo>
                    <a:lnTo>
                      <a:pt x="39" y="39"/>
                    </a:lnTo>
                    <a:lnTo>
                      <a:pt x="37" y="41"/>
                    </a:lnTo>
                    <a:lnTo>
                      <a:pt x="35" y="44"/>
                    </a:lnTo>
                    <a:lnTo>
                      <a:pt x="34" y="45"/>
                    </a:lnTo>
                    <a:lnTo>
                      <a:pt x="31" y="46"/>
                    </a:lnTo>
                    <a:lnTo>
                      <a:pt x="30" y="46"/>
                    </a:lnTo>
                    <a:lnTo>
                      <a:pt x="28" y="48"/>
                    </a:lnTo>
                    <a:lnTo>
                      <a:pt x="27" y="48"/>
                    </a:lnTo>
                    <a:lnTo>
                      <a:pt x="26" y="48"/>
                    </a:lnTo>
                    <a:lnTo>
                      <a:pt x="24" y="48"/>
                    </a:lnTo>
                    <a:lnTo>
                      <a:pt x="23" y="48"/>
                    </a:lnTo>
                    <a:lnTo>
                      <a:pt x="23" y="46"/>
                    </a:lnTo>
                    <a:lnTo>
                      <a:pt x="22" y="46"/>
                    </a:lnTo>
                    <a:lnTo>
                      <a:pt x="20" y="45"/>
                    </a:lnTo>
                    <a:lnTo>
                      <a:pt x="19" y="44"/>
                    </a:lnTo>
                    <a:lnTo>
                      <a:pt x="19" y="41"/>
                    </a:lnTo>
                    <a:lnTo>
                      <a:pt x="18" y="39"/>
                    </a:lnTo>
                    <a:lnTo>
                      <a:pt x="16" y="37"/>
                    </a:lnTo>
                    <a:lnTo>
                      <a:pt x="16" y="32"/>
                    </a:lnTo>
                    <a:lnTo>
                      <a:pt x="16" y="29"/>
                    </a:lnTo>
                    <a:lnTo>
                      <a:pt x="15" y="25"/>
                    </a:lnTo>
                    <a:lnTo>
                      <a:pt x="15" y="21"/>
                    </a:lnTo>
                    <a:lnTo>
                      <a:pt x="0" y="21"/>
                    </a:lnTo>
                    <a:lnTo>
                      <a:pt x="0" y="27"/>
                    </a:lnTo>
                    <a:lnTo>
                      <a:pt x="1" y="31"/>
                    </a:lnTo>
                    <a:lnTo>
                      <a:pt x="1" y="35"/>
                    </a:lnTo>
                    <a:lnTo>
                      <a:pt x="3" y="39"/>
                    </a:lnTo>
                    <a:lnTo>
                      <a:pt x="4" y="44"/>
                    </a:lnTo>
                    <a:lnTo>
                      <a:pt x="5" y="48"/>
                    </a:lnTo>
                    <a:lnTo>
                      <a:pt x="7" y="51"/>
                    </a:lnTo>
                    <a:lnTo>
                      <a:pt x="8" y="53"/>
                    </a:lnTo>
                    <a:lnTo>
                      <a:pt x="11" y="56"/>
                    </a:lnTo>
                    <a:lnTo>
                      <a:pt x="13" y="59"/>
                    </a:lnTo>
                    <a:lnTo>
                      <a:pt x="16" y="60"/>
                    </a:lnTo>
                    <a:lnTo>
                      <a:pt x="20" y="62"/>
                    </a:lnTo>
                    <a:lnTo>
                      <a:pt x="23" y="63"/>
                    </a:lnTo>
                    <a:lnTo>
                      <a:pt x="27" y="63"/>
                    </a:lnTo>
                    <a:lnTo>
                      <a:pt x="30" y="63"/>
                    </a:lnTo>
                    <a:lnTo>
                      <a:pt x="33" y="62"/>
                    </a:lnTo>
                    <a:lnTo>
                      <a:pt x="37" y="60"/>
                    </a:lnTo>
                    <a:lnTo>
                      <a:pt x="39" y="59"/>
                    </a:lnTo>
                    <a:lnTo>
                      <a:pt x="42" y="56"/>
                    </a:lnTo>
                    <a:lnTo>
                      <a:pt x="45" y="55"/>
                    </a:lnTo>
                    <a:lnTo>
                      <a:pt x="48" y="52"/>
                    </a:lnTo>
                    <a:lnTo>
                      <a:pt x="50" y="49"/>
                    </a:lnTo>
                    <a:lnTo>
                      <a:pt x="53" y="45"/>
                    </a:lnTo>
                    <a:lnTo>
                      <a:pt x="56" y="42"/>
                    </a:lnTo>
                    <a:lnTo>
                      <a:pt x="60" y="34"/>
                    </a:lnTo>
                    <a:lnTo>
                      <a:pt x="64" y="25"/>
                    </a:lnTo>
                    <a:lnTo>
                      <a:pt x="65" y="20"/>
                    </a:lnTo>
                    <a:lnTo>
                      <a:pt x="67" y="14"/>
                    </a:lnTo>
                    <a:lnTo>
                      <a:pt x="68" y="8"/>
                    </a:lnTo>
                    <a:lnTo>
                      <a:pt x="69" y="3"/>
                    </a:lnTo>
                    <a:lnTo>
                      <a:pt x="5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39" name="Freeform 27">
                <a:extLst>
                  <a:ext uri="{FF2B5EF4-FFF2-40B4-BE49-F238E27FC236}">
                    <a16:creationId xmlns:a16="http://schemas.microsoft.com/office/drawing/2014/main" id="{6F3DE138-A419-FA4D-8211-8707803E0635}"/>
                  </a:ext>
                </a:extLst>
              </p:cNvPr>
              <p:cNvSpPr>
                <a:spLocks/>
              </p:cNvSpPr>
              <p:nvPr/>
            </p:nvSpPr>
            <p:spPr bwMode="auto">
              <a:xfrm>
                <a:off x="1373" y="1704"/>
                <a:ext cx="48" cy="168"/>
              </a:xfrm>
              <a:custGeom>
                <a:avLst/>
                <a:gdLst>
                  <a:gd name="T0" fmla="*/ 48 w 48"/>
                  <a:gd name="T1" fmla="*/ 3 h 168"/>
                  <a:gd name="T2" fmla="*/ 33 w 48"/>
                  <a:gd name="T3" fmla="*/ 0 h 168"/>
                  <a:gd name="T4" fmla="*/ 0 w 48"/>
                  <a:gd name="T5" fmla="*/ 165 h 168"/>
                  <a:gd name="T6" fmla="*/ 15 w 48"/>
                  <a:gd name="T7" fmla="*/ 168 h 168"/>
                  <a:gd name="T8" fmla="*/ 48 w 48"/>
                  <a:gd name="T9" fmla="*/ 3 h 168"/>
                  <a:gd name="T10" fmla="*/ 48 w 48"/>
                  <a:gd name="T11" fmla="*/ 3 h 168"/>
                  <a:gd name="T12" fmla="*/ 0 60000 65536"/>
                  <a:gd name="T13" fmla="*/ 0 60000 65536"/>
                  <a:gd name="T14" fmla="*/ 0 60000 65536"/>
                  <a:gd name="T15" fmla="*/ 0 60000 65536"/>
                  <a:gd name="T16" fmla="*/ 0 60000 65536"/>
                  <a:gd name="T17" fmla="*/ 0 60000 65536"/>
                  <a:gd name="T18" fmla="*/ 0 w 48"/>
                  <a:gd name="T19" fmla="*/ 0 h 168"/>
                  <a:gd name="T20" fmla="*/ 48 w 48"/>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8" h="168">
                    <a:moveTo>
                      <a:pt x="48" y="3"/>
                    </a:moveTo>
                    <a:lnTo>
                      <a:pt x="33" y="0"/>
                    </a:lnTo>
                    <a:lnTo>
                      <a:pt x="0" y="165"/>
                    </a:lnTo>
                    <a:lnTo>
                      <a:pt x="15" y="168"/>
                    </a:lnTo>
                    <a:lnTo>
                      <a:pt x="48"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40" name="Freeform 28">
                <a:extLst>
                  <a:ext uri="{FF2B5EF4-FFF2-40B4-BE49-F238E27FC236}">
                    <a16:creationId xmlns:a16="http://schemas.microsoft.com/office/drawing/2014/main" id="{0E761D46-1789-1245-B041-36C5D904618C}"/>
                  </a:ext>
                </a:extLst>
              </p:cNvPr>
              <p:cNvSpPr>
                <a:spLocks/>
              </p:cNvSpPr>
              <p:nvPr/>
            </p:nvSpPr>
            <p:spPr bwMode="auto">
              <a:xfrm>
                <a:off x="1406" y="1677"/>
                <a:ext cx="46" cy="47"/>
              </a:xfrm>
              <a:custGeom>
                <a:avLst/>
                <a:gdLst>
                  <a:gd name="T0" fmla="*/ 46 w 46"/>
                  <a:gd name="T1" fmla="*/ 37 h 47"/>
                  <a:gd name="T2" fmla="*/ 45 w 46"/>
                  <a:gd name="T3" fmla="*/ 34 h 47"/>
                  <a:gd name="T4" fmla="*/ 41 w 46"/>
                  <a:gd name="T5" fmla="*/ 27 h 47"/>
                  <a:gd name="T6" fmla="*/ 37 w 46"/>
                  <a:gd name="T7" fmla="*/ 17 h 47"/>
                  <a:gd name="T8" fmla="*/ 31 w 46"/>
                  <a:gd name="T9" fmla="*/ 9 h 47"/>
                  <a:gd name="T10" fmla="*/ 29 w 46"/>
                  <a:gd name="T11" fmla="*/ 5 h 47"/>
                  <a:gd name="T12" fmla="*/ 26 w 46"/>
                  <a:gd name="T13" fmla="*/ 2 h 47"/>
                  <a:gd name="T14" fmla="*/ 22 w 46"/>
                  <a:gd name="T15" fmla="*/ 0 h 47"/>
                  <a:gd name="T16" fmla="*/ 19 w 46"/>
                  <a:gd name="T17" fmla="*/ 0 h 47"/>
                  <a:gd name="T18" fmla="*/ 16 w 46"/>
                  <a:gd name="T19" fmla="*/ 0 h 47"/>
                  <a:gd name="T20" fmla="*/ 12 w 46"/>
                  <a:gd name="T21" fmla="*/ 0 h 47"/>
                  <a:gd name="T22" fmla="*/ 10 w 46"/>
                  <a:gd name="T23" fmla="*/ 3 h 47"/>
                  <a:gd name="T24" fmla="*/ 8 w 46"/>
                  <a:gd name="T25" fmla="*/ 5 h 47"/>
                  <a:gd name="T26" fmla="*/ 6 w 46"/>
                  <a:gd name="T27" fmla="*/ 7 h 47"/>
                  <a:gd name="T28" fmla="*/ 4 w 46"/>
                  <a:gd name="T29" fmla="*/ 10 h 47"/>
                  <a:gd name="T30" fmla="*/ 1 w 46"/>
                  <a:gd name="T31" fmla="*/ 17 h 47"/>
                  <a:gd name="T32" fmla="*/ 0 w 46"/>
                  <a:gd name="T33" fmla="*/ 27 h 47"/>
                  <a:gd name="T34" fmla="*/ 15 w 46"/>
                  <a:gd name="T35" fmla="*/ 30 h 47"/>
                  <a:gd name="T36" fmla="*/ 16 w 46"/>
                  <a:gd name="T37" fmla="*/ 21 h 47"/>
                  <a:gd name="T38" fmla="*/ 19 w 46"/>
                  <a:gd name="T39" fmla="*/ 16 h 47"/>
                  <a:gd name="T40" fmla="*/ 19 w 46"/>
                  <a:gd name="T41" fmla="*/ 14 h 47"/>
                  <a:gd name="T42" fmla="*/ 19 w 46"/>
                  <a:gd name="T43" fmla="*/ 14 h 47"/>
                  <a:gd name="T44" fmla="*/ 21 w 46"/>
                  <a:gd name="T45" fmla="*/ 14 h 47"/>
                  <a:gd name="T46" fmla="*/ 19 w 46"/>
                  <a:gd name="T47" fmla="*/ 14 h 47"/>
                  <a:gd name="T48" fmla="*/ 19 w 46"/>
                  <a:gd name="T49" fmla="*/ 14 h 47"/>
                  <a:gd name="T50" fmla="*/ 18 w 46"/>
                  <a:gd name="T51" fmla="*/ 14 h 47"/>
                  <a:gd name="T52" fmla="*/ 16 w 46"/>
                  <a:gd name="T53" fmla="*/ 14 h 47"/>
                  <a:gd name="T54" fmla="*/ 16 w 46"/>
                  <a:gd name="T55" fmla="*/ 14 h 47"/>
                  <a:gd name="T56" fmla="*/ 18 w 46"/>
                  <a:gd name="T57" fmla="*/ 16 h 47"/>
                  <a:gd name="T58" fmla="*/ 19 w 46"/>
                  <a:gd name="T59" fmla="*/ 17 h 47"/>
                  <a:gd name="T60" fmla="*/ 23 w 46"/>
                  <a:gd name="T61" fmla="*/ 24 h 47"/>
                  <a:gd name="T62" fmla="*/ 27 w 46"/>
                  <a:gd name="T63" fmla="*/ 33 h 47"/>
                  <a:gd name="T64" fmla="*/ 31 w 46"/>
                  <a:gd name="T65" fmla="*/ 41 h 47"/>
                  <a:gd name="T66" fmla="*/ 36 w 46"/>
                  <a:gd name="T67" fmla="*/ 47 h 47"/>
                  <a:gd name="T68" fmla="*/ 46 w 46"/>
                  <a:gd name="T69" fmla="*/ 37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
                  <a:gd name="T106" fmla="*/ 0 h 47"/>
                  <a:gd name="T107" fmla="*/ 46 w 46"/>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 h="47">
                    <a:moveTo>
                      <a:pt x="46" y="37"/>
                    </a:moveTo>
                    <a:lnTo>
                      <a:pt x="45" y="34"/>
                    </a:lnTo>
                    <a:lnTo>
                      <a:pt x="41" y="27"/>
                    </a:lnTo>
                    <a:lnTo>
                      <a:pt x="37" y="17"/>
                    </a:lnTo>
                    <a:lnTo>
                      <a:pt x="31" y="9"/>
                    </a:lnTo>
                    <a:lnTo>
                      <a:pt x="29" y="5"/>
                    </a:lnTo>
                    <a:lnTo>
                      <a:pt x="26" y="2"/>
                    </a:lnTo>
                    <a:lnTo>
                      <a:pt x="22" y="0"/>
                    </a:lnTo>
                    <a:lnTo>
                      <a:pt x="19" y="0"/>
                    </a:lnTo>
                    <a:lnTo>
                      <a:pt x="16" y="0"/>
                    </a:lnTo>
                    <a:lnTo>
                      <a:pt x="12" y="0"/>
                    </a:lnTo>
                    <a:lnTo>
                      <a:pt x="10" y="3"/>
                    </a:lnTo>
                    <a:lnTo>
                      <a:pt x="8" y="5"/>
                    </a:lnTo>
                    <a:lnTo>
                      <a:pt x="6" y="7"/>
                    </a:lnTo>
                    <a:lnTo>
                      <a:pt x="4" y="10"/>
                    </a:lnTo>
                    <a:lnTo>
                      <a:pt x="1" y="17"/>
                    </a:lnTo>
                    <a:lnTo>
                      <a:pt x="0" y="27"/>
                    </a:lnTo>
                    <a:lnTo>
                      <a:pt x="15" y="30"/>
                    </a:lnTo>
                    <a:lnTo>
                      <a:pt x="16" y="21"/>
                    </a:lnTo>
                    <a:lnTo>
                      <a:pt x="19" y="16"/>
                    </a:lnTo>
                    <a:lnTo>
                      <a:pt x="19" y="14"/>
                    </a:lnTo>
                    <a:lnTo>
                      <a:pt x="21" y="14"/>
                    </a:lnTo>
                    <a:lnTo>
                      <a:pt x="19" y="14"/>
                    </a:lnTo>
                    <a:lnTo>
                      <a:pt x="18" y="14"/>
                    </a:lnTo>
                    <a:lnTo>
                      <a:pt x="16" y="14"/>
                    </a:lnTo>
                    <a:lnTo>
                      <a:pt x="18" y="16"/>
                    </a:lnTo>
                    <a:lnTo>
                      <a:pt x="19" y="17"/>
                    </a:lnTo>
                    <a:lnTo>
                      <a:pt x="23" y="24"/>
                    </a:lnTo>
                    <a:lnTo>
                      <a:pt x="27" y="33"/>
                    </a:lnTo>
                    <a:lnTo>
                      <a:pt x="31" y="41"/>
                    </a:lnTo>
                    <a:lnTo>
                      <a:pt x="36" y="47"/>
                    </a:lnTo>
                    <a:lnTo>
                      <a:pt x="46" y="3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41" name="Freeform 29">
                <a:extLst>
                  <a:ext uri="{FF2B5EF4-FFF2-40B4-BE49-F238E27FC236}">
                    <a16:creationId xmlns:a16="http://schemas.microsoft.com/office/drawing/2014/main" id="{31241F82-8111-734B-A03B-AD6F2C47F6C5}"/>
                  </a:ext>
                </a:extLst>
              </p:cNvPr>
              <p:cNvSpPr>
                <a:spLocks/>
              </p:cNvSpPr>
              <p:nvPr/>
            </p:nvSpPr>
            <p:spPr bwMode="auto">
              <a:xfrm>
                <a:off x="1429" y="1762"/>
                <a:ext cx="63" cy="187"/>
              </a:xfrm>
              <a:custGeom>
                <a:avLst/>
                <a:gdLst>
                  <a:gd name="T0" fmla="*/ 49 w 63"/>
                  <a:gd name="T1" fmla="*/ 0 h 187"/>
                  <a:gd name="T2" fmla="*/ 49 w 63"/>
                  <a:gd name="T3" fmla="*/ 0 h 187"/>
                  <a:gd name="T4" fmla="*/ 48 w 63"/>
                  <a:gd name="T5" fmla="*/ 7 h 187"/>
                  <a:gd name="T6" fmla="*/ 47 w 63"/>
                  <a:gd name="T7" fmla="*/ 20 h 187"/>
                  <a:gd name="T8" fmla="*/ 44 w 63"/>
                  <a:gd name="T9" fmla="*/ 34 h 187"/>
                  <a:gd name="T10" fmla="*/ 43 w 63"/>
                  <a:gd name="T11" fmla="*/ 51 h 187"/>
                  <a:gd name="T12" fmla="*/ 40 w 63"/>
                  <a:gd name="T13" fmla="*/ 69 h 187"/>
                  <a:gd name="T14" fmla="*/ 37 w 63"/>
                  <a:gd name="T15" fmla="*/ 89 h 187"/>
                  <a:gd name="T16" fmla="*/ 34 w 63"/>
                  <a:gd name="T17" fmla="*/ 107 h 187"/>
                  <a:gd name="T18" fmla="*/ 30 w 63"/>
                  <a:gd name="T19" fmla="*/ 125 h 187"/>
                  <a:gd name="T20" fmla="*/ 28 w 63"/>
                  <a:gd name="T21" fmla="*/ 142 h 187"/>
                  <a:gd name="T22" fmla="*/ 25 w 63"/>
                  <a:gd name="T23" fmla="*/ 156 h 187"/>
                  <a:gd name="T24" fmla="*/ 22 w 63"/>
                  <a:gd name="T25" fmla="*/ 162 h 187"/>
                  <a:gd name="T26" fmla="*/ 21 w 63"/>
                  <a:gd name="T27" fmla="*/ 167 h 187"/>
                  <a:gd name="T28" fmla="*/ 19 w 63"/>
                  <a:gd name="T29" fmla="*/ 170 h 187"/>
                  <a:gd name="T30" fmla="*/ 18 w 63"/>
                  <a:gd name="T31" fmla="*/ 173 h 187"/>
                  <a:gd name="T32" fmla="*/ 18 w 63"/>
                  <a:gd name="T33" fmla="*/ 173 h 187"/>
                  <a:gd name="T34" fmla="*/ 18 w 63"/>
                  <a:gd name="T35" fmla="*/ 173 h 187"/>
                  <a:gd name="T36" fmla="*/ 18 w 63"/>
                  <a:gd name="T37" fmla="*/ 173 h 187"/>
                  <a:gd name="T38" fmla="*/ 19 w 63"/>
                  <a:gd name="T39" fmla="*/ 172 h 187"/>
                  <a:gd name="T40" fmla="*/ 21 w 63"/>
                  <a:gd name="T41" fmla="*/ 173 h 187"/>
                  <a:gd name="T42" fmla="*/ 22 w 63"/>
                  <a:gd name="T43" fmla="*/ 173 h 187"/>
                  <a:gd name="T44" fmla="*/ 22 w 63"/>
                  <a:gd name="T45" fmla="*/ 173 h 187"/>
                  <a:gd name="T46" fmla="*/ 22 w 63"/>
                  <a:gd name="T47" fmla="*/ 173 h 187"/>
                  <a:gd name="T48" fmla="*/ 21 w 63"/>
                  <a:gd name="T49" fmla="*/ 170 h 187"/>
                  <a:gd name="T50" fmla="*/ 19 w 63"/>
                  <a:gd name="T51" fmla="*/ 166 h 187"/>
                  <a:gd name="T52" fmla="*/ 17 w 63"/>
                  <a:gd name="T53" fmla="*/ 159 h 187"/>
                  <a:gd name="T54" fmla="*/ 15 w 63"/>
                  <a:gd name="T55" fmla="*/ 151 h 187"/>
                  <a:gd name="T56" fmla="*/ 0 w 63"/>
                  <a:gd name="T57" fmla="*/ 153 h 187"/>
                  <a:gd name="T58" fmla="*/ 3 w 63"/>
                  <a:gd name="T59" fmla="*/ 163 h 187"/>
                  <a:gd name="T60" fmla="*/ 4 w 63"/>
                  <a:gd name="T61" fmla="*/ 170 h 187"/>
                  <a:gd name="T62" fmla="*/ 7 w 63"/>
                  <a:gd name="T63" fmla="*/ 177 h 187"/>
                  <a:gd name="T64" fmla="*/ 10 w 63"/>
                  <a:gd name="T65" fmla="*/ 182 h 187"/>
                  <a:gd name="T66" fmla="*/ 11 w 63"/>
                  <a:gd name="T67" fmla="*/ 184 h 187"/>
                  <a:gd name="T68" fmla="*/ 14 w 63"/>
                  <a:gd name="T69" fmla="*/ 186 h 187"/>
                  <a:gd name="T70" fmla="*/ 17 w 63"/>
                  <a:gd name="T71" fmla="*/ 187 h 187"/>
                  <a:gd name="T72" fmla="*/ 21 w 63"/>
                  <a:gd name="T73" fmla="*/ 187 h 187"/>
                  <a:gd name="T74" fmla="*/ 23 w 63"/>
                  <a:gd name="T75" fmla="*/ 187 h 187"/>
                  <a:gd name="T76" fmla="*/ 26 w 63"/>
                  <a:gd name="T77" fmla="*/ 186 h 187"/>
                  <a:gd name="T78" fmla="*/ 28 w 63"/>
                  <a:gd name="T79" fmla="*/ 184 h 187"/>
                  <a:gd name="T80" fmla="*/ 30 w 63"/>
                  <a:gd name="T81" fmla="*/ 182 h 187"/>
                  <a:gd name="T82" fmla="*/ 32 w 63"/>
                  <a:gd name="T83" fmla="*/ 177 h 187"/>
                  <a:gd name="T84" fmla="*/ 34 w 63"/>
                  <a:gd name="T85" fmla="*/ 172 h 187"/>
                  <a:gd name="T86" fmla="*/ 36 w 63"/>
                  <a:gd name="T87" fmla="*/ 167 h 187"/>
                  <a:gd name="T88" fmla="*/ 38 w 63"/>
                  <a:gd name="T89" fmla="*/ 160 h 187"/>
                  <a:gd name="T90" fmla="*/ 43 w 63"/>
                  <a:gd name="T91" fmla="*/ 145 h 187"/>
                  <a:gd name="T92" fmla="*/ 45 w 63"/>
                  <a:gd name="T93" fmla="*/ 128 h 187"/>
                  <a:gd name="T94" fmla="*/ 49 w 63"/>
                  <a:gd name="T95" fmla="*/ 110 h 187"/>
                  <a:gd name="T96" fmla="*/ 52 w 63"/>
                  <a:gd name="T97" fmla="*/ 90 h 187"/>
                  <a:gd name="T98" fmla="*/ 55 w 63"/>
                  <a:gd name="T99" fmla="*/ 70 h 187"/>
                  <a:gd name="T100" fmla="*/ 58 w 63"/>
                  <a:gd name="T101" fmla="*/ 52 h 187"/>
                  <a:gd name="T102" fmla="*/ 59 w 63"/>
                  <a:gd name="T103" fmla="*/ 35 h 187"/>
                  <a:gd name="T104" fmla="*/ 62 w 63"/>
                  <a:gd name="T105" fmla="*/ 21 h 187"/>
                  <a:gd name="T106" fmla="*/ 63 w 63"/>
                  <a:gd name="T107" fmla="*/ 10 h 187"/>
                  <a:gd name="T108" fmla="*/ 63 w 63"/>
                  <a:gd name="T109" fmla="*/ 3 h 187"/>
                  <a:gd name="T110" fmla="*/ 63 w 63"/>
                  <a:gd name="T111" fmla="*/ 3 h 187"/>
                  <a:gd name="T112" fmla="*/ 49 w 63"/>
                  <a:gd name="T113" fmla="*/ 0 h 1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
                  <a:gd name="T172" fmla="*/ 0 h 187"/>
                  <a:gd name="T173" fmla="*/ 63 w 63"/>
                  <a:gd name="T174" fmla="*/ 187 h 1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 h="187">
                    <a:moveTo>
                      <a:pt x="49" y="0"/>
                    </a:moveTo>
                    <a:lnTo>
                      <a:pt x="49" y="0"/>
                    </a:lnTo>
                    <a:lnTo>
                      <a:pt x="48" y="7"/>
                    </a:lnTo>
                    <a:lnTo>
                      <a:pt x="47" y="20"/>
                    </a:lnTo>
                    <a:lnTo>
                      <a:pt x="44" y="34"/>
                    </a:lnTo>
                    <a:lnTo>
                      <a:pt x="43" y="51"/>
                    </a:lnTo>
                    <a:lnTo>
                      <a:pt x="40" y="69"/>
                    </a:lnTo>
                    <a:lnTo>
                      <a:pt x="37" y="89"/>
                    </a:lnTo>
                    <a:lnTo>
                      <a:pt x="34" y="107"/>
                    </a:lnTo>
                    <a:lnTo>
                      <a:pt x="30" y="125"/>
                    </a:lnTo>
                    <a:lnTo>
                      <a:pt x="28" y="142"/>
                    </a:lnTo>
                    <a:lnTo>
                      <a:pt x="25" y="156"/>
                    </a:lnTo>
                    <a:lnTo>
                      <a:pt x="22" y="162"/>
                    </a:lnTo>
                    <a:lnTo>
                      <a:pt x="21" y="167"/>
                    </a:lnTo>
                    <a:lnTo>
                      <a:pt x="19" y="170"/>
                    </a:lnTo>
                    <a:lnTo>
                      <a:pt x="18" y="173"/>
                    </a:lnTo>
                    <a:lnTo>
                      <a:pt x="19" y="172"/>
                    </a:lnTo>
                    <a:lnTo>
                      <a:pt x="21" y="173"/>
                    </a:lnTo>
                    <a:lnTo>
                      <a:pt x="22" y="173"/>
                    </a:lnTo>
                    <a:lnTo>
                      <a:pt x="21" y="170"/>
                    </a:lnTo>
                    <a:lnTo>
                      <a:pt x="19" y="166"/>
                    </a:lnTo>
                    <a:lnTo>
                      <a:pt x="17" y="159"/>
                    </a:lnTo>
                    <a:lnTo>
                      <a:pt x="15" y="151"/>
                    </a:lnTo>
                    <a:lnTo>
                      <a:pt x="0" y="153"/>
                    </a:lnTo>
                    <a:lnTo>
                      <a:pt x="3" y="163"/>
                    </a:lnTo>
                    <a:lnTo>
                      <a:pt x="4" y="170"/>
                    </a:lnTo>
                    <a:lnTo>
                      <a:pt x="7" y="177"/>
                    </a:lnTo>
                    <a:lnTo>
                      <a:pt x="10" y="182"/>
                    </a:lnTo>
                    <a:lnTo>
                      <a:pt x="11" y="184"/>
                    </a:lnTo>
                    <a:lnTo>
                      <a:pt x="14" y="186"/>
                    </a:lnTo>
                    <a:lnTo>
                      <a:pt x="17" y="187"/>
                    </a:lnTo>
                    <a:lnTo>
                      <a:pt x="21" y="187"/>
                    </a:lnTo>
                    <a:lnTo>
                      <a:pt x="23" y="187"/>
                    </a:lnTo>
                    <a:lnTo>
                      <a:pt x="26" y="186"/>
                    </a:lnTo>
                    <a:lnTo>
                      <a:pt x="28" y="184"/>
                    </a:lnTo>
                    <a:lnTo>
                      <a:pt x="30" y="182"/>
                    </a:lnTo>
                    <a:lnTo>
                      <a:pt x="32" y="177"/>
                    </a:lnTo>
                    <a:lnTo>
                      <a:pt x="34" y="172"/>
                    </a:lnTo>
                    <a:lnTo>
                      <a:pt x="36" y="167"/>
                    </a:lnTo>
                    <a:lnTo>
                      <a:pt x="38" y="160"/>
                    </a:lnTo>
                    <a:lnTo>
                      <a:pt x="43" y="145"/>
                    </a:lnTo>
                    <a:lnTo>
                      <a:pt x="45" y="128"/>
                    </a:lnTo>
                    <a:lnTo>
                      <a:pt x="49" y="110"/>
                    </a:lnTo>
                    <a:lnTo>
                      <a:pt x="52" y="90"/>
                    </a:lnTo>
                    <a:lnTo>
                      <a:pt x="55" y="70"/>
                    </a:lnTo>
                    <a:lnTo>
                      <a:pt x="58" y="52"/>
                    </a:lnTo>
                    <a:lnTo>
                      <a:pt x="59" y="35"/>
                    </a:lnTo>
                    <a:lnTo>
                      <a:pt x="62" y="21"/>
                    </a:lnTo>
                    <a:lnTo>
                      <a:pt x="63" y="10"/>
                    </a:lnTo>
                    <a:lnTo>
                      <a:pt x="63" y="3"/>
                    </a:lnTo>
                    <a:lnTo>
                      <a:pt x="49"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42" name="Freeform 30">
                <a:extLst>
                  <a:ext uri="{FF2B5EF4-FFF2-40B4-BE49-F238E27FC236}">
                    <a16:creationId xmlns:a16="http://schemas.microsoft.com/office/drawing/2014/main" id="{4938D906-6C86-714B-A901-D53ACDF5BE1D}"/>
                  </a:ext>
                </a:extLst>
              </p:cNvPr>
              <p:cNvSpPr>
                <a:spLocks/>
              </p:cNvSpPr>
              <p:nvPr/>
            </p:nvSpPr>
            <p:spPr bwMode="auto">
              <a:xfrm>
                <a:off x="1478" y="1682"/>
                <a:ext cx="84" cy="83"/>
              </a:xfrm>
              <a:custGeom>
                <a:avLst/>
                <a:gdLst>
                  <a:gd name="T0" fmla="*/ 84 w 84"/>
                  <a:gd name="T1" fmla="*/ 46 h 83"/>
                  <a:gd name="T2" fmla="*/ 84 w 84"/>
                  <a:gd name="T3" fmla="*/ 39 h 83"/>
                  <a:gd name="T4" fmla="*/ 84 w 84"/>
                  <a:gd name="T5" fmla="*/ 32 h 83"/>
                  <a:gd name="T6" fmla="*/ 82 w 84"/>
                  <a:gd name="T7" fmla="*/ 25 h 83"/>
                  <a:gd name="T8" fmla="*/ 81 w 84"/>
                  <a:gd name="T9" fmla="*/ 21 h 83"/>
                  <a:gd name="T10" fmla="*/ 79 w 84"/>
                  <a:gd name="T11" fmla="*/ 15 h 83"/>
                  <a:gd name="T12" fmla="*/ 77 w 84"/>
                  <a:gd name="T13" fmla="*/ 11 h 83"/>
                  <a:gd name="T14" fmla="*/ 74 w 84"/>
                  <a:gd name="T15" fmla="*/ 8 h 83"/>
                  <a:gd name="T16" fmla="*/ 71 w 84"/>
                  <a:gd name="T17" fmla="*/ 4 h 83"/>
                  <a:gd name="T18" fmla="*/ 67 w 84"/>
                  <a:gd name="T19" fmla="*/ 2 h 83"/>
                  <a:gd name="T20" fmla="*/ 63 w 84"/>
                  <a:gd name="T21" fmla="*/ 1 h 83"/>
                  <a:gd name="T22" fmla="*/ 59 w 84"/>
                  <a:gd name="T23" fmla="*/ 0 h 83"/>
                  <a:gd name="T24" fmla="*/ 55 w 84"/>
                  <a:gd name="T25" fmla="*/ 1 h 83"/>
                  <a:gd name="T26" fmla="*/ 52 w 84"/>
                  <a:gd name="T27" fmla="*/ 2 h 83"/>
                  <a:gd name="T28" fmla="*/ 48 w 84"/>
                  <a:gd name="T29" fmla="*/ 4 h 83"/>
                  <a:gd name="T30" fmla="*/ 44 w 84"/>
                  <a:gd name="T31" fmla="*/ 7 h 83"/>
                  <a:gd name="T32" fmla="*/ 41 w 84"/>
                  <a:gd name="T33" fmla="*/ 8 h 83"/>
                  <a:gd name="T34" fmla="*/ 37 w 84"/>
                  <a:gd name="T35" fmla="*/ 11 h 83"/>
                  <a:gd name="T36" fmla="*/ 34 w 84"/>
                  <a:gd name="T37" fmla="*/ 15 h 83"/>
                  <a:gd name="T38" fmla="*/ 30 w 84"/>
                  <a:gd name="T39" fmla="*/ 18 h 83"/>
                  <a:gd name="T40" fmla="*/ 28 w 84"/>
                  <a:gd name="T41" fmla="*/ 22 h 83"/>
                  <a:gd name="T42" fmla="*/ 21 w 84"/>
                  <a:gd name="T43" fmla="*/ 31 h 83"/>
                  <a:gd name="T44" fmla="*/ 15 w 84"/>
                  <a:gd name="T45" fmla="*/ 39 h 83"/>
                  <a:gd name="T46" fmla="*/ 10 w 84"/>
                  <a:gd name="T47" fmla="*/ 49 h 83"/>
                  <a:gd name="T48" fmla="*/ 6 w 84"/>
                  <a:gd name="T49" fmla="*/ 60 h 83"/>
                  <a:gd name="T50" fmla="*/ 4 w 84"/>
                  <a:gd name="T51" fmla="*/ 64 h 83"/>
                  <a:gd name="T52" fmla="*/ 2 w 84"/>
                  <a:gd name="T53" fmla="*/ 70 h 83"/>
                  <a:gd name="T54" fmla="*/ 0 w 84"/>
                  <a:gd name="T55" fmla="*/ 74 h 83"/>
                  <a:gd name="T56" fmla="*/ 0 w 84"/>
                  <a:gd name="T57" fmla="*/ 80 h 83"/>
                  <a:gd name="T58" fmla="*/ 14 w 84"/>
                  <a:gd name="T59" fmla="*/ 83 h 83"/>
                  <a:gd name="T60" fmla="*/ 15 w 84"/>
                  <a:gd name="T61" fmla="*/ 78 h 83"/>
                  <a:gd name="T62" fmla="*/ 17 w 84"/>
                  <a:gd name="T63" fmla="*/ 74 h 83"/>
                  <a:gd name="T64" fmla="*/ 18 w 84"/>
                  <a:gd name="T65" fmla="*/ 70 h 83"/>
                  <a:gd name="T66" fmla="*/ 19 w 84"/>
                  <a:gd name="T67" fmla="*/ 66 h 83"/>
                  <a:gd name="T68" fmla="*/ 24 w 84"/>
                  <a:gd name="T69" fmla="*/ 56 h 83"/>
                  <a:gd name="T70" fmla="*/ 29 w 84"/>
                  <a:gd name="T71" fmla="*/ 47 h 83"/>
                  <a:gd name="T72" fmla="*/ 33 w 84"/>
                  <a:gd name="T73" fmla="*/ 39 h 83"/>
                  <a:gd name="T74" fmla="*/ 39 w 84"/>
                  <a:gd name="T75" fmla="*/ 32 h 83"/>
                  <a:gd name="T76" fmla="*/ 41 w 84"/>
                  <a:gd name="T77" fmla="*/ 28 h 83"/>
                  <a:gd name="T78" fmla="*/ 44 w 84"/>
                  <a:gd name="T79" fmla="*/ 25 h 83"/>
                  <a:gd name="T80" fmla="*/ 47 w 84"/>
                  <a:gd name="T81" fmla="*/ 24 h 83"/>
                  <a:gd name="T82" fmla="*/ 49 w 84"/>
                  <a:gd name="T83" fmla="*/ 21 h 83"/>
                  <a:gd name="T84" fmla="*/ 52 w 84"/>
                  <a:gd name="T85" fmla="*/ 18 h 83"/>
                  <a:gd name="T86" fmla="*/ 55 w 84"/>
                  <a:gd name="T87" fmla="*/ 16 h 83"/>
                  <a:gd name="T88" fmla="*/ 58 w 84"/>
                  <a:gd name="T89" fmla="*/ 16 h 83"/>
                  <a:gd name="T90" fmla="*/ 59 w 84"/>
                  <a:gd name="T91" fmla="*/ 15 h 83"/>
                  <a:gd name="T92" fmla="*/ 60 w 84"/>
                  <a:gd name="T93" fmla="*/ 15 h 83"/>
                  <a:gd name="T94" fmla="*/ 60 w 84"/>
                  <a:gd name="T95" fmla="*/ 15 h 83"/>
                  <a:gd name="T96" fmla="*/ 62 w 84"/>
                  <a:gd name="T97" fmla="*/ 15 h 83"/>
                  <a:gd name="T98" fmla="*/ 62 w 84"/>
                  <a:gd name="T99" fmla="*/ 16 h 83"/>
                  <a:gd name="T100" fmla="*/ 63 w 84"/>
                  <a:gd name="T101" fmla="*/ 16 h 83"/>
                  <a:gd name="T102" fmla="*/ 64 w 84"/>
                  <a:gd name="T103" fmla="*/ 18 h 83"/>
                  <a:gd name="T104" fmla="*/ 66 w 84"/>
                  <a:gd name="T105" fmla="*/ 21 h 83"/>
                  <a:gd name="T106" fmla="*/ 66 w 84"/>
                  <a:gd name="T107" fmla="*/ 24 h 83"/>
                  <a:gd name="T108" fmla="*/ 67 w 84"/>
                  <a:gd name="T109" fmla="*/ 28 h 83"/>
                  <a:gd name="T110" fmla="*/ 69 w 84"/>
                  <a:gd name="T111" fmla="*/ 33 h 83"/>
                  <a:gd name="T112" fmla="*/ 69 w 84"/>
                  <a:gd name="T113" fmla="*/ 39 h 83"/>
                  <a:gd name="T114" fmla="*/ 69 w 84"/>
                  <a:gd name="T115" fmla="*/ 46 h 83"/>
                  <a:gd name="T116" fmla="*/ 84 w 84"/>
                  <a:gd name="T117" fmla="*/ 46 h 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4"/>
                  <a:gd name="T178" fmla="*/ 0 h 83"/>
                  <a:gd name="T179" fmla="*/ 84 w 84"/>
                  <a:gd name="T180" fmla="*/ 83 h 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4" h="83">
                    <a:moveTo>
                      <a:pt x="84" y="46"/>
                    </a:moveTo>
                    <a:lnTo>
                      <a:pt x="84" y="39"/>
                    </a:lnTo>
                    <a:lnTo>
                      <a:pt x="84" y="32"/>
                    </a:lnTo>
                    <a:lnTo>
                      <a:pt x="82" y="25"/>
                    </a:lnTo>
                    <a:lnTo>
                      <a:pt x="81" y="21"/>
                    </a:lnTo>
                    <a:lnTo>
                      <a:pt x="79" y="15"/>
                    </a:lnTo>
                    <a:lnTo>
                      <a:pt x="77" y="11"/>
                    </a:lnTo>
                    <a:lnTo>
                      <a:pt x="74" y="8"/>
                    </a:lnTo>
                    <a:lnTo>
                      <a:pt x="71" y="4"/>
                    </a:lnTo>
                    <a:lnTo>
                      <a:pt x="67" y="2"/>
                    </a:lnTo>
                    <a:lnTo>
                      <a:pt x="63" y="1"/>
                    </a:lnTo>
                    <a:lnTo>
                      <a:pt x="59" y="0"/>
                    </a:lnTo>
                    <a:lnTo>
                      <a:pt x="55" y="1"/>
                    </a:lnTo>
                    <a:lnTo>
                      <a:pt x="52" y="2"/>
                    </a:lnTo>
                    <a:lnTo>
                      <a:pt x="48" y="4"/>
                    </a:lnTo>
                    <a:lnTo>
                      <a:pt x="44" y="7"/>
                    </a:lnTo>
                    <a:lnTo>
                      <a:pt x="41" y="8"/>
                    </a:lnTo>
                    <a:lnTo>
                      <a:pt x="37" y="11"/>
                    </a:lnTo>
                    <a:lnTo>
                      <a:pt x="34" y="15"/>
                    </a:lnTo>
                    <a:lnTo>
                      <a:pt x="30" y="18"/>
                    </a:lnTo>
                    <a:lnTo>
                      <a:pt x="28" y="22"/>
                    </a:lnTo>
                    <a:lnTo>
                      <a:pt x="21" y="31"/>
                    </a:lnTo>
                    <a:lnTo>
                      <a:pt x="15" y="39"/>
                    </a:lnTo>
                    <a:lnTo>
                      <a:pt x="10" y="49"/>
                    </a:lnTo>
                    <a:lnTo>
                      <a:pt x="6" y="60"/>
                    </a:lnTo>
                    <a:lnTo>
                      <a:pt x="4" y="64"/>
                    </a:lnTo>
                    <a:lnTo>
                      <a:pt x="2" y="70"/>
                    </a:lnTo>
                    <a:lnTo>
                      <a:pt x="0" y="74"/>
                    </a:lnTo>
                    <a:lnTo>
                      <a:pt x="0" y="80"/>
                    </a:lnTo>
                    <a:lnTo>
                      <a:pt x="14" y="83"/>
                    </a:lnTo>
                    <a:lnTo>
                      <a:pt x="15" y="78"/>
                    </a:lnTo>
                    <a:lnTo>
                      <a:pt x="17" y="74"/>
                    </a:lnTo>
                    <a:lnTo>
                      <a:pt x="18" y="70"/>
                    </a:lnTo>
                    <a:lnTo>
                      <a:pt x="19" y="66"/>
                    </a:lnTo>
                    <a:lnTo>
                      <a:pt x="24" y="56"/>
                    </a:lnTo>
                    <a:lnTo>
                      <a:pt x="29" y="47"/>
                    </a:lnTo>
                    <a:lnTo>
                      <a:pt x="33" y="39"/>
                    </a:lnTo>
                    <a:lnTo>
                      <a:pt x="39" y="32"/>
                    </a:lnTo>
                    <a:lnTo>
                      <a:pt x="41" y="28"/>
                    </a:lnTo>
                    <a:lnTo>
                      <a:pt x="44" y="25"/>
                    </a:lnTo>
                    <a:lnTo>
                      <a:pt x="47" y="24"/>
                    </a:lnTo>
                    <a:lnTo>
                      <a:pt x="49" y="21"/>
                    </a:lnTo>
                    <a:lnTo>
                      <a:pt x="52" y="18"/>
                    </a:lnTo>
                    <a:lnTo>
                      <a:pt x="55" y="16"/>
                    </a:lnTo>
                    <a:lnTo>
                      <a:pt x="58" y="16"/>
                    </a:lnTo>
                    <a:lnTo>
                      <a:pt x="59" y="15"/>
                    </a:lnTo>
                    <a:lnTo>
                      <a:pt x="60" y="15"/>
                    </a:lnTo>
                    <a:lnTo>
                      <a:pt x="62" y="15"/>
                    </a:lnTo>
                    <a:lnTo>
                      <a:pt x="62" y="16"/>
                    </a:lnTo>
                    <a:lnTo>
                      <a:pt x="63" y="16"/>
                    </a:lnTo>
                    <a:lnTo>
                      <a:pt x="64" y="18"/>
                    </a:lnTo>
                    <a:lnTo>
                      <a:pt x="66" y="21"/>
                    </a:lnTo>
                    <a:lnTo>
                      <a:pt x="66" y="24"/>
                    </a:lnTo>
                    <a:lnTo>
                      <a:pt x="67" y="28"/>
                    </a:lnTo>
                    <a:lnTo>
                      <a:pt x="69" y="33"/>
                    </a:lnTo>
                    <a:lnTo>
                      <a:pt x="69" y="39"/>
                    </a:lnTo>
                    <a:lnTo>
                      <a:pt x="69" y="46"/>
                    </a:lnTo>
                    <a:lnTo>
                      <a:pt x="84" y="4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5619" name="Group 31">
              <a:extLst>
                <a:ext uri="{FF2B5EF4-FFF2-40B4-BE49-F238E27FC236}">
                  <a16:creationId xmlns:a16="http://schemas.microsoft.com/office/drawing/2014/main" id="{583E6B45-7D20-5B49-8554-0AB838B4EE7A}"/>
                </a:ext>
              </a:extLst>
            </p:cNvPr>
            <p:cNvGrpSpPr>
              <a:grpSpLocks/>
            </p:cNvGrpSpPr>
            <p:nvPr/>
          </p:nvGrpSpPr>
          <p:grpSpPr bwMode="auto">
            <a:xfrm>
              <a:off x="1449" y="3200"/>
              <a:ext cx="407" cy="272"/>
              <a:chOff x="1684" y="1677"/>
              <a:chExt cx="407" cy="272"/>
            </a:xfrm>
          </p:grpSpPr>
          <p:sp>
            <p:nvSpPr>
              <p:cNvPr id="25723" name="Freeform 32">
                <a:extLst>
                  <a:ext uri="{FF2B5EF4-FFF2-40B4-BE49-F238E27FC236}">
                    <a16:creationId xmlns:a16="http://schemas.microsoft.com/office/drawing/2014/main" id="{EFCF9097-6F94-8C41-8676-7A390D4C6E5A}"/>
                  </a:ext>
                </a:extLst>
              </p:cNvPr>
              <p:cNvSpPr>
                <a:spLocks/>
              </p:cNvSpPr>
              <p:nvPr/>
            </p:nvSpPr>
            <p:spPr bwMode="auto">
              <a:xfrm>
                <a:off x="1691" y="1717"/>
                <a:ext cx="393" cy="198"/>
              </a:xfrm>
              <a:custGeom>
                <a:avLst/>
                <a:gdLst>
                  <a:gd name="T0" fmla="*/ 217 w 393"/>
                  <a:gd name="T1" fmla="*/ 1 h 198"/>
                  <a:gd name="T2" fmla="*/ 245 w 393"/>
                  <a:gd name="T3" fmla="*/ 3 h 198"/>
                  <a:gd name="T4" fmla="*/ 273 w 393"/>
                  <a:gd name="T5" fmla="*/ 8 h 198"/>
                  <a:gd name="T6" fmla="*/ 297 w 393"/>
                  <a:gd name="T7" fmla="*/ 14 h 198"/>
                  <a:gd name="T8" fmla="*/ 320 w 393"/>
                  <a:gd name="T9" fmla="*/ 22 h 198"/>
                  <a:gd name="T10" fmla="*/ 341 w 393"/>
                  <a:gd name="T11" fmla="*/ 32 h 198"/>
                  <a:gd name="T12" fmla="*/ 359 w 393"/>
                  <a:gd name="T13" fmla="*/ 43 h 198"/>
                  <a:gd name="T14" fmla="*/ 374 w 393"/>
                  <a:gd name="T15" fmla="*/ 56 h 198"/>
                  <a:gd name="T16" fmla="*/ 383 w 393"/>
                  <a:gd name="T17" fmla="*/ 70 h 198"/>
                  <a:gd name="T18" fmla="*/ 390 w 393"/>
                  <a:gd name="T19" fmla="*/ 84 h 198"/>
                  <a:gd name="T20" fmla="*/ 393 w 393"/>
                  <a:gd name="T21" fmla="*/ 100 h 198"/>
                  <a:gd name="T22" fmla="*/ 390 w 393"/>
                  <a:gd name="T23" fmla="*/ 114 h 198"/>
                  <a:gd name="T24" fmla="*/ 383 w 393"/>
                  <a:gd name="T25" fmla="*/ 128 h 198"/>
                  <a:gd name="T26" fmla="*/ 374 w 393"/>
                  <a:gd name="T27" fmla="*/ 142 h 198"/>
                  <a:gd name="T28" fmla="*/ 359 w 393"/>
                  <a:gd name="T29" fmla="*/ 155 h 198"/>
                  <a:gd name="T30" fmla="*/ 341 w 393"/>
                  <a:gd name="T31" fmla="*/ 166 h 198"/>
                  <a:gd name="T32" fmla="*/ 320 w 393"/>
                  <a:gd name="T33" fmla="*/ 176 h 198"/>
                  <a:gd name="T34" fmla="*/ 297 w 393"/>
                  <a:gd name="T35" fmla="*/ 184 h 198"/>
                  <a:gd name="T36" fmla="*/ 273 w 393"/>
                  <a:gd name="T37" fmla="*/ 191 h 198"/>
                  <a:gd name="T38" fmla="*/ 245 w 393"/>
                  <a:gd name="T39" fmla="*/ 196 h 198"/>
                  <a:gd name="T40" fmla="*/ 217 w 393"/>
                  <a:gd name="T41" fmla="*/ 198 h 198"/>
                  <a:gd name="T42" fmla="*/ 185 w 393"/>
                  <a:gd name="T43" fmla="*/ 198 h 198"/>
                  <a:gd name="T44" fmla="*/ 157 w 393"/>
                  <a:gd name="T45" fmla="*/ 197 h 198"/>
                  <a:gd name="T46" fmla="*/ 128 w 393"/>
                  <a:gd name="T47" fmla="*/ 193 h 198"/>
                  <a:gd name="T48" fmla="*/ 102 w 393"/>
                  <a:gd name="T49" fmla="*/ 187 h 198"/>
                  <a:gd name="T50" fmla="*/ 79 w 393"/>
                  <a:gd name="T51" fmla="*/ 179 h 198"/>
                  <a:gd name="T52" fmla="*/ 57 w 393"/>
                  <a:gd name="T53" fmla="*/ 169 h 198"/>
                  <a:gd name="T54" fmla="*/ 40 w 393"/>
                  <a:gd name="T55" fmla="*/ 159 h 198"/>
                  <a:gd name="T56" fmla="*/ 23 w 393"/>
                  <a:gd name="T57" fmla="*/ 146 h 198"/>
                  <a:gd name="T58" fmla="*/ 12 w 393"/>
                  <a:gd name="T59" fmla="*/ 134 h 198"/>
                  <a:gd name="T60" fmla="*/ 4 w 393"/>
                  <a:gd name="T61" fmla="*/ 119 h 198"/>
                  <a:gd name="T62" fmla="*/ 0 w 393"/>
                  <a:gd name="T63" fmla="*/ 104 h 198"/>
                  <a:gd name="T64" fmla="*/ 1 w 393"/>
                  <a:gd name="T65" fmla="*/ 89 h 198"/>
                  <a:gd name="T66" fmla="*/ 7 w 393"/>
                  <a:gd name="T67" fmla="*/ 74 h 198"/>
                  <a:gd name="T68" fmla="*/ 15 w 393"/>
                  <a:gd name="T69" fmla="*/ 60 h 198"/>
                  <a:gd name="T70" fmla="*/ 29 w 393"/>
                  <a:gd name="T71" fmla="*/ 48 h 198"/>
                  <a:gd name="T72" fmla="*/ 45 w 393"/>
                  <a:gd name="T73" fmla="*/ 36 h 198"/>
                  <a:gd name="T74" fmla="*/ 64 w 393"/>
                  <a:gd name="T75" fmla="*/ 27 h 198"/>
                  <a:gd name="T76" fmla="*/ 86 w 393"/>
                  <a:gd name="T77" fmla="*/ 17 h 198"/>
                  <a:gd name="T78" fmla="*/ 112 w 393"/>
                  <a:gd name="T79" fmla="*/ 10 h 198"/>
                  <a:gd name="T80" fmla="*/ 138 w 393"/>
                  <a:gd name="T81" fmla="*/ 4 h 198"/>
                  <a:gd name="T82" fmla="*/ 166 w 393"/>
                  <a:gd name="T83" fmla="*/ 1 h 198"/>
                  <a:gd name="T84" fmla="*/ 196 w 393"/>
                  <a:gd name="T85" fmla="*/ 0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3"/>
                  <a:gd name="T130" fmla="*/ 0 h 198"/>
                  <a:gd name="T131" fmla="*/ 393 w 393"/>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3" h="198">
                    <a:moveTo>
                      <a:pt x="196" y="0"/>
                    </a:moveTo>
                    <a:lnTo>
                      <a:pt x="206" y="0"/>
                    </a:lnTo>
                    <a:lnTo>
                      <a:pt x="217" y="1"/>
                    </a:lnTo>
                    <a:lnTo>
                      <a:pt x="226" y="1"/>
                    </a:lnTo>
                    <a:lnTo>
                      <a:pt x="236" y="1"/>
                    </a:lnTo>
                    <a:lnTo>
                      <a:pt x="245" y="3"/>
                    </a:lnTo>
                    <a:lnTo>
                      <a:pt x="255" y="4"/>
                    </a:lnTo>
                    <a:lnTo>
                      <a:pt x="263" y="5"/>
                    </a:lnTo>
                    <a:lnTo>
                      <a:pt x="273" y="8"/>
                    </a:lnTo>
                    <a:lnTo>
                      <a:pt x="281" y="10"/>
                    </a:lnTo>
                    <a:lnTo>
                      <a:pt x="289" y="12"/>
                    </a:lnTo>
                    <a:lnTo>
                      <a:pt x="297" y="14"/>
                    </a:lnTo>
                    <a:lnTo>
                      <a:pt x="305" y="17"/>
                    </a:lnTo>
                    <a:lnTo>
                      <a:pt x="314" y="19"/>
                    </a:lnTo>
                    <a:lnTo>
                      <a:pt x="320" y="22"/>
                    </a:lnTo>
                    <a:lnTo>
                      <a:pt x="327" y="27"/>
                    </a:lnTo>
                    <a:lnTo>
                      <a:pt x="334" y="29"/>
                    </a:lnTo>
                    <a:lnTo>
                      <a:pt x="341" y="32"/>
                    </a:lnTo>
                    <a:lnTo>
                      <a:pt x="348" y="36"/>
                    </a:lnTo>
                    <a:lnTo>
                      <a:pt x="353" y="39"/>
                    </a:lnTo>
                    <a:lnTo>
                      <a:pt x="359" y="43"/>
                    </a:lnTo>
                    <a:lnTo>
                      <a:pt x="364" y="48"/>
                    </a:lnTo>
                    <a:lnTo>
                      <a:pt x="368" y="52"/>
                    </a:lnTo>
                    <a:lnTo>
                      <a:pt x="374" y="56"/>
                    </a:lnTo>
                    <a:lnTo>
                      <a:pt x="376" y="60"/>
                    </a:lnTo>
                    <a:lnTo>
                      <a:pt x="380" y="65"/>
                    </a:lnTo>
                    <a:lnTo>
                      <a:pt x="383" y="70"/>
                    </a:lnTo>
                    <a:lnTo>
                      <a:pt x="386" y="74"/>
                    </a:lnTo>
                    <a:lnTo>
                      <a:pt x="389" y="79"/>
                    </a:lnTo>
                    <a:lnTo>
                      <a:pt x="390" y="84"/>
                    </a:lnTo>
                    <a:lnTo>
                      <a:pt x="391" y="89"/>
                    </a:lnTo>
                    <a:lnTo>
                      <a:pt x="391" y="94"/>
                    </a:lnTo>
                    <a:lnTo>
                      <a:pt x="393" y="100"/>
                    </a:lnTo>
                    <a:lnTo>
                      <a:pt x="391" y="104"/>
                    </a:lnTo>
                    <a:lnTo>
                      <a:pt x="391" y="110"/>
                    </a:lnTo>
                    <a:lnTo>
                      <a:pt x="390" y="114"/>
                    </a:lnTo>
                    <a:lnTo>
                      <a:pt x="389" y="119"/>
                    </a:lnTo>
                    <a:lnTo>
                      <a:pt x="386" y="124"/>
                    </a:lnTo>
                    <a:lnTo>
                      <a:pt x="383" y="128"/>
                    </a:lnTo>
                    <a:lnTo>
                      <a:pt x="380" y="134"/>
                    </a:lnTo>
                    <a:lnTo>
                      <a:pt x="376" y="138"/>
                    </a:lnTo>
                    <a:lnTo>
                      <a:pt x="374" y="142"/>
                    </a:lnTo>
                    <a:lnTo>
                      <a:pt x="368" y="146"/>
                    </a:lnTo>
                    <a:lnTo>
                      <a:pt x="364" y="150"/>
                    </a:lnTo>
                    <a:lnTo>
                      <a:pt x="359" y="155"/>
                    </a:lnTo>
                    <a:lnTo>
                      <a:pt x="353" y="159"/>
                    </a:lnTo>
                    <a:lnTo>
                      <a:pt x="348" y="162"/>
                    </a:lnTo>
                    <a:lnTo>
                      <a:pt x="341" y="166"/>
                    </a:lnTo>
                    <a:lnTo>
                      <a:pt x="334" y="169"/>
                    </a:lnTo>
                    <a:lnTo>
                      <a:pt x="327" y="173"/>
                    </a:lnTo>
                    <a:lnTo>
                      <a:pt x="320" y="176"/>
                    </a:lnTo>
                    <a:lnTo>
                      <a:pt x="314" y="179"/>
                    </a:lnTo>
                    <a:lnTo>
                      <a:pt x="305" y="181"/>
                    </a:lnTo>
                    <a:lnTo>
                      <a:pt x="297" y="184"/>
                    </a:lnTo>
                    <a:lnTo>
                      <a:pt x="289" y="187"/>
                    </a:lnTo>
                    <a:lnTo>
                      <a:pt x="281" y="189"/>
                    </a:lnTo>
                    <a:lnTo>
                      <a:pt x="273" y="191"/>
                    </a:lnTo>
                    <a:lnTo>
                      <a:pt x="263" y="193"/>
                    </a:lnTo>
                    <a:lnTo>
                      <a:pt x="255" y="194"/>
                    </a:lnTo>
                    <a:lnTo>
                      <a:pt x="245" y="196"/>
                    </a:lnTo>
                    <a:lnTo>
                      <a:pt x="236" y="197"/>
                    </a:lnTo>
                    <a:lnTo>
                      <a:pt x="226" y="197"/>
                    </a:lnTo>
                    <a:lnTo>
                      <a:pt x="217" y="198"/>
                    </a:lnTo>
                    <a:lnTo>
                      <a:pt x="206" y="198"/>
                    </a:lnTo>
                    <a:lnTo>
                      <a:pt x="196" y="198"/>
                    </a:lnTo>
                    <a:lnTo>
                      <a:pt x="185" y="198"/>
                    </a:lnTo>
                    <a:lnTo>
                      <a:pt x="176" y="198"/>
                    </a:lnTo>
                    <a:lnTo>
                      <a:pt x="166" y="197"/>
                    </a:lnTo>
                    <a:lnTo>
                      <a:pt x="157" y="197"/>
                    </a:lnTo>
                    <a:lnTo>
                      <a:pt x="147" y="196"/>
                    </a:lnTo>
                    <a:lnTo>
                      <a:pt x="138" y="194"/>
                    </a:lnTo>
                    <a:lnTo>
                      <a:pt x="128" y="193"/>
                    </a:lnTo>
                    <a:lnTo>
                      <a:pt x="120" y="191"/>
                    </a:lnTo>
                    <a:lnTo>
                      <a:pt x="112" y="189"/>
                    </a:lnTo>
                    <a:lnTo>
                      <a:pt x="102" y="187"/>
                    </a:lnTo>
                    <a:lnTo>
                      <a:pt x="94" y="184"/>
                    </a:lnTo>
                    <a:lnTo>
                      <a:pt x="86" y="181"/>
                    </a:lnTo>
                    <a:lnTo>
                      <a:pt x="79" y="179"/>
                    </a:lnTo>
                    <a:lnTo>
                      <a:pt x="71" y="176"/>
                    </a:lnTo>
                    <a:lnTo>
                      <a:pt x="64" y="173"/>
                    </a:lnTo>
                    <a:lnTo>
                      <a:pt x="57" y="169"/>
                    </a:lnTo>
                    <a:lnTo>
                      <a:pt x="50" y="166"/>
                    </a:lnTo>
                    <a:lnTo>
                      <a:pt x="45" y="162"/>
                    </a:lnTo>
                    <a:lnTo>
                      <a:pt x="40" y="159"/>
                    </a:lnTo>
                    <a:lnTo>
                      <a:pt x="34" y="155"/>
                    </a:lnTo>
                    <a:lnTo>
                      <a:pt x="29" y="150"/>
                    </a:lnTo>
                    <a:lnTo>
                      <a:pt x="23" y="146"/>
                    </a:lnTo>
                    <a:lnTo>
                      <a:pt x="19" y="142"/>
                    </a:lnTo>
                    <a:lnTo>
                      <a:pt x="15" y="138"/>
                    </a:lnTo>
                    <a:lnTo>
                      <a:pt x="12" y="134"/>
                    </a:lnTo>
                    <a:lnTo>
                      <a:pt x="10" y="128"/>
                    </a:lnTo>
                    <a:lnTo>
                      <a:pt x="7" y="124"/>
                    </a:lnTo>
                    <a:lnTo>
                      <a:pt x="4" y="119"/>
                    </a:lnTo>
                    <a:lnTo>
                      <a:pt x="3" y="114"/>
                    </a:lnTo>
                    <a:lnTo>
                      <a:pt x="1" y="110"/>
                    </a:lnTo>
                    <a:lnTo>
                      <a:pt x="0" y="104"/>
                    </a:lnTo>
                    <a:lnTo>
                      <a:pt x="0" y="100"/>
                    </a:lnTo>
                    <a:lnTo>
                      <a:pt x="0" y="94"/>
                    </a:lnTo>
                    <a:lnTo>
                      <a:pt x="1" y="89"/>
                    </a:lnTo>
                    <a:lnTo>
                      <a:pt x="3" y="84"/>
                    </a:lnTo>
                    <a:lnTo>
                      <a:pt x="4" y="79"/>
                    </a:lnTo>
                    <a:lnTo>
                      <a:pt x="7" y="74"/>
                    </a:lnTo>
                    <a:lnTo>
                      <a:pt x="10" y="70"/>
                    </a:lnTo>
                    <a:lnTo>
                      <a:pt x="12" y="65"/>
                    </a:lnTo>
                    <a:lnTo>
                      <a:pt x="15" y="60"/>
                    </a:lnTo>
                    <a:lnTo>
                      <a:pt x="19" y="56"/>
                    </a:lnTo>
                    <a:lnTo>
                      <a:pt x="23" y="52"/>
                    </a:lnTo>
                    <a:lnTo>
                      <a:pt x="29" y="48"/>
                    </a:lnTo>
                    <a:lnTo>
                      <a:pt x="34" y="43"/>
                    </a:lnTo>
                    <a:lnTo>
                      <a:pt x="40" y="39"/>
                    </a:lnTo>
                    <a:lnTo>
                      <a:pt x="45" y="36"/>
                    </a:lnTo>
                    <a:lnTo>
                      <a:pt x="50" y="32"/>
                    </a:lnTo>
                    <a:lnTo>
                      <a:pt x="57" y="29"/>
                    </a:lnTo>
                    <a:lnTo>
                      <a:pt x="64" y="27"/>
                    </a:lnTo>
                    <a:lnTo>
                      <a:pt x="71" y="22"/>
                    </a:lnTo>
                    <a:lnTo>
                      <a:pt x="79" y="19"/>
                    </a:lnTo>
                    <a:lnTo>
                      <a:pt x="86" y="17"/>
                    </a:lnTo>
                    <a:lnTo>
                      <a:pt x="94" y="14"/>
                    </a:lnTo>
                    <a:lnTo>
                      <a:pt x="102" y="12"/>
                    </a:lnTo>
                    <a:lnTo>
                      <a:pt x="112" y="10"/>
                    </a:lnTo>
                    <a:lnTo>
                      <a:pt x="120" y="8"/>
                    </a:lnTo>
                    <a:lnTo>
                      <a:pt x="128" y="5"/>
                    </a:lnTo>
                    <a:lnTo>
                      <a:pt x="138" y="4"/>
                    </a:lnTo>
                    <a:lnTo>
                      <a:pt x="147" y="3"/>
                    </a:lnTo>
                    <a:lnTo>
                      <a:pt x="157" y="1"/>
                    </a:lnTo>
                    <a:lnTo>
                      <a:pt x="166" y="1"/>
                    </a:lnTo>
                    <a:lnTo>
                      <a:pt x="176" y="1"/>
                    </a:lnTo>
                    <a:lnTo>
                      <a:pt x="185" y="0"/>
                    </a:lnTo>
                    <a:lnTo>
                      <a:pt x="196" y="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24" name="Freeform 33">
                <a:extLst>
                  <a:ext uri="{FF2B5EF4-FFF2-40B4-BE49-F238E27FC236}">
                    <a16:creationId xmlns:a16="http://schemas.microsoft.com/office/drawing/2014/main" id="{06A80332-CA96-EB43-88A7-4773941EFFAE}"/>
                  </a:ext>
                </a:extLst>
              </p:cNvPr>
              <p:cNvSpPr>
                <a:spLocks/>
              </p:cNvSpPr>
              <p:nvPr/>
            </p:nvSpPr>
            <p:spPr bwMode="auto">
              <a:xfrm>
                <a:off x="1887" y="1710"/>
                <a:ext cx="204" cy="107"/>
              </a:xfrm>
              <a:custGeom>
                <a:avLst/>
                <a:gdLst>
                  <a:gd name="T0" fmla="*/ 204 w 204"/>
                  <a:gd name="T1" fmla="*/ 107 h 107"/>
                  <a:gd name="T2" fmla="*/ 202 w 204"/>
                  <a:gd name="T3" fmla="*/ 94 h 107"/>
                  <a:gd name="T4" fmla="*/ 199 w 204"/>
                  <a:gd name="T5" fmla="*/ 83 h 107"/>
                  <a:gd name="T6" fmla="*/ 194 w 204"/>
                  <a:gd name="T7" fmla="*/ 73 h 107"/>
                  <a:gd name="T8" fmla="*/ 186 w 204"/>
                  <a:gd name="T9" fmla="*/ 63 h 107"/>
                  <a:gd name="T10" fmla="*/ 178 w 204"/>
                  <a:gd name="T11" fmla="*/ 53 h 107"/>
                  <a:gd name="T12" fmla="*/ 167 w 204"/>
                  <a:gd name="T13" fmla="*/ 45 h 107"/>
                  <a:gd name="T14" fmla="*/ 156 w 204"/>
                  <a:gd name="T15" fmla="*/ 36 h 107"/>
                  <a:gd name="T16" fmla="*/ 142 w 204"/>
                  <a:gd name="T17" fmla="*/ 29 h 107"/>
                  <a:gd name="T18" fmla="*/ 129 w 204"/>
                  <a:gd name="T19" fmla="*/ 22 h 107"/>
                  <a:gd name="T20" fmla="*/ 112 w 204"/>
                  <a:gd name="T21" fmla="*/ 17 h 107"/>
                  <a:gd name="T22" fmla="*/ 96 w 204"/>
                  <a:gd name="T23" fmla="*/ 11 h 107"/>
                  <a:gd name="T24" fmla="*/ 78 w 204"/>
                  <a:gd name="T25" fmla="*/ 7 h 107"/>
                  <a:gd name="T26" fmla="*/ 59 w 204"/>
                  <a:gd name="T27" fmla="*/ 4 h 107"/>
                  <a:gd name="T28" fmla="*/ 40 w 204"/>
                  <a:gd name="T29" fmla="*/ 1 h 107"/>
                  <a:gd name="T30" fmla="*/ 21 w 204"/>
                  <a:gd name="T31" fmla="*/ 0 h 107"/>
                  <a:gd name="T32" fmla="*/ 0 w 204"/>
                  <a:gd name="T33" fmla="*/ 0 h 107"/>
                  <a:gd name="T34" fmla="*/ 10 w 204"/>
                  <a:gd name="T35" fmla="*/ 14 h 107"/>
                  <a:gd name="T36" fmla="*/ 29 w 204"/>
                  <a:gd name="T37" fmla="*/ 15 h 107"/>
                  <a:gd name="T38" fmla="*/ 48 w 204"/>
                  <a:gd name="T39" fmla="*/ 18 h 107"/>
                  <a:gd name="T40" fmla="*/ 66 w 204"/>
                  <a:gd name="T41" fmla="*/ 21 h 107"/>
                  <a:gd name="T42" fmla="*/ 84 w 204"/>
                  <a:gd name="T43" fmla="*/ 24 h 107"/>
                  <a:gd name="T44" fmla="*/ 100 w 204"/>
                  <a:gd name="T45" fmla="*/ 28 h 107"/>
                  <a:gd name="T46" fmla="*/ 115 w 204"/>
                  <a:gd name="T47" fmla="*/ 34 h 107"/>
                  <a:gd name="T48" fmla="*/ 129 w 204"/>
                  <a:gd name="T49" fmla="*/ 39 h 107"/>
                  <a:gd name="T50" fmla="*/ 141 w 204"/>
                  <a:gd name="T51" fmla="*/ 46 h 107"/>
                  <a:gd name="T52" fmla="*/ 153 w 204"/>
                  <a:gd name="T53" fmla="*/ 53 h 107"/>
                  <a:gd name="T54" fmla="*/ 163 w 204"/>
                  <a:gd name="T55" fmla="*/ 60 h 107"/>
                  <a:gd name="T56" fmla="*/ 172 w 204"/>
                  <a:gd name="T57" fmla="*/ 69 h 107"/>
                  <a:gd name="T58" fmla="*/ 179 w 204"/>
                  <a:gd name="T59" fmla="*/ 76 h 107"/>
                  <a:gd name="T60" fmla="*/ 183 w 204"/>
                  <a:gd name="T61" fmla="*/ 84 h 107"/>
                  <a:gd name="T62" fmla="*/ 187 w 204"/>
                  <a:gd name="T63" fmla="*/ 93 h 107"/>
                  <a:gd name="T64" fmla="*/ 189 w 204"/>
                  <a:gd name="T65" fmla="*/ 101 h 107"/>
                  <a:gd name="T66" fmla="*/ 189 w 204"/>
                  <a:gd name="T67" fmla="*/ 107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7"/>
                  <a:gd name="T104" fmla="*/ 204 w 204"/>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7">
                    <a:moveTo>
                      <a:pt x="204" y="107"/>
                    </a:moveTo>
                    <a:lnTo>
                      <a:pt x="204" y="107"/>
                    </a:lnTo>
                    <a:lnTo>
                      <a:pt x="204" y="100"/>
                    </a:lnTo>
                    <a:lnTo>
                      <a:pt x="202" y="94"/>
                    </a:lnTo>
                    <a:lnTo>
                      <a:pt x="201" y="88"/>
                    </a:lnTo>
                    <a:lnTo>
                      <a:pt x="199" y="83"/>
                    </a:lnTo>
                    <a:lnTo>
                      <a:pt x="197" y="79"/>
                    </a:lnTo>
                    <a:lnTo>
                      <a:pt x="194" y="73"/>
                    </a:lnTo>
                    <a:lnTo>
                      <a:pt x="190" y="67"/>
                    </a:lnTo>
                    <a:lnTo>
                      <a:pt x="186" y="63"/>
                    </a:lnTo>
                    <a:lnTo>
                      <a:pt x="182" y="57"/>
                    </a:lnTo>
                    <a:lnTo>
                      <a:pt x="178" y="53"/>
                    </a:lnTo>
                    <a:lnTo>
                      <a:pt x="172" y="49"/>
                    </a:lnTo>
                    <a:lnTo>
                      <a:pt x="167" y="45"/>
                    </a:lnTo>
                    <a:lnTo>
                      <a:pt x="161" y="41"/>
                    </a:lnTo>
                    <a:lnTo>
                      <a:pt x="156" y="36"/>
                    </a:lnTo>
                    <a:lnTo>
                      <a:pt x="149" y="34"/>
                    </a:lnTo>
                    <a:lnTo>
                      <a:pt x="142" y="29"/>
                    </a:lnTo>
                    <a:lnTo>
                      <a:pt x="135" y="25"/>
                    </a:lnTo>
                    <a:lnTo>
                      <a:pt x="129" y="22"/>
                    </a:lnTo>
                    <a:lnTo>
                      <a:pt x="120" y="19"/>
                    </a:lnTo>
                    <a:lnTo>
                      <a:pt x="112" y="17"/>
                    </a:lnTo>
                    <a:lnTo>
                      <a:pt x="104" y="14"/>
                    </a:lnTo>
                    <a:lnTo>
                      <a:pt x="96" y="11"/>
                    </a:lnTo>
                    <a:lnTo>
                      <a:pt x="86" y="10"/>
                    </a:lnTo>
                    <a:lnTo>
                      <a:pt x="78" y="7"/>
                    </a:lnTo>
                    <a:lnTo>
                      <a:pt x="69" y="5"/>
                    </a:lnTo>
                    <a:lnTo>
                      <a:pt x="59" y="4"/>
                    </a:lnTo>
                    <a:lnTo>
                      <a:pt x="49" y="3"/>
                    </a:lnTo>
                    <a:lnTo>
                      <a:pt x="40" y="1"/>
                    </a:lnTo>
                    <a:lnTo>
                      <a:pt x="30" y="0"/>
                    </a:lnTo>
                    <a:lnTo>
                      <a:pt x="21" y="0"/>
                    </a:lnTo>
                    <a:lnTo>
                      <a:pt x="10" y="0"/>
                    </a:lnTo>
                    <a:lnTo>
                      <a:pt x="0" y="0"/>
                    </a:lnTo>
                    <a:lnTo>
                      <a:pt x="0" y="14"/>
                    </a:lnTo>
                    <a:lnTo>
                      <a:pt x="10" y="14"/>
                    </a:lnTo>
                    <a:lnTo>
                      <a:pt x="19" y="15"/>
                    </a:lnTo>
                    <a:lnTo>
                      <a:pt x="29" y="15"/>
                    </a:lnTo>
                    <a:lnTo>
                      <a:pt x="39" y="17"/>
                    </a:lnTo>
                    <a:lnTo>
                      <a:pt x="48" y="18"/>
                    </a:lnTo>
                    <a:lnTo>
                      <a:pt x="58" y="19"/>
                    </a:lnTo>
                    <a:lnTo>
                      <a:pt x="66" y="21"/>
                    </a:lnTo>
                    <a:lnTo>
                      <a:pt x="75" y="22"/>
                    </a:lnTo>
                    <a:lnTo>
                      <a:pt x="84" y="24"/>
                    </a:lnTo>
                    <a:lnTo>
                      <a:pt x="92" y="26"/>
                    </a:lnTo>
                    <a:lnTo>
                      <a:pt x="100" y="28"/>
                    </a:lnTo>
                    <a:lnTo>
                      <a:pt x="107" y="31"/>
                    </a:lnTo>
                    <a:lnTo>
                      <a:pt x="115" y="34"/>
                    </a:lnTo>
                    <a:lnTo>
                      <a:pt x="122" y="36"/>
                    </a:lnTo>
                    <a:lnTo>
                      <a:pt x="129" y="39"/>
                    </a:lnTo>
                    <a:lnTo>
                      <a:pt x="135" y="43"/>
                    </a:lnTo>
                    <a:lnTo>
                      <a:pt x="141" y="46"/>
                    </a:lnTo>
                    <a:lnTo>
                      <a:pt x="148" y="49"/>
                    </a:lnTo>
                    <a:lnTo>
                      <a:pt x="153" y="53"/>
                    </a:lnTo>
                    <a:lnTo>
                      <a:pt x="159" y="57"/>
                    </a:lnTo>
                    <a:lnTo>
                      <a:pt x="163" y="60"/>
                    </a:lnTo>
                    <a:lnTo>
                      <a:pt x="168" y="65"/>
                    </a:lnTo>
                    <a:lnTo>
                      <a:pt x="172" y="69"/>
                    </a:lnTo>
                    <a:lnTo>
                      <a:pt x="175" y="72"/>
                    </a:lnTo>
                    <a:lnTo>
                      <a:pt x="179" y="76"/>
                    </a:lnTo>
                    <a:lnTo>
                      <a:pt x="180" y="80"/>
                    </a:lnTo>
                    <a:lnTo>
                      <a:pt x="183" y="84"/>
                    </a:lnTo>
                    <a:lnTo>
                      <a:pt x="186" y="88"/>
                    </a:lnTo>
                    <a:lnTo>
                      <a:pt x="187" y="93"/>
                    </a:lnTo>
                    <a:lnTo>
                      <a:pt x="187" y="97"/>
                    </a:lnTo>
                    <a:lnTo>
                      <a:pt x="189" y="101"/>
                    </a:lnTo>
                    <a:lnTo>
                      <a:pt x="189" y="107"/>
                    </a:lnTo>
                    <a:lnTo>
                      <a:pt x="204" y="10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25" name="Freeform 34">
                <a:extLst>
                  <a:ext uri="{FF2B5EF4-FFF2-40B4-BE49-F238E27FC236}">
                    <a16:creationId xmlns:a16="http://schemas.microsoft.com/office/drawing/2014/main" id="{51F0956D-00EF-4247-BD05-426487F93CD9}"/>
                  </a:ext>
                </a:extLst>
              </p:cNvPr>
              <p:cNvSpPr>
                <a:spLocks/>
              </p:cNvSpPr>
              <p:nvPr/>
            </p:nvSpPr>
            <p:spPr bwMode="auto">
              <a:xfrm>
                <a:off x="1887" y="1817"/>
                <a:ext cx="204" cy="105"/>
              </a:xfrm>
              <a:custGeom>
                <a:avLst/>
                <a:gdLst>
                  <a:gd name="T0" fmla="*/ 0 w 204"/>
                  <a:gd name="T1" fmla="*/ 105 h 105"/>
                  <a:gd name="T2" fmla="*/ 21 w 204"/>
                  <a:gd name="T3" fmla="*/ 105 h 105"/>
                  <a:gd name="T4" fmla="*/ 40 w 204"/>
                  <a:gd name="T5" fmla="*/ 104 h 105"/>
                  <a:gd name="T6" fmla="*/ 59 w 204"/>
                  <a:gd name="T7" fmla="*/ 101 h 105"/>
                  <a:gd name="T8" fmla="*/ 78 w 204"/>
                  <a:gd name="T9" fmla="*/ 98 h 105"/>
                  <a:gd name="T10" fmla="*/ 96 w 204"/>
                  <a:gd name="T11" fmla="*/ 94 h 105"/>
                  <a:gd name="T12" fmla="*/ 112 w 204"/>
                  <a:gd name="T13" fmla="*/ 89 h 105"/>
                  <a:gd name="T14" fmla="*/ 129 w 204"/>
                  <a:gd name="T15" fmla="*/ 83 h 105"/>
                  <a:gd name="T16" fmla="*/ 142 w 204"/>
                  <a:gd name="T17" fmla="*/ 76 h 105"/>
                  <a:gd name="T18" fmla="*/ 156 w 204"/>
                  <a:gd name="T19" fmla="*/ 69 h 105"/>
                  <a:gd name="T20" fmla="*/ 167 w 204"/>
                  <a:gd name="T21" fmla="*/ 60 h 105"/>
                  <a:gd name="T22" fmla="*/ 178 w 204"/>
                  <a:gd name="T23" fmla="*/ 52 h 105"/>
                  <a:gd name="T24" fmla="*/ 186 w 204"/>
                  <a:gd name="T25" fmla="*/ 42 h 105"/>
                  <a:gd name="T26" fmla="*/ 194 w 204"/>
                  <a:gd name="T27" fmla="*/ 32 h 105"/>
                  <a:gd name="T28" fmla="*/ 199 w 204"/>
                  <a:gd name="T29" fmla="*/ 22 h 105"/>
                  <a:gd name="T30" fmla="*/ 202 w 204"/>
                  <a:gd name="T31" fmla="*/ 11 h 105"/>
                  <a:gd name="T32" fmla="*/ 204 w 204"/>
                  <a:gd name="T33" fmla="*/ 0 h 105"/>
                  <a:gd name="T34" fmla="*/ 189 w 204"/>
                  <a:gd name="T35" fmla="*/ 3 h 105"/>
                  <a:gd name="T36" fmla="*/ 187 w 204"/>
                  <a:gd name="T37" fmla="*/ 12 h 105"/>
                  <a:gd name="T38" fmla="*/ 183 w 204"/>
                  <a:gd name="T39" fmla="*/ 21 h 105"/>
                  <a:gd name="T40" fmla="*/ 179 w 204"/>
                  <a:gd name="T41" fmla="*/ 28 h 105"/>
                  <a:gd name="T42" fmla="*/ 172 w 204"/>
                  <a:gd name="T43" fmla="*/ 36 h 105"/>
                  <a:gd name="T44" fmla="*/ 163 w 204"/>
                  <a:gd name="T45" fmla="*/ 45 h 105"/>
                  <a:gd name="T46" fmla="*/ 153 w 204"/>
                  <a:gd name="T47" fmla="*/ 52 h 105"/>
                  <a:gd name="T48" fmla="*/ 141 w 204"/>
                  <a:gd name="T49" fmla="*/ 59 h 105"/>
                  <a:gd name="T50" fmla="*/ 129 w 204"/>
                  <a:gd name="T51" fmla="*/ 66 h 105"/>
                  <a:gd name="T52" fmla="*/ 115 w 204"/>
                  <a:gd name="T53" fmla="*/ 72 h 105"/>
                  <a:gd name="T54" fmla="*/ 100 w 204"/>
                  <a:gd name="T55" fmla="*/ 77 h 105"/>
                  <a:gd name="T56" fmla="*/ 84 w 204"/>
                  <a:gd name="T57" fmla="*/ 81 h 105"/>
                  <a:gd name="T58" fmla="*/ 66 w 204"/>
                  <a:gd name="T59" fmla="*/ 84 h 105"/>
                  <a:gd name="T60" fmla="*/ 48 w 204"/>
                  <a:gd name="T61" fmla="*/ 89 h 105"/>
                  <a:gd name="T62" fmla="*/ 29 w 204"/>
                  <a:gd name="T63" fmla="*/ 90 h 105"/>
                  <a:gd name="T64" fmla="*/ 10 w 204"/>
                  <a:gd name="T65" fmla="*/ 91 h 105"/>
                  <a:gd name="T66" fmla="*/ 0 w 204"/>
                  <a:gd name="T67" fmla="*/ 91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5"/>
                  <a:gd name="T104" fmla="*/ 204 w 204"/>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5">
                    <a:moveTo>
                      <a:pt x="0" y="105"/>
                    </a:moveTo>
                    <a:lnTo>
                      <a:pt x="0" y="105"/>
                    </a:lnTo>
                    <a:lnTo>
                      <a:pt x="10" y="105"/>
                    </a:lnTo>
                    <a:lnTo>
                      <a:pt x="21" y="105"/>
                    </a:lnTo>
                    <a:lnTo>
                      <a:pt x="30" y="104"/>
                    </a:lnTo>
                    <a:lnTo>
                      <a:pt x="40" y="104"/>
                    </a:lnTo>
                    <a:lnTo>
                      <a:pt x="49" y="103"/>
                    </a:lnTo>
                    <a:lnTo>
                      <a:pt x="59" y="101"/>
                    </a:lnTo>
                    <a:lnTo>
                      <a:pt x="69" y="100"/>
                    </a:lnTo>
                    <a:lnTo>
                      <a:pt x="78" y="98"/>
                    </a:lnTo>
                    <a:lnTo>
                      <a:pt x="86" y="96"/>
                    </a:lnTo>
                    <a:lnTo>
                      <a:pt x="96" y="94"/>
                    </a:lnTo>
                    <a:lnTo>
                      <a:pt x="104" y="91"/>
                    </a:lnTo>
                    <a:lnTo>
                      <a:pt x="112" y="89"/>
                    </a:lnTo>
                    <a:lnTo>
                      <a:pt x="120" y="86"/>
                    </a:lnTo>
                    <a:lnTo>
                      <a:pt x="129" y="83"/>
                    </a:lnTo>
                    <a:lnTo>
                      <a:pt x="135" y="79"/>
                    </a:lnTo>
                    <a:lnTo>
                      <a:pt x="142" y="76"/>
                    </a:lnTo>
                    <a:lnTo>
                      <a:pt x="149" y="73"/>
                    </a:lnTo>
                    <a:lnTo>
                      <a:pt x="156" y="69"/>
                    </a:lnTo>
                    <a:lnTo>
                      <a:pt x="161" y="65"/>
                    </a:lnTo>
                    <a:lnTo>
                      <a:pt x="167" y="60"/>
                    </a:lnTo>
                    <a:lnTo>
                      <a:pt x="172" y="56"/>
                    </a:lnTo>
                    <a:lnTo>
                      <a:pt x="178" y="52"/>
                    </a:lnTo>
                    <a:lnTo>
                      <a:pt x="182" y="48"/>
                    </a:lnTo>
                    <a:lnTo>
                      <a:pt x="186" y="42"/>
                    </a:lnTo>
                    <a:lnTo>
                      <a:pt x="190" y="38"/>
                    </a:lnTo>
                    <a:lnTo>
                      <a:pt x="194" y="32"/>
                    </a:lnTo>
                    <a:lnTo>
                      <a:pt x="197" y="28"/>
                    </a:lnTo>
                    <a:lnTo>
                      <a:pt x="199" y="22"/>
                    </a:lnTo>
                    <a:lnTo>
                      <a:pt x="201" y="17"/>
                    </a:lnTo>
                    <a:lnTo>
                      <a:pt x="202" y="11"/>
                    </a:lnTo>
                    <a:lnTo>
                      <a:pt x="204" y="5"/>
                    </a:lnTo>
                    <a:lnTo>
                      <a:pt x="204" y="0"/>
                    </a:lnTo>
                    <a:lnTo>
                      <a:pt x="189" y="0"/>
                    </a:lnTo>
                    <a:lnTo>
                      <a:pt x="189" y="3"/>
                    </a:lnTo>
                    <a:lnTo>
                      <a:pt x="187" y="8"/>
                    </a:lnTo>
                    <a:lnTo>
                      <a:pt x="187" y="12"/>
                    </a:lnTo>
                    <a:lnTo>
                      <a:pt x="186" y="17"/>
                    </a:lnTo>
                    <a:lnTo>
                      <a:pt x="183" y="21"/>
                    </a:lnTo>
                    <a:lnTo>
                      <a:pt x="180" y="25"/>
                    </a:lnTo>
                    <a:lnTo>
                      <a:pt x="179" y="28"/>
                    </a:lnTo>
                    <a:lnTo>
                      <a:pt x="175" y="32"/>
                    </a:lnTo>
                    <a:lnTo>
                      <a:pt x="172" y="36"/>
                    </a:lnTo>
                    <a:lnTo>
                      <a:pt x="168" y="41"/>
                    </a:lnTo>
                    <a:lnTo>
                      <a:pt x="163" y="45"/>
                    </a:lnTo>
                    <a:lnTo>
                      <a:pt x="159" y="49"/>
                    </a:lnTo>
                    <a:lnTo>
                      <a:pt x="153" y="52"/>
                    </a:lnTo>
                    <a:lnTo>
                      <a:pt x="148" y="56"/>
                    </a:lnTo>
                    <a:lnTo>
                      <a:pt x="141" y="59"/>
                    </a:lnTo>
                    <a:lnTo>
                      <a:pt x="135" y="63"/>
                    </a:lnTo>
                    <a:lnTo>
                      <a:pt x="129" y="66"/>
                    </a:lnTo>
                    <a:lnTo>
                      <a:pt x="122" y="69"/>
                    </a:lnTo>
                    <a:lnTo>
                      <a:pt x="115" y="72"/>
                    </a:lnTo>
                    <a:lnTo>
                      <a:pt x="107" y="74"/>
                    </a:lnTo>
                    <a:lnTo>
                      <a:pt x="100" y="77"/>
                    </a:lnTo>
                    <a:lnTo>
                      <a:pt x="92" y="79"/>
                    </a:lnTo>
                    <a:lnTo>
                      <a:pt x="84" y="81"/>
                    </a:lnTo>
                    <a:lnTo>
                      <a:pt x="75" y="83"/>
                    </a:lnTo>
                    <a:lnTo>
                      <a:pt x="66" y="84"/>
                    </a:lnTo>
                    <a:lnTo>
                      <a:pt x="58" y="87"/>
                    </a:lnTo>
                    <a:lnTo>
                      <a:pt x="48" y="89"/>
                    </a:lnTo>
                    <a:lnTo>
                      <a:pt x="39" y="89"/>
                    </a:lnTo>
                    <a:lnTo>
                      <a:pt x="29" y="90"/>
                    </a:lnTo>
                    <a:lnTo>
                      <a:pt x="19" y="90"/>
                    </a:lnTo>
                    <a:lnTo>
                      <a:pt x="10" y="91"/>
                    </a:lnTo>
                    <a:lnTo>
                      <a:pt x="0" y="91"/>
                    </a:lnTo>
                    <a:lnTo>
                      <a:pt x="0" y="10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26" name="Freeform 35">
                <a:extLst>
                  <a:ext uri="{FF2B5EF4-FFF2-40B4-BE49-F238E27FC236}">
                    <a16:creationId xmlns:a16="http://schemas.microsoft.com/office/drawing/2014/main" id="{C7B3D987-C163-9A49-8E22-82254CC0D426}"/>
                  </a:ext>
                </a:extLst>
              </p:cNvPr>
              <p:cNvSpPr>
                <a:spLocks/>
              </p:cNvSpPr>
              <p:nvPr/>
            </p:nvSpPr>
            <p:spPr bwMode="auto">
              <a:xfrm>
                <a:off x="1684" y="1817"/>
                <a:ext cx="203" cy="105"/>
              </a:xfrm>
              <a:custGeom>
                <a:avLst/>
                <a:gdLst>
                  <a:gd name="T0" fmla="*/ 0 w 203"/>
                  <a:gd name="T1" fmla="*/ 0 h 105"/>
                  <a:gd name="T2" fmla="*/ 0 w 203"/>
                  <a:gd name="T3" fmla="*/ 11 h 105"/>
                  <a:gd name="T4" fmla="*/ 4 w 203"/>
                  <a:gd name="T5" fmla="*/ 22 h 105"/>
                  <a:gd name="T6" fmla="*/ 10 w 203"/>
                  <a:gd name="T7" fmla="*/ 32 h 105"/>
                  <a:gd name="T8" fmla="*/ 17 w 203"/>
                  <a:gd name="T9" fmla="*/ 42 h 105"/>
                  <a:gd name="T10" fmla="*/ 26 w 203"/>
                  <a:gd name="T11" fmla="*/ 52 h 105"/>
                  <a:gd name="T12" fmla="*/ 36 w 203"/>
                  <a:gd name="T13" fmla="*/ 60 h 105"/>
                  <a:gd name="T14" fmla="*/ 48 w 203"/>
                  <a:gd name="T15" fmla="*/ 69 h 105"/>
                  <a:gd name="T16" fmla="*/ 62 w 203"/>
                  <a:gd name="T17" fmla="*/ 76 h 105"/>
                  <a:gd name="T18" fmla="*/ 75 w 203"/>
                  <a:gd name="T19" fmla="*/ 83 h 105"/>
                  <a:gd name="T20" fmla="*/ 92 w 203"/>
                  <a:gd name="T21" fmla="*/ 89 h 105"/>
                  <a:gd name="T22" fmla="*/ 108 w 203"/>
                  <a:gd name="T23" fmla="*/ 94 h 105"/>
                  <a:gd name="T24" fmla="*/ 126 w 203"/>
                  <a:gd name="T25" fmla="*/ 98 h 105"/>
                  <a:gd name="T26" fmla="*/ 143 w 203"/>
                  <a:gd name="T27" fmla="*/ 101 h 105"/>
                  <a:gd name="T28" fmla="*/ 162 w 203"/>
                  <a:gd name="T29" fmla="*/ 104 h 105"/>
                  <a:gd name="T30" fmla="*/ 183 w 203"/>
                  <a:gd name="T31" fmla="*/ 105 h 105"/>
                  <a:gd name="T32" fmla="*/ 203 w 203"/>
                  <a:gd name="T33" fmla="*/ 105 h 105"/>
                  <a:gd name="T34" fmla="*/ 194 w 203"/>
                  <a:gd name="T35" fmla="*/ 91 h 105"/>
                  <a:gd name="T36" fmla="*/ 175 w 203"/>
                  <a:gd name="T37" fmla="*/ 90 h 105"/>
                  <a:gd name="T38" fmla="*/ 156 w 203"/>
                  <a:gd name="T39" fmla="*/ 89 h 105"/>
                  <a:gd name="T40" fmla="*/ 137 w 203"/>
                  <a:gd name="T41" fmla="*/ 84 h 105"/>
                  <a:gd name="T42" fmla="*/ 120 w 203"/>
                  <a:gd name="T43" fmla="*/ 81 h 105"/>
                  <a:gd name="T44" fmla="*/ 104 w 203"/>
                  <a:gd name="T45" fmla="*/ 77 h 105"/>
                  <a:gd name="T46" fmla="*/ 89 w 203"/>
                  <a:gd name="T47" fmla="*/ 72 h 105"/>
                  <a:gd name="T48" fmla="*/ 75 w 203"/>
                  <a:gd name="T49" fmla="*/ 66 h 105"/>
                  <a:gd name="T50" fmla="*/ 62 w 203"/>
                  <a:gd name="T51" fmla="*/ 59 h 105"/>
                  <a:gd name="T52" fmla="*/ 51 w 203"/>
                  <a:gd name="T53" fmla="*/ 52 h 105"/>
                  <a:gd name="T54" fmla="*/ 40 w 203"/>
                  <a:gd name="T55" fmla="*/ 45 h 105"/>
                  <a:gd name="T56" fmla="*/ 32 w 203"/>
                  <a:gd name="T57" fmla="*/ 36 h 105"/>
                  <a:gd name="T58" fmla="*/ 25 w 203"/>
                  <a:gd name="T59" fmla="*/ 28 h 105"/>
                  <a:gd name="T60" fmla="*/ 21 w 203"/>
                  <a:gd name="T61" fmla="*/ 21 h 105"/>
                  <a:gd name="T62" fmla="*/ 17 w 203"/>
                  <a:gd name="T63" fmla="*/ 12 h 105"/>
                  <a:gd name="T64" fmla="*/ 15 w 203"/>
                  <a:gd name="T65" fmla="*/ 3 h 105"/>
                  <a:gd name="T66" fmla="*/ 15 w 203"/>
                  <a:gd name="T67" fmla="*/ 0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5"/>
                  <a:gd name="T104" fmla="*/ 203 w 203"/>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5">
                    <a:moveTo>
                      <a:pt x="0" y="0"/>
                    </a:moveTo>
                    <a:lnTo>
                      <a:pt x="0" y="0"/>
                    </a:lnTo>
                    <a:lnTo>
                      <a:pt x="0" y="5"/>
                    </a:lnTo>
                    <a:lnTo>
                      <a:pt x="0" y="11"/>
                    </a:lnTo>
                    <a:lnTo>
                      <a:pt x="2" y="17"/>
                    </a:lnTo>
                    <a:lnTo>
                      <a:pt x="4" y="22"/>
                    </a:lnTo>
                    <a:lnTo>
                      <a:pt x="7" y="28"/>
                    </a:lnTo>
                    <a:lnTo>
                      <a:pt x="10" y="32"/>
                    </a:lnTo>
                    <a:lnTo>
                      <a:pt x="12" y="38"/>
                    </a:lnTo>
                    <a:lnTo>
                      <a:pt x="17" y="42"/>
                    </a:lnTo>
                    <a:lnTo>
                      <a:pt x="21" y="48"/>
                    </a:lnTo>
                    <a:lnTo>
                      <a:pt x="26" y="52"/>
                    </a:lnTo>
                    <a:lnTo>
                      <a:pt x="30" y="56"/>
                    </a:lnTo>
                    <a:lnTo>
                      <a:pt x="36" y="60"/>
                    </a:lnTo>
                    <a:lnTo>
                      <a:pt x="42" y="65"/>
                    </a:lnTo>
                    <a:lnTo>
                      <a:pt x="48" y="69"/>
                    </a:lnTo>
                    <a:lnTo>
                      <a:pt x="55" y="73"/>
                    </a:lnTo>
                    <a:lnTo>
                      <a:pt x="62" y="76"/>
                    </a:lnTo>
                    <a:lnTo>
                      <a:pt x="68" y="79"/>
                    </a:lnTo>
                    <a:lnTo>
                      <a:pt x="75" y="83"/>
                    </a:lnTo>
                    <a:lnTo>
                      <a:pt x="83" y="86"/>
                    </a:lnTo>
                    <a:lnTo>
                      <a:pt x="92" y="89"/>
                    </a:lnTo>
                    <a:lnTo>
                      <a:pt x="100" y="91"/>
                    </a:lnTo>
                    <a:lnTo>
                      <a:pt x="108" y="94"/>
                    </a:lnTo>
                    <a:lnTo>
                      <a:pt x="116" y="96"/>
                    </a:lnTo>
                    <a:lnTo>
                      <a:pt x="126" y="98"/>
                    </a:lnTo>
                    <a:lnTo>
                      <a:pt x="134" y="100"/>
                    </a:lnTo>
                    <a:lnTo>
                      <a:pt x="143" y="101"/>
                    </a:lnTo>
                    <a:lnTo>
                      <a:pt x="153" y="103"/>
                    </a:lnTo>
                    <a:lnTo>
                      <a:pt x="162" y="104"/>
                    </a:lnTo>
                    <a:lnTo>
                      <a:pt x="173" y="104"/>
                    </a:lnTo>
                    <a:lnTo>
                      <a:pt x="183" y="105"/>
                    </a:lnTo>
                    <a:lnTo>
                      <a:pt x="192" y="105"/>
                    </a:lnTo>
                    <a:lnTo>
                      <a:pt x="203" y="105"/>
                    </a:lnTo>
                    <a:lnTo>
                      <a:pt x="203" y="91"/>
                    </a:lnTo>
                    <a:lnTo>
                      <a:pt x="194" y="91"/>
                    </a:lnTo>
                    <a:lnTo>
                      <a:pt x="183" y="90"/>
                    </a:lnTo>
                    <a:lnTo>
                      <a:pt x="175" y="90"/>
                    </a:lnTo>
                    <a:lnTo>
                      <a:pt x="165" y="89"/>
                    </a:lnTo>
                    <a:lnTo>
                      <a:pt x="156" y="89"/>
                    </a:lnTo>
                    <a:lnTo>
                      <a:pt x="146" y="87"/>
                    </a:lnTo>
                    <a:lnTo>
                      <a:pt x="137" y="84"/>
                    </a:lnTo>
                    <a:lnTo>
                      <a:pt x="128" y="83"/>
                    </a:lnTo>
                    <a:lnTo>
                      <a:pt x="120" y="81"/>
                    </a:lnTo>
                    <a:lnTo>
                      <a:pt x="112" y="79"/>
                    </a:lnTo>
                    <a:lnTo>
                      <a:pt x="104" y="77"/>
                    </a:lnTo>
                    <a:lnTo>
                      <a:pt x="96" y="74"/>
                    </a:lnTo>
                    <a:lnTo>
                      <a:pt x="89" y="72"/>
                    </a:lnTo>
                    <a:lnTo>
                      <a:pt x="81" y="69"/>
                    </a:lnTo>
                    <a:lnTo>
                      <a:pt x="75" y="66"/>
                    </a:lnTo>
                    <a:lnTo>
                      <a:pt x="68" y="63"/>
                    </a:lnTo>
                    <a:lnTo>
                      <a:pt x="62" y="59"/>
                    </a:lnTo>
                    <a:lnTo>
                      <a:pt x="56" y="56"/>
                    </a:lnTo>
                    <a:lnTo>
                      <a:pt x="51" y="52"/>
                    </a:lnTo>
                    <a:lnTo>
                      <a:pt x="45" y="49"/>
                    </a:lnTo>
                    <a:lnTo>
                      <a:pt x="40" y="45"/>
                    </a:lnTo>
                    <a:lnTo>
                      <a:pt x="36" y="41"/>
                    </a:lnTo>
                    <a:lnTo>
                      <a:pt x="32" y="36"/>
                    </a:lnTo>
                    <a:lnTo>
                      <a:pt x="27" y="32"/>
                    </a:lnTo>
                    <a:lnTo>
                      <a:pt x="25" y="28"/>
                    </a:lnTo>
                    <a:lnTo>
                      <a:pt x="22" y="25"/>
                    </a:lnTo>
                    <a:lnTo>
                      <a:pt x="21" y="21"/>
                    </a:lnTo>
                    <a:lnTo>
                      <a:pt x="18" y="17"/>
                    </a:lnTo>
                    <a:lnTo>
                      <a:pt x="17" y="12"/>
                    </a:lnTo>
                    <a:lnTo>
                      <a:pt x="15" y="8"/>
                    </a:lnTo>
                    <a:lnTo>
                      <a:pt x="15" y="3"/>
                    </a:lnTo>
                    <a:lnTo>
                      <a:pt x="1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27" name="Freeform 36">
                <a:extLst>
                  <a:ext uri="{FF2B5EF4-FFF2-40B4-BE49-F238E27FC236}">
                    <a16:creationId xmlns:a16="http://schemas.microsoft.com/office/drawing/2014/main" id="{7C0C1E58-B021-8E44-8719-009616D8E62A}"/>
                  </a:ext>
                </a:extLst>
              </p:cNvPr>
              <p:cNvSpPr>
                <a:spLocks/>
              </p:cNvSpPr>
              <p:nvPr/>
            </p:nvSpPr>
            <p:spPr bwMode="auto">
              <a:xfrm>
                <a:off x="1684" y="1710"/>
                <a:ext cx="203" cy="107"/>
              </a:xfrm>
              <a:custGeom>
                <a:avLst/>
                <a:gdLst>
                  <a:gd name="T0" fmla="*/ 203 w 203"/>
                  <a:gd name="T1" fmla="*/ 0 h 107"/>
                  <a:gd name="T2" fmla="*/ 183 w 203"/>
                  <a:gd name="T3" fmla="*/ 0 h 107"/>
                  <a:gd name="T4" fmla="*/ 162 w 203"/>
                  <a:gd name="T5" fmla="*/ 1 h 107"/>
                  <a:gd name="T6" fmla="*/ 143 w 203"/>
                  <a:gd name="T7" fmla="*/ 4 h 107"/>
                  <a:gd name="T8" fmla="*/ 126 w 203"/>
                  <a:gd name="T9" fmla="*/ 7 h 107"/>
                  <a:gd name="T10" fmla="*/ 108 w 203"/>
                  <a:gd name="T11" fmla="*/ 11 h 107"/>
                  <a:gd name="T12" fmla="*/ 92 w 203"/>
                  <a:gd name="T13" fmla="*/ 17 h 107"/>
                  <a:gd name="T14" fmla="*/ 75 w 203"/>
                  <a:gd name="T15" fmla="*/ 22 h 107"/>
                  <a:gd name="T16" fmla="*/ 62 w 203"/>
                  <a:gd name="T17" fmla="*/ 29 h 107"/>
                  <a:gd name="T18" fmla="*/ 48 w 203"/>
                  <a:gd name="T19" fmla="*/ 36 h 107"/>
                  <a:gd name="T20" fmla="*/ 36 w 203"/>
                  <a:gd name="T21" fmla="*/ 45 h 107"/>
                  <a:gd name="T22" fmla="*/ 26 w 203"/>
                  <a:gd name="T23" fmla="*/ 53 h 107"/>
                  <a:gd name="T24" fmla="*/ 17 w 203"/>
                  <a:gd name="T25" fmla="*/ 63 h 107"/>
                  <a:gd name="T26" fmla="*/ 10 w 203"/>
                  <a:gd name="T27" fmla="*/ 73 h 107"/>
                  <a:gd name="T28" fmla="*/ 4 w 203"/>
                  <a:gd name="T29" fmla="*/ 83 h 107"/>
                  <a:gd name="T30" fmla="*/ 0 w 203"/>
                  <a:gd name="T31" fmla="*/ 94 h 107"/>
                  <a:gd name="T32" fmla="*/ 0 w 203"/>
                  <a:gd name="T33" fmla="*/ 107 h 107"/>
                  <a:gd name="T34" fmla="*/ 15 w 203"/>
                  <a:gd name="T35" fmla="*/ 101 h 107"/>
                  <a:gd name="T36" fmla="*/ 17 w 203"/>
                  <a:gd name="T37" fmla="*/ 93 h 107"/>
                  <a:gd name="T38" fmla="*/ 21 w 203"/>
                  <a:gd name="T39" fmla="*/ 84 h 107"/>
                  <a:gd name="T40" fmla="*/ 25 w 203"/>
                  <a:gd name="T41" fmla="*/ 76 h 107"/>
                  <a:gd name="T42" fmla="*/ 32 w 203"/>
                  <a:gd name="T43" fmla="*/ 69 h 107"/>
                  <a:gd name="T44" fmla="*/ 40 w 203"/>
                  <a:gd name="T45" fmla="*/ 60 h 107"/>
                  <a:gd name="T46" fmla="*/ 51 w 203"/>
                  <a:gd name="T47" fmla="*/ 53 h 107"/>
                  <a:gd name="T48" fmla="*/ 62 w 203"/>
                  <a:gd name="T49" fmla="*/ 46 h 107"/>
                  <a:gd name="T50" fmla="*/ 75 w 203"/>
                  <a:gd name="T51" fmla="*/ 39 h 107"/>
                  <a:gd name="T52" fmla="*/ 89 w 203"/>
                  <a:gd name="T53" fmla="*/ 34 h 107"/>
                  <a:gd name="T54" fmla="*/ 104 w 203"/>
                  <a:gd name="T55" fmla="*/ 28 h 107"/>
                  <a:gd name="T56" fmla="*/ 120 w 203"/>
                  <a:gd name="T57" fmla="*/ 24 h 107"/>
                  <a:gd name="T58" fmla="*/ 137 w 203"/>
                  <a:gd name="T59" fmla="*/ 21 h 107"/>
                  <a:gd name="T60" fmla="*/ 156 w 203"/>
                  <a:gd name="T61" fmla="*/ 18 h 107"/>
                  <a:gd name="T62" fmla="*/ 175 w 203"/>
                  <a:gd name="T63" fmla="*/ 15 h 107"/>
                  <a:gd name="T64" fmla="*/ 194 w 203"/>
                  <a:gd name="T65" fmla="*/ 14 h 107"/>
                  <a:gd name="T66" fmla="*/ 203 w 203"/>
                  <a:gd name="T67" fmla="*/ 14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7"/>
                  <a:gd name="T104" fmla="*/ 203 w 203"/>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7">
                    <a:moveTo>
                      <a:pt x="203" y="0"/>
                    </a:moveTo>
                    <a:lnTo>
                      <a:pt x="203" y="0"/>
                    </a:lnTo>
                    <a:lnTo>
                      <a:pt x="192" y="0"/>
                    </a:lnTo>
                    <a:lnTo>
                      <a:pt x="183" y="0"/>
                    </a:lnTo>
                    <a:lnTo>
                      <a:pt x="173" y="0"/>
                    </a:lnTo>
                    <a:lnTo>
                      <a:pt x="162" y="1"/>
                    </a:lnTo>
                    <a:lnTo>
                      <a:pt x="153" y="3"/>
                    </a:lnTo>
                    <a:lnTo>
                      <a:pt x="143" y="4"/>
                    </a:lnTo>
                    <a:lnTo>
                      <a:pt x="134" y="5"/>
                    </a:lnTo>
                    <a:lnTo>
                      <a:pt x="126" y="7"/>
                    </a:lnTo>
                    <a:lnTo>
                      <a:pt x="116" y="10"/>
                    </a:lnTo>
                    <a:lnTo>
                      <a:pt x="108" y="11"/>
                    </a:lnTo>
                    <a:lnTo>
                      <a:pt x="100" y="14"/>
                    </a:lnTo>
                    <a:lnTo>
                      <a:pt x="92" y="17"/>
                    </a:lnTo>
                    <a:lnTo>
                      <a:pt x="83" y="19"/>
                    </a:lnTo>
                    <a:lnTo>
                      <a:pt x="75" y="22"/>
                    </a:lnTo>
                    <a:lnTo>
                      <a:pt x="68" y="25"/>
                    </a:lnTo>
                    <a:lnTo>
                      <a:pt x="62" y="29"/>
                    </a:lnTo>
                    <a:lnTo>
                      <a:pt x="55" y="34"/>
                    </a:lnTo>
                    <a:lnTo>
                      <a:pt x="48" y="36"/>
                    </a:lnTo>
                    <a:lnTo>
                      <a:pt x="42" y="41"/>
                    </a:lnTo>
                    <a:lnTo>
                      <a:pt x="36" y="45"/>
                    </a:lnTo>
                    <a:lnTo>
                      <a:pt x="30" y="49"/>
                    </a:lnTo>
                    <a:lnTo>
                      <a:pt x="26" y="53"/>
                    </a:lnTo>
                    <a:lnTo>
                      <a:pt x="21" y="57"/>
                    </a:lnTo>
                    <a:lnTo>
                      <a:pt x="17" y="63"/>
                    </a:lnTo>
                    <a:lnTo>
                      <a:pt x="12" y="67"/>
                    </a:lnTo>
                    <a:lnTo>
                      <a:pt x="10" y="73"/>
                    </a:lnTo>
                    <a:lnTo>
                      <a:pt x="7" y="79"/>
                    </a:lnTo>
                    <a:lnTo>
                      <a:pt x="4" y="83"/>
                    </a:lnTo>
                    <a:lnTo>
                      <a:pt x="2" y="88"/>
                    </a:lnTo>
                    <a:lnTo>
                      <a:pt x="0" y="94"/>
                    </a:lnTo>
                    <a:lnTo>
                      <a:pt x="0" y="100"/>
                    </a:lnTo>
                    <a:lnTo>
                      <a:pt x="0" y="107"/>
                    </a:lnTo>
                    <a:lnTo>
                      <a:pt x="15" y="107"/>
                    </a:lnTo>
                    <a:lnTo>
                      <a:pt x="15" y="101"/>
                    </a:lnTo>
                    <a:lnTo>
                      <a:pt x="15" y="97"/>
                    </a:lnTo>
                    <a:lnTo>
                      <a:pt x="17" y="93"/>
                    </a:lnTo>
                    <a:lnTo>
                      <a:pt x="18" y="88"/>
                    </a:lnTo>
                    <a:lnTo>
                      <a:pt x="21" y="84"/>
                    </a:lnTo>
                    <a:lnTo>
                      <a:pt x="22" y="80"/>
                    </a:lnTo>
                    <a:lnTo>
                      <a:pt x="25" y="76"/>
                    </a:lnTo>
                    <a:lnTo>
                      <a:pt x="27" y="72"/>
                    </a:lnTo>
                    <a:lnTo>
                      <a:pt x="32" y="69"/>
                    </a:lnTo>
                    <a:lnTo>
                      <a:pt x="36" y="65"/>
                    </a:lnTo>
                    <a:lnTo>
                      <a:pt x="40" y="60"/>
                    </a:lnTo>
                    <a:lnTo>
                      <a:pt x="45" y="57"/>
                    </a:lnTo>
                    <a:lnTo>
                      <a:pt x="51" y="53"/>
                    </a:lnTo>
                    <a:lnTo>
                      <a:pt x="56" y="49"/>
                    </a:lnTo>
                    <a:lnTo>
                      <a:pt x="62" y="46"/>
                    </a:lnTo>
                    <a:lnTo>
                      <a:pt x="68" y="43"/>
                    </a:lnTo>
                    <a:lnTo>
                      <a:pt x="75" y="39"/>
                    </a:lnTo>
                    <a:lnTo>
                      <a:pt x="81" y="36"/>
                    </a:lnTo>
                    <a:lnTo>
                      <a:pt x="89" y="34"/>
                    </a:lnTo>
                    <a:lnTo>
                      <a:pt x="96" y="31"/>
                    </a:lnTo>
                    <a:lnTo>
                      <a:pt x="104" y="28"/>
                    </a:lnTo>
                    <a:lnTo>
                      <a:pt x="112" y="26"/>
                    </a:lnTo>
                    <a:lnTo>
                      <a:pt x="120" y="24"/>
                    </a:lnTo>
                    <a:lnTo>
                      <a:pt x="128" y="22"/>
                    </a:lnTo>
                    <a:lnTo>
                      <a:pt x="137" y="21"/>
                    </a:lnTo>
                    <a:lnTo>
                      <a:pt x="146" y="19"/>
                    </a:lnTo>
                    <a:lnTo>
                      <a:pt x="156" y="18"/>
                    </a:lnTo>
                    <a:lnTo>
                      <a:pt x="165" y="17"/>
                    </a:lnTo>
                    <a:lnTo>
                      <a:pt x="175" y="15"/>
                    </a:lnTo>
                    <a:lnTo>
                      <a:pt x="183" y="15"/>
                    </a:lnTo>
                    <a:lnTo>
                      <a:pt x="194" y="14"/>
                    </a:lnTo>
                    <a:lnTo>
                      <a:pt x="203" y="14"/>
                    </a:lnTo>
                    <a:lnTo>
                      <a:pt x="20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28" name="Freeform 37">
                <a:extLst>
                  <a:ext uri="{FF2B5EF4-FFF2-40B4-BE49-F238E27FC236}">
                    <a16:creationId xmlns:a16="http://schemas.microsoft.com/office/drawing/2014/main" id="{FC0C9881-2CB6-4443-AC64-81C91DDC7390}"/>
                  </a:ext>
                </a:extLst>
              </p:cNvPr>
              <p:cNvSpPr>
                <a:spLocks/>
              </p:cNvSpPr>
              <p:nvPr/>
            </p:nvSpPr>
            <p:spPr bwMode="auto">
              <a:xfrm>
                <a:off x="1751" y="1869"/>
                <a:ext cx="70" cy="63"/>
              </a:xfrm>
              <a:custGeom>
                <a:avLst/>
                <a:gdLst>
                  <a:gd name="T0" fmla="*/ 55 w 70"/>
                  <a:gd name="T1" fmla="*/ 0 h 63"/>
                  <a:gd name="T2" fmla="*/ 53 w 70"/>
                  <a:gd name="T3" fmla="*/ 10 h 63"/>
                  <a:gd name="T4" fmla="*/ 49 w 70"/>
                  <a:gd name="T5" fmla="*/ 20 h 63"/>
                  <a:gd name="T6" fmla="*/ 42 w 70"/>
                  <a:gd name="T7" fmla="*/ 34 h 63"/>
                  <a:gd name="T8" fmla="*/ 38 w 70"/>
                  <a:gd name="T9" fmla="*/ 39 h 63"/>
                  <a:gd name="T10" fmla="*/ 35 w 70"/>
                  <a:gd name="T11" fmla="*/ 44 h 63"/>
                  <a:gd name="T12" fmla="*/ 31 w 70"/>
                  <a:gd name="T13" fmla="*/ 46 h 63"/>
                  <a:gd name="T14" fmla="*/ 29 w 70"/>
                  <a:gd name="T15" fmla="*/ 48 h 63"/>
                  <a:gd name="T16" fmla="*/ 26 w 70"/>
                  <a:gd name="T17" fmla="*/ 48 h 63"/>
                  <a:gd name="T18" fmla="*/ 23 w 70"/>
                  <a:gd name="T19" fmla="*/ 48 h 63"/>
                  <a:gd name="T20" fmla="*/ 22 w 70"/>
                  <a:gd name="T21" fmla="*/ 46 h 63"/>
                  <a:gd name="T22" fmla="*/ 20 w 70"/>
                  <a:gd name="T23" fmla="*/ 45 h 63"/>
                  <a:gd name="T24" fmla="*/ 18 w 70"/>
                  <a:gd name="T25" fmla="*/ 41 h 63"/>
                  <a:gd name="T26" fmla="*/ 16 w 70"/>
                  <a:gd name="T27" fmla="*/ 37 h 63"/>
                  <a:gd name="T28" fmla="*/ 15 w 70"/>
                  <a:gd name="T29" fmla="*/ 29 h 63"/>
                  <a:gd name="T30" fmla="*/ 15 w 70"/>
                  <a:gd name="T31" fmla="*/ 21 h 63"/>
                  <a:gd name="T32" fmla="*/ 0 w 70"/>
                  <a:gd name="T33" fmla="*/ 27 h 63"/>
                  <a:gd name="T34" fmla="*/ 1 w 70"/>
                  <a:gd name="T35" fmla="*/ 35 h 63"/>
                  <a:gd name="T36" fmla="*/ 4 w 70"/>
                  <a:gd name="T37" fmla="*/ 44 h 63"/>
                  <a:gd name="T38" fmla="*/ 7 w 70"/>
                  <a:gd name="T39" fmla="*/ 51 h 63"/>
                  <a:gd name="T40" fmla="*/ 11 w 70"/>
                  <a:gd name="T41" fmla="*/ 56 h 63"/>
                  <a:gd name="T42" fmla="*/ 16 w 70"/>
                  <a:gd name="T43" fmla="*/ 60 h 63"/>
                  <a:gd name="T44" fmla="*/ 23 w 70"/>
                  <a:gd name="T45" fmla="*/ 63 h 63"/>
                  <a:gd name="T46" fmla="*/ 30 w 70"/>
                  <a:gd name="T47" fmla="*/ 63 h 63"/>
                  <a:gd name="T48" fmla="*/ 35 w 70"/>
                  <a:gd name="T49" fmla="*/ 60 h 63"/>
                  <a:gd name="T50" fmla="*/ 42 w 70"/>
                  <a:gd name="T51" fmla="*/ 56 h 63"/>
                  <a:gd name="T52" fmla="*/ 48 w 70"/>
                  <a:gd name="T53" fmla="*/ 52 h 63"/>
                  <a:gd name="T54" fmla="*/ 53 w 70"/>
                  <a:gd name="T55" fmla="*/ 45 h 63"/>
                  <a:gd name="T56" fmla="*/ 60 w 70"/>
                  <a:gd name="T57" fmla="*/ 34 h 63"/>
                  <a:gd name="T58" fmla="*/ 65 w 70"/>
                  <a:gd name="T59" fmla="*/ 20 h 63"/>
                  <a:gd name="T60" fmla="*/ 68 w 70"/>
                  <a:gd name="T61" fmla="*/ 8 h 63"/>
                  <a:gd name="T62" fmla="*/ 70 w 70"/>
                  <a:gd name="T63" fmla="*/ 3 h 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0"/>
                  <a:gd name="T97" fmla="*/ 0 h 63"/>
                  <a:gd name="T98" fmla="*/ 70 w 70"/>
                  <a:gd name="T99" fmla="*/ 63 h 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0" h="63">
                    <a:moveTo>
                      <a:pt x="55" y="0"/>
                    </a:moveTo>
                    <a:lnTo>
                      <a:pt x="55" y="0"/>
                    </a:lnTo>
                    <a:lnTo>
                      <a:pt x="55" y="6"/>
                    </a:lnTo>
                    <a:lnTo>
                      <a:pt x="53" y="10"/>
                    </a:lnTo>
                    <a:lnTo>
                      <a:pt x="52" y="14"/>
                    </a:lnTo>
                    <a:lnTo>
                      <a:pt x="49" y="20"/>
                    </a:lnTo>
                    <a:lnTo>
                      <a:pt x="46" y="27"/>
                    </a:lnTo>
                    <a:lnTo>
                      <a:pt x="42" y="34"/>
                    </a:lnTo>
                    <a:lnTo>
                      <a:pt x="41" y="37"/>
                    </a:lnTo>
                    <a:lnTo>
                      <a:pt x="38" y="39"/>
                    </a:lnTo>
                    <a:lnTo>
                      <a:pt x="37" y="41"/>
                    </a:lnTo>
                    <a:lnTo>
                      <a:pt x="35" y="44"/>
                    </a:lnTo>
                    <a:lnTo>
                      <a:pt x="33" y="45"/>
                    </a:lnTo>
                    <a:lnTo>
                      <a:pt x="31" y="46"/>
                    </a:lnTo>
                    <a:lnTo>
                      <a:pt x="30" y="46"/>
                    </a:lnTo>
                    <a:lnTo>
                      <a:pt x="29" y="48"/>
                    </a:lnTo>
                    <a:lnTo>
                      <a:pt x="27" y="48"/>
                    </a:lnTo>
                    <a:lnTo>
                      <a:pt x="26" y="48"/>
                    </a:lnTo>
                    <a:lnTo>
                      <a:pt x="25" y="48"/>
                    </a:lnTo>
                    <a:lnTo>
                      <a:pt x="23" y="48"/>
                    </a:lnTo>
                    <a:lnTo>
                      <a:pt x="22" y="46"/>
                    </a:lnTo>
                    <a:lnTo>
                      <a:pt x="20" y="45"/>
                    </a:lnTo>
                    <a:lnTo>
                      <a:pt x="19" y="44"/>
                    </a:lnTo>
                    <a:lnTo>
                      <a:pt x="18" y="41"/>
                    </a:lnTo>
                    <a:lnTo>
                      <a:pt x="18" y="39"/>
                    </a:lnTo>
                    <a:lnTo>
                      <a:pt x="16" y="37"/>
                    </a:lnTo>
                    <a:lnTo>
                      <a:pt x="16" y="32"/>
                    </a:lnTo>
                    <a:lnTo>
                      <a:pt x="15" y="29"/>
                    </a:lnTo>
                    <a:lnTo>
                      <a:pt x="15" y="25"/>
                    </a:lnTo>
                    <a:lnTo>
                      <a:pt x="15" y="21"/>
                    </a:lnTo>
                    <a:lnTo>
                      <a:pt x="0" y="21"/>
                    </a:lnTo>
                    <a:lnTo>
                      <a:pt x="0" y="27"/>
                    </a:lnTo>
                    <a:lnTo>
                      <a:pt x="1" y="31"/>
                    </a:lnTo>
                    <a:lnTo>
                      <a:pt x="1" y="35"/>
                    </a:lnTo>
                    <a:lnTo>
                      <a:pt x="3" y="39"/>
                    </a:lnTo>
                    <a:lnTo>
                      <a:pt x="4" y="44"/>
                    </a:lnTo>
                    <a:lnTo>
                      <a:pt x="5" y="48"/>
                    </a:lnTo>
                    <a:lnTo>
                      <a:pt x="7" y="51"/>
                    </a:lnTo>
                    <a:lnTo>
                      <a:pt x="8" y="53"/>
                    </a:lnTo>
                    <a:lnTo>
                      <a:pt x="11" y="56"/>
                    </a:lnTo>
                    <a:lnTo>
                      <a:pt x="14" y="59"/>
                    </a:lnTo>
                    <a:lnTo>
                      <a:pt x="16" y="60"/>
                    </a:lnTo>
                    <a:lnTo>
                      <a:pt x="19" y="62"/>
                    </a:lnTo>
                    <a:lnTo>
                      <a:pt x="23" y="63"/>
                    </a:lnTo>
                    <a:lnTo>
                      <a:pt x="26" y="63"/>
                    </a:lnTo>
                    <a:lnTo>
                      <a:pt x="30" y="63"/>
                    </a:lnTo>
                    <a:lnTo>
                      <a:pt x="33" y="62"/>
                    </a:lnTo>
                    <a:lnTo>
                      <a:pt x="35" y="60"/>
                    </a:lnTo>
                    <a:lnTo>
                      <a:pt x="40" y="59"/>
                    </a:lnTo>
                    <a:lnTo>
                      <a:pt x="42" y="56"/>
                    </a:lnTo>
                    <a:lnTo>
                      <a:pt x="45" y="55"/>
                    </a:lnTo>
                    <a:lnTo>
                      <a:pt x="48" y="52"/>
                    </a:lnTo>
                    <a:lnTo>
                      <a:pt x="50" y="49"/>
                    </a:lnTo>
                    <a:lnTo>
                      <a:pt x="53" y="45"/>
                    </a:lnTo>
                    <a:lnTo>
                      <a:pt x="56" y="42"/>
                    </a:lnTo>
                    <a:lnTo>
                      <a:pt x="60" y="34"/>
                    </a:lnTo>
                    <a:lnTo>
                      <a:pt x="63" y="25"/>
                    </a:lnTo>
                    <a:lnTo>
                      <a:pt x="65" y="20"/>
                    </a:lnTo>
                    <a:lnTo>
                      <a:pt x="67" y="14"/>
                    </a:lnTo>
                    <a:lnTo>
                      <a:pt x="68" y="8"/>
                    </a:lnTo>
                    <a:lnTo>
                      <a:pt x="70" y="3"/>
                    </a:lnTo>
                    <a:lnTo>
                      <a:pt x="5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29" name="Freeform 38">
                <a:extLst>
                  <a:ext uri="{FF2B5EF4-FFF2-40B4-BE49-F238E27FC236}">
                    <a16:creationId xmlns:a16="http://schemas.microsoft.com/office/drawing/2014/main" id="{38E91BEF-2F2E-2A4C-98BD-352C8DE9CA3C}"/>
                  </a:ext>
                </a:extLst>
              </p:cNvPr>
              <p:cNvSpPr>
                <a:spLocks/>
              </p:cNvSpPr>
              <p:nvPr/>
            </p:nvSpPr>
            <p:spPr bwMode="auto">
              <a:xfrm>
                <a:off x="1806" y="1704"/>
                <a:ext cx="46" cy="168"/>
              </a:xfrm>
              <a:custGeom>
                <a:avLst/>
                <a:gdLst>
                  <a:gd name="T0" fmla="*/ 46 w 46"/>
                  <a:gd name="T1" fmla="*/ 3 h 168"/>
                  <a:gd name="T2" fmla="*/ 32 w 46"/>
                  <a:gd name="T3" fmla="*/ 0 h 168"/>
                  <a:gd name="T4" fmla="*/ 0 w 46"/>
                  <a:gd name="T5" fmla="*/ 165 h 168"/>
                  <a:gd name="T6" fmla="*/ 15 w 46"/>
                  <a:gd name="T7" fmla="*/ 168 h 168"/>
                  <a:gd name="T8" fmla="*/ 46 w 46"/>
                  <a:gd name="T9" fmla="*/ 3 h 168"/>
                  <a:gd name="T10" fmla="*/ 46 w 46"/>
                  <a:gd name="T11" fmla="*/ 3 h 168"/>
                  <a:gd name="T12" fmla="*/ 0 60000 65536"/>
                  <a:gd name="T13" fmla="*/ 0 60000 65536"/>
                  <a:gd name="T14" fmla="*/ 0 60000 65536"/>
                  <a:gd name="T15" fmla="*/ 0 60000 65536"/>
                  <a:gd name="T16" fmla="*/ 0 60000 65536"/>
                  <a:gd name="T17" fmla="*/ 0 60000 65536"/>
                  <a:gd name="T18" fmla="*/ 0 w 46"/>
                  <a:gd name="T19" fmla="*/ 0 h 168"/>
                  <a:gd name="T20" fmla="*/ 46 w 46"/>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6" h="168">
                    <a:moveTo>
                      <a:pt x="46" y="3"/>
                    </a:moveTo>
                    <a:lnTo>
                      <a:pt x="32" y="0"/>
                    </a:lnTo>
                    <a:lnTo>
                      <a:pt x="0" y="165"/>
                    </a:lnTo>
                    <a:lnTo>
                      <a:pt x="15" y="168"/>
                    </a:lnTo>
                    <a:lnTo>
                      <a:pt x="46"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30" name="Freeform 39">
                <a:extLst>
                  <a:ext uri="{FF2B5EF4-FFF2-40B4-BE49-F238E27FC236}">
                    <a16:creationId xmlns:a16="http://schemas.microsoft.com/office/drawing/2014/main" id="{D01AB083-26D5-2B4A-B6F4-3D6DF374F5B2}"/>
                  </a:ext>
                </a:extLst>
              </p:cNvPr>
              <p:cNvSpPr>
                <a:spLocks/>
              </p:cNvSpPr>
              <p:nvPr/>
            </p:nvSpPr>
            <p:spPr bwMode="auto">
              <a:xfrm>
                <a:off x="1838" y="1677"/>
                <a:ext cx="45" cy="47"/>
              </a:xfrm>
              <a:custGeom>
                <a:avLst/>
                <a:gdLst>
                  <a:gd name="T0" fmla="*/ 45 w 45"/>
                  <a:gd name="T1" fmla="*/ 37 h 47"/>
                  <a:gd name="T2" fmla="*/ 44 w 45"/>
                  <a:gd name="T3" fmla="*/ 34 h 47"/>
                  <a:gd name="T4" fmla="*/ 40 w 45"/>
                  <a:gd name="T5" fmla="*/ 27 h 47"/>
                  <a:gd name="T6" fmla="*/ 36 w 45"/>
                  <a:gd name="T7" fmla="*/ 17 h 47"/>
                  <a:gd name="T8" fmla="*/ 32 w 45"/>
                  <a:gd name="T9" fmla="*/ 9 h 47"/>
                  <a:gd name="T10" fmla="*/ 28 w 45"/>
                  <a:gd name="T11" fmla="*/ 5 h 47"/>
                  <a:gd name="T12" fmla="*/ 25 w 45"/>
                  <a:gd name="T13" fmla="*/ 2 h 47"/>
                  <a:gd name="T14" fmla="*/ 22 w 45"/>
                  <a:gd name="T15" fmla="*/ 0 h 47"/>
                  <a:gd name="T16" fmla="*/ 19 w 45"/>
                  <a:gd name="T17" fmla="*/ 0 h 47"/>
                  <a:gd name="T18" fmla="*/ 15 w 45"/>
                  <a:gd name="T19" fmla="*/ 0 h 47"/>
                  <a:gd name="T20" fmla="*/ 13 w 45"/>
                  <a:gd name="T21" fmla="*/ 0 h 47"/>
                  <a:gd name="T22" fmla="*/ 10 w 45"/>
                  <a:gd name="T23" fmla="*/ 3 h 47"/>
                  <a:gd name="T24" fmla="*/ 7 w 45"/>
                  <a:gd name="T25" fmla="*/ 5 h 47"/>
                  <a:gd name="T26" fmla="*/ 6 w 45"/>
                  <a:gd name="T27" fmla="*/ 7 h 47"/>
                  <a:gd name="T28" fmla="*/ 4 w 45"/>
                  <a:gd name="T29" fmla="*/ 10 h 47"/>
                  <a:gd name="T30" fmla="*/ 2 w 45"/>
                  <a:gd name="T31" fmla="*/ 17 h 47"/>
                  <a:gd name="T32" fmla="*/ 0 w 45"/>
                  <a:gd name="T33" fmla="*/ 27 h 47"/>
                  <a:gd name="T34" fmla="*/ 14 w 45"/>
                  <a:gd name="T35" fmla="*/ 30 h 47"/>
                  <a:gd name="T36" fmla="*/ 17 w 45"/>
                  <a:gd name="T37" fmla="*/ 21 h 47"/>
                  <a:gd name="T38" fmla="*/ 18 w 45"/>
                  <a:gd name="T39" fmla="*/ 16 h 47"/>
                  <a:gd name="T40" fmla="*/ 19 w 45"/>
                  <a:gd name="T41" fmla="*/ 14 h 47"/>
                  <a:gd name="T42" fmla="*/ 19 w 45"/>
                  <a:gd name="T43" fmla="*/ 14 h 47"/>
                  <a:gd name="T44" fmla="*/ 19 w 45"/>
                  <a:gd name="T45" fmla="*/ 14 h 47"/>
                  <a:gd name="T46" fmla="*/ 19 w 45"/>
                  <a:gd name="T47" fmla="*/ 14 h 47"/>
                  <a:gd name="T48" fmla="*/ 18 w 45"/>
                  <a:gd name="T49" fmla="*/ 14 h 47"/>
                  <a:gd name="T50" fmla="*/ 17 w 45"/>
                  <a:gd name="T51" fmla="*/ 14 h 47"/>
                  <a:gd name="T52" fmla="*/ 17 w 45"/>
                  <a:gd name="T53" fmla="*/ 14 h 47"/>
                  <a:gd name="T54" fmla="*/ 15 w 45"/>
                  <a:gd name="T55" fmla="*/ 14 h 47"/>
                  <a:gd name="T56" fmla="*/ 17 w 45"/>
                  <a:gd name="T57" fmla="*/ 16 h 47"/>
                  <a:gd name="T58" fmla="*/ 19 w 45"/>
                  <a:gd name="T59" fmla="*/ 17 h 47"/>
                  <a:gd name="T60" fmla="*/ 23 w 45"/>
                  <a:gd name="T61" fmla="*/ 24 h 47"/>
                  <a:gd name="T62" fmla="*/ 26 w 45"/>
                  <a:gd name="T63" fmla="*/ 33 h 47"/>
                  <a:gd name="T64" fmla="*/ 30 w 45"/>
                  <a:gd name="T65" fmla="*/ 41 h 47"/>
                  <a:gd name="T66" fmla="*/ 34 w 45"/>
                  <a:gd name="T67" fmla="*/ 47 h 47"/>
                  <a:gd name="T68" fmla="*/ 45 w 45"/>
                  <a:gd name="T69" fmla="*/ 37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5"/>
                  <a:gd name="T106" fmla="*/ 0 h 47"/>
                  <a:gd name="T107" fmla="*/ 45 w 45"/>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5" h="47">
                    <a:moveTo>
                      <a:pt x="45" y="37"/>
                    </a:moveTo>
                    <a:lnTo>
                      <a:pt x="44" y="34"/>
                    </a:lnTo>
                    <a:lnTo>
                      <a:pt x="40" y="27"/>
                    </a:lnTo>
                    <a:lnTo>
                      <a:pt x="36" y="17"/>
                    </a:lnTo>
                    <a:lnTo>
                      <a:pt x="32" y="9"/>
                    </a:lnTo>
                    <a:lnTo>
                      <a:pt x="28" y="5"/>
                    </a:lnTo>
                    <a:lnTo>
                      <a:pt x="25" y="2"/>
                    </a:lnTo>
                    <a:lnTo>
                      <a:pt x="22" y="0"/>
                    </a:lnTo>
                    <a:lnTo>
                      <a:pt x="19" y="0"/>
                    </a:lnTo>
                    <a:lnTo>
                      <a:pt x="15" y="0"/>
                    </a:lnTo>
                    <a:lnTo>
                      <a:pt x="13" y="0"/>
                    </a:lnTo>
                    <a:lnTo>
                      <a:pt x="10" y="3"/>
                    </a:lnTo>
                    <a:lnTo>
                      <a:pt x="7" y="5"/>
                    </a:lnTo>
                    <a:lnTo>
                      <a:pt x="6" y="7"/>
                    </a:lnTo>
                    <a:lnTo>
                      <a:pt x="4" y="10"/>
                    </a:lnTo>
                    <a:lnTo>
                      <a:pt x="2" y="17"/>
                    </a:lnTo>
                    <a:lnTo>
                      <a:pt x="0" y="27"/>
                    </a:lnTo>
                    <a:lnTo>
                      <a:pt x="14" y="30"/>
                    </a:lnTo>
                    <a:lnTo>
                      <a:pt x="17" y="21"/>
                    </a:lnTo>
                    <a:lnTo>
                      <a:pt x="18" y="16"/>
                    </a:lnTo>
                    <a:lnTo>
                      <a:pt x="19" y="14"/>
                    </a:lnTo>
                    <a:lnTo>
                      <a:pt x="18" y="14"/>
                    </a:lnTo>
                    <a:lnTo>
                      <a:pt x="17" y="14"/>
                    </a:lnTo>
                    <a:lnTo>
                      <a:pt x="15" y="14"/>
                    </a:lnTo>
                    <a:lnTo>
                      <a:pt x="17" y="16"/>
                    </a:lnTo>
                    <a:lnTo>
                      <a:pt x="19" y="17"/>
                    </a:lnTo>
                    <a:lnTo>
                      <a:pt x="23" y="24"/>
                    </a:lnTo>
                    <a:lnTo>
                      <a:pt x="26" y="33"/>
                    </a:lnTo>
                    <a:lnTo>
                      <a:pt x="30" y="41"/>
                    </a:lnTo>
                    <a:lnTo>
                      <a:pt x="34" y="47"/>
                    </a:lnTo>
                    <a:lnTo>
                      <a:pt x="45" y="3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31" name="Freeform 40">
                <a:extLst>
                  <a:ext uri="{FF2B5EF4-FFF2-40B4-BE49-F238E27FC236}">
                    <a16:creationId xmlns:a16="http://schemas.microsoft.com/office/drawing/2014/main" id="{A4AC8551-AAC0-7A40-A92B-7473750078A9}"/>
                  </a:ext>
                </a:extLst>
              </p:cNvPr>
              <p:cNvSpPr>
                <a:spLocks/>
              </p:cNvSpPr>
              <p:nvPr/>
            </p:nvSpPr>
            <p:spPr bwMode="auto">
              <a:xfrm>
                <a:off x="1861" y="1762"/>
                <a:ext cx="63" cy="187"/>
              </a:xfrm>
              <a:custGeom>
                <a:avLst/>
                <a:gdLst>
                  <a:gd name="T0" fmla="*/ 48 w 63"/>
                  <a:gd name="T1" fmla="*/ 0 h 187"/>
                  <a:gd name="T2" fmla="*/ 48 w 63"/>
                  <a:gd name="T3" fmla="*/ 0 h 187"/>
                  <a:gd name="T4" fmla="*/ 47 w 63"/>
                  <a:gd name="T5" fmla="*/ 7 h 187"/>
                  <a:gd name="T6" fmla="*/ 45 w 63"/>
                  <a:gd name="T7" fmla="*/ 20 h 187"/>
                  <a:gd name="T8" fmla="*/ 44 w 63"/>
                  <a:gd name="T9" fmla="*/ 34 h 187"/>
                  <a:gd name="T10" fmla="*/ 41 w 63"/>
                  <a:gd name="T11" fmla="*/ 51 h 187"/>
                  <a:gd name="T12" fmla="*/ 40 w 63"/>
                  <a:gd name="T13" fmla="*/ 69 h 187"/>
                  <a:gd name="T14" fmla="*/ 36 w 63"/>
                  <a:gd name="T15" fmla="*/ 89 h 187"/>
                  <a:gd name="T16" fmla="*/ 33 w 63"/>
                  <a:gd name="T17" fmla="*/ 107 h 187"/>
                  <a:gd name="T18" fmla="*/ 30 w 63"/>
                  <a:gd name="T19" fmla="*/ 125 h 187"/>
                  <a:gd name="T20" fmla="*/ 26 w 63"/>
                  <a:gd name="T21" fmla="*/ 142 h 187"/>
                  <a:gd name="T22" fmla="*/ 24 w 63"/>
                  <a:gd name="T23" fmla="*/ 156 h 187"/>
                  <a:gd name="T24" fmla="*/ 22 w 63"/>
                  <a:gd name="T25" fmla="*/ 162 h 187"/>
                  <a:gd name="T26" fmla="*/ 20 w 63"/>
                  <a:gd name="T27" fmla="*/ 167 h 187"/>
                  <a:gd name="T28" fmla="*/ 18 w 63"/>
                  <a:gd name="T29" fmla="*/ 170 h 187"/>
                  <a:gd name="T30" fmla="*/ 17 w 63"/>
                  <a:gd name="T31" fmla="*/ 173 h 187"/>
                  <a:gd name="T32" fmla="*/ 17 w 63"/>
                  <a:gd name="T33" fmla="*/ 173 h 187"/>
                  <a:gd name="T34" fmla="*/ 17 w 63"/>
                  <a:gd name="T35" fmla="*/ 173 h 187"/>
                  <a:gd name="T36" fmla="*/ 18 w 63"/>
                  <a:gd name="T37" fmla="*/ 173 h 187"/>
                  <a:gd name="T38" fmla="*/ 20 w 63"/>
                  <a:gd name="T39" fmla="*/ 172 h 187"/>
                  <a:gd name="T40" fmla="*/ 21 w 63"/>
                  <a:gd name="T41" fmla="*/ 173 h 187"/>
                  <a:gd name="T42" fmla="*/ 21 w 63"/>
                  <a:gd name="T43" fmla="*/ 173 h 187"/>
                  <a:gd name="T44" fmla="*/ 22 w 63"/>
                  <a:gd name="T45" fmla="*/ 173 h 187"/>
                  <a:gd name="T46" fmla="*/ 22 w 63"/>
                  <a:gd name="T47" fmla="*/ 173 h 187"/>
                  <a:gd name="T48" fmla="*/ 20 w 63"/>
                  <a:gd name="T49" fmla="*/ 170 h 187"/>
                  <a:gd name="T50" fmla="*/ 18 w 63"/>
                  <a:gd name="T51" fmla="*/ 166 h 187"/>
                  <a:gd name="T52" fmla="*/ 17 w 63"/>
                  <a:gd name="T53" fmla="*/ 159 h 187"/>
                  <a:gd name="T54" fmla="*/ 14 w 63"/>
                  <a:gd name="T55" fmla="*/ 151 h 187"/>
                  <a:gd name="T56" fmla="*/ 0 w 63"/>
                  <a:gd name="T57" fmla="*/ 153 h 187"/>
                  <a:gd name="T58" fmla="*/ 2 w 63"/>
                  <a:gd name="T59" fmla="*/ 163 h 187"/>
                  <a:gd name="T60" fmla="*/ 5 w 63"/>
                  <a:gd name="T61" fmla="*/ 170 h 187"/>
                  <a:gd name="T62" fmla="*/ 6 w 63"/>
                  <a:gd name="T63" fmla="*/ 177 h 187"/>
                  <a:gd name="T64" fmla="*/ 9 w 63"/>
                  <a:gd name="T65" fmla="*/ 182 h 187"/>
                  <a:gd name="T66" fmla="*/ 11 w 63"/>
                  <a:gd name="T67" fmla="*/ 184 h 187"/>
                  <a:gd name="T68" fmla="*/ 13 w 63"/>
                  <a:gd name="T69" fmla="*/ 186 h 187"/>
                  <a:gd name="T70" fmla="*/ 15 w 63"/>
                  <a:gd name="T71" fmla="*/ 187 h 187"/>
                  <a:gd name="T72" fmla="*/ 20 w 63"/>
                  <a:gd name="T73" fmla="*/ 187 h 187"/>
                  <a:gd name="T74" fmla="*/ 22 w 63"/>
                  <a:gd name="T75" fmla="*/ 187 h 187"/>
                  <a:gd name="T76" fmla="*/ 25 w 63"/>
                  <a:gd name="T77" fmla="*/ 186 h 187"/>
                  <a:gd name="T78" fmla="*/ 28 w 63"/>
                  <a:gd name="T79" fmla="*/ 184 h 187"/>
                  <a:gd name="T80" fmla="*/ 29 w 63"/>
                  <a:gd name="T81" fmla="*/ 182 h 187"/>
                  <a:gd name="T82" fmla="*/ 32 w 63"/>
                  <a:gd name="T83" fmla="*/ 177 h 187"/>
                  <a:gd name="T84" fmla="*/ 35 w 63"/>
                  <a:gd name="T85" fmla="*/ 172 h 187"/>
                  <a:gd name="T86" fmla="*/ 36 w 63"/>
                  <a:gd name="T87" fmla="*/ 167 h 187"/>
                  <a:gd name="T88" fmla="*/ 39 w 63"/>
                  <a:gd name="T89" fmla="*/ 160 h 187"/>
                  <a:gd name="T90" fmla="*/ 41 w 63"/>
                  <a:gd name="T91" fmla="*/ 145 h 187"/>
                  <a:gd name="T92" fmla="*/ 45 w 63"/>
                  <a:gd name="T93" fmla="*/ 128 h 187"/>
                  <a:gd name="T94" fmla="*/ 48 w 63"/>
                  <a:gd name="T95" fmla="*/ 110 h 187"/>
                  <a:gd name="T96" fmla="*/ 51 w 63"/>
                  <a:gd name="T97" fmla="*/ 90 h 187"/>
                  <a:gd name="T98" fmla="*/ 54 w 63"/>
                  <a:gd name="T99" fmla="*/ 70 h 187"/>
                  <a:gd name="T100" fmla="*/ 56 w 63"/>
                  <a:gd name="T101" fmla="*/ 52 h 187"/>
                  <a:gd name="T102" fmla="*/ 59 w 63"/>
                  <a:gd name="T103" fmla="*/ 35 h 187"/>
                  <a:gd name="T104" fmla="*/ 60 w 63"/>
                  <a:gd name="T105" fmla="*/ 21 h 187"/>
                  <a:gd name="T106" fmla="*/ 62 w 63"/>
                  <a:gd name="T107" fmla="*/ 10 h 187"/>
                  <a:gd name="T108" fmla="*/ 63 w 63"/>
                  <a:gd name="T109" fmla="*/ 3 h 187"/>
                  <a:gd name="T110" fmla="*/ 63 w 63"/>
                  <a:gd name="T111" fmla="*/ 3 h 187"/>
                  <a:gd name="T112" fmla="*/ 48 w 63"/>
                  <a:gd name="T113" fmla="*/ 0 h 1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
                  <a:gd name="T172" fmla="*/ 0 h 187"/>
                  <a:gd name="T173" fmla="*/ 63 w 63"/>
                  <a:gd name="T174" fmla="*/ 187 h 1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 h="187">
                    <a:moveTo>
                      <a:pt x="48" y="0"/>
                    </a:moveTo>
                    <a:lnTo>
                      <a:pt x="48" y="0"/>
                    </a:lnTo>
                    <a:lnTo>
                      <a:pt x="47" y="7"/>
                    </a:lnTo>
                    <a:lnTo>
                      <a:pt x="45" y="20"/>
                    </a:lnTo>
                    <a:lnTo>
                      <a:pt x="44" y="34"/>
                    </a:lnTo>
                    <a:lnTo>
                      <a:pt x="41" y="51"/>
                    </a:lnTo>
                    <a:lnTo>
                      <a:pt x="40" y="69"/>
                    </a:lnTo>
                    <a:lnTo>
                      <a:pt x="36" y="89"/>
                    </a:lnTo>
                    <a:lnTo>
                      <a:pt x="33" y="107"/>
                    </a:lnTo>
                    <a:lnTo>
                      <a:pt x="30" y="125"/>
                    </a:lnTo>
                    <a:lnTo>
                      <a:pt x="26" y="142"/>
                    </a:lnTo>
                    <a:lnTo>
                      <a:pt x="24" y="156"/>
                    </a:lnTo>
                    <a:lnTo>
                      <a:pt x="22" y="162"/>
                    </a:lnTo>
                    <a:lnTo>
                      <a:pt x="20" y="167"/>
                    </a:lnTo>
                    <a:lnTo>
                      <a:pt x="18" y="170"/>
                    </a:lnTo>
                    <a:lnTo>
                      <a:pt x="17" y="173"/>
                    </a:lnTo>
                    <a:lnTo>
                      <a:pt x="18" y="173"/>
                    </a:lnTo>
                    <a:lnTo>
                      <a:pt x="20" y="172"/>
                    </a:lnTo>
                    <a:lnTo>
                      <a:pt x="21" y="173"/>
                    </a:lnTo>
                    <a:lnTo>
                      <a:pt x="22" y="173"/>
                    </a:lnTo>
                    <a:lnTo>
                      <a:pt x="20" y="170"/>
                    </a:lnTo>
                    <a:lnTo>
                      <a:pt x="18" y="166"/>
                    </a:lnTo>
                    <a:lnTo>
                      <a:pt x="17" y="159"/>
                    </a:lnTo>
                    <a:lnTo>
                      <a:pt x="14" y="151"/>
                    </a:lnTo>
                    <a:lnTo>
                      <a:pt x="0" y="153"/>
                    </a:lnTo>
                    <a:lnTo>
                      <a:pt x="2" y="163"/>
                    </a:lnTo>
                    <a:lnTo>
                      <a:pt x="5" y="170"/>
                    </a:lnTo>
                    <a:lnTo>
                      <a:pt x="6" y="177"/>
                    </a:lnTo>
                    <a:lnTo>
                      <a:pt x="9" y="182"/>
                    </a:lnTo>
                    <a:lnTo>
                      <a:pt x="11" y="184"/>
                    </a:lnTo>
                    <a:lnTo>
                      <a:pt x="13" y="186"/>
                    </a:lnTo>
                    <a:lnTo>
                      <a:pt x="15" y="187"/>
                    </a:lnTo>
                    <a:lnTo>
                      <a:pt x="20" y="187"/>
                    </a:lnTo>
                    <a:lnTo>
                      <a:pt x="22" y="187"/>
                    </a:lnTo>
                    <a:lnTo>
                      <a:pt x="25" y="186"/>
                    </a:lnTo>
                    <a:lnTo>
                      <a:pt x="28" y="184"/>
                    </a:lnTo>
                    <a:lnTo>
                      <a:pt x="29" y="182"/>
                    </a:lnTo>
                    <a:lnTo>
                      <a:pt x="32" y="177"/>
                    </a:lnTo>
                    <a:lnTo>
                      <a:pt x="35" y="172"/>
                    </a:lnTo>
                    <a:lnTo>
                      <a:pt x="36" y="167"/>
                    </a:lnTo>
                    <a:lnTo>
                      <a:pt x="39" y="160"/>
                    </a:lnTo>
                    <a:lnTo>
                      <a:pt x="41" y="145"/>
                    </a:lnTo>
                    <a:lnTo>
                      <a:pt x="45" y="128"/>
                    </a:lnTo>
                    <a:lnTo>
                      <a:pt x="48" y="110"/>
                    </a:lnTo>
                    <a:lnTo>
                      <a:pt x="51" y="90"/>
                    </a:lnTo>
                    <a:lnTo>
                      <a:pt x="54" y="70"/>
                    </a:lnTo>
                    <a:lnTo>
                      <a:pt x="56" y="52"/>
                    </a:lnTo>
                    <a:lnTo>
                      <a:pt x="59" y="35"/>
                    </a:lnTo>
                    <a:lnTo>
                      <a:pt x="60" y="21"/>
                    </a:lnTo>
                    <a:lnTo>
                      <a:pt x="62" y="10"/>
                    </a:lnTo>
                    <a:lnTo>
                      <a:pt x="63" y="3"/>
                    </a:lnTo>
                    <a:lnTo>
                      <a:pt x="48"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32" name="Freeform 41">
                <a:extLst>
                  <a:ext uri="{FF2B5EF4-FFF2-40B4-BE49-F238E27FC236}">
                    <a16:creationId xmlns:a16="http://schemas.microsoft.com/office/drawing/2014/main" id="{B78E662C-C60C-8D42-B97E-B837A911CA88}"/>
                  </a:ext>
                </a:extLst>
              </p:cNvPr>
              <p:cNvSpPr>
                <a:spLocks/>
              </p:cNvSpPr>
              <p:nvPr/>
            </p:nvSpPr>
            <p:spPr bwMode="auto">
              <a:xfrm>
                <a:off x="1909" y="1682"/>
                <a:ext cx="85" cy="83"/>
              </a:xfrm>
              <a:custGeom>
                <a:avLst/>
                <a:gdLst>
                  <a:gd name="T0" fmla="*/ 85 w 85"/>
                  <a:gd name="T1" fmla="*/ 46 h 83"/>
                  <a:gd name="T2" fmla="*/ 83 w 85"/>
                  <a:gd name="T3" fmla="*/ 39 h 83"/>
                  <a:gd name="T4" fmla="*/ 83 w 85"/>
                  <a:gd name="T5" fmla="*/ 32 h 83"/>
                  <a:gd name="T6" fmla="*/ 82 w 85"/>
                  <a:gd name="T7" fmla="*/ 25 h 83"/>
                  <a:gd name="T8" fmla="*/ 81 w 85"/>
                  <a:gd name="T9" fmla="*/ 21 h 83"/>
                  <a:gd name="T10" fmla="*/ 79 w 85"/>
                  <a:gd name="T11" fmla="*/ 15 h 83"/>
                  <a:gd name="T12" fmla="*/ 78 w 85"/>
                  <a:gd name="T13" fmla="*/ 11 h 83"/>
                  <a:gd name="T14" fmla="*/ 75 w 85"/>
                  <a:gd name="T15" fmla="*/ 8 h 83"/>
                  <a:gd name="T16" fmla="*/ 71 w 85"/>
                  <a:gd name="T17" fmla="*/ 4 h 83"/>
                  <a:gd name="T18" fmla="*/ 68 w 85"/>
                  <a:gd name="T19" fmla="*/ 2 h 83"/>
                  <a:gd name="T20" fmla="*/ 64 w 85"/>
                  <a:gd name="T21" fmla="*/ 1 h 83"/>
                  <a:gd name="T22" fmla="*/ 59 w 85"/>
                  <a:gd name="T23" fmla="*/ 0 h 83"/>
                  <a:gd name="T24" fmla="*/ 56 w 85"/>
                  <a:gd name="T25" fmla="*/ 1 h 83"/>
                  <a:gd name="T26" fmla="*/ 52 w 85"/>
                  <a:gd name="T27" fmla="*/ 2 h 83"/>
                  <a:gd name="T28" fmla="*/ 48 w 85"/>
                  <a:gd name="T29" fmla="*/ 4 h 83"/>
                  <a:gd name="T30" fmla="*/ 44 w 85"/>
                  <a:gd name="T31" fmla="*/ 7 h 83"/>
                  <a:gd name="T32" fmla="*/ 41 w 85"/>
                  <a:gd name="T33" fmla="*/ 8 h 83"/>
                  <a:gd name="T34" fmla="*/ 37 w 85"/>
                  <a:gd name="T35" fmla="*/ 11 h 83"/>
                  <a:gd name="T36" fmla="*/ 34 w 85"/>
                  <a:gd name="T37" fmla="*/ 15 h 83"/>
                  <a:gd name="T38" fmla="*/ 30 w 85"/>
                  <a:gd name="T39" fmla="*/ 18 h 83"/>
                  <a:gd name="T40" fmla="*/ 27 w 85"/>
                  <a:gd name="T41" fmla="*/ 22 h 83"/>
                  <a:gd name="T42" fmla="*/ 21 w 85"/>
                  <a:gd name="T43" fmla="*/ 31 h 83"/>
                  <a:gd name="T44" fmla="*/ 15 w 85"/>
                  <a:gd name="T45" fmla="*/ 39 h 83"/>
                  <a:gd name="T46" fmla="*/ 11 w 85"/>
                  <a:gd name="T47" fmla="*/ 49 h 83"/>
                  <a:gd name="T48" fmla="*/ 6 w 85"/>
                  <a:gd name="T49" fmla="*/ 60 h 83"/>
                  <a:gd name="T50" fmla="*/ 4 w 85"/>
                  <a:gd name="T51" fmla="*/ 64 h 83"/>
                  <a:gd name="T52" fmla="*/ 3 w 85"/>
                  <a:gd name="T53" fmla="*/ 70 h 83"/>
                  <a:gd name="T54" fmla="*/ 2 w 85"/>
                  <a:gd name="T55" fmla="*/ 74 h 83"/>
                  <a:gd name="T56" fmla="*/ 0 w 85"/>
                  <a:gd name="T57" fmla="*/ 80 h 83"/>
                  <a:gd name="T58" fmla="*/ 15 w 85"/>
                  <a:gd name="T59" fmla="*/ 83 h 83"/>
                  <a:gd name="T60" fmla="*/ 17 w 85"/>
                  <a:gd name="T61" fmla="*/ 78 h 83"/>
                  <a:gd name="T62" fmla="*/ 17 w 85"/>
                  <a:gd name="T63" fmla="*/ 74 h 83"/>
                  <a:gd name="T64" fmla="*/ 18 w 85"/>
                  <a:gd name="T65" fmla="*/ 70 h 83"/>
                  <a:gd name="T66" fmla="*/ 21 w 85"/>
                  <a:gd name="T67" fmla="*/ 66 h 83"/>
                  <a:gd name="T68" fmla="*/ 25 w 85"/>
                  <a:gd name="T69" fmla="*/ 56 h 83"/>
                  <a:gd name="T70" fmla="*/ 29 w 85"/>
                  <a:gd name="T71" fmla="*/ 47 h 83"/>
                  <a:gd name="T72" fmla="*/ 34 w 85"/>
                  <a:gd name="T73" fmla="*/ 39 h 83"/>
                  <a:gd name="T74" fmla="*/ 40 w 85"/>
                  <a:gd name="T75" fmla="*/ 32 h 83"/>
                  <a:gd name="T76" fmla="*/ 42 w 85"/>
                  <a:gd name="T77" fmla="*/ 28 h 83"/>
                  <a:gd name="T78" fmla="*/ 45 w 85"/>
                  <a:gd name="T79" fmla="*/ 25 h 83"/>
                  <a:gd name="T80" fmla="*/ 48 w 85"/>
                  <a:gd name="T81" fmla="*/ 24 h 83"/>
                  <a:gd name="T82" fmla="*/ 51 w 85"/>
                  <a:gd name="T83" fmla="*/ 21 h 83"/>
                  <a:gd name="T84" fmla="*/ 53 w 85"/>
                  <a:gd name="T85" fmla="*/ 18 h 83"/>
                  <a:gd name="T86" fmla="*/ 55 w 85"/>
                  <a:gd name="T87" fmla="*/ 16 h 83"/>
                  <a:gd name="T88" fmla="*/ 57 w 85"/>
                  <a:gd name="T89" fmla="*/ 16 h 83"/>
                  <a:gd name="T90" fmla="*/ 59 w 85"/>
                  <a:gd name="T91" fmla="*/ 15 h 83"/>
                  <a:gd name="T92" fmla="*/ 60 w 85"/>
                  <a:gd name="T93" fmla="*/ 15 h 83"/>
                  <a:gd name="T94" fmla="*/ 62 w 85"/>
                  <a:gd name="T95" fmla="*/ 15 h 83"/>
                  <a:gd name="T96" fmla="*/ 62 w 85"/>
                  <a:gd name="T97" fmla="*/ 15 h 83"/>
                  <a:gd name="T98" fmla="*/ 63 w 85"/>
                  <a:gd name="T99" fmla="*/ 16 h 83"/>
                  <a:gd name="T100" fmla="*/ 63 w 85"/>
                  <a:gd name="T101" fmla="*/ 16 h 83"/>
                  <a:gd name="T102" fmla="*/ 64 w 85"/>
                  <a:gd name="T103" fmla="*/ 18 h 83"/>
                  <a:gd name="T104" fmla="*/ 66 w 85"/>
                  <a:gd name="T105" fmla="*/ 21 h 83"/>
                  <a:gd name="T106" fmla="*/ 67 w 85"/>
                  <a:gd name="T107" fmla="*/ 24 h 83"/>
                  <a:gd name="T108" fmla="*/ 67 w 85"/>
                  <a:gd name="T109" fmla="*/ 28 h 83"/>
                  <a:gd name="T110" fmla="*/ 68 w 85"/>
                  <a:gd name="T111" fmla="*/ 33 h 83"/>
                  <a:gd name="T112" fmla="*/ 68 w 85"/>
                  <a:gd name="T113" fmla="*/ 39 h 83"/>
                  <a:gd name="T114" fmla="*/ 68 w 85"/>
                  <a:gd name="T115" fmla="*/ 46 h 83"/>
                  <a:gd name="T116" fmla="*/ 85 w 85"/>
                  <a:gd name="T117" fmla="*/ 46 h 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5"/>
                  <a:gd name="T178" fmla="*/ 0 h 83"/>
                  <a:gd name="T179" fmla="*/ 85 w 85"/>
                  <a:gd name="T180" fmla="*/ 83 h 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5" h="83">
                    <a:moveTo>
                      <a:pt x="85" y="46"/>
                    </a:moveTo>
                    <a:lnTo>
                      <a:pt x="83" y="39"/>
                    </a:lnTo>
                    <a:lnTo>
                      <a:pt x="83" y="32"/>
                    </a:lnTo>
                    <a:lnTo>
                      <a:pt x="82" y="25"/>
                    </a:lnTo>
                    <a:lnTo>
                      <a:pt x="81" y="21"/>
                    </a:lnTo>
                    <a:lnTo>
                      <a:pt x="79" y="15"/>
                    </a:lnTo>
                    <a:lnTo>
                      <a:pt x="78" y="11"/>
                    </a:lnTo>
                    <a:lnTo>
                      <a:pt x="75" y="8"/>
                    </a:lnTo>
                    <a:lnTo>
                      <a:pt x="71" y="4"/>
                    </a:lnTo>
                    <a:lnTo>
                      <a:pt x="68" y="2"/>
                    </a:lnTo>
                    <a:lnTo>
                      <a:pt x="64" y="1"/>
                    </a:lnTo>
                    <a:lnTo>
                      <a:pt x="59" y="0"/>
                    </a:lnTo>
                    <a:lnTo>
                      <a:pt x="56" y="1"/>
                    </a:lnTo>
                    <a:lnTo>
                      <a:pt x="52" y="2"/>
                    </a:lnTo>
                    <a:lnTo>
                      <a:pt x="48" y="4"/>
                    </a:lnTo>
                    <a:lnTo>
                      <a:pt x="44" y="7"/>
                    </a:lnTo>
                    <a:lnTo>
                      <a:pt x="41" y="8"/>
                    </a:lnTo>
                    <a:lnTo>
                      <a:pt x="37" y="11"/>
                    </a:lnTo>
                    <a:lnTo>
                      <a:pt x="34" y="15"/>
                    </a:lnTo>
                    <a:lnTo>
                      <a:pt x="30" y="18"/>
                    </a:lnTo>
                    <a:lnTo>
                      <a:pt x="27" y="22"/>
                    </a:lnTo>
                    <a:lnTo>
                      <a:pt x="21" y="31"/>
                    </a:lnTo>
                    <a:lnTo>
                      <a:pt x="15" y="39"/>
                    </a:lnTo>
                    <a:lnTo>
                      <a:pt x="11" y="49"/>
                    </a:lnTo>
                    <a:lnTo>
                      <a:pt x="6" y="60"/>
                    </a:lnTo>
                    <a:lnTo>
                      <a:pt x="4" y="64"/>
                    </a:lnTo>
                    <a:lnTo>
                      <a:pt x="3" y="70"/>
                    </a:lnTo>
                    <a:lnTo>
                      <a:pt x="2" y="74"/>
                    </a:lnTo>
                    <a:lnTo>
                      <a:pt x="0" y="80"/>
                    </a:lnTo>
                    <a:lnTo>
                      <a:pt x="15" y="83"/>
                    </a:lnTo>
                    <a:lnTo>
                      <a:pt x="17" y="78"/>
                    </a:lnTo>
                    <a:lnTo>
                      <a:pt x="17" y="74"/>
                    </a:lnTo>
                    <a:lnTo>
                      <a:pt x="18" y="70"/>
                    </a:lnTo>
                    <a:lnTo>
                      <a:pt x="21" y="66"/>
                    </a:lnTo>
                    <a:lnTo>
                      <a:pt x="25" y="56"/>
                    </a:lnTo>
                    <a:lnTo>
                      <a:pt x="29" y="47"/>
                    </a:lnTo>
                    <a:lnTo>
                      <a:pt x="34" y="39"/>
                    </a:lnTo>
                    <a:lnTo>
                      <a:pt x="40" y="32"/>
                    </a:lnTo>
                    <a:lnTo>
                      <a:pt x="42" y="28"/>
                    </a:lnTo>
                    <a:lnTo>
                      <a:pt x="45" y="25"/>
                    </a:lnTo>
                    <a:lnTo>
                      <a:pt x="48" y="24"/>
                    </a:lnTo>
                    <a:lnTo>
                      <a:pt x="51" y="21"/>
                    </a:lnTo>
                    <a:lnTo>
                      <a:pt x="53" y="18"/>
                    </a:lnTo>
                    <a:lnTo>
                      <a:pt x="55" y="16"/>
                    </a:lnTo>
                    <a:lnTo>
                      <a:pt x="57" y="16"/>
                    </a:lnTo>
                    <a:lnTo>
                      <a:pt x="59" y="15"/>
                    </a:lnTo>
                    <a:lnTo>
                      <a:pt x="60" y="15"/>
                    </a:lnTo>
                    <a:lnTo>
                      <a:pt x="62" y="15"/>
                    </a:lnTo>
                    <a:lnTo>
                      <a:pt x="63" y="16"/>
                    </a:lnTo>
                    <a:lnTo>
                      <a:pt x="64" y="18"/>
                    </a:lnTo>
                    <a:lnTo>
                      <a:pt x="66" y="21"/>
                    </a:lnTo>
                    <a:lnTo>
                      <a:pt x="67" y="24"/>
                    </a:lnTo>
                    <a:lnTo>
                      <a:pt x="67" y="28"/>
                    </a:lnTo>
                    <a:lnTo>
                      <a:pt x="68" y="33"/>
                    </a:lnTo>
                    <a:lnTo>
                      <a:pt x="68" y="39"/>
                    </a:lnTo>
                    <a:lnTo>
                      <a:pt x="68" y="46"/>
                    </a:lnTo>
                    <a:lnTo>
                      <a:pt x="85" y="4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5620" name="Group 42">
              <a:extLst>
                <a:ext uri="{FF2B5EF4-FFF2-40B4-BE49-F238E27FC236}">
                  <a16:creationId xmlns:a16="http://schemas.microsoft.com/office/drawing/2014/main" id="{F299C228-2042-B14F-99AF-688D3460A027}"/>
                </a:ext>
              </a:extLst>
            </p:cNvPr>
            <p:cNvGrpSpPr>
              <a:grpSpLocks/>
            </p:cNvGrpSpPr>
            <p:nvPr/>
          </p:nvGrpSpPr>
          <p:grpSpPr bwMode="auto">
            <a:xfrm>
              <a:off x="1898" y="3196"/>
              <a:ext cx="407" cy="272"/>
              <a:chOff x="2133" y="1673"/>
              <a:chExt cx="407" cy="272"/>
            </a:xfrm>
          </p:grpSpPr>
          <p:sp>
            <p:nvSpPr>
              <p:cNvPr id="25713" name="Freeform 43">
                <a:extLst>
                  <a:ext uri="{FF2B5EF4-FFF2-40B4-BE49-F238E27FC236}">
                    <a16:creationId xmlns:a16="http://schemas.microsoft.com/office/drawing/2014/main" id="{E37244F6-7B58-6A47-96C8-B99CC9A3075E}"/>
                  </a:ext>
                </a:extLst>
              </p:cNvPr>
              <p:cNvSpPr>
                <a:spLocks/>
              </p:cNvSpPr>
              <p:nvPr/>
            </p:nvSpPr>
            <p:spPr bwMode="auto">
              <a:xfrm>
                <a:off x="2140" y="1713"/>
                <a:ext cx="394" cy="198"/>
              </a:xfrm>
              <a:custGeom>
                <a:avLst/>
                <a:gdLst>
                  <a:gd name="T0" fmla="*/ 216 w 394"/>
                  <a:gd name="T1" fmla="*/ 1 h 198"/>
                  <a:gd name="T2" fmla="*/ 245 w 394"/>
                  <a:gd name="T3" fmla="*/ 2 h 198"/>
                  <a:gd name="T4" fmla="*/ 274 w 394"/>
                  <a:gd name="T5" fmla="*/ 8 h 198"/>
                  <a:gd name="T6" fmla="*/ 298 w 394"/>
                  <a:gd name="T7" fmla="*/ 14 h 198"/>
                  <a:gd name="T8" fmla="*/ 321 w 394"/>
                  <a:gd name="T9" fmla="*/ 22 h 198"/>
                  <a:gd name="T10" fmla="*/ 342 w 394"/>
                  <a:gd name="T11" fmla="*/ 32 h 198"/>
                  <a:gd name="T12" fmla="*/ 360 w 394"/>
                  <a:gd name="T13" fmla="*/ 43 h 198"/>
                  <a:gd name="T14" fmla="*/ 373 w 394"/>
                  <a:gd name="T15" fmla="*/ 56 h 198"/>
                  <a:gd name="T16" fmla="*/ 384 w 394"/>
                  <a:gd name="T17" fmla="*/ 70 h 198"/>
                  <a:gd name="T18" fmla="*/ 391 w 394"/>
                  <a:gd name="T19" fmla="*/ 84 h 198"/>
                  <a:gd name="T20" fmla="*/ 394 w 394"/>
                  <a:gd name="T21" fmla="*/ 100 h 198"/>
                  <a:gd name="T22" fmla="*/ 391 w 394"/>
                  <a:gd name="T23" fmla="*/ 114 h 198"/>
                  <a:gd name="T24" fmla="*/ 384 w 394"/>
                  <a:gd name="T25" fmla="*/ 128 h 198"/>
                  <a:gd name="T26" fmla="*/ 373 w 394"/>
                  <a:gd name="T27" fmla="*/ 142 h 198"/>
                  <a:gd name="T28" fmla="*/ 360 w 394"/>
                  <a:gd name="T29" fmla="*/ 154 h 198"/>
                  <a:gd name="T30" fmla="*/ 342 w 394"/>
                  <a:gd name="T31" fmla="*/ 166 h 198"/>
                  <a:gd name="T32" fmla="*/ 321 w 394"/>
                  <a:gd name="T33" fmla="*/ 176 h 198"/>
                  <a:gd name="T34" fmla="*/ 298 w 394"/>
                  <a:gd name="T35" fmla="*/ 184 h 198"/>
                  <a:gd name="T36" fmla="*/ 274 w 394"/>
                  <a:gd name="T37" fmla="*/ 191 h 198"/>
                  <a:gd name="T38" fmla="*/ 245 w 394"/>
                  <a:gd name="T39" fmla="*/ 195 h 198"/>
                  <a:gd name="T40" fmla="*/ 216 w 394"/>
                  <a:gd name="T41" fmla="*/ 198 h 198"/>
                  <a:gd name="T42" fmla="*/ 186 w 394"/>
                  <a:gd name="T43" fmla="*/ 198 h 198"/>
                  <a:gd name="T44" fmla="*/ 156 w 394"/>
                  <a:gd name="T45" fmla="*/ 197 h 198"/>
                  <a:gd name="T46" fmla="*/ 129 w 394"/>
                  <a:gd name="T47" fmla="*/ 193 h 198"/>
                  <a:gd name="T48" fmla="*/ 103 w 394"/>
                  <a:gd name="T49" fmla="*/ 187 h 198"/>
                  <a:gd name="T50" fmla="*/ 79 w 394"/>
                  <a:gd name="T51" fmla="*/ 178 h 198"/>
                  <a:gd name="T52" fmla="*/ 57 w 394"/>
                  <a:gd name="T53" fmla="*/ 169 h 198"/>
                  <a:gd name="T54" fmla="*/ 39 w 394"/>
                  <a:gd name="T55" fmla="*/ 159 h 198"/>
                  <a:gd name="T56" fmla="*/ 24 w 394"/>
                  <a:gd name="T57" fmla="*/ 146 h 198"/>
                  <a:gd name="T58" fmla="*/ 12 w 394"/>
                  <a:gd name="T59" fmla="*/ 133 h 198"/>
                  <a:gd name="T60" fmla="*/ 4 w 394"/>
                  <a:gd name="T61" fmla="*/ 119 h 198"/>
                  <a:gd name="T62" fmla="*/ 0 w 394"/>
                  <a:gd name="T63" fmla="*/ 104 h 198"/>
                  <a:gd name="T64" fmla="*/ 1 w 394"/>
                  <a:gd name="T65" fmla="*/ 88 h 198"/>
                  <a:gd name="T66" fmla="*/ 6 w 394"/>
                  <a:gd name="T67" fmla="*/ 74 h 198"/>
                  <a:gd name="T68" fmla="*/ 15 w 394"/>
                  <a:gd name="T69" fmla="*/ 60 h 198"/>
                  <a:gd name="T70" fmla="*/ 28 w 394"/>
                  <a:gd name="T71" fmla="*/ 47 h 198"/>
                  <a:gd name="T72" fmla="*/ 45 w 394"/>
                  <a:gd name="T73" fmla="*/ 36 h 198"/>
                  <a:gd name="T74" fmla="*/ 64 w 394"/>
                  <a:gd name="T75" fmla="*/ 26 h 198"/>
                  <a:gd name="T76" fmla="*/ 87 w 394"/>
                  <a:gd name="T77" fmla="*/ 16 h 198"/>
                  <a:gd name="T78" fmla="*/ 111 w 394"/>
                  <a:gd name="T79" fmla="*/ 9 h 198"/>
                  <a:gd name="T80" fmla="*/ 137 w 394"/>
                  <a:gd name="T81" fmla="*/ 4 h 198"/>
                  <a:gd name="T82" fmla="*/ 166 w 394"/>
                  <a:gd name="T83" fmla="*/ 1 h 198"/>
                  <a:gd name="T84" fmla="*/ 197 w 394"/>
                  <a:gd name="T85" fmla="*/ 0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4"/>
                  <a:gd name="T130" fmla="*/ 0 h 198"/>
                  <a:gd name="T131" fmla="*/ 394 w 394"/>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4" h="198">
                    <a:moveTo>
                      <a:pt x="197" y="0"/>
                    </a:moveTo>
                    <a:lnTo>
                      <a:pt x="207" y="0"/>
                    </a:lnTo>
                    <a:lnTo>
                      <a:pt x="216" y="1"/>
                    </a:lnTo>
                    <a:lnTo>
                      <a:pt x="226" y="1"/>
                    </a:lnTo>
                    <a:lnTo>
                      <a:pt x="236" y="1"/>
                    </a:lnTo>
                    <a:lnTo>
                      <a:pt x="245" y="2"/>
                    </a:lnTo>
                    <a:lnTo>
                      <a:pt x="255" y="4"/>
                    </a:lnTo>
                    <a:lnTo>
                      <a:pt x="264" y="5"/>
                    </a:lnTo>
                    <a:lnTo>
                      <a:pt x="274" y="8"/>
                    </a:lnTo>
                    <a:lnTo>
                      <a:pt x="282" y="9"/>
                    </a:lnTo>
                    <a:lnTo>
                      <a:pt x="290" y="12"/>
                    </a:lnTo>
                    <a:lnTo>
                      <a:pt x="298" y="14"/>
                    </a:lnTo>
                    <a:lnTo>
                      <a:pt x="306" y="16"/>
                    </a:lnTo>
                    <a:lnTo>
                      <a:pt x="315" y="19"/>
                    </a:lnTo>
                    <a:lnTo>
                      <a:pt x="321" y="22"/>
                    </a:lnTo>
                    <a:lnTo>
                      <a:pt x="328" y="26"/>
                    </a:lnTo>
                    <a:lnTo>
                      <a:pt x="335" y="29"/>
                    </a:lnTo>
                    <a:lnTo>
                      <a:pt x="342" y="32"/>
                    </a:lnTo>
                    <a:lnTo>
                      <a:pt x="349" y="36"/>
                    </a:lnTo>
                    <a:lnTo>
                      <a:pt x="354" y="39"/>
                    </a:lnTo>
                    <a:lnTo>
                      <a:pt x="360" y="43"/>
                    </a:lnTo>
                    <a:lnTo>
                      <a:pt x="365" y="47"/>
                    </a:lnTo>
                    <a:lnTo>
                      <a:pt x="369" y="52"/>
                    </a:lnTo>
                    <a:lnTo>
                      <a:pt x="373" y="56"/>
                    </a:lnTo>
                    <a:lnTo>
                      <a:pt x="377" y="60"/>
                    </a:lnTo>
                    <a:lnTo>
                      <a:pt x="381" y="64"/>
                    </a:lnTo>
                    <a:lnTo>
                      <a:pt x="384" y="70"/>
                    </a:lnTo>
                    <a:lnTo>
                      <a:pt x="387" y="74"/>
                    </a:lnTo>
                    <a:lnTo>
                      <a:pt x="390" y="78"/>
                    </a:lnTo>
                    <a:lnTo>
                      <a:pt x="391" y="84"/>
                    </a:lnTo>
                    <a:lnTo>
                      <a:pt x="392" y="88"/>
                    </a:lnTo>
                    <a:lnTo>
                      <a:pt x="392" y="94"/>
                    </a:lnTo>
                    <a:lnTo>
                      <a:pt x="394" y="100"/>
                    </a:lnTo>
                    <a:lnTo>
                      <a:pt x="392" y="104"/>
                    </a:lnTo>
                    <a:lnTo>
                      <a:pt x="392" y="109"/>
                    </a:lnTo>
                    <a:lnTo>
                      <a:pt x="391" y="114"/>
                    </a:lnTo>
                    <a:lnTo>
                      <a:pt x="390" y="119"/>
                    </a:lnTo>
                    <a:lnTo>
                      <a:pt x="387" y="123"/>
                    </a:lnTo>
                    <a:lnTo>
                      <a:pt x="384" y="128"/>
                    </a:lnTo>
                    <a:lnTo>
                      <a:pt x="381" y="133"/>
                    </a:lnTo>
                    <a:lnTo>
                      <a:pt x="377" y="138"/>
                    </a:lnTo>
                    <a:lnTo>
                      <a:pt x="373" y="142"/>
                    </a:lnTo>
                    <a:lnTo>
                      <a:pt x="369" y="146"/>
                    </a:lnTo>
                    <a:lnTo>
                      <a:pt x="365" y="150"/>
                    </a:lnTo>
                    <a:lnTo>
                      <a:pt x="360" y="154"/>
                    </a:lnTo>
                    <a:lnTo>
                      <a:pt x="354" y="159"/>
                    </a:lnTo>
                    <a:lnTo>
                      <a:pt x="349" y="162"/>
                    </a:lnTo>
                    <a:lnTo>
                      <a:pt x="342" y="166"/>
                    </a:lnTo>
                    <a:lnTo>
                      <a:pt x="335" y="169"/>
                    </a:lnTo>
                    <a:lnTo>
                      <a:pt x="328" y="173"/>
                    </a:lnTo>
                    <a:lnTo>
                      <a:pt x="321" y="176"/>
                    </a:lnTo>
                    <a:lnTo>
                      <a:pt x="315" y="178"/>
                    </a:lnTo>
                    <a:lnTo>
                      <a:pt x="306" y="181"/>
                    </a:lnTo>
                    <a:lnTo>
                      <a:pt x="298" y="184"/>
                    </a:lnTo>
                    <a:lnTo>
                      <a:pt x="290" y="187"/>
                    </a:lnTo>
                    <a:lnTo>
                      <a:pt x="282" y="188"/>
                    </a:lnTo>
                    <a:lnTo>
                      <a:pt x="274" y="191"/>
                    </a:lnTo>
                    <a:lnTo>
                      <a:pt x="264" y="193"/>
                    </a:lnTo>
                    <a:lnTo>
                      <a:pt x="255" y="194"/>
                    </a:lnTo>
                    <a:lnTo>
                      <a:pt x="245" y="195"/>
                    </a:lnTo>
                    <a:lnTo>
                      <a:pt x="236" y="197"/>
                    </a:lnTo>
                    <a:lnTo>
                      <a:pt x="226" y="197"/>
                    </a:lnTo>
                    <a:lnTo>
                      <a:pt x="216" y="198"/>
                    </a:lnTo>
                    <a:lnTo>
                      <a:pt x="207" y="198"/>
                    </a:lnTo>
                    <a:lnTo>
                      <a:pt x="197" y="198"/>
                    </a:lnTo>
                    <a:lnTo>
                      <a:pt x="186" y="198"/>
                    </a:lnTo>
                    <a:lnTo>
                      <a:pt x="177" y="198"/>
                    </a:lnTo>
                    <a:lnTo>
                      <a:pt x="166" y="197"/>
                    </a:lnTo>
                    <a:lnTo>
                      <a:pt x="156" y="197"/>
                    </a:lnTo>
                    <a:lnTo>
                      <a:pt x="147" y="195"/>
                    </a:lnTo>
                    <a:lnTo>
                      <a:pt x="137" y="194"/>
                    </a:lnTo>
                    <a:lnTo>
                      <a:pt x="129" y="193"/>
                    </a:lnTo>
                    <a:lnTo>
                      <a:pt x="120" y="191"/>
                    </a:lnTo>
                    <a:lnTo>
                      <a:pt x="111" y="188"/>
                    </a:lnTo>
                    <a:lnTo>
                      <a:pt x="103" y="187"/>
                    </a:lnTo>
                    <a:lnTo>
                      <a:pt x="95" y="184"/>
                    </a:lnTo>
                    <a:lnTo>
                      <a:pt x="87" y="181"/>
                    </a:lnTo>
                    <a:lnTo>
                      <a:pt x="79" y="178"/>
                    </a:lnTo>
                    <a:lnTo>
                      <a:pt x="72" y="176"/>
                    </a:lnTo>
                    <a:lnTo>
                      <a:pt x="64" y="173"/>
                    </a:lnTo>
                    <a:lnTo>
                      <a:pt x="57" y="169"/>
                    </a:lnTo>
                    <a:lnTo>
                      <a:pt x="50" y="166"/>
                    </a:lnTo>
                    <a:lnTo>
                      <a:pt x="45" y="162"/>
                    </a:lnTo>
                    <a:lnTo>
                      <a:pt x="39" y="159"/>
                    </a:lnTo>
                    <a:lnTo>
                      <a:pt x="34" y="154"/>
                    </a:lnTo>
                    <a:lnTo>
                      <a:pt x="28" y="150"/>
                    </a:lnTo>
                    <a:lnTo>
                      <a:pt x="24" y="146"/>
                    </a:lnTo>
                    <a:lnTo>
                      <a:pt x="19" y="142"/>
                    </a:lnTo>
                    <a:lnTo>
                      <a:pt x="15" y="138"/>
                    </a:lnTo>
                    <a:lnTo>
                      <a:pt x="12" y="133"/>
                    </a:lnTo>
                    <a:lnTo>
                      <a:pt x="9" y="128"/>
                    </a:lnTo>
                    <a:lnTo>
                      <a:pt x="6" y="123"/>
                    </a:lnTo>
                    <a:lnTo>
                      <a:pt x="4" y="119"/>
                    </a:lnTo>
                    <a:lnTo>
                      <a:pt x="2" y="114"/>
                    </a:lnTo>
                    <a:lnTo>
                      <a:pt x="1" y="109"/>
                    </a:lnTo>
                    <a:lnTo>
                      <a:pt x="0" y="104"/>
                    </a:lnTo>
                    <a:lnTo>
                      <a:pt x="0" y="100"/>
                    </a:lnTo>
                    <a:lnTo>
                      <a:pt x="0" y="94"/>
                    </a:lnTo>
                    <a:lnTo>
                      <a:pt x="1" y="88"/>
                    </a:lnTo>
                    <a:lnTo>
                      <a:pt x="2" y="84"/>
                    </a:lnTo>
                    <a:lnTo>
                      <a:pt x="4" y="78"/>
                    </a:lnTo>
                    <a:lnTo>
                      <a:pt x="6" y="74"/>
                    </a:lnTo>
                    <a:lnTo>
                      <a:pt x="9" y="70"/>
                    </a:lnTo>
                    <a:lnTo>
                      <a:pt x="12" y="64"/>
                    </a:lnTo>
                    <a:lnTo>
                      <a:pt x="15" y="60"/>
                    </a:lnTo>
                    <a:lnTo>
                      <a:pt x="19" y="56"/>
                    </a:lnTo>
                    <a:lnTo>
                      <a:pt x="24" y="52"/>
                    </a:lnTo>
                    <a:lnTo>
                      <a:pt x="28" y="47"/>
                    </a:lnTo>
                    <a:lnTo>
                      <a:pt x="34" y="43"/>
                    </a:lnTo>
                    <a:lnTo>
                      <a:pt x="39" y="39"/>
                    </a:lnTo>
                    <a:lnTo>
                      <a:pt x="45" y="36"/>
                    </a:lnTo>
                    <a:lnTo>
                      <a:pt x="50" y="32"/>
                    </a:lnTo>
                    <a:lnTo>
                      <a:pt x="57" y="29"/>
                    </a:lnTo>
                    <a:lnTo>
                      <a:pt x="64" y="26"/>
                    </a:lnTo>
                    <a:lnTo>
                      <a:pt x="72" y="22"/>
                    </a:lnTo>
                    <a:lnTo>
                      <a:pt x="79" y="19"/>
                    </a:lnTo>
                    <a:lnTo>
                      <a:pt x="87" y="16"/>
                    </a:lnTo>
                    <a:lnTo>
                      <a:pt x="95" y="14"/>
                    </a:lnTo>
                    <a:lnTo>
                      <a:pt x="103" y="12"/>
                    </a:lnTo>
                    <a:lnTo>
                      <a:pt x="111" y="9"/>
                    </a:lnTo>
                    <a:lnTo>
                      <a:pt x="120" y="8"/>
                    </a:lnTo>
                    <a:lnTo>
                      <a:pt x="129" y="5"/>
                    </a:lnTo>
                    <a:lnTo>
                      <a:pt x="137" y="4"/>
                    </a:lnTo>
                    <a:lnTo>
                      <a:pt x="147" y="2"/>
                    </a:lnTo>
                    <a:lnTo>
                      <a:pt x="156" y="1"/>
                    </a:lnTo>
                    <a:lnTo>
                      <a:pt x="166" y="1"/>
                    </a:lnTo>
                    <a:lnTo>
                      <a:pt x="177" y="1"/>
                    </a:lnTo>
                    <a:lnTo>
                      <a:pt x="186" y="0"/>
                    </a:lnTo>
                    <a:lnTo>
                      <a:pt x="197" y="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14" name="Freeform 44">
                <a:extLst>
                  <a:ext uri="{FF2B5EF4-FFF2-40B4-BE49-F238E27FC236}">
                    <a16:creationId xmlns:a16="http://schemas.microsoft.com/office/drawing/2014/main" id="{464951E8-ADCA-BF4B-AA42-9AD7F2E2AA48}"/>
                  </a:ext>
                </a:extLst>
              </p:cNvPr>
              <p:cNvSpPr>
                <a:spLocks/>
              </p:cNvSpPr>
              <p:nvPr/>
            </p:nvSpPr>
            <p:spPr bwMode="auto">
              <a:xfrm>
                <a:off x="2337" y="1706"/>
                <a:ext cx="203" cy="107"/>
              </a:xfrm>
              <a:custGeom>
                <a:avLst/>
                <a:gdLst>
                  <a:gd name="T0" fmla="*/ 203 w 203"/>
                  <a:gd name="T1" fmla="*/ 107 h 107"/>
                  <a:gd name="T2" fmla="*/ 202 w 203"/>
                  <a:gd name="T3" fmla="*/ 94 h 107"/>
                  <a:gd name="T4" fmla="*/ 199 w 203"/>
                  <a:gd name="T5" fmla="*/ 83 h 107"/>
                  <a:gd name="T6" fmla="*/ 194 w 203"/>
                  <a:gd name="T7" fmla="*/ 73 h 107"/>
                  <a:gd name="T8" fmla="*/ 186 w 203"/>
                  <a:gd name="T9" fmla="*/ 63 h 107"/>
                  <a:gd name="T10" fmla="*/ 178 w 203"/>
                  <a:gd name="T11" fmla="*/ 53 h 107"/>
                  <a:gd name="T12" fmla="*/ 167 w 203"/>
                  <a:gd name="T13" fmla="*/ 45 h 107"/>
                  <a:gd name="T14" fmla="*/ 156 w 203"/>
                  <a:gd name="T15" fmla="*/ 36 h 107"/>
                  <a:gd name="T16" fmla="*/ 142 w 203"/>
                  <a:gd name="T17" fmla="*/ 29 h 107"/>
                  <a:gd name="T18" fmla="*/ 127 w 203"/>
                  <a:gd name="T19" fmla="*/ 22 h 107"/>
                  <a:gd name="T20" fmla="*/ 112 w 203"/>
                  <a:gd name="T21" fmla="*/ 16 h 107"/>
                  <a:gd name="T22" fmla="*/ 94 w 203"/>
                  <a:gd name="T23" fmla="*/ 11 h 107"/>
                  <a:gd name="T24" fmla="*/ 78 w 203"/>
                  <a:gd name="T25" fmla="*/ 7 h 107"/>
                  <a:gd name="T26" fmla="*/ 59 w 203"/>
                  <a:gd name="T27" fmla="*/ 4 h 107"/>
                  <a:gd name="T28" fmla="*/ 40 w 203"/>
                  <a:gd name="T29" fmla="*/ 1 h 107"/>
                  <a:gd name="T30" fmla="*/ 19 w 203"/>
                  <a:gd name="T31" fmla="*/ 0 h 107"/>
                  <a:gd name="T32" fmla="*/ 0 w 203"/>
                  <a:gd name="T33" fmla="*/ 0 h 107"/>
                  <a:gd name="T34" fmla="*/ 9 w 203"/>
                  <a:gd name="T35" fmla="*/ 14 h 107"/>
                  <a:gd name="T36" fmla="*/ 29 w 203"/>
                  <a:gd name="T37" fmla="*/ 15 h 107"/>
                  <a:gd name="T38" fmla="*/ 48 w 203"/>
                  <a:gd name="T39" fmla="*/ 18 h 107"/>
                  <a:gd name="T40" fmla="*/ 66 w 203"/>
                  <a:gd name="T41" fmla="*/ 21 h 107"/>
                  <a:gd name="T42" fmla="*/ 82 w 203"/>
                  <a:gd name="T43" fmla="*/ 23 h 107"/>
                  <a:gd name="T44" fmla="*/ 99 w 203"/>
                  <a:gd name="T45" fmla="*/ 28 h 107"/>
                  <a:gd name="T46" fmla="*/ 115 w 203"/>
                  <a:gd name="T47" fmla="*/ 33 h 107"/>
                  <a:gd name="T48" fmla="*/ 129 w 203"/>
                  <a:gd name="T49" fmla="*/ 39 h 107"/>
                  <a:gd name="T50" fmla="*/ 141 w 203"/>
                  <a:gd name="T51" fmla="*/ 46 h 107"/>
                  <a:gd name="T52" fmla="*/ 153 w 203"/>
                  <a:gd name="T53" fmla="*/ 53 h 107"/>
                  <a:gd name="T54" fmla="*/ 163 w 203"/>
                  <a:gd name="T55" fmla="*/ 60 h 107"/>
                  <a:gd name="T56" fmla="*/ 171 w 203"/>
                  <a:gd name="T57" fmla="*/ 69 h 107"/>
                  <a:gd name="T58" fmla="*/ 178 w 203"/>
                  <a:gd name="T59" fmla="*/ 76 h 107"/>
                  <a:gd name="T60" fmla="*/ 183 w 203"/>
                  <a:gd name="T61" fmla="*/ 84 h 107"/>
                  <a:gd name="T62" fmla="*/ 187 w 203"/>
                  <a:gd name="T63" fmla="*/ 92 h 107"/>
                  <a:gd name="T64" fmla="*/ 188 w 203"/>
                  <a:gd name="T65" fmla="*/ 101 h 107"/>
                  <a:gd name="T66" fmla="*/ 188 w 203"/>
                  <a:gd name="T67" fmla="*/ 107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7"/>
                  <a:gd name="T104" fmla="*/ 203 w 203"/>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7">
                    <a:moveTo>
                      <a:pt x="203" y="107"/>
                    </a:moveTo>
                    <a:lnTo>
                      <a:pt x="203" y="107"/>
                    </a:lnTo>
                    <a:lnTo>
                      <a:pt x="203" y="100"/>
                    </a:lnTo>
                    <a:lnTo>
                      <a:pt x="202" y="94"/>
                    </a:lnTo>
                    <a:lnTo>
                      <a:pt x="201" y="88"/>
                    </a:lnTo>
                    <a:lnTo>
                      <a:pt x="199" y="83"/>
                    </a:lnTo>
                    <a:lnTo>
                      <a:pt x="197" y="78"/>
                    </a:lnTo>
                    <a:lnTo>
                      <a:pt x="194" y="73"/>
                    </a:lnTo>
                    <a:lnTo>
                      <a:pt x="190" y="67"/>
                    </a:lnTo>
                    <a:lnTo>
                      <a:pt x="186" y="63"/>
                    </a:lnTo>
                    <a:lnTo>
                      <a:pt x="182" y="57"/>
                    </a:lnTo>
                    <a:lnTo>
                      <a:pt x="178" y="53"/>
                    </a:lnTo>
                    <a:lnTo>
                      <a:pt x="172" y="49"/>
                    </a:lnTo>
                    <a:lnTo>
                      <a:pt x="167" y="45"/>
                    </a:lnTo>
                    <a:lnTo>
                      <a:pt x="161" y="40"/>
                    </a:lnTo>
                    <a:lnTo>
                      <a:pt x="156" y="36"/>
                    </a:lnTo>
                    <a:lnTo>
                      <a:pt x="149" y="33"/>
                    </a:lnTo>
                    <a:lnTo>
                      <a:pt x="142" y="29"/>
                    </a:lnTo>
                    <a:lnTo>
                      <a:pt x="135" y="25"/>
                    </a:lnTo>
                    <a:lnTo>
                      <a:pt x="127" y="22"/>
                    </a:lnTo>
                    <a:lnTo>
                      <a:pt x="120" y="19"/>
                    </a:lnTo>
                    <a:lnTo>
                      <a:pt x="112" y="16"/>
                    </a:lnTo>
                    <a:lnTo>
                      <a:pt x="104" y="14"/>
                    </a:lnTo>
                    <a:lnTo>
                      <a:pt x="94" y="11"/>
                    </a:lnTo>
                    <a:lnTo>
                      <a:pt x="86" y="9"/>
                    </a:lnTo>
                    <a:lnTo>
                      <a:pt x="78" y="7"/>
                    </a:lnTo>
                    <a:lnTo>
                      <a:pt x="69" y="5"/>
                    </a:lnTo>
                    <a:lnTo>
                      <a:pt x="59" y="4"/>
                    </a:lnTo>
                    <a:lnTo>
                      <a:pt x="49" y="2"/>
                    </a:lnTo>
                    <a:lnTo>
                      <a:pt x="40" y="1"/>
                    </a:lnTo>
                    <a:lnTo>
                      <a:pt x="30" y="0"/>
                    </a:lnTo>
                    <a:lnTo>
                      <a:pt x="19" y="0"/>
                    </a:lnTo>
                    <a:lnTo>
                      <a:pt x="10" y="0"/>
                    </a:lnTo>
                    <a:lnTo>
                      <a:pt x="0" y="0"/>
                    </a:lnTo>
                    <a:lnTo>
                      <a:pt x="0" y="14"/>
                    </a:lnTo>
                    <a:lnTo>
                      <a:pt x="9" y="14"/>
                    </a:lnTo>
                    <a:lnTo>
                      <a:pt x="19" y="15"/>
                    </a:lnTo>
                    <a:lnTo>
                      <a:pt x="29" y="15"/>
                    </a:lnTo>
                    <a:lnTo>
                      <a:pt x="39" y="16"/>
                    </a:lnTo>
                    <a:lnTo>
                      <a:pt x="48" y="18"/>
                    </a:lnTo>
                    <a:lnTo>
                      <a:pt x="56" y="19"/>
                    </a:lnTo>
                    <a:lnTo>
                      <a:pt x="66" y="21"/>
                    </a:lnTo>
                    <a:lnTo>
                      <a:pt x="74" y="22"/>
                    </a:lnTo>
                    <a:lnTo>
                      <a:pt x="82" y="23"/>
                    </a:lnTo>
                    <a:lnTo>
                      <a:pt x="90" y="26"/>
                    </a:lnTo>
                    <a:lnTo>
                      <a:pt x="99" y="28"/>
                    </a:lnTo>
                    <a:lnTo>
                      <a:pt x="107" y="30"/>
                    </a:lnTo>
                    <a:lnTo>
                      <a:pt x="115" y="33"/>
                    </a:lnTo>
                    <a:lnTo>
                      <a:pt x="122" y="36"/>
                    </a:lnTo>
                    <a:lnTo>
                      <a:pt x="129" y="39"/>
                    </a:lnTo>
                    <a:lnTo>
                      <a:pt x="135" y="43"/>
                    </a:lnTo>
                    <a:lnTo>
                      <a:pt x="141" y="46"/>
                    </a:lnTo>
                    <a:lnTo>
                      <a:pt x="148" y="49"/>
                    </a:lnTo>
                    <a:lnTo>
                      <a:pt x="153" y="53"/>
                    </a:lnTo>
                    <a:lnTo>
                      <a:pt x="158" y="57"/>
                    </a:lnTo>
                    <a:lnTo>
                      <a:pt x="163" y="60"/>
                    </a:lnTo>
                    <a:lnTo>
                      <a:pt x="167" y="64"/>
                    </a:lnTo>
                    <a:lnTo>
                      <a:pt x="171" y="69"/>
                    </a:lnTo>
                    <a:lnTo>
                      <a:pt x="175" y="71"/>
                    </a:lnTo>
                    <a:lnTo>
                      <a:pt x="178" y="76"/>
                    </a:lnTo>
                    <a:lnTo>
                      <a:pt x="180" y="80"/>
                    </a:lnTo>
                    <a:lnTo>
                      <a:pt x="183" y="84"/>
                    </a:lnTo>
                    <a:lnTo>
                      <a:pt x="186" y="88"/>
                    </a:lnTo>
                    <a:lnTo>
                      <a:pt x="187" y="92"/>
                    </a:lnTo>
                    <a:lnTo>
                      <a:pt x="187" y="97"/>
                    </a:lnTo>
                    <a:lnTo>
                      <a:pt x="188" y="101"/>
                    </a:lnTo>
                    <a:lnTo>
                      <a:pt x="188" y="107"/>
                    </a:lnTo>
                    <a:lnTo>
                      <a:pt x="203" y="10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15" name="Freeform 45">
                <a:extLst>
                  <a:ext uri="{FF2B5EF4-FFF2-40B4-BE49-F238E27FC236}">
                    <a16:creationId xmlns:a16="http://schemas.microsoft.com/office/drawing/2014/main" id="{47C12C88-F41C-F543-866A-B1AA76F48B37}"/>
                  </a:ext>
                </a:extLst>
              </p:cNvPr>
              <p:cNvSpPr>
                <a:spLocks/>
              </p:cNvSpPr>
              <p:nvPr/>
            </p:nvSpPr>
            <p:spPr bwMode="auto">
              <a:xfrm>
                <a:off x="2337" y="1813"/>
                <a:ext cx="203" cy="105"/>
              </a:xfrm>
              <a:custGeom>
                <a:avLst/>
                <a:gdLst>
                  <a:gd name="T0" fmla="*/ 0 w 203"/>
                  <a:gd name="T1" fmla="*/ 105 h 105"/>
                  <a:gd name="T2" fmla="*/ 19 w 203"/>
                  <a:gd name="T3" fmla="*/ 105 h 105"/>
                  <a:gd name="T4" fmla="*/ 40 w 203"/>
                  <a:gd name="T5" fmla="*/ 104 h 105"/>
                  <a:gd name="T6" fmla="*/ 59 w 203"/>
                  <a:gd name="T7" fmla="*/ 101 h 105"/>
                  <a:gd name="T8" fmla="*/ 78 w 203"/>
                  <a:gd name="T9" fmla="*/ 98 h 105"/>
                  <a:gd name="T10" fmla="*/ 94 w 203"/>
                  <a:gd name="T11" fmla="*/ 94 h 105"/>
                  <a:gd name="T12" fmla="*/ 112 w 203"/>
                  <a:gd name="T13" fmla="*/ 88 h 105"/>
                  <a:gd name="T14" fmla="*/ 127 w 203"/>
                  <a:gd name="T15" fmla="*/ 83 h 105"/>
                  <a:gd name="T16" fmla="*/ 142 w 203"/>
                  <a:gd name="T17" fmla="*/ 76 h 105"/>
                  <a:gd name="T18" fmla="*/ 156 w 203"/>
                  <a:gd name="T19" fmla="*/ 69 h 105"/>
                  <a:gd name="T20" fmla="*/ 167 w 203"/>
                  <a:gd name="T21" fmla="*/ 60 h 105"/>
                  <a:gd name="T22" fmla="*/ 178 w 203"/>
                  <a:gd name="T23" fmla="*/ 52 h 105"/>
                  <a:gd name="T24" fmla="*/ 186 w 203"/>
                  <a:gd name="T25" fmla="*/ 42 h 105"/>
                  <a:gd name="T26" fmla="*/ 194 w 203"/>
                  <a:gd name="T27" fmla="*/ 32 h 105"/>
                  <a:gd name="T28" fmla="*/ 199 w 203"/>
                  <a:gd name="T29" fmla="*/ 22 h 105"/>
                  <a:gd name="T30" fmla="*/ 202 w 203"/>
                  <a:gd name="T31" fmla="*/ 11 h 105"/>
                  <a:gd name="T32" fmla="*/ 203 w 203"/>
                  <a:gd name="T33" fmla="*/ 0 h 105"/>
                  <a:gd name="T34" fmla="*/ 188 w 203"/>
                  <a:gd name="T35" fmla="*/ 2 h 105"/>
                  <a:gd name="T36" fmla="*/ 187 w 203"/>
                  <a:gd name="T37" fmla="*/ 12 h 105"/>
                  <a:gd name="T38" fmla="*/ 183 w 203"/>
                  <a:gd name="T39" fmla="*/ 21 h 105"/>
                  <a:gd name="T40" fmla="*/ 178 w 203"/>
                  <a:gd name="T41" fmla="*/ 28 h 105"/>
                  <a:gd name="T42" fmla="*/ 171 w 203"/>
                  <a:gd name="T43" fmla="*/ 36 h 105"/>
                  <a:gd name="T44" fmla="*/ 163 w 203"/>
                  <a:gd name="T45" fmla="*/ 45 h 105"/>
                  <a:gd name="T46" fmla="*/ 153 w 203"/>
                  <a:gd name="T47" fmla="*/ 52 h 105"/>
                  <a:gd name="T48" fmla="*/ 141 w 203"/>
                  <a:gd name="T49" fmla="*/ 59 h 105"/>
                  <a:gd name="T50" fmla="*/ 129 w 203"/>
                  <a:gd name="T51" fmla="*/ 66 h 105"/>
                  <a:gd name="T52" fmla="*/ 115 w 203"/>
                  <a:gd name="T53" fmla="*/ 71 h 105"/>
                  <a:gd name="T54" fmla="*/ 99 w 203"/>
                  <a:gd name="T55" fmla="*/ 77 h 105"/>
                  <a:gd name="T56" fmla="*/ 82 w 203"/>
                  <a:gd name="T57" fmla="*/ 81 h 105"/>
                  <a:gd name="T58" fmla="*/ 66 w 203"/>
                  <a:gd name="T59" fmla="*/ 84 h 105"/>
                  <a:gd name="T60" fmla="*/ 48 w 203"/>
                  <a:gd name="T61" fmla="*/ 88 h 105"/>
                  <a:gd name="T62" fmla="*/ 29 w 203"/>
                  <a:gd name="T63" fmla="*/ 90 h 105"/>
                  <a:gd name="T64" fmla="*/ 9 w 203"/>
                  <a:gd name="T65" fmla="*/ 91 h 105"/>
                  <a:gd name="T66" fmla="*/ 0 w 203"/>
                  <a:gd name="T67" fmla="*/ 91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5"/>
                  <a:gd name="T104" fmla="*/ 203 w 203"/>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5">
                    <a:moveTo>
                      <a:pt x="0" y="105"/>
                    </a:moveTo>
                    <a:lnTo>
                      <a:pt x="0" y="105"/>
                    </a:lnTo>
                    <a:lnTo>
                      <a:pt x="10" y="105"/>
                    </a:lnTo>
                    <a:lnTo>
                      <a:pt x="19" y="105"/>
                    </a:lnTo>
                    <a:lnTo>
                      <a:pt x="30" y="104"/>
                    </a:lnTo>
                    <a:lnTo>
                      <a:pt x="40" y="104"/>
                    </a:lnTo>
                    <a:lnTo>
                      <a:pt x="49" y="102"/>
                    </a:lnTo>
                    <a:lnTo>
                      <a:pt x="59" y="101"/>
                    </a:lnTo>
                    <a:lnTo>
                      <a:pt x="69" y="100"/>
                    </a:lnTo>
                    <a:lnTo>
                      <a:pt x="78" y="98"/>
                    </a:lnTo>
                    <a:lnTo>
                      <a:pt x="86" y="95"/>
                    </a:lnTo>
                    <a:lnTo>
                      <a:pt x="94" y="94"/>
                    </a:lnTo>
                    <a:lnTo>
                      <a:pt x="104" y="91"/>
                    </a:lnTo>
                    <a:lnTo>
                      <a:pt x="112" y="88"/>
                    </a:lnTo>
                    <a:lnTo>
                      <a:pt x="120" y="85"/>
                    </a:lnTo>
                    <a:lnTo>
                      <a:pt x="127" y="83"/>
                    </a:lnTo>
                    <a:lnTo>
                      <a:pt x="135" y="78"/>
                    </a:lnTo>
                    <a:lnTo>
                      <a:pt x="142" y="76"/>
                    </a:lnTo>
                    <a:lnTo>
                      <a:pt x="149" y="73"/>
                    </a:lnTo>
                    <a:lnTo>
                      <a:pt x="156" y="69"/>
                    </a:lnTo>
                    <a:lnTo>
                      <a:pt x="161" y="64"/>
                    </a:lnTo>
                    <a:lnTo>
                      <a:pt x="167" y="60"/>
                    </a:lnTo>
                    <a:lnTo>
                      <a:pt x="172" y="56"/>
                    </a:lnTo>
                    <a:lnTo>
                      <a:pt x="178" y="52"/>
                    </a:lnTo>
                    <a:lnTo>
                      <a:pt x="182" y="47"/>
                    </a:lnTo>
                    <a:lnTo>
                      <a:pt x="186" y="42"/>
                    </a:lnTo>
                    <a:lnTo>
                      <a:pt x="190" y="38"/>
                    </a:lnTo>
                    <a:lnTo>
                      <a:pt x="194" y="32"/>
                    </a:lnTo>
                    <a:lnTo>
                      <a:pt x="197" y="28"/>
                    </a:lnTo>
                    <a:lnTo>
                      <a:pt x="199" y="22"/>
                    </a:lnTo>
                    <a:lnTo>
                      <a:pt x="201" y="16"/>
                    </a:lnTo>
                    <a:lnTo>
                      <a:pt x="202" y="11"/>
                    </a:lnTo>
                    <a:lnTo>
                      <a:pt x="203" y="5"/>
                    </a:lnTo>
                    <a:lnTo>
                      <a:pt x="203" y="0"/>
                    </a:lnTo>
                    <a:lnTo>
                      <a:pt x="188" y="0"/>
                    </a:lnTo>
                    <a:lnTo>
                      <a:pt x="188" y="2"/>
                    </a:lnTo>
                    <a:lnTo>
                      <a:pt x="187" y="8"/>
                    </a:lnTo>
                    <a:lnTo>
                      <a:pt x="187" y="12"/>
                    </a:lnTo>
                    <a:lnTo>
                      <a:pt x="186" y="16"/>
                    </a:lnTo>
                    <a:lnTo>
                      <a:pt x="183" y="21"/>
                    </a:lnTo>
                    <a:lnTo>
                      <a:pt x="180" y="25"/>
                    </a:lnTo>
                    <a:lnTo>
                      <a:pt x="178" y="28"/>
                    </a:lnTo>
                    <a:lnTo>
                      <a:pt x="175" y="32"/>
                    </a:lnTo>
                    <a:lnTo>
                      <a:pt x="171" y="36"/>
                    </a:lnTo>
                    <a:lnTo>
                      <a:pt x="167" y="40"/>
                    </a:lnTo>
                    <a:lnTo>
                      <a:pt x="163" y="45"/>
                    </a:lnTo>
                    <a:lnTo>
                      <a:pt x="158" y="49"/>
                    </a:lnTo>
                    <a:lnTo>
                      <a:pt x="153" y="52"/>
                    </a:lnTo>
                    <a:lnTo>
                      <a:pt x="148" y="56"/>
                    </a:lnTo>
                    <a:lnTo>
                      <a:pt x="141" y="59"/>
                    </a:lnTo>
                    <a:lnTo>
                      <a:pt x="135" y="63"/>
                    </a:lnTo>
                    <a:lnTo>
                      <a:pt x="129" y="66"/>
                    </a:lnTo>
                    <a:lnTo>
                      <a:pt x="122" y="69"/>
                    </a:lnTo>
                    <a:lnTo>
                      <a:pt x="115" y="71"/>
                    </a:lnTo>
                    <a:lnTo>
                      <a:pt x="107" y="74"/>
                    </a:lnTo>
                    <a:lnTo>
                      <a:pt x="99" y="77"/>
                    </a:lnTo>
                    <a:lnTo>
                      <a:pt x="90" y="78"/>
                    </a:lnTo>
                    <a:lnTo>
                      <a:pt x="82" y="81"/>
                    </a:lnTo>
                    <a:lnTo>
                      <a:pt x="74" y="83"/>
                    </a:lnTo>
                    <a:lnTo>
                      <a:pt x="66" y="84"/>
                    </a:lnTo>
                    <a:lnTo>
                      <a:pt x="56" y="87"/>
                    </a:lnTo>
                    <a:lnTo>
                      <a:pt x="48" y="88"/>
                    </a:lnTo>
                    <a:lnTo>
                      <a:pt x="39" y="88"/>
                    </a:lnTo>
                    <a:lnTo>
                      <a:pt x="29" y="90"/>
                    </a:lnTo>
                    <a:lnTo>
                      <a:pt x="19" y="90"/>
                    </a:lnTo>
                    <a:lnTo>
                      <a:pt x="9" y="91"/>
                    </a:lnTo>
                    <a:lnTo>
                      <a:pt x="0" y="91"/>
                    </a:lnTo>
                    <a:lnTo>
                      <a:pt x="0" y="10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16" name="Freeform 46">
                <a:extLst>
                  <a:ext uri="{FF2B5EF4-FFF2-40B4-BE49-F238E27FC236}">
                    <a16:creationId xmlns:a16="http://schemas.microsoft.com/office/drawing/2014/main" id="{DC28F1AD-FE92-4D44-A137-5B75C7BDDA0C}"/>
                  </a:ext>
                </a:extLst>
              </p:cNvPr>
              <p:cNvSpPr>
                <a:spLocks/>
              </p:cNvSpPr>
              <p:nvPr/>
            </p:nvSpPr>
            <p:spPr bwMode="auto">
              <a:xfrm>
                <a:off x="2133" y="1813"/>
                <a:ext cx="204" cy="105"/>
              </a:xfrm>
              <a:custGeom>
                <a:avLst/>
                <a:gdLst>
                  <a:gd name="T0" fmla="*/ 0 w 204"/>
                  <a:gd name="T1" fmla="*/ 0 h 105"/>
                  <a:gd name="T2" fmla="*/ 0 w 204"/>
                  <a:gd name="T3" fmla="*/ 11 h 105"/>
                  <a:gd name="T4" fmla="*/ 4 w 204"/>
                  <a:gd name="T5" fmla="*/ 22 h 105"/>
                  <a:gd name="T6" fmla="*/ 9 w 204"/>
                  <a:gd name="T7" fmla="*/ 32 h 105"/>
                  <a:gd name="T8" fmla="*/ 16 w 204"/>
                  <a:gd name="T9" fmla="*/ 42 h 105"/>
                  <a:gd name="T10" fmla="*/ 26 w 204"/>
                  <a:gd name="T11" fmla="*/ 52 h 105"/>
                  <a:gd name="T12" fmla="*/ 37 w 204"/>
                  <a:gd name="T13" fmla="*/ 60 h 105"/>
                  <a:gd name="T14" fmla="*/ 48 w 204"/>
                  <a:gd name="T15" fmla="*/ 69 h 105"/>
                  <a:gd name="T16" fmla="*/ 61 w 204"/>
                  <a:gd name="T17" fmla="*/ 76 h 105"/>
                  <a:gd name="T18" fmla="*/ 75 w 204"/>
                  <a:gd name="T19" fmla="*/ 83 h 105"/>
                  <a:gd name="T20" fmla="*/ 91 w 204"/>
                  <a:gd name="T21" fmla="*/ 88 h 105"/>
                  <a:gd name="T22" fmla="*/ 108 w 204"/>
                  <a:gd name="T23" fmla="*/ 94 h 105"/>
                  <a:gd name="T24" fmla="*/ 125 w 204"/>
                  <a:gd name="T25" fmla="*/ 98 h 105"/>
                  <a:gd name="T26" fmla="*/ 144 w 204"/>
                  <a:gd name="T27" fmla="*/ 101 h 105"/>
                  <a:gd name="T28" fmla="*/ 163 w 204"/>
                  <a:gd name="T29" fmla="*/ 104 h 105"/>
                  <a:gd name="T30" fmla="*/ 183 w 204"/>
                  <a:gd name="T31" fmla="*/ 105 h 105"/>
                  <a:gd name="T32" fmla="*/ 204 w 204"/>
                  <a:gd name="T33" fmla="*/ 105 h 105"/>
                  <a:gd name="T34" fmla="*/ 193 w 204"/>
                  <a:gd name="T35" fmla="*/ 91 h 105"/>
                  <a:gd name="T36" fmla="*/ 174 w 204"/>
                  <a:gd name="T37" fmla="*/ 90 h 105"/>
                  <a:gd name="T38" fmla="*/ 155 w 204"/>
                  <a:gd name="T39" fmla="*/ 88 h 105"/>
                  <a:gd name="T40" fmla="*/ 138 w 204"/>
                  <a:gd name="T41" fmla="*/ 84 h 105"/>
                  <a:gd name="T42" fmla="*/ 120 w 204"/>
                  <a:gd name="T43" fmla="*/ 81 h 105"/>
                  <a:gd name="T44" fmla="*/ 103 w 204"/>
                  <a:gd name="T45" fmla="*/ 77 h 105"/>
                  <a:gd name="T46" fmla="*/ 88 w 204"/>
                  <a:gd name="T47" fmla="*/ 71 h 105"/>
                  <a:gd name="T48" fmla="*/ 75 w 204"/>
                  <a:gd name="T49" fmla="*/ 66 h 105"/>
                  <a:gd name="T50" fmla="*/ 61 w 204"/>
                  <a:gd name="T51" fmla="*/ 59 h 105"/>
                  <a:gd name="T52" fmla="*/ 50 w 204"/>
                  <a:gd name="T53" fmla="*/ 52 h 105"/>
                  <a:gd name="T54" fmla="*/ 39 w 204"/>
                  <a:gd name="T55" fmla="*/ 45 h 105"/>
                  <a:gd name="T56" fmla="*/ 31 w 204"/>
                  <a:gd name="T57" fmla="*/ 36 h 105"/>
                  <a:gd name="T58" fmla="*/ 24 w 204"/>
                  <a:gd name="T59" fmla="*/ 28 h 105"/>
                  <a:gd name="T60" fmla="*/ 20 w 204"/>
                  <a:gd name="T61" fmla="*/ 21 h 105"/>
                  <a:gd name="T62" fmla="*/ 16 w 204"/>
                  <a:gd name="T63" fmla="*/ 12 h 105"/>
                  <a:gd name="T64" fmla="*/ 15 w 204"/>
                  <a:gd name="T65" fmla="*/ 2 h 105"/>
                  <a:gd name="T66" fmla="*/ 15 w 204"/>
                  <a:gd name="T67" fmla="*/ 0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5"/>
                  <a:gd name="T104" fmla="*/ 204 w 204"/>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5">
                    <a:moveTo>
                      <a:pt x="0" y="0"/>
                    </a:moveTo>
                    <a:lnTo>
                      <a:pt x="0" y="0"/>
                    </a:lnTo>
                    <a:lnTo>
                      <a:pt x="0" y="5"/>
                    </a:lnTo>
                    <a:lnTo>
                      <a:pt x="0" y="11"/>
                    </a:lnTo>
                    <a:lnTo>
                      <a:pt x="1" y="16"/>
                    </a:lnTo>
                    <a:lnTo>
                      <a:pt x="4" y="22"/>
                    </a:lnTo>
                    <a:lnTo>
                      <a:pt x="7" y="28"/>
                    </a:lnTo>
                    <a:lnTo>
                      <a:pt x="9" y="32"/>
                    </a:lnTo>
                    <a:lnTo>
                      <a:pt x="12" y="38"/>
                    </a:lnTo>
                    <a:lnTo>
                      <a:pt x="16" y="42"/>
                    </a:lnTo>
                    <a:lnTo>
                      <a:pt x="20" y="47"/>
                    </a:lnTo>
                    <a:lnTo>
                      <a:pt x="26" y="52"/>
                    </a:lnTo>
                    <a:lnTo>
                      <a:pt x="31" y="56"/>
                    </a:lnTo>
                    <a:lnTo>
                      <a:pt x="37" y="60"/>
                    </a:lnTo>
                    <a:lnTo>
                      <a:pt x="42" y="64"/>
                    </a:lnTo>
                    <a:lnTo>
                      <a:pt x="48" y="69"/>
                    </a:lnTo>
                    <a:lnTo>
                      <a:pt x="54" y="73"/>
                    </a:lnTo>
                    <a:lnTo>
                      <a:pt x="61" y="76"/>
                    </a:lnTo>
                    <a:lnTo>
                      <a:pt x="68" y="78"/>
                    </a:lnTo>
                    <a:lnTo>
                      <a:pt x="75" y="83"/>
                    </a:lnTo>
                    <a:lnTo>
                      <a:pt x="83" y="85"/>
                    </a:lnTo>
                    <a:lnTo>
                      <a:pt x="91" y="88"/>
                    </a:lnTo>
                    <a:lnTo>
                      <a:pt x="99" y="91"/>
                    </a:lnTo>
                    <a:lnTo>
                      <a:pt x="108" y="94"/>
                    </a:lnTo>
                    <a:lnTo>
                      <a:pt x="117" y="95"/>
                    </a:lnTo>
                    <a:lnTo>
                      <a:pt x="125" y="98"/>
                    </a:lnTo>
                    <a:lnTo>
                      <a:pt x="135" y="100"/>
                    </a:lnTo>
                    <a:lnTo>
                      <a:pt x="144" y="101"/>
                    </a:lnTo>
                    <a:lnTo>
                      <a:pt x="154" y="102"/>
                    </a:lnTo>
                    <a:lnTo>
                      <a:pt x="163" y="104"/>
                    </a:lnTo>
                    <a:lnTo>
                      <a:pt x="173" y="104"/>
                    </a:lnTo>
                    <a:lnTo>
                      <a:pt x="183" y="105"/>
                    </a:lnTo>
                    <a:lnTo>
                      <a:pt x="193" y="105"/>
                    </a:lnTo>
                    <a:lnTo>
                      <a:pt x="204" y="105"/>
                    </a:lnTo>
                    <a:lnTo>
                      <a:pt x="204" y="91"/>
                    </a:lnTo>
                    <a:lnTo>
                      <a:pt x="193" y="91"/>
                    </a:lnTo>
                    <a:lnTo>
                      <a:pt x="184" y="90"/>
                    </a:lnTo>
                    <a:lnTo>
                      <a:pt x="174" y="90"/>
                    </a:lnTo>
                    <a:lnTo>
                      <a:pt x="165" y="88"/>
                    </a:lnTo>
                    <a:lnTo>
                      <a:pt x="155" y="88"/>
                    </a:lnTo>
                    <a:lnTo>
                      <a:pt x="146" y="87"/>
                    </a:lnTo>
                    <a:lnTo>
                      <a:pt x="138" y="84"/>
                    </a:lnTo>
                    <a:lnTo>
                      <a:pt x="128" y="83"/>
                    </a:lnTo>
                    <a:lnTo>
                      <a:pt x="120" y="81"/>
                    </a:lnTo>
                    <a:lnTo>
                      <a:pt x="112" y="78"/>
                    </a:lnTo>
                    <a:lnTo>
                      <a:pt x="103" y="77"/>
                    </a:lnTo>
                    <a:lnTo>
                      <a:pt x="97" y="74"/>
                    </a:lnTo>
                    <a:lnTo>
                      <a:pt x="88" y="71"/>
                    </a:lnTo>
                    <a:lnTo>
                      <a:pt x="82" y="69"/>
                    </a:lnTo>
                    <a:lnTo>
                      <a:pt x="75" y="66"/>
                    </a:lnTo>
                    <a:lnTo>
                      <a:pt x="68" y="63"/>
                    </a:lnTo>
                    <a:lnTo>
                      <a:pt x="61" y="59"/>
                    </a:lnTo>
                    <a:lnTo>
                      <a:pt x="56" y="56"/>
                    </a:lnTo>
                    <a:lnTo>
                      <a:pt x="50" y="52"/>
                    </a:lnTo>
                    <a:lnTo>
                      <a:pt x="45" y="49"/>
                    </a:lnTo>
                    <a:lnTo>
                      <a:pt x="39" y="45"/>
                    </a:lnTo>
                    <a:lnTo>
                      <a:pt x="35" y="40"/>
                    </a:lnTo>
                    <a:lnTo>
                      <a:pt x="31" y="36"/>
                    </a:lnTo>
                    <a:lnTo>
                      <a:pt x="28" y="32"/>
                    </a:lnTo>
                    <a:lnTo>
                      <a:pt x="24" y="28"/>
                    </a:lnTo>
                    <a:lnTo>
                      <a:pt x="22" y="25"/>
                    </a:lnTo>
                    <a:lnTo>
                      <a:pt x="20" y="21"/>
                    </a:lnTo>
                    <a:lnTo>
                      <a:pt x="18" y="16"/>
                    </a:lnTo>
                    <a:lnTo>
                      <a:pt x="16" y="12"/>
                    </a:lnTo>
                    <a:lnTo>
                      <a:pt x="15" y="8"/>
                    </a:lnTo>
                    <a:lnTo>
                      <a:pt x="15" y="2"/>
                    </a:lnTo>
                    <a:lnTo>
                      <a:pt x="1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17" name="Freeform 47">
                <a:extLst>
                  <a:ext uri="{FF2B5EF4-FFF2-40B4-BE49-F238E27FC236}">
                    <a16:creationId xmlns:a16="http://schemas.microsoft.com/office/drawing/2014/main" id="{C1E05C25-2A20-E242-8454-122DC8DAB70D}"/>
                  </a:ext>
                </a:extLst>
              </p:cNvPr>
              <p:cNvSpPr>
                <a:spLocks/>
              </p:cNvSpPr>
              <p:nvPr/>
            </p:nvSpPr>
            <p:spPr bwMode="auto">
              <a:xfrm>
                <a:off x="2133" y="1706"/>
                <a:ext cx="204" cy="107"/>
              </a:xfrm>
              <a:custGeom>
                <a:avLst/>
                <a:gdLst>
                  <a:gd name="T0" fmla="*/ 204 w 204"/>
                  <a:gd name="T1" fmla="*/ 0 h 107"/>
                  <a:gd name="T2" fmla="*/ 183 w 204"/>
                  <a:gd name="T3" fmla="*/ 0 h 107"/>
                  <a:gd name="T4" fmla="*/ 163 w 204"/>
                  <a:gd name="T5" fmla="*/ 1 h 107"/>
                  <a:gd name="T6" fmla="*/ 144 w 204"/>
                  <a:gd name="T7" fmla="*/ 4 h 107"/>
                  <a:gd name="T8" fmla="*/ 125 w 204"/>
                  <a:gd name="T9" fmla="*/ 7 h 107"/>
                  <a:gd name="T10" fmla="*/ 108 w 204"/>
                  <a:gd name="T11" fmla="*/ 11 h 107"/>
                  <a:gd name="T12" fmla="*/ 91 w 204"/>
                  <a:gd name="T13" fmla="*/ 16 h 107"/>
                  <a:gd name="T14" fmla="*/ 75 w 204"/>
                  <a:gd name="T15" fmla="*/ 22 h 107"/>
                  <a:gd name="T16" fmla="*/ 61 w 204"/>
                  <a:gd name="T17" fmla="*/ 29 h 107"/>
                  <a:gd name="T18" fmla="*/ 48 w 204"/>
                  <a:gd name="T19" fmla="*/ 36 h 107"/>
                  <a:gd name="T20" fmla="*/ 37 w 204"/>
                  <a:gd name="T21" fmla="*/ 45 h 107"/>
                  <a:gd name="T22" fmla="*/ 26 w 204"/>
                  <a:gd name="T23" fmla="*/ 53 h 107"/>
                  <a:gd name="T24" fmla="*/ 16 w 204"/>
                  <a:gd name="T25" fmla="*/ 63 h 107"/>
                  <a:gd name="T26" fmla="*/ 9 w 204"/>
                  <a:gd name="T27" fmla="*/ 73 h 107"/>
                  <a:gd name="T28" fmla="*/ 4 w 204"/>
                  <a:gd name="T29" fmla="*/ 83 h 107"/>
                  <a:gd name="T30" fmla="*/ 0 w 204"/>
                  <a:gd name="T31" fmla="*/ 94 h 107"/>
                  <a:gd name="T32" fmla="*/ 0 w 204"/>
                  <a:gd name="T33" fmla="*/ 107 h 107"/>
                  <a:gd name="T34" fmla="*/ 15 w 204"/>
                  <a:gd name="T35" fmla="*/ 101 h 107"/>
                  <a:gd name="T36" fmla="*/ 16 w 204"/>
                  <a:gd name="T37" fmla="*/ 92 h 107"/>
                  <a:gd name="T38" fmla="*/ 20 w 204"/>
                  <a:gd name="T39" fmla="*/ 84 h 107"/>
                  <a:gd name="T40" fmla="*/ 24 w 204"/>
                  <a:gd name="T41" fmla="*/ 76 h 107"/>
                  <a:gd name="T42" fmla="*/ 31 w 204"/>
                  <a:gd name="T43" fmla="*/ 69 h 107"/>
                  <a:gd name="T44" fmla="*/ 39 w 204"/>
                  <a:gd name="T45" fmla="*/ 60 h 107"/>
                  <a:gd name="T46" fmla="*/ 50 w 204"/>
                  <a:gd name="T47" fmla="*/ 53 h 107"/>
                  <a:gd name="T48" fmla="*/ 61 w 204"/>
                  <a:gd name="T49" fmla="*/ 46 h 107"/>
                  <a:gd name="T50" fmla="*/ 75 w 204"/>
                  <a:gd name="T51" fmla="*/ 39 h 107"/>
                  <a:gd name="T52" fmla="*/ 88 w 204"/>
                  <a:gd name="T53" fmla="*/ 33 h 107"/>
                  <a:gd name="T54" fmla="*/ 103 w 204"/>
                  <a:gd name="T55" fmla="*/ 28 h 107"/>
                  <a:gd name="T56" fmla="*/ 120 w 204"/>
                  <a:gd name="T57" fmla="*/ 23 h 107"/>
                  <a:gd name="T58" fmla="*/ 138 w 204"/>
                  <a:gd name="T59" fmla="*/ 21 h 107"/>
                  <a:gd name="T60" fmla="*/ 155 w 204"/>
                  <a:gd name="T61" fmla="*/ 18 h 107"/>
                  <a:gd name="T62" fmla="*/ 174 w 204"/>
                  <a:gd name="T63" fmla="*/ 15 h 107"/>
                  <a:gd name="T64" fmla="*/ 193 w 204"/>
                  <a:gd name="T65" fmla="*/ 14 h 107"/>
                  <a:gd name="T66" fmla="*/ 204 w 204"/>
                  <a:gd name="T67" fmla="*/ 14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7"/>
                  <a:gd name="T104" fmla="*/ 204 w 204"/>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7">
                    <a:moveTo>
                      <a:pt x="204" y="0"/>
                    </a:moveTo>
                    <a:lnTo>
                      <a:pt x="204" y="0"/>
                    </a:lnTo>
                    <a:lnTo>
                      <a:pt x="193" y="0"/>
                    </a:lnTo>
                    <a:lnTo>
                      <a:pt x="183" y="0"/>
                    </a:lnTo>
                    <a:lnTo>
                      <a:pt x="173" y="0"/>
                    </a:lnTo>
                    <a:lnTo>
                      <a:pt x="163" y="1"/>
                    </a:lnTo>
                    <a:lnTo>
                      <a:pt x="154" y="2"/>
                    </a:lnTo>
                    <a:lnTo>
                      <a:pt x="144" y="4"/>
                    </a:lnTo>
                    <a:lnTo>
                      <a:pt x="135" y="5"/>
                    </a:lnTo>
                    <a:lnTo>
                      <a:pt x="125" y="7"/>
                    </a:lnTo>
                    <a:lnTo>
                      <a:pt x="117" y="9"/>
                    </a:lnTo>
                    <a:lnTo>
                      <a:pt x="108" y="11"/>
                    </a:lnTo>
                    <a:lnTo>
                      <a:pt x="99" y="14"/>
                    </a:lnTo>
                    <a:lnTo>
                      <a:pt x="91" y="16"/>
                    </a:lnTo>
                    <a:lnTo>
                      <a:pt x="83" y="19"/>
                    </a:lnTo>
                    <a:lnTo>
                      <a:pt x="75" y="22"/>
                    </a:lnTo>
                    <a:lnTo>
                      <a:pt x="68" y="25"/>
                    </a:lnTo>
                    <a:lnTo>
                      <a:pt x="61" y="29"/>
                    </a:lnTo>
                    <a:lnTo>
                      <a:pt x="54" y="33"/>
                    </a:lnTo>
                    <a:lnTo>
                      <a:pt x="48" y="36"/>
                    </a:lnTo>
                    <a:lnTo>
                      <a:pt x="42" y="40"/>
                    </a:lnTo>
                    <a:lnTo>
                      <a:pt x="37" y="45"/>
                    </a:lnTo>
                    <a:lnTo>
                      <a:pt x="31" y="49"/>
                    </a:lnTo>
                    <a:lnTo>
                      <a:pt x="26" y="53"/>
                    </a:lnTo>
                    <a:lnTo>
                      <a:pt x="20" y="57"/>
                    </a:lnTo>
                    <a:lnTo>
                      <a:pt x="16" y="63"/>
                    </a:lnTo>
                    <a:lnTo>
                      <a:pt x="12" y="67"/>
                    </a:lnTo>
                    <a:lnTo>
                      <a:pt x="9" y="73"/>
                    </a:lnTo>
                    <a:lnTo>
                      <a:pt x="7" y="78"/>
                    </a:lnTo>
                    <a:lnTo>
                      <a:pt x="4" y="83"/>
                    </a:lnTo>
                    <a:lnTo>
                      <a:pt x="1" y="88"/>
                    </a:lnTo>
                    <a:lnTo>
                      <a:pt x="0" y="94"/>
                    </a:lnTo>
                    <a:lnTo>
                      <a:pt x="0" y="100"/>
                    </a:lnTo>
                    <a:lnTo>
                      <a:pt x="0" y="107"/>
                    </a:lnTo>
                    <a:lnTo>
                      <a:pt x="15" y="107"/>
                    </a:lnTo>
                    <a:lnTo>
                      <a:pt x="15" y="101"/>
                    </a:lnTo>
                    <a:lnTo>
                      <a:pt x="15" y="97"/>
                    </a:lnTo>
                    <a:lnTo>
                      <a:pt x="16" y="92"/>
                    </a:lnTo>
                    <a:lnTo>
                      <a:pt x="18" y="88"/>
                    </a:lnTo>
                    <a:lnTo>
                      <a:pt x="20" y="84"/>
                    </a:lnTo>
                    <a:lnTo>
                      <a:pt x="22" y="80"/>
                    </a:lnTo>
                    <a:lnTo>
                      <a:pt x="24" y="76"/>
                    </a:lnTo>
                    <a:lnTo>
                      <a:pt x="28" y="71"/>
                    </a:lnTo>
                    <a:lnTo>
                      <a:pt x="31" y="69"/>
                    </a:lnTo>
                    <a:lnTo>
                      <a:pt x="35" y="64"/>
                    </a:lnTo>
                    <a:lnTo>
                      <a:pt x="39" y="60"/>
                    </a:lnTo>
                    <a:lnTo>
                      <a:pt x="45" y="57"/>
                    </a:lnTo>
                    <a:lnTo>
                      <a:pt x="50" y="53"/>
                    </a:lnTo>
                    <a:lnTo>
                      <a:pt x="56" y="49"/>
                    </a:lnTo>
                    <a:lnTo>
                      <a:pt x="61" y="46"/>
                    </a:lnTo>
                    <a:lnTo>
                      <a:pt x="68" y="43"/>
                    </a:lnTo>
                    <a:lnTo>
                      <a:pt x="75" y="39"/>
                    </a:lnTo>
                    <a:lnTo>
                      <a:pt x="82" y="36"/>
                    </a:lnTo>
                    <a:lnTo>
                      <a:pt x="88" y="33"/>
                    </a:lnTo>
                    <a:lnTo>
                      <a:pt x="97" y="30"/>
                    </a:lnTo>
                    <a:lnTo>
                      <a:pt x="103" y="28"/>
                    </a:lnTo>
                    <a:lnTo>
                      <a:pt x="112" y="26"/>
                    </a:lnTo>
                    <a:lnTo>
                      <a:pt x="120" y="23"/>
                    </a:lnTo>
                    <a:lnTo>
                      <a:pt x="128" y="22"/>
                    </a:lnTo>
                    <a:lnTo>
                      <a:pt x="138" y="21"/>
                    </a:lnTo>
                    <a:lnTo>
                      <a:pt x="146" y="19"/>
                    </a:lnTo>
                    <a:lnTo>
                      <a:pt x="155" y="18"/>
                    </a:lnTo>
                    <a:lnTo>
                      <a:pt x="165" y="16"/>
                    </a:lnTo>
                    <a:lnTo>
                      <a:pt x="174" y="15"/>
                    </a:lnTo>
                    <a:lnTo>
                      <a:pt x="184" y="15"/>
                    </a:lnTo>
                    <a:lnTo>
                      <a:pt x="193" y="14"/>
                    </a:lnTo>
                    <a:lnTo>
                      <a:pt x="204" y="14"/>
                    </a:lnTo>
                    <a:lnTo>
                      <a:pt x="20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18" name="Freeform 48">
                <a:extLst>
                  <a:ext uri="{FF2B5EF4-FFF2-40B4-BE49-F238E27FC236}">
                    <a16:creationId xmlns:a16="http://schemas.microsoft.com/office/drawing/2014/main" id="{ED6AEF96-1134-BC4A-B692-D3725EAC994F}"/>
                  </a:ext>
                </a:extLst>
              </p:cNvPr>
              <p:cNvSpPr>
                <a:spLocks/>
              </p:cNvSpPr>
              <p:nvPr/>
            </p:nvSpPr>
            <p:spPr bwMode="auto">
              <a:xfrm>
                <a:off x="2200" y="1865"/>
                <a:ext cx="69" cy="63"/>
              </a:xfrm>
              <a:custGeom>
                <a:avLst/>
                <a:gdLst>
                  <a:gd name="T0" fmla="*/ 54 w 69"/>
                  <a:gd name="T1" fmla="*/ 0 h 63"/>
                  <a:gd name="T2" fmla="*/ 53 w 69"/>
                  <a:gd name="T3" fmla="*/ 10 h 63"/>
                  <a:gd name="T4" fmla="*/ 50 w 69"/>
                  <a:gd name="T5" fmla="*/ 19 h 63"/>
                  <a:gd name="T6" fmla="*/ 42 w 69"/>
                  <a:gd name="T7" fmla="*/ 33 h 63"/>
                  <a:gd name="T8" fmla="*/ 39 w 69"/>
                  <a:gd name="T9" fmla="*/ 39 h 63"/>
                  <a:gd name="T10" fmla="*/ 35 w 69"/>
                  <a:gd name="T11" fmla="*/ 43 h 63"/>
                  <a:gd name="T12" fmla="*/ 31 w 69"/>
                  <a:gd name="T13" fmla="*/ 46 h 63"/>
                  <a:gd name="T14" fmla="*/ 28 w 69"/>
                  <a:gd name="T15" fmla="*/ 48 h 63"/>
                  <a:gd name="T16" fmla="*/ 26 w 69"/>
                  <a:gd name="T17" fmla="*/ 48 h 63"/>
                  <a:gd name="T18" fmla="*/ 24 w 69"/>
                  <a:gd name="T19" fmla="*/ 48 h 63"/>
                  <a:gd name="T20" fmla="*/ 23 w 69"/>
                  <a:gd name="T21" fmla="*/ 46 h 63"/>
                  <a:gd name="T22" fmla="*/ 20 w 69"/>
                  <a:gd name="T23" fmla="*/ 45 h 63"/>
                  <a:gd name="T24" fmla="*/ 19 w 69"/>
                  <a:gd name="T25" fmla="*/ 41 h 63"/>
                  <a:gd name="T26" fmla="*/ 16 w 69"/>
                  <a:gd name="T27" fmla="*/ 36 h 63"/>
                  <a:gd name="T28" fmla="*/ 16 w 69"/>
                  <a:gd name="T29" fmla="*/ 29 h 63"/>
                  <a:gd name="T30" fmla="*/ 15 w 69"/>
                  <a:gd name="T31" fmla="*/ 21 h 63"/>
                  <a:gd name="T32" fmla="*/ 0 w 69"/>
                  <a:gd name="T33" fmla="*/ 26 h 63"/>
                  <a:gd name="T34" fmla="*/ 1 w 69"/>
                  <a:gd name="T35" fmla="*/ 35 h 63"/>
                  <a:gd name="T36" fmla="*/ 4 w 69"/>
                  <a:gd name="T37" fmla="*/ 43 h 63"/>
                  <a:gd name="T38" fmla="*/ 6 w 69"/>
                  <a:gd name="T39" fmla="*/ 50 h 63"/>
                  <a:gd name="T40" fmla="*/ 11 w 69"/>
                  <a:gd name="T41" fmla="*/ 56 h 63"/>
                  <a:gd name="T42" fmla="*/ 16 w 69"/>
                  <a:gd name="T43" fmla="*/ 60 h 63"/>
                  <a:gd name="T44" fmla="*/ 23 w 69"/>
                  <a:gd name="T45" fmla="*/ 63 h 63"/>
                  <a:gd name="T46" fmla="*/ 30 w 69"/>
                  <a:gd name="T47" fmla="*/ 63 h 63"/>
                  <a:gd name="T48" fmla="*/ 36 w 69"/>
                  <a:gd name="T49" fmla="*/ 60 h 63"/>
                  <a:gd name="T50" fmla="*/ 42 w 69"/>
                  <a:gd name="T51" fmla="*/ 56 h 63"/>
                  <a:gd name="T52" fmla="*/ 47 w 69"/>
                  <a:gd name="T53" fmla="*/ 52 h 63"/>
                  <a:gd name="T54" fmla="*/ 53 w 69"/>
                  <a:gd name="T55" fmla="*/ 45 h 63"/>
                  <a:gd name="T56" fmla="*/ 60 w 69"/>
                  <a:gd name="T57" fmla="*/ 33 h 63"/>
                  <a:gd name="T58" fmla="*/ 65 w 69"/>
                  <a:gd name="T59" fmla="*/ 19 h 63"/>
                  <a:gd name="T60" fmla="*/ 68 w 69"/>
                  <a:gd name="T61" fmla="*/ 8 h 63"/>
                  <a:gd name="T62" fmla="*/ 69 w 69"/>
                  <a:gd name="T63" fmla="*/ 2 h 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
                  <a:gd name="T97" fmla="*/ 0 h 63"/>
                  <a:gd name="T98" fmla="*/ 69 w 69"/>
                  <a:gd name="T99" fmla="*/ 63 h 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 h="63">
                    <a:moveTo>
                      <a:pt x="54" y="0"/>
                    </a:moveTo>
                    <a:lnTo>
                      <a:pt x="54" y="0"/>
                    </a:lnTo>
                    <a:lnTo>
                      <a:pt x="54" y="5"/>
                    </a:lnTo>
                    <a:lnTo>
                      <a:pt x="53" y="10"/>
                    </a:lnTo>
                    <a:lnTo>
                      <a:pt x="51" y="14"/>
                    </a:lnTo>
                    <a:lnTo>
                      <a:pt x="50" y="19"/>
                    </a:lnTo>
                    <a:lnTo>
                      <a:pt x="46" y="26"/>
                    </a:lnTo>
                    <a:lnTo>
                      <a:pt x="42" y="33"/>
                    </a:lnTo>
                    <a:lnTo>
                      <a:pt x="41" y="36"/>
                    </a:lnTo>
                    <a:lnTo>
                      <a:pt x="39" y="39"/>
                    </a:lnTo>
                    <a:lnTo>
                      <a:pt x="36" y="41"/>
                    </a:lnTo>
                    <a:lnTo>
                      <a:pt x="35" y="43"/>
                    </a:lnTo>
                    <a:lnTo>
                      <a:pt x="34" y="45"/>
                    </a:lnTo>
                    <a:lnTo>
                      <a:pt x="31" y="46"/>
                    </a:lnTo>
                    <a:lnTo>
                      <a:pt x="30" y="46"/>
                    </a:lnTo>
                    <a:lnTo>
                      <a:pt x="28" y="48"/>
                    </a:lnTo>
                    <a:lnTo>
                      <a:pt x="27" y="48"/>
                    </a:lnTo>
                    <a:lnTo>
                      <a:pt x="26" y="48"/>
                    </a:lnTo>
                    <a:lnTo>
                      <a:pt x="24" y="48"/>
                    </a:lnTo>
                    <a:lnTo>
                      <a:pt x="23" y="48"/>
                    </a:lnTo>
                    <a:lnTo>
                      <a:pt x="23" y="46"/>
                    </a:lnTo>
                    <a:lnTo>
                      <a:pt x="21" y="46"/>
                    </a:lnTo>
                    <a:lnTo>
                      <a:pt x="20" y="45"/>
                    </a:lnTo>
                    <a:lnTo>
                      <a:pt x="19" y="43"/>
                    </a:lnTo>
                    <a:lnTo>
                      <a:pt x="19" y="41"/>
                    </a:lnTo>
                    <a:lnTo>
                      <a:pt x="17" y="39"/>
                    </a:lnTo>
                    <a:lnTo>
                      <a:pt x="16" y="36"/>
                    </a:lnTo>
                    <a:lnTo>
                      <a:pt x="16" y="32"/>
                    </a:lnTo>
                    <a:lnTo>
                      <a:pt x="16" y="29"/>
                    </a:lnTo>
                    <a:lnTo>
                      <a:pt x="15" y="25"/>
                    </a:lnTo>
                    <a:lnTo>
                      <a:pt x="15" y="21"/>
                    </a:lnTo>
                    <a:lnTo>
                      <a:pt x="0" y="21"/>
                    </a:lnTo>
                    <a:lnTo>
                      <a:pt x="0" y="26"/>
                    </a:lnTo>
                    <a:lnTo>
                      <a:pt x="1" y="31"/>
                    </a:lnTo>
                    <a:lnTo>
                      <a:pt x="1" y="35"/>
                    </a:lnTo>
                    <a:lnTo>
                      <a:pt x="2" y="39"/>
                    </a:lnTo>
                    <a:lnTo>
                      <a:pt x="4" y="43"/>
                    </a:lnTo>
                    <a:lnTo>
                      <a:pt x="5" y="48"/>
                    </a:lnTo>
                    <a:lnTo>
                      <a:pt x="6" y="50"/>
                    </a:lnTo>
                    <a:lnTo>
                      <a:pt x="8" y="53"/>
                    </a:lnTo>
                    <a:lnTo>
                      <a:pt x="11" y="56"/>
                    </a:lnTo>
                    <a:lnTo>
                      <a:pt x="13" y="59"/>
                    </a:lnTo>
                    <a:lnTo>
                      <a:pt x="16" y="60"/>
                    </a:lnTo>
                    <a:lnTo>
                      <a:pt x="20" y="62"/>
                    </a:lnTo>
                    <a:lnTo>
                      <a:pt x="23" y="63"/>
                    </a:lnTo>
                    <a:lnTo>
                      <a:pt x="27" y="63"/>
                    </a:lnTo>
                    <a:lnTo>
                      <a:pt x="30" y="63"/>
                    </a:lnTo>
                    <a:lnTo>
                      <a:pt x="32" y="62"/>
                    </a:lnTo>
                    <a:lnTo>
                      <a:pt x="36" y="60"/>
                    </a:lnTo>
                    <a:lnTo>
                      <a:pt x="39" y="59"/>
                    </a:lnTo>
                    <a:lnTo>
                      <a:pt x="42" y="56"/>
                    </a:lnTo>
                    <a:lnTo>
                      <a:pt x="45" y="55"/>
                    </a:lnTo>
                    <a:lnTo>
                      <a:pt x="47" y="52"/>
                    </a:lnTo>
                    <a:lnTo>
                      <a:pt x="50" y="49"/>
                    </a:lnTo>
                    <a:lnTo>
                      <a:pt x="53" y="45"/>
                    </a:lnTo>
                    <a:lnTo>
                      <a:pt x="56" y="42"/>
                    </a:lnTo>
                    <a:lnTo>
                      <a:pt x="60" y="33"/>
                    </a:lnTo>
                    <a:lnTo>
                      <a:pt x="64" y="25"/>
                    </a:lnTo>
                    <a:lnTo>
                      <a:pt x="65" y="19"/>
                    </a:lnTo>
                    <a:lnTo>
                      <a:pt x="66" y="14"/>
                    </a:lnTo>
                    <a:lnTo>
                      <a:pt x="68" y="8"/>
                    </a:lnTo>
                    <a:lnTo>
                      <a:pt x="69" y="2"/>
                    </a:lnTo>
                    <a:lnTo>
                      <a:pt x="5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19" name="Freeform 49">
                <a:extLst>
                  <a:ext uri="{FF2B5EF4-FFF2-40B4-BE49-F238E27FC236}">
                    <a16:creationId xmlns:a16="http://schemas.microsoft.com/office/drawing/2014/main" id="{D238CF76-198E-2A42-BAD2-7B65FAFF25D1}"/>
                  </a:ext>
                </a:extLst>
              </p:cNvPr>
              <p:cNvSpPr>
                <a:spLocks/>
              </p:cNvSpPr>
              <p:nvPr/>
            </p:nvSpPr>
            <p:spPr bwMode="auto">
              <a:xfrm>
                <a:off x="2254" y="1700"/>
                <a:ext cx="48" cy="167"/>
              </a:xfrm>
              <a:custGeom>
                <a:avLst/>
                <a:gdLst>
                  <a:gd name="T0" fmla="*/ 48 w 48"/>
                  <a:gd name="T1" fmla="*/ 3 h 167"/>
                  <a:gd name="T2" fmla="*/ 33 w 48"/>
                  <a:gd name="T3" fmla="*/ 0 h 167"/>
                  <a:gd name="T4" fmla="*/ 0 w 48"/>
                  <a:gd name="T5" fmla="*/ 165 h 167"/>
                  <a:gd name="T6" fmla="*/ 15 w 48"/>
                  <a:gd name="T7" fmla="*/ 167 h 167"/>
                  <a:gd name="T8" fmla="*/ 48 w 48"/>
                  <a:gd name="T9" fmla="*/ 3 h 167"/>
                  <a:gd name="T10" fmla="*/ 48 w 48"/>
                  <a:gd name="T11" fmla="*/ 3 h 167"/>
                  <a:gd name="T12" fmla="*/ 0 60000 65536"/>
                  <a:gd name="T13" fmla="*/ 0 60000 65536"/>
                  <a:gd name="T14" fmla="*/ 0 60000 65536"/>
                  <a:gd name="T15" fmla="*/ 0 60000 65536"/>
                  <a:gd name="T16" fmla="*/ 0 60000 65536"/>
                  <a:gd name="T17" fmla="*/ 0 60000 65536"/>
                  <a:gd name="T18" fmla="*/ 0 w 48"/>
                  <a:gd name="T19" fmla="*/ 0 h 167"/>
                  <a:gd name="T20" fmla="*/ 48 w 48"/>
                  <a:gd name="T21" fmla="*/ 167 h 167"/>
                </a:gdLst>
                <a:ahLst/>
                <a:cxnLst>
                  <a:cxn ang="T12">
                    <a:pos x="T0" y="T1"/>
                  </a:cxn>
                  <a:cxn ang="T13">
                    <a:pos x="T2" y="T3"/>
                  </a:cxn>
                  <a:cxn ang="T14">
                    <a:pos x="T4" y="T5"/>
                  </a:cxn>
                  <a:cxn ang="T15">
                    <a:pos x="T6" y="T7"/>
                  </a:cxn>
                  <a:cxn ang="T16">
                    <a:pos x="T8" y="T9"/>
                  </a:cxn>
                  <a:cxn ang="T17">
                    <a:pos x="T10" y="T11"/>
                  </a:cxn>
                </a:cxnLst>
                <a:rect l="T18" t="T19" r="T20" b="T21"/>
                <a:pathLst>
                  <a:path w="48" h="167">
                    <a:moveTo>
                      <a:pt x="48" y="3"/>
                    </a:moveTo>
                    <a:lnTo>
                      <a:pt x="33" y="0"/>
                    </a:lnTo>
                    <a:lnTo>
                      <a:pt x="0" y="165"/>
                    </a:lnTo>
                    <a:lnTo>
                      <a:pt x="15" y="167"/>
                    </a:lnTo>
                    <a:lnTo>
                      <a:pt x="48"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20" name="Freeform 50">
                <a:extLst>
                  <a:ext uri="{FF2B5EF4-FFF2-40B4-BE49-F238E27FC236}">
                    <a16:creationId xmlns:a16="http://schemas.microsoft.com/office/drawing/2014/main" id="{806B6F21-1416-1341-8194-CDCEF6CBEF57}"/>
                  </a:ext>
                </a:extLst>
              </p:cNvPr>
              <p:cNvSpPr>
                <a:spLocks/>
              </p:cNvSpPr>
              <p:nvPr/>
            </p:nvSpPr>
            <p:spPr bwMode="auto">
              <a:xfrm>
                <a:off x="2287" y="1673"/>
                <a:ext cx="46" cy="47"/>
              </a:xfrm>
              <a:custGeom>
                <a:avLst/>
                <a:gdLst>
                  <a:gd name="T0" fmla="*/ 46 w 46"/>
                  <a:gd name="T1" fmla="*/ 37 h 47"/>
                  <a:gd name="T2" fmla="*/ 45 w 46"/>
                  <a:gd name="T3" fmla="*/ 34 h 47"/>
                  <a:gd name="T4" fmla="*/ 41 w 46"/>
                  <a:gd name="T5" fmla="*/ 27 h 47"/>
                  <a:gd name="T6" fmla="*/ 37 w 46"/>
                  <a:gd name="T7" fmla="*/ 17 h 47"/>
                  <a:gd name="T8" fmla="*/ 31 w 46"/>
                  <a:gd name="T9" fmla="*/ 9 h 47"/>
                  <a:gd name="T10" fmla="*/ 29 w 46"/>
                  <a:gd name="T11" fmla="*/ 4 h 47"/>
                  <a:gd name="T12" fmla="*/ 26 w 46"/>
                  <a:gd name="T13" fmla="*/ 2 h 47"/>
                  <a:gd name="T14" fmla="*/ 22 w 46"/>
                  <a:gd name="T15" fmla="*/ 0 h 47"/>
                  <a:gd name="T16" fmla="*/ 19 w 46"/>
                  <a:gd name="T17" fmla="*/ 0 h 47"/>
                  <a:gd name="T18" fmla="*/ 16 w 46"/>
                  <a:gd name="T19" fmla="*/ 0 h 47"/>
                  <a:gd name="T20" fmla="*/ 12 w 46"/>
                  <a:gd name="T21" fmla="*/ 0 h 47"/>
                  <a:gd name="T22" fmla="*/ 9 w 46"/>
                  <a:gd name="T23" fmla="*/ 3 h 47"/>
                  <a:gd name="T24" fmla="*/ 8 w 46"/>
                  <a:gd name="T25" fmla="*/ 4 h 47"/>
                  <a:gd name="T26" fmla="*/ 5 w 46"/>
                  <a:gd name="T27" fmla="*/ 7 h 47"/>
                  <a:gd name="T28" fmla="*/ 4 w 46"/>
                  <a:gd name="T29" fmla="*/ 10 h 47"/>
                  <a:gd name="T30" fmla="*/ 1 w 46"/>
                  <a:gd name="T31" fmla="*/ 17 h 47"/>
                  <a:gd name="T32" fmla="*/ 0 w 46"/>
                  <a:gd name="T33" fmla="*/ 27 h 47"/>
                  <a:gd name="T34" fmla="*/ 15 w 46"/>
                  <a:gd name="T35" fmla="*/ 30 h 47"/>
                  <a:gd name="T36" fmla="*/ 16 w 46"/>
                  <a:gd name="T37" fmla="*/ 21 h 47"/>
                  <a:gd name="T38" fmla="*/ 19 w 46"/>
                  <a:gd name="T39" fmla="*/ 16 h 47"/>
                  <a:gd name="T40" fmla="*/ 19 w 46"/>
                  <a:gd name="T41" fmla="*/ 14 h 47"/>
                  <a:gd name="T42" fmla="*/ 19 w 46"/>
                  <a:gd name="T43" fmla="*/ 14 h 47"/>
                  <a:gd name="T44" fmla="*/ 20 w 46"/>
                  <a:gd name="T45" fmla="*/ 14 h 47"/>
                  <a:gd name="T46" fmla="*/ 19 w 46"/>
                  <a:gd name="T47" fmla="*/ 14 h 47"/>
                  <a:gd name="T48" fmla="*/ 19 w 46"/>
                  <a:gd name="T49" fmla="*/ 14 h 47"/>
                  <a:gd name="T50" fmla="*/ 18 w 46"/>
                  <a:gd name="T51" fmla="*/ 14 h 47"/>
                  <a:gd name="T52" fmla="*/ 16 w 46"/>
                  <a:gd name="T53" fmla="*/ 14 h 47"/>
                  <a:gd name="T54" fmla="*/ 16 w 46"/>
                  <a:gd name="T55" fmla="*/ 14 h 47"/>
                  <a:gd name="T56" fmla="*/ 18 w 46"/>
                  <a:gd name="T57" fmla="*/ 16 h 47"/>
                  <a:gd name="T58" fmla="*/ 19 w 46"/>
                  <a:gd name="T59" fmla="*/ 17 h 47"/>
                  <a:gd name="T60" fmla="*/ 23 w 46"/>
                  <a:gd name="T61" fmla="*/ 24 h 47"/>
                  <a:gd name="T62" fmla="*/ 27 w 46"/>
                  <a:gd name="T63" fmla="*/ 33 h 47"/>
                  <a:gd name="T64" fmla="*/ 31 w 46"/>
                  <a:gd name="T65" fmla="*/ 41 h 47"/>
                  <a:gd name="T66" fmla="*/ 35 w 46"/>
                  <a:gd name="T67" fmla="*/ 47 h 47"/>
                  <a:gd name="T68" fmla="*/ 46 w 46"/>
                  <a:gd name="T69" fmla="*/ 37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
                  <a:gd name="T106" fmla="*/ 0 h 47"/>
                  <a:gd name="T107" fmla="*/ 46 w 46"/>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 h="47">
                    <a:moveTo>
                      <a:pt x="46" y="37"/>
                    </a:moveTo>
                    <a:lnTo>
                      <a:pt x="45" y="34"/>
                    </a:lnTo>
                    <a:lnTo>
                      <a:pt x="41" y="27"/>
                    </a:lnTo>
                    <a:lnTo>
                      <a:pt x="37" y="17"/>
                    </a:lnTo>
                    <a:lnTo>
                      <a:pt x="31" y="9"/>
                    </a:lnTo>
                    <a:lnTo>
                      <a:pt x="29" y="4"/>
                    </a:lnTo>
                    <a:lnTo>
                      <a:pt x="26" y="2"/>
                    </a:lnTo>
                    <a:lnTo>
                      <a:pt x="22" y="0"/>
                    </a:lnTo>
                    <a:lnTo>
                      <a:pt x="19" y="0"/>
                    </a:lnTo>
                    <a:lnTo>
                      <a:pt x="16" y="0"/>
                    </a:lnTo>
                    <a:lnTo>
                      <a:pt x="12" y="0"/>
                    </a:lnTo>
                    <a:lnTo>
                      <a:pt x="9" y="3"/>
                    </a:lnTo>
                    <a:lnTo>
                      <a:pt x="8" y="4"/>
                    </a:lnTo>
                    <a:lnTo>
                      <a:pt x="5" y="7"/>
                    </a:lnTo>
                    <a:lnTo>
                      <a:pt x="4" y="10"/>
                    </a:lnTo>
                    <a:lnTo>
                      <a:pt x="1" y="17"/>
                    </a:lnTo>
                    <a:lnTo>
                      <a:pt x="0" y="27"/>
                    </a:lnTo>
                    <a:lnTo>
                      <a:pt x="15" y="30"/>
                    </a:lnTo>
                    <a:lnTo>
                      <a:pt x="16" y="21"/>
                    </a:lnTo>
                    <a:lnTo>
                      <a:pt x="19" y="16"/>
                    </a:lnTo>
                    <a:lnTo>
                      <a:pt x="19" y="14"/>
                    </a:lnTo>
                    <a:lnTo>
                      <a:pt x="20" y="14"/>
                    </a:lnTo>
                    <a:lnTo>
                      <a:pt x="19" y="14"/>
                    </a:lnTo>
                    <a:lnTo>
                      <a:pt x="18" y="14"/>
                    </a:lnTo>
                    <a:lnTo>
                      <a:pt x="16" y="14"/>
                    </a:lnTo>
                    <a:lnTo>
                      <a:pt x="18" y="16"/>
                    </a:lnTo>
                    <a:lnTo>
                      <a:pt x="19" y="17"/>
                    </a:lnTo>
                    <a:lnTo>
                      <a:pt x="23" y="24"/>
                    </a:lnTo>
                    <a:lnTo>
                      <a:pt x="27" y="33"/>
                    </a:lnTo>
                    <a:lnTo>
                      <a:pt x="31" y="41"/>
                    </a:lnTo>
                    <a:lnTo>
                      <a:pt x="35" y="47"/>
                    </a:lnTo>
                    <a:lnTo>
                      <a:pt x="46" y="3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21" name="Freeform 51">
                <a:extLst>
                  <a:ext uri="{FF2B5EF4-FFF2-40B4-BE49-F238E27FC236}">
                    <a16:creationId xmlns:a16="http://schemas.microsoft.com/office/drawing/2014/main" id="{FF97977B-46FF-2B4E-B42D-7B4D52D8A853}"/>
                  </a:ext>
                </a:extLst>
              </p:cNvPr>
              <p:cNvSpPr>
                <a:spLocks/>
              </p:cNvSpPr>
              <p:nvPr/>
            </p:nvSpPr>
            <p:spPr bwMode="auto">
              <a:xfrm>
                <a:off x="2310" y="1758"/>
                <a:ext cx="63" cy="187"/>
              </a:xfrm>
              <a:custGeom>
                <a:avLst/>
                <a:gdLst>
                  <a:gd name="T0" fmla="*/ 49 w 63"/>
                  <a:gd name="T1" fmla="*/ 0 h 187"/>
                  <a:gd name="T2" fmla="*/ 49 w 63"/>
                  <a:gd name="T3" fmla="*/ 0 h 187"/>
                  <a:gd name="T4" fmla="*/ 48 w 63"/>
                  <a:gd name="T5" fmla="*/ 7 h 187"/>
                  <a:gd name="T6" fmla="*/ 46 w 63"/>
                  <a:gd name="T7" fmla="*/ 19 h 187"/>
                  <a:gd name="T8" fmla="*/ 44 w 63"/>
                  <a:gd name="T9" fmla="*/ 33 h 187"/>
                  <a:gd name="T10" fmla="*/ 42 w 63"/>
                  <a:gd name="T11" fmla="*/ 50 h 187"/>
                  <a:gd name="T12" fmla="*/ 40 w 63"/>
                  <a:gd name="T13" fmla="*/ 69 h 187"/>
                  <a:gd name="T14" fmla="*/ 37 w 63"/>
                  <a:gd name="T15" fmla="*/ 88 h 187"/>
                  <a:gd name="T16" fmla="*/ 34 w 63"/>
                  <a:gd name="T17" fmla="*/ 107 h 187"/>
                  <a:gd name="T18" fmla="*/ 30 w 63"/>
                  <a:gd name="T19" fmla="*/ 125 h 187"/>
                  <a:gd name="T20" fmla="*/ 27 w 63"/>
                  <a:gd name="T21" fmla="*/ 142 h 187"/>
                  <a:gd name="T22" fmla="*/ 25 w 63"/>
                  <a:gd name="T23" fmla="*/ 156 h 187"/>
                  <a:gd name="T24" fmla="*/ 22 w 63"/>
                  <a:gd name="T25" fmla="*/ 162 h 187"/>
                  <a:gd name="T26" fmla="*/ 21 w 63"/>
                  <a:gd name="T27" fmla="*/ 167 h 187"/>
                  <a:gd name="T28" fmla="*/ 19 w 63"/>
                  <a:gd name="T29" fmla="*/ 170 h 187"/>
                  <a:gd name="T30" fmla="*/ 18 w 63"/>
                  <a:gd name="T31" fmla="*/ 173 h 187"/>
                  <a:gd name="T32" fmla="*/ 18 w 63"/>
                  <a:gd name="T33" fmla="*/ 173 h 187"/>
                  <a:gd name="T34" fmla="*/ 18 w 63"/>
                  <a:gd name="T35" fmla="*/ 173 h 187"/>
                  <a:gd name="T36" fmla="*/ 18 w 63"/>
                  <a:gd name="T37" fmla="*/ 173 h 187"/>
                  <a:gd name="T38" fmla="*/ 19 w 63"/>
                  <a:gd name="T39" fmla="*/ 171 h 187"/>
                  <a:gd name="T40" fmla="*/ 21 w 63"/>
                  <a:gd name="T41" fmla="*/ 173 h 187"/>
                  <a:gd name="T42" fmla="*/ 22 w 63"/>
                  <a:gd name="T43" fmla="*/ 173 h 187"/>
                  <a:gd name="T44" fmla="*/ 22 w 63"/>
                  <a:gd name="T45" fmla="*/ 173 h 187"/>
                  <a:gd name="T46" fmla="*/ 22 w 63"/>
                  <a:gd name="T47" fmla="*/ 173 h 187"/>
                  <a:gd name="T48" fmla="*/ 21 w 63"/>
                  <a:gd name="T49" fmla="*/ 170 h 187"/>
                  <a:gd name="T50" fmla="*/ 19 w 63"/>
                  <a:gd name="T51" fmla="*/ 166 h 187"/>
                  <a:gd name="T52" fmla="*/ 16 w 63"/>
                  <a:gd name="T53" fmla="*/ 159 h 187"/>
                  <a:gd name="T54" fmla="*/ 15 w 63"/>
                  <a:gd name="T55" fmla="*/ 150 h 187"/>
                  <a:gd name="T56" fmla="*/ 0 w 63"/>
                  <a:gd name="T57" fmla="*/ 153 h 187"/>
                  <a:gd name="T58" fmla="*/ 3 w 63"/>
                  <a:gd name="T59" fmla="*/ 163 h 187"/>
                  <a:gd name="T60" fmla="*/ 4 w 63"/>
                  <a:gd name="T61" fmla="*/ 170 h 187"/>
                  <a:gd name="T62" fmla="*/ 7 w 63"/>
                  <a:gd name="T63" fmla="*/ 177 h 187"/>
                  <a:gd name="T64" fmla="*/ 10 w 63"/>
                  <a:gd name="T65" fmla="*/ 181 h 187"/>
                  <a:gd name="T66" fmla="*/ 11 w 63"/>
                  <a:gd name="T67" fmla="*/ 184 h 187"/>
                  <a:gd name="T68" fmla="*/ 14 w 63"/>
                  <a:gd name="T69" fmla="*/ 186 h 187"/>
                  <a:gd name="T70" fmla="*/ 16 w 63"/>
                  <a:gd name="T71" fmla="*/ 187 h 187"/>
                  <a:gd name="T72" fmla="*/ 21 w 63"/>
                  <a:gd name="T73" fmla="*/ 187 h 187"/>
                  <a:gd name="T74" fmla="*/ 23 w 63"/>
                  <a:gd name="T75" fmla="*/ 187 h 187"/>
                  <a:gd name="T76" fmla="*/ 26 w 63"/>
                  <a:gd name="T77" fmla="*/ 186 h 187"/>
                  <a:gd name="T78" fmla="*/ 27 w 63"/>
                  <a:gd name="T79" fmla="*/ 184 h 187"/>
                  <a:gd name="T80" fmla="*/ 30 w 63"/>
                  <a:gd name="T81" fmla="*/ 181 h 187"/>
                  <a:gd name="T82" fmla="*/ 31 w 63"/>
                  <a:gd name="T83" fmla="*/ 177 h 187"/>
                  <a:gd name="T84" fmla="*/ 34 w 63"/>
                  <a:gd name="T85" fmla="*/ 171 h 187"/>
                  <a:gd name="T86" fmla="*/ 36 w 63"/>
                  <a:gd name="T87" fmla="*/ 167 h 187"/>
                  <a:gd name="T88" fmla="*/ 38 w 63"/>
                  <a:gd name="T89" fmla="*/ 160 h 187"/>
                  <a:gd name="T90" fmla="*/ 42 w 63"/>
                  <a:gd name="T91" fmla="*/ 145 h 187"/>
                  <a:gd name="T92" fmla="*/ 45 w 63"/>
                  <a:gd name="T93" fmla="*/ 128 h 187"/>
                  <a:gd name="T94" fmla="*/ 49 w 63"/>
                  <a:gd name="T95" fmla="*/ 109 h 187"/>
                  <a:gd name="T96" fmla="*/ 52 w 63"/>
                  <a:gd name="T97" fmla="*/ 90 h 187"/>
                  <a:gd name="T98" fmla="*/ 55 w 63"/>
                  <a:gd name="T99" fmla="*/ 70 h 187"/>
                  <a:gd name="T100" fmla="*/ 57 w 63"/>
                  <a:gd name="T101" fmla="*/ 52 h 187"/>
                  <a:gd name="T102" fmla="*/ 59 w 63"/>
                  <a:gd name="T103" fmla="*/ 35 h 187"/>
                  <a:gd name="T104" fmla="*/ 61 w 63"/>
                  <a:gd name="T105" fmla="*/ 21 h 187"/>
                  <a:gd name="T106" fmla="*/ 63 w 63"/>
                  <a:gd name="T107" fmla="*/ 9 h 187"/>
                  <a:gd name="T108" fmla="*/ 63 w 63"/>
                  <a:gd name="T109" fmla="*/ 2 h 187"/>
                  <a:gd name="T110" fmla="*/ 63 w 63"/>
                  <a:gd name="T111" fmla="*/ 2 h 187"/>
                  <a:gd name="T112" fmla="*/ 49 w 63"/>
                  <a:gd name="T113" fmla="*/ 0 h 1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
                  <a:gd name="T172" fmla="*/ 0 h 187"/>
                  <a:gd name="T173" fmla="*/ 63 w 63"/>
                  <a:gd name="T174" fmla="*/ 187 h 1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 h="187">
                    <a:moveTo>
                      <a:pt x="49" y="0"/>
                    </a:moveTo>
                    <a:lnTo>
                      <a:pt x="49" y="0"/>
                    </a:lnTo>
                    <a:lnTo>
                      <a:pt x="48" y="7"/>
                    </a:lnTo>
                    <a:lnTo>
                      <a:pt x="46" y="19"/>
                    </a:lnTo>
                    <a:lnTo>
                      <a:pt x="44" y="33"/>
                    </a:lnTo>
                    <a:lnTo>
                      <a:pt x="42" y="50"/>
                    </a:lnTo>
                    <a:lnTo>
                      <a:pt x="40" y="69"/>
                    </a:lnTo>
                    <a:lnTo>
                      <a:pt x="37" y="88"/>
                    </a:lnTo>
                    <a:lnTo>
                      <a:pt x="34" y="107"/>
                    </a:lnTo>
                    <a:lnTo>
                      <a:pt x="30" y="125"/>
                    </a:lnTo>
                    <a:lnTo>
                      <a:pt x="27" y="142"/>
                    </a:lnTo>
                    <a:lnTo>
                      <a:pt x="25" y="156"/>
                    </a:lnTo>
                    <a:lnTo>
                      <a:pt x="22" y="162"/>
                    </a:lnTo>
                    <a:lnTo>
                      <a:pt x="21" y="167"/>
                    </a:lnTo>
                    <a:lnTo>
                      <a:pt x="19" y="170"/>
                    </a:lnTo>
                    <a:lnTo>
                      <a:pt x="18" y="173"/>
                    </a:lnTo>
                    <a:lnTo>
                      <a:pt x="19" y="171"/>
                    </a:lnTo>
                    <a:lnTo>
                      <a:pt x="21" y="173"/>
                    </a:lnTo>
                    <a:lnTo>
                      <a:pt x="22" y="173"/>
                    </a:lnTo>
                    <a:lnTo>
                      <a:pt x="21" y="170"/>
                    </a:lnTo>
                    <a:lnTo>
                      <a:pt x="19" y="166"/>
                    </a:lnTo>
                    <a:lnTo>
                      <a:pt x="16" y="159"/>
                    </a:lnTo>
                    <a:lnTo>
                      <a:pt x="15" y="150"/>
                    </a:lnTo>
                    <a:lnTo>
                      <a:pt x="0" y="153"/>
                    </a:lnTo>
                    <a:lnTo>
                      <a:pt x="3" y="163"/>
                    </a:lnTo>
                    <a:lnTo>
                      <a:pt x="4" y="170"/>
                    </a:lnTo>
                    <a:lnTo>
                      <a:pt x="7" y="177"/>
                    </a:lnTo>
                    <a:lnTo>
                      <a:pt x="10" y="181"/>
                    </a:lnTo>
                    <a:lnTo>
                      <a:pt x="11" y="184"/>
                    </a:lnTo>
                    <a:lnTo>
                      <a:pt x="14" y="186"/>
                    </a:lnTo>
                    <a:lnTo>
                      <a:pt x="16" y="187"/>
                    </a:lnTo>
                    <a:lnTo>
                      <a:pt x="21" y="187"/>
                    </a:lnTo>
                    <a:lnTo>
                      <a:pt x="23" y="187"/>
                    </a:lnTo>
                    <a:lnTo>
                      <a:pt x="26" y="186"/>
                    </a:lnTo>
                    <a:lnTo>
                      <a:pt x="27" y="184"/>
                    </a:lnTo>
                    <a:lnTo>
                      <a:pt x="30" y="181"/>
                    </a:lnTo>
                    <a:lnTo>
                      <a:pt x="31" y="177"/>
                    </a:lnTo>
                    <a:lnTo>
                      <a:pt x="34" y="171"/>
                    </a:lnTo>
                    <a:lnTo>
                      <a:pt x="36" y="167"/>
                    </a:lnTo>
                    <a:lnTo>
                      <a:pt x="38" y="160"/>
                    </a:lnTo>
                    <a:lnTo>
                      <a:pt x="42" y="145"/>
                    </a:lnTo>
                    <a:lnTo>
                      <a:pt x="45" y="128"/>
                    </a:lnTo>
                    <a:lnTo>
                      <a:pt x="49" y="109"/>
                    </a:lnTo>
                    <a:lnTo>
                      <a:pt x="52" y="90"/>
                    </a:lnTo>
                    <a:lnTo>
                      <a:pt x="55" y="70"/>
                    </a:lnTo>
                    <a:lnTo>
                      <a:pt x="57" y="52"/>
                    </a:lnTo>
                    <a:lnTo>
                      <a:pt x="59" y="35"/>
                    </a:lnTo>
                    <a:lnTo>
                      <a:pt x="61" y="21"/>
                    </a:lnTo>
                    <a:lnTo>
                      <a:pt x="63" y="9"/>
                    </a:lnTo>
                    <a:lnTo>
                      <a:pt x="63" y="2"/>
                    </a:lnTo>
                    <a:lnTo>
                      <a:pt x="49"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22" name="Freeform 52">
                <a:extLst>
                  <a:ext uri="{FF2B5EF4-FFF2-40B4-BE49-F238E27FC236}">
                    <a16:creationId xmlns:a16="http://schemas.microsoft.com/office/drawing/2014/main" id="{C50CE7C2-C260-2348-8B3C-A3295F29649A}"/>
                  </a:ext>
                </a:extLst>
              </p:cNvPr>
              <p:cNvSpPr>
                <a:spLocks/>
              </p:cNvSpPr>
              <p:nvPr/>
            </p:nvSpPr>
            <p:spPr bwMode="auto">
              <a:xfrm>
                <a:off x="2359" y="1677"/>
                <a:ext cx="83" cy="83"/>
              </a:xfrm>
              <a:custGeom>
                <a:avLst/>
                <a:gdLst>
                  <a:gd name="T0" fmla="*/ 83 w 83"/>
                  <a:gd name="T1" fmla="*/ 47 h 83"/>
                  <a:gd name="T2" fmla="*/ 83 w 83"/>
                  <a:gd name="T3" fmla="*/ 40 h 83"/>
                  <a:gd name="T4" fmla="*/ 83 w 83"/>
                  <a:gd name="T5" fmla="*/ 33 h 83"/>
                  <a:gd name="T6" fmla="*/ 82 w 83"/>
                  <a:gd name="T7" fmla="*/ 26 h 83"/>
                  <a:gd name="T8" fmla="*/ 81 w 83"/>
                  <a:gd name="T9" fmla="*/ 21 h 83"/>
                  <a:gd name="T10" fmla="*/ 79 w 83"/>
                  <a:gd name="T11" fmla="*/ 16 h 83"/>
                  <a:gd name="T12" fmla="*/ 77 w 83"/>
                  <a:gd name="T13" fmla="*/ 12 h 83"/>
                  <a:gd name="T14" fmla="*/ 74 w 83"/>
                  <a:gd name="T15" fmla="*/ 9 h 83"/>
                  <a:gd name="T16" fmla="*/ 71 w 83"/>
                  <a:gd name="T17" fmla="*/ 5 h 83"/>
                  <a:gd name="T18" fmla="*/ 67 w 83"/>
                  <a:gd name="T19" fmla="*/ 3 h 83"/>
                  <a:gd name="T20" fmla="*/ 63 w 83"/>
                  <a:gd name="T21" fmla="*/ 2 h 83"/>
                  <a:gd name="T22" fmla="*/ 59 w 83"/>
                  <a:gd name="T23" fmla="*/ 0 h 83"/>
                  <a:gd name="T24" fmla="*/ 55 w 83"/>
                  <a:gd name="T25" fmla="*/ 2 h 83"/>
                  <a:gd name="T26" fmla="*/ 52 w 83"/>
                  <a:gd name="T27" fmla="*/ 3 h 83"/>
                  <a:gd name="T28" fmla="*/ 48 w 83"/>
                  <a:gd name="T29" fmla="*/ 5 h 83"/>
                  <a:gd name="T30" fmla="*/ 44 w 83"/>
                  <a:gd name="T31" fmla="*/ 7 h 83"/>
                  <a:gd name="T32" fmla="*/ 41 w 83"/>
                  <a:gd name="T33" fmla="*/ 9 h 83"/>
                  <a:gd name="T34" fmla="*/ 37 w 83"/>
                  <a:gd name="T35" fmla="*/ 12 h 83"/>
                  <a:gd name="T36" fmla="*/ 34 w 83"/>
                  <a:gd name="T37" fmla="*/ 16 h 83"/>
                  <a:gd name="T38" fmla="*/ 30 w 83"/>
                  <a:gd name="T39" fmla="*/ 19 h 83"/>
                  <a:gd name="T40" fmla="*/ 27 w 83"/>
                  <a:gd name="T41" fmla="*/ 23 h 83"/>
                  <a:gd name="T42" fmla="*/ 21 w 83"/>
                  <a:gd name="T43" fmla="*/ 31 h 83"/>
                  <a:gd name="T44" fmla="*/ 15 w 83"/>
                  <a:gd name="T45" fmla="*/ 40 h 83"/>
                  <a:gd name="T46" fmla="*/ 10 w 83"/>
                  <a:gd name="T47" fmla="*/ 50 h 83"/>
                  <a:gd name="T48" fmla="*/ 6 w 83"/>
                  <a:gd name="T49" fmla="*/ 61 h 83"/>
                  <a:gd name="T50" fmla="*/ 4 w 83"/>
                  <a:gd name="T51" fmla="*/ 65 h 83"/>
                  <a:gd name="T52" fmla="*/ 2 w 83"/>
                  <a:gd name="T53" fmla="*/ 71 h 83"/>
                  <a:gd name="T54" fmla="*/ 0 w 83"/>
                  <a:gd name="T55" fmla="*/ 75 h 83"/>
                  <a:gd name="T56" fmla="*/ 0 w 83"/>
                  <a:gd name="T57" fmla="*/ 81 h 83"/>
                  <a:gd name="T58" fmla="*/ 14 w 83"/>
                  <a:gd name="T59" fmla="*/ 83 h 83"/>
                  <a:gd name="T60" fmla="*/ 15 w 83"/>
                  <a:gd name="T61" fmla="*/ 79 h 83"/>
                  <a:gd name="T62" fmla="*/ 17 w 83"/>
                  <a:gd name="T63" fmla="*/ 75 h 83"/>
                  <a:gd name="T64" fmla="*/ 18 w 83"/>
                  <a:gd name="T65" fmla="*/ 71 h 83"/>
                  <a:gd name="T66" fmla="*/ 19 w 83"/>
                  <a:gd name="T67" fmla="*/ 67 h 83"/>
                  <a:gd name="T68" fmla="*/ 23 w 83"/>
                  <a:gd name="T69" fmla="*/ 57 h 83"/>
                  <a:gd name="T70" fmla="*/ 29 w 83"/>
                  <a:gd name="T71" fmla="*/ 48 h 83"/>
                  <a:gd name="T72" fmla="*/ 33 w 83"/>
                  <a:gd name="T73" fmla="*/ 40 h 83"/>
                  <a:gd name="T74" fmla="*/ 38 w 83"/>
                  <a:gd name="T75" fmla="*/ 33 h 83"/>
                  <a:gd name="T76" fmla="*/ 41 w 83"/>
                  <a:gd name="T77" fmla="*/ 29 h 83"/>
                  <a:gd name="T78" fmla="*/ 44 w 83"/>
                  <a:gd name="T79" fmla="*/ 26 h 83"/>
                  <a:gd name="T80" fmla="*/ 47 w 83"/>
                  <a:gd name="T81" fmla="*/ 24 h 83"/>
                  <a:gd name="T82" fmla="*/ 49 w 83"/>
                  <a:gd name="T83" fmla="*/ 21 h 83"/>
                  <a:gd name="T84" fmla="*/ 52 w 83"/>
                  <a:gd name="T85" fmla="*/ 19 h 83"/>
                  <a:gd name="T86" fmla="*/ 55 w 83"/>
                  <a:gd name="T87" fmla="*/ 17 h 83"/>
                  <a:gd name="T88" fmla="*/ 57 w 83"/>
                  <a:gd name="T89" fmla="*/ 17 h 83"/>
                  <a:gd name="T90" fmla="*/ 59 w 83"/>
                  <a:gd name="T91" fmla="*/ 16 h 83"/>
                  <a:gd name="T92" fmla="*/ 60 w 83"/>
                  <a:gd name="T93" fmla="*/ 16 h 83"/>
                  <a:gd name="T94" fmla="*/ 60 w 83"/>
                  <a:gd name="T95" fmla="*/ 16 h 83"/>
                  <a:gd name="T96" fmla="*/ 62 w 83"/>
                  <a:gd name="T97" fmla="*/ 16 h 83"/>
                  <a:gd name="T98" fmla="*/ 62 w 83"/>
                  <a:gd name="T99" fmla="*/ 17 h 83"/>
                  <a:gd name="T100" fmla="*/ 63 w 83"/>
                  <a:gd name="T101" fmla="*/ 17 h 83"/>
                  <a:gd name="T102" fmla="*/ 64 w 83"/>
                  <a:gd name="T103" fmla="*/ 19 h 83"/>
                  <a:gd name="T104" fmla="*/ 66 w 83"/>
                  <a:gd name="T105" fmla="*/ 21 h 83"/>
                  <a:gd name="T106" fmla="*/ 66 w 83"/>
                  <a:gd name="T107" fmla="*/ 24 h 83"/>
                  <a:gd name="T108" fmla="*/ 67 w 83"/>
                  <a:gd name="T109" fmla="*/ 29 h 83"/>
                  <a:gd name="T110" fmla="*/ 68 w 83"/>
                  <a:gd name="T111" fmla="*/ 34 h 83"/>
                  <a:gd name="T112" fmla="*/ 68 w 83"/>
                  <a:gd name="T113" fmla="*/ 40 h 83"/>
                  <a:gd name="T114" fmla="*/ 68 w 83"/>
                  <a:gd name="T115" fmla="*/ 47 h 83"/>
                  <a:gd name="T116" fmla="*/ 83 w 83"/>
                  <a:gd name="T117" fmla="*/ 47 h 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3"/>
                  <a:gd name="T178" fmla="*/ 0 h 83"/>
                  <a:gd name="T179" fmla="*/ 83 w 83"/>
                  <a:gd name="T180" fmla="*/ 83 h 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3" h="83">
                    <a:moveTo>
                      <a:pt x="83" y="47"/>
                    </a:moveTo>
                    <a:lnTo>
                      <a:pt x="83" y="40"/>
                    </a:lnTo>
                    <a:lnTo>
                      <a:pt x="83" y="33"/>
                    </a:lnTo>
                    <a:lnTo>
                      <a:pt x="82" y="26"/>
                    </a:lnTo>
                    <a:lnTo>
                      <a:pt x="81" y="21"/>
                    </a:lnTo>
                    <a:lnTo>
                      <a:pt x="79" y="16"/>
                    </a:lnTo>
                    <a:lnTo>
                      <a:pt x="77" y="12"/>
                    </a:lnTo>
                    <a:lnTo>
                      <a:pt x="74" y="9"/>
                    </a:lnTo>
                    <a:lnTo>
                      <a:pt x="71" y="5"/>
                    </a:lnTo>
                    <a:lnTo>
                      <a:pt x="67" y="3"/>
                    </a:lnTo>
                    <a:lnTo>
                      <a:pt x="63" y="2"/>
                    </a:lnTo>
                    <a:lnTo>
                      <a:pt x="59" y="0"/>
                    </a:lnTo>
                    <a:lnTo>
                      <a:pt x="55" y="2"/>
                    </a:lnTo>
                    <a:lnTo>
                      <a:pt x="52" y="3"/>
                    </a:lnTo>
                    <a:lnTo>
                      <a:pt x="48" y="5"/>
                    </a:lnTo>
                    <a:lnTo>
                      <a:pt x="44" y="7"/>
                    </a:lnTo>
                    <a:lnTo>
                      <a:pt x="41" y="9"/>
                    </a:lnTo>
                    <a:lnTo>
                      <a:pt x="37" y="12"/>
                    </a:lnTo>
                    <a:lnTo>
                      <a:pt x="34" y="16"/>
                    </a:lnTo>
                    <a:lnTo>
                      <a:pt x="30" y="19"/>
                    </a:lnTo>
                    <a:lnTo>
                      <a:pt x="27" y="23"/>
                    </a:lnTo>
                    <a:lnTo>
                      <a:pt x="21" y="31"/>
                    </a:lnTo>
                    <a:lnTo>
                      <a:pt x="15" y="40"/>
                    </a:lnTo>
                    <a:lnTo>
                      <a:pt x="10" y="50"/>
                    </a:lnTo>
                    <a:lnTo>
                      <a:pt x="6" y="61"/>
                    </a:lnTo>
                    <a:lnTo>
                      <a:pt x="4" y="65"/>
                    </a:lnTo>
                    <a:lnTo>
                      <a:pt x="2" y="71"/>
                    </a:lnTo>
                    <a:lnTo>
                      <a:pt x="0" y="75"/>
                    </a:lnTo>
                    <a:lnTo>
                      <a:pt x="0" y="81"/>
                    </a:lnTo>
                    <a:lnTo>
                      <a:pt x="14" y="83"/>
                    </a:lnTo>
                    <a:lnTo>
                      <a:pt x="15" y="79"/>
                    </a:lnTo>
                    <a:lnTo>
                      <a:pt x="17" y="75"/>
                    </a:lnTo>
                    <a:lnTo>
                      <a:pt x="18" y="71"/>
                    </a:lnTo>
                    <a:lnTo>
                      <a:pt x="19" y="67"/>
                    </a:lnTo>
                    <a:lnTo>
                      <a:pt x="23" y="57"/>
                    </a:lnTo>
                    <a:lnTo>
                      <a:pt x="29" y="48"/>
                    </a:lnTo>
                    <a:lnTo>
                      <a:pt x="33" y="40"/>
                    </a:lnTo>
                    <a:lnTo>
                      <a:pt x="38" y="33"/>
                    </a:lnTo>
                    <a:lnTo>
                      <a:pt x="41" y="29"/>
                    </a:lnTo>
                    <a:lnTo>
                      <a:pt x="44" y="26"/>
                    </a:lnTo>
                    <a:lnTo>
                      <a:pt x="47" y="24"/>
                    </a:lnTo>
                    <a:lnTo>
                      <a:pt x="49" y="21"/>
                    </a:lnTo>
                    <a:lnTo>
                      <a:pt x="52" y="19"/>
                    </a:lnTo>
                    <a:lnTo>
                      <a:pt x="55" y="17"/>
                    </a:lnTo>
                    <a:lnTo>
                      <a:pt x="57" y="17"/>
                    </a:lnTo>
                    <a:lnTo>
                      <a:pt x="59" y="16"/>
                    </a:lnTo>
                    <a:lnTo>
                      <a:pt x="60" y="16"/>
                    </a:lnTo>
                    <a:lnTo>
                      <a:pt x="62" y="16"/>
                    </a:lnTo>
                    <a:lnTo>
                      <a:pt x="62" y="17"/>
                    </a:lnTo>
                    <a:lnTo>
                      <a:pt x="63" y="17"/>
                    </a:lnTo>
                    <a:lnTo>
                      <a:pt x="64" y="19"/>
                    </a:lnTo>
                    <a:lnTo>
                      <a:pt x="66" y="21"/>
                    </a:lnTo>
                    <a:lnTo>
                      <a:pt x="66" y="24"/>
                    </a:lnTo>
                    <a:lnTo>
                      <a:pt x="67" y="29"/>
                    </a:lnTo>
                    <a:lnTo>
                      <a:pt x="68" y="34"/>
                    </a:lnTo>
                    <a:lnTo>
                      <a:pt x="68" y="40"/>
                    </a:lnTo>
                    <a:lnTo>
                      <a:pt x="68" y="47"/>
                    </a:lnTo>
                    <a:lnTo>
                      <a:pt x="83" y="4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5621" name="Group 53">
              <a:extLst>
                <a:ext uri="{FF2B5EF4-FFF2-40B4-BE49-F238E27FC236}">
                  <a16:creationId xmlns:a16="http://schemas.microsoft.com/office/drawing/2014/main" id="{80F42189-D938-A04E-A877-0F8BE38498AA}"/>
                </a:ext>
              </a:extLst>
            </p:cNvPr>
            <p:cNvGrpSpPr>
              <a:grpSpLocks/>
            </p:cNvGrpSpPr>
            <p:nvPr/>
          </p:nvGrpSpPr>
          <p:grpSpPr bwMode="auto">
            <a:xfrm>
              <a:off x="390" y="3343"/>
              <a:ext cx="407" cy="270"/>
              <a:chOff x="625" y="1820"/>
              <a:chExt cx="407" cy="270"/>
            </a:xfrm>
          </p:grpSpPr>
          <p:sp>
            <p:nvSpPr>
              <p:cNvPr id="25703" name="Freeform 54">
                <a:extLst>
                  <a:ext uri="{FF2B5EF4-FFF2-40B4-BE49-F238E27FC236}">
                    <a16:creationId xmlns:a16="http://schemas.microsoft.com/office/drawing/2014/main" id="{DD378F3F-5877-C240-A9E1-A94811CB07A1}"/>
                  </a:ext>
                </a:extLst>
              </p:cNvPr>
              <p:cNvSpPr>
                <a:spLocks/>
              </p:cNvSpPr>
              <p:nvPr/>
            </p:nvSpPr>
            <p:spPr bwMode="auto">
              <a:xfrm>
                <a:off x="632" y="1859"/>
                <a:ext cx="394" cy="197"/>
              </a:xfrm>
              <a:custGeom>
                <a:avLst/>
                <a:gdLst>
                  <a:gd name="T0" fmla="*/ 216 w 394"/>
                  <a:gd name="T1" fmla="*/ 0 h 197"/>
                  <a:gd name="T2" fmla="*/ 245 w 394"/>
                  <a:gd name="T3" fmla="*/ 3 h 197"/>
                  <a:gd name="T4" fmla="*/ 274 w 394"/>
                  <a:gd name="T5" fmla="*/ 7 h 197"/>
                  <a:gd name="T6" fmla="*/ 298 w 394"/>
                  <a:gd name="T7" fmla="*/ 14 h 197"/>
                  <a:gd name="T8" fmla="*/ 321 w 394"/>
                  <a:gd name="T9" fmla="*/ 23 h 197"/>
                  <a:gd name="T10" fmla="*/ 342 w 394"/>
                  <a:gd name="T11" fmla="*/ 32 h 197"/>
                  <a:gd name="T12" fmla="*/ 360 w 394"/>
                  <a:gd name="T13" fmla="*/ 44 h 197"/>
                  <a:gd name="T14" fmla="*/ 373 w 394"/>
                  <a:gd name="T15" fmla="*/ 56 h 197"/>
                  <a:gd name="T16" fmla="*/ 384 w 394"/>
                  <a:gd name="T17" fmla="*/ 69 h 197"/>
                  <a:gd name="T18" fmla="*/ 391 w 394"/>
                  <a:gd name="T19" fmla="*/ 83 h 197"/>
                  <a:gd name="T20" fmla="*/ 394 w 394"/>
                  <a:gd name="T21" fmla="*/ 99 h 197"/>
                  <a:gd name="T22" fmla="*/ 391 w 394"/>
                  <a:gd name="T23" fmla="*/ 114 h 197"/>
                  <a:gd name="T24" fmla="*/ 384 w 394"/>
                  <a:gd name="T25" fmla="*/ 128 h 197"/>
                  <a:gd name="T26" fmla="*/ 373 w 394"/>
                  <a:gd name="T27" fmla="*/ 141 h 197"/>
                  <a:gd name="T28" fmla="*/ 360 w 394"/>
                  <a:gd name="T29" fmla="*/ 154 h 197"/>
                  <a:gd name="T30" fmla="*/ 342 w 394"/>
                  <a:gd name="T31" fmla="*/ 165 h 197"/>
                  <a:gd name="T32" fmla="*/ 321 w 394"/>
                  <a:gd name="T33" fmla="*/ 175 h 197"/>
                  <a:gd name="T34" fmla="*/ 298 w 394"/>
                  <a:gd name="T35" fmla="*/ 183 h 197"/>
                  <a:gd name="T36" fmla="*/ 274 w 394"/>
                  <a:gd name="T37" fmla="*/ 190 h 197"/>
                  <a:gd name="T38" fmla="*/ 245 w 394"/>
                  <a:gd name="T39" fmla="*/ 194 h 197"/>
                  <a:gd name="T40" fmla="*/ 216 w 394"/>
                  <a:gd name="T41" fmla="*/ 197 h 197"/>
                  <a:gd name="T42" fmla="*/ 186 w 394"/>
                  <a:gd name="T43" fmla="*/ 197 h 197"/>
                  <a:gd name="T44" fmla="*/ 156 w 394"/>
                  <a:gd name="T45" fmla="*/ 196 h 197"/>
                  <a:gd name="T46" fmla="*/ 129 w 394"/>
                  <a:gd name="T47" fmla="*/ 192 h 197"/>
                  <a:gd name="T48" fmla="*/ 103 w 394"/>
                  <a:gd name="T49" fmla="*/ 186 h 197"/>
                  <a:gd name="T50" fmla="*/ 79 w 394"/>
                  <a:gd name="T51" fmla="*/ 177 h 197"/>
                  <a:gd name="T52" fmla="*/ 57 w 394"/>
                  <a:gd name="T53" fmla="*/ 169 h 197"/>
                  <a:gd name="T54" fmla="*/ 39 w 394"/>
                  <a:gd name="T55" fmla="*/ 158 h 197"/>
                  <a:gd name="T56" fmla="*/ 24 w 394"/>
                  <a:gd name="T57" fmla="*/ 145 h 197"/>
                  <a:gd name="T58" fmla="*/ 12 w 394"/>
                  <a:gd name="T59" fmla="*/ 132 h 197"/>
                  <a:gd name="T60" fmla="*/ 4 w 394"/>
                  <a:gd name="T61" fmla="*/ 118 h 197"/>
                  <a:gd name="T62" fmla="*/ 0 w 394"/>
                  <a:gd name="T63" fmla="*/ 104 h 197"/>
                  <a:gd name="T64" fmla="*/ 1 w 394"/>
                  <a:gd name="T65" fmla="*/ 89 h 197"/>
                  <a:gd name="T66" fmla="*/ 6 w 394"/>
                  <a:gd name="T67" fmla="*/ 73 h 197"/>
                  <a:gd name="T68" fmla="*/ 15 w 394"/>
                  <a:gd name="T69" fmla="*/ 61 h 197"/>
                  <a:gd name="T70" fmla="*/ 28 w 394"/>
                  <a:gd name="T71" fmla="*/ 48 h 197"/>
                  <a:gd name="T72" fmla="*/ 45 w 394"/>
                  <a:gd name="T73" fmla="*/ 35 h 197"/>
                  <a:gd name="T74" fmla="*/ 64 w 394"/>
                  <a:gd name="T75" fmla="*/ 25 h 197"/>
                  <a:gd name="T76" fmla="*/ 87 w 394"/>
                  <a:gd name="T77" fmla="*/ 17 h 197"/>
                  <a:gd name="T78" fmla="*/ 111 w 394"/>
                  <a:gd name="T79" fmla="*/ 10 h 197"/>
                  <a:gd name="T80" fmla="*/ 137 w 394"/>
                  <a:gd name="T81" fmla="*/ 4 h 197"/>
                  <a:gd name="T82" fmla="*/ 166 w 394"/>
                  <a:gd name="T83" fmla="*/ 1 h 197"/>
                  <a:gd name="T84" fmla="*/ 197 w 394"/>
                  <a:gd name="T85" fmla="*/ 0 h 19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4"/>
                  <a:gd name="T130" fmla="*/ 0 h 197"/>
                  <a:gd name="T131" fmla="*/ 394 w 394"/>
                  <a:gd name="T132" fmla="*/ 197 h 19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4" h="197">
                    <a:moveTo>
                      <a:pt x="197" y="0"/>
                    </a:moveTo>
                    <a:lnTo>
                      <a:pt x="207" y="0"/>
                    </a:lnTo>
                    <a:lnTo>
                      <a:pt x="216" y="0"/>
                    </a:lnTo>
                    <a:lnTo>
                      <a:pt x="226" y="1"/>
                    </a:lnTo>
                    <a:lnTo>
                      <a:pt x="235" y="1"/>
                    </a:lnTo>
                    <a:lnTo>
                      <a:pt x="245" y="3"/>
                    </a:lnTo>
                    <a:lnTo>
                      <a:pt x="255" y="4"/>
                    </a:lnTo>
                    <a:lnTo>
                      <a:pt x="264" y="6"/>
                    </a:lnTo>
                    <a:lnTo>
                      <a:pt x="274" y="7"/>
                    </a:lnTo>
                    <a:lnTo>
                      <a:pt x="282" y="10"/>
                    </a:lnTo>
                    <a:lnTo>
                      <a:pt x="290" y="11"/>
                    </a:lnTo>
                    <a:lnTo>
                      <a:pt x="298" y="14"/>
                    </a:lnTo>
                    <a:lnTo>
                      <a:pt x="306" y="17"/>
                    </a:lnTo>
                    <a:lnTo>
                      <a:pt x="315" y="20"/>
                    </a:lnTo>
                    <a:lnTo>
                      <a:pt x="321" y="23"/>
                    </a:lnTo>
                    <a:lnTo>
                      <a:pt x="328" y="25"/>
                    </a:lnTo>
                    <a:lnTo>
                      <a:pt x="335" y="30"/>
                    </a:lnTo>
                    <a:lnTo>
                      <a:pt x="342" y="32"/>
                    </a:lnTo>
                    <a:lnTo>
                      <a:pt x="349" y="35"/>
                    </a:lnTo>
                    <a:lnTo>
                      <a:pt x="354" y="39"/>
                    </a:lnTo>
                    <a:lnTo>
                      <a:pt x="360" y="44"/>
                    </a:lnTo>
                    <a:lnTo>
                      <a:pt x="365" y="48"/>
                    </a:lnTo>
                    <a:lnTo>
                      <a:pt x="369" y="52"/>
                    </a:lnTo>
                    <a:lnTo>
                      <a:pt x="373" y="56"/>
                    </a:lnTo>
                    <a:lnTo>
                      <a:pt x="377" y="61"/>
                    </a:lnTo>
                    <a:lnTo>
                      <a:pt x="381" y="65"/>
                    </a:lnTo>
                    <a:lnTo>
                      <a:pt x="384" y="69"/>
                    </a:lnTo>
                    <a:lnTo>
                      <a:pt x="387" y="73"/>
                    </a:lnTo>
                    <a:lnTo>
                      <a:pt x="390" y="79"/>
                    </a:lnTo>
                    <a:lnTo>
                      <a:pt x="391" y="83"/>
                    </a:lnTo>
                    <a:lnTo>
                      <a:pt x="392" y="89"/>
                    </a:lnTo>
                    <a:lnTo>
                      <a:pt x="392" y="94"/>
                    </a:lnTo>
                    <a:lnTo>
                      <a:pt x="394" y="99"/>
                    </a:lnTo>
                    <a:lnTo>
                      <a:pt x="392" y="104"/>
                    </a:lnTo>
                    <a:lnTo>
                      <a:pt x="392" y="108"/>
                    </a:lnTo>
                    <a:lnTo>
                      <a:pt x="391" y="114"/>
                    </a:lnTo>
                    <a:lnTo>
                      <a:pt x="390" y="118"/>
                    </a:lnTo>
                    <a:lnTo>
                      <a:pt x="387" y="123"/>
                    </a:lnTo>
                    <a:lnTo>
                      <a:pt x="384" y="128"/>
                    </a:lnTo>
                    <a:lnTo>
                      <a:pt x="381" y="132"/>
                    </a:lnTo>
                    <a:lnTo>
                      <a:pt x="377" y="137"/>
                    </a:lnTo>
                    <a:lnTo>
                      <a:pt x="373" y="141"/>
                    </a:lnTo>
                    <a:lnTo>
                      <a:pt x="369" y="145"/>
                    </a:lnTo>
                    <a:lnTo>
                      <a:pt x="365" y="149"/>
                    </a:lnTo>
                    <a:lnTo>
                      <a:pt x="360" y="154"/>
                    </a:lnTo>
                    <a:lnTo>
                      <a:pt x="354" y="158"/>
                    </a:lnTo>
                    <a:lnTo>
                      <a:pt x="349" y="162"/>
                    </a:lnTo>
                    <a:lnTo>
                      <a:pt x="342" y="165"/>
                    </a:lnTo>
                    <a:lnTo>
                      <a:pt x="335" y="169"/>
                    </a:lnTo>
                    <a:lnTo>
                      <a:pt x="328" y="172"/>
                    </a:lnTo>
                    <a:lnTo>
                      <a:pt x="321" y="175"/>
                    </a:lnTo>
                    <a:lnTo>
                      <a:pt x="315" y="177"/>
                    </a:lnTo>
                    <a:lnTo>
                      <a:pt x="306" y="180"/>
                    </a:lnTo>
                    <a:lnTo>
                      <a:pt x="298" y="183"/>
                    </a:lnTo>
                    <a:lnTo>
                      <a:pt x="290" y="186"/>
                    </a:lnTo>
                    <a:lnTo>
                      <a:pt x="282" y="187"/>
                    </a:lnTo>
                    <a:lnTo>
                      <a:pt x="274" y="190"/>
                    </a:lnTo>
                    <a:lnTo>
                      <a:pt x="264" y="192"/>
                    </a:lnTo>
                    <a:lnTo>
                      <a:pt x="255" y="193"/>
                    </a:lnTo>
                    <a:lnTo>
                      <a:pt x="245" y="194"/>
                    </a:lnTo>
                    <a:lnTo>
                      <a:pt x="235" y="196"/>
                    </a:lnTo>
                    <a:lnTo>
                      <a:pt x="226" y="196"/>
                    </a:lnTo>
                    <a:lnTo>
                      <a:pt x="216" y="197"/>
                    </a:lnTo>
                    <a:lnTo>
                      <a:pt x="207" y="197"/>
                    </a:lnTo>
                    <a:lnTo>
                      <a:pt x="197" y="197"/>
                    </a:lnTo>
                    <a:lnTo>
                      <a:pt x="186" y="197"/>
                    </a:lnTo>
                    <a:lnTo>
                      <a:pt x="177" y="197"/>
                    </a:lnTo>
                    <a:lnTo>
                      <a:pt x="166" y="196"/>
                    </a:lnTo>
                    <a:lnTo>
                      <a:pt x="156" y="196"/>
                    </a:lnTo>
                    <a:lnTo>
                      <a:pt x="147" y="194"/>
                    </a:lnTo>
                    <a:lnTo>
                      <a:pt x="137" y="193"/>
                    </a:lnTo>
                    <a:lnTo>
                      <a:pt x="129" y="192"/>
                    </a:lnTo>
                    <a:lnTo>
                      <a:pt x="120" y="190"/>
                    </a:lnTo>
                    <a:lnTo>
                      <a:pt x="111" y="187"/>
                    </a:lnTo>
                    <a:lnTo>
                      <a:pt x="103" y="186"/>
                    </a:lnTo>
                    <a:lnTo>
                      <a:pt x="95" y="183"/>
                    </a:lnTo>
                    <a:lnTo>
                      <a:pt x="87" y="180"/>
                    </a:lnTo>
                    <a:lnTo>
                      <a:pt x="79" y="177"/>
                    </a:lnTo>
                    <a:lnTo>
                      <a:pt x="72" y="175"/>
                    </a:lnTo>
                    <a:lnTo>
                      <a:pt x="64" y="172"/>
                    </a:lnTo>
                    <a:lnTo>
                      <a:pt x="57" y="169"/>
                    </a:lnTo>
                    <a:lnTo>
                      <a:pt x="50" y="165"/>
                    </a:lnTo>
                    <a:lnTo>
                      <a:pt x="45" y="162"/>
                    </a:lnTo>
                    <a:lnTo>
                      <a:pt x="39" y="158"/>
                    </a:lnTo>
                    <a:lnTo>
                      <a:pt x="34" y="154"/>
                    </a:lnTo>
                    <a:lnTo>
                      <a:pt x="28" y="149"/>
                    </a:lnTo>
                    <a:lnTo>
                      <a:pt x="24" y="145"/>
                    </a:lnTo>
                    <a:lnTo>
                      <a:pt x="19" y="141"/>
                    </a:lnTo>
                    <a:lnTo>
                      <a:pt x="15" y="137"/>
                    </a:lnTo>
                    <a:lnTo>
                      <a:pt x="12" y="132"/>
                    </a:lnTo>
                    <a:lnTo>
                      <a:pt x="9" y="128"/>
                    </a:lnTo>
                    <a:lnTo>
                      <a:pt x="6" y="123"/>
                    </a:lnTo>
                    <a:lnTo>
                      <a:pt x="4" y="118"/>
                    </a:lnTo>
                    <a:lnTo>
                      <a:pt x="2" y="114"/>
                    </a:lnTo>
                    <a:lnTo>
                      <a:pt x="1" y="108"/>
                    </a:lnTo>
                    <a:lnTo>
                      <a:pt x="0" y="104"/>
                    </a:lnTo>
                    <a:lnTo>
                      <a:pt x="0" y="99"/>
                    </a:lnTo>
                    <a:lnTo>
                      <a:pt x="0" y="94"/>
                    </a:lnTo>
                    <a:lnTo>
                      <a:pt x="1" y="89"/>
                    </a:lnTo>
                    <a:lnTo>
                      <a:pt x="2" y="83"/>
                    </a:lnTo>
                    <a:lnTo>
                      <a:pt x="4" y="79"/>
                    </a:lnTo>
                    <a:lnTo>
                      <a:pt x="6" y="73"/>
                    </a:lnTo>
                    <a:lnTo>
                      <a:pt x="9" y="69"/>
                    </a:lnTo>
                    <a:lnTo>
                      <a:pt x="12" y="65"/>
                    </a:lnTo>
                    <a:lnTo>
                      <a:pt x="15" y="61"/>
                    </a:lnTo>
                    <a:lnTo>
                      <a:pt x="19" y="56"/>
                    </a:lnTo>
                    <a:lnTo>
                      <a:pt x="24" y="52"/>
                    </a:lnTo>
                    <a:lnTo>
                      <a:pt x="28" y="48"/>
                    </a:lnTo>
                    <a:lnTo>
                      <a:pt x="34" y="44"/>
                    </a:lnTo>
                    <a:lnTo>
                      <a:pt x="39" y="39"/>
                    </a:lnTo>
                    <a:lnTo>
                      <a:pt x="45" y="35"/>
                    </a:lnTo>
                    <a:lnTo>
                      <a:pt x="50" y="32"/>
                    </a:lnTo>
                    <a:lnTo>
                      <a:pt x="57" y="30"/>
                    </a:lnTo>
                    <a:lnTo>
                      <a:pt x="64" y="25"/>
                    </a:lnTo>
                    <a:lnTo>
                      <a:pt x="72" y="23"/>
                    </a:lnTo>
                    <a:lnTo>
                      <a:pt x="79" y="20"/>
                    </a:lnTo>
                    <a:lnTo>
                      <a:pt x="87" y="17"/>
                    </a:lnTo>
                    <a:lnTo>
                      <a:pt x="95" y="14"/>
                    </a:lnTo>
                    <a:lnTo>
                      <a:pt x="103" y="11"/>
                    </a:lnTo>
                    <a:lnTo>
                      <a:pt x="111" y="10"/>
                    </a:lnTo>
                    <a:lnTo>
                      <a:pt x="120" y="7"/>
                    </a:lnTo>
                    <a:lnTo>
                      <a:pt x="129" y="6"/>
                    </a:lnTo>
                    <a:lnTo>
                      <a:pt x="137" y="4"/>
                    </a:lnTo>
                    <a:lnTo>
                      <a:pt x="147" y="3"/>
                    </a:lnTo>
                    <a:lnTo>
                      <a:pt x="156" y="1"/>
                    </a:lnTo>
                    <a:lnTo>
                      <a:pt x="166" y="1"/>
                    </a:lnTo>
                    <a:lnTo>
                      <a:pt x="177" y="0"/>
                    </a:lnTo>
                    <a:lnTo>
                      <a:pt x="186" y="0"/>
                    </a:lnTo>
                    <a:lnTo>
                      <a:pt x="197" y="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04" name="Freeform 55">
                <a:extLst>
                  <a:ext uri="{FF2B5EF4-FFF2-40B4-BE49-F238E27FC236}">
                    <a16:creationId xmlns:a16="http://schemas.microsoft.com/office/drawing/2014/main" id="{2D6AE71D-1BB3-734D-82C1-39579B03839D}"/>
                  </a:ext>
                </a:extLst>
              </p:cNvPr>
              <p:cNvSpPr>
                <a:spLocks/>
              </p:cNvSpPr>
              <p:nvPr/>
            </p:nvSpPr>
            <p:spPr bwMode="auto">
              <a:xfrm>
                <a:off x="829" y="1852"/>
                <a:ext cx="203" cy="106"/>
              </a:xfrm>
              <a:custGeom>
                <a:avLst/>
                <a:gdLst>
                  <a:gd name="T0" fmla="*/ 203 w 203"/>
                  <a:gd name="T1" fmla="*/ 106 h 106"/>
                  <a:gd name="T2" fmla="*/ 202 w 203"/>
                  <a:gd name="T3" fmla="*/ 94 h 106"/>
                  <a:gd name="T4" fmla="*/ 199 w 203"/>
                  <a:gd name="T5" fmla="*/ 83 h 106"/>
                  <a:gd name="T6" fmla="*/ 194 w 203"/>
                  <a:gd name="T7" fmla="*/ 72 h 106"/>
                  <a:gd name="T8" fmla="*/ 186 w 203"/>
                  <a:gd name="T9" fmla="*/ 62 h 106"/>
                  <a:gd name="T10" fmla="*/ 178 w 203"/>
                  <a:gd name="T11" fmla="*/ 54 h 106"/>
                  <a:gd name="T12" fmla="*/ 167 w 203"/>
                  <a:gd name="T13" fmla="*/ 45 h 106"/>
                  <a:gd name="T14" fmla="*/ 156 w 203"/>
                  <a:gd name="T15" fmla="*/ 37 h 106"/>
                  <a:gd name="T16" fmla="*/ 142 w 203"/>
                  <a:gd name="T17" fmla="*/ 30 h 106"/>
                  <a:gd name="T18" fmla="*/ 127 w 203"/>
                  <a:gd name="T19" fmla="*/ 23 h 106"/>
                  <a:gd name="T20" fmla="*/ 112 w 203"/>
                  <a:gd name="T21" fmla="*/ 17 h 106"/>
                  <a:gd name="T22" fmla="*/ 94 w 203"/>
                  <a:gd name="T23" fmla="*/ 11 h 106"/>
                  <a:gd name="T24" fmla="*/ 78 w 203"/>
                  <a:gd name="T25" fmla="*/ 7 h 106"/>
                  <a:gd name="T26" fmla="*/ 59 w 203"/>
                  <a:gd name="T27" fmla="*/ 4 h 106"/>
                  <a:gd name="T28" fmla="*/ 40 w 203"/>
                  <a:gd name="T29" fmla="*/ 1 h 106"/>
                  <a:gd name="T30" fmla="*/ 19 w 203"/>
                  <a:gd name="T31" fmla="*/ 0 h 106"/>
                  <a:gd name="T32" fmla="*/ 0 w 203"/>
                  <a:gd name="T33" fmla="*/ 0 h 106"/>
                  <a:gd name="T34" fmla="*/ 8 w 203"/>
                  <a:gd name="T35" fmla="*/ 14 h 106"/>
                  <a:gd name="T36" fmla="*/ 29 w 203"/>
                  <a:gd name="T37" fmla="*/ 15 h 106"/>
                  <a:gd name="T38" fmla="*/ 48 w 203"/>
                  <a:gd name="T39" fmla="*/ 17 h 106"/>
                  <a:gd name="T40" fmla="*/ 66 w 203"/>
                  <a:gd name="T41" fmla="*/ 20 h 106"/>
                  <a:gd name="T42" fmla="*/ 82 w 203"/>
                  <a:gd name="T43" fmla="*/ 24 h 106"/>
                  <a:gd name="T44" fmla="*/ 98 w 203"/>
                  <a:gd name="T45" fmla="*/ 28 h 106"/>
                  <a:gd name="T46" fmla="*/ 115 w 203"/>
                  <a:gd name="T47" fmla="*/ 34 h 106"/>
                  <a:gd name="T48" fmla="*/ 128 w 203"/>
                  <a:gd name="T49" fmla="*/ 39 h 106"/>
                  <a:gd name="T50" fmla="*/ 141 w 203"/>
                  <a:gd name="T51" fmla="*/ 46 h 106"/>
                  <a:gd name="T52" fmla="*/ 153 w 203"/>
                  <a:gd name="T53" fmla="*/ 54 h 106"/>
                  <a:gd name="T54" fmla="*/ 163 w 203"/>
                  <a:gd name="T55" fmla="*/ 61 h 106"/>
                  <a:gd name="T56" fmla="*/ 171 w 203"/>
                  <a:gd name="T57" fmla="*/ 68 h 106"/>
                  <a:gd name="T58" fmla="*/ 178 w 203"/>
                  <a:gd name="T59" fmla="*/ 76 h 106"/>
                  <a:gd name="T60" fmla="*/ 183 w 203"/>
                  <a:gd name="T61" fmla="*/ 84 h 106"/>
                  <a:gd name="T62" fmla="*/ 187 w 203"/>
                  <a:gd name="T63" fmla="*/ 93 h 106"/>
                  <a:gd name="T64" fmla="*/ 188 w 203"/>
                  <a:gd name="T65" fmla="*/ 101 h 106"/>
                  <a:gd name="T66" fmla="*/ 188 w 203"/>
                  <a:gd name="T67" fmla="*/ 106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6"/>
                  <a:gd name="T104" fmla="*/ 203 w 203"/>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6">
                    <a:moveTo>
                      <a:pt x="203" y="106"/>
                    </a:moveTo>
                    <a:lnTo>
                      <a:pt x="203" y="106"/>
                    </a:lnTo>
                    <a:lnTo>
                      <a:pt x="203" y="100"/>
                    </a:lnTo>
                    <a:lnTo>
                      <a:pt x="202" y="94"/>
                    </a:lnTo>
                    <a:lnTo>
                      <a:pt x="201" y="89"/>
                    </a:lnTo>
                    <a:lnTo>
                      <a:pt x="199" y="83"/>
                    </a:lnTo>
                    <a:lnTo>
                      <a:pt x="197" y="77"/>
                    </a:lnTo>
                    <a:lnTo>
                      <a:pt x="194" y="72"/>
                    </a:lnTo>
                    <a:lnTo>
                      <a:pt x="190" y="68"/>
                    </a:lnTo>
                    <a:lnTo>
                      <a:pt x="186" y="62"/>
                    </a:lnTo>
                    <a:lnTo>
                      <a:pt x="182" y="58"/>
                    </a:lnTo>
                    <a:lnTo>
                      <a:pt x="178" y="54"/>
                    </a:lnTo>
                    <a:lnTo>
                      <a:pt x="172" y="48"/>
                    </a:lnTo>
                    <a:lnTo>
                      <a:pt x="167" y="45"/>
                    </a:lnTo>
                    <a:lnTo>
                      <a:pt x="161" y="41"/>
                    </a:lnTo>
                    <a:lnTo>
                      <a:pt x="156" y="37"/>
                    </a:lnTo>
                    <a:lnTo>
                      <a:pt x="149" y="32"/>
                    </a:lnTo>
                    <a:lnTo>
                      <a:pt x="142" y="30"/>
                    </a:lnTo>
                    <a:lnTo>
                      <a:pt x="135" y="25"/>
                    </a:lnTo>
                    <a:lnTo>
                      <a:pt x="127" y="23"/>
                    </a:lnTo>
                    <a:lnTo>
                      <a:pt x="120" y="20"/>
                    </a:lnTo>
                    <a:lnTo>
                      <a:pt x="112" y="17"/>
                    </a:lnTo>
                    <a:lnTo>
                      <a:pt x="104" y="14"/>
                    </a:lnTo>
                    <a:lnTo>
                      <a:pt x="94" y="11"/>
                    </a:lnTo>
                    <a:lnTo>
                      <a:pt x="86" y="10"/>
                    </a:lnTo>
                    <a:lnTo>
                      <a:pt x="78" y="7"/>
                    </a:lnTo>
                    <a:lnTo>
                      <a:pt x="68" y="6"/>
                    </a:lnTo>
                    <a:lnTo>
                      <a:pt x="59" y="4"/>
                    </a:lnTo>
                    <a:lnTo>
                      <a:pt x="49" y="3"/>
                    </a:lnTo>
                    <a:lnTo>
                      <a:pt x="40" y="1"/>
                    </a:lnTo>
                    <a:lnTo>
                      <a:pt x="30" y="0"/>
                    </a:lnTo>
                    <a:lnTo>
                      <a:pt x="19" y="0"/>
                    </a:lnTo>
                    <a:lnTo>
                      <a:pt x="10" y="0"/>
                    </a:lnTo>
                    <a:lnTo>
                      <a:pt x="0" y="0"/>
                    </a:lnTo>
                    <a:lnTo>
                      <a:pt x="0" y="14"/>
                    </a:lnTo>
                    <a:lnTo>
                      <a:pt x="8" y="14"/>
                    </a:lnTo>
                    <a:lnTo>
                      <a:pt x="19" y="14"/>
                    </a:lnTo>
                    <a:lnTo>
                      <a:pt x="29" y="15"/>
                    </a:lnTo>
                    <a:lnTo>
                      <a:pt x="38" y="15"/>
                    </a:lnTo>
                    <a:lnTo>
                      <a:pt x="48" y="17"/>
                    </a:lnTo>
                    <a:lnTo>
                      <a:pt x="56" y="18"/>
                    </a:lnTo>
                    <a:lnTo>
                      <a:pt x="66" y="20"/>
                    </a:lnTo>
                    <a:lnTo>
                      <a:pt x="74" y="23"/>
                    </a:lnTo>
                    <a:lnTo>
                      <a:pt x="82" y="24"/>
                    </a:lnTo>
                    <a:lnTo>
                      <a:pt x="90" y="25"/>
                    </a:lnTo>
                    <a:lnTo>
                      <a:pt x="98" y="28"/>
                    </a:lnTo>
                    <a:lnTo>
                      <a:pt x="107" y="31"/>
                    </a:lnTo>
                    <a:lnTo>
                      <a:pt x="115" y="34"/>
                    </a:lnTo>
                    <a:lnTo>
                      <a:pt x="122" y="37"/>
                    </a:lnTo>
                    <a:lnTo>
                      <a:pt x="128" y="39"/>
                    </a:lnTo>
                    <a:lnTo>
                      <a:pt x="135" y="42"/>
                    </a:lnTo>
                    <a:lnTo>
                      <a:pt x="141" y="46"/>
                    </a:lnTo>
                    <a:lnTo>
                      <a:pt x="148" y="49"/>
                    </a:lnTo>
                    <a:lnTo>
                      <a:pt x="153" y="54"/>
                    </a:lnTo>
                    <a:lnTo>
                      <a:pt x="158" y="56"/>
                    </a:lnTo>
                    <a:lnTo>
                      <a:pt x="163" y="61"/>
                    </a:lnTo>
                    <a:lnTo>
                      <a:pt x="167" y="65"/>
                    </a:lnTo>
                    <a:lnTo>
                      <a:pt x="171" y="68"/>
                    </a:lnTo>
                    <a:lnTo>
                      <a:pt x="175" y="72"/>
                    </a:lnTo>
                    <a:lnTo>
                      <a:pt x="178" y="76"/>
                    </a:lnTo>
                    <a:lnTo>
                      <a:pt x="180" y="80"/>
                    </a:lnTo>
                    <a:lnTo>
                      <a:pt x="183" y="84"/>
                    </a:lnTo>
                    <a:lnTo>
                      <a:pt x="186" y="89"/>
                    </a:lnTo>
                    <a:lnTo>
                      <a:pt x="187" y="93"/>
                    </a:lnTo>
                    <a:lnTo>
                      <a:pt x="187" y="97"/>
                    </a:lnTo>
                    <a:lnTo>
                      <a:pt x="188" y="101"/>
                    </a:lnTo>
                    <a:lnTo>
                      <a:pt x="188" y="106"/>
                    </a:lnTo>
                    <a:lnTo>
                      <a:pt x="203" y="10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05" name="Freeform 56">
                <a:extLst>
                  <a:ext uri="{FF2B5EF4-FFF2-40B4-BE49-F238E27FC236}">
                    <a16:creationId xmlns:a16="http://schemas.microsoft.com/office/drawing/2014/main" id="{CA96C658-16AC-6540-8468-DCB5F9B6B62B}"/>
                  </a:ext>
                </a:extLst>
              </p:cNvPr>
              <p:cNvSpPr>
                <a:spLocks/>
              </p:cNvSpPr>
              <p:nvPr/>
            </p:nvSpPr>
            <p:spPr bwMode="auto">
              <a:xfrm>
                <a:off x="829" y="1958"/>
                <a:ext cx="203" cy="107"/>
              </a:xfrm>
              <a:custGeom>
                <a:avLst/>
                <a:gdLst>
                  <a:gd name="T0" fmla="*/ 0 w 203"/>
                  <a:gd name="T1" fmla="*/ 107 h 107"/>
                  <a:gd name="T2" fmla="*/ 19 w 203"/>
                  <a:gd name="T3" fmla="*/ 105 h 107"/>
                  <a:gd name="T4" fmla="*/ 40 w 203"/>
                  <a:gd name="T5" fmla="*/ 104 h 107"/>
                  <a:gd name="T6" fmla="*/ 59 w 203"/>
                  <a:gd name="T7" fmla="*/ 101 h 107"/>
                  <a:gd name="T8" fmla="*/ 78 w 203"/>
                  <a:gd name="T9" fmla="*/ 98 h 107"/>
                  <a:gd name="T10" fmla="*/ 94 w 203"/>
                  <a:gd name="T11" fmla="*/ 94 h 107"/>
                  <a:gd name="T12" fmla="*/ 112 w 203"/>
                  <a:gd name="T13" fmla="*/ 88 h 107"/>
                  <a:gd name="T14" fmla="*/ 127 w 203"/>
                  <a:gd name="T15" fmla="*/ 83 h 107"/>
                  <a:gd name="T16" fmla="*/ 142 w 203"/>
                  <a:gd name="T17" fmla="*/ 76 h 107"/>
                  <a:gd name="T18" fmla="*/ 156 w 203"/>
                  <a:gd name="T19" fmla="*/ 69 h 107"/>
                  <a:gd name="T20" fmla="*/ 167 w 203"/>
                  <a:gd name="T21" fmla="*/ 62 h 107"/>
                  <a:gd name="T22" fmla="*/ 178 w 203"/>
                  <a:gd name="T23" fmla="*/ 52 h 107"/>
                  <a:gd name="T24" fmla="*/ 186 w 203"/>
                  <a:gd name="T25" fmla="*/ 43 h 107"/>
                  <a:gd name="T26" fmla="*/ 194 w 203"/>
                  <a:gd name="T27" fmla="*/ 33 h 107"/>
                  <a:gd name="T28" fmla="*/ 199 w 203"/>
                  <a:gd name="T29" fmla="*/ 22 h 107"/>
                  <a:gd name="T30" fmla="*/ 202 w 203"/>
                  <a:gd name="T31" fmla="*/ 11 h 107"/>
                  <a:gd name="T32" fmla="*/ 203 w 203"/>
                  <a:gd name="T33" fmla="*/ 0 h 107"/>
                  <a:gd name="T34" fmla="*/ 188 w 203"/>
                  <a:gd name="T35" fmla="*/ 4 h 107"/>
                  <a:gd name="T36" fmla="*/ 187 w 203"/>
                  <a:gd name="T37" fmla="*/ 12 h 107"/>
                  <a:gd name="T38" fmla="*/ 183 w 203"/>
                  <a:gd name="T39" fmla="*/ 21 h 107"/>
                  <a:gd name="T40" fmla="*/ 178 w 203"/>
                  <a:gd name="T41" fmla="*/ 29 h 107"/>
                  <a:gd name="T42" fmla="*/ 171 w 203"/>
                  <a:gd name="T43" fmla="*/ 38 h 107"/>
                  <a:gd name="T44" fmla="*/ 163 w 203"/>
                  <a:gd name="T45" fmla="*/ 45 h 107"/>
                  <a:gd name="T46" fmla="*/ 153 w 203"/>
                  <a:gd name="T47" fmla="*/ 52 h 107"/>
                  <a:gd name="T48" fmla="*/ 141 w 203"/>
                  <a:gd name="T49" fmla="*/ 60 h 107"/>
                  <a:gd name="T50" fmla="*/ 128 w 203"/>
                  <a:gd name="T51" fmla="*/ 66 h 107"/>
                  <a:gd name="T52" fmla="*/ 115 w 203"/>
                  <a:gd name="T53" fmla="*/ 71 h 107"/>
                  <a:gd name="T54" fmla="*/ 98 w 203"/>
                  <a:gd name="T55" fmla="*/ 77 h 107"/>
                  <a:gd name="T56" fmla="*/ 82 w 203"/>
                  <a:gd name="T57" fmla="*/ 81 h 107"/>
                  <a:gd name="T58" fmla="*/ 66 w 203"/>
                  <a:gd name="T59" fmla="*/ 86 h 107"/>
                  <a:gd name="T60" fmla="*/ 48 w 203"/>
                  <a:gd name="T61" fmla="*/ 88 h 107"/>
                  <a:gd name="T62" fmla="*/ 29 w 203"/>
                  <a:gd name="T63" fmla="*/ 90 h 107"/>
                  <a:gd name="T64" fmla="*/ 8 w 203"/>
                  <a:gd name="T65" fmla="*/ 91 h 107"/>
                  <a:gd name="T66" fmla="*/ 0 w 203"/>
                  <a:gd name="T67" fmla="*/ 91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7"/>
                  <a:gd name="T104" fmla="*/ 203 w 203"/>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7">
                    <a:moveTo>
                      <a:pt x="0" y="107"/>
                    </a:moveTo>
                    <a:lnTo>
                      <a:pt x="0" y="107"/>
                    </a:lnTo>
                    <a:lnTo>
                      <a:pt x="10" y="105"/>
                    </a:lnTo>
                    <a:lnTo>
                      <a:pt x="19" y="105"/>
                    </a:lnTo>
                    <a:lnTo>
                      <a:pt x="30" y="105"/>
                    </a:lnTo>
                    <a:lnTo>
                      <a:pt x="40" y="104"/>
                    </a:lnTo>
                    <a:lnTo>
                      <a:pt x="49" y="102"/>
                    </a:lnTo>
                    <a:lnTo>
                      <a:pt x="59" y="101"/>
                    </a:lnTo>
                    <a:lnTo>
                      <a:pt x="68" y="100"/>
                    </a:lnTo>
                    <a:lnTo>
                      <a:pt x="78" y="98"/>
                    </a:lnTo>
                    <a:lnTo>
                      <a:pt x="86" y="97"/>
                    </a:lnTo>
                    <a:lnTo>
                      <a:pt x="94" y="94"/>
                    </a:lnTo>
                    <a:lnTo>
                      <a:pt x="104" y="91"/>
                    </a:lnTo>
                    <a:lnTo>
                      <a:pt x="112" y="88"/>
                    </a:lnTo>
                    <a:lnTo>
                      <a:pt x="120" y="86"/>
                    </a:lnTo>
                    <a:lnTo>
                      <a:pt x="127" y="83"/>
                    </a:lnTo>
                    <a:lnTo>
                      <a:pt x="135" y="80"/>
                    </a:lnTo>
                    <a:lnTo>
                      <a:pt x="142" y="76"/>
                    </a:lnTo>
                    <a:lnTo>
                      <a:pt x="149" y="73"/>
                    </a:lnTo>
                    <a:lnTo>
                      <a:pt x="156" y="69"/>
                    </a:lnTo>
                    <a:lnTo>
                      <a:pt x="161" y="64"/>
                    </a:lnTo>
                    <a:lnTo>
                      <a:pt x="167" y="62"/>
                    </a:lnTo>
                    <a:lnTo>
                      <a:pt x="172" y="56"/>
                    </a:lnTo>
                    <a:lnTo>
                      <a:pt x="178" y="52"/>
                    </a:lnTo>
                    <a:lnTo>
                      <a:pt x="182" y="47"/>
                    </a:lnTo>
                    <a:lnTo>
                      <a:pt x="186" y="43"/>
                    </a:lnTo>
                    <a:lnTo>
                      <a:pt x="190" y="38"/>
                    </a:lnTo>
                    <a:lnTo>
                      <a:pt x="194" y="33"/>
                    </a:lnTo>
                    <a:lnTo>
                      <a:pt x="197" y="28"/>
                    </a:lnTo>
                    <a:lnTo>
                      <a:pt x="199" y="22"/>
                    </a:lnTo>
                    <a:lnTo>
                      <a:pt x="201" y="17"/>
                    </a:lnTo>
                    <a:lnTo>
                      <a:pt x="202" y="11"/>
                    </a:lnTo>
                    <a:lnTo>
                      <a:pt x="203" y="5"/>
                    </a:lnTo>
                    <a:lnTo>
                      <a:pt x="203" y="0"/>
                    </a:lnTo>
                    <a:lnTo>
                      <a:pt x="188" y="0"/>
                    </a:lnTo>
                    <a:lnTo>
                      <a:pt x="188" y="4"/>
                    </a:lnTo>
                    <a:lnTo>
                      <a:pt x="187" y="8"/>
                    </a:lnTo>
                    <a:lnTo>
                      <a:pt x="187" y="12"/>
                    </a:lnTo>
                    <a:lnTo>
                      <a:pt x="186" y="17"/>
                    </a:lnTo>
                    <a:lnTo>
                      <a:pt x="183" y="21"/>
                    </a:lnTo>
                    <a:lnTo>
                      <a:pt x="180" y="25"/>
                    </a:lnTo>
                    <a:lnTo>
                      <a:pt x="178" y="29"/>
                    </a:lnTo>
                    <a:lnTo>
                      <a:pt x="175" y="33"/>
                    </a:lnTo>
                    <a:lnTo>
                      <a:pt x="171" y="38"/>
                    </a:lnTo>
                    <a:lnTo>
                      <a:pt x="167" y="40"/>
                    </a:lnTo>
                    <a:lnTo>
                      <a:pt x="163" y="45"/>
                    </a:lnTo>
                    <a:lnTo>
                      <a:pt x="158" y="49"/>
                    </a:lnTo>
                    <a:lnTo>
                      <a:pt x="153" y="52"/>
                    </a:lnTo>
                    <a:lnTo>
                      <a:pt x="148" y="56"/>
                    </a:lnTo>
                    <a:lnTo>
                      <a:pt x="141" y="60"/>
                    </a:lnTo>
                    <a:lnTo>
                      <a:pt x="135" y="63"/>
                    </a:lnTo>
                    <a:lnTo>
                      <a:pt x="128" y="66"/>
                    </a:lnTo>
                    <a:lnTo>
                      <a:pt x="122" y="69"/>
                    </a:lnTo>
                    <a:lnTo>
                      <a:pt x="115" y="71"/>
                    </a:lnTo>
                    <a:lnTo>
                      <a:pt x="107" y="74"/>
                    </a:lnTo>
                    <a:lnTo>
                      <a:pt x="98" y="77"/>
                    </a:lnTo>
                    <a:lnTo>
                      <a:pt x="90" y="80"/>
                    </a:lnTo>
                    <a:lnTo>
                      <a:pt x="82" y="81"/>
                    </a:lnTo>
                    <a:lnTo>
                      <a:pt x="74" y="84"/>
                    </a:lnTo>
                    <a:lnTo>
                      <a:pt x="66" y="86"/>
                    </a:lnTo>
                    <a:lnTo>
                      <a:pt x="56" y="87"/>
                    </a:lnTo>
                    <a:lnTo>
                      <a:pt x="48" y="88"/>
                    </a:lnTo>
                    <a:lnTo>
                      <a:pt x="38" y="88"/>
                    </a:lnTo>
                    <a:lnTo>
                      <a:pt x="29" y="90"/>
                    </a:lnTo>
                    <a:lnTo>
                      <a:pt x="19" y="90"/>
                    </a:lnTo>
                    <a:lnTo>
                      <a:pt x="8" y="91"/>
                    </a:lnTo>
                    <a:lnTo>
                      <a:pt x="0" y="91"/>
                    </a:lnTo>
                    <a:lnTo>
                      <a:pt x="0" y="10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06" name="Freeform 57">
                <a:extLst>
                  <a:ext uri="{FF2B5EF4-FFF2-40B4-BE49-F238E27FC236}">
                    <a16:creationId xmlns:a16="http://schemas.microsoft.com/office/drawing/2014/main" id="{F3CC5724-9408-DE49-952D-72F2D7ED1B33}"/>
                  </a:ext>
                </a:extLst>
              </p:cNvPr>
              <p:cNvSpPr>
                <a:spLocks/>
              </p:cNvSpPr>
              <p:nvPr/>
            </p:nvSpPr>
            <p:spPr bwMode="auto">
              <a:xfrm>
                <a:off x="625" y="1958"/>
                <a:ext cx="204" cy="107"/>
              </a:xfrm>
              <a:custGeom>
                <a:avLst/>
                <a:gdLst>
                  <a:gd name="T0" fmla="*/ 0 w 204"/>
                  <a:gd name="T1" fmla="*/ 0 h 107"/>
                  <a:gd name="T2" fmla="*/ 0 w 204"/>
                  <a:gd name="T3" fmla="*/ 11 h 107"/>
                  <a:gd name="T4" fmla="*/ 4 w 204"/>
                  <a:gd name="T5" fmla="*/ 22 h 107"/>
                  <a:gd name="T6" fmla="*/ 9 w 204"/>
                  <a:gd name="T7" fmla="*/ 33 h 107"/>
                  <a:gd name="T8" fmla="*/ 16 w 204"/>
                  <a:gd name="T9" fmla="*/ 43 h 107"/>
                  <a:gd name="T10" fmla="*/ 26 w 204"/>
                  <a:gd name="T11" fmla="*/ 52 h 107"/>
                  <a:gd name="T12" fmla="*/ 37 w 204"/>
                  <a:gd name="T13" fmla="*/ 62 h 107"/>
                  <a:gd name="T14" fmla="*/ 48 w 204"/>
                  <a:gd name="T15" fmla="*/ 69 h 107"/>
                  <a:gd name="T16" fmla="*/ 61 w 204"/>
                  <a:gd name="T17" fmla="*/ 76 h 107"/>
                  <a:gd name="T18" fmla="*/ 75 w 204"/>
                  <a:gd name="T19" fmla="*/ 83 h 107"/>
                  <a:gd name="T20" fmla="*/ 91 w 204"/>
                  <a:gd name="T21" fmla="*/ 88 h 107"/>
                  <a:gd name="T22" fmla="*/ 108 w 204"/>
                  <a:gd name="T23" fmla="*/ 94 h 107"/>
                  <a:gd name="T24" fmla="*/ 125 w 204"/>
                  <a:gd name="T25" fmla="*/ 98 h 107"/>
                  <a:gd name="T26" fmla="*/ 144 w 204"/>
                  <a:gd name="T27" fmla="*/ 101 h 107"/>
                  <a:gd name="T28" fmla="*/ 163 w 204"/>
                  <a:gd name="T29" fmla="*/ 104 h 107"/>
                  <a:gd name="T30" fmla="*/ 183 w 204"/>
                  <a:gd name="T31" fmla="*/ 105 h 107"/>
                  <a:gd name="T32" fmla="*/ 204 w 204"/>
                  <a:gd name="T33" fmla="*/ 107 h 107"/>
                  <a:gd name="T34" fmla="*/ 193 w 204"/>
                  <a:gd name="T35" fmla="*/ 91 h 107"/>
                  <a:gd name="T36" fmla="*/ 174 w 204"/>
                  <a:gd name="T37" fmla="*/ 90 h 107"/>
                  <a:gd name="T38" fmla="*/ 155 w 204"/>
                  <a:gd name="T39" fmla="*/ 88 h 107"/>
                  <a:gd name="T40" fmla="*/ 138 w 204"/>
                  <a:gd name="T41" fmla="*/ 86 h 107"/>
                  <a:gd name="T42" fmla="*/ 120 w 204"/>
                  <a:gd name="T43" fmla="*/ 81 h 107"/>
                  <a:gd name="T44" fmla="*/ 103 w 204"/>
                  <a:gd name="T45" fmla="*/ 77 h 107"/>
                  <a:gd name="T46" fmla="*/ 88 w 204"/>
                  <a:gd name="T47" fmla="*/ 71 h 107"/>
                  <a:gd name="T48" fmla="*/ 75 w 204"/>
                  <a:gd name="T49" fmla="*/ 66 h 107"/>
                  <a:gd name="T50" fmla="*/ 61 w 204"/>
                  <a:gd name="T51" fmla="*/ 60 h 107"/>
                  <a:gd name="T52" fmla="*/ 50 w 204"/>
                  <a:gd name="T53" fmla="*/ 52 h 107"/>
                  <a:gd name="T54" fmla="*/ 39 w 204"/>
                  <a:gd name="T55" fmla="*/ 45 h 107"/>
                  <a:gd name="T56" fmla="*/ 31 w 204"/>
                  <a:gd name="T57" fmla="*/ 38 h 107"/>
                  <a:gd name="T58" fmla="*/ 24 w 204"/>
                  <a:gd name="T59" fmla="*/ 29 h 107"/>
                  <a:gd name="T60" fmla="*/ 20 w 204"/>
                  <a:gd name="T61" fmla="*/ 21 h 107"/>
                  <a:gd name="T62" fmla="*/ 16 w 204"/>
                  <a:gd name="T63" fmla="*/ 12 h 107"/>
                  <a:gd name="T64" fmla="*/ 15 w 204"/>
                  <a:gd name="T65" fmla="*/ 4 h 107"/>
                  <a:gd name="T66" fmla="*/ 15 w 204"/>
                  <a:gd name="T67" fmla="*/ 0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7"/>
                  <a:gd name="T104" fmla="*/ 204 w 204"/>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7">
                    <a:moveTo>
                      <a:pt x="0" y="0"/>
                    </a:moveTo>
                    <a:lnTo>
                      <a:pt x="0" y="0"/>
                    </a:lnTo>
                    <a:lnTo>
                      <a:pt x="0" y="5"/>
                    </a:lnTo>
                    <a:lnTo>
                      <a:pt x="0" y="11"/>
                    </a:lnTo>
                    <a:lnTo>
                      <a:pt x="1" y="17"/>
                    </a:lnTo>
                    <a:lnTo>
                      <a:pt x="4" y="22"/>
                    </a:lnTo>
                    <a:lnTo>
                      <a:pt x="7" y="28"/>
                    </a:lnTo>
                    <a:lnTo>
                      <a:pt x="9" y="33"/>
                    </a:lnTo>
                    <a:lnTo>
                      <a:pt x="12" y="38"/>
                    </a:lnTo>
                    <a:lnTo>
                      <a:pt x="16" y="43"/>
                    </a:lnTo>
                    <a:lnTo>
                      <a:pt x="20" y="47"/>
                    </a:lnTo>
                    <a:lnTo>
                      <a:pt x="26" y="52"/>
                    </a:lnTo>
                    <a:lnTo>
                      <a:pt x="31" y="56"/>
                    </a:lnTo>
                    <a:lnTo>
                      <a:pt x="37" y="62"/>
                    </a:lnTo>
                    <a:lnTo>
                      <a:pt x="42" y="64"/>
                    </a:lnTo>
                    <a:lnTo>
                      <a:pt x="48" y="69"/>
                    </a:lnTo>
                    <a:lnTo>
                      <a:pt x="54" y="73"/>
                    </a:lnTo>
                    <a:lnTo>
                      <a:pt x="61" y="76"/>
                    </a:lnTo>
                    <a:lnTo>
                      <a:pt x="68" y="80"/>
                    </a:lnTo>
                    <a:lnTo>
                      <a:pt x="75" y="83"/>
                    </a:lnTo>
                    <a:lnTo>
                      <a:pt x="83" y="86"/>
                    </a:lnTo>
                    <a:lnTo>
                      <a:pt x="91" y="88"/>
                    </a:lnTo>
                    <a:lnTo>
                      <a:pt x="99" y="91"/>
                    </a:lnTo>
                    <a:lnTo>
                      <a:pt x="108" y="94"/>
                    </a:lnTo>
                    <a:lnTo>
                      <a:pt x="117" y="97"/>
                    </a:lnTo>
                    <a:lnTo>
                      <a:pt x="125" y="98"/>
                    </a:lnTo>
                    <a:lnTo>
                      <a:pt x="135" y="100"/>
                    </a:lnTo>
                    <a:lnTo>
                      <a:pt x="144" y="101"/>
                    </a:lnTo>
                    <a:lnTo>
                      <a:pt x="154" y="102"/>
                    </a:lnTo>
                    <a:lnTo>
                      <a:pt x="163" y="104"/>
                    </a:lnTo>
                    <a:lnTo>
                      <a:pt x="173" y="105"/>
                    </a:lnTo>
                    <a:lnTo>
                      <a:pt x="183" y="105"/>
                    </a:lnTo>
                    <a:lnTo>
                      <a:pt x="193" y="105"/>
                    </a:lnTo>
                    <a:lnTo>
                      <a:pt x="204" y="107"/>
                    </a:lnTo>
                    <a:lnTo>
                      <a:pt x="204" y="91"/>
                    </a:lnTo>
                    <a:lnTo>
                      <a:pt x="193" y="91"/>
                    </a:lnTo>
                    <a:lnTo>
                      <a:pt x="184" y="90"/>
                    </a:lnTo>
                    <a:lnTo>
                      <a:pt x="174" y="90"/>
                    </a:lnTo>
                    <a:lnTo>
                      <a:pt x="165" y="88"/>
                    </a:lnTo>
                    <a:lnTo>
                      <a:pt x="155" y="88"/>
                    </a:lnTo>
                    <a:lnTo>
                      <a:pt x="146" y="87"/>
                    </a:lnTo>
                    <a:lnTo>
                      <a:pt x="138" y="86"/>
                    </a:lnTo>
                    <a:lnTo>
                      <a:pt x="128" y="84"/>
                    </a:lnTo>
                    <a:lnTo>
                      <a:pt x="120" y="81"/>
                    </a:lnTo>
                    <a:lnTo>
                      <a:pt x="112" y="80"/>
                    </a:lnTo>
                    <a:lnTo>
                      <a:pt x="103" y="77"/>
                    </a:lnTo>
                    <a:lnTo>
                      <a:pt x="97" y="74"/>
                    </a:lnTo>
                    <a:lnTo>
                      <a:pt x="88" y="71"/>
                    </a:lnTo>
                    <a:lnTo>
                      <a:pt x="82" y="69"/>
                    </a:lnTo>
                    <a:lnTo>
                      <a:pt x="75" y="66"/>
                    </a:lnTo>
                    <a:lnTo>
                      <a:pt x="68" y="63"/>
                    </a:lnTo>
                    <a:lnTo>
                      <a:pt x="61" y="60"/>
                    </a:lnTo>
                    <a:lnTo>
                      <a:pt x="56" y="56"/>
                    </a:lnTo>
                    <a:lnTo>
                      <a:pt x="50" y="52"/>
                    </a:lnTo>
                    <a:lnTo>
                      <a:pt x="45" y="49"/>
                    </a:lnTo>
                    <a:lnTo>
                      <a:pt x="39" y="45"/>
                    </a:lnTo>
                    <a:lnTo>
                      <a:pt x="35" y="40"/>
                    </a:lnTo>
                    <a:lnTo>
                      <a:pt x="31" y="38"/>
                    </a:lnTo>
                    <a:lnTo>
                      <a:pt x="28" y="33"/>
                    </a:lnTo>
                    <a:lnTo>
                      <a:pt x="24" y="29"/>
                    </a:lnTo>
                    <a:lnTo>
                      <a:pt x="22" y="25"/>
                    </a:lnTo>
                    <a:lnTo>
                      <a:pt x="20" y="21"/>
                    </a:lnTo>
                    <a:lnTo>
                      <a:pt x="18" y="17"/>
                    </a:lnTo>
                    <a:lnTo>
                      <a:pt x="16" y="12"/>
                    </a:lnTo>
                    <a:lnTo>
                      <a:pt x="15" y="8"/>
                    </a:lnTo>
                    <a:lnTo>
                      <a:pt x="15" y="4"/>
                    </a:lnTo>
                    <a:lnTo>
                      <a:pt x="1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07" name="Freeform 58">
                <a:extLst>
                  <a:ext uri="{FF2B5EF4-FFF2-40B4-BE49-F238E27FC236}">
                    <a16:creationId xmlns:a16="http://schemas.microsoft.com/office/drawing/2014/main" id="{F83106AA-7C82-034F-9F6B-848F80E0A939}"/>
                  </a:ext>
                </a:extLst>
              </p:cNvPr>
              <p:cNvSpPr>
                <a:spLocks/>
              </p:cNvSpPr>
              <p:nvPr/>
            </p:nvSpPr>
            <p:spPr bwMode="auto">
              <a:xfrm>
                <a:off x="625" y="1852"/>
                <a:ext cx="204" cy="106"/>
              </a:xfrm>
              <a:custGeom>
                <a:avLst/>
                <a:gdLst>
                  <a:gd name="T0" fmla="*/ 204 w 204"/>
                  <a:gd name="T1" fmla="*/ 0 h 106"/>
                  <a:gd name="T2" fmla="*/ 183 w 204"/>
                  <a:gd name="T3" fmla="*/ 0 h 106"/>
                  <a:gd name="T4" fmla="*/ 163 w 204"/>
                  <a:gd name="T5" fmla="*/ 1 h 106"/>
                  <a:gd name="T6" fmla="*/ 144 w 204"/>
                  <a:gd name="T7" fmla="*/ 4 h 106"/>
                  <a:gd name="T8" fmla="*/ 125 w 204"/>
                  <a:gd name="T9" fmla="*/ 7 h 106"/>
                  <a:gd name="T10" fmla="*/ 108 w 204"/>
                  <a:gd name="T11" fmla="*/ 11 h 106"/>
                  <a:gd name="T12" fmla="*/ 91 w 204"/>
                  <a:gd name="T13" fmla="*/ 17 h 106"/>
                  <a:gd name="T14" fmla="*/ 75 w 204"/>
                  <a:gd name="T15" fmla="*/ 23 h 106"/>
                  <a:gd name="T16" fmla="*/ 61 w 204"/>
                  <a:gd name="T17" fmla="*/ 30 h 106"/>
                  <a:gd name="T18" fmla="*/ 48 w 204"/>
                  <a:gd name="T19" fmla="*/ 37 h 106"/>
                  <a:gd name="T20" fmla="*/ 37 w 204"/>
                  <a:gd name="T21" fmla="*/ 45 h 106"/>
                  <a:gd name="T22" fmla="*/ 26 w 204"/>
                  <a:gd name="T23" fmla="*/ 54 h 106"/>
                  <a:gd name="T24" fmla="*/ 16 w 204"/>
                  <a:gd name="T25" fmla="*/ 62 h 106"/>
                  <a:gd name="T26" fmla="*/ 9 w 204"/>
                  <a:gd name="T27" fmla="*/ 72 h 106"/>
                  <a:gd name="T28" fmla="*/ 4 w 204"/>
                  <a:gd name="T29" fmla="*/ 83 h 106"/>
                  <a:gd name="T30" fmla="*/ 0 w 204"/>
                  <a:gd name="T31" fmla="*/ 94 h 106"/>
                  <a:gd name="T32" fmla="*/ 0 w 204"/>
                  <a:gd name="T33" fmla="*/ 106 h 106"/>
                  <a:gd name="T34" fmla="*/ 15 w 204"/>
                  <a:gd name="T35" fmla="*/ 101 h 106"/>
                  <a:gd name="T36" fmla="*/ 16 w 204"/>
                  <a:gd name="T37" fmla="*/ 93 h 106"/>
                  <a:gd name="T38" fmla="*/ 20 w 204"/>
                  <a:gd name="T39" fmla="*/ 84 h 106"/>
                  <a:gd name="T40" fmla="*/ 24 w 204"/>
                  <a:gd name="T41" fmla="*/ 76 h 106"/>
                  <a:gd name="T42" fmla="*/ 31 w 204"/>
                  <a:gd name="T43" fmla="*/ 68 h 106"/>
                  <a:gd name="T44" fmla="*/ 39 w 204"/>
                  <a:gd name="T45" fmla="*/ 61 h 106"/>
                  <a:gd name="T46" fmla="*/ 50 w 204"/>
                  <a:gd name="T47" fmla="*/ 54 h 106"/>
                  <a:gd name="T48" fmla="*/ 61 w 204"/>
                  <a:gd name="T49" fmla="*/ 46 h 106"/>
                  <a:gd name="T50" fmla="*/ 75 w 204"/>
                  <a:gd name="T51" fmla="*/ 39 h 106"/>
                  <a:gd name="T52" fmla="*/ 88 w 204"/>
                  <a:gd name="T53" fmla="*/ 34 h 106"/>
                  <a:gd name="T54" fmla="*/ 103 w 204"/>
                  <a:gd name="T55" fmla="*/ 28 h 106"/>
                  <a:gd name="T56" fmla="*/ 120 w 204"/>
                  <a:gd name="T57" fmla="*/ 24 h 106"/>
                  <a:gd name="T58" fmla="*/ 138 w 204"/>
                  <a:gd name="T59" fmla="*/ 20 h 106"/>
                  <a:gd name="T60" fmla="*/ 155 w 204"/>
                  <a:gd name="T61" fmla="*/ 17 h 106"/>
                  <a:gd name="T62" fmla="*/ 174 w 204"/>
                  <a:gd name="T63" fmla="*/ 15 h 106"/>
                  <a:gd name="T64" fmla="*/ 193 w 204"/>
                  <a:gd name="T65" fmla="*/ 14 h 106"/>
                  <a:gd name="T66" fmla="*/ 204 w 204"/>
                  <a:gd name="T67" fmla="*/ 14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6"/>
                  <a:gd name="T104" fmla="*/ 204 w 204"/>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6">
                    <a:moveTo>
                      <a:pt x="204" y="0"/>
                    </a:moveTo>
                    <a:lnTo>
                      <a:pt x="204" y="0"/>
                    </a:lnTo>
                    <a:lnTo>
                      <a:pt x="193" y="0"/>
                    </a:lnTo>
                    <a:lnTo>
                      <a:pt x="183" y="0"/>
                    </a:lnTo>
                    <a:lnTo>
                      <a:pt x="173" y="0"/>
                    </a:lnTo>
                    <a:lnTo>
                      <a:pt x="163" y="1"/>
                    </a:lnTo>
                    <a:lnTo>
                      <a:pt x="154" y="3"/>
                    </a:lnTo>
                    <a:lnTo>
                      <a:pt x="144" y="4"/>
                    </a:lnTo>
                    <a:lnTo>
                      <a:pt x="135" y="6"/>
                    </a:lnTo>
                    <a:lnTo>
                      <a:pt x="125" y="7"/>
                    </a:lnTo>
                    <a:lnTo>
                      <a:pt x="117" y="10"/>
                    </a:lnTo>
                    <a:lnTo>
                      <a:pt x="108" y="11"/>
                    </a:lnTo>
                    <a:lnTo>
                      <a:pt x="99" y="14"/>
                    </a:lnTo>
                    <a:lnTo>
                      <a:pt x="91" y="17"/>
                    </a:lnTo>
                    <a:lnTo>
                      <a:pt x="83" y="20"/>
                    </a:lnTo>
                    <a:lnTo>
                      <a:pt x="75" y="23"/>
                    </a:lnTo>
                    <a:lnTo>
                      <a:pt x="68" y="25"/>
                    </a:lnTo>
                    <a:lnTo>
                      <a:pt x="61" y="30"/>
                    </a:lnTo>
                    <a:lnTo>
                      <a:pt x="54" y="32"/>
                    </a:lnTo>
                    <a:lnTo>
                      <a:pt x="48" y="37"/>
                    </a:lnTo>
                    <a:lnTo>
                      <a:pt x="42" y="41"/>
                    </a:lnTo>
                    <a:lnTo>
                      <a:pt x="37" y="45"/>
                    </a:lnTo>
                    <a:lnTo>
                      <a:pt x="31" y="48"/>
                    </a:lnTo>
                    <a:lnTo>
                      <a:pt x="26" y="54"/>
                    </a:lnTo>
                    <a:lnTo>
                      <a:pt x="20" y="58"/>
                    </a:lnTo>
                    <a:lnTo>
                      <a:pt x="16" y="62"/>
                    </a:lnTo>
                    <a:lnTo>
                      <a:pt x="12" y="68"/>
                    </a:lnTo>
                    <a:lnTo>
                      <a:pt x="9" y="72"/>
                    </a:lnTo>
                    <a:lnTo>
                      <a:pt x="7" y="77"/>
                    </a:lnTo>
                    <a:lnTo>
                      <a:pt x="4" y="83"/>
                    </a:lnTo>
                    <a:lnTo>
                      <a:pt x="1" y="89"/>
                    </a:lnTo>
                    <a:lnTo>
                      <a:pt x="0" y="94"/>
                    </a:lnTo>
                    <a:lnTo>
                      <a:pt x="0" y="100"/>
                    </a:lnTo>
                    <a:lnTo>
                      <a:pt x="0" y="106"/>
                    </a:lnTo>
                    <a:lnTo>
                      <a:pt x="15" y="106"/>
                    </a:lnTo>
                    <a:lnTo>
                      <a:pt x="15" y="101"/>
                    </a:lnTo>
                    <a:lnTo>
                      <a:pt x="15" y="97"/>
                    </a:lnTo>
                    <a:lnTo>
                      <a:pt x="16" y="93"/>
                    </a:lnTo>
                    <a:lnTo>
                      <a:pt x="18" y="89"/>
                    </a:lnTo>
                    <a:lnTo>
                      <a:pt x="20" y="84"/>
                    </a:lnTo>
                    <a:lnTo>
                      <a:pt x="22" y="80"/>
                    </a:lnTo>
                    <a:lnTo>
                      <a:pt x="24" y="76"/>
                    </a:lnTo>
                    <a:lnTo>
                      <a:pt x="28" y="72"/>
                    </a:lnTo>
                    <a:lnTo>
                      <a:pt x="31" y="68"/>
                    </a:lnTo>
                    <a:lnTo>
                      <a:pt x="35" y="65"/>
                    </a:lnTo>
                    <a:lnTo>
                      <a:pt x="39" y="61"/>
                    </a:lnTo>
                    <a:lnTo>
                      <a:pt x="45" y="56"/>
                    </a:lnTo>
                    <a:lnTo>
                      <a:pt x="50" y="54"/>
                    </a:lnTo>
                    <a:lnTo>
                      <a:pt x="56" y="49"/>
                    </a:lnTo>
                    <a:lnTo>
                      <a:pt x="61" y="46"/>
                    </a:lnTo>
                    <a:lnTo>
                      <a:pt x="68" y="42"/>
                    </a:lnTo>
                    <a:lnTo>
                      <a:pt x="75" y="39"/>
                    </a:lnTo>
                    <a:lnTo>
                      <a:pt x="82" y="37"/>
                    </a:lnTo>
                    <a:lnTo>
                      <a:pt x="88" y="34"/>
                    </a:lnTo>
                    <a:lnTo>
                      <a:pt x="97" y="31"/>
                    </a:lnTo>
                    <a:lnTo>
                      <a:pt x="103" y="28"/>
                    </a:lnTo>
                    <a:lnTo>
                      <a:pt x="112" y="25"/>
                    </a:lnTo>
                    <a:lnTo>
                      <a:pt x="120" y="24"/>
                    </a:lnTo>
                    <a:lnTo>
                      <a:pt x="128" y="23"/>
                    </a:lnTo>
                    <a:lnTo>
                      <a:pt x="138" y="20"/>
                    </a:lnTo>
                    <a:lnTo>
                      <a:pt x="146" y="18"/>
                    </a:lnTo>
                    <a:lnTo>
                      <a:pt x="155" y="17"/>
                    </a:lnTo>
                    <a:lnTo>
                      <a:pt x="165" y="15"/>
                    </a:lnTo>
                    <a:lnTo>
                      <a:pt x="174" y="15"/>
                    </a:lnTo>
                    <a:lnTo>
                      <a:pt x="184" y="14"/>
                    </a:lnTo>
                    <a:lnTo>
                      <a:pt x="193" y="14"/>
                    </a:lnTo>
                    <a:lnTo>
                      <a:pt x="204" y="14"/>
                    </a:lnTo>
                    <a:lnTo>
                      <a:pt x="20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08" name="Freeform 59">
                <a:extLst>
                  <a:ext uri="{FF2B5EF4-FFF2-40B4-BE49-F238E27FC236}">
                    <a16:creationId xmlns:a16="http://schemas.microsoft.com/office/drawing/2014/main" id="{F1EBA4ED-63BB-664D-864F-6CA4A3C0703F}"/>
                  </a:ext>
                </a:extLst>
              </p:cNvPr>
              <p:cNvSpPr>
                <a:spLocks/>
              </p:cNvSpPr>
              <p:nvPr/>
            </p:nvSpPr>
            <p:spPr bwMode="auto">
              <a:xfrm>
                <a:off x="692" y="2010"/>
                <a:ext cx="69" cy="63"/>
              </a:xfrm>
              <a:custGeom>
                <a:avLst/>
                <a:gdLst>
                  <a:gd name="T0" fmla="*/ 54 w 69"/>
                  <a:gd name="T1" fmla="*/ 0 h 63"/>
                  <a:gd name="T2" fmla="*/ 53 w 69"/>
                  <a:gd name="T3" fmla="*/ 11 h 63"/>
                  <a:gd name="T4" fmla="*/ 50 w 69"/>
                  <a:gd name="T5" fmla="*/ 19 h 63"/>
                  <a:gd name="T6" fmla="*/ 42 w 69"/>
                  <a:gd name="T7" fmla="*/ 34 h 63"/>
                  <a:gd name="T8" fmla="*/ 39 w 69"/>
                  <a:gd name="T9" fmla="*/ 39 h 63"/>
                  <a:gd name="T10" fmla="*/ 35 w 69"/>
                  <a:gd name="T11" fmla="*/ 43 h 63"/>
                  <a:gd name="T12" fmla="*/ 31 w 69"/>
                  <a:gd name="T13" fmla="*/ 46 h 63"/>
                  <a:gd name="T14" fmla="*/ 28 w 69"/>
                  <a:gd name="T15" fmla="*/ 48 h 63"/>
                  <a:gd name="T16" fmla="*/ 26 w 69"/>
                  <a:gd name="T17" fmla="*/ 48 h 63"/>
                  <a:gd name="T18" fmla="*/ 24 w 69"/>
                  <a:gd name="T19" fmla="*/ 48 h 63"/>
                  <a:gd name="T20" fmla="*/ 23 w 69"/>
                  <a:gd name="T21" fmla="*/ 46 h 63"/>
                  <a:gd name="T22" fmla="*/ 20 w 69"/>
                  <a:gd name="T23" fmla="*/ 45 h 63"/>
                  <a:gd name="T24" fmla="*/ 19 w 69"/>
                  <a:gd name="T25" fmla="*/ 42 h 63"/>
                  <a:gd name="T26" fmla="*/ 16 w 69"/>
                  <a:gd name="T27" fmla="*/ 36 h 63"/>
                  <a:gd name="T28" fmla="*/ 16 w 69"/>
                  <a:gd name="T29" fmla="*/ 29 h 63"/>
                  <a:gd name="T30" fmla="*/ 15 w 69"/>
                  <a:gd name="T31" fmla="*/ 21 h 63"/>
                  <a:gd name="T32" fmla="*/ 0 w 69"/>
                  <a:gd name="T33" fmla="*/ 26 h 63"/>
                  <a:gd name="T34" fmla="*/ 1 w 69"/>
                  <a:gd name="T35" fmla="*/ 35 h 63"/>
                  <a:gd name="T36" fmla="*/ 4 w 69"/>
                  <a:gd name="T37" fmla="*/ 43 h 63"/>
                  <a:gd name="T38" fmla="*/ 6 w 69"/>
                  <a:gd name="T39" fmla="*/ 50 h 63"/>
                  <a:gd name="T40" fmla="*/ 11 w 69"/>
                  <a:gd name="T41" fmla="*/ 56 h 63"/>
                  <a:gd name="T42" fmla="*/ 16 w 69"/>
                  <a:gd name="T43" fmla="*/ 60 h 63"/>
                  <a:gd name="T44" fmla="*/ 23 w 69"/>
                  <a:gd name="T45" fmla="*/ 63 h 63"/>
                  <a:gd name="T46" fmla="*/ 30 w 69"/>
                  <a:gd name="T47" fmla="*/ 63 h 63"/>
                  <a:gd name="T48" fmla="*/ 36 w 69"/>
                  <a:gd name="T49" fmla="*/ 60 h 63"/>
                  <a:gd name="T50" fmla="*/ 42 w 69"/>
                  <a:gd name="T51" fmla="*/ 56 h 63"/>
                  <a:gd name="T52" fmla="*/ 47 w 69"/>
                  <a:gd name="T53" fmla="*/ 52 h 63"/>
                  <a:gd name="T54" fmla="*/ 53 w 69"/>
                  <a:gd name="T55" fmla="*/ 45 h 63"/>
                  <a:gd name="T56" fmla="*/ 60 w 69"/>
                  <a:gd name="T57" fmla="*/ 34 h 63"/>
                  <a:gd name="T58" fmla="*/ 65 w 69"/>
                  <a:gd name="T59" fmla="*/ 19 h 63"/>
                  <a:gd name="T60" fmla="*/ 68 w 69"/>
                  <a:gd name="T61" fmla="*/ 8 h 63"/>
                  <a:gd name="T62" fmla="*/ 69 w 69"/>
                  <a:gd name="T63" fmla="*/ 3 h 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
                  <a:gd name="T97" fmla="*/ 0 h 63"/>
                  <a:gd name="T98" fmla="*/ 69 w 69"/>
                  <a:gd name="T99" fmla="*/ 63 h 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 h="63">
                    <a:moveTo>
                      <a:pt x="54" y="0"/>
                    </a:moveTo>
                    <a:lnTo>
                      <a:pt x="54" y="0"/>
                    </a:lnTo>
                    <a:lnTo>
                      <a:pt x="54" y="5"/>
                    </a:lnTo>
                    <a:lnTo>
                      <a:pt x="53" y="11"/>
                    </a:lnTo>
                    <a:lnTo>
                      <a:pt x="51" y="15"/>
                    </a:lnTo>
                    <a:lnTo>
                      <a:pt x="50" y="19"/>
                    </a:lnTo>
                    <a:lnTo>
                      <a:pt x="46" y="28"/>
                    </a:lnTo>
                    <a:lnTo>
                      <a:pt x="42" y="34"/>
                    </a:lnTo>
                    <a:lnTo>
                      <a:pt x="41" y="36"/>
                    </a:lnTo>
                    <a:lnTo>
                      <a:pt x="39" y="39"/>
                    </a:lnTo>
                    <a:lnTo>
                      <a:pt x="36" y="42"/>
                    </a:lnTo>
                    <a:lnTo>
                      <a:pt x="35" y="43"/>
                    </a:lnTo>
                    <a:lnTo>
                      <a:pt x="34" y="45"/>
                    </a:lnTo>
                    <a:lnTo>
                      <a:pt x="31" y="46"/>
                    </a:lnTo>
                    <a:lnTo>
                      <a:pt x="30" y="46"/>
                    </a:lnTo>
                    <a:lnTo>
                      <a:pt x="28" y="48"/>
                    </a:lnTo>
                    <a:lnTo>
                      <a:pt x="27" y="48"/>
                    </a:lnTo>
                    <a:lnTo>
                      <a:pt x="26" y="48"/>
                    </a:lnTo>
                    <a:lnTo>
                      <a:pt x="24" y="48"/>
                    </a:lnTo>
                    <a:lnTo>
                      <a:pt x="23" y="48"/>
                    </a:lnTo>
                    <a:lnTo>
                      <a:pt x="23" y="46"/>
                    </a:lnTo>
                    <a:lnTo>
                      <a:pt x="21" y="46"/>
                    </a:lnTo>
                    <a:lnTo>
                      <a:pt x="20" y="45"/>
                    </a:lnTo>
                    <a:lnTo>
                      <a:pt x="19" y="43"/>
                    </a:lnTo>
                    <a:lnTo>
                      <a:pt x="19" y="42"/>
                    </a:lnTo>
                    <a:lnTo>
                      <a:pt x="17" y="39"/>
                    </a:lnTo>
                    <a:lnTo>
                      <a:pt x="16" y="36"/>
                    </a:lnTo>
                    <a:lnTo>
                      <a:pt x="16" y="34"/>
                    </a:lnTo>
                    <a:lnTo>
                      <a:pt x="16" y="29"/>
                    </a:lnTo>
                    <a:lnTo>
                      <a:pt x="15" y="25"/>
                    </a:lnTo>
                    <a:lnTo>
                      <a:pt x="15" y="21"/>
                    </a:lnTo>
                    <a:lnTo>
                      <a:pt x="0" y="21"/>
                    </a:lnTo>
                    <a:lnTo>
                      <a:pt x="0" y="26"/>
                    </a:lnTo>
                    <a:lnTo>
                      <a:pt x="1" y="31"/>
                    </a:lnTo>
                    <a:lnTo>
                      <a:pt x="1" y="35"/>
                    </a:lnTo>
                    <a:lnTo>
                      <a:pt x="2" y="39"/>
                    </a:lnTo>
                    <a:lnTo>
                      <a:pt x="4" y="43"/>
                    </a:lnTo>
                    <a:lnTo>
                      <a:pt x="5" y="48"/>
                    </a:lnTo>
                    <a:lnTo>
                      <a:pt x="6" y="50"/>
                    </a:lnTo>
                    <a:lnTo>
                      <a:pt x="8" y="55"/>
                    </a:lnTo>
                    <a:lnTo>
                      <a:pt x="11" y="56"/>
                    </a:lnTo>
                    <a:lnTo>
                      <a:pt x="13" y="59"/>
                    </a:lnTo>
                    <a:lnTo>
                      <a:pt x="16" y="60"/>
                    </a:lnTo>
                    <a:lnTo>
                      <a:pt x="20" y="62"/>
                    </a:lnTo>
                    <a:lnTo>
                      <a:pt x="23" y="63"/>
                    </a:lnTo>
                    <a:lnTo>
                      <a:pt x="27" y="63"/>
                    </a:lnTo>
                    <a:lnTo>
                      <a:pt x="30" y="63"/>
                    </a:lnTo>
                    <a:lnTo>
                      <a:pt x="32" y="62"/>
                    </a:lnTo>
                    <a:lnTo>
                      <a:pt x="36" y="60"/>
                    </a:lnTo>
                    <a:lnTo>
                      <a:pt x="39" y="59"/>
                    </a:lnTo>
                    <a:lnTo>
                      <a:pt x="42" y="56"/>
                    </a:lnTo>
                    <a:lnTo>
                      <a:pt x="45" y="55"/>
                    </a:lnTo>
                    <a:lnTo>
                      <a:pt x="47" y="52"/>
                    </a:lnTo>
                    <a:lnTo>
                      <a:pt x="50" y="49"/>
                    </a:lnTo>
                    <a:lnTo>
                      <a:pt x="53" y="45"/>
                    </a:lnTo>
                    <a:lnTo>
                      <a:pt x="56" y="42"/>
                    </a:lnTo>
                    <a:lnTo>
                      <a:pt x="60" y="34"/>
                    </a:lnTo>
                    <a:lnTo>
                      <a:pt x="64" y="25"/>
                    </a:lnTo>
                    <a:lnTo>
                      <a:pt x="65" y="19"/>
                    </a:lnTo>
                    <a:lnTo>
                      <a:pt x="66" y="14"/>
                    </a:lnTo>
                    <a:lnTo>
                      <a:pt x="68" y="8"/>
                    </a:lnTo>
                    <a:lnTo>
                      <a:pt x="69" y="3"/>
                    </a:lnTo>
                    <a:lnTo>
                      <a:pt x="5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09" name="Freeform 60">
                <a:extLst>
                  <a:ext uri="{FF2B5EF4-FFF2-40B4-BE49-F238E27FC236}">
                    <a16:creationId xmlns:a16="http://schemas.microsoft.com/office/drawing/2014/main" id="{3AFBCA2F-2B15-9647-83D4-2C09DB6B9031}"/>
                  </a:ext>
                </a:extLst>
              </p:cNvPr>
              <p:cNvSpPr>
                <a:spLocks/>
              </p:cNvSpPr>
              <p:nvPr/>
            </p:nvSpPr>
            <p:spPr bwMode="auto">
              <a:xfrm>
                <a:off x="746" y="1846"/>
                <a:ext cx="48" cy="167"/>
              </a:xfrm>
              <a:custGeom>
                <a:avLst/>
                <a:gdLst>
                  <a:gd name="T0" fmla="*/ 48 w 48"/>
                  <a:gd name="T1" fmla="*/ 3 h 167"/>
                  <a:gd name="T2" fmla="*/ 33 w 48"/>
                  <a:gd name="T3" fmla="*/ 0 h 167"/>
                  <a:gd name="T4" fmla="*/ 0 w 48"/>
                  <a:gd name="T5" fmla="*/ 164 h 167"/>
                  <a:gd name="T6" fmla="*/ 15 w 48"/>
                  <a:gd name="T7" fmla="*/ 167 h 167"/>
                  <a:gd name="T8" fmla="*/ 48 w 48"/>
                  <a:gd name="T9" fmla="*/ 3 h 167"/>
                  <a:gd name="T10" fmla="*/ 48 w 48"/>
                  <a:gd name="T11" fmla="*/ 3 h 167"/>
                  <a:gd name="T12" fmla="*/ 0 60000 65536"/>
                  <a:gd name="T13" fmla="*/ 0 60000 65536"/>
                  <a:gd name="T14" fmla="*/ 0 60000 65536"/>
                  <a:gd name="T15" fmla="*/ 0 60000 65536"/>
                  <a:gd name="T16" fmla="*/ 0 60000 65536"/>
                  <a:gd name="T17" fmla="*/ 0 60000 65536"/>
                  <a:gd name="T18" fmla="*/ 0 w 48"/>
                  <a:gd name="T19" fmla="*/ 0 h 167"/>
                  <a:gd name="T20" fmla="*/ 48 w 48"/>
                  <a:gd name="T21" fmla="*/ 167 h 167"/>
                </a:gdLst>
                <a:ahLst/>
                <a:cxnLst>
                  <a:cxn ang="T12">
                    <a:pos x="T0" y="T1"/>
                  </a:cxn>
                  <a:cxn ang="T13">
                    <a:pos x="T2" y="T3"/>
                  </a:cxn>
                  <a:cxn ang="T14">
                    <a:pos x="T4" y="T5"/>
                  </a:cxn>
                  <a:cxn ang="T15">
                    <a:pos x="T6" y="T7"/>
                  </a:cxn>
                  <a:cxn ang="T16">
                    <a:pos x="T8" y="T9"/>
                  </a:cxn>
                  <a:cxn ang="T17">
                    <a:pos x="T10" y="T11"/>
                  </a:cxn>
                </a:cxnLst>
                <a:rect l="T18" t="T19" r="T20" b="T21"/>
                <a:pathLst>
                  <a:path w="48" h="167">
                    <a:moveTo>
                      <a:pt x="48" y="3"/>
                    </a:moveTo>
                    <a:lnTo>
                      <a:pt x="33" y="0"/>
                    </a:lnTo>
                    <a:lnTo>
                      <a:pt x="0" y="164"/>
                    </a:lnTo>
                    <a:lnTo>
                      <a:pt x="15" y="167"/>
                    </a:lnTo>
                    <a:lnTo>
                      <a:pt x="48"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10" name="Freeform 61">
                <a:extLst>
                  <a:ext uri="{FF2B5EF4-FFF2-40B4-BE49-F238E27FC236}">
                    <a16:creationId xmlns:a16="http://schemas.microsoft.com/office/drawing/2014/main" id="{54BBBCB3-580B-8E4D-A04C-00BD5BE3CEC5}"/>
                  </a:ext>
                </a:extLst>
              </p:cNvPr>
              <p:cNvSpPr>
                <a:spLocks/>
              </p:cNvSpPr>
              <p:nvPr/>
            </p:nvSpPr>
            <p:spPr bwMode="auto">
              <a:xfrm>
                <a:off x="779" y="1820"/>
                <a:ext cx="46" cy="46"/>
              </a:xfrm>
              <a:custGeom>
                <a:avLst/>
                <a:gdLst>
                  <a:gd name="T0" fmla="*/ 46 w 46"/>
                  <a:gd name="T1" fmla="*/ 35 h 46"/>
                  <a:gd name="T2" fmla="*/ 45 w 46"/>
                  <a:gd name="T3" fmla="*/ 33 h 46"/>
                  <a:gd name="T4" fmla="*/ 41 w 46"/>
                  <a:gd name="T5" fmla="*/ 26 h 46"/>
                  <a:gd name="T6" fmla="*/ 37 w 46"/>
                  <a:gd name="T7" fmla="*/ 16 h 46"/>
                  <a:gd name="T8" fmla="*/ 31 w 46"/>
                  <a:gd name="T9" fmla="*/ 8 h 46"/>
                  <a:gd name="T10" fmla="*/ 29 w 46"/>
                  <a:gd name="T11" fmla="*/ 4 h 46"/>
                  <a:gd name="T12" fmla="*/ 26 w 46"/>
                  <a:gd name="T13" fmla="*/ 1 h 46"/>
                  <a:gd name="T14" fmla="*/ 22 w 46"/>
                  <a:gd name="T15" fmla="*/ 0 h 46"/>
                  <a:gd name="T16" fmla="*/ 19 w 46"/>
                  <a:gd name="T17" fmla="*/ 0 h 46"/>
                  <a:gd name="T18" fmla="*/ 16 w 46"/>
                  <a:gd name="T19" fmla="*/ 0 h 46"/>
                  <a:gd name="T20" fmla="*/ 12 w 46"/>
                  <a:gd name="T21" fmla="*/ 0 h 46"/>
                  <a:gd name="T22" fmla="*/ 9 w 46"/>
                  <a:gd name="T23" fmla="*/ 2 h 46"/>
                  <a:gd name="T24" fmla="*/ 8 w 46"/>
                  <a:gd name="T25" fmla="*/ 4 h 46"/>
                  <a:gd name="T26" fmla="*/ 5 w 46"/>
                  <a:gd name="T27" fmla="*/ 7 h 46"/>
                  <a:gd name="T28" fmla="*/ 4 w 46"/>
                  <a:gd name="T29" fmla="*/ 9 h 46"/>
                  <a:gd name="T30" fmla="*/ 1 w 46"/>
                  <a:gd name="T31" fmla="*/ 16 h 46"/>
                  <a:gd name="T32" fmla="*/ 0 w 46"/>
                  <a:gd name="T33" fmla="*/ 26 h 46"/>
                  <a:gd name="T34" fmla="*/ 15 w 46"/>
                  <a:gd name="T35" fmla="*/ 29 h 46"/>
                  <a:gd name="T36" fmla="*/ 16 w 46"/>
                  <a:gd name="T37" fmla="*/ 21 h 46"/>
                  <a:gd name="T38" fmla="*/ 19 w 46"/>
                  <a:gd name="T39" fmla="*/ 15 h 46"/>
                  <a:gd name="T40" fmla="*/ 19 w 46"/>
                  <a:gd name="T41" fmla="*/ 14 h 46"/>
                  <a:gd name="T42" fmla="*/ 19 w 46"/>
                  <a:gd name="T43" fmla="*/ 14 h 46"/>
                  <a:gd name="T44" fmla="*/ 20 w 46"/>
                  <a:gd name="T45" fmla="*/ 14 h 46"/>
                  <a:gd name="T46" fmla="*/ 19 w 46"/>
                  <a:gd name="T47" fmla="*/ 14 h 46"/>
                  <a:gd name="T48" fmla="*/ 19 w 46"/>
                  <a:gd name="T49" fmla="*/ 14 h 46"/>
                  <a:gd name="T50" fmla="*/ 18 w 46"/>
                  <a:gd name="T51" fmla="*/ 14 h 46"/>
                  <a:gd name="T52" fmla="*/ 16 w 46"/>
                  <a:gd name="T53" fmla="*/ 14 h 46"/>
                  <a:gd name="T54" fmla="*/ 16 w 46"/>
                  <a:gd name="T55" fmla="*/ 14 h 46"/>
                  <a:gd name="T56" fmla="*/ 18 w 46"/>
                  <a:gd name="T57" fmla="*/ 14 h 46"/>
                  <a:gd name="T58" fmla="*/ 19 w 46"/>
                  <a:gd name="T59" fmla="*/ 16 h 46"/>
                  <a:gd name="T60" fmla="*/ 23 w 46"/>
                  <a:gd name="T61" fmla="*/ 24 h 46"/>
                  <a:gd name="T62" fmla="*/ 27 w 46"/>
                  <a:gd name="T63" fmla="*/ 32 h 46"/>
                  <a:gd name="T64" fmla="*/ 31 w 46"/>
                  <a:gd name="T65" fmla="*/ 40 h 46"/>
                  <a:gd name="T66" fmla="*/ 35 w 46"/>
                  <a:gd name="T67" fmla="*/ 46 h 46"/>
                  <a:gd name="T68" fmla="*/ 46 w 46"/>
                  <a:gd name="T69" fmla="*/ 35 h 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
                  <a:gd name="T106" fmla="*/ 0 h 46"/>
                  <a:gd name="T107" fmla="*/ 46 w 46"/>
                  <a:gd name="T108" fmla="*/ 46 h 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 h="46">
                    <a:moveTo>
                      <a:pt x="46" y="35"/>
                    </a:moveTo>
                    <a:lnTo>
                      <a:pt x="45" y="33"/>
                    </a:lnTo>
                    <a:lnTo>
                      <a:pt x="41" y="26"/>
                    </a:lnTo>
                    <a:lnTo>
                      <a:pt x="37" y="16"/>
                    </a:lnTo>
                    <a:lnTo>
                      <a:pt x="31" y="8"/>
                    </a:lnTo>
                    <a:lnTo>
                      <a:pt x="29" y="4"/>
                    </a:lnTo>
                    <a:lnTo>
                      <a:pt x="26" y="1"/>
                    </a:lnTo>
                    <a:lnTo>
                      <a:pt x="22" y="0"/>
                    </a:lnTo>
                    <a:lnTo>
                      <a:pt x="19" y="0"/>
                    </a:lnTo>
                    <a:lnTo>
                      <a:pt x="16" y="0"/>
                    </a:lnTo>
                    <a:lnTo>
                      <a:pt x="12" y="0"/>
                    </a:lnTo>
                    <a:lnTo>
                      <a:pt x="9" y="2"/>
                    </a:lnTo>
                    <a:lnTo>
                      <a:pt x="8" y="4"/>
                    </a:lnTo>
                    <a:lnTo>
                      <a:pt x="5" y="7"/>
                    </a:lnTo>
                    <a:lnTo>
                      <a:pt x="4" y="9"/>
                    </a:lnTo>
                    <a:lnTo>
                      <a:pt x="1" y="16"/>
                    </a:lnTo>
                    <a:lnTo>
                      <a:pt x="0" y="26"/>
                    </a:lnTo>
                    <a:lnTo>
                      <a:pt x="15" y="29"/>
                    </a:lnTo>
                    <a:lnTo>
                      <a:pt x="16" y="21"/>
                    </a:lnTo>
                    <a:lnTo>
                      <a:pt x="19" y="15"/>
                    </a:lnTo>
                    <a:lnTo>
                      <a:pt x="19" y="14"/>
                    </a:lnTo>
                    <a:lnTo>
                      <a:pt x="20" y="14"/>
                    </a:lnTo>
                    <a:lnTo>
                      <a:pt x="19" y="14"/>
                    </a:lnTo>
                    <a:lnTo>
                      <a:pt x="18" y="14"/>
                    </a:lnTo>
                    <a:lnTo>
                      <a:pt x="16" y="14"/>
                    </a:lnTo>
                    <a:lnTo>
                      <a:pt x="18" y="14"/>
                    </a:lnTo>
                    <a:lnTo>
                      <a:pt x="19" y="16"/>
                    </a:lnTo>
                    <a:lnTo>
                      <a:pt x="23" y="24"/>
                    </a:lnTo>
                    <a:lnTo>
                      <a:pt x="27" y="32"/>
                    </a:lnTo>
                    <a:lnTo>
                      <a:pt x="31" y="40"/>
                    </a:lnTo>
                    <a:lnTo>
                      <a:pt x="35" y="46"/>
                    </a:lnTo>
                    <a:lnTo>
                      <a:pt x="46" y="3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11" name="Freeform 62">
                <a:extLst>
                  <a:ext uri="{FF2B5EF4-FFF2-40B4-BE49-F238E27FC236}">
                    <a16:creationId xmlns:a16="http://schemas.microsoft.com/office/drawing/2014/main" id="{96134CF0-B48F-D741-96F2-A1AAD824423B}"/>
                  </a:ext>
                </a:extLst>
              </p:cNvPr>
              <p:cNvSpPr>
                <a:spLocks/>
              </p:cNvSpPr>
              <p:nvPr/>
            </p:nvSpPr>
            <p:spPr bwMode="auto">
              <a:xfrm>
                <a:off x="802" y="1904"/>
                <a:ext cx="63" cy="186"/>
              </a:xfrm>
              <a:custGeom>
                <a:avLst/>
                <a:gdLst>
                  <a:gd name="T0" fmla="*/ 49 w 63"/>
                  <a:gd name="T1" fmla="*/ 0 h 186"/>
                  <a:gd name="T2" fmla="*/ 49 w 63"/>
                  <a:gd name="T3" fmla="*/ 0 h 186"/>
                  <a:gd name="T4" fmla="*/ 48 w 63"/>
                  <a:gd name="T5" fmla="*/ 7 h 186"/>
                  <a:gd name="T6" fmla="*/ 46 w 63"/>
                  <a:gd name="T7" fmla="*/ 18 h 186"/>
                  <a:gd name="T8" fmla="*/ 44 w 63"/>
                  <a:gd name="T9" fmla="*/ 32 h 186"/>
                  <a:gd name="T10" fmla="*/ 42 w 63"/>
                  <a:gd name="T11" fmla="*/ 51 h 186"/>
                  <a:gd name="T12" fmla="*/ 40 w 63"/>
                  <a:gd name="T13" fmla="*/ 68 h 186"/>
                  <a:gd name="T14" fmla="*/ 37 w 63"/>
                  <a:gd name="T15" fmla="*/ 87 h 186"/>
                  <a:gd name="T16" fmla="*/ 34 w 63"/>
                  <a:gd name="T17" fmla="*/ 106 h 186"/>
                  <a:gd name="T18" fmla="*/ 30 w 63"/>
                  <a:gd name="T19" fmla="*/ 124 h 186"/>
                  <a:gd name="T20" fmla="*/ 27 w 63"/>
                  <a:gd name="T21" fmla="*/ 141 h 186"/>
                  <a:gd name="T22" fmla="*/ 25 w 63"/>
                  <a:gd name="T23" fmla="*/ 155 h 186"/>
                  <a:gd name="T24" fmla="*/ 22 w 63"/>
                  <a:gd name="T25" fmla="*/ 161 h 186"/>
                  <a:gd name="T26" fmla="*/ 21 w 63"/>
                  <a:gd name="T27" fmla="*/ 166 h 186"/>
                  <a:gd name="T28" fmla="*/ 19 w 63"/>
                  <a:gd name="T29" fmla="*/ 169 h 186"/>
                  <a:gd name="T30" fmla="*/ 18 w 63"/>
                  <a:gd name="T31" fmla="*/ 172 h 186"/>
                  <a:gd name="T32" fmla="*/ 18 w 63"/>
                  <a:gd name="T33" fmla="*/ 172 h 186"/>
                  <a:gd name="T34" fmla="*/ 18 w 63"/>
                  <a:gd name="T35" fmla="*/ 172 h 186"/>
                  <a:gd name="T36" fmla="*/ 18 w 63"/>
                  <a:gd name="T37" fmla="*/ 172 h 186"/>
                  <a:gd name="T38" fmla="*/ 19 w 63"/>
                  <a:gd name="T39" fmla="*/ 172 h 186"/>
                  <a:gd name="T40" fmla="*/ 21 w 63"/>
                  <a:gd name="T41" fmla="*/ 172 h 186"/>
                  <a:gd name="T42" fmla="*/ 22 w 63"/>
                  <a:gd name="T43" fmla="*/ 172 h 186"/>
                  <a:gd name="T44" fmla="*/ 22 w 63"/>
                  <a:gd name="T45" fmla="*/ 172 h 186"/>
                  <a:gd name="T46" fmla="*/ 22 w 63"/>
                  <a:gd name="T47" fmla="*/ 172 h 186"/>
                  <a:gd name="T48" fmla="*/ 21 w 63"/>
                  <a:gd name="T49" fmla="*/ 169 h 186"/>
                  <a:gd name="T50" fmla="*/ 19 w 63"/>
                  <a:gd name="T51" fmla="*/ 165 h 186"/>
                  <a:gd name="T52" fmla="*/ 16 w 63"/>
                  <a:gd name="T53" fmla="*/ 158 h 186"/>
                  <a:gd name="T54" fmla="*/ 15 w 63"/>
                  <a:gd name="T55" fmla="*/ 149 h 186"/>
                  <a:gd name="T56" fmla="*/ 0 w 63"/>
                  <a:gd name="T57" fmla="*/ 152 h 186"/>
                  <a:gd name="T58" fmla="*/ 3 w 63"/>
                  <a:gd name="T59" fmla="*/ 162 h 186"/>
                  <a:gd name="T60" fmla="*/ 4 w 63"/>
                  <a:gd name="T61" fmla="*/ 169 h 186"/>
                  <a:gd name="T62" fmla="*/ 7 w 63"/>
                  <a:gd name="T63" fmla="*/ 176 h 186"/>
                  <a:gd name="T64" fmla="*/ 10 w 63"/>
                  <a:gd name="T65" fmla="*/ 180 h 186"/>
                  <a:gd name="T66" fmla="*/ 11 w 63"/>
                  <a:gd name="T67" fmla="*/ 183 h 186"/>
                  <a:gd name="T68" fmla="*/ 14 w 63"/>
                  <a:gd name="T69" fmla="*/ 185 h 186"/>
                  <a:gd name="T70" fmla="*/ 16 w 63"/>
                  <a:gd name="T71" fmla="*/ 186 h 186"/>
                  <a:gd name="T72" fmla="*/ 21 w 63"/>
                  <a:gd name="T73" fmla="*/ 186 h 186"/>
                  <a:gd name="T74" fmla="*/ 23 w 63"/>
                  <a:gd name="T75" fmla="*/ 186 h 186"/>
                  <a:gd name="T76" fmla="*/ 26 w 63"/>
                  <a:gd name="T77" fmla="*/ 185 h 186"/>
                  <a:gd name="T78" fmla="*/ 27 w 63"/>
                  <a:gd name="T79" fmla="*/ 183 h 186"/>
                  <a:gd name="T80" fmla="*/ 30 w 63"/>
                  <a:gd name="T81" fmla="*/ 180 h 186"/>
                  <a:gd name="T82" fmla="*/ 31 w 63"/>
                  <a:gd name="T83" fmla="*/ 176 h 186"/>
                  <a:gd name="T84" fmla="*/ 34 w 63"/>
                  <a:gd name="T85" fmla="*/ 172 h 186"/>
                  <a:gd name="T86" fmla="*/ 35 w 63"/>
                  <a:gd name="T87" fmla="*/ 166 h 186"/>
                  <a:gd name="T88" fmla="*/ 38 w 63"/>
                  <a:gd name="T89" fmla="*/ 159 h 186"/>
                  <a:gd name="T90" fmla="*/ 42 w 63"/>
                  <a:gd name="T91" fmla="*/ 144 h 186"/>
                  <a:gd name="T92" fmla="*/ 45 w 63"/>
                  <a:gd name="T93" fmla="*/ 127 h 186"/>
                  <a:gd name="T94" fmla="*/ 49 w 63"/>
                  <a:gd name="T95" fmla="*/ 109 h 186"/>
                  <a:gd name="T96" fmla="*/ 52 w 63"/>
                  <a:gd name="T97" fmla="*/ 89 h 186"/>
                  <a:gd name="T98" fmla="*/ 55 w 63"/>
                  <a:gd name="T99" fmla="*/ 71 h 186"/>
                  <a:gd name="T100" fmla="*/ 57 w 63"/>
                  <a:gd name="T101" fmla="*/ 52 h 186"/>
                  <a:gd name="T102" fmla="*/ 59 w 63"/>
                  <a:gd name="T103" fmla="*/ 35 h 186"/>
                  <a:gd name="T104" fmla="*/ 61 w 63"/>
                  <a:gd name="T105" fmla="*/ 21 h 186"/>
                  <a:gd name="T106" fmla="*/ 63 w 63"/>
                  <a:gd name="T107" fmla="*/ 10 h 186"/>
                  <a:gd name="T108" fmla="*/ 63 w 63"/>
                  <a:gd name="T109" fmla="*/ 3 h 186"/>
                  <a:gd name="T110" fmla="*/ 63 w 63"/>
                  <a:gd name="T111" fmla="*/ 3 h 186"/>
                  <a:gd name="T112" fmla="*/ 49 w 63"/>
                  <a:gd name="T113" fmla="*/ 0 h 18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
                  <a:gd name="T172" fmla="*/ 0 h 186"/>
                  <a:gd name="T173" fmla="*/ 63 w 63"/>
                  <a:gd name="T174" fmla="*/ 186 h 18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 h="186">
                    <a:moveTo>
                      <a:pt x="49" y="0"/>
                    </a:moveTo>
                    <a:lnTo>
                      <a:pt x="49" y="0"/>
                    </a:lnTo>
                    <a:lnTo>
                      <a:pt x="48" y="7"/>
                    </a:lnTo>
                    <a:lnTo>
                      <a:pt x="46" y="18"/>
                    </a:lnTo>
                    <a:lnTo>
                      <a:pt x="44" y="32"/>
                    </a:lnTo>
                    <a:lnTo>
                      <a:pt x="42" y="51"/>
                    </a:lnTo>
                    <a:lnTo>
                      <a:pt x="40" y="68"/>
                    </a:lnTo>
                    <a:lnTo>
                      <a:pt x="37" y="87"/>
                    </a:lnTo>
                    <a:lnTo>
                      <a:pt x="34" y="106"/>
                    </a:lnTo>
                    <a:lnTo>
                      <a:pt x="30" y="124"/>
                    </a:lnTo>
                    <a:lnTo>
                      <a:pt x="27" y="141"/>
                    </a:lnTo>
                    <a:lnTo>
                      <a:pt x="25" y="155"/>
                    </a:lnTo>
                    <a:lnTo>
                      <a:pt x="22" y="161"/>
                    </a:lnTo>
                    <a:lnTo>
                      <a:pt x="21" y="166"/>
                    </a:lnTo>
                    <a:lnTo>
                      <a:pt x="19" y="169"/>
                    </a:lnTo>
                    <a:lnTo>
                      <a:pt x="18" y="172"/>
                    </a:lnTo>
                    <a:lnTo>
                      <a:pt x="19" y="172"/>
                    </a:lnTo>
                    <a:lnTo>
                      <a:pt x="21" y="172"/>
                    </a:lnTo>
                    <a:lnTo>
                      <a:pt x="22" y="172"/>
                    </a:lnTo>
                    <a:lnTo>
                      <a:pt x="21" y="169"/>
                    </a:lnTo>
                    <a:lnTo>
                      <a:pt x="19" y="165"/>
                    </a:lnTo>
                    <a:lnTo>
                      <a:pt x="16" y="158"/>
                    </a:lnTo>
                    <a:lnTo>
                      <a:pt x="15" y="149"/>
                    </a:lnTo>
                    <a:lnTo>
                      <a:pt x="0" y="152"/>
                    </a:lnTo>
                    <a:lnTo>
                      <a:pt x="3" y="162"/>
                    </a:lnTo>
                    <a:lnTo>
                      <a:pt x="4" y="169"/>
                    </a:lnTo>
                    <a:lnTo>
                      <a:pt x="7" y="176"/>
                    </a:lnTo>
                    <a:lnTo>
                      <a:pt x="10" y="180"/>
                    </a:lnTo>
                    <a:lnTo>
                      <a:pt x="11" y="183"/>
                    </a:lnTo>
                    <a:lnTo>
                      <a:pt x="14" y="185"/>
                    </a:lnTo>
                    <a:lnTo>
                      <a:pt x="16" y="186"/>
                    </a:lnTo>
                    <a:lnTo>
                      <a:pt x="21" y="186"/>
                    </a:lnTo>
                    <a:lnTo>
                      <a:pt x="23" y="186"/>
                    </a:lnTo>
                    <a:lnTo>
                      <a:pt x="26" y="185"/>
                    </a:lnTo>
                    <a:lnTo>
                      <a:pt x="27" y="183"/>
                    </a:lnTo>
                    <a:lnTo>
                      <a:pt x="30" y="180"/>
                    </a:lnTo>
                    <a:lnTo>
                      <a:pt x="31" y="176"/>
                    </a:lnTo>
                    <a:lnTo>
                      <a:pt x="34" y="172"/>
                    </a:lnTo>
                    <a:lnTo>
                      <a:pt x="35" y="166"/>
                    </a:lnTo>
                    <a:lnTo>
                      <a:pt x="38" y="159"/>
                    </a:lnTo>
                    <a:lnTo>
                      <a:pt x="42" y="144"/>
                    </a:lnTo>
                    <a:lnTo>
                      <a:pt x="45" y="127"/>
                    </a:lnTo>
                    <a:lnTo>
                      <a:pt x="49" y="109"/>
                    </a:lnTo>
                    <a:lnTo>
                      <a:pt x="52" y="89"/>
                    </a:lnTo>
                    <a:lnTo>
                      <a:pt x="55" y="71"/>
                    </a:lnTo>
                    <a:lnTo>
                      <a:pt x="57" y="52"/>
                    </a:lnTo>
                    <a:lnTo>
                      <a:pt x="59" y="35"/>
                    </a:lnTo>
                    <a:lnTo>
                      <a:pt x="61" y="21"/>
                    </a:lnTo>
                    <a:lnTo>
                      <a:pt x="63" y="10"/>
                    </a:lnTo>
                    <a:lnTo>
                      <a:pt x="63" y="3"/>
                    </a:lnTo>
                    <a:lnTo>
                      <a:pt x="49"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12" name="Freeform 63">
                <a:extLst>
                  <a:ext uri="{FF2B5EF4-FFF2-40B4-BE49-F238E27FC236}">
                    <a16:creationId xmlns:a16="http://schemas.microsoft.com/office/drawing/2014/main" id="{04FBD6AF-16CE-EB47-AC7C-0DD58F790F74}"/>
                  </a:ext>
                </a:extLst>
              </p:cNvPr>
              <p:cNvSpPr>
                <a:spLocks/>
              </p:cNvSpPr>
              <p:nvPr/>
            </p:nvSpPr>
            <p:spPr bwMode="auto">
              <a:xfrm>
                <a:off x="851" y="1824"/>
                <a:ext cx="83" cy="83"/>
              </a:xfrm>
              <a:custGeom>
                <a:avLst/>
                <a:gdLst>
                  <a:gd name="T0" fmla="*/ 83 w 83"/>
                  <a:gd name="T1" fmla="*/ 46 h 83"/>
                  <a:gd name="T2" fmla="*/ 83 w 83"/>
                  <a:gd name="T3" fmla="*/ 39 h 83"/>
                  <a:gd name="T4" fmla="*/ 83 w 83"/>
                  <a:gd name="T5" fmla="*/ 32 h 83"/>
                  <a:gd name="T6" fmla="*/ 82 w 83"/>
                  <a:gd name="T7" fmla="*/ 25 h 83"/>
                  <a:gd name="T8" fmla="*/ 81 w 83"/>
                  <a:gd name="T9" fmla="*/ 21 h 83"/>
                  <a:gd name="T10" fmla="*/ 79 w 83"/>
                  <a:gd name="T11" fmla="*/ 15 h 83"/>
                  <a:gd name="T12" fmla="*/ 76 w 83"/>
                  <a:gd name="T13" fmla="*/ 11 h 83"/>
                  <a:gd name="T14" fmla="*/ 74 w 83"/>
                  <a:gd name="T15" fmla="*/ 8 h 83"/>
                  <a:gd name="T16" fmla="*/ 71 w 83"/>
                  <a:gd name="T17" fmla="*/ 4 h 83"/>
                  <a:gd name="T18" fmla="*/ 67 w 83"/>
                  <a:gd name="T19" fmla="*/ 3 h 83"/>
                  <a:gd name="T20" fmla="*/ 63 w 83"/>
                  <a:gd name="T21" fmla="*/ 1 h 83"/>
                  <a:gd name="T22" fmla="*/ 59 w 83"/>
                  <a:gd name="T23" fmla="*/ 0 h 83"/>
                  <a:gd name="T24" fmla="*/ 55 w 83"/>
                  <a:gd name="T25" fmla="*/ 1 h 83"/>
                  <a:gd name="T26" fmla="*/ 52 w 83"/>
                  <a:gd name="T27" fmla="*/ 3 h 83"/>
                  <a:gd name="T28" fmla="*/ 48 w 83"/>
                  <a:gd name="T29" fmla="*/ 4 h 83"/>
                  <a:gd name="T30" fmla="*/ 44 w 83"/>
                  <a:gd name="T31" fmla="*/ 7 h 83"/>
                  <a:gd name="T32" fmla="*/ 41 w 83"/>
                  <a:gd name="T33" fmla="*/ 8 h 83"/>
                  <a:gd name="T34" fmla="*/ 37 w 83"/>
                  <a:gd name="T35" fmla="*/ 11 h 83"/>
                  <a:gd name="T36" fmla="*/ 34 w 83"/>
                  <a:gd name="T37" fmla="*/ 15 h 83"/>
                  <a:gd name="T38" fmla="*/ 30 w 83"/>
                  <a:gd name="T39" fmla="*/ 18 h 83"/>
                  <a:gd name="T40" fmla="*/ 27 w 83"/>
                  <a:gd name="T41" fmla="*/ 22 h 83"/>
                  <a:gd name="T42" fmla="*/ 21 w 83"/>
                  <a:gd name="T43" fmla="*/ 31 h 83"/>
                  <a:gd name="T44" fmla="*/ 15 w 83"/>
                  <a:gd name="T45" fmla="*/ 39 h 83"/>
                  <a:gd name="T46" fmla="*/ 10 w 83"/>
                  <a:gd name="T47" fmla="*/ 49 h 83"/>
                  <a:gd name="T48" fmla="*/ 6 w 83"/>
                  <a:gd name="T49" fmla="*/ 59 h 83"/>
                  <a:gd name="T50" fmla="*/ 4 w 83"/>
                  <a:gd name="T51" fmla="*/ 65 h 83"/>
                  <a:gd name="T52" fmla="*/ 1 w 83"/>
                  <a:gd name="T53" fmla="*/ 70 h 83"/>
                  <a:gd name="T54" fmla="*/ 0 w 83"/>
                  <a:gd name="T55" fmla="*/ 74 h 83"/>
                  <a:gd name="T56" fmla="*/ 0 w 83"/>
                  <a:gd name="T57" fmla="*/ 80 h 83"/>
                  <a:gd name="T58" fmla="*/ 14 w 83"/>
                  <a:gd name="T59" fmla="*/ 83 h 83"/>
                  <a:gd name="T60" fmla="*/ 15 w 83"/>
                  <a:gd name="T61" fmla="*/ 79 h 83"/>
                  <a:gd name="T62" fmla="*/ 16 w 83"/>
                  <a:gd name="T63" fmla="*/ 74 h 83"/>
                  <a:gd name="T64" fmla="*/ 18 w 83"/>
                  <a:gd name="T65" fmla="*/ 69 h 83"/>
                  <a:gd name="T66" fmla="*/ 19 w 83"/>
                  <a:gd name="T67" fmla="*/ 65 h 83"/>
                  <a:gd name="T68" fmla="*/ 23 w 83"/>
                  <a:gd name="T69" fmla="*/ 56 h 83"/>
                  <a:gd name="T70" fmla="*/ 29 w 83"/>
                  <a:gd name="T71" fmla="*/ 48 h 83"/>
                  <a:gd name="T72" fmla="*/ 33 w 83"/>
                  <a:gd name="T73" fmla="*/ 39 h 83"/>
                  <a:gd name="T74" fmla="*/ 38 w 83"/>
                  <a:gd name="T75" fmla="*/ 31 h 83"/>
                  <a:gd name="T76" fmla="*/ 41 w 83"/>
                  <a:gd name="T77" fmla="*/ 28 h 83"/>
                  <a:gd name="T78" fmla="*/ 44 w 83"/>
                  <a:gd name="T79" fmla="*/ 25 h 83"/>
                  <a:gd name="T80" fmla="*/ 46 w 83"/>
                  <a:gd name="T81" fmla="*/ 22 h 83"/>
                  <a:gd name="T82" fmla="*/ 49 w 83"/>
                  <a:gd name="T83" fmla="*/ 21 h 83"/>
                  <a:gd name="T84" fmla="*/ 52 w 83"/>
                  <a:gd name="T85" fmla="*/ 18 h 83"/>
                  <a:gd name="T86" fmla="*/ 55 w 83"/>
                  <a:gd name="T87" fmla="*/ 17 h 83"/>
                  <a:gd name="T88" fmla="*/ 57 w 83"/>
                  <a:gd name="T89" fmla="*/ 17 h 83"/>
                  <a:gd name="T90" fmla="*/ 59 w 83"/>
                  <a:gd name="T91" fmla="*/ 15 h 83"/>
                  <a:gd name="T92" fmla="*/ 60 w 83"/>
                  <a:gd name="T93" fmla="*/ 15 h 83"/>
                  <a:gd name="T94" fmla="*/ 60 w 83"/>
                  <a:gd name="T95" fmla="*/ 15 h 83"/>
                  <a:gd name="T96" fmla="*/ 61 w 83"/>
                  <a:gd name="T97" fmla="*/ 15 h 83"/>
                  <a:gd name="T98" fmla="*/ 61 w 83"/>
                  <a:gd name="T99" fmla="*/ 17 h 83"/>
                  <a:gd name="T100" fmla="*/ 63 w 83"/>
                  <a:gd name="T101" fmla="*/ 17 h 83"/>
                  <a:gd name="T102" fmla="*/ 64 w 83"/>
                  <a:gd name="T103" fmla="*/ 18 h 83"/>
                  <a:gd name="T104" fmla="*/ 66 w 83"/>
                  <a:gd name="T105" fmla="*/ 21 h 83"/>
                  <a:gd name="T106" fmla="*/ 66 w 83"/>
                  <a:gd name="T107" fmla="*/ 24 h 83"/>
                  <a:gd name="T108" fmla="*/ 67 w 83"/>
                  <a:gd name="T109" fmla="*/ 28 h 83"/>
                  <a:gd name="T110" fmla="*/ 68 w 83"/>
                  <a:gd name="T111" fmla="*/ 34 h 83"/>
                  <a:gd name="T112" fmla="*/ 68 w 83"/>
                  <a:gd name="T113" fmla="*/ 39 h 83"/>
                  <a:gd name="T114" fmla="*/ 68 w 83"/>
                  <a:gd name="T115" fmla="*/ 46 h 83"/>
                  <a:gd name="T116" fmla="*/ 83 w 83"/>
                  <a:gd name="T117" fmla="*/ 46 h 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3"/>
                  <a:gd name="T178" fmla="*/ 0 h 83"/>
                  <a:gd name="T179" fmla="*/ 83 w 83"/>
                  <a:gd name="T180" fmla="*/ 83 h 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3" h="83">
                    <a:moveTo>
                      <a:pt x="83" y="46"/>
                    </a:moveTo>
                    <a:lnTo>
                      <a:pt x="83" y="39"/>
                    </a:lnTo>
                    <a:lnTo>
                      <a:pt x="83" y="32"/>
                    </a:lnTo>
                    <a:lnTo>
                      <a:pt x="82" y="25"/>
                    </a:lnTo>
                    <a:lnTo>
                      <a:pt x="81" y="21"/>
                    </a:lnTo>
                    <a:lnTo>
                      <a:pt x="79" y="15"/>
                    </a:lnTo>
                    <a:lnTo>
                      <a:pt x="76" y="11"/>
                    </a:lnTo>
                    <a:lnTo>
                      <a:pt x="74" y="8"/>
                    </a:lnTo>
                    <a:lnTo>
                      <a:pt x="71" y="4"/>
                    </a:lnTo>
                    <a:lnTo>
                      <a:pt x="67" y="3"/>
                    </a:lnTo>
                    <a:lnTo>
                      <a:pt x="63" y="1"/>
                    </a:lnTo>
                    <a:lnTo>
                      <a:pt x="59" y="0"/>
                    </a:lnTo>
                    <a:lnTo>
                      <a:pt x="55" y="1"/>
                    </a:lnTo>
                    <a:lnTo>
                      <a:pt x="52" y="3"/>
                    </a:lnTo>
                    <a:lnTo>
                      <a:pt x="48" y="4"/>
                    </a:lnTo>
                    <a:lnTo>
                      <a:pt x="44" y="7"/>
                    </a:lnTo>
                    <a:lnTo>
                      <a:pt x="41" y="8"/>
                    </a:lnTo>
                    <a:lnTo>
                      <a:pt x="37" y="11"/>
                    </a:lnTo>
                    <a:lnTo>
                      <a:pt x="34" y="15"/>
                    </a:lnTo>
                    <a:lnTo>
                      <a:pt x="30" y="18"/>
                    </a:lnTo>
                    <a:lnTo>
                      <a:pt x="27" y="22"/>
                    </a:lnTo>
                    <a:lnTo>
                      <a:pt x="21" y="31"/>
                    </a:lnTo>
                    <a:lnTo>
                      <a:pt x="15" y="39"/>
                    </a:lnTo>
                    <a:lnTo>
                      <a:pt x="10" y="49"/>
                    </a:lnTo>
                    <a:lnTo>
                      <a:pt x="6" y="59"/>
                    </a:lnTo>
                    <a:lnTo>
                      <a:pt x="4" y="65"/>
                    </a:lnTo>
                    <a:lnTo>
                      <a:pt x="1" y="70"/>
                    </a:lnTo>
                    <a:lnTo>
                      <a:pt x="0" y="74"/>
                    </a:lnTo>
                    <a:lnTo>
                      <a:pt x="0" y="80"/>
                    </a:lnTo>
                    <a:lnTo>
                      <a:pt x="14" y="83"/>
                    </a:lnTo>
                    <a:lnTo>
                      <a:pt x="15" y="79"/>
                    </a:lnTo>
                    <a:lnTo>
                      <a:pt x="16" y="74"/>
                    </a:lnTo>
                    <a:lnTo>
                      <a:pt x="18" y="69"/>
                    </a:lnTo>
                    <a:lnTo>
                      <a:pt x="19" y="65"/>
                    </a:lnTo>
                    <a:lnTo>
                      <a:pt x="23" y="56"/>
                    </a:lnTo>
                    <a:lnTo>
                      <a:pt x="29" y="48"/>
                    </a:lnTo>
                    <a:lnTo>
                      <a:pt x="33" y="39"/>
                    </a:lnTo>
                    <a:lnTo>
                      <a:pt x="38" y="31"/>
                    </a:lnTo>
                    <a:lnTo>
                      <a:pt x="41" y="28"/>
                    </a:lnTo>
                    <a:lnTo>
                      <a:pt x="44" y="25"/>
                    </a:lnTo>
                    <a:lnTo>
                      <a:pt x="46" y="22"/>
                    </a:lnTo>
                    <a:lnTo>
                      <a:pt x="49" y="21"/>
                    </a:lnTo>
                    <a:lnTo>
                      <a:pt x="52" y="18"/>
                    </a:lnTo>
                    <a:lnTo>
                      <a:pt x="55" y="17"/>
                    </a:lnTo>
                    <a:lnTo>
                      <a:pt x="57" y="17"/>
                    </a:lnTo>
                    <a:lnTo>
                      <a:pt x="59" y="15"/>
                    </a:lnTo>
                    <a:lnTo>
                      <a:pt x="60" y="15"/>
                    </a:lnTo>
                    <a:lnTo>
                      <a:pt x="61" y="15"/>
                    </a:lnTo>
                    <a:lnTo>
                      <a:pt x="61" y="17"/>
                    </a:lnTo>
                    <a:lnTo>
                      <a:pt x="63" y="17"/>
                    </a:lnTo>
                    <a:lnTo>
                      <a:pt x="64" y="18"/>
                    </a:lnTo>
                    <a:lnTo>
                      <a:pt x="66" y="21"/>
                    </a:lnTo>
                    <a:lnTo>
                      <a:pt x="66" y="24"/>
                    </a:lnTo>
                    <a:lnTo>
                      <a:pt x="67" y="28"/>
                    </a:lnTo>
                    <a:lnTo>
                      <a:pt x="68" y="34"/>
                    </a:lnTo>
                    <a:lnTo>
                      <a:pt x="68" y="39"/>
                    </a:lnTo>
                    <a:lnTo>
                      <a:pt x="68" y="46"/>
                    </a:lnTo>
                    <a:lnTo>
                      <a:pt x="83" y="4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5622" name="Group 64">
              <a:extLst>
                <a:ext uri="{FF2B5EF4-FFF2-40B4-BE49-F238E27FC236}">
                  <a16:creationId xmlns:a16="http://schemas.microsoft.com/office/drawing/2014/main" id="{51054807-2512-0E45-94D2-2BB2D3F3F1E6}"/>
                </a:ext>
              </a:extLst>
            </p:cNvPr>
            <p:cNvGrpSpPr>
              <a:grpSpLocks/>
            </p:cNvGrpSpPr>
            <p:nvPr/>
          </p:nvGrpSpPr>
          <p:grpSpPr bwMode="auto">
            <a:xfrm>
              <a:off x="821" y="3348"/>
              <a:ext cx="407" cy="272"/>
              <a:chOff x="1056" y="1825"/>
              <a:chExt cx="407" cy="272"/>
            </a:xfrm>
          </p:grpSpPr>
          <p:sp>
            <p:nvSpPr>
              <p:cNvPr id="25693" name="Freeform 65">
                <a:extLst>
                  <a:ext uri="{FF2B5EF4-FFF2-40B4-BE49-F238E27FC236}">
                    <a16:creationId xmlns:a16="http://schemas.microsoft.com/office/drawing/2014/main" id="{C3DA116D-FF36-4E45-9160-F72CF8FDC5AB}"/>
                  </a:ext>
                </a:extLst>
              </p:cNvPr>
              <p:cNvSpPr>
                <a:spLocks/>
              </p:cNvSpPr>
              <p:nvPr/>
            </p:nvSpPr>
            <p:spPr bwMode="auto">
              <a:xfrm>
                <a:off x="1062" y="1865"/>
                <a:ext cx="395" cy="198"/>
              </a:xfrm>
              <a:custGeom>
                <a:avLst/>
                <a:gdLst>
                  <a:gd name="T0" fmla="*/ 217 w 395"/>
                  <a:gd name="T1" fmla="*/ 1 h 198"/>
                  <a:gd name="T2" fmla="*/ 246 w 395"/>
                  <a:gd name="T3" fmla="*/ 2 h 198"/>
                  <a:gd name="T4" fmla="*/ 275 w 395"/>
                  <a:gd name="T5" fmla="*/ 8 h 198"/>
                  <a:gd name="T6" fmla="*/ 299 w 395"/>
                  <a:gd name="T7" fmla="*/ 14 h 198"/>
                  <a:gd name="T8" fmla="*/ 322 w 395"/>
                  <a:gd name="T9" fmla="*/ 22 h 198"/>
                  <a:gd name="T10" fmla="*/ 343 w 395"/>
                  <a:gd name="T11" fmla="*/ 32 h 198"/>
                  <a:gd name="T12" fmla="*/ 360 w 395"/>
                  <a:gd name="T13" fmla="*/ 43 h 198"/>
                  <a:gd name="T14" fmla="*/ 374 w 395"/>
                  <a:gd name="T15" fmla="*/ 56 h 198"/>
                  <a:gd name="T16" fmla="*/ 385 w 395"/>
                  <a:gd name="T17" fmla="*/ 70 h 198"/>
                  <a:gd name="T18" fmla="*/ 392 w 395"/>
                  <a:gd name="T19" fmla="*/ 84 h 198"/>
                  <a:gd name="T20" fmla="*/ 395 w 395"/>
                  <a:gd name="T21" fmla="*/ 100 h 198"/>
                  <a:gd name="T22" fmla="*/ 392 w 395"/>
                  <a:gd name="T23" fmla="*/ 114 h 198"/>
                  <a:gd name="T24" fmla="*/ 385 w 395"/>
                  <a:gd name="T25" fmla="*/ 128 h 198"/>
                  <a:gd name="T26" fmla="*/ 374 w 395"/>
                  <a:gd name="T27" fmla="*/ 142 h 198"/>
                  <a:gd name="T28" fmla="*/ 360 w 395"/>
                  <a:gd name="T29" fmla="*/ 155 h 198"/>
                  <a:gd name="T30" fmla="*/ 343 w 395"/>
                  <a:gd name="T31" fmla="*/ 166 h 198"/>
                  <a:gd name="T32" fmla="*/ 322 w 395"/>
                  <a:gd name="T33" fmla="*/ 176 h 198"/>
                  <a:gd name="T34" fmla="*/ 299 w 395"/>
                  <a:gd name="T35" fmla="*/ 184 h 198"/>
                  <a:gd name="T36" fmla="*/ 275 w 395"/>
                  <a:gd name="T37" fmla="*/ 191 h 198"/>
                  <a:gd name="T38" fmla="*/ 246 w 395"/>
                  <a:gd name="T39" fmla="*/ 195 h 198"/>
                  <a:gd name="T40" fmla="*/ 217 w 395"/>
                  <a:gd name="T41" fmla="*/ 198 h 198"/>
                  <a:gd name="T42" fmla="*/ 187 w 395"/>
                  <a:gd name="T43" fmla="*/ 198 h 198"/>
                  <a:gd name="T44" fmla="*/ 157 w 395"/>
                  <a:gd name="T45" fmla="*/ 197 h 198"/>
                  <a:gd name="T46" fmla="*/ 130 w 395"/>
                  <a:gd name="T47" fmla="*/ 193 h 198"/>
                  <a:gd name="T48" fmla="*/ 104 w 395"/>
                  <a:gd name="T49" fmla="*/ 187 h 198"/>
                  <a:gd name="T50" fmla="*/ 80 w 395"/>
                  <a:gd name="T51" fmla="*/ 179 h 198"/>
                  <a:gd name="T52" fmla="*/ 58 w 395"/>
                  <a:gd name="T53" fmla="*/ 169 h 198"/>
                  <a:gd name="T54" fmla="*/ 40 w 395"/>
                  <a:gd name="T55" fmla="*/ 159 h 198"/>
                  <a:gd name="T56" fmla="*/ 25 w 395"/>
                  <a:gd name="T57" fmla="*/ 146 h 198"/>
                  <a:gd name="T58" fmla="*/ 13 w 395"/>
                  <a:gd name="T59" fmla="*/ 133 h 198"/>
                  <a:gd name="T60" fmla="*/ 5 w 395"/>
                  <a:gd name="T61" fmla="*/ 119 h 198"/>
                  <a:gd name="T62" fmla="*/ 0 w 395"/>
                  <a:gd name="T63" fmla="*/ 104 h 198"/>
                  <a:gd name="T64" fmla="*/ 2 w 395"/>
                  <a:gd name="T65" fmla="*/ 88 h 198"/>
                  <a:gd name="T66" fmla="*/ 7 w 395"/>
                  <a:gd name="T67" fmla="*/ 74 h 198"/>
                  <a:gd name="T68" fmla="*/ 15 w 395"/>
                  <a:gd name="T69" fmla="*/ 60 h 198"/>
                  <a:gd name="T70" fmla="*/ 29 w 395"/>
                  <a:gd name="T71" fmla="*/ 48 h 198"/>
                  <a:gd name="T72" fmla="*/ 45 w 395"/>
                  <a:gd name="T73" fmla="*/ 36 h 198"/>
                  <a:gd name="T74" fmla="*/ 65 w 395"/>
                  <a:gd name="T75" fmla="*/ 26 h 198"/>
                  <a:gd name="T76" fmla="*/ 88 w 395"/>
                  <a:gd name="T77" fmla="*/ 17 h 198"/>
                  <a:gd name="T78" fmla="*/ 112 w 395"/>
                  <a:gd name="T79" fmla="*/ 10 h 198"/>
                  <a:gd name="T80" fmla="*/ 138 w 395"/>
                  <a:gd name="T81" fmla="*/ 4 h 198"/>
                  <a:gd name="T82" fmla="*/ 167 w 395"/>
                  <a:gd name="T83" fmla="*/ 1 h 198"/>
                  <a:gd name="T84" fmla="*/ 198 w 395"/>
                  <a:gd name="T85" fmla="*/ 0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5"/>
                  <a:gd name="T130" fmla="*/ 0 h 198"/>
                  <a:gd name="T131" fmla="*/ 395 w 395"/>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5" h="198">
                    <a:moveTo>
                      <a:pt x="198" y="0"/>
                    </a:moveTo>
                    <a:lnTo>
                      <a:pt x="208" y="0"/>
                    </a:lnTo>
                    <a:lnTo>
                      <a:pt x="217" y="1"/>
                    </a:lnTo>
                    <a:lnTo>
                      <a:pt x="227" y="1"/>
                    </a:lnTo>
                    <a:lnTo>
                      <a:pt x="236" y="1"/>
                    </a:lnTo>
                    <a:lnTo>
                      <a:pt x="246" y="2"/>
                    </a:lnTo>
                    <a:lnTo>
                      <a:pt x="255" y="4"/>
                    </a:lnTo>
                    <a:lnTo>
                      <a:pt x="265" y="5"/>
                    </a:lnTo>
                    <a:lnTo>
                      <a:pt x="275" y="8"/>
                    </a:lnTo>
                    <a:lnTo>
                      <a:pt x="283" y="10"/>
                    </a:lnTo>
                    <a:lnTo>
                      <a:pt x="291" y="12"/>
                    </a:lnTo>
                    <a:lnTo>
                      <a:pt x="299" y="14"/>
                    </a:lnTo>
                    <a:lnTo>
                      <a:pt x="307" y="17"/>
                    </a:lnTo>
                    <a:lnTo>
                      <a:pt x="315" y="19"/>
                    </a:lnTo>
                    <a:lnTo>
                      <a:pt x="322" y="22"/>
                    </a:lnTo>
                    <a:lnTo>
                      <a:pt x="329" y="26"/>
                    </a:lnTo>
                    <a:lnTo>
                      <a:pt x="336" y="29"/>
                    </a:lnTo>
                    <a:lnTo>
                      <a:pt x="343" y="32"/>
                    </a:lnTo>
                    <a:lnTo>
                      <a:pt x="350" y="36"/>
                    </a:lnTo>
                    <a:lnTo>
                      <a:pt x="355" y="39"/>
                    </a:lnTo>
                    <a:lnTo>
                      <a:pt x="360" y="43"/>
                    </a:lnTo>
                    <a:lnTo>
                      <a:pt x="366" y="48"/>
                    </a:lnTo>
                    <a:lnTo>
                      <a:pt x="370" y="52"/>
                    </a:lnTo>
                    <a:lnTo>
                      <a:pt x="374" y="56"/>
                    </a:lnTo>
                    <a:lnTo>
                      <a:pt x="378" y="60"/>
                    </a:lnTo>
                    <a:lnTo>
                      <a:pt x="382" y="64"/>
                    </a:lnTo>
                    <a:lnTo>
                      <a:pt x="385" y="70"/>
                    </a:lnTo>
                    <a:lnTo>
                      <a:pt x="388" y="74"/>
                    </a:lnTo>
                    <a:lnTo>
                      <a:pt x="390" y="79"/>
                    </a:lnTo>
                    <a:lnTo>
                      <a:pt x="392" y="84"/>
                    </a:lnTo>
                    <a:lnTo>
                      <a:pt x="393" y="88"/>
                    </a:lnTo>
                    <a:lnTo>
                      <a:pt x="393" y="94"/>
                    </a:lnTo>
                    <a:lnTo>
                      <a:pt x="395" y="100"/>
                    </a:lnTo>
                    <a:lnTo>
                      <a:pt x="393" y="104"/>
                    </a:lnTo>
                    <a:lnTo>
                      <a:pt x="393" y="110"/>
                    </a:lnTo>
                    <a:lnTo>
                      <a:pt x="392" y="114"/>
                    </a:lnTo>
                    <a:lnTo>
                      <a:pt x="390" y="119"/>
                    </a:lnTo>
                    <a:lnTo>
                      <a:pt x="388" y="124"/>
                    </a:lnTo>
                    <a:lnTo>
                      <a:pt x="385" y="128"/>
                    </a:lnTo>
                    <a:lnTo>
                      <a:pt x="382" y="133"/>
                    </a:lnTo>
                    <a:lnTo>
                      <a:pt x="378" y="138"/>
                    </a:lnTo>
                    <a:lnTo>
                      <a:pt x="374" y="142"/>
                    </a:lnTo>
                    <a:lnTo>
                      <a:pt x="370" y="146"/>
                    </a:lnTo>
                    <a:lnTo>
                      <a:pt x="366" y="150"/>
                    </a:lnTo>
                    <a:lnTo>
                      <a:pt x="360" y="155"/>
                    </a:lnTo>
                    <a:lnTo>
                      <a:pt x="355" y="159"/>
                    </a:lnTo>
                    <a:lnTo>
                      <a:pt x="350" y="162"/>
                    </a:lnTo>
                    <a:lnTo>
                      <a:pt x="343" y="166"/>
                    </a:lnTo>
                    <a:lnTo>
                      <a:pt x="336" y="169"/>
                    </a:lnTo>
                    <a:lnTo>
                      <a:pt x="329" y="173"/>
                    </a:lnTo>
                    <a:lnTo>
                      <a:pt x="322" y="176"/>
                    </a:lnTo>
                    <a:lnTo>
                      <a:pt x="315" y="179"/>
                    </a:lnTo>
                    <a:lnTo>
                      <a:pt x="307" y="181"/>
                    </a:lnTo>
                    <a:lnTo>
                      <a:pt x="299" y="184"/>
                    </a:lnTo>
                    <a:lnTo>
                      <a:pt x="291" y="187"/>
                    </a:lnTo>
                    <a:lnTo>
                      <a:pt x="283" y="188"/>
                    </a:lnTo>
                    <a:lnTo>
                      <a:pt x="275" y="191"/>
                    </a:lnTo>
                    <a:lnTo>
                      <a:pt x="265" y="193"/>
                    </a:lnTo>
                    <a:lnTo>
                      <a:pt x="255" y="194"/>
                    </a:lnTo>
                    <a:lnTo>
                      <a:pt x="246" y="195"/>
                    </a:lnTo>
                    <a:lnTo>
                      <a:pt x="236" y="197"/>
                    </a:lnTo>
                    <a:lnTo>
                      <a:pt x="227" y="197"/>
                    </a:lnTo>
                    <a:lnTo>
                      <a:pt x="217" y="198"/>
                    </a:lnTo>
                    <a:lnTo>
                      <a:pt x="208" y="198"/>
                    </a:lnTo>
                    <a:lnTo>
                      <a:pt x="198" y="198"/>
                    </a:lnTo>
                    <a:lnTo>
                      <a:pt x="187" y="198"/>
                    </a:lnTo>
                    <a:lnTo>
                      <a:pt x="178" y="198"/>
                    </a:lnTo>
                    <a:lnTo>
                      <a:pt x="167" y="197"/>
                    </a:lnTo>
                    <a:lnTo>
                      <a:pt x="157" y="197"/>
                    </a:lnTo>
                    <a:lnTo>
                      <a:pt x="148" y="195"/>
                    </a:lnTo>
                    <a:lnTo>
                      <a:pt x="138" y="194"/>
                    </a:lnTo>
                    <a:lnTo>
                      <a:pt x="130" y="193"/>
                    </a:lnTo>
                    <a:lnTo>
                      <a:pt x="120" y="191"/>
                    </a:lnTo>
                    <a:lnTo>
                      <a:pt x="112" y="188"/>
                    </a:lnTo>
                    <a:lnTo>
                      <a:pt x="104" y="187"/>
                    </a:lnTo>
                    <a:lnTo>
                      <a:pt x="96" y="184"/>
                    </a:lnTo>
                    <a:lnTo>
                      <a:pt x="88" y="181"/>
                    </a:lnTo>
                    <a:lnTo>
                      <a:pt x="80" y="179"/>
                    </a:lnTo>
                    <a:lnTo>
                      <a:pt x="73" y="176"/>
                    </a:lnTo>
                    <a:lnTo>
                      <a:pt x="65" y="173"/>
                    </a:lnTo>
                    <a:lnTo>
                      <a:pt x="58" y="169"/>
                    </a:lnTo>
                    <a:lnTo>
                      <a:pt x="51" y="166"/>
                    </a:lnTo>
                    <a:lnTo>
                      <a:pt x="45" y="162"/>
                    </a:lnTo>
                    <a:lnTo>
                      <a:pt x="40" y="159"/>
                    </a:lnTo>
                    <a:lnTo>
                      <a:pt x="35" y="155"/>
                    </a:lnTo>
                    <a:lnTo>
                      <a:pt x="29" y="150"/>
                    </a:lnTo>
                    <a:lnTo>
                      <a:pt x="25" y="146"/>
                    </a:lnTo>
                    <a:lnTo>
                      <a:pt x="20" y="142"/>
                    </a:lnTo>
                    <a:lnTo>
                      <a:pt x="15" y="138"/>
                    </a:lnTo>
                    <a:lnTo>
                      <a:pt x="13" y="133"/>
                    </a:lnTo>
                    <a:lnTo>
                      <a:pt x="10" y="128"/>
                    </a:lnTo>
                    <a:lnTo>
                      <a:pt x="7" y="124"/>
                    </a:lnTo>
                    <a:lnTo>
                      <a:pt x="5" y="119"/>
                    </a:lnTo>
                    <a:lnTo>
                      <a:pt x="3" y="114"/>
                    </a:lnTo>
                    <a:lnTo>
                      <a:pt x="2" y="110"/>
                    </a:lnTo>
                    <a:lnTo>
                      <a:pt x="0" y="104"/>
                    </a:lnTo>
                    <a:lnTo>
                      <a:pt x="0" y="100"/>
                    </a:lnTo>
                    <a:lnTo>
                      <a:pt x="0" y="94"/>
                    </a:lnTo>
                    <a:lnTo>
                      <a:pt x="2" y="88"/>
                    </a:lnTo>
                    <a:lnTo>
                      <a:pt x="3" y="84"/>
                    </a:lnTo>
                    <a:lnTo>
                      <a:pt x="5" y="79"/>
                    </a:lnTo>
                    <a:lnTo>
                      <a:pt x="7" y="74"/>
                    </a:lnTo>
                    <a:lnTo>
                      <a:pt x="10" y="70"/>
                    </a:lnTo>
                    <a:lnTo>
                      <a:pt x="13" y="64"/>
                    </a:lnTo>
                    <a:lnTo>
                      <a:pt x="15" y="60"/>
                    </a:lnTo>
                    <a:lnTo>
                      <a:pt x="20" y="56"/>
                    </a:lnTo>
                    <a:lnTo>
                      <a:pt x="25" y="52"/>
                    </a:lnTo>
                    <a:lnTo>
                      <a:pt x="29" y="48"/>
                    </a:lnTo>
                    <a:lnTo>
                      <a:pt x="35" y="43"/>
                    </a:lnTo>
                    <a:lnTo>
                      <a:pt x="40" y="39"/>
                    </a:lnTo>
                    <a:lnTo>
                      <a:pt x="45" y="36"/>
                    </a:lnTo>
                    <a:lnTo>
                      <a:pt x="51" y="32"/>
                    </a:lnTo>
                    <a:lnTo>
                      <a:pt x="58" y="29"/>
                    </a:lnTo>
                    <a:lnTo>
                      <a:pt x="65" y="26"/>
                    </a:lnTo>
                    <a:lnTo>
                      <a:pt x="73" y="22"/>
                    </a:lnTo>
                    <a:lnTo>
                      <a:pt x="80" y="19"/>
                    </a:lnTo>
                    <a:lnTo>
                      <a:pt x="88" y="17"/>
                    </a:lnTo>
                    <a:lnTo>
                      <a:pt x="96" y="14"/>
                    </a:lnTo>
                    <a:lnTo>
                      <a:pt x="104" y="12"/>
                    </a:lnTo>
                    <a:lnTo>
                      <a:pt x="112" y="10"/>
                    </a:lnTo>
                    <a:lnTo>
                      <a:pt x="120" y="8"/>
                    </a:lnTo>
                    <a:lnTo>
                      <a:pt x="130" y="5"/>
                    </a:lnTo>
                    <a:lnTo>
                      <a:pt x="138" y="4"/>
                    </a:lnTo>
                    <a:lnTo>
                      <a:pt x="148" y="2"/>
                    </a:lnTo>
                    <a:lnTo>
                      <a:pt x="157" y="1"/>
                    </a:lnTo>
                    <a:lnTo>
                      <a:pt x="167" y="1"/>
                    </a:lnTo>
                    <a:lnTo>
                      <a:pt x="178" y="1"/>
                    </a:lnTo>
                    <a:lnTo>
                      <a:pt x="187" y="0"/>
                    </a:lnTo>
                    <a:lnTo>
                      <a:pt x="198" y="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94" name="Freeform 66">
                <a:extLst>
                  <a:ext uri="{FF2B5EF4-FFF2-40B4-BE49-F238E27FC236}">
                    <a16:creationId xmlns:a16="http://schemas.microsoft.com/office/drawing/2014/main" id="{92607EF2-0F1E-7F4C-B195-3AEBC294350A}"/>
                  </a:ext>
                </a:extLst>
              </p:cNvPr>
              <p:cNvSpPr>
                <a:spLocks/>
              </p:cNvSpPr>
              <p:nvPr/>
            </p:nvSpPr>
            <p:spPr bwMode="auto">
              <a:xfrm>
                <a:off x="1260" y="1858"/>
                <a:ext cx="203" cy="107"/>
              </a:xfrm>
              <a:custGeom>
                <a:avLst/>
                <a:gdLst>
                  <a:gd name="T0" fmla="*/ 203 w 203"/>
                  <a:gd name="T1" fmla="*/ 107 h 107"/>
                  <a:gd name="T2" fmla="*/ 202 w 203"/>
                  <a:gd name="T3" fmla="*/ 94 h 107"/>
                  <a:gd name="T4" fmla="*/ 199 w 203"/>
                  <a:gd name="T5" fmla="*/ 83 h 107"/>
                  <a:gd name="T6" fmla="*/ 194 w 203"/>
                  <a:gd name="T7" fmla="*/ 73 h 107"/>
                  <a:gd name="T8" fmla="*/ 186 w 203"/>
                  <a:gd name="T9" fmla="*/ 63 h 107"/>
                  <a:gd name="T10" fmla="*/ 177 w 203"/>
                  <a:gd name="T11" fmla="*/ 53 h 107"/>
                  <a:gd name="T12" fmla="*/ 167 w 203"/>
                  <a:gd name="T13" fmla="*/ 45 h 107"/>
                  <a:gd name="T14" fmla="*/ 156 w 203"/>
                  <a:gd name="T15" fmla="*/ 36 h 107"/>
                  <a:gd name="T16" fmla="*/ 142 w 203"/>
                  <a:gd name="T17" fmla="*/ 29 h 107"/>
                  <a:gd name="T18" fmla="*/ 127 w 203"/>
                  <a:gd name="T19" fmla="*/ 22 h 107"/>
                  <a:gd name="T20" fmla="*/ 112 w 203"/>
                  <a:gd name="T21" fmla="*/ 17 h 107"/>
                  <a:gd name="T22" fmla="*/ 94 w 203"/>
                  <a:gd name="T23" fmla="*/ 11 h 107"/>
                  <a:gd name="T24" fmla="*/ 78 w 203"/>
                  <a:gd name="T25" fmla="*/ 7 h 107"/>
                  <a:gd name="T26" fmla="*/ 59 w 203"/>
                  <a:gd name="T27" fmla="*/ 4 h 107"/>
                  <a:gd name="T28" fmla="*/ 40 w 203"/>
                  <a:gd name="T29" fmla="*/ 1 h 107"/>
                  <a:gd name="T30" fmla="*/ 19 w 203"/>
                  <a:gd name="T31" fmla="*/ 0 h 107"/>
                  <a:gd name="T32" fmla="*/ 0 w 203"/>
                  <a:gd name="T33" fmla="*/ 0 h 107"/>
                  <a:gd name="T34" fmla="*/ 8 w 203"/>
                  <a:gd name="T35" fmla="*/ 14 h 107"/>
                  <a:gd name="T36" fmla="*/ 29 w 203"/>
                  <a:gd name="T37" fmla="*/ 15 h 107"/>
                  <a:gd name="T38" fmla="*/ 48 w 203"/>
                  <a:gd name="T39" fmla="*/ 18 h 107"/>
                  <a:gd name="T40" fmla="*/ 66 w 203"/>
                  <a:gd name="T41" fmla="*/ 21 h 107"/>
                  <a:gd name="T42" fmla="*/ 82 w 203"/>
                  <a:gd name="T43" fmla="*/ 24 h 107"/>
                  <a:gd name="T44" fmla="*/ 98 w 203"/>
                  <a:gd name="T45" fmla="*/ 28 h 107"/>
                  <a:gd name="T46" fmla="*/ 115 w 203"/>
                  <a:gd name="T47" fmla="*/ 33 h 107"/>
                  <a:gd name="T48" fmla="*/ 128 w 203"/>
                  <a:gd name="T49" fmla="*/ 39 h 107"/>
                  <a:gd name="T50" fmla="*/ 141 w 203"/>
                  <a:gd name="T51" fmla="*/ 46 h 107"/>
                  <a:gd name="T52" fmla="*/ 153 w 203"/>
                  <a:gd name="T53" fmla="*/ 53 h 107"/>
                  <a:gd name="T54" fmla="*/ 162 w 203"/>
                  <a:gd name="T55" fmla="*/ 60 h 107"/>
                  <a:gd name="T56" fmla="*/ 171 w 203"/>
                  <a:gd name="T57" fmla="*/ 69 h 107"/>
                  <a:gd name="T58" fmla="*/ 177 w 203"/>
                  <a:gd name="T59" fmla="*/ 76 h 107"/>
                  <a:gd name="T60" fmla="*/ 183 w 203"/>
                  <a:gd name="T61" fmla="*/ 84 h 107"/>
                  <a:gd name="T62" fmla="*/ 187 w 203"/>
                  <a:gd name="T63" fmla="*/ 93 h 107"/>
                  <a:gd name="T64" fmla="*/ 188 w 203"/>
                  <a:gd name="T65" fmla="*/ 101 h 107"/>
                  <a:gd name="T66" fmla="*/ 188 w 203"/>
                  <a:gd name="T67" fmla="*/ 107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7"/>
                  <a:gd name="T104" fmla="*/ 203 w 203"/>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7">
                    <a:moveTo>
                      <a:pt x="203" y="107"/>
                    </a:moveTo>
                    <a:lnTo>
                      <a:pt x="203" y="107"/>
                    </a:lnTo>
                    <a:lnTo>
                      <a:pt x="203" y="100"/>
                    </a:lnTo>
                    <a:lnTo>
                      <a:pt x="202" y="94"/>
                    </a:lnTo>
                    <a:lnTo>
                      <a:pt x="201" y="88"/>
                    </a:lnTo>
                    <a:lnTo>
                      <a:pt x="199" y="83"/>
                    </a:lnTo>
                    <a:lnTo>
                      <a:pt x="197" y="78"/>
                    </a:lnTo>
                    <a:lnTo>
                      <a:pt x="194" y="73"/>
                    </a:lnTo>
                    <a:lnTo>
                      <a:pt x="190" y="67"/>
                    </a:lnTo>
                    <a:lnTo>
                      <a:pt x="186" y="63"/>
                    </a:lnTo>
                    <a:lnTo>
                      <a:pt x="182" y="57"/>
                    </a:lnTo>
                    <a:lnTo>
                      <a:pt x="177" y="53"/>
                    </a:lnTo>
                    <a:lnTo>
                      <a:pt x="172" y="49"/>
                    </a:lnTo>
                    <a:lnTo>
                      <a:pt x="167" y="45"/>
                    </a:lnTo>
                    <a:lnTo>
                      <a:pt x="161" y="40"/>
                    </a:lnTo>
                    <a:lnTo>
                      <a:pt x="156" y="36"/>
                    </a:lnTo>
                    <a:lnTo>
                      <a:pt x="149" y="33"/>
                    </a:lnTo>
                    <a:lnTo>
                      <a:pt x="142" y="29"/>
                    </a:lnTo>
                    <a:lnTo>
                      <a:pt x="135" y="25"/>
                    </a:lnTo>
                    <a:lnTo>
                      <a:pt x="127" y="22"/>
                    </a:lnTo>
                    <a:lnTo>
                      <a:pt x="120" y="19"/>
                    </a:lnTo>
                    <a:lnTo>
                      <a:pt x="112" y="17"/>
                    </a:lnTo>
                    <a:lnTo>
                      <a:pt x="104" y="14"/>
                    </a:lnTo>
                    <a:lnTo>
                      <a:pt x="94" y="11"/>
                    </a:lnTo>
                    <a:lnTo>
                      <a:pt x="86" y="9"/>
                    </a:lnTo>
                    <a:lnTo>
                      <a:pt x="78" y="7"/>
                    </a:lnTo>
                    <a:lnTo>
                      <a:pt x="68" y="5"/>
                    </a:lnTo>
                    <a:lnTo>
                      <a:pt x="59" y="4"/>
                    </a:lnTo>
                    <a:lnTo>
                      <a:pt x="49" y="2"/>
                    </a:lnTo>
                    <a:lnTo>
                      <a:pt x="40" y="1"/>
                    </a:lnTo>
                    <a:lnTo>
                      <a:pt x="30" y="0"/>
                    </a:lnTo>
                    <a:lnTo>
                      <a:pt x="19" y="0"/>
                    </a:lnTo>
                    <a:lnTo>
                      <a:pt x="10" y="0"/>
                    </a:lnTo>
                    <a:lnTo>
                      <a:pt x="0" y="0"/>
                    </a:lnTo>
                    <a:lnTo>
                      <a:pt x="0" y="14"/>
                    </a:lnTo>
                    <a:lnTo>
                      <a:pt x="8" y="14"/>
                    </a:lnTo>
                    <a:lnTo>
                      <a:pt x="19" y="15"/>
                    </a:lnTo>
                    <a:lnTo>
                      <a:pt x="29" y="15"/>
                    </a:lnTo>
                    <a:lnTo>
                      <a:pt x="38" y="17"/>
                    </a:lnTo>
                    <a:lnTo>
                      <a:pt x="48" y="18"/>
                    </a:lnTo>
                    <a:lnTo>
                      <a:pt x="56" y="19"/>
                    </a:lnTo>
                    <a:lnTo>
                      <a:pt x="66" y="21"/>
                    </a:lnTo>
                    <a:lnTo>
                      <a:pt x="74" y="22"/>
                    </a:lnTo>
                    <a:lnTo>
                      <a:pt x="82" y="24"/>
                    </a:lnTo>
                    <a:lnTo>
                      <a:pt x="90" y="26"/>
                    </a:lnTo>
                    <a:lnTo>
                      <a:pt x="98" y="28"/>
                    </a:lnTo>
                    <a:lnTo>
                      <a:pt x="107" y="31"/>
                    </a:lnTo>
                    <a:lnTo>
                      <a:pt x="115" y="33"/>
                    </a:lnTo>
                    <a:lnTo>
                      <a:pt x="122" y="36"/>
                    </a:lnTo>
                    <a:lnTo>
                      <a:pt x="128" y="39"/>
                    </a:lnTo>
                    <a:lnTo>
                      <a:pt x="135" y="43"/>
                    </a:lnTo>
                    <a:lnTo>
                      <a:pt x="141" y="46"/>
                    </a:lnTo>
                    <a:lnTo>
                      <a:pt x="147" y="49"/>
                    </a:lnTo>
                    <a:lnTo>
                      <a:pt x="153" y="53"/>
                    </a:lnTo>
                    <a:lnTo>
                      <a:pt x="158" y="57"/>
                    </a:lnTo>
                    <a:lnTo>
                      <a:pt x="162" y="60"/>
                    </a:lnTo>
                    <a:lnTo>
                      <a:pt x="167" y="64"/>
                    </a:lnTo>
                    <a:lnTo>
                      <a:pt x="171" y="69"/>
                    </a:lnTo>
                    <a:lnTo>
                      <a:pt x="175" y="71"/>
                    </a:lnTo>
                    <a:lnTo>
                      <a:pt x="177" y="76"/>
                    </a:lnTo>
                    <a:lnTo>
                      <a:pt x="180" y="80"/>
                    </a:lnTo>
                    <a:lnTo>
                      <a:pt x="183" y="84"/>
                    </a:lnTo>
                    <a:lnTo>
                      <a:pt x="186" y="88"/>
                    </a:lnTo>
                    <a:lnTo>
                      <a:pt x="187" y="93"/>
                    </a:lnTo>
                    <a:lnTo>
                      <a:pt x="187" y="97"/>
                    </a:lnTo>
                    <a:lnTo>
                      <a:pt x="188" y="101"/>
                    </a:lnTo>
                    <a:lnTo>
                      <a:pt x="188" y="107"/>
                    </a:lnTo>
                    <a:lnTo>
                      <a:pt x="203" y="10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95" name="Freeform 67">
                <a:extLst>
                  <a:ext uri="{FF2B5EF4-FFF2-40B4-BE49-F238E27FC236}">
                    <a16:creationId xmlns:a16="http://schemas.microsoft.com/office/drawing/2014/main" id="{0AE9E5F2-5C93-D145-AA6F-0F57C3B54896}"/>
                  </a:ext>
                </a:extLst>
              </p:cNvPr>
              <p:cNvSpPr>
                <a:spLocks/>
              </p:cNvSpPr>
              <p:nvPr/>
            </p:nvSpPr>
            <p:spPr bwMode="auto">
              <a:xfrm>
                <a:off x="1260" y="1965"/>
                <a:ext cx="203" cy="105"/>
              </a:xfrm>
              <a:custGeom>
                <a:avLst/>
                <a:gdLst>
                  <a:gd name="T0" fmla="*/ 0 w 203"/>
                  <a:gd name="T1" fmla="*/ 105 h 105"/>
                  <a:gd name="T2" fmla="*/ 19 w 203"/>
                  <a:gd name="T3" fmla="*/ 105 h 105"/>
                  <a:gd name="T4" fmla="*/ 40 w 203"/>
                  <a:gd name="T5" fmla="*/ 104 h 105"/>
                  <a:gd name="T6" fmla="*/ 59 w 203"/>
                  <a:gd name="T7" fmla="*/ 101 h 105"/>
                  <a:gd name="T8" fmla="*/ 78 w 203"/>
                  <a:gd name="T9" fmla="*/ 98 h 105"/>
                  <a:gd name="T10" fmla="*/ 94 w 203"/>
                  <a:gd name="T11" fmla="*/ 94 h 105"/>
                  <a:gd name="T12" fmla="*/ 112 w 203"/>
                  <a:gd name="T13" fmla="*/ 88 h 105"/>
                  <a:gd name="T14" fmla="*/ 127 w 203"/>
                  <a:gd name="T15" fmla="*/ 83 h 105"/>
                  <a:gd name="T16" fmla="*/ 142 w 203"/>
                  <a:gd name="T17" fmla="*/ 76 h 105"/>
                  <a:gd name="T18" fmla="*/ 156 w 203"/>
                  <a:gd name="T19" fmla="*/ 69 h 105"/>
                  <a:gd name="T20" fmla="*/ 167 w 203"/>
                  <a:gd name="T21" fmla="*/ 60 h 105"/>
                  <a:gd name="T22" fmla="*/ 177 w 203"/>
                  <a:gd name="T23" fmla="*/ 52 h 105"/>
                  <a:gd name="T24" fmla="*/ 186 w 203"/>
                  <a:gd name="T25" fmla="*/ 42 h 105"/>
                  <a:gd name="T26" fmla="*/ 194 w 203"/>
                  <a:gd name="T27" fmla="*/ 32 h 105"/>
                  <a:gd name="T28" fmla="*/ 199 w 203"/>
                  <a:gd name="T29" fmla="*/ 22 h 105"/>
                  <a:gd name="T30" fmla="*/ 202 w 203"/>
                  <a:gd name="T31" fmla="*/ 11 h 105"/>
                  <a:gd name="T32" fmla="*/ 203 w 203"/>
                  <a:gd name="T33" fmla="*/ 0 h 105"/>
                  <a:gd name="T34" fmla="*/ 188 w 203"/>
                  <a:gd name="T35" fmla="*/ 2 h 105"/>
                  <a:gd name="T36" fmla="*/ 187 w 203"/>
                  <a:gd name="T37" fmla="*/ 12 h 105"/>
                  <a:gd name="T38" fmla="*/ 183 w 203"/>
                  <a:gd name="T39" fmla="*/ 21 h 105"/>
                  <a:gd name="T40" fmla="*/ 177 w 203"/>
                  <a:gd name="T41" fmla="*/ 28 h 105"/>
                  <a:gd name="T42" fmla="*/ 171 w 203"/>
                  <a:gd name="T43" fmla="*/ 36 h 105"/>
                  <a:gd name="T44" fmla="*/ 162 w 203"/>
                  <a:gd name="T45" fmla="*/ 45 h 105"/>
                  <a:gd name="T46" fmla="*/ 153 w 203"/>
                  <a:gd name="T47" fmla="*/ 52 h 105"/>
                  <a:gd name="T48" fmla="*/ 141 w 203"/>
                  <a:gd name="T49" fmla="*/ 59 h 105"/>
                  <a:gd name="T50" fmla="*/ 128 w 203"/>
                  <a:gd name="T51" fmla="*/ 66 h 105"/>
                  <a:gd name="T52" fmla="*/ 115 w 203"/>
                  <a:gd name="T53" fmla="*/ 71 h 105"/>
                  <a:gd name="T54" fmla="*/ 98 w 203"/>
                  <a:gd name="T55" fmla="*/ 77 h 105"/>
                  <a:gd name="T56" fmla="*/ 82 w 203"/>
                  <a:gd name="T57" fmla="*/ 81 h 105"/>
                  <a:gd name="T58" fmla="*/ 66 w 203"/>
                  <a:gd name="T59" fmla="*/ 84 h 105"/>
                  <a:gd name="T60" fmla="*/ 48 w 203"/>
                  <a:gd name="T61" fmla="*/ 88 h 105"/>
                  <a:gd name="T62" fmla="*/ 29 w 203"/>
                  <a:gd name="T63" fmla="*/ 90 h 105"/>
                  <a:gd name="T64" fmla="*/ 8 w 203"/>
                  <a:gd name="T65" fmla="*/ 91 h 105"/>
                  <a:gd name="T66" fmla="*/ 0 w 203"/>
                  <a:gd name="T67" fmla="*/ 91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5"/>
                  <a:gd name="T104" fmla="*/ 203 w 203"/>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5">
                    <a:moveTo>
                      <a:pt x="0" y="105"/>
                    </a:moveTo>
                    <a:lnTo>
                      <a:pt x="0" y="105"/>
                    </a:lnTo>
                    <a:lnTo>
                      <a:pt x="10" y="105"/>
                    </a:lnTo>
                    <a:lnTo>
                      <a:pt x="19" y="105"/>
                    </a:lnTo>
                    <a:lnTo>
                      <a:pt x="30" y="104"/>
                    </a:lnTo>
                    <a:lnTo>
                      <a:pt x="40" y="104"/>
                    </a:lnTo>
                    <a:lnTo>
                      <a:pt x="49" y="102"/>
                    </a:lnTo>
                    <a:lnTo>
                      <a:pt x="59" y="101"/>
                    </a:lnTo>
                    <a:lnTo>
                      <a:pt x="68" y="100"/>
                    </a:lnTo>
                    <a:lnTo>
                      <a:pt x="78" y="98"/>
                    </a:lnTo>
                    <a:lnTo>
                      <a:pt x="86" y="95"/>
                    </a:lnTo>
                    <a:lnTo>
                      <a:pt x="94" y="94"/>
                    </a:lnTo>
                    <a:lnTo>
                      <a:pt x="104" y="91"/>
                    </a:lnTo>
                    <a:lnTo>
                      <a:pt x="112" y="88"/>
                    </a:lnTo>
                    <a:lnTo>
                      <a:pt x="120" y="86"/>
                    </a:lnTo>
                    <a:lnTo>
                      <a:pt x="127" y="83"/>
                    </a:lnTo>
                    <a:lnTo>
                      <a:pt x="135" y="79"/>
                    </a:lnTo>
                    <a:lnTo>
                      <a:pt x="142" y="76"/>
                    </a:lnTo>
                    <a:lnTo>
                      <a:pt x="149" y="73"/>
                    </a:lnTo>
                    <a:lnTo>
                      <a:pt x="156" y="69"/>
                    </a:lnTo>
                    <a:lnTo>
                      <a:pt x="161" y="64"/>
                    </a:lnTo>
                    <a:lnTo>
                      <a:pt x="167" y="60"/>
                    </a:lnTo>
                    <a:lnTo>
                      <a:pt x="172" y="56"/>
                    </a:lnTo>
                    <a:lnTo>
                      <a:pt x="177" y="52"/>
                    </a:lnTo>
                    <a:lnTo>
                      <a:pt x="182" y="48"/>
                    </a:lnTo>
                    <a:lnTo>
                      <a:pt x="186" y="42"/>
                    </a:lnTo>
                    <a:lnTo>
                      <a:pt x="190" y="38"/>
                    </a:lnTo>
                    <a:lnTo>
                      <a:pt x="194" y="32"/>
                    </a:lnTo>
                    <a:lnTo>
                      <a:pt x="197" y="28"/>
                    </a:lnTo>
                    <a:lnTo>
                      <a:pt x="199" y="22"/>
                    </a:lnTo>
                    <a:lnTo>
                      <a:pt x="201" y="17"/>
                    </a:lnTo>
                    <a:lnTo>
                      <a:pt x="202" y="11"/>
                    </a:lnTo>
                    <a:lnTo>
                      <a:pt x="203" y="5"/>
                    </a:lnTo>
                    <a:lnTo>
                      <a:pt x="203" y="0"/>
                    </a:lnTo>
                    <a:lnTo>
                      <a:pt x="188" y="0"/>
                    </a:lnTo>
                    <a:lnTo>
                      <a:pt x="188" y="2"/>
                    </a:lnTo>
                    <a:lnTo>
                      <a:pt x="187" y="8"/>
                    </a:lnTo>
                    <a:lnTo>
                      <a:pt x="187" y="12"/>
                    </a:lnTo>
                    <a:lnTo>
                      <a:pt x="186" y="17"/>
                    </a:lnTo>
                    <a:lnTo>
                      <a:pt x="183" y="21"/>
                    </a:lnTo>
                    <a:lnTo>
                      <a:pt x="180" y="25"/>
                    </a:lnTo>
                    <a:lnTo>
                      <a:pt x="177" y="28"/>
                    </a:lnTo>
                    <a:lnTo>
                      <a:pt x="175" y="32"/>
                    </a:lnTo>
                    <a:lnTo>
                      <a:pt x="171" y="36"/>
                    </a:lnTo>
                    <a:lnTo>
                      <a:pt x="167" y="40"/>
                    </a:lnTo>
                    <a:lnTo>
                      <a:pt x="162" y="45"/>
                    </a:lnTo>
                    <a:lnTo>
                      <a:pt x="158" y="49"/>
                    </a:lnTo>
                    <a:lnTo>
                      <a:pt x="153" y="52"/>
                    </a:lnTo>
                    <a:lnTo>
                      <a:pt x="147" y="56"/>
                    </a:lnTo>
                    <a:lnTo>
                      <a:pt x="141" y="59"/>
                    </a:lnTo>
                    <a:lnTo>
                      <a:pt x="135" y="63"/>
                    </a:lnTo>
                    <a:lnTo>
                      <a:pt x="128" y="66"/>
                    </a:lnTo>
                    <a:lnTo>
                      <a:pt x="122" y="69"/>
                    </a:lnTo>
                    <a:lnTo>
                      <a:pt x="115" y="71"/>
                    </a:lnTo>
                    <a:lnTo>
                      <a:pt x="107" y="74"/>
                    </a:lnTo>
                    <a:lnTo>
                      <a:pt x="98" y="77"/>
                    </a:lnTo>
                    <a:lnTo>
                      <a:pt x="90" y="79"/>
                    </a:lnTo>
                    <a:lnTo>
                      <a:pt x="82" y="81"/>
                    </a:lnTo>
                    <a:lnTo>
                      <a:pt x="74" y="83"/>
                    </a:lnTo>
                    <a:lnTo>
                      <a:pt x="66" y="84"/>
                    </a:lnTo>
                    <a:lnTo>
                      <a:pt x="56" y="87"/>
                    </a:lnTo>
                    <a:lnTo>
                      <a:pt x="48" y="88"/>
                    </a:lnTo>
                    <a:lnTo>
                      <a:pt x="38" y="88"/>
                    </a:lnTo>
                    <a:lnTo>
                      <a:pt x="29" y="90"/>
                    </a:lnTo>
                    <a:lnTo>
                      <a:pt x="19" y="90"/>
                    </a:lnTo>
                    <a:lnTo>
                      <a:pt x="8" y="91"/>
                    </a:lnTo>
                    <a:lnTo>
                      <a:pt x="0" y="91"/>
                    </a:lnTo>
                    <a:lnTo>
                      <a:pt x="0" y="10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96" name="Freeform 68">
                <a:extLst>
                  <a:ext uri="{FF2B5EF4-FFF2-40B4-BE49-F238E27FC236}">
                    <a16:creationId xmlns:a16="http://schemas.microsoft.com/office/drawing/2014/main" id="{39D5DC75-8FB6-A248-84C2-122EFC941FF5}"/>
                  </a:ext>
                </a:extLst>
              </p:cNvPr>
              <p:cNvSpPr>
                <a:spLocks/>
              </p:cNvSpPr>
              <p:nvPr/>
            </p:nvSpPr>
            <p:spPr bwMode="auto">
              <a:xfrm>
                <a:off x="1056" y="1965"/>
                <a:ext cx="204" cy="105"/>
              </a:xfrm>
              <a:custGeom>
                <a:avLst/>
                <a:gdLst>
                  <a:gd name="T0" fmla="*/ 0 w 204"/>
                  <a:gd name="T1" fmla="*/ 0 h 105"/>
                  <a:gd name="T2" fmla="*/ 0 w 204"/>
                  <a:gd name="T3" fmla="*/ 11 h 105"/>
                  <a:gd name="T4" fmla="*/ 4 w 204"/>
                  <a:gd name="T5" fmla="*/ 22 h 105"/>
                  <a:gd name="T6" fmla="*/ 9 w 204"/>
                  <a:gd name="T7" fmla="*/ 32 h 105"/>
                  <a:gd name="T8" fmla="*/ 16 w 204"/>
                  <a:gd name="T9" fmla="*/ 42 h 105"/>
                  <a:gd name="T10" fmla="*/ 26 w 204"/>
                  <a:gd name="T11" fmla="*/ 52 h 105"/>
                  <a:gd name="T12" fmla="*/ 36 w 204"/>
                  <a:gd name="T13" fmla="*/ 60 h 105"/>
                  <a:gd name="T14" fmla="*/ 47 w 204"/>
                  <a:gd name="T15" fmla="*/ 69 h 105"/>
                  <a:gd name="T16" fmla="*/ 61 w 204"/>
                  <a:gd name="T17" fmla="*/ 76 h 105"/>
                  <a:gd name="T18" fmla="*/ 75 w 204"/>
                  <a:gd name="T19" fmla="*/ 83 h 105"/>
                  <a:gd name="T20" fmla="*/ 91 w 204"/>
                  <a:gd name="T21" fmla="*/ 88 h 105"/>
                  <a:gd name="T22" fmla="*/ 107 w 204"/>
                  <a:gd name="T23" fmla="*/ 94 h 105"/>
                  <a:gd name="T24" fmla="*/ 125 w 204"/>
                  <a:gd name="T25" fmla="*/ 98 h 105"/>
                  <a:gd name="T26" fmla="*/ 144 w 204"/>
                  <a:gd name="T27" fmla="*/ 101 h 105"/>
                  <a:gd name="T28" fmla="*/ 163 w 204"/>
                  <a:gd name="T29" fmla="*/ 104 h 105"/>
                  <a:gd name="T30" fmla="*/ 182 w 204"/>
                  <a:gd name="T31" fmla="*/ 105 h 105"/>
                  <a:gd name="T32" fmla="*/ 204 w 204"/>
                  <a:gd name="T33" fmla="*/ 105 h 105"/>
                  <a:gd name="T34" fmla="*/ 193 w 204"/>
                  <a:gd name="T35" fmla="*/ 91 h 105"/>
                  <a:gd name="T36" fmla="*/ 174 w 204"/>
                  <a:gd name="T37" fmla="*/ 90 h 105"/>
                  <a:gd name="T38" fmla="*/ 155 w 204"/>
                  <a:gd name="T39" fmla="*/ 88 h 105"/>
                  <a:gd name="T40" fmla="*/ 137 w 204"/>
                  <a:gd name="T41" fmla="*/ 84 h 105"/>
                  <a:gd name="T42" fmla="*/ 120 w 204"/>
                  <a:gd name="T43" fmla="*/ 81 h 105"/>
                  <a:gd name="T44" fmla="*/ 103 w 204"/>
                  <a:gd name="T45" fmla="*/ 77 h 105"/>
                  <a:gd name="T46" fmla="*/ 88 w 204"/>
                  <a:gd name="T47" fmla="*/ 71 h 105"/>
                  <a:gd name="T48" fmla="*/ 75 w 204"/>
                  <a:gd name="T49" fmla="*/ 66 h 105"/>
                  <a:gd name="T50" fmla="*/ 61 w 204"/>
                  <a:gd name="T51" fmla="*/ 59 h 105"/>
                  <a:gd name="T52" fmla="*/ 50 w 204"/>
                  <a:gd name="T53" fmla="*/ 52 h 105"/>
                  <a:gd name="T54" fmla="*/ 39 w 204"/>
                  <a:gd name="T55" fmla="*/ 45 h 105"/>
                  <a:gd name="T56" fmla="*/ 31 w 204"/>
                  <a:gd name="T57" fmla="*/ 36 h 105"/>
                  <a:gd name="T58" fmla="*/ 24 w 204"/>
                  <a:gd name="T59" fmla="*/ 28 h 105"/>
                  <a:gd name="T60" fmla="*/ 20 w 204"/>
                  <a:gd name="T61" fmla="*/ 21 h 105"/>
                  <a:gd name="T62" fmla="*/ 16 w 204"/>
                  <a:gd name="T63" fmla="*/ 12 h 105"/>
                  <a:gd name="T64" fmla="*/ 15 w 204"/>
                  <a:gd name="T65" fmla="*/ 2 h 105"/>
                  <a:gd name="T66" fmla="*/ 15 w 204"/>
                  <a:gd name="T67" fmla="*/ 0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5"/>
                  <a:gd name="T104" fmla="*/ 204 w 204"/>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5">
                    <a:moveTo>
                      <a:pt x="0" y="0"/>
                    </a:moveTo>
                    <a:lnTo>
                      <a:pt x="0" y="0"/>
                    </a:lnTo>
                    <a:lnTo>
                      <a:pt x="0" y="5"/>
                    </a:lnTo>
                    <a:lnTo>
                      <a:pt x="0" y="11"/>
                    </a:lnTo>
                    <a:lnTo>
                      <a:pt x="1" y="17"/>
                    </a:lnTo>
                    <a:lnTo>
                      <a:pt x="4" y="22"/>
                    </a:lnTo>
                    <a:lnTo>
                      <a:pt x="6" y="28"/>
                    </a:lnTo>
                    <a:lnTo>
                      <a:pt x="9" y="32"/>
                    </a:lnTo>
                    <a:lnTo>
                      <a:pt x="12" y="38"/>
                    </a:lnTo>
                    <a:lnTo>
                      <a:pt x="16" y="42"/>
                    </a:lnTo>
                    <a:lnTo>
                      <a:pt x="20" y="48"/>
                    </a:lnTo>
                    <a:lnTo>
                      <a:pt x="26" y="52"/>
                    </a:lnTo>
                    <a:lnTo>
                      <a:pt x="31" y="56"/>
                    </a:lnTo>
                    <a:lnTo>
                      <a:pt x="36" y="60"/>
                    </a:lnTo>
                    <a:lnTo>
                      <a:pt x="42" y="64"/>
                    </a:lnTo>
                    <a:lnTo>
                      <a:pt x="47" y="69"/>
                    </a:lnTo>
                    <a:lnTo>
                      <a:pt x="54" y="73"/>
                    </a:lnTo>
                    <a:lnTo>
                      <a:pt x="61" y="76"/>
                    </a:lnTo>
                    <a:lnTo>
                      <a:pt x="68" y="79"/>
                    </a:lnTo>
                    <a:lnTo>
                      <a:pt x="75" y="83"/>
                    </a:lnTo>
                    <a:lnTo>
                      <a:pt x="83" y="86"/>
                    </a:lnTo>
                    <a:lnTo>
                      <a:pt x="91" y="88"/>
                    </a:lnTo>
                    <a:lnTo>
                      <a:pt x="99" y="91"/>
                    </a:lnTo>
                    <a:lnTo>
                      <a:pt x="107" y="94"/>
                    </a:lnTo>
                    <a:lnTo>
                      <a:pt x="117" y="95"/>
                    </a:lnTo>
                    <a:lnTo>
                      <a:pt x="125" y="98"/>
                    </a:lnTo>
                    <a:lnTo>
                      <a:pt x="135" y="100"/>
                    </a:lnTo>
                    <a:lnTo>
                      <a:pt x="144" y="101"/>
                    </a:lnTo>
                    <a:lnTo>
                      <a:pt x="154" y="102"/>
                    </a:lnTo>
                    <a:lnTo>
                      <a:pt x="163" y="104"/>
                    </a:lnTo>
                    <a:lnTo>
                      <a:pt x="173" y="104"/>
                    </a:lnTo>
                    <a:lnTo>
                      <a:pt x="182" y="105"/>
                    </a:lnTo>
                    <a:lnTo>
                      <a:pt x="193" y="105"/>
                    </a:lnTo>
                    <a:lnTo>
                      <a:pt x="204" y="105"/>
                    </a:lnTo>
                    <a:lnTo>
                      <a:pt x="204" y="91"/>
                    </a:lnTo>
                    <a:lnTo>
                      <a:pt x="193" y="91"/>
                    </a:lnTo>
                    <a:lnTo>
                      <a:pt x="184" y="90"/>
                    </a:lnTo>
                    <a:lnTo>
                      <a:pt x="174" y="90"/>
                    </a:lnTo>
                    <a:lnTo>
                      <a:pt x="165" y="88"/>
                    </a:lnTo>
                    <a:lnTo>
                      <a:pt x="155" y="88"/>
                    </a:lnTo>
                    <a:lnTo>
                      <a:pt x="146" y="87"/>
                    </a:lnTo>
                    <a:lnTo>
                      <a:pt x="137" y="84"/>
                    </a:lnTo>
                    <a:lnTo>
                      <a:pt x="128" y="83"/>
                    </a:lnTo>
                    <a:lnTo>
                      <a:pt x="120" y="81"/>
                    </a:lnTo>
                    <a:lnTo>
                      <a:pt x="111" y="79"/>
                    </a:lnTo>
                    <a:lnTo>
                      <a:pt x="103" y="77"/>
                    </a:lnTo>
                    <a:lnTo>
                      <a:pt x="96" y="74"/>
                    </a:lnTo>
                    <a:lnTo>
                      <a:pt x="88" y="71"/>
                    </a:lnTo>
                    <a:lnTo>
                      <a:pt x="81" y="69"/>
                    </a:lnTo>
                    <a:lnTo>
                      <a:pt x="75" y="66"/>
                    </a:lnTo>
                    <a:lnTo>
                      <a:pt x="68" y="63"/>
                    </a:lnTo>
                    <a:lnTo>
                      <a:pt x="61" y="59"/>
                    </a:lnTo>
                    <a:lnTo>
                      <a:pt x="56" y="56"/>
                    </a:lnTo>
                    <a:lnTo>
                      <a:pt x="50" y="52"/>
                    </a:lnTo>
                    <a:lnTo>
                      <a:pt x="45" y="49"/>
                    </a:lnTo>
                    <a:lnTo>
                      <a:pt x="39" y="45"/>
                    </a:lnTo>
                    <a:lnTo>
                      <a:pt x="35" y="40"/>
                    </a:lnTo>
                    <a:lnTo>
                      <a:pt x="31" y="36"/>
                    </a:lnTo>
                    <a:lnTo>
                      <a:pt x="28" y="32"/>
                    </a:lnTo>
                    <a:lnTo>
                      <a:pt x="24" y="28"/>
                    </a:lnTo>
                    <a:lnTo>
                      <a:pt x="21" y="25"/>
                    </a:lnTo>
                    <a:lnTo>
                      <a:pt x="20" y="21"/>
                    </a:lnTo>
                    <a:lnTo>
                      <a:pt x="17" y="17"/>
                    </a:lnTo>
                    <a:lnTo>
                      <a:pt x="16" y="12"/>
                    </a:lnTo>
                    <a:lnTo>
                      <a:pt x="15" y="8"/>
                    </a:lnTo>
                    <a:lnTo>
                      <a:pt x="15" y="2"/>
                    </a:lnTo>
                    <a:lnTo>
                      <a:pt x="1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97" name="Freeform 69">
                <a:extLst>
                  <a:ext uri="{FF2B5EF4-FFF2-40B4-BE49-F238E27FC236}">
                    <a16:creationId xmlns:a16="http://schemas.microsoft.com/office/drawing/2014/main" id="{B77C6022-E83B-6940-9DD1-50C4A48965C4}"/>
                  </a:ext>
                </a:extLst>
              </p:cNvPr>
              <p:cNvSpPr>
                <a:spLocks/>
              </p:cNvSpPr>
              <p:nvPr/>
            </p:nvSpPr>
            <p:spPr bwMode="auto">
              <a:xfrm>
                <a:off x="1056" y="1858"/>
                <a:ext cx="204" cy="107"/>
              </a:xfrm>
              <a:custGeom>
                <a:avLst/>
                <a:gdLst>
                  <a:gd name="T0" fmla="*/ 204 w 204"/>
                  <a:gd name="T1" fmla="*/ 0 h 107"/>
                  <a:gd name="T2" fmla="*/ 182 w 204"/>
                  <a:gd name="T3" fmla="*/ 0 h 107"/>
                  <a:gd name="T4" fmla="*/ 163 w 204"/>
                  <a:gd name="T5" fmla="*/ 1 h 107"/>
                  <a:gd name="T6" fmla="*/ 144 w 204"/>
                  <a:gd name="T7" fmla="*/ 4 h 107"/>
                  <a:gd name="T8" fmla="*/ 125 w 204"/>
                  <a:gd name="T9" fmla="*/ 7 h 107"/>
                  <a:gd name="T10" fmla="*/ 107 w 204"/>
                  <a:gd name="T11" fmla="*/ 11 h 107"/>
                  <a:gd name="T12" fmla="*/ 91 w 204"/>
                  <a:gd name="T13" fmla="*/ 17 h 107"/>
                  <a:gd name="T14" fmla="*/ 75 w 204"/>
                  <a:gd name="T15" fmla="*/ 22 h 107"/>
                  <a:gd name="T16" fmla="*/ 61 w 204"/>
                  <a:gd name="T17" fmla="*/ 29 h 107"/>
                  <a:gd name="T18" fmla="*/ 47 w 204"/>
                  <a:gd name="T19" fmla="*/ 36 h 107"/>
                  <a:gd name="T20" fmla="*/ 36 w 204"/>
                  <a:gd name="T21" fmla="*/ 45 h 107"/>
                  <a:gd name="T22" fmla="*/ 26 w 204"/>
                  <a:gd name="T23" fmla="*/ 53 h 107"/>
                  <a:gd name="T24" fmla="*/ 16 w 204"/>
                  <a:gd name="T25" fmla="*/ 63 h 107"/>
                  <a:gd name="T26" fmla="*/ 9 w 204"/>
                  <a:gd name="T27" fmla="*/ 73 h 107"/>
                  <a:gd name="T28" fmla="*/ 4 w 204"/>
                  <a:gd name="T29" fmla="*/ 83 h 107"/>
                  <a:gd name="T30" fmla="*/ 0 w 204"/>
                  <a:gd name="T31" fmla="*/ 94 h 107"/>
                  <a:gd name="T32" fmla="*/ 0 w 204"/>
                  <a:gd name="T33" fmla="*/ 107 h 107"/>
                  <a:gd name="T34" fmla="*/ 15 w 204"/>
                  <a:gd name="T35" fmla="*/ 101 h 107"/>
                  <a:gd name="T36" fmla="*/ 16 w 204"/>
                  <a:gd name="T37" fmla="*/ 93 h 107"/>
                  <a:gd name="T38" fmla="*/ 20 w 204"/>
                  <a:gd name="T39" fmla="*/ 84 h 107"/>
                  <a:gd name="T40" fmla="*/ 24 w 204"/>
                  <a:gd name="T41" fmla="*/ 76 h 107"/>
                  <a:gd name="T42" fmla="*/ 31 w 204"/>
                  <a:gd name="T43" fmla="*/ 69 h 107"/>
                  <a:gd name="T44" fmla="*/ 39 w 204"/>
                  <a:gd name="T45" fmla="*/ 60 h 107"/>
                  <a:gd name="T46" fmla="*/ 50 w 204"/>
                  <a:gd name="T47" fmla="*/ 53 h 107"/>
                  <a:gd name="T48" fmla="*/ 61 w 204"/>
                  <a:gd name="T49" fmla="*/ 46 h 107"/>
                  <a:gd name="T50" fmla="*/ 75 w 204"/>
                  <a:gd name="T51" fmla="*/ 39 h 107"/>
                  <a:gd name="T52" fmla="*/ 88 w 204"/>
                  <a:gd name="T53" fmla="*/ 33 h 107"/>
                  <a:gd name="T54" fmla="*/ 103 w 204"/>
                  <a:gd name="T55" fmla="*/ 28 h 107"/>
                  <a:gd name="T56" fmla="*/ 120 w 204"/>
                  <a:gd name="T57" fmla="*/ 24 h 107"/>
                  <a:gd name="T58" fmla="*/ 137 w 204"/>
                  <a:gd name="T59" fmla="*/ 21 h 107"/>
                  <a:gd name="T60" fmla="*/ 155 w 204"/>
                  <a:gd name="T61" fmla="*/ 18 h 107"/>
                  <a:gd name="T62" fmla="*/ 174 w 204"/>
                  <a:gd name="T63" fmla="*/ 15 h 107"/>
                  <a:gd name="T64" fmla="*/ 193 w 204"/>
                  <a:gd name="T65" fmla="*/ 14 h 107"/>
                  <a:gd name="T66" fmla="*/ 204 w 204"/>
                  <a:gd name="T67" fmla="*/ 14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7"/>
                  <a:gd name="T104" fmla="*/ 204 w 204"/>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7">
                    <a:moveTo>
                      <a:pt x="204" y="0"/>
                    </a:moveTo>
                    <a:lnTo>
                      <a:pt x="204" y="0"/>
                    </a:lnTo>
                    <a:lnTo>
                      <a:pt x="193" y="0"/>
                    </a:lnTo>
                    <a:lnTo>
                      <a:pt x="182" y="0"/>
                    </a:lnTo>
                    <a:lnTo>
                      <a:pt x="173" y="0"/>
                    </a:lnTo>
                    <a:lnTo>
                      <a:pt x="163" y="1"/>
                    </a:lnTo>
                    <a:lnTo>
                      <a:pt x="154" y="2"/>
                    </a:lnTo>
                    <a:lnTo>
                      <a:pt x="144" y="4"/>
                    </a:lnTo>
                    <a:lnTo>
                      <a:pt x="135" y="5"/>
                    </a:lnTo>
                    <a:lnTo>
                      <a:pt x="125" y="7"/>
                    </a:lnTo>
                    <a:lnTo>
                      <a:pt x="117" y="9"/>
                    </a:lnTo>
                    <a:lnTo>
                      <a:pt x="107" y="11"/>
                    </a:lnTo>
                    <a:lnTo>
                      <a:pt x="99" y="14"/>
                    </a:lnTo>
                    <a:lnTo>
                      <a:pt x="91" y="17"/>
                    </a:lnTo>
                    <a:lnTo>
                      <a:pt x="83" y="19"/>
                    </a:lnTo>
                    <a:lnTo>
                      <a:pt x="75" y="22"/>
                    </a:lnTo>
                    <a:lnTo>
                      <a:pt x="68" y="25"/>
                    </a:lnTo>
                    <a:lnTo>
                      <a:pt x="61" y="29"/>
                    </a:lnTo>
                    <a:lnTo>
                      <a:pt x="54" y="33"/>
                    </a:lnTo>
                    <a:lnTo>
                      <a:pt x="47" y="36"/>
                    </a:lnTo>
                    <a:lnTo>
                      <a:pt x="42" y="40"/>
                    </a:lnTo>
                    <a:lnTo>
                      <a:pt x="36" y="45"/>
                    </a:lnTo>
                    <a:lnTo>
                      <a:pt x="31" y="49"/>
                    </a:lnTo>
                    <a:lnTo>
                      <a:pt x="26" y="53"/>
                    </a:lnTo>
                    <a:lnTo>
                      <a:pt x="20" y="57"/>
                    </a:lnTo>
                    <a:lnTo>
                      <a:pt x="16" y="63"/>
                    </a:lnTo>
                    <a:lnTo>
                      <a:pt x="12" y="67"/>
                    </a:lnTo>
                    <a:lnTo>
                      <a:pt x="9" y="73"/>
                    </a:lnTo>
                    <a:lnTo>
                      <a:pt x="6" y="78"/>
                    </a:lnTo>
                    <a:lnTo>
                      <a:pt x="4" y="83"/>
                    </a:lnTo>
                    <a:lnTo>
                      <a:pt x="1" y="88"/>
                    </a:lnTo>
                    <a:lnTo>
                      <a:pt x="0" y="94"/>
                    </a:lnTo>
                    <a:lnTo>
                      <a:pt x="0" y="100"/>
                    </a:lnTo>
                    <a:lnTo>
                      <a:pt x="0" y="107"/>
                    </a:lnTo>
                    <a:lnTo>
                      <a:pt x="15" y="107"/>
                    </a:lnTo>
                    <a:lnTo>
                      <a:pt x="15" y="101"/>
                    </a:lnTo>
                    <a:lnTo>
                      <a:pt x="15" y="97"/>
                    </a:lnTo>
                    <a:lnTo>
                      <a:pt x="16" y="93"/>
                    </a:lnTo>
                    <a:lnTo>
                      <a:pt x="17" y="88"/>
                    </a:lnTo>
                    <a:lnTo>
                      <a:pt x="20" y="84"/>
                    </a:lnTo>
                    <a:lnTo>
                      <a:pt x="21" y="80"/>
                    </a:lnTo>
                    <a:lnTo>
                      <a:pt x="24" y="76"/>
                    </a:lnTo>
                    <a:lnTo>
                      <a:pt x="28" y="71"/>
                    </a:lnTo>
                    <a:lnTo>
                      <a:pt x="31" y="69"/>
                    </a:lnTo>
                    <a:lnTo>
                      <a:pt x="35" y="64"/>
                    </a:lnTo>
                    <a:lnTo>
                      <a:pt x="39" y="60"/>
                    </a:lnTo>
                    <a:lnTo>
                      <a:pt x="45" y="57"/>
                    </a:lnTo>
                    <a:lnTo>
                      <a:pt x="50" y="53"/>
                    </a:lnTo>
                    <a:lnTo>
                      <a:pt x="56" y="49"/>
                    </a:lnTo>
                    <a:lnTo>
                      <a:pt x="61" y="46"/>
                    </a:lnTo>
                    <a:lnTo>
                      <a:pt x="68" y="43"/>
                    </a:lnTo>
                    <a:lnTo>
                      <a:pt x="75" y="39"/>
                    </a:lnTo>
                    <a:lnTo>
                      <a:pt x="81" y="36"/>
                    </a:lnTo>
                    <a:lnTo>
                      <a:pt x="88" y="33"/>
                    </a:lnTo>
                    <a:lnTo>
                      <a:pt x="96" y="31"/>
                    </a:lnTo>
                    <a:lnTo>
                      <a:pt x="103" y="28"/>
                    </a:lnTo>
                    <a:lnTo>
                      <a:pt x="111" y="26"/>
                    </a:lnTo>
                    <a:lnTo>
                      <a:pt x="120" y="24"/>
                    </a:lnTo>
                    <a:lnTo>
                      <a:pt x="128" y="22"/>
                    </a:lnTo>
                    <a:lnTo>
                      <a:pt x="137" y="21"/>
                    </a:lnTo>
                    <a:lnTo>
                      <a:pt x="146" y="19"/>
                    </a:lnTo>
                    <a:lnTo>
                      <a:pt x="155" y="18"/>
                    </a:lnTo>
                    <a:lnTo>
                      <a:pt x="165" y="17"/>
                    </a:lnTo>
                    <a:lnTo>
                      <a:pt x="174" y="15"/>
                    </a:lnTo>
                    <a:lnTo>
                      <a:pt x="184" y="15"/>
                    </a:lnTo>
                    <a:lnTo>
                      <a:pt x="193" y="14"/>
                    </a:lnTo>
                    <a:lnTo>
                      <a:pt x="204" y="14"/>
                    </a:lnTo>
                    <a:lnTo>
                      <a:pt x="20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98" name="Freeform 70">
                <a:extLst>
                  <a:ext uri="{FF2B5EF4-FFF2-40B4-BE49-F238E27FC236}">
                    <a16:creationId xmlns:a16="http://schemas.microsoft.com/office/drawing/2014/main" id="{E9C000CD-F464-0F41-957E-2E9C2B60919A}"/>
                  </a:ext>
                </a:extLst>
              </p:cNvPr>
              <p:cNvSpPr>
                <a:spLocks/>
              </p:cNvSpPr>
              <p:nvPr/>
            </p:nvSpPr>
            <p:spPr bwMode="auto">
              <a:xfrm>
                <a:off x="1122" y="2017"/>
                <a:ext cx="70" cy="63"/>
              </a:xfrm>
              <a:custGeom>
                <a:avLst/>
                <a:gdLst>
                  <a:gd name="T0" fmla="*/ 55 w 70"/>
                  <a:gd name="T1" fmla="*/ 0 h 63"/>
                  <a:gd name="T2" fmla="*/ 54 w 70"/>
                  <a:gd name="T3" fmla="*/ 10 h 63"/>
                  <a:gd name="T4" fmla="*/ 51 w 70"/>
                  <a:gd name="T5" fmla="*/ 19 h 63"/>
                  <a:gd name="T6" fmla="*/ 43 w 70"/>
                  <a:gd name="T7" fmla="*/ 34 h 63"/>
                  <a:gd name="T8" fmla="*/ 40 w 70"/>
                  <a:gd name="T9" fmla="*/ 39 h 63"/>
                  <a:gd name="T10" fmla="*/ 36 w 70"/>
                  <a:gd name="T11" fmla="*/ 43 h 63"/>
                  <a:gd name="T12" fmla="*/ 32 w 70"/>
                  <a:gd name="T13" fmla="*/ 46 h 63"/>
                  <a:gd name="T14" fmla="*/ 29 w 70"/>
                  <a:gd name="T15" fmla="*/ 48 h 63"/>
                  <a:gd name="T16" fmla="*/ 26 w 70"/>
                  <a:gd name="T17" fmla="*/ 48 h 63"/>
                  <a:gd name="T18" fmla="*/ 25 w 70"/>
                  <a:gd name="T19" fmla="*/ 48 h 63"/>
                  <a:gd name="T20" fmla="*/ 24 w 70"/>
                  <a:gd name="T21" fmla="*/ 46 h 63"/>
                  <a:gd name="T22" fmla="*/ 21 w 70"/>
                  <a:gd name="T23" fmla="*/ 45 h 63"/>
                  <a:gd name="T24" fmla="*/ 20 w 70"/>
                  <a:gd name="T25" fmla="*/ 41 h 63"/>
                  <a:gd name="T26" fmla="*/ 17 w 70"/>
                  <a:gd name="T27" fmla="*/ 36 h 63"/>
                  <a:gd name="T28" fmla="*/ 17 w 70"/>
                  <a:gd name="T29" fmla="*/ 29 h 63"/>
                  <a:gd name="T30" fmla="*/ 15 w 70"/>
                  <a:gd name="T31" fmla="*/ 21 h 63"/>
                  <a:gd name="T32" fmla="*/ 0 w 70"/>
                  <a:gd name="T33" fmla="*/ 27 h 63"/>
                  <a:gd name="T34" fmla="*/ 2 w 70"/>
                  <a:gd name="T35" fmla="*/ 35 h 63"/>
                  <a:gd name="T36" fmla="*/ 5 w 70"/>
                  <a:gd name="T37" fmla="*/ 43 h 63"/>
                  <a:gd name="T38" fmla="*/ 7 w 70"/>
                  <a:gd name="T39" fmla="*/ 50 h 63"/>
                  <a:gd name="T40" fmla="*/ 11 w 70"/>
                  <a:gd name="T41" fmla="*/ 56 h 63"/>
                  <a:gd name="T42" fmla="*/ 17 w 70"/>
                  <a:gd name="T43" fmla="*/ 60 h 63"/>
                  <a:gd name="T44" fmla="*/ 24 w 70"/>
                  <a:gd name="T45" fmla="*/ 63 h 63"/>
                  <a:gd name="T46" fmla="*/ 30 w 70"/>
                  <a:gd name="T47" fmla="*/ 63 h 63"/>
                  <a:gd name="T48" fmla="*/ 37 w 70"/>
                  <a:gd name="T49" fmla="*/ 60 h 63"/>
                  <a:gd name="T50" fmla="*/ 43 w 70"/>
                  <a:gd name="T51" fmla="*/ 56 h 63"/>
                  <a:gd name="T52" fmla="*/ 48 w 70"/>
                  <a:gd name="T53" fmla="*/ 52 h 63"/>
                  <a:gd name="T54" fmla="*/ 54 w 70"/>
                  <a:gd name="T55" fmla="*/ 45 h 63"/>
                  <a:gd name="T56" fmla="*/ 60 w 70"/>
                  <a:gd name="T57" fmla="*/ 34 h 63"/>
                  <a:gd name="T58" fmla="*/ 66 w 70"/>
                  <a:gd name="T59" fmla="*/ 19 h 63"/>
                  <a:gd name="T60" fmla="*/ 69 w 70"/>
                  <a:gd name="T61" fmla="*/ 8 h 63"/>
                  <a:gd name="T62" fmla="*/ 70 w 70"/>
                  <a:gd name="T63" fmla="*/ 3 h 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0"/>
                  <a:gd name="T97" fmla="*/ 0 h 63"/>
                  <a:gd name="T98" fmla="*/ 70 w 70"/>
                  <a:gd name="T99" fmla="*/ 63 h 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0" h="63">
                    <a:moveTo>
                      <a:pt x="55" y="0"/>
                    </a:moveTo>
                    <a:lnTo>
                      <a:pt x="55" y="0"/>
                    </a:lnTo>
                    <a:lnTo>
                      <a:pt x="55" y="5"/>
                    </a:lnTo>
                    <a:lnTo>
                      <a:pt x="54" y="10"/>
                    </a:lnTo>
                    <a:lnTo>
                      <a:pt x="52" y="14"/>
                    </a:lnTo>
                    <a:lnTo>
                      <a:pt x="51" y="19"/>
                    </a:lnTo>
                    <a:lnTo>
                      <a:pt x="47" y="27"/>
                    </a:lnTo>
                    <a:lnTo>
                      <a:pt x="43" y="34"/>
                    </a:lnTo>
                    <a:lnTo>
                      <a:pt x="41" y="36"/>
                    </a:lnTo>
                    <a:lnTo>
                      <a:pt x="40" y="39"/>
                    </a:lnTo>
                    <a:lnTo>
                      <a:pt x="37" y="41"/>
                    </a:lnTo>
                    <a:lnTo>
                      <a:pt x="36" y="43"/>
                    </a:lnTo>
                    <a:lnTo>
                      <a:pt x="35" y="45"/>
                    </a:lnTo>
                    <a:lnTo>
                      <a:pt x="32" y="46"/>
                    </a:lnTo>
                    <a:lnTo>
                      <a:pt x="30" y="46"/>
                    </a:lnTo>
                    <a:lnTo>
                      <a:pt x="29" y="48"/>
                    </a:lnTo>
                    <a:lnTo>
                      <a:pt x="28" y="48"/>
                    </a:lnTo>
                    <a:lnTo>
                      <a:pt x="26" y="48"/>
                    </a:lnTo>
                    <a:lnTo>
                      <a:pt x="25" y="48"/>
                    </a:lnTo>
                    <a:lnTo>
                      <a:pt x="24" y="48"/>
                    </a:lnTo>
                    <a:lnTo>
                      <a:pt x="24" y="46"/>
                    </a:lnTo>
                    <a:lnTo>
                      <a:pt x="22" y="46"/>
                    </a:lnTo>
                    <a:lnTo>
                      <a:pt x="21" y="45"/>
                    </a:lnTo>
                    <a:lnTo>
                      <a:pt x="20" y="43"/>
                    </a:lnTo>
                    <a:lnTo>
                      <a:pt x="20" y="41"/>
                    </a:lnTo>
                    <a:lnTo>
                      <a:pt x="18" y="39"/>
                    </a:lnTo>
                    <a:lnTo>
                      <a:pt x="17" y="36"/>
                    </a:lnTo>
                    <a:lnTo>
                      <a:pt x="17" y="32"/>
                    </a:lnTo>
                    <a:lnTo>
                      <a:pt x="17" y="29"/>
                    </a:lnTo>
                    <a:lnTo>
                      <a:pt x="15" y="25"/>
                    </a:lnTo>
                    <a:lnTo>
                      <a:pt x="15" y="21"/>
                    </a:lnTo>
                    <a:lnTo>
                      <a:pt x="0" y="21"/>
                    </a:lnTo>
                    <a:lnTo>
                      <a:pt x="0" y="27"/>
                    </a:lnTo>
                    <a:lnTo>
                      <a:pt x="2" y="31"/>
                    </a:lnTo>
                    <a:lnTo>
                      <a:pt x="2" y="35"/>
                    </a:lnTo>
                    <a:lnTo>
                      <a:pt x="3" y="39"/>
                    </a:lnTo>
                    <a:lnTo>
                      <a:pt x="5" y="43"/>
                    </a:lnTo>
                    <a:lnTo>
                      <a:pt x="6" y="48"/>
                    </a:lnTo>
                    <a:lnTo>
                      <a:pt x="7" y="50"/>
                    </a:lnTo>
                    <a:lnTo>
                      <a:pt x="9" y="53"/>
                    </a:lnTo>
                    <a:lnTo>
                      <a:pt x="11" y="56"/>
                    </a:lnTo>
                    <a:lnTo>
                      <a:pt x="14" y="59"/>
                    </a:lnTo>
                    <a:lnTo>
                      <a:pt x="17" y="60"/>
                    </a:lnTo>
                    <a:lnTo>
                      <a:pt x="21" y="62"/>
                    </a:lnTo>
                    <a:lnTo>
                      <a:pt x="24" y="63"/>
                    </a:lnTo>
                    <a:lnTo>
                      <a:pt x="28" y="63"/>
                    </a:lnTo>
                    <a:lnTo>
                      <a:pt x="30" y="63"/>
                    </a:lnTo>
                    <a:lnTo>
                      <a:pt x="33" y="62"/>
                    </a:lnTo>
                    <a:lnTo>
                      <a:pt x="37" y="60"/>
                    </a:lnTo>
                    <a:lnTo>
                      <a:pt x="40" y="59"/>
                    </a:lnTo>
                    <a:lnTo>
                      <a:pt x="43" y="56"/>
                    </a:lnTo>
                    <a:lnTo>
                      <a:pt x="45" y="55"/>
                    </a:lnTo>
                    <a:lnTo>
                      <a:pt x="48" y="52"/>
                    </a:lnTo>
                    <a:lnTo>
                      <a:pt x="51" y="49"/>
                    </a:lnTo>
                    <a:lnTo>
                      <a:pt x="54" y="45"/>
                    </a:lnTo>
                    <a:lnTo>
                      <a:pt x="56" y="42"/>
                    </a:lnTo>
                    <a:lnTo>
                      <a:pt x="60" y="34"/>
                    </a:lnTo>
                    <a:lnTo>
                      <a:pt x="65" y="25"/>
                    </a:lnTo>
                    <a:lnTo>
                      <a:pt x="66" y="19"/>
                    </a:lnTo>
                    <a:lnTo>
                      <a:pt x="67" y="14"/>
                    </a:lnTo>
                    <a:lnTo>
                      <a:pt x="69" y="8"/>
                    </a:lnTo>
                    <a:lnTo>
                      <a:pt x="70" y="3"/>
                    </a:lnTo>
                    <a:lnTo>
                      <a:pt x="5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99" name="Freeform 71">
                <a:extLst>
                  <a:ext uri="{FF2B5EF4-FFF2-40B4-BE49-F238E27FC236}">
                    <a16:creationId xmlns:a16="http://schemas.microsoft.com/office/drawing/2014/main" id="{636A0A38-A442-4C4E-AC56-C2B09EDF8216}"/>
                  </a:ext>
                </a:extLst>
              </p:cNvPr>
              <p:cNvSpPr>
                <a:spLocks/>
              </p:cNvSpPr>
              <p:nvPr/>
            </p:nvSpPr>
            <p:spPr bwMode="auto">
              <a:xfrm>
                <a:off x="1177" y="1852"/>
                <a:ext cx="48" cy="168"/>
              </a:xfrm>
              <a:custGeom>
                <a:avLst/>
                <a:gdLst>
                  <a:gd name="T0" fmla="*/ 48 w 48"/>
                  <a:gd name="T1" fmla="*/ 3 h 168"/>
                  <a:gd name="T2" fmla="*/ 33 w 48"/>
                  <a:gd name="T3" fmla="*/ 0 h 168"/>
                  <a:gd name="T4" fmla="*/ 0 w 48"/>
                  <a:gd name="T5" fmla="*/ 165 h 168"/>
                  <a:gd name="T6" fmla="*/ 15 w 48"/>
                  <a:gd name="T7" fmla="*/ 168 h 168"/>
                  <a:gd name="T8" fmla="*/ 48 w 48"/>
                  <a:gd name="T9" fmla="*/ 3 h 168"/>
                  <a:gd name="T10" fmla="*/ 48 w 48"/>
                  <a:gd name="T11" fmla="*/ 3 h 168"/>
                  <a:gd name="T12" fmla="*/ 0 60000 65536"/>
                  <a:gd name="T13" fmla="*/ 0 60000 65536"/>
                  <a:gd name="T14" fmla="*/ 0 60000 65536"/>
                  <a:gd name="T15" fmla="*/ 0 60000 65536"/>
                  <a:gd name="T16" fmla="*/ 0 60000 65536"/>
                  <a:gd name="T17" fmla="*/ 0 60000 65536"/>
                  <a:gd name="T18" fmla="*/ 0 w 48"/>
                  <a:gd name="T19" fmla="*/ 0 h 168"/>
                  <a:gd name="T20" fmla="*/ 48 w 48"/>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8" h="168">
                    <a:moveTo>
                      <a:pt x="48" y="3"/>
                    </a:moveTo>
                    <a:lnTo>
                      <a:pt x="33" y="0"/>
                    </a:lnTo>
                    <a:lnTo>
                      <a:pt x="0" y="165"/>
                    </a:lnTo>
                    <a:lnTo>
                      <a:pt x="15" y="168"/>
                    </a:lnTo>
                    <a:lnTo>
                      <a:pt x="48"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00" name="Freeform 72">
                <a:extLst>
                  <a:ext uri="{FF2B5EF4-FFF2-40B4-BE49-F238E27FC236}">
                    <a16:creationId xmlns:a16="http://schemas.microsoft.com/office/drawing/2014/main" id="{FFA55284-55A1-AF4F-9BA5-F4A8341FEC4E}"/>
                  </a:ext>
                </a:extLst>
              </p:cNvPr>
              <p:cNvSpPr>
                <a:spLocks/>
              </p:cNvSpPr>
              <p:nvPr/>
            </p:nvSpPr>
            <p:spPr bwMode="auto">
              <a:xfrm>
                <a:off x="1210" y="1825"/>
                <a:ext cx="46" cy="47"/>
              </a:xfrm>
              <a:custGeom>
                <a:avLst/>
                <a:gdLst>
                  <a:gd name="T0" fmla="*/ 46 w 46"/>
                  <a:gd name="T1" fmla="*/ 37 h 47"/>
                  <a:gd name="T2" fmla="*/ 45 w 46"/>
                  <a:gd name="T3" fmla="*/ 34 h 47"/>
                  <a:gd name="T4" fmla="*/ 41 w 46"/>
                  <a:gd name="T5" fmla="*/ 27 h 47"/>
                  <a:gd name="T6" fmla="*/ 37 w 46"/>
                  <a:gd name="T7" fmla="*/ 17 h 47"/>
                  <a:gd name="T8" fmla="*/ 31 w 46"/>
                  <a:gd name="T9" fmla="*/ 9 h 47"/>
                  <a:gd name="T10" fmla="*/ 28 w 46"/>
                  <a:gd name="T11" fmla="*/ 4 h 47"/>
                  <a:gd name="T12" fmla="*/ 26 w 46"/>
                  <a:gd name="T13" fmla="*/ 2 h 47"/>
                  <a:gd name="T14" fmla="*/ 22 w 46"/>
                  <a:gd name="T15" fmla="*/ 0 h 47"/>
                  <a:gd name="T16" fmla="*/ 19 w 46"/>
                  <a:gd name="T17" fmla="*/ 0 h 47"/>
                  <a:gd name="T18" fmla="*/ 16 w 46"/>
                  <a:gd name="T19" fmla="*/ 0 h 47"/>
                  <a:gd name="T20" fmla="*/ 12 w 46"/>
                  <a:gd name="T21" fmla="*/ 0 h 47"/>
                  <a:gd name="T22" fmla="*/ 9 w 46"/>
                  <a:gd name="T23" fmla="*/ 3 h 47"/>
                  <a:gd name="T24" fmla="*/ 8 w 46"/>
                  <a:gd name="T25" fmla="*/ 4 h 47"/>
                  <a:gd name="T26" fmla="*/ 5 w 46"/>
                  <a:gd name="T27" fmla="*/ 7 h 47"/>
                  <a:gd name="T28" fmla="*/ 4 w 46"/>
                  <a:gd name="T29" fmla="*/ 10 h 47"/>
                  <a:gd name="T30" fmla="*/ 1 w 46"/>
                  <a:gd name="T31" fmla="*/ 17 h 47"/>
                  <a:gd name="T32" fmla="*/ 0 w 46"/>
                  <a:gd name="T33" fmla="*/ 27 h 47"/>
                  <a:gd name="T34" fmla="*/ 15 w 46"/>
                  <a:gd name="T35" fmla="*/ 30 h 47"/>
                  <a:gd name="T36" fmla="*/ 16 w 46"/>
                  <a:gd name="T37" fmla="*/ 21 h 47"/>
                  <a:gd name="T38" fmla="*/ 19 w 46"/>
                  <a:gd name="T39" fmla="*/ 16 h 47"/>
                  <a:gd name="T40" fmla="*/ 19 w 46"/>
                  <a:gd name="T41" fmla="*/ 14 h 47"/>
                  <a:gd name="T42" fmla="*/ 19 w 46"/>
                  <a:gd name="T43" fmla="*/ 14 h 47"/>
                  <a:gd name="T44" fmla="*/ 20 w 46"/>
                  <a:gd name="T45" fmla="*/ 14 h 47"/>
                  <a:gd name="T46" fmla="*/ 19 w 46"/>
                  <a:gd name="T47" fmla="*/ 14 h 47"/>
                  <a:gd name="T48" fmla="*/ 19 w 46"/>
                  <a:gd name="T49" fmla="*/ 14 h 47"/>
                  <a:gd name="T50" fmla="*/ 17 w 46"/>
                  <a:gd name="T51" fmla="*/ 14 h 47"/>
                  <a:gd name="T52" fmla="*/ 16 w 46"/>
                  <a:gd name="T53" fmla="*/ 14 h 47"/>
                  <a:gd name="T54" fmla="*/ 16 w 46"/>
                  <a:gd name="T55" fmla="*/ 14 h 47"/>
                  <a:gd name="T56" fmla="*/ 17 w 46"/>
                  <a:gd name="T57" fmla="*/ 16 h 47"/>
                  <a:gd name="T58" fmla="*/ 19 w 46"/>
                  <a:gd name="T59" fmla="*/ 17 h 47"/>
                  <a:gd name="T60" fmla="*/ 23 w 46"/>
                  <a:gd name="T61" fmla="*/ 24 h 47"/>
                  <a:gd name="T62" fmla="*/ 27 w 46"/>
                  <a:gd name="T63" fmla="*/ 33 h 47"/>
                  <a:gd name="T64" fmla="*/ 31 w 46"/>
                  <a:gd name="T65" fmla="*/ 41 h 47"/>
                  <a:gd name="T66" fmla="*/ 35 w 46"/>
                  <a:gd name="T67" fmla="*/ 47 h 47"/>
                  <a:gd name="T68" fmla="*/ 46 w 46"/>
                  <a:gd name="T69" fmla="*/ 37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
                  <a:gd name="T106" fmla="*/ 0 h 47"/>
                  <a:gd name="T107" fmla="*/ 46 w 46"/>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 h="47">
                    <a:moveTo>
                      <a:pt x="46" y="37"/>
                    </a:moveTo>
                    <a:lnTo>
                      <a:pt x="45" y="34"/>
                    </a:lnTo>
                    <a:lnTo>
                      <a:pt x="41" y="27"/>
                    </a:lnTo>
                    <a:lnTo>
                      <a:pt x="37" y="17"/>
                    </a:lnTo>
                    <a:lnTo>
                      <a:pt x="31" y="9"/>
                    </a:lnTo>
                    <a:lnTo>
                      <a:pt x="28" y="4"/>
                    </a:lnTo>
                    <a:lnTo>
                      <a:pt x="26" y="2"/>
                    </a:lnTo>
                    <a:lnTo>
                      <a:pt x="22" y="0"/>
                    </a:lnTo>
                    <a:lnTo>
                      <a:pt x="19" y="0"/>
                    </a:lnTo>
                    <a:lnTo>
                      <a:pt x="16" y="0"/>
                    </a:lnTo>
                    <a:lnTo>
                      <a:pt x="12" y="0"/>
                    </a:lnTo>
                    <a:lnTo>
                      <a:pt x="9" y="3"/>
                    </a:lnTo>
                    <a:lnTo>
                      <a:pt x="8" y="4"/>
                    </a:lnTo>
                    <a:lnTo>
                      <a:pt x="5" y="7"/>
                    </a:lnTo>
                    <a:lnTo>
                      <a:pt x="4" y="10"/>
                    </a:lnTo>
                    <a:lnTo>
                      <a:pt x="1" y="17"/>
                    </a:lnTo>
                    <a:lnTo>
                      <a:pt x="0" y="27"/>
                    </a:lnTo>
                    <a:lnTo>
                      <a:pt x="15" y="30"/>
                    </a:lnTo>
                    <a:lnTo>
                      <a:pt x="16" y="21"/>
                    </a:lnTo>
                    <a:lnTo>
                      <a:pt x="19" y="16"/>
                    </a:lnTo>
                    <a:lnTo>
                      <a:pt x="19" y="14"/>
                    </a:lnTo>
                    <a:lnTo>
                      <a:pt x="20" y="14"/>
                    </a:lnTo>
                    <a:lnTo>
                      <a:pt x="19" y="14"/>
                    </a:lnTo>
                    <a:lnTo>
                      <a:pt x="17" y="14"/>
                    </a:lnTo>
                    <a:lnTo>
                      <a:pt x="16" y="14"/>
                    </a:lnTo>
                    <a:lnTo>
                      <a:pt x="17" y="16"/>
                    </a:lnTo>
                    <a:lnTo>
                      <a:pt x="19" y="17"/>
                    </a:lnTo>
                    <a:lnTo>
                      <a:pt x="23" y="24"/>
                    </a:lnTo>
                    <a:lnTo>
                      <a:pt x="27" y="33"/>
                    </a:lnTo>
                    <a:lnTo>
                      <a:pt x="31" y="41"/>
                    </a:lnTo>
                    <a:lnTo>
                      <a:pt x="35" y="47"/>
                    </a:lnTo>
                    <a:lnTo>
                      <a:pt x="46" y="3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01" name="Freeform 73">
                <a:extLst>
                  <a:ext uri="{FF2B5EF4-FFF2-40B4-BE49-F238E27FC236}">
                    <a16:creationId xmlns:a16="http://schemas.microsoft.com/office/drawing/2014/main" id="{F4725A92-290A-C24A-BF57-90B14EBEC033}"/>
                  </a:ext>
                </a:extLst>
              </p:cNvPr>
              <p:cNvSpPr>
                <a:spLocks/>
              </p:cNvSpPr>
              <p:nvPr/>
            </p:nvSpPr>
            <p:spPr bwMode="auto">
              <a:xfrm>
                <a:off x="1233" y="1910"/>
                <a:ext cx="63" cy="187"/>
              </a:xfrm>
              <a:custGeom>
                <a:avLst/>
                <a:gdLst>
                  <a:gd name="T0" fmla="*/ 49 w 63"/>
                  <a:gd name="T1" fmla="*/ 0 h 187"/>
                  <a:gd name="T2" fmla="*/ 49 w 63"/>
                  <a:gd name="T3" fmla="*/ 0 h 187"/>
                  <a:gd name="T4" fmla="*/ 48 w 63"/>
                  <a:gd name="T5" fmla="*/ 7 h 187"/>
                  <a:gd name="T6" fmla="*/ 46 w 63"/>
                  <a:gd name="T7" fmla="*/ 19 h 187"/>
                  <a:gd name="T8" fmla="*/ 44 w 63"/>
                  <a:gd name="T9" fmla="*/ 34 h 187"/>
                  <a:gd name="T10" fmla="*/ 42 w 63"/>
                  <a:gd name="T11" fmla="*/ 50 h 187"/>
                  <a:gd name="T12" fmla="*/ 39 w 63"/>
                  <a:gd name="T13" fmla="*/ 69 h 187"/>
                  <a:gd name="T14" fmla="*/ 37 w 63"/>
                  <a:gd name="T15" fmla="*/ 88 h 187"/>
                  <a:gd name="T16" fmla="*/ 34 w 63"/>
                  <a:gd name="T17" fmla="*/ 107 h 187"/>
                  <a:gd name="T18" fmla="*/ 30 w 63"/>
                  <a:gd name="T19" fmla="*/ 125 h 187"/>
                  <a:gd name="T20" fmla="*/ 27 w 63"/>
                  <a:gd name="T21" fmla="*/ 142 h 187"/>
                  <a:gd name="T22" fmla="*/ 24 w 63"/>
                  <a:gd name="T23" fmla="*/ 156 h 187"/>
                  <a:gd name="T24" fmla="*/ 22 w 63"/>
                  <a:gd name="T25" fmla="*/ 162 h 187"/>
                  <a:gd name="T26" fmla="*/ 20 w 63"/>
                  <a:gd name="T27" fmla="*/ 167 h 187"/>
                  <a:gd name="T28" fmla="*/ 19 w 63"/>
                  <a:gd name="T29" fmla="*/ 170 h 187"/>
                  <a:gd name="T30" fmla="*/ 18 w 63"/>
                  <a:gd name="T31" fmla="*/ 173 h 187"/>
                  <a:gd name="T32" fmla="*/ 18 w 63"/>
                  <a:gd name="T33" fmla="*/ 173 h 187"/>
                  <a:gd name="T34" fmla="*/ 18 w 63"/>
                  <a:gd name="T35" fmla="*/ 173 h 187"/>
                  <a:gd name="T36" fmla="*/ 18 w 63"/>
                  <a:gd name="T37" fmla="*/ 173 h 187"/>
                  <a:gd name="T38" fmla="*/ 19 w 63"/>
                  <a:gd name="T39" fmla="*/ 172 h 187"/>
                  <a:gd name="T40" fmla="*/ 20 w 63"/>
                  <a:gd name="T41" fmla="*/ 173 h 187"/>
                  <a:gd name="T42" fmla="*/ 22 w 63"/>
                  <a:gd name="T43" fmla="*/ 173 h 187"/>
                  <a:gd name="T44" fmla="*/ 22 w 63"/>
                  <a:gd name="T45" fmla="*/ 173 h 187"/>
                  <a:gd name="T46" fmla="*/ 22 w 63"/>
                  <a:gd name="T47" fmla="*/ 173 h 187"/>
                  <a:gd name="T48" fmla="*/ 20 w 63"/>
                  <a:gd name="T49" fmla="*/ 170 h 187"/>
                  <a:gd name="T50" fmla="*/ 19 w 63"/>
                  <a:gd name="T51" fmla="*/ 166 h 187"/>
                  <a:gd name="T52" fmla="*/ 16 w 63"/>
                  <a:gd name="T53" fmla="*/ 159 h 187"/>
                  <a:gd name="T54" fmla="*/ 15 w 63"/>
                  <a:gd name="T55" fmla="*/ 150 h 187"/>
                  <a:gd name="T56" fmla="*/ 0 w 63"/>
                  <a:gd name="T57" fmla="*/ 153 h 187"/>
                  <a:gd name="T58" fmla="*/ 3 w 63"/>
                  <a:gd name="T59" fmla="*/ 163 h 187"/>
                  <a:gd name="T60" fmla="*/ 4 w 63"/>
                  <a:gd name="T61" fmla="*/ 170 h 187"/>
                  <a:gd name="T62" fmla="*/ 7 w 63"/>
                  <a:gd name="T63" fmla="*/ 177 h 187"/>
                  <a:gd name="T64" fmla="*/ 9 w 63"/>
                  <a:gd name="T65" fmla="*/ 181 h 187"/>
                  <a:gd name="T66" fmla="*/ 11 w 63"/>
                  <a:gd name="T67" fmla="*/ 184 h 187"/>
                  <a:gd name="T68" fmla="*/ 14 w 63"/>
                  <a:gd name="T69" fmla="*/ 186 h 187"/>
                  <a:gd name="T70" fmla="*/ 16 w 63"/>
                  <a:gd name="T71" fmla="*/ 187 h 187"/>
                  <a:gd name="T72" fmla="*/ 20 w 63"/>
                  <a:gd name="T73" fmla="*/ 187 h 187"/>
                  <a:gd name="T74" fmla="*/ 23 w 63"/>
                  <a:gd name="T75" fmla="*/ 187 h 187"/>
                  <a:gd name="T76" fmla="*/ 26 w 63"/>
                  <a:gd name="T77" fmla="*/ 186 h 187"/>
                  <a:gd name="T78" fmla="*/ 27 w 63"/>
                  <a:gd name="T79" fmla="*/ 184 h 187"/>
                  <a:gd name="T80" fmla="*/ 30 w 63"/>
                  <a:gd name="T81" fmla="*/ 181 h 187"/>
                  <a:gd name="T82" fmla="*/ 31 w 63"/>
                  <a:gd name="T83" fmla="*/ 177 h 187"/>
                  <a:gd name="T84" fmla="*/ 34 w 63"/>
                  <a:gd name="T85" fmla="*/ 172 h 187"/>
                  <a:gd name="T86" fmla="*/ 35 w 63"/>
                  <a:gd name="T87" fmla="*/ 167 h 187"/>
                  <a:gd name="T88" fmla="*/ 38 w 63"/>
                  <a:gd name="T89" fmla="*/ 160 h 187"/>
                  <a:gd name="T90" fmla="*/ 42 w 63"/>
                  <a:gd name="T91" fmla="*/ 145 h 187"/>
                  <a:gd name="T92" fmla="*/ 45 w 63"/>
                  <a:gd name="T93" fmla="*/ 128 h 187"/>
                  <a:gd name="T94" fmla="*/ 49 w 63"/>
                  <a:gd name="T95" fmla="*/ 110 h 187"/>
                  <a:gd name="T96" fmla="*/ 52 w 63"/>
                  <a:gd name="T97" fmla="*/ 90 h 187"/>
                  <a:gd name="T98" fmla="*/ 54 w 63"/>
                  <a:gd name="T99" fmla="*/ 70 h 187"/>
                  <a:gd name="T100" fmla="*/ 57 w 63"/>
                  <a:gd name="T101" fmla="*/ 52 h 187"/>
                  <a:gd name="T102" fmla="*/ 59 w 63"/>
                  <a:gd name="T103" fmla="*/ 35 h 187"/>
                  <a:gd name="T104" fmla="*/ 61 w 63"/>
                  <a:gd name="T105" fmla="*/ 21 h 187"/>
                  <a:gd name="T106" fmla="*/ 63 w 63"/>
                  <a:gd name="T107" fmla="*/ 10 h 187"/>
                  <a:gd name="T108" fmla="*/ 63 w 63"/>
                  <a:gd name="T109" fmla="*/ 3 h 187"/>
                  <a:gd name="T110" fmla="*/ 63 w 63"/>
                  <a:gd name="T111" fmla="*/ 3 h 187"/>
                  <a:gd name="T112" fmla="*/ 49 w 63"/>
                  <a:gd name="T113" fmla="*/ 0 h 1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
                  <a:gd name="T172" fmla="*/ 0 h 187"/>
                  <a:gd name="T173" fmla="*/ 63 w 63"/>
                  <a:gd name="T174" fmla="*/ 187 h 1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 h="187">
                    <a:moveTo>
                      <a:pt x="49" y="0"/>
                    </a:moveTo>
                    <a:lnTo>
                      <a:pt x="49" y="0"/>
                    </a:lnTo>
                    <a:lnTo>
                      <a:pt x="48" y="7"/>
                    </a:lnTo>
                    <a:lnTo>
                      <a:pt x="46" y="19"/>
                    </a:lnTo>
                    <a:lnTo>
                      <a:pt x="44" y="34"/>
                    </a:lnTo>
                    <a:lnTo>
                      <a:pt x="42" y="50"/>
                    </a:lnTo>
                    <a:lnTo>
                      <a:pt x="39" y="69"/>
                    </a:lnTo>
                    <a:lnTo>
                      <a:pt x="37" y="88"/>
                    </a:lnTo>
                    <a:lnTo>
                      <a:pt x="34" y="107"/>
                    </a:lnTo>
                    <a:lnTo>
                      <a:pt x="30" y="125"/>
                    </a:lnTo>
                    <a:lnTo>
                      <a:pt x="27" y="142"/>
                    </a:lnTo>
                    <a:lnTo>
                      <a:pt x="24" y="156"/>
                    </a:lnTo>
                    <a:lnTo>
                      <a:pt x="22" y="162"/>
                    </a:lnTo>
                    <a:lnTo>
                      <a:pt x="20" y="167"/>
                    </a:lnTo>
                    <a:lnTo>
                      <a:pt x="19" y="170"/>
                    </a:lnTo>
                    <a:lnTo>
                      <a:pt x="18" y="173"/>
                    </a:lnTo>
                    <a:lnTo>
                      <a:pt x="19" y="172"/>
                    </a:lnTo>
                    <a:lnTo>
                      <a:pt x="20" y="173"/>
                    </a:lnTo>
                    <a:lnTo>
                      <a:pt x="22" y="173"/>
                    </a:lnTo>
                    <a:lnTo>
                      <a:pt x="20" y="170"/>
                    </a:lnTo>
                    <a:lnTo>
                      <a:pt x="19" y="166"/>
                    </a:lnTo>
                    <a:lnTo>
                      <a:pt x="16" y="159"/>
                    </a:lnTo>
                    <a:lnTo>
                      <a:pt x="15" y="150"/>
                    </a:lnTo>
                    <a:lnTo>
                      <a:pt x="0" y="153"/>
                    </a:lnTo>
                    <a:lnTo>
                      <a:pt x="3" y="163"/>
                    </a:lnTo>
                    <a:lnTo>
                      <a:pt x="4" y="170"/>
                    </a:lnTo>
                    <a:lnTo>
                      <a:pt x="7" y="177"/>
                    </a:lnTo>
                    <a:lnTo>
                      <a:pt x="9" y="181"/>
                    </a:lnTo>
                    <a:lnTo>
                      <a:pt x="11" y="184"/>
                    </a:lnTo>
                    <a:lnTo>
                      <a:pt x="14" y="186"/>
                    </a:lnTo>
                    <a:lnTo>
                      <a:pt x="16" y="187"/>
                    </a:lnTo>
                    <a:lnTo>
                      <a:pt x="20" y="187"/>
                    </a:lnTo>
                    <a:lnTo>
                      <a:pt x="23" y="187"/>
                    </a:lnTo>
                    <a:lnTo>
                      <a:pt x="26" y="186"/>
                    </a:lnTo>
                    <a:lnTo>
                      <a:pt x="27" y="184"/>
                    </a:lnTo>
                    <a:lnTo>
                      <a:pt x="30" y="181"/>
                    </a:lnTo>
                    <a:lnTo>
                      <a:pt x="31" y="177"/>
                    </a:lnTo>
                    <a:lnTo>
                      <a:pt x="34" y="172"/>
                    </a:lnTo>
                    <a:lnTo>
                      <a:pt x="35" y="167"/>
                    </a:lnTo>
                    <a:lnTo>
                      <a:pt x="38" y="160"/>
                    </a:lnTo>
                    <a:lnTo>
                      <a:pt x="42" y="145"/>
                    </a:lnTo>
                    <a:lnTo>
                      <a:pt x="45" y="128"/>
                    </a:lnTo>
                    <a:lnTo>
                      <a:pt x="49" y="110"/>
                    </a:lnTo>
                    <a:lnTo>
                      <a:pt x="52" y="90"/>
                    </a:lnTo>
                    <a:lnTo>
                      <a:pt x="54" y="70"/>
                    </a:lnTo>
                    <a:lnTo>
                      <a:pt x="57" y="52"/>
                    </a:lnTo>
                    <a:lnTo>
                      <a:pt x="59" y="35"/>
                    </a:lnTo>
                    <a:lnTo>
                      <a:pt x="61" y="21"/>
                    </a:lnTo>
                    <a:lnTo>
                      <a:pt x="63" y="10"/>
                    </a:lnTo>
                    <a:lnTo>
                      <a:pt x="63" y="3"/>
                    </a:lnTo>
                    <a:lnTo>
                      <a:pt x="49"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702" name="Freeform 74">
                <a:extLst>
                  <a:ext uri="{FF2B5EF4-FFF2-40B4-BE49-F238E27FC236}">
                    <a16:creationId xmlns:a16="http://schemas.microsoft.com/office/drawing/2014/main" id="{D85C5E9F-D7F4-F94E-8E2E-59C78746DA67}"/>
                  </a:ext>
                </a:extLst>
              </p:cNvPr>
              <p:cNvSpPr>
                <a:spLocks/>
              </p:cNvSpPr>
              <p:nvPr/>
            </p:nvSpPr>
            <p:spPr bwMode="auto">
              <a:xfrm>
                <a:off x="1282" y="1829"/>
                <a:ext cx="83" cy="84"/>
              </a:xfrm>
              <a:custGeom>
                <a:avLst/>
                <a:gdLst>
                  <a:gd name="T0" fmla="*/ 83 w 83"/>
                  <a:gd name="T1" fmla="*/ 47 h 84"/>
                  <a:gd name="T2" fmla="*/ 83 w 83"/>
                  <a:gd name="T3" fmla="*/ 40 h 84"/>
                  <a:gd name="T4" fmla="*/ 83 w 83"/>
                  <a:gd name="T5" fmla="*/ 33 h 84"/>
                  <a:gd name="T6" fmla="*/ 82 w 83"/>
                  <a:gd name="T7" fmla="*/ 26 h 84"/>
                  <a:gd name="T8" fmla="*/ 80 w 83"/>
                  <a:gd name="T9" fmla="*/ 22 h 84"/>
                  <a:gd name="T10" fmla="*/ 79 w 83"/>
                  <a:gd name="T11" fmla="*/ 16 h 84"/>
                  <a:gd name="T12" fmla="*/ 76 w 83"/>
                  <a:gd name="T13" fmla="*/ 12 h 84"/>
                  <a:gd name="T14" fmla="*/ 74 w 83"/>
                  <a:gd name="T15" fmla="*/ 9 h 84"/>
                  <a:gd name="T16" fmla="*/ 71 w 83"/>
                  <a:gd name="T17" fmla="*/ 5 h 84"/>
                  <a:gd name="T18" fmla="*/ 67 w 83"/>
                  <a:gd name="T19" fmla="*/ 3 h 84"/>
                  <a:gd name="T20" fmla="*/ 63 w 83"/>
                  <a:gd name="T21" fmla="*/ 2 h 84"/>
                  <a:gd name="T22" fmla="*/ 59 w 83"/>
                  <a:gd name="T23" fmla="*/ 0 h 84"/>
                  <a:gd name="T24" fmla="*/ 55 w 83"/>
                  <a:gd name="T25" fmla="*/ 2 h 84"/>
                  <a:gd name="T26" fmla="*/ 52 w 83"/>
                  <a:gd name="T27" fmla="*/ 3 h 84"/>
                  <a:gd name="T28" fmla="*/ 48 w 83"/>
                  <a:gd name="T29" fmla="*/ 5 h 84"/>
                  <a:gd name="T30" fmla="*/ 44 w 83"/>
                  <a:gd name="T31" fmla="*/ 7 h 84"/>
                  <a:gd name="T32" fmla="*/ 41 w 83"/>
                  <a:gd name="T33" fmla="*/ 9 h 84"/>
                  <a:gd name="T34" fmla="*/ 37 w 83"/>
                  <a:gd name="T35" fmla="*/ 12 h 84"/>
                  <a:gd name="T36" fmla="*/ 34 w 83"/>
                  <a:gd name="T37" fmla="*/ 16 h 84"/>
                  <a:gd name="T38" fmla="*/ 30 w 83"/>
                  <a:gd name="T39" fmla="*/ 19 h 84"/>
                  <a:gd name="T40" fmla="*/ 27 w 83"/>
                  <a:gd name="T41" fmla="*/ 23 h 84"/>
                  <a:gd name="T42" fmla="*/ 20 w 83"/>
                  <a:gd name="T43" fmla="*/ 31 h 84"/>
                  <a:gd name="T44" fmla="*/ 15 w 83"/>
                  <a:gd name="T45" fmla="*/ 40 h 84"/>
                  <a:gd name="T46" fmla="*/ 10 w 83"/>
                  <a:gd name="T47" fmla="*/ 50 h 84"/>
                  <a:gd name="T48" fmla="*/ 5 w 83"/>
                  <a:gd name="T49" fmla="*/ 61 h 84"/>
                  <a:gd name="T50" fmla="*/ 4 w 83"/>
                  <a:gd name="T51" fmla="*/ 65 h 84"/>
                  <a:gd name="T52" fmla="*/ 1 w 83"/>
                  <a:gd name="T53" fmla="*/ 71 h 84"/>
                  <a:gd name="T54" fmla="*/ 0 w 83"/>
                  <a:gd name="T55" fmla="*/ 75 h 84"/>
                  <a:gd name="T56" fmla="*/ 0 w 83"/>
                  <a:gd name="T57" fmla="*/ 81 h 84"/>
                  <a:gd name="T58" fmla="*/ 14 w 83"/>
                  <a:gd name="T59" fmla="*/ 84 h 84"/>
                  <a:gd name="T60" fmla="*/ 15 w 83"/>
                  <a:gd name="T61" fmla="*/ 79 h 84"/>
                  <a:gd name="T62" fmla="*/ 16 w 83"/>
                  <a:gd name="T63" fmla="*/ 75 h 84"/>
                  <a:gd name="T64" fmla="*/ 18 w 83"/>
                  <a:gd name="T65" fmla="*/ 71 h 84"/>
                  <a:gd name="T66" fmla="*/ 19 w 83"/>
                  <a:gd name="T67" fmla="*/ 67 h 84"/>
                  <a:gd name="T68" fmla="*/ 23 w 83"/>
                  <a:gd name="T69" fmla="*/ 57 h 84"/>
                  <a:gd name="T70" fmla="*/ 29 w 83"/>
                  <a:gd name="T71" fmla="*/ 48 h 84"/>
                  <a:gd name="T72" fmla="*/ 33 w 83"/>
                  <a:gd name="T73" fmla="*/ 40 h 84"/>
                  <a:gd name="T74" fmla="*/ 38 w 83"/>
                  <a:gd name="T75" fmla="*/ 33 h 84"/>
                  <a:gd name="T76" fmla="*/ 41 w 83"/>
                  <a:gd name="T77" fmla="*/ 29 h 84"/>
                  <a:gd name="T78" fmla="*/ 44 w 83"/>
                  <a:gd name="T79" fmla="*/ 26 h 84"/>
                  <a:gd name="T80" fmla="*/ 46 w 83"/>
                  <a:gd name="T81" fmla="*/ 24 h 84"/>
                  <a:gd name="T82" fmla="*/ 49 w 83"/>
                  <a:gd name="T83" fmla="*/ 22 h 84"/>
                  <a:gd name="T84" fmla="*/ 52 w 83"/>
                  <a:gd name="T85" fmla="*/ 19 h 84"/>
                  <a:gd name="T86" fmla="*/ 55 w 83"/>
                  <a:gd name="T87" fmla="*/ 17 h 84"/>
                  <a:gd name="T88" fmla="*/ 57 w 83"/>
                  <a:gd name="T89" fmla="*/ 17 h 84"/>
                  <a:gd name="T90" fmla="*/ 59 w 83"/>
                  <a:gd name="T91" fmla="*/ 16 h 84"/>
                  <a:gd name="T92" fmla="*/ 60 w 83"/>
                  <a:gd name="T93" fmla="*/ 16 h 84"/>
                  <a:gd name="T94" fmla="*/ 60 w 83"/>
                  <a:gd name="T95" fmla="*/ 16 h 84"/>
                  <a:gd name="T96" fmla="*/ 61 w 83"/>
                  <a:gd name="T97" fmla="*/ 16 h 84"/>
                  <a:gd name="T98" fmla="*/ 61 w 83"/>
                  <a:gd name="T99" fmla="*/ 17 h 84"/>
                  <a:gd name="T100" fmla="*/ 63 w 83"/>
                  <a:gd name="T101" fmla="*/ 17 h 84"/>
                  <a:gd name="T102" fmla="*/ 64 w 83"/>
                  <a:gd name="T103" fmla="*/ 19 h 84"/>
                  <a:gd name="T104" fmla="*/ 65 w 83"/>
                  <a:gd name="T105" fmla="*/ 22 h 84"/>
                  <a:gd name="T106" fmla="*/ 65 w 83"/>
                  <a:gd name="T107" fmla="*/ 24 h 84"/>
                  <a:gd name="T108" fmla="*/ 67 w 83"/>
                  <a:gd name="T109" fmla="*/ 29 h 84"/>
                  <a:gd name="T110" fmla="*/ 68 w 83"/>
                  <a:gd name="T111" fmla="*/ 34 h 84"/>
                  <a:gd name="T112" fmla="*/ 68 w 83"/>
                  <a:gd name="T113" fmla="*/ 40 h 84"/>
                  <a:gd name="T114" fmla="*/ 68 w 83"/>
                  <a:gd name="T115" fmla="*/ 47 h 84"/>
                  <a:gd name="T116" fmla="*/ 83 w 83"/>
                  <a:gd name="T117" fmla="*/ 47 h 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3"/>
                  <a:gd name="T178" fmla="*/ 0 h 84"/>
                  <a:gd name="T179" fmla="*/ 83 w 83"/>
                  <a:gd name="T180" fmla="*/ 84 h 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3" h="84">
                    <a:moveTo>
                      <a:pt x="83" y="47"/>
                    </a:moveTo>
                    <a:lnTo>
                      <a:pt x="83" y="40"/>
                    </a:lnTo>
                    <a:lnTo>
                      <a:pt x="83" y="33"/>
                    </a:lnTo>
                    <a:lnTo>
                      <a:pt x="82" y="26"/>
                    </a:lnTo>
                    <a:lnTo>
                      <a:pt x="80" y="22"/>
                    </a:lnTo>
                    <a:lnTo>
                      <a:pt x="79" y="16"/>
                    </a:lnTo>
                    <a:lnTo>
                      <a:pt x="76" y="12"/>
                    </a:lnTo>
                    <a:lnTo>
                      <a:pt x="74" y="9"/>
                    </a:lnTo>
                    <a:lnTo>
                      <a:pt x="71" y="5"/>
                    </a:lnTo>
                    <a:lnTo>
                      <a:pt x="67" y="3"/>
                    </a:lnTo>
                    <a:lnTo>
                      <a:pt x="63" y="2"/>
                    </a:lnTo>
                    <a:lnTo>
                      <a:pt x="59" y="0"/>
                    </a:lnTo>
                    <a:lnTo>
                      <a:pt x="55" y="2"/>
                    </a:lnTo>
                    <a:lnTo>
                      <a:pt x="52" y="3"/>
                    </a:lnTo>
                    <a:lnTo>
                      <a:pt x="48" y="5"/>
                    </a:lnTo>
                    <a:lnTo>
                      <a:pt x="44" y="7"/>
                    </a:lnTo>
                    <a:lnTo>
                      <a:pt x="41" y="9"/>
                    </a:lnTo>
                    <a:lnTo>
                      <a:pt x="37" y="12"/>
                    </a:lnTo>
                    <a:lnTo>
                      <a:pt x="34" y="16"/>
                    </a:lnTo>
                    <a:lnTo>
                      <a:pt x="30" y="19"/>
                    </a:lnTo>
                    <a:lnTo>
                      <a:pt x="27" y="23"/>
                    </a:lnTo>
                    <a:lnTo>
                      <a:pt x="20" y="31"/>
                    </a:lnTo>
                    <a:lnTo>
                      <a:pt x="15" y="40"/>
                    </a:lnTo>
                    <a:lnTo>
                      <a:pt x="10" y="50"/>
                    </a:lnTo>
                    <a:lnTo>
                      <a:pt x="5" y="61"/>
                    </a:lnTo>
                    <a:lnTo>
                      <a:pt x="4" y="65"/>
                    </a:lnTo>
                    <a:lnTo>
                      <a:pt x="1" y="71"/>
                    </a:lnTo>
                    <a:lnTo>
                      <a:pt x="0" y="75"/>
                    </a:lnTo>
                    <a:lnTo>
                      <a:pt x="0" y="81"/>
                    </a:lnTo>
                    <a:lnTo>
                      <a:pt x="14" y="84"/>
                    </a:lnTo>
                    <a:lnTo>
                      <a:pt x="15" y="79"/>
                    </a:lnTo>
                    <a:lnTo>
                      <a:pt x="16" y="75"/>
                    </a:lnTo>
                    <a:lnTo>
                      <a:pt x="18" y="71"/>
                    </a:lnTo>
                    <a:lnTo>
                      <a:pt x="19" y="67"/>
                    </a:lnTo>
                    <a:lnTo>
                      <a:pt x="23" y="57"/>
                    </a:lnTo>
                    <a:lnTo>
                      <a:pt x="29" y="48"/>
                    </a:lnTo>
                    <a:lnTo>
                      <a:pt x="33" y="40"/>
                    </a:lnTo>
                    <a:lnTo>
                      <a:pt x="38" y="33"/>
                    </a:lnTo>
                    <a:lnTo>
                      <a:pt x="41" y="29"/>
                    </a:lnTo>
                    <a:lnTo>
                      <a:pt x="44" y="26"/>
                    </a:lnTo>
                    <a:lnTo>
                      <a:pt x="46" y="24"/>
                    </a:lnTo>
                    <a:lnTo>
                      <a:pt x="49" y="22"/>
                    </a:lnTo>
                    <a:lnTo>
                      <a:pt x="52" y="19"/>
                    </a:lnTo>
                    <a:lnTo>
                      <a:pt x="55" y="17"/>
                    </a:lnTo>
                    <a:lnTo>
                      <a:pt x="57" y="17"/>
                    </a:lnTo>
                    <a:lnTo>
                      <a:pt x="59" y="16"/>
                    </a:lnTo>
                    <a:lnTo>
                      <a:pt x="60" y="16"/>
                    </a:lnTo>
                    <a:lnTo>
                      <a:pt x="61" y="16"/>
                    </a:lnTo>
                    <a:lnTo>
                      <a:pt x="61" y="17"/>
                    </a:lnTo>
                    <a:lnTo>
                      <a:pt x="63" y="17"/>
                    </a:lnTo>
                    <a:lnTo>
                      <a:pt x="64" y="19"/>
                    </a:lnTo>
                    <a:lnTo>
                      <a:pt x="65" y="22"/>
                    </a:lnTo>
                    <a:lnTo>
                      <a:pt x="65" y="24"/>
                    </a:lnTo>
                    <a:lnTo>
                      <a:pt x="67" y="29"/>
                    </a:lnTo>
                    <a:lnTo>
                      <a:pt x="68" y="34"/>
                    </a:lnTo>
                    <a:lnTo>
                      <a:pt x="68" y="40"/>
                    </a:lnTo>
                    <a:lnTo>
                      <a:pt x="68" y="47"/>
                    </a:lnTo>
                    <a:lnTo>
                      <a:pt x="83" y="4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5623" name="Group 75">
              <a:extLst>
                <a:ext uri="{FF2B5EF4-FFF2-40B4-BE49-F238E27FC236}">
                  <a16:creationId xmlns:a16="http://schemas.microsoft.com/office/drawing/2014/main" id="{A33568B2-DDB1-D44E-B67B-0C79DFEA8E99}"/>
                </a:ext>
              </a:extLst>
            </p:cNvPr>
            <p:cNvGrpSpPr>
              <a:grpSpLocks/>
            </p:cNvGrpSpPr>
            <p:nvPr/>
          </p:nvGrpSpPr>
          <p:grpSpPr bwMode="auto">
            <a:xfrm>
              <a:off x="1252" y="3348"/>
              <a:ext cx="407" cy="272"/>
              <a:chOff x="1487" y="1825"/>
              <a:chExt cx="407" cy="272"/>
            </a:xfrm>
          </p:grpSpPr>
          <p:sp>
            <p:nvSpPr>
              <p:cNvPr id="25683" name="Freeform 76">
                <a:extLst>
                  <a:ext uri="{FF2B5EF4-FFF2-40B4-BE49-F238E27FC236}">
                    <a16:creationId xmlns:a16="http://schemas.microsoft.com/office/drawing/2014/main" id="{5CDC3E17-6865-5049-83E6-972B1AA8190D}"/>
                  </a:ext>
                </a:extLst>
              </p:cNvPr>
              <p:cNvSpPr>
                <a:spLocks/>
              </p:cNvSpPr>
              <p:nvPr/>
            </p:nvSpPr>
            <p:spPr bwMode="auto">
              <a:xfrm>
                <a:off x="1493" y="1865"/>
                <a:ext cx="394" cy="198"/>
              </a:xfrm>
              <a:custGeom>
                <a:avLst/>
                <a:gdLst>
                  <a:gd name="T0" fmla="*/ 217 w 394"/>
                  <a:gd name="T1" fmla="*/ 1 h 198"/>
                  <a:gd name="T2" fmla="*/ 246 w 394"/>
                  <a:gd name="T3" fmla="*/ 2 h 198"/>
                  <a:gd name="T4" fmla="*/ 274 w 394"/>
                  <a:gd name="T5" fmla="*/ 8 h 198"/>
                  <a:gd name="T6" fmla="*/ 299 w 394"/>
                  <a:gd name="T7" fmla="*/ 14 h 198"/>
                  <a:gd name="T8" fmla="*/ 322 w 394"/>
                  <a:gd name="T9" fmla="*/ 22 h 198"/>
                  <a:gd name="T10" fmla="*/ 343 w 394"/>
                  <a:gd name="T11" fmla="*/ 32 h 198"/>
                  <a:gd name="T12" fmla="*/ 360 w 394"/>
                  <a:gd name="T13" fmla="*/ 43 h 198"/>
                  <a:gd name="T14" fmla="*/ 374 w 394"/>
                  <a:gd name="T15" fmla="*/ 56 h 198"/>
                  <a:gd name="T16" fmla="*/ 385 w 394"/>
                  <a:gd name="T17" fmla="*/ 70 h 198"/>
                  <a:gd name="T18" fmla="*/ 392 w 394"/>
                  <a:gd name="T19" fmla="*/ 84 h 198"/>
                  <a:gd name="T20" fmla="*/ 394 w 394"/>
                  <a:gd name="T21" fmla="*/ 100 h 198"/>
                  <a:gd name="T22" fmla="*/ 392 w 394"/>
                  <a:gd name="T23" fmla="*/ 114 h 198"/>
                  <a:gd name="T24" fmla="*/ 385 w 394"/>
                  <a:gd name="T25" fmla="*/ 128 h 198"/>
                  <a:gd name="T26" fmla="*/ 374 w 394"/>
                  <a:gd name="T27" fmla="*/ 142 h 198"/>
                  <a:gd name="T28" fmla="*/ 360 w 394"/>
                  <a:gd name="T29" fmla="*/ 155 h 198"/>
                  <a:gd name="T30" fmla="*/ 343 w 394"/>
                  <a:gd name="T31" fmla="*/ 166 h 198"/>
                  <a:gd name="T32" fmla="*/ 322 w 394"/>
                  <a:gd name="T33" fmla="*/ 176 h 198"/>
                  <a:gd name="T34" fmla="*/ 299 w 394"/>
                  <a:gd name="T35" fmla="*/ 184 h 198"/>
                  <a:gd name="T36" fmla="*/ 274 w 394"/>
                  <a:gd name="T37" fmla="*/ 191 h 198"/>
                  <a:gd name="T38" fmla="*/ 246 w 394"/>
                  <a:gd name="T39" fmla="*/ 195 h 198"/>
                  <a:gd name="T40" fmla="*/ 217 w 394"/>
                  <a:gd name="T41" fmla="*/ 198 h 198"/>
                  <a:gd name="T42" fmla="*/ 187 w 394"/>
                  <a:gd name="T43" fmla="*/ 198 h 198"/>
                  <a:gd name="T44" fmla="*/ 157 w 394"/>
                  <a:gd name="T45" fmla="*/ 197 h 198"/>
                  <a:gd name="T46" fmla="*/ 130 w 394"/>
                  <a:gd name="T47" fmla="*/ 193 h 198"/>
                  <a:gd name="T48" fmla="*/ 104 w 394"/>
                  <a:gd name="T49" fmla="*/ 187 h 198"/>
                  <a:gd name="T50" fmla="*/ 79 w 394"/>
                  <a:gd name="T51" fmla="*/ 179 h 198"/>
                  <a:gd name="T52" fmla="*/ 58 w 394"/>
                  <a:gd name="T53" fmla="*/ 169 h 198"/>
                  <a:gd name="T54" fmla="*/ 40 w 394"/>
                  <a:gd name="T55" fmla="*/ 159 h 198"/>
                  <a:gd name="T56" fmla="*/ 25 w 394"/>
                  <a:gd name="T57" fmla="*/ 146 h 198"/>
                  <a:gd name="T58" fmla="*/ 13 w 394"/>
                  <a:gd name="T59" fmla="*/ 133 h 198"/>
                  <a:gd name="T60" fmla="*/ 4 w 394"/>
                  <a:gd name="T61" fmla="*/ 119 h 198"/>
                  <a:gd name="T62" fmla="*/ 0 w 394"/>
                  <a:gd name="T63" fmla="*/ 104 h 198"/>
                  <a:gd name="T64" fmla="*/ 2 w 394"/>
                  <a:gd name="T65" fmla="*/ 88 h 198"/>
                  <a:gd name="T66" fmla="*/ 7 w 394"/>
                  <a:gd name="T67" fmla="*/ 74 h 198"/>
                  <a:gd name="T68" fmla="*/ 15 w 394"/>
                  <a:gd name="T69" fmla="*/ 60 h 198"/>
                  <a:gd name="T70" fmla="*/ 29 w 394"/>
                  <a:gd name="T71" fmla="*/ 48 h 198"/>
                  <a:gd name="T72" fmla="*/ 45 w 394"/>
                  <a:gd name="T73" fmla="*/ 36 h 198"/>
                  <a:gd name="T74" fmla="*/ 64 w 394"/>
                  <a:gd name="T75" fmla="*/ 26 h 198"/>
                  <a:gd name="T76" fmla="*/ 88 w 394"/>
                  <a:gd name="T77" fmla="*/ 17 h 198"/>
                  <a:gd name="T78" fmla="*/ 112 w 394"/>
                  <a:gd name="T79" fmla="*/ 10 h 198"/>
                  <a:gd name="T80" fmla="*/ 138 w 394"/>
                  <a:gd name="T81" fmla="*/ 4 h 198"/>
                  <a:gd name="T82" fmla="*/ 167 w 394"/>
                  <a:gd name="T83" fmla="*/ 1 h 198"/>
                  <a:gd name="T84" fmla="*/ 198 w 394"/>
                  <a:gd name="T85" fmla="*/ 0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4"/>
                  <a:gd name="T130" fmla="*/ 0 h 198"/>
                  <a:gd name="T131" fmla="*/ 394 w 394"/>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4" h="198">
                    <a:moveTo>
                      <a:pt x="198" y="0"/>
                    </a:moveTo>
                    <a:lnTo>
                      <a:pt x="208" y="0"/>
                    </a:lnTo>
                    <a:lnTo>
                      <a:pt x="217" y="1"/>
                    </a:lnTo>
                    <a:lnTo>
                      <a:pt x="227" y="1"/>
                    </a:lnTo>
                    <a:lnTo>
                      <a:pt x="236" y="1"/>
                    </a:lnTo>
                    <a:lnTo>
                      <a:pt x="246" y="2"/>
                    </a:lnTo>
                    <a:lnTo>
                      <a:pt x="255" y="4"/>
                    </a:lnTo>
                    <a:lnTo>
                      <a:pt x="265" y="5"/>
                    </a:lnTo>
                    <a:lnTo>
                      <a:pt x="274" y="8"/>
                    </a:lnTo>
                    <a:lnTo>
                      <a:pt x="283" y="10"/>
                    </a:lnTo>
                    <a:lnTo>
                      <a:pt x="291" y="12"/>
                    </a:lnTo>
                    <a:lnTo>
                      <a:pt x="299" y="14"/>
                    </a:lnTo>
                    <a:lnTo>
                      <a:pt x="307" y="17"/>
                    </a:lnTo>
                    <a:lnTo>
                      <a:pt x="315" y="19"/>
                    </a:lnTo>
                    <a:lnTo>
                      <a:pt x="322" y="22"/>
                    </a:lnTo>
                    <a:lnTo>
                      <a:pt x="329" y="26"/>
                    </a:lnTo>
                    <a:lnTo>
                      <a:pt x="336" y="29"/>
                    </a:lnTo>
                    <a:lnTo>
                      <a:pt x="343" y="32"/>
                    </a:lnTo>
                    <a:lnTo>
                      <a:pt x="349" y="36"/>
                    </a:lnTo>
                    <a:lnTo>
                      <a:pt x="355" y="39"/>
                    </a:lnTo>
                    <a:lnTo>
                      <a:pt x="360" y="43"/>
                    </a:lnTo>
                    <a:lnTo>
                      <a:pt x="366" y="48"/>
                    </a:lnTo>
                    <a:lnTo>
                      <a:pt x="370" y="52"/>
                    </a:lnTo>
                    <a:lnTo>
                      <a:pt x="374" y="56"/>
                    </a:lnTo>
                    <a:lnTo>
                      <a:pt x="378" y="60"/>
                    </a:lnTo>
                    <a:lnTo>
                      <a:pt x="382" y="64"/>
                    </a:lnTo>
                    <a:lnTo>
                      <a:pt x="385" y="70"/>
                    </a:lnTo>
                    <a:lnTo>
                      <a:pt x="388" y="74"/>
                    </a:lnTo>
                    <a:lnTo>
                      <a:pt x="390" y="79"/>
                    </a:lnTo>
                    <a:lnTo>
                      <a:pt x="392" y="84"/>
                    </a:lnTo>
                    <a:lnTo>
                      <a:pt x="393" y="88"/>
                    </a:lnTo>
                    <a:lnTo>
                      <a:pt x="393" y="94"/>
                    </a:lnTo>
                    <a:lnTo>
                      <a:pt x="394" y="100"/>
                    </a:lnTo>
                    <a:lnTo>
                      <a:pt x="393" y="104"/>
                    </a:lnTo>
                    <a:lnTo>
                      <a:pt x="393" y="110"/>
                    </a:lnTo>
                    <a:lnTo>
                      <a:pt x="392" y="114"/>
                    </a:lnTo>
                    <a:lnTo>
                      <a:pt x="390" y="119"/>
                    </a:lnTo>
                    <a:lnTo>
                      <a:pt x="388" y="124"/>
                    </a:lnTo>
                    <a:lnTo>
                      <a:pt x="385" y="128"/>
                    </a:lnTo>
                    <a:lnTo>
                      <a:pt x="382" y="133"/>
                    </a:lnTo>
                    <a:lnTo>
                      <a:pt x="378" y="138"/>
                    </a:lnTo>
                    <a:lnTo>
                      <a:pt x="374" y="142"/>
                    </a:lnTo>
                    <a:lnTo>
                      <a:pt x="370" y="146"/>
                    </a:lnTo>
                    <a:lnTo>
                      <a:pt x="366" y="150"/>
                    </a:lnTo>
                    <a:lnTo>
                      <a:pt x="360" y="155"/>
                    </a:lnTo>
                    <a:lnTo>
                      <a:pt x="355" y="159"/>
                    </a:lnTo>
                    <a:lnTo>
                      <a:pt x="349" y="162"/>
                    </a:lnTo>
                    <a:lnTo>
                      <a:pt x="343" y="166"/>
                    </a:lnTo>
                    <a:lnTo>
                      <a:pt x="336" y="169"/>
                    </a:lnTo>
                    <a:lnTo>
                      <a:pt x="329" y="173"/>
                    </a:lnTo>
                    <a:lnTo>
                      <a:pt x="322" y="176"/>
                    </a:lnTo>
                    <a:lnTo>
                      <a:pt x="315" y="179"/>
                    </a:lnTo>
                    <a:lnTo>
                      <a:pt x="307" y="181"/>
                    </a:lnTo>
                    <a:lnTo>
                      <a:pt x="299" y="184"/>
                    </a:lnTo>
                    <a:lnTo>
                      <a:pt x="291" y="187"/>
                    </a:lnTo>
                    <a:lnTo>
                      <a:pt x="283" y="188"/>
                    </a:lnTo>
                    <a:lnTo>
                      <a:pt x="274" y="191"/>
                    </a:lnTo>
                    <a:lnTo>
                      <a:pt x="265" y="193"/>
                    </a:lnTo>
                    <a:lnTo>
                      <a:pt x="255" y="194"/>
                    </a:lnTo>
                    <a:lnTo>
                      <a:pt x="246" y="195"/>
                    </a:lnTo>
                    <a:lnTo>
                      <a:pt x="236" y="197"/>
                    </a:lnTo>
                    <a:lnTo>
                      <a:pt x="227" y="197"/>
                    </a:lnTo>
                    <a:lnTo>
                      <a:pt x="217" y="198"/>
                    </a:lnTo>
                    <a:lnTo>
                      <a:pt x="208" y="198"/>
                    </a:lnTo>
                    <a:lnTo>
                      <a:pt x="198" y="198"/>
                    </a:lnTo>
                    <a:lnTo>
                      <a:pt x="187" y="198"/>
                    </a:lnTo>
                    <a:lnTo>
                      <a:pt x="178" y="198"/>
                    </a:lnTo>
                    <a:lnTo>
                      <a:pt x="167" y="197"/>
                    </a:lnTo>
                    <a:lnTo>
                      <a:pt x="157" y="197"/>
                    </a:lnTo>
                    <a:lnTo>
                      <a:pt x="148" y="195"/>
                    </a:lnTo>
                    <a:lnTo>
                      <a:pt x="138" y="194"/>
                    </a:lnTo>
                    <a:lnTo>
                      <a:pt x="130" y="193"/>
                    </a:lnTo>
                    <a:lnTo>
                      <a:pt x="120" y="191"/>
                    </a:lnTo>
                    <a:lnTo>
                      <a:pt x="112" y="188"/>
                    </a:lnTo>
                    <a:lnTo>
                      <a:pt x="104" y="187"/>
                    </a:lnTo>
                    <a:lnTo>
                      <a:pt x="96" y="184"/>
                    </a:lnTo>
                    <a:lnTo>
                      <a:pt x="88" y="181"/>
                    </a:lnTo>
                    <a:lnTo>
                      <a:pt x="79" y="179"/>
                    </a:lnTo>
                    <a:lnTo>
                      <a:pt x="73" y="176"/>
                    </a:lnTo>
                    <a:lnTo>
                      <a:pt x="64" y="173"/>
                    </a:lnTo>
                    <a:lnTo>
                      <a:pt x="58" y="169"/>
                    </a:lnTo>
                    <a:lnTo>
                      <a:pt x="51" y="166"/>
                    </a:lnTo>
                    <a:lnTo>
                      <a:pt x="45" y="162"/>
                    </a:lnTo>
                    <a:lnTo>
                      <a:pt x="40" y="159"/>
                    </a:lnTo>
                    <a:lnTo>
                      <a:pt x="34" y="155"/>
                    </a:lnTo>
                    <a:lnTo>
                      <a:pt x="29" y="150"/>
                    </a:lnTo>
                    <a:lnTo>
                      <a:pt x="25" y="146"/>
                    </a:lnTo>
                    <a:lnTo>
                      <a:pt x="19" y="142"/>
                    </a:lnTo>
                    <a:lnTo>
                      <a:pt x="15" y="138"/>
                    </a:lnTo>
                    <a:lnTo>
                      <a:pt x="13" y="133"/>
                    </a:lnTo>
                    <a:lnTo>
                      <a:pt x="10" y="128"/>
                    </a:lnTo>
                    <a:lnTo>
                      <a:pt x="7" y="124"/>
                    </a:lnTo>
                    <a:lnTo>
                      <a:pt x="4" y="119"/>
                    </a:lnTo>
                    <a:lnTo>
                      <a:pt x="3" y="114"/>
                    </a:lnTo>
                    <a:lnTo>
                      <a:pt x="2" y="110"/>
                    </a:lnTo>
                    <a:lnTo>
                      <a:pt x="0" y="104"/>
                    </a:lnTo>
                    <a:lnTo>
                      <a:pt x="0" y="100"/>
                    </a:lnTo>
                    <a:lnTo>
                      <a:pt x="0" y="94"/>
                    </a:lnTo>
                    <a:lnTo>
                      <a:pt x="2" y="88"/>
                    </a:lnTo>
                    <a:lnTo>
                      <a:pt x="3" y="84"/>
                    </a:lnTo>
                    <a:lnTo>
                      <a:pt x="4" y="79"/>
                    </a:lnTo>
                    <a:lnTo>
                      <a:pt x="7" y="74"/>
                    </a:lnTo>
                    <a:lnTo>
                      <a:pt x="10" y="70"/>
                    </a:lnTo>
                    <a:lnTo>
                      <a:pt x="13" y="64"/>
                    </a:lnTo>
                    <a:lnTo>
                      <a:pt x="15" y="60"/>
                    </a:lnTo>
                    <a:lnTo>
                      <a:pt x="19" y="56"/>
                    </a:lnTo>
                    <a:lnTo>
                      <a:pt x="25" y="52"/>
                    </a:lnTo>
                    <a:lnTo>
                      <a:pt x="29" y="48"/>
                    </a:lnTo>
                    <a:lnTo>
                      <a:pt x="34" y="43"/>
                    </a:lnTo>
                    <a:lnTo>
                      <a:pt x="40" y="39"/>
                    </a:lnTo>
                    <a:lnTo>
                      <a:pt x="45" y="36"/>
                    </a:lnTo>
                    <a:lnTo>
                      <a:pt x="51" y="32"/>
                    </a:lnTo>
                    <a:lnTo>
                      <a:pt x="58" y="29"/>
                    </a:lnTo>
                    <a:lnTo>
                      <a:pt x="64" y="26"/>
                    </a:lnTo>
                    <a:lnTo>
                      <a:pt x="73" y="22"/>
                    </a:lnTo>
                    <a:lnTo>
                      <a:pt x="79" y="19"/>
                    </a:lnTo>
                    <a:lnTo>
                      <a:pt x="88" y="17"/>
                    </a:lnTo>
                    <a:lnTo>
                      <a:pt x="96" y="14"/>
                    </a:lnTo>
                    <a:lnTo>
                      <a:pt x="104" y="12"/>
                    </a:lnTo>
                    <a:lnTo>
                      <a:pt x="112" y="10"/>
                    </a:lnTo>
                    <a:lnTo>
                      <a:pt x="120" y="8"/>
                    </a:lnTo>
                    <a:lnTo>
                      <a:pt x="130" y="5"/>
                    </a:lnTo>
                    <a:lnTo>
                      <a:pt x="138" y="4"/>
                    </a:lnTo>
                    <a:lnTo>
                      <a:pt x="148" y="2"/>
                    </a:lnTo>
                    <a:lnTo>
                      <a:pt x="157" y="1"/>
                    </a:lnTo>
                    <a:lnTo>
                      <a:pt x="167" y="1"/>
                    </a:lnTo>
                    <a:lnTo>
                      <a:pt x="178" y="1"/>
                    </a:lnTo>
                    <a:lnTo>
                      <a:pt x="187" y="0"/>
                    </a:lnTo>
                    <a:lnTo>
                      <a:pt x="198" y="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84" name="Freeform 77">
                <a:extLst>
                  <a:ext uri="{FF2B5EF4-FFF2-40B4-BE49-F238E27FC236}">
                    <a16:creationId xmlns:a16="http://schemas.microsoft.com/office/drawing/2014/main" id="{79BC7D93-92B6-F94D-8F37-A06BAF789BB7}"/>
                  </a:ext>
                </a:extLst>
              </p:cNvPr>
              <p:cNvSpPr>
                <a:spLocks/>
              </p:cNvSpPr>
              <p:nvPr/>
            </p:nvSpPr>
            <p:spPr bwMode="auto">
              <a:xfrm>
                <a:off x="1691" y="1858"/>
                <a:ext cx="203" cy="107"/>
              </a:xfrm>
              <a:custGeom>
                <a:avLst/>
                <a:gdLst>
                  <a:gd name="T0" fmla="*/ 203 w 203"/>
                  <a:gd name="T1" fmla="*/ 107 h 107"/>
                  <a:gd name="T2" fmla="*/ 202 w 203"/>
                  <a:gd name="T3" fmla="*/ 94 h 107"/>
                  <a:gd name="T4" fmla="*/ 199 w 203"/>
                  <a:gd name="T5" fmla="*/ 83 h 107"/>
                  <a:gd name="T6" fmla="*/ 194 w 203"/>
                  <a:gd name="T7" fmla="*/ 73 h 107"/>
                  <a:gd name="T8" fmla="*/ 185 w 203"/>
                  <a:gd name="T9" fmla="*/ 63 h 107"/>
                  <a:gd name="T10" fmla="*/ 177 w 203"/>
                  <a:gd name="T11" fmla="*/ 53 h 107"/>
                  <a:gd name="T12" fmla="*/ 166 w 203"/>
                  <a:gd name="T13" fmla="*/ 45 h 107"/>
                  <a:gd name="T14" fmla="*/ 155 w 203"/>
                  <a:gd name="T15" fmla="*/ 36 h 107"/>
                  <a:gd name="T16" fmla="*/ 142 w 203"/>
                  <a:gd name="T17" fmla="*/ 29 h 107"/>
                  <a:gd name="T18" fmla="*/ 127 w 203"/>
                  <a:gd name="T19" fmla="*/ 22 h 107"/>
                  <a:gd name="T20" fmla="*/ 112 w 203"/>
                  <a:gd name="T21" fmla="*/ 17 h 107"/>
                  <a:gd name="T22" fmla="*/ 94 w 203"/>
                  <a:gd name="T23" fmla="*/ 11 h 107"/>
                  <a:gd name="T24" fmla="*/ 78 w 203"/>
                  <a:gd name="T25" fmla="*/ 7 h 107"/>
                  <a:gd name="T26" fmla="*/ 59 w 203"/>
                  <a:gd name="T27" fmla="*/ 4 h 107"/>
                  <a:gd name="T28" fmla="*/ 40 w 203"/>
                  <a:gd name="T29" fmla="*/ 1 h 107"/>
                  <a:gd name="T30" fmla="*/ 19 w 203"/>
                  <a:gd name="T31" fmla="*/ 0 h 107"/>
                  <a:gd name="T32" fmla="*/ 0 w 203"/>
                  <a:gd name="T33" fmla="*/ 0 h 107"/>
                  <a:gd name="T34" fmla="*/ 8 w 203"/>
                  <a:gd name="T35" fmla="*/ 14 h 107"/>
                  <a:gd name="T36" fmla="*/ 29 w 203"/>
                  <a:gd name="T37" fmla="*/ 15 h 107"/>
                  <a:gd name="T38" fmla="*/ 48 w 203"/>
                  <a:gd name="T39" fmla="*/ 18 h 107"/>
                  <a:gd name="T40" fmla="*/ 65 w 203"/>
                  <a:gd name="T41" fmla="*/ 21 h 107"/>
                  <a:gd name="T42" fmla="*/ 82 w 203"/>
                  <a:gd name="T43" fmla="*/ 24 h 107"/>
                  <a:gd name="T44" fmla="*/ 98 w 203"/>
                  <a:gd name="T45" fmla="*/ 28 h 107"/>
                  <a:gd name="T46" fmla="*/ 115 w 203"/>
                  <a:gd name="T47" fmla="*/ 33 h 107"/>
                  <a:gd name="T48" fmla="*/ 128 w 203"/>
                  <a:gd name="T49" fmla="*/ 39 h 107"/>
                  <a:gd name="T50" fmla="*/ 140 w 203"/>
                  <a:gd name="T51" fmla="*/ 46 h 107"/>
                  <a:gd name="T52" fmla="*/ 153 w 203"/>
                  <a:gd name="T53" fmla="*/ 53 h 107"/>
                  <a:gd name="T54" fmla="*/ 162 w 203"/>
                  <a:gd name="T55" fmla="*/ 60 h 107"/>
                  <a:gd name="T56" fmla="*/ 170 w 203"/>
                  <a:gd name="T57" fmla="*/ 69 h 107"/>
                  <a:gd name="T58" fmla="*/ 177 w 203"/>
                  <a:gd name="T59" fmla="*/ 76 h 107"/>
                  <a:gd name="T60" fmla="*/ 183 w 203"/>
                  <a:gd name="T61" fmla="*/ 84 h 107"/>
                  <a:gd name="T62" fmla="*/ 187 w 203"/>
                  <a:gd name="T63" fmla="*/ 93 h 107"/>
                  <a:gd name="T64" fmla="*/ 188 w 203"/>
                  <a:gd name="T65" fmla="*/ 101 h 107"/>
                  <a:gd name="T66" fmla="*/ 188 w 203"/>
                  <a:gd name="T67" fmla="*/ 107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7"/>
                  <a:gd name="T104" fmla="*/ 203 w 203"/>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7">
                    <a:moveTo>
                      <a:pt x="203" y="107"/>
                    </a:moveTo>
                    <a:lnTo>
                      <a:pt x="203" y="107"/>
                    </a:lnTo>
                    <a:lnTo>
                      <a:pt x="203" y="100"/>
                    </a:lnTo>
                    <a:lnTo>
                      <a:pt x="202" y="94"/>
                    </a:lnTo>
                    <a:lnTo>
                      <a:pt x="200" y="88"/>
                    </a:lnTo>
                    <a:lnTo>
                      <a:pt x="199" y="83"/>
                    </a:lnTo>
                    <a:lnTo>
                      <a:pt x="196" y="78"/>
                    </a:lnTo>
                    <a:lnTo>
                      <a:pt x="194" y="73"/>
                    </a:lnTo>
                    <a:lnTo>
                      <a:pt x="190" y="67"/>
                    </a:lnTo>
                    <a:lnTo>
                      <a:pt x="185" y="63"/>
                    </a:lnTo>
                    <a:lnTo>
                      <a:pt x="181" y="57"/>
                    </a:lnTo>
                    <a:lnTo>
                      <a:pt x="177" y="53"/>
                    </a:lnTo>
                    <a:lnTo>
                      <a:pt x="172" y="49"/>
                    </a:lnTo>
                    <a:lnTo>
                      <a:pt x="166" y="45"/>
                    </a:lnTo>
                    <a:lnTo>
                      <a:pt x="161" y="40"/>
                    </a:lnTo>
                    <a:lnTo>
                      <a:pt x="155" y="36"/>
                    </a:lnTo>
                    <a:lnTo>
                      <a:pt x="149" y="33"/>
                    </a:lnTo>
                    <a:lnTo>
                      <a:pt x="142" y="29"/>
                    </a:lnTo>
                    <a:lnTo>
                      <a:pt x="135" y="25"/>
                    </a:lnTo>
                    <a:lnTo>
                      <a:pt x="127" y="22"/>
                    </a:lnTo>
                    <a:lnTo>
                      <a:pt x="120" y="19"/>
                    </a:lnTo>
                    <a:lnTo>
                      <a:pt x="112" y="17"/>
                    </a:lnTo>
                    <a:lnTo>
                      <a:pt x="104" y="14"/>
                    </a:lnTo>
                    <a:lnTo>
                      <a:pt x="94" y="11"/>
                    </a:lnTo>
                    <a:lnTo>
                      <a:pt x="86" y="9"/>
                    </a:lnTo>
                    <a:lnTo>
                      <a:pt x="78" y="7"/>
                    </a:lnTo>
                    <a:lnTo>
                      <a:pt x="68" y="5"/>
                    </a:lnTo>
                    <a:lnTo>
                      <a:pt x="59" y="4"/>
                    </a:lnTo>
                    <a:lnTo>
                      <a:pt x="49" y="2"/>
                    </a:lnTo>
                    <a:lnTo>
                      <a:pt x="40" y="1"/>
                    </a:lnTo>
                    <a:lnTo>
                      <a:pt x="30" y="0"/>
                    </a:lnTo>
                    <a:lnTo>
                      <a:pt x="19" y="0"/>
                    </a:lnTo>
                    <a:lnTo>
                      <a:pt x="10" y="0"/>
                    </a:lnTo>
                    <a:lnTo>
                      <a:pt x="0" y="0"/>
                    </a:lnTo>
                    <a:lnTo>
                      <a:pt x="0" y="14"/>
                    </a:lnTo>
                    <a:lnTo>
                      <a:pt x="8" y="14"/>
                    </a:lnTo>
                    <a:lnTo>
                      <a:pt x="19" y="15"/>
                    </a:lnTo>
                    <a:lnTo>
                      <a:pt x="29" y="15"/>
                    </a:lnTo>
                    <a:lnTo>
                      <a:pt x="38" y="17"/>
                    </a:lnTo>
                    <a:lnTo>
                      <a:pt x="48" y="18"/>
                    </a:lnTo>
                    <a:lnTo>
                      <a:pt x="56" y="19"/>
                    </a:lnTo>
                    <a:lnTo>
                      <a:pt x="65" y="21"/>
                    </a:lnTo>
                    <a:lnTo>
                      <a:pt x="74" y="22"/>
                    </a:lnTo>
                    <a:lnTo>
                      <a:pt x="82" y="24"/>
                    </a:lnTo>
                    <a:lnTo>
                      <a:pt x="90" y="26"/>
                    </a:lnTo>
                    <a:lnTo>
                      <a:pt x="98" y="28"/>
                    </a:lnTo>
                    <a:lnTo>
                      <a:pt x="106" y="31"/>
                    </a:lnTo>
                    <a:lnTo>
                      <a:pt x="115" y="33"/>
                    </a:lnTo>
                    <a:lnTo>
                      <a:pt x="121" y="36"/>
                    </a:lnTo>
                    <a:lnTo>
                      <a:pt x="128" y="39"/>
                    </a:lnTo>
                    <a:lnTo>
                      <a:pt x="135" y="43"/>
                    </a:lnTo>
                    <a:lnTo>
                      <a:pt x="140" y="46"/>
                    </a:lnTo>
                    <a:lnTo>
                      <a:pt x="147" y="49"/>
                    </a:lnTo>
                    <a:lnTo>
                      <a:pt x="153" y="53"/>
                    </a:lnTo>
                    <a:lnTo>
                      <a:pt x="158" y="57"/>
                    </a:lnTo>
                    <a:lnTo>
                      <a:pt x="162" y="60"/>
                    </a:lnTo>
                    <a:lnTo>
                      <a:pt x="166" y="64"/>
                    </a:lnTo>
                    <a:lnTo>
                      <a:pt x="170" y="69"/>
                    </a:lnTo>
                    <a:lnTo>
                      <a:pt x="175" y="71"/>
                    </a:lnTo>
                    <a:lnTo>
                      <a:pt x="177" y="76"/>
                    </a:lnTo>
                    <a:lnTo>
                      <a:pt x="180" y="80"/>
                    </a:lnTo>
                    <a:lnTo>
                      <a:pt x="183" y="84"/>
                    </a:lnTo>
                    <a:lnTo>
                      <a:pt x="185" y="88"/>
                    </a:lnTo>
                    <a:lnTo>
                      <a:pt x="187" y="93"/>
                    </a:lnTo>
                    <a:lnTo>
                      <a:pt x="187" y="97"/>
                    </a:lnTo>
                    <a:lnTo>
                      <a:pt x="188" y="101"/>
                    </a:lnTo>
                    <a:lnTo>
                      <a:pt x="188" y="107"/>
                    </a:lnTo>
                    <a:lnTo>
                      <a:pt x="203" y="10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85" name="Freeform 78">
                <a:extLst>
                  <a:ext uri="{FF2B5EF4-FFF2-40B4-BE49-F238E27FC236}">
                    <a16:creationId xmlns:a16="http://schemas.microsoft.com/office/drawing/2014/main" id="{16D4381F-7D6B-1447-B74C-3BB17639ECD2}"/>
                  </a:ext>
                </a:extLst>
              </p:cNvPr>
              <p:cNvSpPr>
                <a:spLocks/>
              </p:cNvSpPr>
              <p:nvPr/>
            </p:nvSpPr>
            <p:spPr bwMode="auto">
              <a:xfrm>
                <a:off x="1691" y="1965"/>
                <a:ext cx="203" cy="105"/>
              </a:xfrm>
              <a:custGeom>
                <a:avLst/>
                <a:gdLst>
                  <a:gd name="T0" fmla="*/ 0 w 203"/>
                  <a:gd name="T1" fmla="*/ 105 h 105"/>
                  <a:gd name="T2" fmla="*/ 19 w 203"/>
                  <a:gd name="T3" fmla="*/ 105 h 105"/>
                  <a:gd name="T4" fmla="*/ 40 w 203"/>
                  <a:gd name="T5" fmla="*/ 104 h 105"/>
                  <a:gd name="T6" fmla="*/ 59 w 203"/>
                  <a:gd name="T7" fmla="*/ 101 h 105"/>
                  <a:gd name="T8" fmla="*/ 78 w 203"/>
                  <a:gd name="T9" fmla="*/ 98 h 105"/>
                  <a:gd name="T10" fmla="*/ 94 w 203"/>
                  <a:gd name="T11" fmla="*/ 94 h 105"/>
                  <a:gd name="T12" fmla="*/ 112 w 203"/>
                  <a:gd name="T13" fmla="*/ 88 h 105"/>
                  <a:gd name="T14" fmla="*/ 127 w 203"/>
                  <a:gd name="T15" fmla="*/ 83 h 105"/>
                  <a:gd name="T16" fmla="*/ 142 w 203"/>
                  <a:gd name="T17" fmla="*/ 76 h 105"/>
                  <a:gd name="T18" fmla="*/ 155 w 203"/>
                  <a:gd name="T19" fmla="*/ 69 h 105"/>
                  <a:gd name="T20" fmla="*/ 166 w 203"/>
                  <a:gd name="T21" fmla="*/ 60 h 105"/>
                  <a:gd name="T22" fmla="*/ 177 w 203"/>
                  <a:gd name="T23" fmla="*/ 52 h 105"/>
                  <a:gd name="T24" fmla="*/ 185 w 203"/>
                  <a:gd name="T25" fmla="*/ 42 h 105"/>
                  <a:gd name="T26" fmla="*/ 194 w 203"/>
                  <a:gd name="T27" fmla="*/ 32 h 105"/>
                  <a:gd name="T28" fmla="*/ 199 w 203"/>
                  <a:gd name="T29" fmla="*/ 22 h 105"/>
                  <a:gd name="T30" fmla="*/ 202 w 203"/>
                  <a:gd name="T31" fmla="*/ 11 h 105"/>
                  <a:gd name="T32" fmla="*/ 203 w 203"/>
                  <a:gd name="T33" fmla="*/ 0 h 105"/>
                  <a:gd name="T34" fmla="*/ 188 w 203"/>
                  <a:gd name="T35" fmla="*/ 2 h 105"/>
                  <a:gd name="T36" fmla="*/ 187 w 203"/>
                  <a:gd name="T37" fmla="*/ 12 h 105"/>
                  <a:gd name="T38" fmla="*/ 183 w 203"/>
                  <a:gd name="T39" fmla="*/ 21 h 105"/>
                  <a:gd name="T40" fmla="*/ 177 w 203"/>
                  <a:gd name="T41" fmla="*/ 28 h 105"/>
                  <a:gd name="T42" fmla="*/ 170 w 203"/>
                  <a:gd name="T43" fmla="*/ 36 h 105"/>
                  <a:gd name="T44" fmla="*/ 162 w 203"/>
                  <a:gd name="T45" fmla="*/ 45 h 105"/>
                  <a:gd name="T46" fmla="*/ 153 w 203"/>
                  <a:gd name="T47" fmla="*/ 52 h 105"/>
                  <a:gd name="T48" fmla="*/ 140 w 203"/>
                  <a:gd name="T49" fmla="*/ 59 h 105"/>
                  <a:gd name="T50" fmla="*/ 128 w 203"/>
                  <a:gd name="T51" fmla="*/ 66 h 105"/>
                  <a:gd name="T52" fmla="*/ 115 w 203"/>
                  <a:gd name="T53" fmla="*/ 71 h 105"/>
                  <a:gd name="T54" fmla="*/ 98 w 203"/>
                  <a:gd name="T55" fmla="*/ 77 h 105"/>
                  <a:gd name="T56" fmla="*/ 82 w 203"/>
                  <a:gd name="T57" fmla="*/ 81 h 105"/>
                  <a:gd name="T58" fmla="*/ 65 w 203"/>
                  <a:gd name="T59" fmla="*/ 84 h 105"/>
                  <a:gd name="T60" fmla="*/ 48 w 203"/>
                  <a:gd name="T61" fmla="*/ 88 h 105"/>
                  <a:gd name="T62" fmla="*/ 29 w 203"/>
                  <a:gd name="T63" fmla="*/ 90 h 105"/>
                  <a:gd name="T64" fmla="*/ 8 w 203"/>
                  <a:gd name="T65" fmla="*/ 91 h 105"/>
                  <a:gd name="T66" fmla="*/ 0 w 203"/>
                  <a:gd name="T67" fmla="*/ 91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5"/>
                  <a:gd name="T104" fmla="*/ 203 w 203"/>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5">
                    <a:moveTo>
                      <a:pt x="0" y="105"/>
                    </a:moveTo>
                    <a:lnTo>
                      <a:pt x="0" y="105"/>
                    </a:lnTo>
                    <a:lnTo>
                      <a:pt x="10" y="105"/>
                    </a:lnTo>
                    <a:lnTo>
                      <a:pt x="19" y="105"/>
                    </a:lnTo>
                    <a:lnTo>
                      <a:pt x="30" y="104"/>
                    </a:lnTo>
                    <a:lnTo>
                      <a:pt x="40" y="104"/>
                    </a:lnTo>
                    <a:lnTo>
                      <a:pt x="49" y="102"/>
                    </a:lnTo>
                    <a:lnTo>
                      <a:pt x="59" y="101"/>
                    </a:lnTo>
                    <a:lnTo>
                      <a:pt x="68" y="100"/>
                    </a:lnTo>
                    <a:lnTo>
                      <a:pt x="78" y="98"/>
                    </a:lnTo>
                    <a:lnTo>
                      <a:pt x="86" y="95"/>
                    </a:lnTo>
                    <a:lnTo>
                      <a:pt x="94" y="94"/>
                    </a:lnTo>
                    <a:lnTo>
                      <a:pt x="104" y="91"/>
                    </a:lnTo>
                    <a:lnTo>
                      <a:pt x="112" y="88"/>
                    </a:lnTo>
                    <a:lnTo>
                      <a:pt x="120" y="86"/>
                    </a:lnTo>
                    <a:lnTo>
                      <a:pt x="127" y="83"/>
                    </a:lnTo>
                    <a:lnTo>
                      <a:pt x="135" y="79"/>
                    </a:lnTo>
                    <a:lnTo>
                      <a:pt x="142" y="76"/>
                    </a:lnTo>
                    <a:lnTo>
                      <a:pt x="149" y="73"/>
                    </a:lnTo>
                    <a:lnTo>
                      <a:pt x="155" y="69"/>
                    </a:lnTo>
                    <a:lnTo>
                      <a:pt x="161" y="64"/>
                    </a:lnTo>
                    <a:lnTo>
                      <a:pt x="166" y="60"/>
                    </a:lnTo>
                    <a:lnTo>
                      <a:pt x="172" y="56"/>
                    </a:lnTo>
                    <a:lnTo>
                      <a:pt x="177" y="52"/>
                    </a:lnTo>
                    <a:lnTo>
                      <a:pt x="181" y="48"/>
                    </a:lnTo>
                    <a:lnTo>
                      <a:pt x="185" y="42"/>
                    </a:lnTo>
                    <a:lnTo>
                      <a:pt x="190" y="38"/>
                    </a:lnTo>
                    <a:lnTo>
                      <a:pt x="194" y="32"/>
                    </a:lnTo>
                    <a:lnTo>
                      <a:pt x="196" y="28"/>
                    </a:lnTo>
                    <a:lnTo>
                      <a:pt x="199" y="22"/>
                    </a:lnTo>
                    <a:lnTo>
                      <a:pt x="200" y="17"/>
                    </a:lnTo>
                    <a:lnTo>
                      <a:pt x="202" y="11"/>
                    </a:lnTo>
                    <a:lnTo>
                      <a:pt x="203" y="5"/>
                    </a:lnTo>
                    <a:lnTo>
                      <a:pt x="203" y="0"/>
                    </a:lnTo>
                    <a:lnTo>
                      <a:pt x="188" y="0"/>
                    </a:lnTo>
                    <a:lnTo>
                      <a:pt x="188" y="2"/>
                    </a:lnTo>
                    <a:lnTo>
                      <a:pt x="187" y="8"/>
                    </a:lnTo>
                    <a:lnTo>
                      <a:pt x="187" y="12"/>
                    </a:lnTo>
                    <a:lnTo>
                      <a:pt x="185" y="17"/>
                    </a:lnTo>
                    <a:lnTo>
                      <a:pt x="183" y="21"/>
                    </a:lnTo>
                    <a:lnTo>
                      <a:pt x="180" y="25"/>
                    </a:lnTo>
                    <a:lnTo>
                      <a:pt x="177" y="28"/>
                    </a:lnTo>
                    <a:lnTo>
                      <a:pt x="175" y="32"/>
                    </a:lnTo>
                    <a:lnTo>
                      <a:pt x="170" y="36"/>
                    </a:lnTo>
                    <a:lnTo>
                      <a:pt x="166" y="40"/>
                    </a:lnTo>
                    <a:lnTo>
                      <a:pt x="162" y="45"/>
                    </a:lnTo>
                    <a:lnTo>
                      <a:pt x="158" y="49"/>
                    </a:lnTo>
                    <a:lnTo>
                      <a:pt x="153" y="52"/>
                    </a:lnTo>
                    <a:lnTo>
                      <a:pt x="147" y="56"/>
                    </a:lnTo>
                    <a:lnTo>
                      <a:pt x="140" y="59"/>
                    </a:lnTo>
                    <a:lnTo>
                      <a:pt x="135" y="63"/>
                    </a:lnTo>
                    <a:lnTo>
                      <a:pt x="128" y="66"/>
                    </a:lnTo>
                    <a:lnTo>
                      <a:pt x="121" y="69"/>
                    </a:lnTo>
                    <a:lnTo>
                      <a:pt x="115" y="71"/>
                    </a:lnTo>
                    <a:lnTo>
                      <a:pt x="106" y="74"/>
                    </a:lnTo>
                    <a:lnTo>
                      <a:pt x="98" y="77"/>
                    </a:lnTo>
                    <a:lnTo>
                      <a:pt x="90" y="79"/>
                    </a:lnTo>
                    <a:lnTo>
                      <a:pt x="82" y="81"/>
                    </a:lnTo>
                    <a:lnTo>
                      <a:pt x="74" y="83"/>
                    </a:lnTo>
                    <a:lnTo>
                      <a:pt x="65" y="84"/>
                    </a:lnTo>
                    <a:lnTo>
                      <a:pt x="56" y="87"/>
                    </a:lnTo>
                    <a:lnTo>
                      <a:pt x="48" y="88"/>
                    </a:lnTo>
                    <a:lnTo>
                      <a:pt x="38" y="88"/>
                    </a:lnTo>
                    <a:lnTo>
                      <a:pt x="29" y="90"/>
                    </a:lnTo>
                    <a:lnTo>
                      <a:pt x="19" y="90"/>
                    </a:lnTo>
                    <a:lnTo>
                      <a:pt x="8" y="91"/>
                    </a:lnTo>
                    <a:lnTo>
                      <a:pt x="0" y="91"/>
                    </a:lnTo>
                    <a:lnTo>
                      <a:pt x="0" y="10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86" name="Freeform 79">
                <a:extLst>
                  <a:ext uri="{FF2B5EF4-FFF2-40B4-BE49-F238E27FC236}">
                    <a16:creationId xmlns:a16="http://schemas.microsoft.com/office/drawing/2014/main" id="{04708B63-6C4F-7944-88C1-A4DEF191C7B4}"/>
                  </a:ext>
                </a:extLst>
              </p:cNvPr>
              <p:cNvSpPr>
                <a:spLocks/>
              </p:cNvSpPr>
              <p:nvPr/>
            </p:nvSpPr>
            <p:spPr bwMode="auto">
              <a:xfrm>
                <a:off x="1487" y="1965"/>
                <a:ext cx="204" cy="105"/>
              </a:xfrm>
              <a:custGeom>
                <a:avLst/>
                <a:gdLst>
                  <a:gd name="T0" fmla="*/ 0 w 204"/>
                  <a:gd name="T1" fmla="*/ 0 h 105"/>
                  <a:gd name="T2" fmla="*/ 0 w 204"/>
                  <a:gd name="T3" fmla="*/ 11 h 105"/>
                  <a:gd name="T4" fmla="*/ 4 w 204"/>
                  <a:gd name="T5" fmla="*/ 22 h 105"/>
                  <a:gd name="T6" fmla="*/ 9 w 204"/>
                  <a:gd name="T7" fmla="*/ 32 h 105"/>
                  <a:gd name="T8" fmla="*/ 16 w 204"/>
                  <a:gd name="T9" fmla="*/ 42 h 105"/>
                  <a:gd name="T10" fmla="*/ 25 w 204"/>
                  <a:gd name="T11" fmla="*/ 52 h 105"/>
                  <a:gd name="T12" fmla="*/ 36 w 204"/>
                  <a:gd name="T13" fmla="*/ 60 h 105"/>
                  <a:gd name="T14" fmla="*/ 47 w 204"/>
                  <a:gd name="T15" fmla="*/ 69 h 105"/>
                  <a:gd name="T16" fmla="*/ 61 w 204"/>
                  <a:gd name="T17" fmla="*/ 76 h 105"/>
                  <a:gd name="T18" fmla="*/ 75 w 204"/>
                  <a:gd name="T19" fmla="*/ 83 h 105"/>
                  <a:gd name="T20" fmla="*/ 91 w 204"/>
                  <a:gd name="T21" fmla="*/ 88 h 105"/>
                  <a:gd name="T22" fmla="*/ 107 w 204"/>
                  <a:gd name="T23" fmla="*/ 94 h 105"/>
                  <a:gd name="T24" fmla="*/ 125 w 204"/>
                  <a:gd name="T25" fmla="*/ 98 h 105"/>
                  <a:gd name="T26" fmla="*/ 144 w 204"/>
                  <a:gd name="T27" fmla="*/ 101 h 105"/>
                  <a:gd name="T28" fmla="*/ 163 w 204"/>
                  <a:gd name="T29" fmla="*/ 104 h 105"/>
                  <a:gd name="T30" fmla="*/ 182 w 204"/>
                  <a:gd name="T31" fmla="*/ 105 h 105"/>
                  <a:gd name="T32" fmla="*/ 204 w 204"/>
                  <a:gd name="T33" fmla="*/ 105 h 105"/>
                  <a:gd name="T34" fmla="*/ 193 w 204"/>
                  <a:gd name="T35" fmla="*/ 91 h 105"/>
                  <a:gd name="T36" fmla="*/ 174 w 204"/>
                  <a:gd name="T37" fmla="*/ 90 h 105"/>
                  <a:gd name="T38" fmla="*/ 155 w 204"/>
                  <a:gd name="T39" fmla="*/ 88 h 105"/>
                  <a:gd name="T40" fmla="*/ 137 w 204"/>
                  <a:gd name="T41" fmla="*/ 84 h 105"/>
                  <a:gd name="T42" fmla="*/ 120 w 204"/>
                  <a:gd name="T43" fmla="*/ 81 h 105"/>
                  <a:gd name="T44" fmla="*/ 103 w 204"/>
                  <a:gd name="T45" fmla="*/ 77 h 105"/>
                  <a:gd name="T46" fmla="*/ 88 w 204"/>
                  <a:gd name="T47" fmla="*/ 71 h 105"/>
                  <a:gd name="T48" fmla="*/ 75 w 204"/>
                  <a:gd name="T49" fmla="*/ 66 h 105"/>
                  <a:gd name="T50" fmla="*/ 61 w 204"/>
                  <a:gd name="T51" fmla="*/ 59 h 105"/>
                  <a:gd name="T52" fmla="*/ 50 w 204"/>
                  <a:gd name="T53" fmla="*/ 52 h 105"/>
                  <a:gd name="T54" fmla="*/ 39 w 204"/>
                  <a:gd name="T55" fmla="*/ 45 h 105"/>
                  <a:gd name="T56" fmla="*/ 31 w 204"/>
                  <a:gd name="T57" fmla="*/ 36 h 105"/>
                  <a:gd name="T58" fmla="*/ 24 w 204"/>
                  <a:gd name="T59" fmla="*/ 28 h 105"/>
                  <a:gd name="T60" fmla="*/ 20 w 204"/>
                  <a:gd name="T61" fmla="*/ 21 h 105"/>
                  <a:gd name="T62" fmla="*/ 16 w 204"/>
                  <a:gd name="T63" fmla="*/ 12 h 105"/>
                  <a:gd name="T64" fmla="*/ 15 w 204"/>
                  <a:gd name="T65" fmla="*/ 2 h 105"/>
                  <a:gd name="T66" fmla="*/ 15 w 204"/>
                  <a:gd name="T67" fmla="*/ 0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5"/>
                  <a:gd name="T104" fmla="*/ 204 w 204"/>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5">
                    <a:moveTo>
                      <a:pt x="0" y="0"/>
                    </a:moveTo>
                    <a:lnTo>
                      <a:pt x="0" y="0"/>
                    </a:lnTo>
                    <a:lnTo>
                      <a:pt x="0" y="5"/>
                    </a:lnTo>
                    <a:lnTo>
                      <a:pt x="0" y="11"/>
                    </a:lnTo>
                    <a:lnTo>
                      <a:pt x="1" y="17"/>
                    </a:lnTo>
                    <a:lnTo>
                      <a:pt x="4" y="22"/>
                    </a:lnTo>
                    <a:lnTo>
                      <a:pt x="6" y="28"/>
                    </a:lnTo>
                    <a:lnTo>
                      <a:pt x="9" y="32"/>
                    </a:lnTo>
                    <a:lnTo>
                      <a:pt x="12" y="38"/>
                    </a:lnTo>
                    <a:lnTo>
                      <a:pt x="16" y="42"/>
                    </a:lnTo>
                    <a:lnTo>
                      <a:pt x="20" y="48"/>
                    </a:lnTo>
                    <a:lnTo>
                      <a:pt x="25" y="52"/>
                    </a:lnTo>
                    <a:lnTo>
                      <a:pt x="31" y="56"/>
                    </a:lnTo>
                    <a:lnTo>
                      <a:pt x="36" y="60"/>
                    </a:lnTo>
                    <a:lnTo>
                      <a:pt x="42" y="64"/>
                    </a:lnTo>
                    <a:lnTo>
                      <a:pt x="47" y="69"/>
                    </a:lnTo>
                    <a:lnTo>
                      <a:pt x="54" y="73"/>
                    </a:lnTo>
                    <a:lnTo>
                      <a:pt x="61" y="76"/>
                    </a:lnTo>
                    <a:lnTo>
                      <a:pt x="68" y="79"/>
                    </a:lnTo>
                    <a:lnTo>
                      <a:pt x="75" y="83"/>
                    </a:lnTo>
                    <a:lnTo>
                      <a:pt x="83" y="86"/>
                    </a:lnTo>
                    <a:lnTo>
                      <a:pt x="91" y="88"/>
                    </a:lnTo>
                    <a:lnTo>
                      <a:pt x="99" y="91"/>
                    </a:lnTo>
                    <a:lnTo>
                      <a:pt x="107" y="94"/>
                    </a:lnTo>
                    <a:lnTo>
                      <a:pt x="117" y="95"/>
                    </a:lnTo>
                    <a:lnTo>
                      <a:pt x="125" y="98"/>
                    </a:lnTo>
                    <a:lnTo>
                      <a:pt x="135" y="100"/>
                    </a:lnTo>
                    <a:lnTo>
                      <a:pt x="144" y="101"/>
                    </a:lnTo>
                    <a:lnTo>
                      <a:pt x="154" y="102"/>
                    </a:lnTo>
                    <a:lnTo>
                      <a:pt x="163" y="104"/>
                    </a:lnTo>
                    <a:lnTo>
                      <a:pt x="173" y="104"/>
                    </a:lnTo>
                    <a:lnTo>
                      <a:pt x="182" y="105"/>
                    </a:lnTo>
                    <a:lnTo>
                      <a:pt x="193" y="105"/>
                    </a:lnTo>
                    <a:lnTo>
                      <a:pt x="204" y="105"/>
                    </a:lnTo>
                    <a:lnTo>
                      <a:pt x="204" y="91"/>
                    </a:lnTo>
                    <a:lnTo>
                      <a:pt x="193" y="91"/>
                    </a:lnTo>
                    <a:lnTo>
                      <a:pt x="184" y="90"/>
                    </a:lnTo>
                    <a:lnTo>
                      <a:pt x="174" y="90"/>
                    </a:lnTo>
                    <a:lnTo>
                      <a:pt x="165" y="88"/>
                    </a:lnTo>
                    <a:lnTo>
                      <a:pt x="155" y="88"/>
                    </a:lnTo>
                    <a:lnTo>
                      <a:pt x="145" y="87"/>
                    </a:lnTo>
                    <a:lnTo>
                      <a:pt x="137" y="84"/>
                    </a:lnTo>
                    <a:lnTo>
                      <a:pt x="128" y="83"/>
                    </a:lnTo>
                    <a:lnTo>
                      <a:pt x="120" y="81"/>
                    </a:lnTo>
                    <a:lnTo>
                      <a:pt x="111" y="79"/>
                    </a:lnTo>
                    <a:lnTo>
                      <a:pt x="103" y="77"/>
                    </a:lnTo>
                    <a:lnTo>
                      <a:pt x="96" y="74"/>
                    </a:lnTo>
                    <a:lnTo>
                      <a:pt x="88" y="71"/>
                    </a:lnTo>
                    <a:lnTo>
                      <a:pt x="81" y="69"/>
                    </a:lnTo>
                    <a:lnTo>
                      <a:pt x="75" y="66"/>
                    </a:lnTo>
                    <a:lnTo>
                      <a:pt x="68" y="63"/>
                    </a:lnTo>
                    <a:lnTo>
                      <a:pt x="61" y="59"/>
                    </a:lnTo>
                    <a:lnTo>
                      <a:pt x="55" y="56"/>
                    </a:lnTo>
                    <a:lnTo>
                      <a:pt x="50" y="52"/>
                    </a:lnTo>
                    <a:lnTo>
                      <a:pt x="45" y="49"/>
                    </a:lnTo>
                    <a:lnTo>
                      <a:pt x="39" y="45"/>
                    </a:lnTo>
                    <a:lnTo>
                      <a:pt x="35" y="40"/>
                    </a:lnTo>
                    <a:lnTo>
                      <a:pt x="31" y="36"/>
                    </a:lnTo>
                    <a:lnTo>
                      <a:pt x="28" y="32"/>
                    </a:lnTo>
                    <a:lnTo>
                      <a:pt x="24" y="28"/>
                    </a:lnTo>
                    <a:lnTo>
                      <a:pt x="21" y="25"/>
                    </a:lnTo>
                    <a:lnTo>
                      <a:pt x="20" y="21"/>
                    </a:lnTo>
                    <a:lnTo>
                      <a:pt x="17" y="17"/>
                    </a:lnTo>
                    <a:lnTo>
                      <a:pt x="16" y="12"/>
                    </a:lnTo>
                    <a:lnTo>
                      <a:pt x="15" y="8"/>
                    </a:lnTo>
                    <a:lnTo>
                      <a:pt x="15" y="2"/>
                    </a:lnTo>
                    <a:lnTo>
                      <a:pt x="1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87" name="Freeform 80">
                <a:extLst>
                  <a:ext uri="{FF2B5EF4-FFF2-40B4-BE49-F238E27FC236}">
                    <a16:creationId xmlns:a16="http://schemas.microsoft.com/office/drawing/2014/main" id="{37C2C32F-6C92-AE4D-A436-05C267ACD2BF}"/>
                  </a:ext>
                </a:extLst>
              </p:cNvPr>
              <p:cNvSpPr>
                <a:spLocks/>
              </p:cNvSpPr>
              <p:nvPr/>
            </p:nvSpPr>
            <p:spPr bwMode="auto">
              <a:xfrm>
                <a:off x="1487" y="1858"/>
                <a:ext cx="204" cy="107"/>
              </a:xfrm>
              <a:custGeom>
                <a:avLst/>
                <a:gdLst>
                  <a:gd name="T0" fmla="*/ 204 w 204"/>
                  <a:gd name="T1" fmla="*/ 0 h 107"/>
                  <a:gd name="T2" fmla="*/ 182 w 204"/>
                  <a:gd name="T3" fmla="*/ 0 h 107"/>
                  <a:gd name="T4" fmla="*/ 163 w 204"/>
                  <a:gd name="T5" fmla="*/ 1 h 107"/>
                  <a:gd name="T6" fmla="*/ 144 w 204"/>
                  <a:gd name="T7" fmla="*/ 4 h 107"/>
                  <a:gd name="T8" fmla="*/ 125 w 204"/>
                  <a:gd name="T9" fmla="*/ 7 h 107"/>
                  <a:gd name="T10" fmla="*/ 107 w 204"/>
                  <a:gd name="T11" fmla="*/ 11 h 107"/>
                  <a:gd name="T12" fmla="*/ 91 w 204"/>
                  <a:gd name="T13" fmla="*/ 17 h 107"/>
                  <a:gd name="T14" fmla="*/ 75 w 204"/>
                  <a:gd name="T15" fmla="*/ 22 h 107"/>
                  <a:gd name="T16" fmla="*/ 61 w 204"/>
                  <a:gd name="T17" fmla="*/ 29 h 107"/>
                  <a:gd name="T18" fmla="*/ 47 w 204"/>
                  <a:gd name="T19" fmla="*/ 36 h 107"/>
                  <a:gd name="T20" fmla="*/ 36 w 204"/>
                  <a:gd name="T21" fmla="*/ 45 h 107"/>
                  <a:gd name="T22" fmla="*/ 25 w 204"/>
                  <a:gd name="T23" fmla="*/ 53 h 107"/>
                  <a:gd name="T24" fmla="*/ 16 w 204"/>
                  <a:gd name="T25" fmla="*/ 63 h 107"/>
                  <a:gd name="T26" fmla="*/ 9 w 204"/>
                  <a:gd name="T27" fmla="*/ 73 h 107"/>
                  <a:gd name="T28" fmla="*/ 4 w 204"/>
                  <a:gd name="T29" fmla="*/ 83 h 107"/>
                  <a:gd name="T30" fmla="*/ 0 w 204"/>
                  <a:gd name="T31" fmla="*/ 94 h 107"/>
                  <a:gd name="T32" fmla="*/ 0 w 204"/>
                  <a:gd name="T33" fmla="*/ 107 h 107"/>
                  <a:gd name="T34" fmla="*/ 15 w 204"/>
                  <a:gd name="T35" fmla="*/ 101 h 107"/>
                  <a:gd name="T36" fmla="*/ 16 w 204"/>
                  <a:gd name="T37" fmla="*/ 93 h 107"/>
                  <a:gd name="T38" fmla="*/ 20 w 204"/>
                  <a:gd name="T39" fmla="*/ 84 h 107"/>
                  <a:gd name="T40" fmla="*/ 24 w 204"/>
                  <a:gd name="T41" fmla="*/ 76 h 107"/>
                  <a:gd name="T42" fmla="*/ 31 w 204"/>
                  <a:gd name="T43" fmla="*/ 69 h 107"/>
                  <a:gd name="T44" fmla="*/ 39 w 204"/>
                  <a:gd name="T45" fmla="*/ 60 h 107"/>
                  <a:gd name="T46" fmla="*/ 50 w 204"/>
                  <a:gd name="T47" fmla="*/ 53 h 107"/>
                  <a:gd name="T48" fmla="*/ 61 w 204"/>
                  <a:gd name="T49" fmla="*/ 46 h 107"/>
                  <a:gd name="T50" fmla="*/ 75 w 204"/>
                  <a:gd name="T51" fmla="*/ 39 h 107"/>
                  <a:gd name="T52" fmla="*/ 88 w 204"/>
                  <a:gd name="T53" fmla="*/ 33 h 107"/>
                  <a:gd name="T54" fmla="*/ 103 w 204"/>
                  <a:gd name="T55" fmla="*/ 28 h 107"/>
                  <a:gd name="T56" fmla="*/ 120 w 204"/>
                  <a:gd name="T57" fmla="*/ 24 h 107"/>
                  <a:gd name="T58" fmla="*/ 137 w 204"/>
                  <a:gd name="T59" fmla="*/ 21 h 107"/>
                  <a:gd name="T60" fmla="*/ 155 w 204"/>
                  <a:gd name="T61" fmla="*/ 18 h 107"/>
                  <a:gd name="T62" fmla="*/ 174 w 204"/>
                  <a:gd name="T63" fmla="*/ 15 h 107"/>
                  <a:gd name="T64" fmla="*/ 193 w 204"/>
                  <a:gd name="T65" fmla="*/ 14 h 107"/>
                  <a:gd name="T66" fmla="*/ 204 w 204"/>
                  <a:gd name="T67" fmla="*/ 14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7"/>
                  <a:gd name="T104" fmla="*/ 204 w 204"/>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7">
                    <a:moveTo>
                      <a:pt x="204" y="0"/>
                    </a:moveTo>
                    <a:lnTo>
                      <a:pt x="204" y="0"/>
                    </a:lnTo>
                    <a:lnTo>
                      <a:pt x="193" y="0"/>
                    </a:lnTo>
                    <a:lnTo>
                      <a:pt x="182" y="0"/>
                    </a:lnTo>
                    <a:lnTo>
                      <a:pt x="173" y="0"/>
                    </a:lnTo>
                    <a:lnTo>
                      <a:pt x="163" y="1"/>
                    </a:lnTo>
                    <a:lnTo>
                      <a:pt x="154" y="2"/>
                    </a:lnTo>
                    <a:lnTo>
                      <a:pt x="144" y="4"/>
                    </a:lnTo>
                    <a:lnTo>
                      <a:pt x="135" y="5"/>
                    </a:lnTo>
                    <a:lnTo>
                      <a:pt x="125" y="7"/>
                    </a:lnTo>
                    <a:lnTo>
                      <a:pt x="117" y="9"/>
                    </a:lnTo>
                    <a:lnTo>
                      <a:pt x="107" y="11"/>
                    </a:lnTo>
                    <a:lnTo>
                      <a:pt x="99" y="14"/>
                    </a:lnTo>
                    <a:lnTo>
                      <a:pt x="91" y="17"/>
                    </a:lnTo>
                    <a:lnTo>
                      <a:pt x="83" y="19"/>
                    </a:lnTo>
                    <a:lnTo>
                      <a:pt x="75" y="22"/>
                    </a:lnTo>
                    <a:lnTo>
                      <a:pt x="68" y="25"/>
                    </a:lnTo>
                    <a:lnTo>
                      <a:pt x="61" y="29"/>
                    </a:lnTo>
                    <a:lnTo>
                      <a:pt x="54" y="33"/>
                    </a:lnTo>
                    <a:lnTo>
                      <a:pt x="47" y="36"/>
                    </a:lnTo>
                    <a:lnTo>
                      <a:pt x="42" y="40"/>
                    </a:lnTo>
                    <a:lnTo>
                      <a:pt x="36" y="45"/>
                    </a:lnTo>
                    <a:lnTo>
                      <a:pt x="31" y="49"/>
                    </a:lnTo>
                    <a:lnTo>
                      <a:pt x="25" y="53"/>
                    </a:lnTo>
                    <a:lnTo>
                      <a:pt x="20" y="57"/>
                    </a:lnTo>
                    <a:lnTo>
                      <a:pt x="16" y="63"/>
                    </a:lnTo>
                    <a:lnTo>
                      <a:pt x="12" y="67"/>
                    </a:lnTo>
                    <a:lnTo>
                      <a:pt x="9" y="73"/>
                    </a:lnTo>
                    <a:lnTo>
                      <a:pt x="6" y="78"/>
                    </a:lnTo>
                    <a:lnTo>
                      <a:pt x="4" y="83"/>
                    </a:lnTo>
                    <a:lnTo>
                      <a:pt x="1" y="88"/>
                    </a:lnTo>
                    <a:lnTo>
                      <a:pt x="0" y="94"/>
                    </a:lnTo>
                    <a:lnTo>
                      <a:pt x="0" y="100"/>
                    </a:lnTo>
                    <a:lnTo>
                      <a:pt x="0" y="107"/>
                    </a:lnTo>
                    <a:lnTo>
                      <a:pt x="15" y="107"/>
                    </a:lnTo>
                    <a:lnTo>
                      <a:pt x="15" y="101"/>
                    </a:lnTo>
                    <a:lnTo>
                      <a:pt x="15" y="97"/>
                    </a:lnTo>
                    <a:lnTo>
                      <a:pt x="16" y="93"/>
                    </a:lnTo>
                    <a:lnTo>
                      <a:pt x="17" y="88"/>
                    </a:lnTo>
                    <a:lnTo>
                      <a:pt x="20" y="84"/>
                    </a:lnTo>
                    <a:lnTo>
                      <a:pt x="21" y="80"/>
                    </a:lnTo>
                    <a:lnTo>
                      <a:pt x="24" y="76"/>
                    </a:lnTo>
                    <a:lnTo>
                      <a:pt x="28" y="71"/>
                    </a:lnTo>
                    <a:lnTo>
                      <a:pt x="31" y="69"/>
                    </a:lnTo>
                    <a:lnTo>
                      <a:pt x="35" y="64"/>
                    </a:lnTo>
                    <a:lnTo>
                      <a:pt x="39" y="60"/>
                    </a:lnTo>
                    <a:lnTo>
                      <a:pt x="45" y="57"/>
                    </a:lnTo>
                    <a:lnTo>
                      <a:pt x="50" y="53"/>
                    </a:lnTo>
                    <a:lnTo>
                      <a:pt x="55" y="49"/>
                    </a:lnTo>
                    <a:lnTo>
                      <a:pt x="61" y="46"/>
                    </a:lnTo>
                    <a:lnTo>
                      <a:pt x="68" y="43"/>
                    </a:lnTo>
                    <a:lnTo>
                      <a:pt x="75" y="39"/>
                    </a:lnTo>
                    <a:lnTo>
                      <a:pt x="81" y="36"/>
                    </a:lnTo>
                    <a:lnTo>
                      <a:pt x="88" y="33"/>
                    </a:lnTo>
                    <a:lnTo>
                      <a:pt x="96" y="31"/>
                    </a:lnTo>
                    <a:lnTo>
                      <a:pt x="103" y="28"/>
                    </a:lnTo>
                    <a:lnTo>
                      <a:pt x="111" y="26"/>
                    </a:lnTo>
                    <a:lnTo>
                      <a:pt x="120" y="24"/>
                    </a:lnTo>
                    <a:lnTo>
                      <a:pt x="128" y="22"/>
                    </a:lnTo>
                    <a:lnTo>
                      <a:pt x="137" y="21"/>
                    </a:lnTo>
                    <a:lnTo>
                      <a:pt x="145" y="19"/>
                    </a:lnTo>
                    <a:lnTo>
                      <a:pt x="155" y="18"/>
                    </a:lnTo>
                    <a:lnTo>
                      <a:pt x="165" y="17"/>
                    </a:lnTo>
                    <a:lnTo>
                      <a:pt x="174" y="15"/>
                    </a:lnTo>
                    <a:lnTo>
                      <a:pt x="184" y="15"/>
                    </a:lnTo>
                    <a:lnTo>
                      <a:pt x="193" y="14"/>
                    </a:lnTo>
                    <a:lnTo>
                      <a:pt x="204" y="14"/>
                    </a:lnTo>
                    <a:lnTo>
                      <a:pt x="20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88" name="Freeform 81">
                <a:extLst>
                  <a:ext uri="{FF2B5EF4-FFF2-40B4-BE49-F238E27FC236}">
                    <a16:creationId xmlns:a16="http://schemas.microsoft.com/office/drawing/2014/main" id="{8EFE35FF-957E-FC4F-A389-E75E055445B5}"/>
                  </a:ext>
                </a:extLst>
              </p:cNvPr>
              <p:cNvSpPr>
                <a:spLocks/>
              </p:cNvSpPr>
              <p:nvPr/>
            </p:nvSpPr>
            <p:spPr bwMode="auto">
              <a:xfrm>
                <a:off x="1553" y="2017"/>
                <a:ext cx="70" cy="63"/>
              </a:xfrm>
              <a:custGeom>
                <a:avLst/>
                <a:gdLst>
                  <a:gd name="T0" fmla="*/ 55 w 70"/>
                  <a:gd name="T1" fmla="*/ 0 h 63"/>
                  <a:gd name="T2" fmla="*/ 54 w 70"/>
                  <a:gd name="T3" fmla="*/ 10 h 63"/>
                  <a:gd name="T4" fmla="*/ 51 w 70"/>
                  <a:gd name="T5" fmla="*/ 19 h 63"/>
                  <a:gd name="T6" fmla="*/ 43 w 70"/>
                  <a:gd name="T7" fmla="*/ 34 h 63"/>
                  <a:gd name="T8" fmla="*/ 40 w 70"/>
                  <a:gd name="T9" fmla="*/ 39 h 63"/>
                  <a:gd name="T10" fmla="*/ 36 w 70"/>
                  <a:gd name="T11" fmla="*/ 43 h 63"/>
                  <a:gd name="T12" fmla="*/ 32 w 70"/>
                  <a:gd name="T13" fmla="*/ 46 h 63"/>
                  <a:gd name="T14" fmla="*/ 29 w 70"/>
                  <a:gd name="T15" fmla="*/ 48 h 63"/>
                  <a:gd name="T16" fmla="*/ 26 w 70"/>
                  <a:gd name="T17" fmla="*/ 48 h 63"/>
                  <a:gd name="T18" fmla="*/ 25 w 70"/>
                  <a:gd name="T19" fmla="*/ 48 h 63"/>
                  <a:gd name="T20" fmla="*/ 24 w 70"/>
                  <a:gd name="T21" fmla="*/ 46 h 63"/>
                  <a:gd name="T22" fmla="*/ 21 w 70"/>
                  <a:gd name="T23" fmla="*/ 45 h 63"/>
                  <a:gd name="T24" fmla="*/ 19 w 70"/>
                  <a:gd name="T25" fmla="*/ 41 h 63"/>
                  <a:gd name="T26" fmla="*/ 17 w 70"/>
                  <a:gd name="T27" fmla="*/ 36 h 63"/>
                  <a:gd name="T28" fmla="*/ 17 w 70"/>
                  <a:gd name="T29" fmla="*/ 29 h 63"/>
                  <a:gd name="T30" fmla="*/ 15 w 70"/>
                  <a:gd name="T31" fmla="*/ 21 h 63"/>
                  <a:gd name="T32" fmla="*/ 0 w 70"/>
                  <a:gd name="T33" fmla="*/ 27 h 63"/>
                  <a:gd name="T34" fmla="*/ 2 w 70"/>
                  <a:gd name="T35" fmla="*/ 35 h 63"/>
                  <a:gd name="T36" fmla="*/ 4 w 70"/>
                  <a:gd name="T37" fmla="*/ 43 h 63"/>
                  <a:gd name="T38" fmla="*/ 7 w 70"/>
                  <a:gd name="T39" fmla="*/ 50 h 63"/>
                  <a:gd name="T40" fmla="*/ 11 w 70"/>
                  <a:gd name="T41" fmla="*/ 56 h 63"/>
                  <a:gd name="T42" fmla="*/ 17 w 70"/>
                  <a:gd name="T43" fmla="*/ 60 h 63"/>
                  <a:gd name="T44" fmla="*/ 24 w 70"/>
                  <a:gd name="T45" fmla="*/ 63 h 63"/>
                  <a:gd name="T46" fmla="*/ 30 w 70"/>
                  <a:gd name="T47" fmla="*/ 63 h 63"/>
                  <a:gd name="T48" fmla="*/ 37 w 70"/>
                  <a:gd name="T49" fmla="*/ 60 h 63"/>
                  <a:gd name="T50" fmla="*/ 43 w 70"/>
                  <a:gd name="T51" fmla="*/ 56 h 63"/>
                  <a:gd name="T52" fmla="*/ 48 w 70"/>
                  <a:gd name="T53" fmla="*/ 52 h 63"/>
                  <a:gd name="T54" fmla="*/ 54 w 70"/>
                  <a:gd name="T55" fmla="*/ 45 h 63"/>
                  <a:gd name="T56" fmla="*/ 60 w 70"/>
                  <a:gd name="T57" fmla="*/ 34 h 63"/>
                  <a:gd name="T58" fmla="*/ 66 w 70"/>
                  <a:gd name="T59" fmla="*/ 19 h 63"/>
                  <a:gd name="T60" fmla="*/ 69 w 70"/>
                  <a:gd name="T61" fmla="*/ 8 h 63"/>
                  <a:gd name="T62" fmla="*/ 70 w 70"/>
                  <a:gd name="T63" fmla="*/ 3 h 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0"/>
                  <a:gd name="T97" fmla="*/ 0 h 63"/>
                  <a:gd name="T98" fmla="*/ 70 w 70"/>
                  <a:gd name="T99" fmla="*/ 63 h 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0" h="63">
                    <a:moveTo>
                      <a:pt x="55" y="0"/>
                    </a:moveTo>
                    <a:lnTo>
                      <a:pt x="55" y="0"/>
                    </a:lnTo>
                    <a:lnTo>
                      <a:pt x="55" y="5"/>
                    </a:lnTo>
                    <a:lnTo>
                      <a:pt x="54" y="10"/>
                    </a:lnTo>
                    <a:lnTo>
                      <a:pt x="52" y="14"/>
                    </a:lnTo>
                    <a:lnTo>
                      <a:pt x="51" y="19"/>
                    </a:lnTo>
                    <a:lnTo>
                      <a:pt x="47" y="27"/>
                    </a:lnTo>
                    <a:lnTo>
                      <a:pt x="43" y="34"/>
                    </a:lnTo>
                    <a:lnTo>
                      <a:pt x="41" y="36"/>
                    </a:lnTo>
                    <a:lnTo>
                      <a:pt x="40" y="39"/>
                    </a:lnTo>
                    <a:lnTo>
                      <a:pt x="37" y="41"/>
                    </a:lnTo>
                    <a:lnTo>
                      <a:pt x="36" y="43"/>
                    </a:lnTo>
                    <a:lnTo>
                      <a:pt x="34" y="45"/>
                    </a:lnTo>
                    <a:lnTo>
                      <a:pt x="32" y="46"/>
                    </a:lnTo>
                    <a:lnTo>
                      <a:pt x="30" y="46"/>
                    </a:lnTo>
                    <a:lnTo>
                      <a:pt x="29" y="48"/>
                    </a:lnTo>
                    <a:lnTo>
                      <a:pt x="28" y="48"/>
                    </a:lnTo>
                    <a:lnTo>
                      <a:pt x="26" y="48"/>
                    </a:lnTo>
                    <a:lnTo>
                      <a:pt x="25" y="48"/>
                    </a:lnTo>
                    <a:lnTo>
                      <a:pt x="24" y="48"/>
                    </a:lnTo>
                    <a:lnTo>
                      <a:pt x="24" y="46"/>
                    </a:lnTo>
                    <a:lnTo>
                      <a:pt x="22" y="46"/>
                    </a:lnTo>
                    <a:lnTo>
                      <a:pt x="21" y="45"/>
                    </a:lnTo>
                    <a:lnTo>
                      <a:pt x="19" y="43"/>
                    </a:lnTo>
                    <a:lnTo>
                      <a:pt x="19" y="41"/>
                    </a:lnTo>
                    <a:lnTo>
                      <a:pt x="18" y="39"/>
                    </a:lnTo>
                    <a:lnTo>
                      <a:pt x="17" y="36"/>
                    </a:lnTo>
                    <a:lnTo>
                      <a:pt x="17" y="32"/>
                    </a:lnTo>
                    <a:lnTo>
                      <a:pt x="17" y="29"/>
                    </a:lnTo>
                    <a:lnTo>
                      <a:pt x="15" y="25"/>
                    </a:lnTo>
                    <a:lnTo>
                      <a:pt x="15" y="21"/>
                    </a:lnTo>
                    <a:lnTo>
                      <a:pt x="0" y="21"/>
                    </a:lnTo>
                    <a:lnTo>
                      <a:pt x="0" y="27"/>
                    </a:lnTo>
                    <a:lnTo>
                      <a:pt x="2" y="31"/>
                    </a:lnTo>
                    <a:lnTo>
                      <a:pt x="2" y="35"/>
                    </a:lnTo>
                    <a:lnTo>
                      <a:pt x="3" y="39"/>
                    </a:lnTo>
                    <a:lnTo>
                      <a:pt x="4" y="43"/>
                    </a:lnTo>
                    <a:lnTo>
                      <a:pt x="6" y="48"/>
                    </a:lnTo>
                    <a:lnTo>
                      <a:pt x="7" y="50"/>
                    </a:lnTo>
                    <a:lnTo>
                      <a:pt x="9" y="53"/>
                    </a:lnTo>
                    <a:lnTo>
                      <a:pt x="11" y="56"/>
                    </a:lnTo>
                    <a:lnTo>
                      <a:pt x="14" y="59"/>
                    </a:lnTo>
                    <a:lnTo>
                      <a:pt x="17" y="60"/>
                    </a:lnTo>
                    <a:lnTo>
                      <a:pt x="21" y="62"/>
                    </a:lnTo>
                    <a:lnTo>
                      <a:pt x="24" y="63"/>
                    </a:lnTo>
                    <a:lnTo>
                      <a:pt x="28" y="63"/>
                    </a:lnTo>
                    <a:lnTo>
                      <a:pt x="30" y="63"/>
                    </a:lnTo>
                    <a:lnTo>
                      <a:pt x="33" y="62"/>
                    </a:lnTo>
                    <a:lnTo>
                      <a:pt x="37" y="60"/>
                    </a:lnTo>
                    <a:lnTo>
                      <a:pt x="40" y="59"/>
                    </a:lnTo>
                    <a:lnTo>
                      <a:pt x="43" y="56"/>
                    </a:lnTo>
                    <a:lnTo>
                      <a:pt x="45" y="55"/>
                    </a:lnTo>
                    <a:lnTo>
                      <a:pt x="48" y="52"/>
                    </a:lnTo>
                    <a:lnTo>
                      <a:pt x="51" y="49"/>
                    </a:lnTo>
                    <a:lnTo>
                      <a:pt x="54" y="45"/>
                    </a:lnTo>
                    <a:lnTo>
                      <a:pt x="56" y="42"/>
                    </a:lnTo>
                    <a:lnTo>
                      <a:pt x="60" y="34"/>
                    </a:lnTo>
                    <a:lnTo>
                      <a:pt x="64" y="25"/>
                    </a:lnTo>
                    <a:lnTo>
                      <a:pt x="66" y="19"/>
                    </a:lnTo>
                    <a:lnTo>
                      <a:pt x="67" y="14"/>
                    </a:lnTo>
                    <a:lnTo>
                      <a:pt x="69" y="8"/>
                    </a:lnTo>
                    <a:lnTo>
                      <a:pt x="70" y="3"/>
                    </a:lnTo>
                    <a:lnTo>
                      <a:pt x="55"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89" name="Freeform 82">
                <a:extLst>
                  <a:ext uri="{FF2B5EF4-FFF2-40B4-BE49-F238E27FC236}">
                    <a16:creationId xmlns:a16="http://schemas.microsoft.com/office/drawing/2014/main" id="{6881A8ED-4A04-1541-9731-42C97CC5C756}"/>
                  </a:ext>
                </a:extLst>
              </p:cNvPr>
              <p:cNvSpPr>
                <a:spLocks/>
              </p:cNvSpPr>
              <p:nvPr/>
            </p:nvSpPr>
            <p:spPr bwMode="auto">
              <a:xfrm>
                <a:off x="1608" y="1852"/>
                <a:ext cx="48" cy="168"/>
              </a:xfrm>
              <a:custGeom>
                <a:avLst/>
                <a:gdLst>
                  <a:gd name="T0" fmla="*/ 48 w 48"/>
                  <a:gd name="T1" fmla="*/ 3 h 168"/>
                  <a:gd name="T2" fmla="*/ 33 w 48"/>
                  <a:gd name="T3" fmla="*/ 0 h 168"/>
                  <a:gd name="T4" fmla="*/ 0 w 48"/>
                  <a:gd name="T5" fmla="*/ 165 h 168"/>
                  <a:gd name="T6" fmla="*/ 15 w 48"/>
                  <a:gd name="T7" fmla="*/ 168 h 168"/>
                  <a:gd name="T8" fmla="*/ 48 w 48"/>
                  <a:gd name="T9" fmla="*/ 3 h 168"/>
                  <a:gd name="T10" fmla="*/ 48 w 48"/>
                  <a:gd name="T11" fmla="*/ 3 h 168"/>
                  <a:gd name="T12" fmla="*/ 0 60000 65536"/>
                  <a:gd name="T13" fmla="*/ 0 60000 65536"/>
                  <a:gd name="T14" fmla="*/ 0 60000 65536"/>
                  <a:gd name="T15" fmla="*/ 0 60000 65536"/>
                  <a:gd name="T16" fmla="*/ 0 60000 65536"/>
                  <a:gd name="T17" fmla="*/ 0 60000 65536"/>
                  <a:gd name="T18" fmla="*/ 0 w 48"/>
                  <a:gd name="T19" fmla="*/ 0 h 168"/>
                  <a:gd name="T20" fmla="*/ 48 w 48"/>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8" h="168">
                    <a:moveTo>
                      <a:pt x="48" y="3"/>
                    </a:moveTo>
                    <a:lnTo>
                      <a:pt x="33" y="0"/>
                    </a:lnTo>
                    <a:lnTo>
                      <a:pt x="0" y="165"/>
                    </a:lnTo>
                    <a:lnTo>
                      <a:pt x="15" y="168"/>
                    </a:lnTo>
                    <a:lnTo>
                      <a:pt x="48"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90" name="Freeform 83">
                <a:extLst>
                  <a:ext uri="{FF2B5EF4-FFF2-40B4-BE49-F238E27FC236}">
                    <a16:creationId xmlns:a16="http://schemas.microsoft.com/office/drawing/2014/main" id="{52940BC2-D9A3-6D47-92C6-1CF533899ED1}"/>
                  </a:ext>
                </a:extLst>
              </p:cNvPr>
              <p:cNvSpPr>
                <a:spLocks/>
              </p:cNvSpPr>
              <p:nvPr/>
            </p:nvSpPr>
            <p:spPr bwMode="auto">
              <a:xfrm>
                <a:off x="1641" y="1825"/>
                <a:ext cx="46" cy="47"/>
              </a:xfrm>
              <a:custGeom>
                <a:avLst/>
                <a:gdLst>
                  <a:gd name="T0" fmla="*/ 46 w 46"/>
                  <a:gd name="T1" fmla="*/ 37 h 47"/>
                  <a:gd name="T2" fmla="*/ 45 w 46"/>
                  <a:gd name="T3" fmla="*/ 34 h 47"/>
                  <a:gd name="T4" fmla="*/ 40 w 46"/>
                  <a:gd name="T5" fmla="*/ 27 h 47"/>
                  <a:gd name="T6" fmla="*/ 36 w 46"/>
                  <a:gd name="T7" fmla="*/ 17 h 47"/>
                  <a:gd name="T8" fmla="*/ 31 w 46"/>
                  <a:gd name="T9" fmla="*/ 9 h 47"/>
                  <a:gd name="T10" fmla="*/ 28 w 46"/>
                  <a:gd name="T11" fmla="*/ 4 h 47"/>
                  <a:gd name="T12" fmla="*/ 25 w 46"/>
                  <a:gd name="T13" fmla="*/ 2 h 47"/>
                  <a:gd name="T14" fmla="*/ 21 w 46"/>
                  <a:gd name="T15" fmla="*/ 0 h 47"/>
                  <a:gd name="T16" fmla="*/ 19 w 46"/>
                  <a:gd name="T17" fmla="*/ 0 h 47"/>
                  <a:gd name="T18" fmla="*/ 16 w 46"/>
                  <a:gd name="T19" fmla="*/ 0 h 47"/>
                  <a:gd name="T20" fmla="*/ 12 w 46"/>
                  <a:gd name="T21" fmla="*/ 0 h 47"/>
                  <a:gd name="T22" fmla="*/ 9 w 46"/>
                  <a:gd name="T23" fmla="*/ 3 h 47"/>
                  <a:gd name="T24" fmla="*/ 8 w 46"/>
                  <a:gd name="T25" fmla="*/ 4 h 47"/>
                  <a:gd name="T26" fmla="*/ 5 w 46"/>
                  <a:gd name="T27" fmla="*/ 7 h 47"/>
                  <a:gd name="T28" fmla="*/ 4 w 46"/>
                  <a:gd name="T29" fmla="*/ 10 h 47"/>
                  <a:gd name="T30" fmla="*/ 1 w 46"/>
                  <a:gd name="T31" fmla="*/ 17 h 47"/>
                  <a:gd name="T32" fmla="*/ 0 w 46"/>
                  <a:gd name="T33" fmla="*/ 27 h 47"/>
                  <a:gd name="T34" fmla="*/ 15 w 46"/>
                  <a:gd name="T35" fmla="*/ 30 h 47"/>
                  <a:gd name="T36" fmla="*/ 16 w 46"/>
                  <a:gd name="T37" fmla="*/ 21 h 47"/>
                  <a:gd name="T38" fmla="*/ 19 w 46"/>
                  <a:gd name="T39" fmla="*/ 16 h 47"/>
                  <a:gd name="T40" fmla="*/ 19 w 46"/>
                  <a:gd name="T41" fmla="*/ 14 h 47"/>
                  <a:gd name="T42" fmla="*/ 19 w 46"/>
                  <a:gd name="T43" fmla="*/ 14 h 47"/>
                  <a:gd name="T44" fmla="*/ 20 w 46"/>
                  <a:gd name="T45" fmla="*/ 14 h 47"/>
                  <a:gd name="T46" fmla="*/ 19 w 46"/>
                  <a:gd name="T47" fmla="*/ 14 h 47"/>
                  <a:gd name="T48" fmla="*/ 19 w 46"/>
                  <a:gd name="T49" fmla="*/ 14 h 47"/>
                  <a:gd name="T50" fmla="*/ 17 w 46"/>
                  <a:gd name="T51" fmla="*/ 14 h 47"/>
                  <a:gd name="T52" fmla="*/ 16 w 46"/>
                  <a:gd name="T53" fmla="*/ 14 h 47"/>
                  <a:gd name="T54" fmla="*/ 16 w 46"/>
                  <a:gd name="T55" fmla="*/ 14 h 47"/>
                  <a:gd name="T56" fmla="*/ 17 w 46"/>
                  <a:gd name="T57" fmla="*/ 16 h 47"/>
                  <a:gd name="T58" fmla="*/ 19 w 46"/>
                  <a:gd name="T59" fmla="*/ 17 h 47"/>
                  <a:gd name="T60" fmla="*/ 23 w 46"/>
                  <a:gd name="T61" fmla="*/ 24 h 47"/>
                  <a:gd name="T62" fmla="*/ 27 w 46"/>
                  <a:gd name="T63" fmla="*/ 33 h 47"/>
                  <a:gd name="T64" fmla="*/ 31 w 46"/>
                  <a:gd name="T65" fmla="*/ 41 h 47"/>
                  <a:gd name="T66" fmla="*/ 35 w 46"/>
                  <a:gd name="T67" fmla="*/ 47 h 47"/>
                  <a:gd name="T68" fmla="*/ 46 w 46"/>
                  <a:gd name="T69" fmla="*/ 37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
                  <a:gd name="T106" fmla="*/ 0 h 47"/>
                  <a:gd name="T107" fmla="*/ 46 w 46"/>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 h="47">
                    <a:moveTo>
                      <a:pt x="46" y="37"/>
                    </a:moveTo>
                    <a:lnTo>
                      <a:pt x="45" y="34"/>
                    </a:lnTo>
                    <a:lnTo>
                      <a:pt x="40" y="27"/>
                    </a:lnTo>
                    <a:lnTo>
                      <a:pt x="36" y="17"/>
                    </a:lnTo>
                    <a:lnTo>
                      <a:pt x="31" y="9"/>
                    </a:lnTo>
                    <a:lnTo>
                      <a:pt x="28" y="4"/>
                    </a:lnTo>
                    <a:lnTo>
                      <a:pt x="25" y="2"/>
                    </a:lnTo>
                    <a:lnTo>
                      <a:pt x="21" y="0"/>
                    </a:lnTo>
                    <a:lnTo>
                      <a:pt x="19" y="0"/>
                    </a:lnTo>
                    <a:lnTo>
                      <a:pt x="16" y="0"/>
                    </a:lnTo>
                    <a:lnTo>
                      <a:pt x="12" y="0"/>
                    </a:lnTo>
                    <a:lnTo>
                      <a:pt x="9" y="3"/>
                    </a:lnTo>
                    <a:lnTo>
                      <a:pt x="8" y="4"/>
                    </a:lnTo>
                    <a:lnTo>
                      <a:pt x="5" y="7"/>
                    </a:lnTo>
                    <a:lnTo>
                      <a:pt x="4" y="10"/>
                    </a:lnTo>
                    <a:lnTo>
                      <a:pt x="1" y="17"/>
                    </a:lnTo>
                    <a:lnTo>
                      <a:pt x="0" y="27"/>
                    </a:lnTo>
                    <a:lnTo>
                      <a:pt x="15" y="30"/>
                    </a:lnTo>
                    <a:lnTo>
                      <a:pt x="16" y="21"/>
                    </a:lnTo>
                    <a:lnTo>
                      <a:pt x="19" y="16"/>
                    </a:lnTo>
                    <a:lnTo>
                      <a:pt x="19" y="14"/>
                    </a:lnTo>
                    <a:lnTo>
                      <a:pt x="20" y="14"/>
                    </a:lnTo>
                    <a:lnTo>
                      <a:pt x="19" y="14"/>
                    </a:lnTo>
                    <a:lnTo>
                      <a:pt x="17" y="14"/>
                    </a:lnTo>
                    <a:lnTo>
                      <a:pt x="16" y="14"/>
                    </a:lnTo>
                    <a:lnTo>
                      <a:pt x="17" y="16"/>
                    </a:lnTo>
                    <a:lnTo>
                      <a:pt x="19" y="17"/>
                    </a:lnTo>
                    <a:lnTo>
                      <a:pt x="23" y="24"/>
                    </a:lnTo>
                    <a:lnTo>
                      <a:pt x="27" y="33"/>
                    </a:lnTo>
                    <a:lnTo>
                      <a:pt x="31" y="41"/>
                    </a:lnTo>
                    <a:lnTo>
                      <a:pt x="35" y="47"/>
                    </a:lnTo>
                    <a:lnTo>
                      <a:pt x="46" y="3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91" name="Freeform 84">
                <a:extLst>
                  <a:ext uri="{FF2B5EF4-FFF2-40B4-BE49-F238E27FC236}">
                    <a16:creationId xmlns:a16="http://schemas.microsoft.com/office/drawing/2014/main" id="{4809C64C-1812-A54C-920B-EC7FAF37F4FB}"/>
                  </a:ext>
                </a:extLst>
              </p:cNvPr>
              <p:cNvSpPr>
                <a:spLocks/>
              </p:cNvSpPr>
              <p:nvPr/>
            </p:nvSpPr>
            <p:spPr bwMode="auto">
              <a:xfrm>
                <a:off x="1664" y="1910"/>
                <a:ext cx="62" cy="187"/>
              </a:xfrm>
              <a:custGeom>
                <a:avLst/>
                <a:gdLst>
                  <a:gd name="T0" fmla="*/ 49 w 62"/>
                  <a:gd name="T1" fmla="*/ 0 h 187"/>
                  <a:gd name="T2" fmla="*/ 49 w 62"/>
                  <a:gd name="T3" fmla="*/ 0 h 187"/>
                  <a:gd name="T4" fmla="*/ 47 w 62"/>
                  <a:gd name="T5" fmla="*/ 7 h 187"/>
                  <a:gd name="T6" fmla="*/ 46 w 62"/>
                  <a:gd name="T7" fmla="*/ 19 h 187"/>
                  <a:gd name="T8" fmla="*/ 43 w 62"/>
                  <a:gd name="T9" fmla="*/ 34 h 187"/>
                  <a:gd name="T10" fmla="*/ 42 w 62"/>
                  <a:gd name="T11" fmla="*/ 50 h 187"/>
                  <a:gd name="T12" fmla="*/ 39 w 62"/>
                  <a:gd name="T13" fmla="*/ 69 h 187"/>
                  <a:gd name="T14" fmla="*/ 37 w 62"/>
                  <a:gd name="T15" fmla="*/ 88 h 187"/>
                  <a:gd name="T16" fmla="*/ 34 w 62"/>
                  <a:gd name="T17" fmla="*/ 107 h 187"/>
                  <a:gd name="T18" fmla="*/ 30 w 62"/>
                  <a:gd name="T19" fmla="*/ 125 h 187"/>
                  <a:gd name="T20" fmla="*/ 27 w 62"/>
                  <a:gd name="T21" fmla="*/ 142 h 187"/>
                  <a:gd name="T22" fmla="*/ 24 w 62"/>
                  <a:gd name="T23" fmla="*/ 156 h 187"/>
                  <a:gd name="T24" fmla="*/ 22 w 62"/>
                  <a:gd name="T25" fmla="*/ 162 h 187"/>
                  <a:gd name="T26" fmla="*/ 20 w 62"/>
                  <a:gd name="T27" fmla="*/ 167 h 187"/>
                  <a:gd name="T28" fmla="*/ 19 w 62"/>
                  <a:gd name="T29" fmla="*/ 170 h 187"/>
                  <a:gd name="T30" fmla="*/ 17 w 62"/>
                  <a:gd name="T31" fmla="*/ 173 h 187"/>
                  <a:gd name="T32" fmla="*/ 17 w 62"/>
                  <a:gd name="T33" fmla="*/ 173 h 187"/>
                  <a:gd name="T34" fmla="*/ 17 w 62"/>
                  <a:gd name="T35" fmla="*/ 173 h 187"/>
                  <a:gd name="T36" fmla="*/ 17 w 62"/>
                  <a:gd name="T37" fmla="*/ 173 h 187"/>
                  <a:gd name="T38" fmla="*/ 19 w 62"/>
                  <a:gd name="T39" fmla="*/ 172 h 187"/>
                  <a:gd name="T40" fmla="*/ 20 w 62"/>
                  <a:gd name="T41" fmla="*/ 173 h 187"/>
                  <a:gd name="T42" fmla="*/ 22 w 62"/>
                  <a:gd name="T43" fmla="*/ 173 h 187"/>
                  <a:gd name="T44" fmla="*/ 22 w 62"/>
                  <a:gd name="T45" fmla="*/ 173 h 187"/>
                  <a:gd name="T46" fmla="*/ 22 w 62"/>
                  <a:gd name="T47" fmla="*/ 173 h 187"/>
                  <a:gd name="T48" fmla="*/ 20 w 62"/>
                  <a:gd name="T49" fmla="*/ 170 h 187"/>
                  <a:gd name="T50" fmla="*/ 19 w 62"/>
                  <a:gd name="T51" fmla="*/ 166 h 187"/>
                  <a:gd name="T52" fmla="*/ 16 w 62"/>
                  <a:gd name="T53" fmla="*/ 159 h 187"/>
                  <a:gd name="T54" fmla="*/ 15 w 62"/>
                  <a:gd name="T55" fmla="*/ 150 h 187"/>
                  <a:gd name="T56" fmla="*/ 0 w 62"/>
                  <a:gd name="T57" fmla="*/ 153 h 187"/>
                  <a:gd name="T58" fmla="*/ 2 w 62"/>
                  <a:gd name="T59" fmla="*/ 163 h 187"/>
                  <a:gd name="T60" fmla="*/ 4 w 62"/>
                  <a:gd name="T61" fmla="*/ 170 h 187"/>
                  <a:gd name="T62" fmla="*/ 7 w 62"/>
                  <a:gd name="T63" fmla="*/ 177 h 187"/>
                  <a:gd name="T64" fmla="*/ 9 w 62"/>
                  <a:gd name="T65" fmla="*/ 181 h 187"/>
                  <a:gd name="T66" fmla="*/ 11 w 62"/>
                  <a:gd name="T67" fmla="*/ 184 h 187"/>
                  <a:gd name="T68" fmla="*/ 13 w 62"/>
                  <a:gd name="T69" fmla="*/ 186 h 187"/>
                  <a:gd name="T70" fmla="*/ 16 w 62"/>
                  <a:gd name="T71" fmla="*/ 187 h 187"/>
                  <a:gd name="T72" fmla="*/ 20 w 62"/>
                  <a:gd name="T73" fmla="*/ 187 h 187"/>
                  <a:gd name="T74" fmla="*/ 23 w 62"/>
                  <a:gd name="T75" fmla="*/ 187 h 187"/>
                  <a:gd name="T76" fmla="*/ 26 w 62"/>
                  <a:gd name="T77" fmla="*/ 186 h 187"/>
                  <a:gd name="T78" fmla="*/ 27 w 62"/>
                  <a:gd name="T79" fmla="*/ 184 h 187"/>
                  <a:gd name="T80" fmla="*/ 30 w 62"/>
                  <a:gd name="T81" fmla="*/ 181 h 187"/>
                  <a:gd name="T82" fmla="*/ 31 w 62"/>
                  <a:gd name="T83" fmla="*/ 177 h 187"/>
                  <a:gd name="T84" fmla="*/ 34 w 62"/>
                  <a:gd name="T85" fmla="*/ 172 h 187"/>
                  <a:gd name="T86" fmla="*/ 35 w 62"/>
                  <a:gd name="T87" fmla="*/ 167 h 187"/>
                  <a:gd name="T88" fmla="*/ 38 w 62"/>
                  <a:gd name="T89" fmla="*/ 160 h 187"/>
                  <a:gd name="T90" fmla="*/ 42 w 62"/>
                  <a:gd name="T91" fmla="*/ 145 h 187"/>
                  <a:gd name="T92" fmla="*/ 45 w 62"/>
                  <a:gd name="T93" fmla="*/ 128 h 187"/>
                  <a:gd name="T94" fmla="*/ 49 w 62"/>
                  <a:gd name="T95" fmla="*/ 110 h 187"/>
                  <a:gd name="T96" fmla="*/ 52 w 62"/>
                  <a:gd name="T97" fmla="*/ 90 h 187"/>
                  <a:gd name="T98" fmla="*/ 54 w 62"/>
                  <a:gd name="T99" fmla="*/ 70 h 187"/>
                  <a:gd name="T100" fmla="*/ 57 w 62"/>
                  <a:gd name="T101" fmla="*/ 52 h 187"/>
                  <a:gd name="T102" fmla="*/ 58 w 62"/>
                  <a:gd name="T103" fmla="*/ 35 h 187"/>
                  <a:gd name="T104" fmla="*/ 61 w 62"/>
                  <a:gd name="T105" fmla="*/ 21 h 187"/>
                  <a:gd name="T106" fmla="*/ 62 w 62"/>
                  <a:gd name="T107" fmla="*/ 10 h 187"/>
                  <a:gd name="T108" fmla="*/ 62 w 62"/>
                  <a:gd name="T109" fmla="*/ 3 h 187"/>
                  <a:gd name="T110" fmla="*/ 62 w 62"/>
                  <a:gd name="T111" fmla="*/ 3 h 187"/>
                  <a:gd name="T112" fmla="*/ 49 w 62"/>
                  <a:gd name="T113" fmla="*/ 0 h 1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2"/>
                  <a:gd name="T172" fmla="*/ 0 h 187"/>
                  <a:gd name="T173" fmla="*/ 62 w 62"/>
                  <a:gd name="T174" fmla="*/ 187 h 1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2" h="187">
                    <a:moveTo>
                      <a:pt x="49" y="0"/>
                    </a:moveTo>
                    <a:lnTo>
                      <a:pt x="49" y="0"/>
                    </a:lnTo>
                    <a:lnTo>
                      <a:pt x="47" y="7"/>
                    </a:lnTo>
                    <a:lnTo>
                      <a:pt x="46" y="19"/>
                    </a:lnTo>
                    <a:lnTo>
                      <a:pt x="43" y="34"/>
                    </a:lnTo>
                    <a:lnTo>
                      <a:pt x="42" y="50"/>
                    </a:lnTo>
                    <a:lnTo>
                      <a:pt x="39" y="69"/>
                    </a:lnTo>
                    <a:lnTo>
                      <a:pt x="37" y="88"/>
                    </a:lnTo>
                    <a:lnTo>
                      <a:pt x="34" y="107"/>
                    </a:lnTo>
                    <a:lnTo>
                      <a:pt x="30" y="125"/>
                    </a:lnTo>
                    <a:lnTo>
                      <a:pt x="27" y="142"/>
                    </a:lnTo>
                    <a:lnTo>
                      <a:pt x="24" y="156"/>
                    </a:lnTo>
                    <a:lnTo>
                      <a:pt x="22" y="162"/>
                    </a:lnTo>
                    <a:lnTo>
                      <a:pt x="20" y="167"/>
                    </a:lnTo>
                    <a:lnTo>
                      <a:pt x="19" y="170"/>
                    </a:lnTo>
                    <a:lnTo>
                      <a:pt x="17" y="173"/>
                    </a:lnTo>
                    <a:lnTo>
                      <a:pt x="19" y="172"/>
                    </a:lnTo>
                    <a:lnTo>
                      <a:pt x="20" y="173"/>
                    </a:lnTo>
                    <a:lnTo>
                      <a:pt x="22" y="173"/>
                    </a:lnTo>
                    <a:lnTo>
                      <a:pt x="20" y="170"/>
                    </a:lnTo>
                    <a:lnTo>
                      <a:pt x="19" y="166"/>
                    </a:lnTo>
                    <a:lnTo>
                      <a:pt x="16" y="159"/>
                    </a:lnTo>
                    <a:lnTo>
                      <a:pt x="15" y="150"/>
                    </a:lnTo>
                    <a:lnTo>
                      <a:pt x="0" y="153"/>
                    </a:lnTo>
                    <a:lnTo>
                      <a:pt x="2" y="163"/>
                    </a:lnTo>
                    <a:lnTo>
                      <a:pt x="4" y="170"/>
                    </a:lnTo>
                    <a:lnTo>
                      <a:pt x="7" y="177"/>
                    </a:lnTo>
                    <a:lnTo>
                      <a:pt x="9" y="181"/>
                    </a:lnTo>
                    <a:lnTo>
                      <a:pt x="11" y="184"/>
                    </a:lnTo>
                    <a:lnTo>
                      <a:pt x="13" y="186"/>
                    </a:lnTo>
                    <a:lnTo>
                      <a:pt x="16" y="187"/>
                    </a:lnTo>
                    <a:lnTo>
                      <a:pt x="20" y="187"/>
                    </a:lnTo>
                    <a:lnTo>
                      <a:pt x="23" y="187"/>
                    </a:lnTo>
                    <a:lnTo>
                      <a:pt x="26" y="186"/>
                    </a:lnTo>
                    <a:lnTo>
                      <a:pt x="27" y="184"/>
                    </a:lnTo>
                    <a:lnTo>
                      <a:pt x="30" y="181"/>
                    </a:lnTo>
                    <a:lnTo>
                      <a:pt x="31" y="177"/>
                    </a:lnTo>
                    <a:lnTo>
                      <a:pt x="34" y="172"/>
                    </a:lnTo>
                    <a:lnTo>
                      <a:pt x="35" y="167"/>
                    </a:lnTo>
                    <a:lnTo>
                      <a:pt x="38" y="160"/>
                    </a:lnTo>
                    <a:lnTo>
                      <a:pt x="42" y="145"/>
                    </a:lnTo>
                    <a:lnTo>
                      <a:pt x="45" y="128"/>
                    </a:lnTo>
                    <a:lnTo>
                      <a:pt x="49" y="110"/>
                    </a:lnTo>
                    <a:lnTo>
                      <a:pt x="52" y="90"/>
                    </a:lnTo>
                    <a:lnTo>
                      <a:pt x="54" y="70"/>
                    </a:lnTo>
                    <a:lnTo>
                      <a:pt x="57" y="52"/>
                    </a:lnTo>
                    <a:lnTo>
                      <a:pt x="58" y="35"/>
                    </a:lnTo>
                    <a:lnTo>
                      <a:pt x="61" y="21"/>
                    </a:lnTo>
                    <a:lnTo>
                      <a:pt x="62" y="10"/>
                    </a:lnTo>
                    <a:lnTo>
                      <a:pt x="62" y="3"/>
                    </a:lnTo>
                    <a:lnTo>
                      <a:pt x="49"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92" name="Freeform 85">
                <a:extLst>
                  <a:ext uri="{FF2B5EF4-FFF2-40B4-BE49-F238E27FC236}">
                    <a16:creationId xmlns:a16="http://schemas.microsoft.com/office/drawing/2014/main" id="{D8C93321-EA69-5646-B64E-C38D30F905C1}"/>
                  </a:ext>
                </a:extLst>
              </p:cNvPr>
              <p:cNvSpPr>
                <a:spLocks/>
              </p:cNvSpPr>
              <p:nvPr/>
            </p:nvSpPr>
            <p:spPr bwMode="auto">
              <a:xfrm>
                <a:off x="1713" y="1829"/>
                <a:ext cx="83" cy="84"/>
              </a:xfrm>
              <a:custGeom>
                <a:avLst/>
                <a:gdLst>
                  <a:gd name="T0" fmla="*/ 83 w 83"/>
                  <a:gd name="T1" fmla="*/ 47 h 84"/>
                  <a:gd name="T2" fmla="*/ 83 w 83"/>
                  <a:gd name="T3" fmla="*/ 40 h 84"/>
                  <a:gd name="T4" fmla="*/ 83 w 83"/>
                  <a:gd name="T5" fmla="*/ 33 h 84"/>
                  <a:gd name="T6" fmla="*/ 82 w 83"/>
                  <a:gd name="T7" fmla="*/ 26 h 84"/>
                  <a:gd name="T8" fmla="*/ 80 w 83"/>
                  <a:gd name="T9" fmla="*/ 22 h 84"/>
                  <a:gd name="T10" fmla="*/ 79 w 83"/>
                  <a:gd name="T11" fmla="*/ 16 h 84"/>
                  <a:gd name="T12" fmla="*/ 76 w 83"/>
                  <a:gd name="T13" fmla="*/ 12 h 84"/>
                  <a:gd name="T14" fmla="*/ 73 w 83"/>
                  <a:gd name="T15" fmla="*/ 9 h 84"/>
                  <a:gd name="T16" fmla="*/ 71 w 83"/>
                  <a:gd name="T17" fmla="*/ 5 h 84"/>
                  <a:gd name="T18" fmla="*/ 67 w 83"/>
                  <a:gd name="T19" fmla="*/ 3 h 84"/>
                  <a:gd name="T20" fmla="*/ 63 w 83"/>
                  <a:gd name="T21" fmla="*/ 2 h 84"/>
                  <a:gd name="T22" fmla="*/ 58 w 83"/>
                  <a:gd name="T23" fmla="*/ 0 h 84"/>
                  <a:gd name="T24" fmla="*/ 54 w 83"/>
                  <a:gd name="T25" fmla="*/ 2 h 84"/>
                  <a:gd name="T26" fmla="*/ 52 w 83"/>
                  <a:gd name="T27" fmla="*/ 3 h 84"/>
                  <a:gd name="T28" fmla="*/ 48 w 83"/>
                  <a:gd name="T29" fmla="*/ 5 h 84"/>
                  <a:gd name="T30" fmla="*/ 43 w 83"/>
                  <a:gd name="T31" fmla="*/ 7 h 84"/>
                  <a:gd name="T32" fmla="*/ 41 w 83"/>
                  <a:gd name="T33" fmla="*/ 9 h 84"/>
                  <a:gd name="T34" fmla="*/ 37 w 83"/>
                  <a:gd name="T35" fmla="*/ 12 h 84"/>
                  <a:gd name="T36" fmla="*/ 34 w 83"/>
                  <a:gd name="T37" fmla="*/ 16 h 84"/>
                  <a:gd name="T38" fmla="*/ 30 w 83"/>
                  <a:gd name="T39" fmla="*/ 19 h 84"/>
                  <a:gd name="T40" fmla="*/ 27 w 83"/>
                  <a:gd name="T41" fmla="*/ 23 h 84"/>
                  <a:gd name="T42" fmla="*/ 20 w 83"/>
                  <a:gd name="T43" fmla="*/ 31 h 84"/>
                  <a:gd name="T44" fmla="*/ 15 w 83"/>
                  <a:gd name="T45" fmla="*/ 40 h 84"/>
                  <a:gd name="T46" fmla="*/ 9 w 83"/>
                  <a:gd name="T47" fmla="*/ 50 h 84"/>
                  <a:gd name="T48" fmla="*/ 5 w 83"/>
                  <a:gd name="T49" fmla="*/ 61 h 84"/>
                  <a:gd name="T50" fmla="*/ 4 w 83"/>
                  <a:gd name="T51" fmla="*/ 65 h 84"/>
                  <a:gd name="T52" fmla="*/ 1 w 83"/>
                  <a:gd name="T53" fmla="*/ 71 h 84"/>
                  <a:gd name="T54" fmla="*/ 0 w 83"/>
                  <a:gd name="T55" fmla="*/ 75 h 84"/>
                  <a:gd name="T56" fmla="*/ 0 w 83"/>
                  <a:gd name="T57" fmla="*/ 81 h 84"/>
                  <a:gd name="T58" fmla="*/ 13 w 83"/>
                  <a:gd name="T59" fmla="*/ 84 h 84"/>
                  <a:gd name="T60" fmla="*/ 15 w 83"/>
                  <a:gd name="T61" fmla="*/ 79 h 84"/>
                  <a:gd name="T62" fmla="*/ 16 w 83"/>
                  <a:gd name="T63" fmla="*/ 75 h 84"/>
                  <a:gd name="T64" fmla="*/ 18 w 83"/>
                  <a:gd name="T65" fmla="*/ 71 h 84"/>
                  <a:gd name="T66" fmla="*/ 19 w 83"/>
                  <a:gd name="T67" fmla="*/ 67 h 84"/>
                  <a:gd name="T68" fmla="*/ 23 w 83"/>
                  <a:gd name="T69" fmla="*/ 57 h 84"/>
                  <a:gd name="T70" fmla="*/ 28 w 83"/>
                  <a:gd name="T71" fmla="*/ 48 h 84"/>
                  <a:gd name="T72" fmla="*/ 33 w 83"/>
                  <a:gd name="T73" fmla="*/ 40 h 84"/>
                  <a:gd name="T74" fmla="*/ 38 w 83"/>
                  <a:gd name="T75" fmla="*/ 33 h 84"/>
                  <a:gd name="T76" fmla="*/ 41 w 83"/>
                  <a:gd name="T77" fmla="*/ 29 h 84"/>
                  <a:gd name="T78" fmla="*/ 43 w 83"/>
                  <a:gd name="T79" fmla="*/ 26 h 84"/>
                  <a:gd name="T80" fmla="*/ 46 w 83"/>
                  <a:gd name="T81" fmla="*/ 24 h 84"/>
                  <a:gd name="T82" fmla="*/ 49 w 83"/>
                  <a:gd name="T83" fmla="*/ 22 h 84"/>
                  <a:gd name="T84" fmla="*/ 52 w 83"/>
                  <a:gd name="T85" fmla="*/ 19 h 84"/>
                  <a:gd name="T86" fmla="*/ 54 w 83"/>
                  <a:gd name="T87" fmla="*/ 17 h 84"/>
                  <a:gd name="T88" fmla="*/ 57 w 83"/>
                  <a:gd name="T89" fmla="*/ 17 h 84"/>
                  <a:gd name="T90" fmla="*/ 58 w 83"/>
                  <a:gd name="T91" fmla="*/ 16 h 84"/>
                  <a:gd name="T92" fmla="*/ 60 w 83"/>
                  <a:gd name="T93" fmla="*/ 16 h 84"/>
                  <a:gd name="T94" fmla="*/ 60 w 83"/>
                  <a:gd name="T95" fmla="*/ 16 h 84"/>
                  <a:gd name="T96" fmla="*/ 61 w 83"/>
                  <a:gd name="T97" fmla="*/ 16 h 84"/>
                  <a:gd name="T98" fmla="*/ 61 w 83"/>
                  <a:gd name="T99" fmla="*/ 17 h 84"/>
                  <a:gd name="T100" fmla="*/ 63 w 83"/>
                  <a:gd name="T101" fmla="*/ 17 h 84"/>
                  <a:gd name="T102" fmla="*/ 64 w 83"/>
                  <a:gd name="T103" fmla="*/ 19 h 84"/>
                  <a:gd name="T104" fmla="*/ 65 w 83"/>
                  <a:gd name="T105" fmla="*/ 22 h 84"/>
                  <a:gd name="T106" fmla="*/ 65 w 83"/>
                  <a:gd name="T107" fmla="*/ 24 h 84"/>
                  <a:gd name="T108" fmla="*/ 67 w 83"/>
                  <a:gd name="T109" fmla="*/ 29 h 84"/>
                  <a:gd name="T110" fmla="*/ 68 w 83"/>
                  <a:gd name="T111" fmla="*/ 34 h 84"/>
                  <a:gd name="T112" fmla="*/ 68 w 83"/>
                  <a:gd name="T113" fmla="*/ 40 h 84"/>
                  <a:gd name="T114" fmla="*/ 68 w 83"/>
                  <a:gd name="T115" fmla="*/ 47 h 84"/>
                  <a:gd name="T116" fmla="*/ 83 w 83"/>
                  <a:gd name="T117" fmla="*/ 47 h 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3"/>
                  <a:gd name="T178" fmla="*/ 0 h 84"/>
                  <a:gd name="T179" fmla="*/ 83 w 83"/>
                  <a:gd name="T180" fmla="*/ 84 h 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3" h="84">
                    <a:moveTo>
                      <a:pt x="83" y="47"/>
                    </a:moveTo>
                    <a:lnTo>
                      <a:pt x="83" y="40"/>
                    </a:lnTo>
                    <a:lnTo>
                      <a:pt x="83" y="33"/>
                    </a:lnTo>
                    <a:lnTo>
                      <a:pt x="82" y="26"/>
                    </a:lnTo>
                    <a:lnTo>
                      <a:pt x="80" y="22"/>
                    </a:lnTo>
                    <a:lnTo>
                      <a:pt x="79" y="16"/>
                    </a:lnTo>
                    <a:lnTo>
                      <a:pt x="76" y="12"/>
                    </a:lnTo>
                    <a:lnTo>
                      <a:pt x="73" y="9"/>
                    </a:lnTo>
                    <a:lnTo>
                      <a:pt x="71" y="5"/>
                    </a:lnTo>
                    <a:lnTo>
                      <a:pt x="67" y="3"/>
                    </a:lnTo>
                    <a:lnTo>
                      <a:pt x="63" y="2"/>
                    </a:lnTo>
                    <a:lnTo>
                      <a:pt x="58" y="0"/>
                    </a:lnTo>
                    <a:lnTo>
                      <a:pt x="54" y="2"/>
                    </a:lnTo>
                    <a:lnTo>
                      <a:pt x="52" y="3"/>
                    </a:lnTo>
                    <a:lnTo>
                      <a:pt x="48" y="5"/>
                    </a:lnTo>
                    <a:lnTo>
                      <a:pt x="43" y="7"/>
                    </a:lnTo>
                    <a:lnTo>
                      <a:pt x="41" y="9"/>
                    </a:lnTo>
                    <a:lnTo>
                      <a:pt x="37" y="12"/>
                    </a:lnTo>
                    <a:lnTo>
                      <a:pt x="34" y="16"/>
                    </a:lnTo>
                    <a:lnTo>
                      <a:pt x="30" y="19"/>
                    </a:lnTo>
                    <a:lnTo>
                      <a:pt x="27" y="23"/>
                    </a:lnTo>
                    <a:lnTo>
                      <a:pt x="20" y="31"/>
                    </a:lnTo>
                    <a:lnTo>
                      <a:pt x="15" y="40"/>
                    </a:lnTo>
                    <a:lnTo>
                      <a:pt x="9" y="50"/>
                    </a:lnTo>
                    <a:lnTo>
                      <a:pt x="5" y="61"/>
                    </a:lnTo>
                    <a:lnTo>
                      <a:pt x="4" y="65"/>
                    </a:lnTo>
                    <a:lnTo>
                      <a:pt x="1" y="71"/>
                    </a:lnTo>
                    <a:lnTo>
                      <a:pt x="0" y="75"/>
                    </a:lnTo>
                    <a:lnTo>
                      <a:pt x="0" y="81"/>
                    </a:lnTo>
                    <a:lnTo>
                      <a:pt x="13" y="84"/>
                    </a:lnTo>
                    <a:lnTo>
                      <a:pt x="15" y="79"/>
                    </a:lnTo>
                    <a:lnTo>
                      <a:pt x="16" y="75"/>
                    </a:lnTo>
                    <a:lnTo>
                      <a:pt x="18" y="71"/>
                    </a:lnTo>
                    <a:lnTo>
                      <a:pt x="19" y="67"/>
                    </a:lnTo>
                    <a:lnTo>
                      <a:pt x="23" y="57"/>
                    </a:lnTo>
                    <a:lnTo>
                      <a:pt x="28" y="48"/>
                    </a:lnTo>
                    <a:lnTo>
                      <a:pt x="33" y="40"/>
                    </a:lnTo>
                    <a:lnTo>
                      <a:pt x="38" y="33"/>
                    </a:lnTo>
                    <a:lnTo>
                      <a:pt x="41" y="29"/>
                    </a:lnTo>
                    <a:lnTo>
                      <a:pt x="43" y="26"/>
                    </a:lnTo>
                    <a:lnTo>
                      <a:pt x="46" y="24"/>
                    </a:lnTo>
                    <a:lnTo>
                      <a:pt x="49" y="22"/>
                    </a:lnTo>
                    <a:lnTo>
                      <a:pt x="52" y="19"/>
                    </a:lnTo>
                    <a:lnTo>
                      <a:pt x="54" y="17"/>
                    </a:lnTo>
                    <a:lnTo>
                      <a:pt x="57" y="17"/>
                    </a:lnTo>
                    <a:lnTo>
                      <a:pt x="58" y="16"/>
                    </a:lnTo>
                    <a:lnTo>
                      <a:pt x="60" y="16"/>
                    </a:lnTo>
                    <a:lnTo>
                      <a:pt x="61" y="16"/>
                    </a:lnTo>
                    <a:lnTo>
                      <a:pt x="61" y="17"/>
                    </a:lnTo>
                    <a:lnTo>
                      <a:pt x="63" y="17"/>
                    </a:lnTo>
                    <a:lnTo>
                      <a:pt x="64" y="19"/>
                    </a:lnTo>
                    <a:lnTo>
                      <a:pt x="65" y="22"/>
                    </a:lnTo>
                    <a:lnTo>
                      <a:pt x="65" y="24"/>
                    </a:lnTo>
                    <a:lnTo>
                      <a:pt x="67" y="29"/>
                    </a:lnTo>
                    <a:lnTo>
                      <a:pt x="68" y="34"/>
                    </a:lnTo>
                    <a:lnTo>
                      <a:pt x="68" y="40"/>
                    </a:lnTo>
                    <a:lnTo>
                      <a:pt x="68" y="47"/>
                    </a:lnTo>
                    <a:lnTo>
                      <a:pt x="83" y="4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5624" name="Group 86">
              <a:extLst>
                <a:ext uri="{FF2B5EF4-FFF2-40B4-BE49-F238E27FC236}">
                  <a16:creationId xmlns:a16="http://schemas.microsoft.com/office/drawing/2014/main" id="{4A6B2D2D-96F4-3A4D-BD4A-A32966535AA3}"/>
                </a:ext>
              </a:extLst>
            </p:cNvPr>
            <p:cNvGrpSpPr>
              <a:grpSpLocks/>
            </p:cNvGrpSpPr>
            <p:nvPr/>
          </p:nvGrpSpPr>
          <p:grpSpPr bwMode="auto">
            <a:xfrm>
              <a:off x="1684" y="3348"/>
              <a:ext cx="406" cy="272"/>
              <a:chOff x="1919" y="1825"/>
              <a:chExt cx="406" cy="272"/>
            </a:xfrm>
          </p:grpSpPr>
          <p:sp>
            <p:nvSpPr>
              <p:cNvPr id="25673" name="Freeform 87">
                <a:extLst>
                  <a:ext uri="{FF2B5EF4-FFF2-40B4-BE49-F238E27FC236}">
                    <a16:creationId xmlns:a16="http://schemas.microsoft.com/office/drawing/2014/main" id="{3F1A5B17-9DD6-B549-B601-DD0989866A7E}"/>
                  </a:ext>
                </a:extLst>
              </p:cNvPr>
              <p:cNvSpPr>
                <a:spLocks/>
              </p:cNvSpPr>
              <p:nvPr/>
            </p:nvSpPr>
            <p:spPr bwMode="auto">
              <a:xfrm>
                <a:off x="1926" y="1865"/>
                <a:ext cx="392" cy="198"/>
              </a:xfrm>
              <a:custGeom>
                <a:avLst/>
                <a:gdLst>
                  <a:gd name="T0" fmla="*/ 216 w 392"/>
                  <a:gd name="T1" fmla="*/ 1 h 198"/>
                  <a:gd name="T2" fmla="*/ 245 w 392"/>
                  <a:gd name="T3" fmla="*/ 2 h 198"/>
                  <a:gd name="T4" fmla="*/ 272 w 392"/>
                  <a:gd name="T5" fmla="*/ 8 h 198"/>
                  <a:gd name="T6" fmla="*/ 297 w 392"/>
                  <a:gd name="T7" fmla="*/ 14 h 198"/>
                  <a:gd name="T8" fmla="*/ 320 w 392"/>
                  <a:gd name="T9" fmla="*/ 22 h 198"/>
                  <a:gd name="T10" fmla="*/ 340 w 392"/>
                  <a:gd name="T11" fmla="*/ 32 h 198"/>
                  <a:gd name="T12" fmla="*/ 358 w 392"/>
                  <a:gd name="T13" fmla="*/ 43 h 198"/>
                  <a:gd name="T14" fmla="*/ 373 w 392"/>
                  <a:gd name="T15" fmla="*/ 56 h 198"/>
                  <a:gd name="T16" fmla="*/ 383 w 392"/>
                  <a:gd name="T17" fmla="*/ 70 h 198"/>
                  <a:gd name="T18" fmla="*/ 390 w 392"/>
                  <a:gd name="T19" fmla="*/ 84 h 198"/>
                  <a:gd name="T20" fmla="*/ 392 w 392"/>
                  <a:gd name="T21" fmla="*/ 100 h 198"/>
                  <a:gd name="T22" fmla="*/ 390 w 392"/>
                  <a:gd name="T23" fmla="*/ 114 h 198"/>
                  <a:gd name="T24" fmla="*/ 383 w 392"/>
                  <a:gd name="T25" fmla="*/ 128 h 198"/>
                  <a:gd name="T26" fmla="*/ 373 w 392"/>
                  <a:gd name="T27" fmla="*/ 142 h 198"/>
                  <a:gd name="T28" fmla="*/ 358 w 392"/>
                  <a:gd name="T29" fmla="*/ 155 h 198"/>
                  <a:gd name="T30" fmla="*/ 340 w 392"/>
                  <a:gd name="T31" fmla="*/ 166 h 198"/>
                  <a:gd name="T32" fmla="*/ 320 w 392"/>
                  <a:gd name="T33" fmla="*/ 176 h 198"/>
                  <a:gd name="T34" fmla="*/ 297 w 392"/>
                  <a:gd name="T35" fmla="*/ 184 h 198"/>
                  <a:gd name="T36" fmla="*/ 272 w 392"/>
                  <a:gd name="T37" fmla="*/ 191 h 198"/>
                  <a:gd name="T38" fmla="*/ 245 w 392"/>
                  <a:gd name="T39" fmla="*/ 195 h 198"/>
                  <a:gd name="T40" fmla="*/ 216 w 392"/>
                  <a:gd name="T41" fmla="*/ 198 h 198"/>
                  <a:gd name="T42" fmla="*/ 185 w 392"/>
                  <a:gd name="T43" fmla="*/ 198 h 198"/>
                  <a:gd name="T44" fmla="*/ 156 w 392"/>
                  <a:gd name="T45" fmla="*/ 197 h 198"/>
                  <a:gd name="T46" fmla="*/ 128 w 392"/>
                  <a:gd name="T47" fmla="*/ 193 h 198"/>
                  <a:gd name="T48" fmla="*/ 102 w 392"/>
                  <a:gd name="T49" fmla="*/ 187 h 198"/>
                  <a:gd name="T50" fmla="*/ 79 w 392"/>
                  <a:gd name="T51" fmla="*/ 179 h 198"/>
                  <a:gd name="T52" fmla="*/ 57 w 392"/>
                  <a:gd name="T53" fmla="*/ 169 h 198"/>
                  <a:gd name="T54" fmla="*/ 39 w 392"/>
                  <a:gd name="T55" fmla="*/ 159 h 198"/>
                  <a:gd name="T56" fmla="*/ 23 w 392"/>
                  <a:gd name="T57" fmla="*/ 146 h 198"/>
                  <a:gd name="T58" fmla="*/ 12 w 392"/>
                  <a:gd name="T59" fmla="*/ 133 h 198"/>
                  <a:gd name="T60" fmla="*/ 4 w 392"/>
                  <a:gd name="T61" fmla="*/ 119 h 198"/>
                  <a:gd name="T62" fmla="*/ 0 w 392"/>
                  <a:gd name="T63" fmla="*/ 104 h 198"/>
                  <a:gd name="T64" fmla="*/ 1 w 392"/>
                  <a:gd name="T65" fmla="*/ 88 h 198"/>
                  <a:gd name="T66" fmla="*/ 6 w 392"/>
                  <a:gd name="T67" fmla="*/ 74 h 198"/>
                  <a:gd name="T68" fmla="*/ 15 w 392"/>
                  <a:gd name="T69" fmla="*/ 60 h 198"/>
                  <a:gd name="T70" fmla="*/ 28 w 392"/>
                  <a:gd name="T71" fmla="*/ 48 h 198"/>
                  <a:gd name="T72" fmla="*/ 45 w 392"/>
                  <a:gd name="T73" fmla="*/ 36 h 198"/>
                  <a:gd name="T74" fmla="*/ 64 w 392"/>
                  <a:gd name="T75" fmla="*/ 26 h 198"/>
                  <a:gd name="T76" fmla="*/ 85 w 392"/>
                  <a:gd name="T77" fmla="*/ 17 h 198"/>
                  <a:gd name="T78" fmla="*/ 111 w 392"/>
                  <a:gd name="T79" fmla="*/ 10 h 198"/>
                  <a:gd name="T80" fmla="*/ 137 w 392"/>
                  <a:gd name="T81" fmla="*/ 4 h 198"/>
                  <a:gd name="T82" fmla="*/ 166 w 392"/>
                  <a:gd name="T83" fmla="*/ 1 h 198"/>
                  <a:gd name="T84" fmla="*/ 196 w 392"/>
                  <a:gd name="T85" fmla="*/ 0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2"/>
                  <a:gd name="T130" fmla="*/ 0 h 198"/>
                  <a:gd name="T131" fmla="*/ 392 w 392"/>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2" h="198">
                    <a:moveTo>
                      <a:pt x="196" y="0"/>
                    </a:moveTo>
                    <a:lnTo>
                      <a:pt x="205" y="0"/>
                    </a:lnTo>
                    <a:lnTo>
                      <a:pt x="216" y="1"/>
                    </a:lnTo>
                    <a:lnTo>
                      <a:pt x="226" y="1"/>
                    </a:lnTo>
                    <a:lnTo>
                      <a:pt x="235" y="1"/>
                    </a:lnTo>
                    <a:lnTo>
                      <a:pt x="245" y="2"/>
                    </a:lnTo>
                    <a:lnTo>
                      <a:pt x="255" y="4"/>
                    </a:lnTo>
                    <a:lnTo>
                      <a:pt x="263" y="5"/>
                    </a:lnTo>
                    <a:lnTo>
                      <a:pt x="272" y="8"/>
                    </a:lnTo>
                    <a:lnTo>
                      <a:pt x="280" y="10"/>
                    </a:lnTo>
                    <a:lnTo>
                      <a:pt x="289" y="12"/>
                    </a:lnTo>
                    <a:lnTo>
                      <a:pt x="297" y="14"/>
                    </a:lnTo>
                    <a:lnTo>
                      <a:pt x="305" y="17"/>
                    </a:lnTo>
                    <a:lnTo>
                      <a:pt x="313" y="19"/>
                    </a:lnTo>
                    <a:lnTo>
                      <a:pt x="320" y="22"/>
                    </a:lnTo>
                    <a:lnTo>
                      <a:pt x="327" y="26"/>
                    </a:lnTo>
                    <a:lnTo>
                      <a:pt x="334" y="29"/>
                    </a:lnTo>
                    <a:lnTo>
                      <a:pt x="340" y="32"/>
                    </a:lnTo>
                    <a:lnTo>
                      <a:pt x="347" y="36"/>
                    </a:lnTo>
                    <a:lnTo>
                      <a:pt x="353" y="39"/>
                    </a:lnTo>
                    <a:lnTo>
                      <a:pt x="358" y="43"/>
                    </a:lnTo>
                    <a:lnTo>
                      <a:pt x="364" y="48"/>
                    </a:lnTo>
                    <a:lnTo>
                      <a:pt x="368" y="52"/>
                    </a:lnTo>
                    <a:lnTo>
                      <a:pt x="373" y="56"/>
                    </a:lnTo>
                    <a:lnTo>
                      <a:pt x="376" y="60"/>
                    </a:lnTo>
                    <a:lnTo>
                      <a:pt x="380" y="64"/>
                    </a:lnTo>
                    <a:lnTo>
                      <a:pt x="383" y="70"/>
                    </a:lnTo>
                    <a:lnTo>
                      <a:pt x="385" y="74"/>
                    </a:lnTo>
                    <a:lnTo>
                      <a:pt x="388" y="79"/>
                    </a:lnTo>
                    <a:lnTo>
                      <a:pt x="390" y="84"/>
                    </a:lnTo>
                    <a:lnTo>
                      <a:pt x="391" y="88"/>
                    </a:lnTo>
                    <a:lnTo>
                      <a:pt x="391" y="94"/>
                    </a:lnTo>
                    <a:lnTo>
                      <a:pt x="392" y="100"/>
                    </a:lnTo>
                    <a:lnTo>
                      <a:pt x="391" y="104"/>
                    </a:lnTo>
                    <a:lnTo>
                      <a:pt x="391" y="110"/>
                    </a:lnTo>
                    <a:lnTo>
                      <a:pt x="390" y="114"/>
                    </a:lnTo>
                    <a:lnTo>
                      <a:pt x="388" y="119"/>
                    </a:lnTo>
                    <a:lnTo>
                      <a:pt x="385" y="124"/>
                    </a:lnTo>
                    <a:lnTo>
                      <a:pt x="383" y="128"/>
                    </a:lnTo>
                    <a:lnTo>
                      <a:pt x="380" y="133"/>
                    </a:lnTo>
                    <a:lnTo>
                      <a:pt x="376" y="138"/>
                    </a:lnTo>
                    <a:lnTo>
                      <a:pt x="373" y="142"/>
                    </a:lnTo>
                    <a:lnTo>
                      <a:pt x="368" y="146"/>
                    </a:lnTo>
                    <a:lnTo>
                      <a:pt x="364" y="150"/>
                    </a:lnTo>
                    <a:lnTo>
                      <a:pt x="358" y="155"/>
                    </a:lnTo>
                    <a:lnTo>
                      <a:pt x="353" y="159"/>
                    </a:lnTo>
                    <a:lnTo>
                      <a:pt x="347" y="162"/>
                    </a:lnTo>
                    <a:lnTo>
                      <a:pt x="340" y="166"/>
                    </a:lnTo>
                    <a:lnTo>
                      <a:pt x="334" y="169"/>
                    </a:lnTo>
                    <a:lnTo>
                      <a:pt x="327" y="173"/>
                    </a:lnTo>
                    <a:lnTo>
                      <a:pt x="320" y="176"/>
                    </a:lnTo>
                    <a:lnTo>
                      <a:pt x="313" y="179"/>
                    </a:lnTo>
                    <a:lnTo>
                      <a:pt x="305" y="181"/>
                    </a:lnTo>
                    <a:lnTo>
                      <a:pt x="297" y="184"/>
                    </a:lnTo>
                    <a:lnTo>
                      <a:pt x="289" y="187"/>
                    </a:lnTo>
                    <a:lnTo>
                      <a:pt x="280" y="188"/>
                    </a:lnTo>
                    <a:lnTo>
                      <a:pt x="272" y="191"/>
                    </a:lnTo>
                    <a:lnTo>
                      <a:pt x="263" y="193"/>
                    </a:lnTo>
                    <a:lnTo>
                      <a:pt x="255" y="194"/>
                    </a:lnTo>
                    <a:lnTo>
                      <a:pt x="245" y="195"/>
                    </a:lnTo>
                    <a:lnTo>
                      <a:pt x="235" y="197"/>
                    </a:lnTo>
                    <a:lnTo>
                      <a:pt x="226" y="197"/>
                    </a:lnTo>
                    <a:lnTo>
                      <a:pt x="216" y="198"/>
                    </a:lnTo>
                    <a:lnTo>
                      <a:pt x="205" y="198"/>
                    </a:lnTo>
                    <a:lnTo>
                      <a:pt x="196" y="198"/>
                    </a:lnTo>
                    <a:lnTo>
                      <a:pt x="185" y="198"/>
                    </a:lnTo>
                    <a:lnTo>
                      <a:pt x="175" y="198"/>
                    </a:lnTo>
                    <a:lnTo>
                      <a:pt x="166" y="197"/>
                    </a:lnTo>
                    <a:lnTo>
                      <a:pt x="156" y="197"/>
                    </a:lnTo>
                    <a:lnTo>
                      <a:pt x="147" y="195"/>
                    </a:lnTo>
                    <a:lnTo>
                      <a:pt x="137" y="194"/>
                    </a:lnTo>
                    <a:lnTo>
                      <a:pt x="128" y="193"/>
                    </a:lnTo>
                    <a:lnTo>
                      <a:pt x="120" y="191"/>
                    </a:lnTo>
                    <a:lnTo>
                      <a:pt x="111" y="188"/>
                    </a:lnTo>
                    <a:lnTo>
                      <a:pt x="102" y="187"/>
                    </a:lnTo>
                    <a:lnTo>
                      <a:pt x="94" y="184"/>
                    </a:lnTo>
                    <a:lnTo>
                      <a:pt x="85" y="181"/>
                    </a:lnTo>
                    <a:lnTo>
                      <a:pt x="79" y="179"/>
                    </a:lnTo>
                    <a:lnTo>
                      <a:pt x="70" y="176"/>
                    </a:lnTo>
                    <a:lnTo>
                      <a:pt x="64" y="173"/>
                    </a:lnTo>
                    <a:lnTo>
                      <a:pt x="57" y="169"/>
                    </a:lnTo>
                    <a:lnTo>
                      <a:pt x="50" y="166"/>
                    </a:lnTo>
                    <a:lnTo>
                      <a:pt x="45" y="162"/>
                    </a:lnTo>
                    <a:lnTo>
                      <a:pt x="39" y="159"/>
                    </a:lnTo>
                    <a:lnTo>
                      <a:pt x="34" y="155"/>
                    </a:lnTo>
                    <a:lnTo>
                      <a:pt x="28" y="150"/>
                    </a:lnTo>
                    <a:lnTo>
                      <a:pt x="23" y="146"/>
                    </a:lnTo>
                    <a:lnTo>
                      <a:pt x="19" y="142"/>
                    </a:lnTo>
                    <a:lnTo>
                      <a:pt x="15" y="138"/>
                    </a:lnTo>
                    <a:lnTo>
                      <a:pt x="12" y="133"/>
                    </a:lnTo>
                    <a:lnTo>
                      <a:pt x="9" y="128"/>
                    </a:lnTo>
                    <a:lnTo>
                      <a:pt x="6" y="124"/>
                    </a:lnTo>
                    <a:lnTo>
                      <a:pt x="4" y="119"/>
                    </a:lnTo>
                    <a:lnTo>
                      <a:pt x="2" y="114"/>
                    </a:lnTo>
                    <a:lnTo>
                      <a:pt x="1" y="110"/>
                    </a:lnTo>
                    <a:lnTo>
                      <a:pt x="0" y="104"/>
                    </a:lnTo>
                    <a:lnTo>
                      <a:pt x="0" y="100"/>
                    </a:lnTo>
                    <a:lnTo>
                      <a:pt x="0" y="94"/>
                    </a:lnTo>
                    <a:lnTo>
                      <a:pt x="1" y="88"/>
                    </a:lnTo>
                    <a:lnTo>
                      <a:pt x="2" y="84"/>
                    </a:lnTo>
                    <a:lnTo>
                      <a:pt x="4" y="79"/>
                    </a:lnTo>
                    <a:lnTo>
                      <a:pt x="6" y="74"/>
                    </a:lnTo>
                    <a:lnTo>
                      <a:pt x="9" y="70"/>
                    </a:lnTo>
                    <a:lnTo>
                      <a:pt x="12" y="64"/>
                    </a:lnTo>
                    <a:lnTo>
                      <a:pt x="15" y="60"/>
                    </a:lnTo>
                    <a:lnTo>
                      <a:pt x="19" y="56"/>
                    </a:lnTo>
                    <a:lnTo>
                      <a:pt x="23" y="52"/>
                    </a:lnTo>
                    <a:lnTo>
                      <a:pt x="28" y="48"/>
                    </a:lnTo>
                    <a:lnTo>
                      <a:pt x="34" y="43"/>
                    </a:lnTo>
                    <a:lnTo>
                      <a:pt x="39" y="39"/>
                    </a:lnTo>
                    <a:lnTo>
                      <a:pt x="45" y="36"/>
                    </a:lnTo>
                    <a:lnTo>
                      <a:pt x="50" y="32"/>
                    </a:lnTo>
                    <a:lnTo>
                      <a:pt x="57" y="29"/>
                    </a:lnTo>
                    <a:lnTo>
                      <a:pt x="64" y="26"/>
                    </a:lnTo>
                    <a:lnTo>
                      <a:pt x="70" y="22"/>
                    </a:lnTo>
                    <a:lnTo>
                      <a:pt x="79" y="19"/>
                    </a:lnTo>
                    <a:lnTo>
                      <a:pt x="85" y="17"/>
                    </a:lnTo>
                    <a:lnTo>
                      <a:pt x="94" y="14"/>
                    </a:lnTo>
                    <a:lnTo>
                      <a:pt x="102" y="12"/>
                    </a:lnTo>
                    <a:lnTo>
                      <a:pt x="111" y="10"/>
                    </a:lnTo>
                    <a:lnTo>
                      <a:pt x="120" y="8"/>
                    </a:lnTo>
                    <a:lnTo>
                      <a:pt x="128" y="5"/>
                    </a:lnTo>
                    <a:lnTo>
                      <a:pt x="137" y="4"/>
                    </a:lnTo>
                    <a:lnTo>
                      <a:pt x="147" y="2"/>
                    </a:lnTo>
                    <a:lnTo>
                      <a:pt x="156" y="1"/>
                    </a:lnTo>
                    <a:lnTo>
                      <a:pt x="166" y="1"/>
                    </a:lnTo>
                    <a:lnTo>
                      <a:pt x="175" y="1"/>
                    </a:lnTo>
                    <a:lnTo>
                      <a:pt x="185" y="0"/>
                    </a:lnTo>
                    <a:lnTo>
                      <a:pt x="196" y="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74" name="Freeform 88">
                <a:extLst>
                  <a:ext uri="{FF2B5EF4-FFF2-40B4-BE49-F238E27FC236}">
                    <a16:creationId xmlns:a16="http://schemas.microsoft.com/office/drawing/2014/main" id="{4CADDE0C-6D20-A54B-A6A4-35677DB474CE}"/>
                  </a:ext>
                </a:extLst>
              </p:cNvPr>
              <p:cNvSpPr>
                <a:spLocks/>
              </p:cNvSpPr>
              <p:nvPr/>
            </p:nvSpPr>
            <p:spPr bwMode="auto">
              <a:xfrm>
                <a:off x="2122" y="1858"/>
                <a:ext cx="203" cy="107"/>
              </a:xfrm>
              <a:custGeom>
                <a:avLst/>
                <a:gdLst>
                  <a:gd name="T0" fmla="*/ 203 w 203"/>
                  <a:gd name="T1" fmla="*/ 107 h 107"/>
                  <a:gd name="T2" fmla="*/ 202 w 203"/>
                  <a:gd name="T3" fmla="*/ 94 h 107"/>
                  <a:gd name="T4" fmla="*/ 199 w 203"/>
                  <a:gd name="T5" fmla="*/ 83 h 107"/>
                  <a:gd name="T6" fmla="*/ 194 w 203"/>
                  <a:gd name="T7" fmla="*/ 73 h 107"/>
                  <a:gd name="T8" fmla="*/ 185 w 203"/>
                  <a:gd name="T9" fmla="*/ 63 h 107"/>
                  <a:gd name="T10" fmla="*/ 177 w 203"/>
                  <a:gd name="T11" fmla="*/ 53 h 107"/>
                  <a:gd name="T12" fmla="*/ 166 w 203"/>
                  <a:gd name="T13" fmla="*/ 45 h 107"/>
                  <a:gd name="T14" fmla="*/ 155 w 203"/>
                  <a:gd name="T15" fmla="*/ 36 h 107"/>
                  <a:gd name="T16" fmla="*/ 142 w 203"/>
                  <a:gd name="T17" fmla="*/ 29 h 107"/>
                  <a:gd name="T18" fmla="*/ 128 w 203"/>
                  <a:gd name="T19" fmla="*/ 22 h 107"/>
                  <a:gd name="T20" fmla="*/ 112 w 203"/>
                  <a:gd name="T21" fmla="*/ 17 h 107"/>
                  <a:gd name="T22" fmla="*/ 95 w 203"/>
                  <a:gd name="T23" fmla="*/ 11 h 107"/>
                  <a:gd name="T24" fmla="*/ 78 w 203"/>
                  <a:gd name="T25" fmla="*/ 7 h 107"/>
                  <a:gd name="T26" fmla="*/ 59 w 203"/>
                  <a:gd name="T27" fmla="*/ 4 h 107"/>
                  <a:gd name="T28" fmla="*/ 39 w 203"/>
                  <a:gd name="T29" fmla="*/ 1 h 107"/>
                  <a:gd name="T30" fmla="*/ 20 w 203"/>
                  <a:gd name="T31" fmla="*/ 0 h 107"/>
                  <a:gd name="T32" fmla="*/ 0 w 203"/>
                  <a:gd name="T33" fmla="*/ 0 h 107"/>
                  <a:gd name="T34" fmla="*/ 9 w 203"/>
                  <a:gd name="T35" fmla="*/ 14 h 107"/>
                  <a:gd name="T36" fmla="*/ 29 w 203"/>
                  <a:gd name="T37" fmla="*/ 15 h 107"/>
                  <a:gd name="T38" fmla="*/ 48 w 203"/>
                  <a:gd name="T39" fmla="*/ 18 h 107"/>
                  <a:gd name="T40" fmla="*/ 65 w 203"/>
                  <a:gd name="T41" fmla="*/ 21 h 107"/>
                  <a:gd name="T42" fmla="*/ 83 w 203"/>
                  <a:gd name="T43" fmla="*/ 24 h 107"/>
                  <a:gd name="T44" fmla="*/ 99 w 203"/>
                  <a:gd name="T45" fmla="*/ 28 h 107"/>
                  <a:gd name="T46" fmla="*/ 114 w 203"/>
                  <a:gd name="T47" fmla="*/ 33 h 107"/>
                  <a:gd name="T48" fmla="*/ 128 w 203"/>
                  <a:gd name="T49" fmla="*/ 39 h 107"/>
                  <a:gd name="T50" fmla="*/ 140 w 203"/>
                  <a:gd name="T51" fmla="*/ 46 h 107"/>
                  <a:gd name="T52" fmla="*/ 153 w 203"/>
                  <a:gd name="T53" fmla="*/ 53 h 107"/>
                  <a:gd name="T54" fmla="*/ 162 w 203"/>
                  <a:gd name="T55" fmla="*/ 60 h 107"/>
                  <a:gd name="T56" fmla="*/ 172 w 203"/>
                  <a:gd name="T57" fmla="*/ 69 h 107"/>
                  <a:gd name="T58" fmla="*/ 179 w 203"/>
                  <a:gd name="T59" fmla="*/ 76 h 107"/>
                  <a:gd name="T60" fmla="*/ 183 w 203"/>
                  <a:gd name="T61" fmla="*/ 84 h 107"/>
                  <a:gd name="T62" fmla="*/ 187 w 203"/>
                  <a:gd name="T63" fmla="*/ 93 h 107"/>
                  <a:gd name="T64" fmla="*/ 188 w 203"/>
                  <a:gd name="T65" fmla="*/ 101 h 107"/>
                  <a:gd name="T66" fmla="*/ 188 w 203"/>
                  <a:gd name="T67" fmla="*/ 107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7"/>
                  <a:gd name="T104" fmla="*/ 203 w 203"/>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7">
                    <a:moveTo>
                      <a:pt x="203" y="107"/>
                    </a:moveTo>
                    <a:lnTo>
                      <a:pt x="203" y="107"/>
                    </a:lnTo>
                    <a:lnTo>
                      <a:pt x="203" y="100"/>
                    </a:lnTo>
                    <a:lnTo>
                      <a:pt x="202" y="94"/>
                    </a:lnTo>
                    <a:lnTo>
                      <a:pt x="200" y="88"/>
                    </a:lnTo>
                    <a:lnTo>
                      <a:pt x="199" y="83"/>
                    </a:lnTo>
                    <a:lnTo>
                      <a:pt x="196" y="78"/>
                    </a:lnTo>
                    <a:lnTo>
                      <a:pt x="194" y="73"/>
                    </a:lnTo>
                    <a:lnTo>
                      <a:pt x="189" y="67"/>
                    </a:lnTo>
                    <a:lnTo>
                      <a:pt x="185" y="63"/>
                    </a:lnTo>
                    <a:lnTo>
                      <a:pt x="181" y="57"/>
                    </a:lnTo>
                    <a:lnTo>
                      <a:pt x="177" y="53"/>
                    </a:lnTo>
                    <a:lnTo>
                      <a:pt x="172" y="49"/>
                    </a:lnTo>
                    <a:lnTo>
                      <a:pt x="166" y="45"/>
                    </a:lnTo>
                    <a:lnTo>
                      <a:pt x="161" y="40"/>
                    </a:lnTo>
                    <a:lnTo>
                      <a:pt x="155" y="36"/>
                    </a:lnTo>
                    <a:lnTo>
                      <a:pt x="149" y="33"/>
                    </a:lnTo>
                    <a:lnTo>
                      <a:pt x="142" y="29"/>
                    </a:lnTo>
                    <a:lnTo>
                      <a:pt x="135" y="25"/>
                    </a:lnTo>
                    <a:lnTo>
                      <a:pt x="128" y="22"/>
                    </a:lnTo>
                    <a:lnTo>
                      <a:pt x="120" y="19"/>
                    </a:lnTo>
                    <a:lnTo>
                      <a:pt x="112" y="17"/>
                    </a:lnTo>
                    <a:lnTo>
                      <a:pt x="104" y="14"/>
                    </a:lnTo>
                    <a:lnTo>
                      <a:pt x="95" y="11"/>
                    </a:lnTo>
                    <a:lnTo>
                      <a:pt x="86" y="9"/>
                    </a:lnTo>
                    <a:lnTo>
                      <a:pt x="78" y="7"/>
                    </a:lnTo>
                    <a:lnTo>
                      <a:pt x="68" y="5"/>
                    </a:lnTo>
                    <a:lnTo>
                      <a:pt x="59" y="4"/>
                    </a:lnTo>
                    <a:lnTo>
                      <a:pt x="49" y="2"/>
                    </a:lnTo>
                    <a:lnTo>
                      <a:pt x="39" y="1"/>
                    </a:lnTo>
                    <a:lnTo>
                      <a:pt x="30" y="0"/>
                    </a:lnTo>
                    <a:lnTo>
                      <a:pt x="20" y="0"/>
                    </a:lnTo>
                    <a:lnTo>
                      <a:pt x="9" y="0"/>
                    </a:lnTo>
                    <a:lnTo>
                      <a:pt x="0" y="0"/>
                    </a:lnTo>
                    <a:lnTo>
                      <a:pt x="0" y="14"/>
                    </a:lnTo>
                    <a:lnTo>
                      <a:pt x="9" y="14"/>
                    </a:lnTo>
                    <a:lnTo>
                      <a:pt x="19" y="15"/>
                    </a:lnTo>
                    <a:lnTo>
                      <a:pt x="29" y="15"/>
                    </a:lnTo>
                    <a:lnTo>
                      <a:pt x="38" y="17"/>
                    </a:lnTo>
                    <a:lnTo>
                      <a:pt x="48" y="18"/>
                    </a:lnTo>
                    <a:lnTo>
                      <a:pt x="57" y="19"/>
                    </a:lnTo>
                    <a:lnTo>
                      <a:pt x="65" y="21"/>
                    </a:lnTo>
                    <a:lnTo>
                      <a:pt x="75" y="22"/>
                    </a:lnTo>
                    <a:lnTo>
                      <a:pt x="83" y="24"/>
                    </a:lnTo>
                    <a:lnTo>
                      <a:pt x="91" y="26"/>
                    </a:lnTo>
                    <a:lnTo>
                      <a:pt x="99" y="28"/>
                    </a:lnTo>
                    <a:lnTo>
                      <a:pt x="106" y="31"/>
                    </a:lnTo>
                    <a:lnTo>
                      <a:pt x="114" y="33"/>
                    </a:lnTo>
                    <a:lnTo>
                      <a:pt x="121" y="36"/>
                    </a:lnTo>
                    <a:lnTo>
                      <a:pt x="128" y="39"/>
                    </a:lnTo>
                    <a:lnTo>
                      <a:pt x="135" y="43"/>
                    </a:lnTo>
                    <a:lnTo>
                      <a:pt x="140" y="46"/>
                    </a:lnTo>
                    <a:lnTo>
                      <a:pt x="147" y="49"/>
                    </a:lnTo>
                    <a:lnTo>
                      <a:pt x="153" y="53"/>
                    </a:lnTo>
                    <a:lnTo>
                      <a:pt x="158" y="57"/>
                    </a:lnTo>
                    <a:lnTo>
                      <a:pt x="162" y="60"/>
                    </a:lnTo>
                    <a:lnTo>
                      <a:pt x="168" y="64"/>
                    </a:lnTo>
                    <a:lnTo>
                      <a:pt x="172" y="69"/>
                    </a:lnTo>
                    <a:lnTo>
                      <a:pt x="174" y="71"/>
                    </a:lnTo>
                    <a:lnTo>
                      <a:pt x="179" y="76"/>
                    </a:lnTo>
                    <a:lnTo>
                      <a:pt x="180" y="80"/>
                    </a:lnTo>
                    <a:lnTo>
                      <a:pt x="183" y="84"/>
                    </a:lnTo>
                    <a:lnTo>
                      <a:pt x="185" y="88"/>
                    </a:lnTo>
                    <a:lnTo>
                      <a:pt x="187" y="93"/>
                    </a:lnTo>
                    <a:lnTo>
                      <a:pt x="187" y="97"/>
                    </a:lnTo>
                    <a:lnTo>
                      <a:pt x="188" y="101"/>
                    </a:lnTo>
                    <a:lnTo>
                      <a:pt x="188" y="107"/>
                    </a:lnTo>
                    <a:lnTo>
                      <a:pt x="203" y="10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75" name="Freeform 89">
                <a:extLst>
                  <a:ext uri="{FF2B5EF4-FFF2-40B4-BE49-F238E27FC236}">
                    <a16:creationId xmlns:a16="http://schemas.microsoft.com/office/drawing/2014/main" id="{8CA0B4E6-6188-C845-8DC6-34D335F07A09}"/>
                  </a:ext>
                </a:extLst>
              </p:cNvPr>
              <p:cNvSpPr>
                <a:spLocks/>
              </p:cNvSpPr>
              <p:nvPr/>
            </p:nvSpPr>
            <p:spPr bwMode="auto">
              <a:xfrm>
                <a:off x="2122" y="1965"/>
                <a:ext cx="203" cy="105"/>
              </a:xfrm>
              <a:custGeom>
                <a:avLst/>
                <a:gdLst>
                  <a:gd name="T0" fmla="*/ 0 w 203"/>
                  <a:gd name="T1" fmla="*/ 105 h 105"/>
                  <a:gd name="T2" fmla="*/ 20 w 203"/>
                  <a:gd name="T3" fmla="*/ 105 h 105"/>
                  <a:gd name="T4" fmla="*/ 39 w 203"/>
                  <a:gd name="T5" fmla="*/ 104 h 105"/>
                  <a:gd name="T6" fmla="*/ 59 w 203"/>
                  <a:gd name="T7" fmla="*/ 101 h 105"/>
                  <a:gd name="T8" fmla="*/ 78 w 203"/>
                  <a:gd name="T9" fmla="*/ 98 h 105"/>
                  <a:gd name="T10" fmla="*/ 95 w 203"/>
                  <a:gd name="T11" fmla="*/ 94 h 105"/>
                  <a:gd name="T12" fmla="*/ 112 w 203"/>
                  <a:gd name="T13" fmla="*/ 88 h 105"/>
                  <a:gd name="T14" fmla="*/ 128 w 203"/>
                  <a:gd name="T15" fmla="*/ 83 h 105"/>
                  <a:gd name="T16" fmla="*/ 142 w 203"/>
                  <a:gd name="T17" fmla="*/ 76 h 105"/>
                  <a:gd name="T18" fmla="*/ 155 w 203"/>
                  <a:gd name="T19" fmla="*/ 69 h 105"/>
                  <a:gd name="T20" fmla="*/ 166 w 203"/>
                  <a:gd name="T21" fmla="*/ 60 h 105"/>
                  <a:gd name="T22" fmla="*/ 177 w 203"/>
                  <a:gd name="T23" fmla="*/ 52 h 105"/>
                  <a:gd name="T24" fmla="*/ 185 w 203"/>
                  <a:gd name="T25" fmla="*/ 42 h 105"/>
                  <a:gd name="T26" fmla="*/ 194 w 203"/>
                  <a:gd name="T27" fmla="*/ 32 h 105"/>
                  <a:gd name="T28" fmla="*/ 199 w 203"/>
                  <a:gd name="T29" fmla="*/ 22 h 105"/>
                  <a:gd name="T30" fmla="*/ 202 w 203"/>
                  <a:gd name="T31" fmla="*/ 11 h 105"/>
                  <a:gd name="T32" fmla="*/ 203 w 203"/>
                  <a:gd name="T33" fmla="*/ 0 h 105"/>
                  <a:gd name="T34" fmla="*/ 188 w 203"/>
                  <a:gd name="T35" fmla="*/ 2 h 105"/>
                  <a:gd name="T36" fmla="*/ 187 w 203"/>
                  <a:gd name="T37" fmla="*/ 12 h 105"/>
                  <a:gd name="T38" fmla="*/ 183 w 203"/>
                  <a:gd name="T39" fmla="*/ 21 h 105"/>
                  <a:gd name="T40" fmla="*/ 179 w 203"/>
                  <a:gd name="T41" fmla="*/ 28 h 105"/>
                  <a:gd name="T42" fmla="*/ 172 w 203"/>
                  <a:gd name="T43" fmla="*/ 36 h 105"/>
                  <a:gd name="T44" fmla="*/ 162 w 203"/>
                  <a:gd name="T45" fmla="*/ 45 h 105"/>
                  <a:gd name="T46" fmla="*/ 153 w 203"/>
                  <a:gd name="T47" fmla="*/ 52 h 105"/>
                  <a:gd name="T48" fmla="*/ 140 w 203"/>
                  <a:gd name="T49" fmla="*/ 59 h 105"/>
                  <a:gd name="T50" fmla="*/ 128 w 203"/>
                  <a:gd name="T51" fmla="*/ 66 h 105"/>
                  <a:gd name="T52" fmla="*/ 114 w 203"/>
                  <a:gd name="T53" fmla="*/ 71 h 105"/>
                  <a:gd name="T54" fmla="*/ 99 w 203"/>
                  <a:gd name="T55" fmla="*/ 77 h 105"/>
                  <a:gd name="T56" fmla="*/ 83 w 203"/>
                  <a:gd name="T57" fmla="*/ 81 h 105"/>
                  <a:gd name="T58" fmla="*/ 65 w 203"/>
                  <a:gd name="T59" fmla="*/ 84 h 105"/>
                  <a:gd name="T60" fmla="*/ 48 w 203"/>
                  <a:gd name="T61" fmla="*/ 88 h 105"/>
                  <a:gd name="T62" fmla="*/ 29 w 203"/>
                  <a:gd name="T63" fmla="*/ 90 h 105"/>
                  <a:gd name="T64" fmla="*/ 9 w 203"/>
                  <a:gd name="T65" fmla="*/ 91 h 105"/>
                  <a:gd name="T66" fmla="*/ 0 w 203"/>
                  <a:gd name="T67" fmla="*/ 91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5"/>
                  <a:gd name="T104" fmla="*/ 203 w 203"/>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5">
                    <a:moveTo>
                      <a:pt x="0" y="105"/>
                    </a:moveTo>
                    <a:lnTo>
                      <a:pt x="0" y="105"/>
                    </a:lnTo>
                    <a:lnTo>
                      <a:pt x="9" y="105"/>
                    </a:lnTo>
                    <a:lnTo>
                      <a:pt x="20" y="105"/>
                    </a:lnTo>
                    <a:lnTo>
                      <a:pt x="30" y="104"/>
                    </a:lnTo>
                    <a:lnTo>
                      <a:pt x="39" y="104"/>
                    </a:lnTo>
                    <a:lnTo>
                      <a:pt x="49" y="102"/>
                    </a:lnTo>
                    <a:lnTo>
                      <a:pt x="59" y="101"/>
                    </a:lnTo>
                    <a:lnTo>
                      <a:pt x="68" y="100"/>
                    </a:lnTo>
                    <a:lnTo>
                      <a:pt x="78" y="98"/>
                    </a:lnTo>
                    <a:lnTo>
                      <a:pt x="86" y="95"/>
                    </a:lnTo>
                    <a:lnTo>
                      <a:pt x="95" y="94"/>
                    </a:lnTo>
                    <a:lnTo>
                      <a:pt x="104" y="91"/>
                    </a:lnTo>
                    <a:lnTo>
                      <a:pt x="112" y="88"/>
                    </a:lnTo>
                    <a:lnTo>
                      <a:pt x="120" y="86"/>
                    </a:lnTo>
                    <a:lnTo>
                      <a:pt x="128" y="83"/>
                    </a:lnTo>
                    <a:lnTo>
                      <a:pt x="135" y="79"/>
                    </a:lnTo>
                    <a:lnTo>
                      <a:pt x="142" y="76"/>
                    </a:lnTo>
                    <a:lnTo>
                      <a:pt x="149" y="73"/>
                    </a:lnTo>
                    <a:lnTo>
                      <a:pt x="155" y="69"/>
                    </a:lnTo>
                    <a:lnTo>
                      <a:pt x="161" y="64"/>
                    </a:lnTo>
                    <a:lnTo>
                      <a:pt x="166" y="60"/>
                    </a:lnTo>
                    <a:lnTo>
                      <a:pt x="172" y="56"/>
                    </a:lnTo>
                    <a:lnTo>
                      <a:pt x="177" y="52"/>
                    </a:lnTo>
                    <a:lnTo>
                      <a:pt x="181" y="48"/>
                    </a:lnTo>
                    <a:lnTo>
                      <a:pt x="185" y="42"/>
                    </a:lnTo>
                    <a:lnTo>
                      <a:pt x="189" y="38"/>
                    </a:lnTo>
                    <a:lnTo>
                      <a:pt x="194" y="32"/>
                    </a:lnTo>
                    <a:lnTo>
                      <a:pt x="196" y="28"/>
                    </a:lnTo>
                    <a:lnTo>
                      <a:pt x="199" y="22"/>
                    </a:lnTo>
                    <a:lnTo>
                      <a:pt x="200" y="17"/>
                    </a:lnTo>
                    <a:lnTo>
                      <a:pt x="202" y="11"/>
                    </a:lnTo>
                    <a:lnTo>
                      <a:pt x="203" y="5"/>
                    </a:lnTo>
                    <a:lnTo>
                      <a:pt x="203" y="0"/>
                    </a:lnTo>
                    <a:lnTo>
                      <a:pt x="188" y="0"/>
                    </a:lnTo>
                    <a:lnTo>
                      <a:pt x="188" y="2"/>
                    </a:lnTo>
                    <a:lnTo>
                      <a:pt x="187" y="8"/>
                    </a:lnTo>
                    <a:lnTo>
                      <a:pt x="187" y="12"/>
                    </a:lnTo>
                    <a:lnTo>
                      <a:pt x="185" y="17"/>
                    </a:lnTo>
                    <a:lnTo>
                      <a:pt x="183" y="21"/>
                    </a:lnTo>
                    <a:lnTo>
                      <a:pt x="180" y="25"/>
                    </a:lnTo>
                    <a:lnTo>
                      <a:pt x="179" y="28"/>
                    </a:lnTo>
                    <a:lnTo>
                      <a:pt x="174" y="32"/>
                    </a:lnTo>
                    <a:lnTo>
                      <a:pt x="172" y="36"/>
                    </a:lnTo>
                    <a:lnTo>
                      <a:pt x="168" y="40"/>
                    </a:lnTo>
                    <a:lnTo>
                      <a:pt x="162" y="45"/>
                    </a:lnTo>
                    <a:lnTo>
                      <a:pt x="158" y="49"/>
                    </a:lnTo>
                    <a:lnTo>
                      <a:pt x="153" y="52"/>
                    </a:lnTo>
                    <a:lnTo>
                      <a:pt x="147" y="56"/>
                    </a:lnTo>
                    <a:lnTo>
                      <a:pt x="140" y="59"/>
                    </a:lnTo>
                    <a:lnTo>
                      <a:pt x="135" y="63"/>
                    </a:lnTo>
                    <a:lnTo>
                      <a:pt x="128" y="66"/>
                    </a:lnTo>
                    <a:lnTo>
                      <a:pt x="121" y="69"/>
                    </a:lnTo>
                    <a:lnTo>
                      <a:pt x="114" y="71"/>
                    </a:lnTo>
                    <a:lnTo>
                      <a:pt x="106" y="74"/>
                    </a:lnTo>
                    <a:lnTo>
                      <a:pt x="99" y="77"/>
                    </a:lnTo>
                    <a:lnTo>
                      <a:pt x="91" y="79"/>
                    </a:lnTo>
                    <a:lnTo>
                      <a:pt x="83" y="81"/>
                    </a:lnTo>
                    <a:lnTo>
                      <a:pt x="75" y="83"/>
                    </a:lnTo>
                    <a:lnTo>
                      <a:pt x="65" y="84"/>
                    </a:lnTo>
                    <a:lnTo>
                      <a:pt x="57" y="87"/>
                    </a:lnTo>
                    <a:lnTo>
                      <a:pt x="48" y="88"/>
                    </a:lnTo>
                    <a:lnTo>
                      <a:pt x="38" y="88"/>
                    </a:lnTo>
                    <a:lnTo>
                      <a:pt x="29" y="90"/>
                    </a:lnTo>
                    <a:lnTo>
                      <a:pt x="19" y="90"/>
                    </a:lnTo>
                    <a:lnTo>
                      <a:pt x="9" y="91"/>
                    </a:lnTo>
                    <a:lnTo>
                      <a:pt x="0" y="91"/>
                    </a:lnTo>
                    <a:lnTo>
                      <a:pt x="0" y="10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76" name="Freeform 90">
                <a:extLst>
                  <a:ext uri="{FF2B5EF4-FFF2-40B4-BE49-F238E27FC236}">
                    <a16:creationId xmlns:a16="http://schemas.microsoft.com/office/drawing/2014/main" id="{FC251A3A-07CC-0C42-B322-3B5C0630F23C}"/>
                  </a:ext>
                </a:extLst>
              </p:cNvPr>
              <p:cNvSpPr>
                <a:spLocks/>
              </p:cNvSpPr>
              <p:nvPr/>
            </p:nvSpPr>
            <p:spPr bwMode="auto">
              <a:xfrm>
                <a:off x="1919" y="1965"/>
                <a:ext cx="203" cy="105"/>
              </a:xfrm>
              <a:custGeom>
                <a:avLst/>
                <a:gdLst>
                  <a:gd name="T0" fmla="*/ 0 w 203"/>
                  <a:gd name="T1" fmla="*/ 0 h 105"/>
                  <a:gd name="T2" fmla="*/ 0 w 203"/>
                  <a:gd name="T3" fmla="*/ 11 h 105"/>
                  <a:gd name="T4" fmla="*/ 4 w 203"/>
                  <a:gd name="T5" fmla="*/ 22 h 105"/>
                  <a:gd name="T6" fmla="*/ 9 w 203"/>
                  <a:gd name="T7" fmla="*/ 32 h 105"/>
                  <a:gd name="T8" fmla="*/ 16 w 203"/>
                  <a:gd name="T9" fmla="*/ 42 h 105"/>
                  <a:gd name="T10" fmla="*/ 26 w 203"/>
                  <a:gd name="T11" fmla="*/ 52 h 105"/>
                  <a:gd name="T12" fmla="*/ 35 w 203"/>
                  <a:gd name="T13" fmla="*/ 60 h 105"/>
                  <a:gd name="T14" fmla="*/ 47 w 203"/>
                  <a:gd name="T15" fmla="*/ 69 h 105"/>
                  <a:gd name="T16" fmla="*/ 61 w 203"/>
                  <a:gd name="T17" fmla="*/ 76 h 105"/>
                  <a:gd name="T18" fmla="*/ 75 w 203"/>
                  <a:gd name="T19" fmla="*/ 83 h 105"/>
                  <a:gd name="T20" fmla="*/ 91 w 203"/>
                  <a:gd name="T21" fmla="*/ 88 h 105"/>
                  <a:gd name="T22" fmla="*/ 107 w 203"/>
                  <a:gd name="T23" fmla="*/ 94 h 105"/>
                  <a:gd name="T24" fmla="*/ 125 w 203"/>
                  <a:gd name="T25" fmla="*/ 98 h 105"/>
                  <a:gd name="T26" fmla="*/ 143 w 203"/>
                  <a:gd name="T27" fmla="*/ 101 h 105"/>
                  <a:gd name="T28" fmla="*/ 162 w 203"/>
                  <a:gd name="T29" fmla="*/ 104 h 105"/>
                  <a:gd name="T30" fmla="*/ 182 w 203"/>
                  <a:gd name="T31" fmla="*/ 105 h 105"/>
                  <a:gd name="T32" fmla="*/ 203 w 203"/>
                  <a:gd name="T33" fmla="*/ 105 h 105"/>
                  <a:gd name="T34" fmla="*/ 193 w 203"/>
                  <a:gd name="T35" fmla="*/ 91 h 105"/>
                  <a:gd name="T36" fmla="*/ 174 w 203"/>
                  <a:gd name="T37" fmla="*/ 90 h 105"/>
                  <a:gd name="T38" fmla="*/ 155 w 203"/>
                  <a:gd name="T39" fmla="*/ 88 h 105"/>
                  <a:gd name="T40" fmla="*/ 136 w 203"/>
                  <a:gd name="T41" fmla="*/ 84 h 105"/>
                  <a:gd name="T42" fmla="*/ 120 w 203"/>
                  <a:gd name="T43" fmla="*/ 81 h 105"/>
                  <a:gd name="T44" fmla="*/ 103 w 203"/>
                  <a:gd name="T45" fmla="*/ 77 h 105"/>
                  <a:gd name="T46" fmla="*/ 88 w 203"/>
                  <a:gd name="T47" fmla="*/ 71 h 105"/>
                  <a:gd name="T48" fmla="*/ 75 w 203"/>
                  <a:gd name="T49" fmla="*/ 66 h 105"/>
                  <a:gd name="T50" fmla="*/ 61 w 203"/>
                  <a:gd name="T51" fmla="*/ 59 h 105"/>
                  <a:gd name="T52" fmla="*/ 50 w 203"/>
                  <a:gd name="T53" fmla="*/ 52 h 105"/>
                  <a:gd name="T54" fmla="*/ 39 w 203"/>
                  <a:gd name="T55" fmla="*/ 45 h 105"/>
                  <a:gd name="T56" fmla="*/ 31 w 203"/>
                  <a:gd name="T57" fmla="*/ 36 h 105"/>
                  <a:gd name="T58" fmla="*/ 24 w 203"/>
                  <a:gd name="T59" fmla="*/ 28 h 105"/>
                  <a:gd name="T60" fmla="*/ 20 w 203"/>
                  <a:gd name="T61" fmla="*/ 21 h 105"/>
                  <a:gd name="T62" fmla="*/ 16 w 203"/>
                  <a:gd name="T63" fmla="*/ 12 h 105"/>
                  <a:gd name="T64" fmla="*/ 15 w 203"/>
                  <a:gd name="T65" fmla="*/ 2 h 105"/>
                  <a:gd name="T66" fmla="*/ 15 w 203"/>
                  <a:gd name="T67" fmla="*/ 0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5"/>
                  <a:gd name="T104" fmla="*/ 203 w 203"/>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5">
                    <a:moveTo>
                      <a:pt x="0" y="0"/>
                    </a:moveTo>
                    <a:lnTo>
                      <a:pt x="0" y="0"/>
                    </a:lnTo>
                    <a:lnTo>
                      <a:pt x="0" y="5"/>
                    </a:lnTo>
                    <a:lnTo>
                      <a:pt x="0" y="11"/>
                    </a:lnTo>
                    <a:lnTo>
                      <a:pt x="1" y="17"/>
                    </a:lnTo>
                    <a:lnTo>
                      <a:pt x="4" y="22"/>
                    </a:lnTo>
                    <a:lnTo>
                      <a:pt x="7" y="28"/>
                    </a:lnTo>
                    <a:lnTo>
                      <a:pt x="9" y="32"/>
                    </a:lnTo>
                    <a:lnTo>
                      <a:pt x="12" y="38"/>
                    </a:lnTo>
                    <a:lnTo>
                      <a:pt x="16" y="42"/>
                    </a:lnTo>
                    <a:lnTo>
                      <a:pt x="20" y="48"/>
                    </a:lnTo>
                    <a:lnTo>
                      <a:pt x="26" y="52"/>
                    </a:lnTo>
                    <a:lnTo>
                      <a:pt x="30" y="56"/>
                    </a:lnTo>
                    <a:lnTo>
                      <a:pt x="35" y="60"/>
                    </a:lnTo>
                    <a:lnTo>
                      <a:pt x="42" y="64"/>
                    </a:lnTo>
                    <a:lnTo>
                      <a:pt x="47" y="69"/>
                    </a:lnTo>
                    <a:lnTo>
                      <a:pt x="54" y="73"/>
                    </a:lnTo>
                    <a:lnTo>
                      <a:pt x="61" y="76"/>
                    </a:lnTo>
                    <a:lnTo>
                      <a:pt x="68" y="79"/>
                    </a:lnTo>
                    <a:lnTo>
                      <a:pt x="75" y="83"/>
                    </a:lnTo>
                    <a:lnTo>
                      <a:pt x="83" y="86"/>
                    </a:lnTo>
                    <a:lnTo>
                      <a:pt x="91" y="88"/>
                    </a:lnTo>
                    <a:lnTo>
                      <a:pt x="99" y="91"/>
                    </a:lnTo>
                    <a:lnTo>
                      <a:pt x="107" y="94"/>
                    </a:lnTo>
                    <a:lnTo>
                      <a:pt x="116" y="95"/>
                    </a:lnTo>
                    <a:lnTo>
                      <a:pt x="125" y="98"/>
                    </a:lnTo>
                    <a:lnTo>
                      <a:pt x="133" y="100"/>
                    </a:lnTo>
                    <a:lnTo>
                      <a:pt x="143" y="101"/>
                    </a:lnTo>
                    <a:lnTo>
                      <a:pt x="152" y="102"/>
                    </a:lnTo>
                    <a:lnTo>
                      <a:pt x="162" y="104"/>
                    </a:lnTo>
                    <a:lnTo>
                      <a:pt x="173" y="104"/>
                    </a:lnTo>
                    <a:lnTo>
                      <a:pt x="182" y="105"/>
                    </a:lnTo>
                    <a:lnTo>
                      <a:pt x="192" y="105"/>
                    </a:lnTo>
                    <a:lnTo>
                      <a:pt x="203" y="105"/>
                    </a:lnTo>
                    <a:lnTo>
                      <a:pt x="203" y="91"/>
                    </a:lnTo>
                    <a:lnTo>
                      <a:pt x="193" y="91"/>
                    </a:lnTo>
                    <a:lnTo>
                      <a:pt x="182" y="90"/>
                    </a:lnTo>
                    <a:lnTo>
                      <a:pt x="174" y="90"/>
                    </a:lnTo>
                    <a:lnTo>
                      <a:pt x="165" y="88"/>
                    </a:lnTo>
                    <a:lnTo>
                      <a:pt x="155" y="88"/>
                    </a:lnTo>
                    <a:lnTo>
                      <a:pt x="146" y="87"/>
                    </a:lnTo>
                    <a:lnTo>
                      <a:pt x="136" y="84"/>
                    </a:lnTo>
                    <a:lnTo>
                      <a:pt x="128" y="83"/>
                    </a:lnTo>
                    <a:lnTo>
                      <a:pt x="120" y="81"/>
                    </a:lnTo>
                    <a:lnTo>
                      <a:pt x="112" y="79"/>
                    </a:lnTo>
                    <a:lnTo>
                      <a:pt x="103" y="77"/>
                    </a:lnTo>
                    <a:lnTo>
                      <a:pt x="95" y="74"/>
                    </a:lnTo>
                    <a:lnTo>
                      <a:pt x="88" y="71"/>
                    </a:lnTo>
                    <a:lnTo>
                      <a:pt x="80" y="69"/>
                    </a:lnTo>
                    <a:lnTo>
                      <a:pt x="75" y="66"/>
                    </a:lnTo>
                    <a:lnTo>
                      <a:pt x="68" y="63"/>
                    </a:lnTo>
                    <a:lnTo>
                      <a:pt x="61" y="59"/>
                    </a:lnTo>
                    <a:lnTo>
                      <a:pt x="56" y="56"/>
                    </a:lnTo>
                    <a:lnTo>
                      <a:pt x="50" y="52"/>
                    </a:lnTo>
                    <a:lnTo>
                      <a:pt x="45" y="49"/>
                    </a:lnTo>
                    <a:lnTo>
                      <a:pt x="39" y="45"/>
                    </a:lnTo>
                    <a:lnTo>
                      <a:pt x="35" y="40"/>
                    </a:lnTo>
                    <a:lnTo>
                      <a:pt x="31" y="36"/>
                    </a:lnTo>
                    <a:lnTo>
                      <a:pt x="27" y="32"/>
                    </a:lnTo>
                    <a:lnTo>
                      <a:pt x="24" y="28"/>
                    </a:lnTo>
                    <a:lnTo>
                      <a:pt x="22" y="25"/>
                    </a:lnTo>
                    <a:lnTo>
                      <a:pt x="20" y="21"/>
                    </a:lnTo>
                    <a:lnTo>
                      <a:pt x="17" y="17"/>
                    </a:lnTo>
                    <a:lnTo>
                      <a:pt x="16" y="12"/>
                    </a:lnTo>
                    <a:lnTo>
                      <a:pt x="15" y="8"/>
                    </a:lnTo>
                    <a:lnTo>
                      <a:pt x="15" y="2"/>
                    </a:lnTo>
                    <a:lnTo>
                      <a:pt x="1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77" name="Freeform 91">
                <a:extLst>
                  <a:ext uri="{FF2B5EF4-FFF2-40B4-BE49-F238E27FC236}">
                    <a16:creationId xmlns:a16="http://schemas.microsoft.com/office/drawing/2014/main" id="{C3EBB1C6-8C43-7049-B180-2536352C5359}"/>
                  </a:ext>
                </a:extLst>
              </p:cNvPr>
              <p:cNvSpPr>
                <a:spLocks/>
              </p:cNvSpPr>
              <p:nvPr/>
            </p:nvSpPr>
            <p:spPr bwMode="auto">
              <a:xfrm>
                <a:off x="1919" y="1858"/>
                <a:ext cx="203" cy="107"/>
              </a:xfrm>
              <a:custGeom>
                <a:avLst/>
                <a:gdLst>
                  <a:gd name="T0" fmla="*/ 203 w 203"/>
                  <a:gd name="T1" fmla="*/ 0 h 107"/>
                  <a:gd name="T2" fmla="*/ 182 w 203"/>
                  <a:gd name="T3" fmla="*/ 0 h 107"/>
                  <a:gd name="T4" fmla="*/ 162 w 203"/>
                  <a:gd name="T5" fmla="*/ 1 h 107"/>
                  <a:gd name="T6" fmla="*/ 143 w 203"/>
                  <a:gd name="T7" fmla="*/ 4 h 107"/>
                  <a:gd name="T8" fmla="*/ 125 w 203"/>
                  <a:gd name="T9" fmla="*/ 7 h 107"/>
                  <a:gd name="T10" fmla="*/ 107 w 203"/>
                  <a:gd name="T11" fmla="*/ 11 h 107"/>
                  <a:gd name="T12" fmla="*/ 91 w 203"/>
                  <a:gd name="T13" fmla="*/ 17 h 107"/>
                  <a:gd name="T14" fmla="*/ 75 w 203"/>
                  <a:gd name="T15" fmla="*/ 22 h 107"/>
                  <a:gd name="T16" fmla="*/ 61 w 203"/>
                  <a:gd name="T17" fmla="*/ 29 h 107"/>
                  <a:gd name="T18" fmla="*/ 47 w 203"/>
                  <a:gd name="T19" fmla="*/ 36 h 107"/>
                  <a:gd name="T20" fmla="*/ 35 w 203"/>
                  <a:gd name="T21" fmla="*/ 45 h 107"/>
                  <a:gd name="T22" fmla="*/ 26 w 203"/>
                  <a:gd name="T23" fmla="*/ 53 h 107"/>
                  <a:gd name="T24" fmla="*/ 16 w 203"/>
                  <a:gd name="T25" fmla="*/ 63 h 107"/>
                  <a:gd name="T26" fmla="*/ 9 w 203"/>
                  <a:gd name="T27" fmla="*/ 73 h 107"/>
                  <a:gd name="T28" fmla="*/ 4 w 203"/>
                  <a:gd name="T29" fmla="*/ 83 h 107"/>
                  <a:gd name="T30" fmla="*/ 0 w 203"/>
                  <a:gd name="T31" fmla="*/ 94 h 107"/>
                  <a:gd name="T32" fmla="*/ 0 w 203"/>
                  <a:gd name="T33" fmla="*/ 107 h 107"/>
                  <a:gd name="T34" fmla="*/ 15 w 203"/>
                  <a:gd name="T35" fmla="*/ 101 h 107"/>
                  <a:gd name="T36" fmla="*/ 16 w 203"/>
                  <a:gd name="T37" fmla="*/ 93 h 107"/>
                  <a:gd name="T38" fmla="*/ 20 w 203"/>
                  <a:gd name="T39" fmla="*/ 84 h 107"/>
                  <a:gd name="T40" fmla="*/ 24 w 203"/>
                  <a:gd name="T41" fmla="*/ 76 h 107"/>
                  <a:gd name="T42" fmla="*/ 31 w 203"/>
                  <a:gd name="T43" fmla="*/ 69 h 107"/>
                  <a:gd name="T44" fmla="*/ 39 w 203"/>
                  <a:gd name="T45" fmla="*/ 60 h 107"/>
                  <a:gd name="T46" fmla="*/ 50 w 203"/>
                  <a:gd name="T47" fmla="*/ 53 h 107"/>
                  <a:gd name="T48" fmla="*/ 61 w 203"/>
                  <a:gd name="T49" fmla="*/ 46 h 107"/>
                  <a:gd name="T50" fmla="*/ 75 w 203"/>
                  <a:gd name="T51" fmla="*/ 39 h 107"/>
                  <a:gd name="T52" fmla="*/ 88 w 203"/>
                  <a:gd name="T53" fmla="*/ 33 h 107"/>
                  <a:gd name="T54" fmla="*/ 103 w 203"/>
                  <a:gd name="T55" fmla="*/ 28 h 107"/>
                  <a:gd name="T56" fmla="*/ 120 w 203"/>
                  <a:gd name="T57" fmla="*/ 24 h 107"/>
                  <a:gd name="T58" fmla="*/ 136 w 203"/>
                  <a:gd name="T59" fmla="*/ 21 h 107"/>
                  <a:gd name="T60" fmla="*/ 155 w 203"/>
                  <a:gd name="T61" fmla="*/ 18 h 107"/>
                  <a:gd name="T62" fmla="*/ 174 w 203"/>
                  <a:gd name="T63" fmla="*/ 15 h 107"/>
                  <a:gd name="T64" fmla="*/ 193 w 203"/>
                  <a:gd name="T65" fmla="*/ 14 h 107"/>
                  <a:gd name="T66" fmla="*/ 203 w 203"/>
                  <a:gd name="T67" fmla="*/ 14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3"/>
                  <a:gd name="T103" fmla="*/ 0 h 107"/>
                  <a:gd name="T104" fmla="*/ 203 w 203"/>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3" h="107">
                    <a:moveTo>
                      <a:pt x="203" y="0"/>
                    </a:moveTo>
                    <a:lnTo>
                      <a:pt x="203" y="0"/>
                    </a:lnTo>
                    <a:lnTo>
                      <a:pt x="192" y="0"/>
                    </a:lnTo>
                    <a:lnTo>
                      <a:pt x="182" y="0"/>
                    </a:lnTo>
                    <a:lnTo>
                      <a:pt x="173" y="0"/>
                    </a:lnTo>
                    <a:lnTo>
                      <a:pt x="162" y="1"/>
                    </a:lnTo>
                    <a:lnTo>
                      <a:pt x="152" y="2"/>
                    </a:lnTo>
                    <a:lnTo>
                      <a:pt x="143" y="4"/>
                    </a:lnTo>
                    <a:lnTo>
                      <a:pt x="133" y="5"/>
                    </a:lnTo>
                    <a:lnTo>
                      <a:pt x="125" y="7"/>
                    </a:lnTo>
                    <a:lnTo>
                      <a:pt x="116" y="9"/>
                    </a:lnTo>
                    <a:lnTo>
                      <a:pt x="107" y="11"/>
                    </a:lnTo>
                    <a:lnTo>
                      <a:pt x="99" y="14"/>
                    </a:lnTo>
                    <a:lnTo>
                      <a:pt x="91" y="17"/>
                    </a:lnTo>
                    <a:lnTo>
                      <a:pt x="83" y="19"/>
                    </a:lnTo>
                    <a:lnTo>
                      <a:pt x="75" y="22"/>
                    </a:lnTo>
                    <a:lnTo>
                      <a:pt x="68" y="25"/>
                    </a:lnTo>
                    <a:lnTo>
                      <a:pt x="61" y="29"/>
                    </a:lnTo>
                    <a:lnTo>
                      <a:pt x="54" y="33"/>
                    </a:lnTo>
                    <a:lnTo>
                      <a:pt x="47" y="36"/>
                    </a:lnTo>
                    <a:lnTo>
                      <a:pt x="42" y="40"/>
                    </a:lnTo>
                    <a:lnTo>
                      <a:pt x="35" y="45"/>
                    </a:lnTo>
                    <a:lnTo>
                      <a:pt x="30" y="49"/>
                    </a:lnTo>
                    <a:lnTo>
                      <a:pt x="26" y="53"/>
                    </a:lnTo>
                    <a:lnTo>
                      <a:pt x="20" y="57"/>
                    </a:lnTo>
                    <a:lnTo>
                      <a:pt x="16" y="63"/>
                    </a:lnTo>
                    <a:lnTo>
                      <a:pt x="12" y="67"/>
                    </a:lnTo>
                    <a:lnTo>
                      <a:pt x="9" y="73"/>
                    </a:lnTo>
                    <a:lnTo>
                      <a:pt x="7" y="78"/>
                    </a:lnTo>
                    <a:lnTo>
                      <a:pt x="4" y="83"/>
                    </a:lnTo>
                    <a:lnTo>
                      <a:pt x="1" y="88"/>
                    </a:lnTo>
                    <a:lnTo>
                      <a:pt x="0" y="94"/>
                    </a:lnTo>
                    <a:lnTo>
                      <a:pt x="0" y="100"/>
                    </a:lnTo>
                    <a:lnTo>
                      <a:pt x="0" y="107"/>
                    </a:lnTo>
                    <a:lnTo>
                      <a:pt x="15" y="107"/>
                    </a:lnTo>
                    <a:lnTo>
                      <a:pt x="15" y="101"/>
                    </a:lnTo>
                    <a:lnTo>
                      <a:pt x="15" y="97"/>
                    </a:lnTo>
                    <a:lnTo>
                      <a:pt x="16" y="93"/>
                    </a:lnTo>
                    <a:lnTo>
                      <a:pt x="17" y="88"/>
                    </a:lnTo>
                    <a:lnTo>
                      <a:pt x="20" y="84"/>
                    </a:lnTo>
                    <a:lnTo>
                      <a:pt x="22" y="80"/>
                    </a:lnTo>
                    <a:lnTo>
                      <a:pt x="24" y="76"/>
                    </a:lnTo>
                    <a:lnTo>
                      <a:pt x="27" y="71"/>
                    </a:lnTo>
                    <a:lnTo>
                      <a:pt x="31" y="69"/>
                    </a:lnTo>
                    <a:lnTo>
                      <a:pt x="35" y="64"/>
                    </a:lnTo>
                    <a:lnTo>
                      <a:pt x="39" y="60"/>
                    </a:lnTo>
                    <a:lnTo>
                      <a:pt x="45" y="57"/>
                    </a:lnTo>
                    <a:lnTo>
                      <a:pt x="50" y="53"/>
                    </a:lnTo>
                    <a:lnTo>
                      <a:pt x="56" y="49"/>
                    </a:lnTo>
                    <a:lnTo>
                      <a:pt x="61" y="46"/>
                    </a:lnTo>
                    <a:lnTo>
                      <a:pt x="68" y="43"/>
                    </a:lnTo>
                    <a:lnTo>
                      <a:pt x="75" y="39"/>
                    </a:lnTo>
                    <a:lnTo>
                      <a:pt x="80" y="36"/>
                    </a:lnTo>
                    <a:lnTo>
                      <a:pt x="88" y="33"/>
                    </a:lnTo>
                    <a:lnTo>
                      <a:pt x="95" y="31"/>
                    </a:lnTo>
                    <a:lnTo>
                      <a:pt x="103" y="28"/>
                    </a:lnTo>
                    <a:lnTo>
                      <a:pt x="112" y="26"/>
                    </a:lnTo>
                    <a:lnTo>
                      <a:pt x="120" y="24"/>
                    </a:lnTo>
                    <a:lnTo>
                      <a:pt x="128" y="22"/>
                    </a:lnTo>
                    <a:lnTo>
                      <a:pt x="136" y="21"/>
                    </a:lnTo>
                    <a:lnTo>
                      <a:pt x="146" y="19"/>
                    </a:lnTo>
                    <a:lnTo>
                      <a:pt x="155" y="18"/>
                    </a:lnTo>
                    <a:lnTo>
                      <a:pt x="165" y="17"/>
                    </a:lnTo>
                    <a:lnTo>
                      <a:pt x="174" y="15"/>
                    </a:lnTo>
                    <a:lnTo>
                      <a:pt x="182" y="15"/>
                    </a:lnTo>
                    <a:lnTo>
                      <a:pt x="193" y="14"/>
                    </a:lnTo>
                    <a:lnTo>
                      <a:pt x="203" y="14"/>
                    </a:lnTo>
                    <a:lnTo>
                      <a:pt x="20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78" name="Freeform 92">
                <a:extLst>
                  <a:ext uri="{FF2B5EF4-FFF2-40B4-BE49-F238E27FC236}">
                    <a16:creationId xmlns:a16="http://schemas.microsoft.com/office/drawing/2014/main" id="{301F643B-09DA-164A-AFDC-D66145C40CAF}"/>
                  </a:ext>
                </a:extLst>
              </p:cNvPr>
              <p:cNvSpPr>
                <a:spLocks/>
              </p:cNvSpPr>
              <p:nvPr/>
            </p:nvSpPr>
            <p:spPr bwMode="auto">
              <a:xfrm>
                <a:off x="1986" y="2017"/>
                <a:ext cx="69" cy="63"/>
              </a:xfrm>
              <a:custGeom>
                <a:avLst/>
                <a:gdLst>
                  <a:gd name="T0" fmla="*/ 54 w 69"/>
                  <a:gd name="T1" fmla="*/ 0 h 63"/>
                  <a:gd name="T2" fmla="*/ 53 w 69"/>
                  <a:gd name="T3" fmla="*/ 10 h 63"/>
                  <a:gd name="T4" fmla="*/ 49 w 69"/>
                  <a:gd name="T5" fmla="*/ 19 h 63"/>
                  <a:gd name="T6" fmla="*/ 42 w 69"/>
                  <a:gd name="T7" fmla="*/ 34 h 63"/>
                  <a:gd name="T8" fmla="*/ 38 w 69"/>
                  <a:gd name="T9" fmla="*/ 39 h 63"/>
                  <a:gd name="T10" fmla="*/ 35 w 69"/>
                  <a:gd name="T11" fmla="*/ 43 h 63"/>
                  <a:gd name="T12" fmla="*/ 31 w 69"/>
                  <a:gd name="T13" fmla="*/ 46 h 63"/>
                  <a:gd name="T14" fmla="*/ 28 w 69"/>
                  <a:gd name="T15" fmla="*/ 48 h 63"/>
                  <a:gd name="T16" fmla="*/ 25 w 69"/>
                  <a:gd name="T17" fmla="*/ 48 h 63"/>
                  <a:gd name="T18" fmla="*/ 23 w 69"/>
                  <a:gd name="T19" fmla="*/ 48 h 63"/>
                  <a:gd name="T20" fmla="*/ 21 w 69"/>
                  <a:gd name="T21" fmla="*/ 46 h 63"/>
                  <a:gd name="T22" fmla="*/ 20 w 69"/>
                  <a:gd name="T23" fmla="*/ 45 h 63"/>
                  <a:gd name="T24" fmla="*/ 17 w 69"/>
                  <a:gd name="T25" fmla="*/ 41 h 63"/>
                  <a:gd name="T26" fmla="*/ 16 w 69"/>
                  <a:gd name="T27" fmla="*/ 36 h 63"/>
                  <a:gd name="T28" fmla="*/ 15 w 69"/>
                  <a:gd name="T29" fmla="*/ 29 h 63"/>
                  <a:gd name="T30" fmla="*/ 15 w 69"/>
                  <a:gd name="T31" fmla="*/ 21 h 63"/>
                  <a:gd name="T32" fmla="*/ 0 w 69"/>
                  <a:gd name="T33" fmla="*/ 27 h 63"/>
                  <a:gd name="T34" fmla="*/ 1 w 69"/>
                  <a:gd name="T35" fmla="*/ 35 h 63"/>
                  <a:gd name="T36" fmla="*/ 4 w 69"/>
                  <a:gd name="T37" fmla="*/ 43 h 63"/>
                  <a:gd name="T38" fmla="*/ 6 w 69"/>
                  <a:gd name="T39" fmla="*/ 50 h 63"/>
                  <a:gd name="T40" fmla="*/ 10 w 69"/>
                  <a:gd name="T41" fmla="*/ 56 h 63"/>
                  <a:gd name="T42" fmla="*/ 16 w 69"/>
                  <a:gd name="T43" fmla="*/ 60 h 63"/>
                  <a:gd name="T44" fmla="*/ 23 w 69"/>
                  <a:gd name="T45" fmla="*/ 63 h 63"/>
                  <a:gd name="T46" fmla="*/ 30 w 69"/>
                  <a:gd name="T47" fmla="*/ 63 h 63"/>
                  <a:gd name="T48" fmla="*/ 35 w 69"/>
                  <a:gd name="T49" fmla="*/ 60 h 63"/>
                  <a:gd name="T50" fmla="*/ 42 w 69"/>
                  <a:gd name="T51" fmla="*/ 56 h 63"/>
                  <a:gd name="T52" fmla="*/ 47 w 69"/>
                  <a:gd name="T53" fmla="*/ 52 h 63"/>
                  <a:gd name="T54" fmla="*/ 53 w 69"/>
                  <a:gd name="T55" fmla="*/ 45 h 63"/>
                  <a:gd name="T56" fmla="*/ 60 w 69"/>
                  <a:gd name="T57" fmla="*/ 34 h 63"/>
                  <a:gd name="T58" fmla="*/ 65 w 69"/>
                  <a:gd name="T59" fmla="*/ 19 h 63"/>
                  <a:gd name="T60" fmla="*/ 68 w 69"/>
                  <a:gd name="T61" fmla="*/ 8 h 63"/>
                  <a:gd name="T62" fmla="*/ 69 w 69"/>
                  <a:gd name="T63" fmla="*/ 3 h 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
                  <a:gd name="T97" fmla="*/ 0 h 63"/>
                  <a:gd name="T98" fmla="*/ 69 w 69"/>
                  <a:gd name="T99" fmla="*/ 63 h 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 h="63">
                    <a:moveTo>
                      <a:pt x="54" y="0"/>
                    </a:moveTo>
                    <a:lnTo>
                      <a:pt x="54" y="0"/>
                    </a:lnTo>
                    <a:lnTo>
                      <a:pt x="54" y="5"/>
                    </a:lnTo>
                    <a:lnTo>
                      <a:pt x="53" y="10"/>
                    </a:lnTo>
                    <a:lnTo>
                      <a:pt x="51" y="14"/>
                    </a:lnTo>
                    <a:lnTo>
                      <a:pt x="49" y="19"/>
                    </a:lnTo>
                    <a:lnTo>
                      <a:pt x="46" y="27"/>
                    </a:lnTo>
                    <a:lnTo>
                      <a:pt x="42" y="34"/>
                    </a:lnTo>
                    <a:lnTo>
                      <a:pt x="40" y="36"/>
                    </a:lnTo>
                    <a:lnTo>
                      <a:pt x="38" y="39"/>
                    </a:lnTo>
                    <a:lnTo>
                      <a:pt x="36" y="41"/>
                    </a:lnTo>
                    <a:lnTo>
                      <a:pt x="35" y="43"/>
                    </a:lnTo>
                    <a:lnTo>
                      <a:pt x="32" y="45"/>
                    </a:lnTo>
                    <a:lnTo>
                      <a:pt x="31" y="46"/>
                    </a:lnTo>
                    <a:lnTo>
                      <a:pt x="30" y="46"/>
                    </a:lnTo>
                    <a:lnTo>
                      <a:pt x="28" y="48"/>
                    </a:lnTo>
                    <a:lnTo>
                      <a:pt x="27" y="48"/>
                    </a:lnTo>
                    <a:lnTo>
                      <a:pt x="25" y="48"/>
                    </a:lnTo>
                    <a:lnTo>
                      <a:pt x="24" y="48"/>
                    </a:lnTo>
                    <a:lnTo>
                      <a:pt x="23" y="48"/>
                    </a:lnTo>
                    <a:lnTo>
                      <a:pt x="21" y="46"/>
                    </a:lnTo>
                    <a:lnTo>
                      <a:pt x="20" y="45"/>
                    </a:lnTo>
                    <a:lnTo>
                      <a:pt x="19" y="43"/>
                    </a:lnTo>
                    <a:lnTo>
                      <a:pt x="17" y="41"/>
                    </a:lnTo>
                    <a:lnTo>
                      <a:pt x="17" y="39"/>
                    </a:lnTo>
                    <a:lnTo>
                      <a:pt x="16" y="36"/>
                    </a:lnTo>
                    <a:lnTo>
                      <a:pt x="16" y="32"/>
                    </a:lnTo>
                    <a:lnTo>
                      <a:pt x="15" y="29"/>
                    </a:lnTo>
                    <a:lnTo>
                      <a:pt x="15" y="25"/>
                    </a:lnTo>
                    <a:lnTo>
                      <a:pt x="15" y="21"/>
                    </a:lnTo>
                    <a:lnTo>
                      <a:pt x="0" y="21"/>
                    </a:lnTo>
                    <a:lnTo>
                      <a:pt x="0" y="27"/>
                    </a:lnTo>
                    <a:lnTo>
                      <a:pt x="1" y="31"/>
                    </a:lnTo>
                    <a:lnTo>
                      <a:pt x="1" y="35"/>
                    </a:lnTo>
                    <a:lnTo>
                      <a:pt x="2" y="39"/>
                    </a:lnTo>
                    <a:lnTo>
                      <a:pt x="4" y="43"/>
                    </a:lnTo>
                    <a:lnTo>
                      <a:pt x="5" y="48"/>
                    </a:lnTo>
                    <a:lnTo>
                      <a:pt x="6" y="50"/>
                    </a:lnTo>
                    <a:lnTo>
                      <a:pt x="8" y="53"/>
                    </a:lnTo>
                    <a:lnTo>
                      <a:pt x="10" y="56"/>
                    </a:lnTo>
                    <a:lnTo>
                      <a:pt x="13" y="59"/>
                    </a:lnTo>
                    <a:lnTo>
                      <a:pt x="16" y="60"/>
                    </a:lnTo>
                    <a:lnTo>
                      <a:pt x="19" y="62"/>
                    </a:lnTo>
                    <a:lnTo>
                      <a:pt x="23" y="63"/>
                    </a:lnTo>
                    <a:lnTo>
                      <a:pt x="25" y="63"/>
                    </a:lnTo>
                    <a:lnTo>
                      <a:pt x="30" y="63"/>
                    </a:lnTo>
                    <a:lnTo>
                      <a:pt x="32" y="62"/>
                    </a:lnTo>
                    <a:lnTo>
                      <a:pt x="35" y="60"/>
                    </a:lnTo>
                    <a:lnTo>
                      <a:pt x="39" y="59"/>
                    </a:lnTo>
                    <a:lnTo>
                      <a:pt x="42" y="56"/>
                    </a:lnTo>
                    <a:lnTo>
                      <a:pt x="45" y="55"/>
                    </a:lnTo>
                    <a:lnTo>
                      <a:pt x="47" y="52"/>
                    </a:lnTo>
                    <a:lnTo>
                      <a:pt x="50" y="49"/>
                    </a:lnTo>
                    <a:lnTo>
                      <a:pt x="53" y="45"/>
                    </a:lnTo>
                    <a:lnTo>
                      <a:pt x="55" y="42"/>
                    </a:lnTo>
                    <a:lnTo>
                      <a:pt x="60" y="34"/>
                    </a:lnTo>
                    <a:lnTo>
                      <a:pt x="62" y="25"/>
                    </a:lnTo>
                    <a:lnTo>
                      <a:pt x="65" y="19"/>
                    </a:lnTo>
                    <a:lnTo>
                      <a:pt x="66" y="14"/>
                    </a:lnTo>
                    <a:lnTo>
                      <a:pt x="68" y="8"/>
                    </a:lnTo>
                    <a:lnTo>
                      <a:pt x="69" y="3"/>
                    </a:lnTo>
                    <a:lnTo>
                      <a:pt x="5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79" name="Freeform 93">
                <a:extLst>
                  <a:ext uri="{FF2B5EF4-FFF2-40B4-BE49-F238E27FC236}">
                    <a16:creationId xmlns:a16="http://schemas.microsoft.com/office/drawing/2014/main" id="{FE1681D6-6AE4-DD4C-B4E5-D266D1E4785A}"/>
                  </a:ext>
                </a:extLst>
              </p:cNvPr>
              <p:cNvSpPr>
                <a:spLocks/>
              </p:cNvSpPr>
              <p:nvPr/>
            </p:nvSpPr>
            <p:spPr bwMode="auto">
              <a:xfrm>
                <a:off x="2040" y="1852"/>
                <a:ext cx="46" cy="168"/>
              </a:xfrm>
              <a:custGeom>
                <a:avLst/>
                <a:gdLst>
                  <a:gd name="T0" fmla="*/ 46 w 46"/>
                  <a:gd name="T1" fmla="*/ 3 h 168"/>
                  <a:gd name="T2" fmla="*/ 33 w 46"/>
                  <a:gd name="T3" fmla="*/ 0 h 168"/>
                  <a:gd name="T4" fmla="*/ 0 w 46"/>
                  <a:gd name="T5" fmla="*/ 165 h 168"/>
                  <a:gd name="T6" fmla="*/ 15 w 46"/>
                  <a:gd name="T7" fmla="*/ 168 h 168"/>
                  <a:gd name="T8" fmla="*/ 46 w 46"/>
                  <a:gd name="T9" fmla="*/ 3 h 168"/>
                  <a:gd name="T10" fmla="*/ 46 w 46"/>
                  <a:gd name="T11" fmla="*/ 3 h 168"/>
                  <a:gd name="T12" fmla="*/ 0 60000 65536"/>
                  <a:gd name="T13" fmla="*/ 0 60000 65536"/>
                  <a:gd name="T14" fmla="*/ 0 60000 65536"/>
                  <a:gd name="T15" fmla="*/ 0 60000 65536"/>
                  <a:gd name="T16" fmla="*/ 0 60000 65536"/>
                  <a:gd name="T17" fmla="*/ 0 60000 65536"/>
                  <a:gd name="T18" fmla="*/ 0 w 46"/>
                  <a:gd name="T19" fmla="*/ 0 h 168"/>
                  <a:gd name="T20" fmla="*/ 46 w 46"/>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6" h="168">
                    <a:moveTo>
                      <a:pt x="46" y="3"/>
                    </a:moveTo>
                    <a:lnTo>
                      <a:pt x="33" y="0"/>
                    </a:lnTo>
                    <a:lnTo>
                      <a:pt x="0" y="165"/>
                    </a:lnTo>
                    <a:lnTo>
                      <a:pt x="15" y="168"/>
                    </a:lnTo>
                    <a:lnTo>
                      <a:pt x="46"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80" name="Freeform 94">
                <a:extLst>
                  <a:ext uri="{FF2B5EF4-FFF2-40B4-BE49-F238E27FC236}">
                    <a16:creationId xmlns:a16="http://schemas.microsoft.com/office/drawing/2014/main" id="{EEB4A63C-6AE9-F444-9691-FEA68BF8BCD6}"/>
                  </a:ext>
                </a:extLst>
              </p:cNvPr>
              <p:cNvSpPr>
                <a:spLocks/>
              </p:cNvSpPr>
              <p:nvPr/>
            </p:nvSpPr>
            <p:spPr bwMode="auto">
              <a:xfrm>
                <a:off x="2073" y="1825"/>
                <a:ext cx="45" cy="47"/>
              </a:xfrm>
              <a:custGeom>
                <a:avLst/>
                <a:gdLst>
                  <a:gd name="T0" fmla="*/ 45 w 45"/>
                  <a:gd name="T1" fmla="*/ 37 h 47"/>
                  <a:gd name="T2" fmla="*/ 43 w 45"/>
                  <a:gd name="T3" fmla="*/ 34 h 47"/>
                  <a:gd name="T4" fmla="*/ 39 w 45"/>
                  <a:gd name="T5" fmla="*/ 27 h 47"/>
                  <a:gd name="T6" fmla="*/ 35 w 45"/>
                  <a:gd name="T7" fmla="*/ 17 h 47"/>
                  <a:gd name="T8" fmla="*/ 31 w 45"/>
                  <a:gd name="T9" fmla="*/ 9 h 47"/>
                  <a:gd name="T10" fmla="*/ 27 w 45"/>
                  <a:gd name="T11" fmla="*/ 4 h 47"/>
                  <a:gd name="T12" fmla="*/ 24 w 45"/>
                  <a:gd name="T13" fmla="*/ 2 h 47"/>
                  <a:gd name="T14" fmla="*/ 22 w 45"/>
                  <a:gd name="T15" fmla="*/ 0 h 47"/>
                  <a:gd name="T16" fmla="*/ 19 w 45"/>
                  <a:gd name="T17" fmla="*/ 0 h 47"/>
                  <a:gd name="T18" fmla="*/ 15 w 45"/>
                  <a:gd name="T19" fmla="*/ 0 h 47"/>
                  <a:gd name="T20" fmla="*/ 12 w 45"/>
                  <a:gd name="T21" fmla="*/ 0 h 47"/>
                  <a:gd name="T22" fmla="*/ 9 w 45"/>
                  <a:gd name="T23" fmla="*/ 3 h 47"/>
                  <a:gd name="T24" fmla="*/ 7 w 45"/>
                  <a:gd name="T25" fmla="*/ 4 h 47"/>
                  <a:gd name="T26" fmla="*/ 5 w 45"/>
                  <a:gd name="T27" fmla="*/ 7 h 47"/>
                  <a:gd name="T28" fmla="*/ 4 w 45"/>
                  <a:gd name="T29" fmla="*/ 10 h 47"/>
                  <a:gd name="T30" fmla="*/ 1 w 45"/>
                  <a:gd name="T31" fmla="*/ 17 h 47"/>
                  <a:gd name="T32" fmla="*/ 0 w 45"/>
                  <a:gd name="T33" fmla="*/ 27 h 47"/>
                  <a:gd name="T34" fmla="*/ 13 w 45"/>
                  <a:gd name="T35" fmla="*/ 30 h 47"/>
                  <a:gd name="T36" fmla="*/ 16 w 45"/>
                  <a:gd name="T37" fmla="*/ 21 h 47"/>
                  <a:gd name="T38" fmla="*/ 18 w 45"/>
                  <a:gd name="T39" fmla="*/ 16 h 47"/>
                  <a:gd name="T40" fmla="*/ 19 w 45"/>
                  <a:gd name="T41" fmla="*/ 14 h 47"/>
                  <a:gd name="T42" fmla="*/ 19 w 45"/>
                  <a:gd name="T43" fmla="*/ 14 h 47"/>
                  <a:gd name="T44" fmla="*/ 19 w 45"/>
                  <a:gd name="T45" fmla="*/ 14 h 47"/>
                  <a:gd name="T46" fmla="*/ 19 w 45"/>
                  <a:gd name="T47" fmla="*/ 14 h 47"/>
                  <a:gd name="T48" fmla="*/ 18 w 45"/>
                  <a:gd name="T49" fmla="*/ 14 h 47"/>
                  <a:gd name="T50" fmla="*/ 16 w 45"/>
                  <a:gd name="T51" fmla="*/ 14 h 47"/>
                  <a:gd name="T52" fmla="*/ 16 w 45"/>
                  <a:gd name="T53" fmla="*/ 14 h 47"/>
                  <a:gd name="T54" fmla="*/ 15 w 45"/>
                  <a:gd name="T55" fmla="*/ 14 h 47"/>
                  <a:gd name="T56" fmla="*/ 16 w 45"/>
                  <a:gd name="T57" fmla="*/ 16 h 47"/>
                  <a:gd name="T58" fmla="*/ 19 w 45"/>
                  <a:gd name="T59" fmla="*/ 17 h 47"/>
                  <a:gd name="T60" fmla="*/ 23 w 45"/>
                  <a:gd name="T61" fmla="*/ 24 h 47"/>
                  <a:gd name="T62" fmla="*/ 26 w 45"/>
                  <a:gd name="T63" fmla="*/ 33 h 47"/>
                  <a:gd name="T64" fmla="*/ 30 w 45"/>
                  <a:gd name="T65" fmla="*/ 41 h 47"/>
                  <a:gd name="T66" fmla="*/ 34 w 45"/>
                  <a:gd name="T67" fmla="*/ 47 h 47"/>
                  <a:gd name="T68" fmla="*/ 45 w 45"/>
                  <a:gd name="T69" fmla="*/ 37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5"/>
                  <a:gd name="T106" fmla="*/ 0 h 47"/>
                  <a:gd name="T107" fmla="*/ 45 w 45"/>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5" h="47">
                    <a:moveTo>
                      <a:pt x="45" y="37"/>
                    </a:moveTo>
                    <a:lnTo>
                      <a:pt x="43" y="34"/>
                    </a:lnTo>
                    <a:lnTo>
                      <a:pt x="39" y="27"/>
                    </a:lnTo>
                    <a:lnTo>
                      <a:pt x="35" y="17"/>
                    </a:lnTo>
                    <a:lnTo>
                      <a:pt x="31" y="9"/>
                    </a:lnTo>
                    <a:lnTo>
                      <a:pt x="27" y="4"/>
                    </a:lnTo>
                    <a:lnTo>
                      <a:pt x="24" y="2"/>
                    </a:lnTo>
                    <a:lnTo>
                      <a:pt x="22" y="0"/>
                    </a:lnTo>
                    <a:lnTo>
                      <a:pt x="19" y="0"/>
                    </a:lnTo>
                    <a:lnTo>
                      <a:pt x="15" y="0"/>
                    </a:lnTo>
                    <a:lnTo>
                      <a:pt x="12" y="0"/>
                    </a:lnTo>
                    <a:lnTo>
                      <a:pt x="9" y="3"/>
                    </a:lnTo>
                    <a:lnTo>
                      <a:pt x="7" y="4"/>
                    </a:lnTo>
                    <a:lnTo>
                      <a:pt x="5" y="7"/>
                    </a:lnTo>
                    <a:lnTo>
                      <a:pt x="4" y="10"/>
                    </a:lnTo>
                    <a:lnTo>
                      <a:pt x="1" y="17"/>
                    </a:lnTo>
                    <a:lnTo>
                      <a:pt x="0" y="27"/>
                    </a:lnTo>
                    <a:lnTo>
                      <a:pt x="13" y="30"/>
                    </a:lnTo>
                    <a:lnTo>
                      <a:pt x="16" y="21"/>
                    </a:lnTo>
                    <a:lnTo>
                      <a:pt x="18" y="16"/>
                    </a:lnTo>
                    <a:lnTo>
                      <a:pt x="19" y="14"/>
                    </a:lnTo>
                    <a:lnTo>
                      <a:pt x="18" y="14"/>
                    </a:lnTo>
                    <a:lnTo>
                      <a:pt x="16" y="14"/>
                    </a:lnTo>
                    <a:lnTo>
                      <a:pt x="15" y="14"/>
                    </a:lnTo>
                    <a:lnTo>
                      <a:pt x="16" y="16"/>
                    </a:lnTo>
                    <a:lnTo>
                      <a:pt x="19" y="17"/>
                    </a:lnTo>
                    <a:lnTo>
                      <a:pt x="23" y="24"/>
                    </a:lnTo>
                    <a:lnTo>
                      <a:pt x="26" y="33"/>
                    </a:lnTo>
                    <a:lnTo>
                      <a:pt x="30" y="41"/>
                    </a:lnTo>
                    <a:lnTo>
                      <a:pt x="34" y="47"/>
                    </a:lnTo>
                    <a:lnTo>
                      <a:pt x="45" y="3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81" name="Freeform 95">
                <a:extLst>
                  <a:ext uri="{FF2B5EF4-FFF2-40B4-BE49-F238E27FC236}">
                    <a16:creationId xmlns:a16="http://schemas.microsoft.com/office/drawing/2014/main" id="{FC68E607-27A2-D947-A2A4-BF2E868AF322}"/>
                  </a:ext>
                </a:extLst>
              </p:cNvPr>
              <p:cNvSpPr>
                <a:spLocks/>
              </p:cNvSpPr>
              <p:nvPr/>
            </p:nvSpPr>
            <p:spPr bwMode="auto">
              <a:xfrm>
                <a:off x="2096" y="1910"/>
                <a:ext cx="63" cy="187"/>
              </a:xfrm>
              <a:custGeom>
                <a:avLst/>
                <a:gdLst>
                  <a:gd name="T0" fmla="*/ 48 w 63"/>
                  <a:gd name="T1" fmla="*/ 0 h 187"/>
                  <a:gd name="T2" fmla="*/ 48 w 63"/>
                  <a:gd name="T3" fmla="*/ 0 h 187"/>
                  <a:gd name="T4" fmla="*/ 46 w 63"/>
                  <a:gd name="T5" fmla="*/ 7 h 187"/>
                  <a:gd name="T6" fmla="*/ 45 w 63"/>
                  <a:gd name="T7" fmla="*/ 19 h 187"/>
                  <a:gd name="T8" fmla="*/ 44 w 63"/>
                  <a:gd name="T9" fmla="*/ 34 h 187"/>
                  <a:gd name="T10" fmla="*/ 41 w 63"/>
                  <a:gd name="T11" fmla="*/ 50 h 187"/>
                  <a:gd name="T12" fmla="*/ 40 w 63"/>
                  <a:gd name="T13" fmla="*/ 69 h 187"/>
                  <a:gd name="T14" fmla="*/ 35 w 63"/>
                  <a:gd name="T15" fmla="*/ 88 h 187"/>
                  <a:gd name="T16" fmla="*/ 33 w 63"/>
                  <a:gd name="T17" fmla="*/ 107 h 187"/>
                  <a:gd name="T18" fmla="*/ 30 w 63"/>
                  <a:gd name="T19" fmla="*/ 125 h 187"/>
                  <a:gd name="T20" fmla="*/ 26 w 63"/>
                  <a:gd name="T21" fmla="*/ 142 h 187"/>
                  <a:gd name="T22" fmla="*/ 23 w 63"/>
                  <a:gd name="T23" fmla="*/ 156 h 187"/>
                  <a:gd name="T24" fmla="*/ 22 w 63"/>
                  <a:gd name="T25" fmla="*/ 162 h 187"/>
                  <a:gd name="T26" fmla="*/ 19 w 63"/>
                  <a:gd name="T27" fmla="*/ 167 h 187"/>
                  <a:gd name="T28" fmla="*/ 18 w 63"/>
                  <a:gd name="T29" fmla="*/ 170 h 187"/>
                  <a:gd name="T30" fmla="*/ 16 w 63"/>
                  <a:gd name="T31" fmla="*/ 173 h 187"/>
                  <a:gd name="T32" fmla="*/ 16 w 63"/>
                  <a:gd name="T33" fmla="*/ 173 h 187"/>
                  <a:gd name="T34" fmla="*/ 16 w 63"/>
                  <a:gd name="T35" fmla="*/ 173 h 187"/>
                  <a:gd name="T36" fmla="*/ 18 w 63"/>
                  <a:gd name="T37" fmla="*/ 173 h 187"/>
                  <a:gd name="T38" fmla="*/ 19 w 63"/>
                  <a:gd name="T39" fmla="*/ 172 h 187"/>
                  <a:gd name="T40" fmla="*/ 20 w 63"/>
                  <a:gd name="T41" fmla="*/ 173 h 187"/>
                  <a:gd name="T42" fmla="*/ 20 w 63"/>
                  <a:gd name="T43" fmla="*/ 173 h 187"/>
                  <a:gd name="T44" fmla="*/ 22 w 63"/>
                  <a:gd name="T45" fmla="*/ 173 h 187"/>
                  <a:gd name="T46" fmla="*/ 22 w 63"/>
                  <a:gd name="T47" fmla="*/ 173 h 187"/>
                  <a:gd name="T48" fmla="*/ 19 w 63"/>
                  <a:gd name="T49" fmla="*/ 170 h 187"/>
                  <a:gd name="T50" fmla="*/ 18 w 63"/>
                  <a:gd name="T51" fmla="*/ 166 h 187"/>
                  <a:gd name="T52" fmla="*/ 16 w 63"/>
                  <a:gd name="T53" fmla="*/ 159 h 187"/>
                  <a:gd name="T54" fmla="*/ 14 w 63"/>
                  <a:gd name="T55" fmla="*/ 150 h 187"/>
                  <a:gd name="T56" fmla="*/ 0 w 63"/>
                  <a:gd name="T57" fmla="*/ 153 h 187"/>
                  <a:gd name="T58" fmla="*/ 1 w 63"/>
                  <a:gd name="T59" fmla="*/ 163 h 187"/>
                  <a:gd name="T60" fmla="*/ 4 w 63"/>
                  <a:gd name="T61" fmla="*/ 170 h 187"/>
                  <a:gd name="T62" fmla="*/ 5 w 63"/>
                  <a:gd name="T63" fmla="*/ 177 h 187"/>
                  <a:gd name="T64" fmla="*/ 8 w 63"/>
                  <a:gd name="T65" fmla="*/ 181 h 187"/>
                  <a:gd name="T66" fmla="*/ 11 w 63"/>
                  <a:gd name="T67" fmla="*/ 184 h 187"/>
                  <a:gd name="T68" fmla="*/ 12 w 63"/>
                  <a:gd name="T69" fmla="*/ 186 h 187"/>
                  <a:gd name="T70" fmla="*/ 15 w 63"/>
                  <a:gd name="T71" fmla="*/ 187 h 187"/>
                  <a:gd name="T72" fmla="*/ 19 w 63"/>
                  <a:gd name="T73" fmla="*/ 187 h 187"/>
                  <a:gd name="T74" fmla="*/ 22 w 63"/>
                  <a:gd name="T75" fmla="*/ 187 h 187"/>
                  <a:gd name="T76" fmla="*/ 25 w 63"/>
                  <a:gd name="T77" fmla="*/ 186 h 187"/>
                  <a:gd name="T78" fmla="*/ 27 w 63"/>
                  <a:gd name="T79" fmla="*/ 184 h 187"/>
                  <a:gd name="T80" fmla="*/ 29 w 63"/>
                  <a:gd name="T81" fmla="*/ 181 h 187"/>
                  <a:gd name="T82" fmla="*/ 31 w 63"/>
                  <a:gd name="T83" fmla="*/ 177 h 187"/>
                  <a:gd name="T84" fmla="*/ 34 w 63"/>
                  <a:gd name="T85" fmla="*/ 172 h 187"/>
                  <a:gd name="T86" fmla="*/ 35 w 63"/>
                  <a:gd name="T87" fmla="*/ 167 h 187"/>
                  <a:gd name="T88" fmla="*/ 38 w 63"/>
                  <a:gd name="T89" fmla="*/ 160 h 187"/>
                  <a:gd name="T90" fmla="*/ 41 w 63"/>
                  <a:gd name="T91" fmla="*/ 145 h 187"/>
                  <a:gd name="T92" fmla="*/ 45 w 63"/>
                  <a:gd name="T93" fmla="*/ 128 h 187"/>
                  <a:gd name="T94" fmla="*/ 48 w 63"/>
                  <a:gd name="T95" fmla="*/ 110 h 187"/>
                  <a:gd name="T96" fmla="*/ 50 w 63"/>
                  <a:gd name="T97" fmla="*/ 90 h 187"/>
                  <a:gd name="T98" fmla="*/ 53 w 63"/>
                  <a:gd name="T99" fmla="*/ 70 h 187"/>
                  <a:gd name="T100" fmla="*/ 56 w 63"/>
                  <a:gd name="T101" fmla="*/ 52 h 187"/>
                  <a:gd name="T102" fmla="*/ 59 w 63"/>
                  <a:gd name="T103" fmla="*/ 35 h 187"/>
                  <a:gd name="T104" fmla="*/ 60 w 63"/>
                  <a:gd name="T105" fmla="*/ 21 h 187"/>
                  <a:gd name="T106" fmla="*/ 61 w 63"/>
                  <a:gd name="T107" fmla="*/ 10 h 187"/>
                  <a:gd name="T108" fmla="*/ 63 w 63"/>
                  <a:gd name="T109" fmla="*/ 3 h 187"/>
                  <a:gd name="T110" fmla="*/ 63 w 63"/>
                  <a:gd name="T111" fmla="*/ 3 h 187"/>
                  <a:gd name="T112" fmla="*/ 48 w 63"/>
                  <a:gd name="T113" fmla="*/ 0 h 1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
                  <a:gd name="T172" fmla="*/ 0 h 187"/>
                  <a:gd name="T173" fmla="*/ 63 w 63"/>
                  <a:gd name="T174" fmla="*/ 187 h 1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 h="187">
                    <a:moveTo>
                      <a:pt x="48" y="0"/>
                    </a:moveTo>
                    <a:lnTo>
                      <a:pt x="48" y="0"/>
                    </a:lnTo>
                    <a:lnTo>
                      <a:pt x="46" y="7"/>
                    </a:lnTo>
                    <a:lnTo>
                      <a:pt x="45" y="19"/>
                    </a:lnTo>
                    <a:lnTo>
                      <a:pt x="44" y="34"/>
                    </a:lnTo>
                    <a:lnTo>
                      <a:pt x="41" y="50"/>
                    </a:lnTo>
                    <a:lnTo>
                      <a:pt x="40" y="69"/>
                    </a:lnTo>
                    <a:lnTo>
                      <a:pt x="35" y="88"/>
                    </a:lnTo>
                    <a:lnTo>
                      <a:pt x="33" y="107"/>
                    </a:lnTo>
                    <a:lnTo>
                      <a:pt x="30" y="125"/>
                    </a:lnTo>
                    <a:lnTo>
                      <a:pt x="26" y="142"/>
                    </a:lnTo>
                    <a:lnTo>
                      <a:pt x="23" y="156"/>
                    </a:lnTo>
                    <a:lnTo>
                      <a:pt x="22" y="162"/>
                    </a:lnTo>
                    <a:lnTo>
                      <a:pt x="19" y="167"/>
                    </a:lnTo>
                    <a:lnTo>
                      <a:pt x="18" y="170"/>
                    </a:lnTo>
                    <a:lnTo>
                      <a:pt x="16" y="173"/>
                    </a:lnTo>
                    <a:lnTo>
                      <a:pt x="18" y="173"/>
                    </a:lnTo>
                    <a:lnTo>
                      <a:pt x="19" y="172"/>
                    </a:lnTo>
                    <a:lnTo>
                      <a:pt x="20" y="173"/>
                    </a:lnTo>
                    <a:lnTo>
                      <a:pt x="22" y="173"/>
                    </a:lnTo>
                    <a:lnTo>
                      <a:pt x="19" y="170"/>
                    </a:lnTo>
                    <a:lnTo>
                      <a:pt x="18" y="166"/>
                    </a:lnTo>
                    <a:lnTo>
                      <a:pt x="16" y="159"/>
                    </a:lnTo>
                    <a:lnTo>
                      <a:pt x="14" y="150"/>
                    </a:lnTo>
                    <a:lnTo>
                      <a:pt x="0" y="153"/>
                    </a:lnTo>
                    <a:lnTo>
                      <a:pt x="1" y="163"/>
                    </a:lnTo>
                    <a:lnTo>
                      <a:pt x="4" y="170"/>
                    </a:lnTo>
                    <a:lnTo>
                      <a:pt x="5" y="177"/>
                    </a:lnTo>
                    <a:lnTo>
                      <a:pt x="8" y="181"/>
                    </a:lnTo>
                    <a:lnTo>
                      <a:pt x="11" y="184"/>
                    </a:lnTo>
                    <a:lnTo>
                      <a:pt x="12" y="186"/>
                    </a:lnTo>
                    <a:lnTo>
                      <a:pt x="15" y="187"/>
                    </a:lnTo>
                    <a:lnTo>
                      <a:pt x="19" y="187"/>
                    </a:lnTo>
                    <a:lnTo>
                      <a:pt x="22" y="187"/>
                    </a:lnTo>
                    <a:lnTo>
                      <a:pt x="25" y="186"/>
                    </a:lnTo>
                    <a:lnTo>
                      <a:pt x="27" y="184"/>
                    </a:lnTo>
                    <a:lnTo>
                      <a:pt x="29" y="181"/>
                    </a:lnTo>
                    <a:lnTo>
                      <a:pt x="31" y="177"/>
                    </a:lnTo>
                    <a:lnTo>
                      <a:pt x="34" y="172"/>
                    </a:lnTo>
                    <a:lnTo>
                      <a:pt x="35" y="167"/>
                    </a:lnTo>
                    <a:lnTo>
                      <a:pt x="38" y="160"/>
                    </a:lnTo>
                    <a:lnTo>
                      <a:pt x="41" y="145"/>
                    </a:lnTo>
                    <a:lnTo>
                      <a:pt x="45" y="128"/>
                    </a:lnTo>
                    <a:lnTo>
                      <a:pt x="48" y="110"/>
                    </a:lnTo>
                    <a:lnTo>
                      <a:pt x="50" y="90"/>
                    </a:lnTo>
                    <a:lnTo>
                      <a:pt x="53" y="70"/>
                    </a:lnTo>
                    <a:lnTo>
                      <a:pt x="56" y="52"/>
                    </a:lnTo>
                    <a:lnTo>
                      <a:pt x="59" y="35"/>
                    </a:lnTo>
                    <a:lnTo>
                      <a:pt x="60" y="21"/>
                    </a:lnTo>
                    <a:lnTo>
                      <a:pt x="61" y="10"/>
                    </a:lnTo>
                    <a:lnTo>
                      <a:pt x="63" y="3"/>
                    </a:lnTo>
                    <a:lnTo>
                      <a:pt x="48"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82" name="Freeform 96">
                <a:extLst>
                  <a:ext uri="{FF2B5EF4-FFF2-40B4-BE49-F238E27FC236}">
                    <a16:creationId xmlns:a16="http://schemas.microsoft.com/office/drawing/2014/main" id="{98457D4D-8ABE-BF47-8844-DD2E970A6CFE}"/>
                  </a:ext>
                </a:extLst>
              </p:cNvPr>
              <p:cNvSpPr>
                <a:spLocks/>
              </p:cNvSpPr>
              <p:nvPr/>
            </p:nvSpPr>
            <p:spPr bwMode="auto">
              <a:xfrm>
                <a:off x="2144" y="1829"/>
                <a:ext cx="84" cy="84"/>
              </a:xfrm>
              <a:custGeom>
                <a:avLst/>
                <a:gdLst>
                  <a:gd name="T0" fmla="*/ 84 w 84"/>
                  <a:gd name="T1" fmla="*/ 47 h 84"/>
                  <a:gd name="T2" fmla="*/ 83 w 84"/>
                  <a:gd name="T3" fmla="*/ 40 h 84"/>
                  <a:gd name="T4" fmla="*/ 83 w 84"/>
                  <a:gd name="T5" fmla="*/ 33 h 84"/>
                  <a:gd name="T6" fmla="*/ 82 w 84"/>
                  <a:gd name="T7" fmla="*/ 26 h 84"/>
                  <a:gd name="T8" fmla="*/ 80 w 84"/>
                  <a:gd name="T9" fmla="*/ 22 h 84"/>
                  <a:gd name="T10" fmla="*/ 79 w 84"/>
                  <a:gd name="T11" fmla="*/ 16 h 84"/>
                  <a:gd name="T12" fmla="*/ 77 w 84"/>
                  <a:gd name="T13" fmla="*/ 12 h 84"/>
                  <a:gd name="T14" fmla="*/ 75 w 84"/>
                  <a:gd name="T15" fmla="*/ 9 h 84"/>
                  <a:gd name="T16" fmla="*/ 71 w 84"/>
                  <a:gd name="T17" fmla="*/ 5 h 84"/>
                  <a:gd name="T18" fmla="*/ 68 w 84"/>
                  <a:gd name="T19" fmla="*/ 3 h 84"/>
                  <a:gd name="T20" fmla="*/ 64 w 84"/>
                  <a:gd name="T21" fmla="*/ 2 h 84"/>
                  <a:gd name="T22" fmla="*/ 58 w 84"/>
                  <a:gd name="T23" fmla="*/ 0 h 84"/>
                  <a:gd name="T24" fmla="*/ 56 w 84"/>
                  <a:gd name="T25" fmla="*/ 2 h 84"/>
                  <a:gd name="T26" fmla="*/ 52 w 84"/>
                  <a:gd name="T27" fmla="*/ 3 h 84"/>
                  <a:gd name="T28" fmla="*/ 47 w 84"/>
                  <a:gd name="T29" fmla="*/ 5 h 84"/>
                  <a:gd name="T30" fmla="*/ 43 w 84"/>
                  <a:gd name="T31" fmla="*/ 7 h 84"/>
                  <a:gd name="T32" fmla="*/ 41 w 84"/>
                  <a:gd name="T33" fmla="*/ 9 h 84"/>
                  <a:gd name="T34" fmla="*/ 37 w 84"/>
                  <a:gd name="T35" fmla="*/ 12 h 84"/>
                  <a:gd name="T36" fmla="*/ 34 w 84"/>
                  <a:gd name="T37" fmla="*/ 16 h 84"/>
                  <a:gd name="T38" fmla="*/ 30 w 84"/>
                  <a:gd name="T39" fmla="*/ 19 h 84"/>
                  <a:gd name="T40" fmla="*/ 27 w 84"/>
                  <a:gd name="T41" fmla="*/ 23 h 84"/>
                  <a:gd name="T42" fmla="*/ 20 w 84"/>
                  <a:gd name="T43" fmla="*/ 31 h 84"/>
                  <a:gd name="T44" fmla="*/ 15 w 84"/>
                  <a:gd name="T45" fmla="*/ 40 h 84"/>
                  <a:gd name="T46" fmla="*/ 11 w 84"/>
                  <a:gd name="T47" fmla="*/ 50 h 84"/>
                  <a:gd name="T48" fmla="*/ 5 w 84"/>
                  <a:gd name="T49" fmla="*/ 61 h 84"/>
                  <a:gd name="T50" fmla="*/ 4 w 84"/>
                  <a:gd name="T51" fmla="*/ 65 h 84"/>
                  <a:gd name="T52" fmla="*/ 2 w 84"/>
                  <a:gd name="T53" fmla="*/ 71 h 84"/>
                  <a:gd name="T54" fmla="*/ 1 w 84"/>
                  <a:gd name="T55" fmla="*/ 75 h 84"/>
                  <a:gd name="T56" fmla="*/ 0 w 84"/>
                  <a:gd name="T57" fmla="*/ 81 h 84"/>
                  <a:gd name="T58" fmla="*/ 15 w 84"/>
                  <a:gd name="T59" fmla="*/ 84 h 84"/>
                  <a:gd name="T60" fmla="*/ 16 w 84"/>
                  <a:gd name="T61" fmla="*/ 79 h 84"/>
                  <a:gd name="T62" fmla="*/ 16 w 84"/>
                  <a:gd name="T63" fmla="*/ 75 h 84"/>
                  <a:gd name="T64" fmla="*/ 17 w 84"/>
                  <a:gd name="T65" fmla="*/ 71 h 84"/>
                  <a:gd name="T66" fmla="*/ 20 w 84"/>
                  <a:gd name="T67" fmla="*/ 67 h 84"/>
                  <a:gd name="T68" fmla="*/ 24 w 84"/>
                  <a:gd name="T69" fmla="*/ 57 h 84"/>
                  <a:gd name="T70" fmla="*/ 28 w 84"/>
                  <a:gd name="T71" fmla="*/ 48 h 84"/>
                  <a:gd name="T72" fmla="*/ 34 w 84"/>
                  <a:gd name="T73" fmla="*/ 40 h 84"/>
                  <a:gd name="T74" fmla="*/ 39 w 84"/>
                  <a:gd name="T75" fmla="*/ 33 h 84"/>
                  <a:gd name="T76" fmla="*/ 42 w 84"/>
                  <a:gd name="T77" fmla="*/ 29 h 84"/>
                  <a:gd name="T78" fmla="*/ 45 w 84"/>
                  <a:gd name="T79" fmla="*/ 26 h 84"/>
                  <a:gd name="T80" fmla="*/ 47 w 84"/>
                  <a:gd name="T81" fmla="*/ 24 h 84"/>
                  <a:gd name="T82" fmla="*/ 50 w 84"/>
                  <a:gd name="T83" fmla="*/ 22 h 84"/>
                  <a:gd name="T84" fmla="*/ 53 w 84"/>
                  <a:gd name="T85" fmla="*/ 19 h 84"/>
                  <a:gd name="T86" fmla="*/ 54 w 84"/>
                  <a:gd name="T87" fmla="*/ 17 h 84"/>
                  <a:gd name="T88" fmla="*/ 57 w 84"/>
                  <a:gd name="T89" fmla="*/ 17 h 84"/>
                  <a:gd name="T90" fmla="*/ 58 w 84"/>
                  <a:gd name="T91" fmla="*/ 16 h 84"/>
                  <a:gd name="T92" fmla="*/ 60 w 84"/>
                  <a:gd name="T93" fmla="*/ 16 h 84"/>
                  <a:gd name="T94" fmla="*/ 61 w 84"/>
                  <a:gd name="T95" fmla="*/ 16 h 84"/>
                  <a:gd name="T96" fmla="*/ 61 w 84"/>
                  <a:gd name="T97" fmla="*/ 16 h 84"/>
                  <a:gd name="T98" fmla="*/ 62 w 84"/>
                  <a:gd name="T99" fmla="*/ 17 h 84"/>
                  <a:gd name="T100" fmla="*/ 62 w 84"/>
                  <a:gd name="T101" fmla="*/ 17 h 84"/>
                  <a:gd name="T102" fmla="*/ 64 w 84"/>
                  <a:gd name="T103" fmla="*/ 19 h 84"/>
                  <a:gd name="T104" fmla="*/ 65 w 84"/>
                  <a:gd name="T105" fmla="*/ 22 h 84"/>
                  <a:gd name="T106" fmla="*/ 67 w 84"/>
                  <a:gd name="T107" fmla="*/ 24 h 84"/>
                  <a:gd name="T108" fmla="*/ 67 w 84"/>
                  <a:gd name="T109" fmla="*/ 29 h 84"/>
                  <a:gd name="T110" fmla="*/ 68 w 84"/>
                  <a:gd name="T111" fmla="*/ 34 h 84"/>
                  <a:gd name="T112" fmla="*/ 68 w 84"/>
                  <a:gd name="T113" fmla="*/ 40 h 84"/>
                  <a:gd name="T114" fmla="*/ 68 w 84"/>
                  <a:gd name="T115" fmla="*/ 47 h 84"/>
                  <a:gd name="T116" fmla="*/ 84 w 84"/>
                  <a:gd name="T117" fmla="*/ 47 h 8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4"/>
                  <a:gd name="T178" fmla="*/ 0 h 84"/>
                  <a:gd name="T179" fmla="*/ 84 w 84"/>
                  <a:gd name="T180" fmla="*/ 84 h 8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4" h="84">
                    <a:moveTo>
                      <a:pt x="84" y="47"/>
                    </a:moveTo>
                    <a:lnTo>
                      <a:pt x="83" y="40"/>
                    </a:lnTo>
                    <a:lnTo>
                      <a:pt x="83" y="33"/>
                    </a:lnTo>
                    <a:lnTo>
                      <a:pt x="82" y="26"/>
                    </a:lnTo>
                    <a:lnTo>
                      <a:pt x="80" y="22"/>
                    </a:lnTo>
                    <a:lnTo>
                      <a:pt x="79" y="16"/>
                    </a:lnTo>
                    <a:lnTo>
                      <a:pt x="77" y="12"/>
                    </a:lnTo>
                    <a:lnTo>
                      <a:pt x="75" y="9"/>
                    </a:lnTo>
                    <a:lnTo>
                      <a:pt x="71" y="5"/>
                    </a:lnTo>
                    <a:lnTo>
                      <a:pt x="68" y="3"/>
                    </a:lnTo>
                    <a:lnTo>
                      <a:pt x="64" y="2"/>
                    </a:lnTo>
                    <a:lnTo>
                      <a:pt x="58" y="0"/>
                    </a:lnTo>
                    <a:lnTo>
                      <a:pt x="56" y="2"/>
                    </a:lnTo>
                    <a:lnTo>
                      <a:pt x="52" y="3"/>
                    </a:lnTo>
                    <a:lnTo>
                      <a:pt x="47" y="5"/>
                    </a:lnTo>
                    <a:lnTo>
                      <a:pt x="43" y="7"/>
                    </a:lnTo>
                    <a:lnTo>
                      <a:pt x="41" y="9"/>
                    </a:lnTo>
                    <a:lnTo>
                      <a:pt x="37" y="12"/>
                    </a:lnTo>
                    <a:lnTo>
                      <a:pt x="34" y="16"/>
                    </a:lnTo>
                    <a:lnTo>
                      <a:pt x="30" y="19"/>
                    </a:lnTo>
                    <a:lnTo>
                      <a:pt x="27" y="23"/>
                    </a:lnTo>
                    <a:lnTo>
                      <a:pt x="20" y="31"/>
                    </a:lnTo>
                    <a:lnTo>
                      <a:pt x="15" y="40"/>
                    </a:lnTo>
                    <a:lnTo>
                      <a:pt x="11" y="50"/>
                    </a:lnTo>
                    <a:lnTo>
                      <a:pt x="5" y="61"/>
                    </a:lnTo>
                    <a:lnTo>
                      <a:pt x="4" y="65"/>
                    </a:lnTo>
                    <a:lnTo>
                      <a:pt x="2" y="71"/>
                    </a:lnTo>
                    <a:lnTo>
                      <a:pt x="1" y="75"/>
                    </a:lnTo>
                    <a:lnTo>
                      <a:pt x="0" y="81"/>
                    </a:lnTo>
                    <a:lnTo>
                      <a:pt x="15" y="84"/>
                    </a:lnTo>
                    <a:lnTo>
                      <a:pt x="16" y="79"/>
                    </a:lnTo>
                    <a:lnTo>
                      <a:pt x="16" y="75"/>
                    </a:lnTo>
                    <a:lnTo>
                      <a:pt x="17" y="71"/>
                    </a:lnTo>
                    <a:lnTo>
                      <a:pt x="20" y="67"/>
                    </a:lnTo>
                    <a:lnTo>
                      <a:pt x="24" y="57"/>
                    </a:lnTo>
                    <a:lnTo>
                      <a:pt x="28" y="48"/>
                    </a:lnTo>
                    <a:lnTo>
                      <a:pt x="34" y="40"/>
                    </a:lnTo>
                    <a:lnTo>
                      <a:pt x="39" y="33"/>
                    </a:lnTo>
                    <a:lnTo>
                      <a:pt x="42" y="29"/>
                    </a:lnTo>
                    <a:lnTo>
                      <a:pt x="45" y="26"/>
                    </a:lnTo>
                    <a:lnTo>
                      <a:pt x="47" y="24"/>
                    </a:lnTo>
                    <a:lnTo>
                      <a:pt x="50" y="22"/>
                    </a:lnTo>
                    <a:lnTo>
                      <a:pt x="53" y="19"/>
                    </a:lnTo>
                    <a:lnTo>
                      <a:pt x="54" y="17"/>
                    </a:lnTo>
                    <a:lnTo>
                      <a:pt x="57" y="17"/>
                    </a:lnTo>
                    <a:lnTo>
                      <a:pt x="58" y="16"/>
                    </a:lnTo>
                    <a:lnTo>
                      <a:pt x="60" y="16"/>
                    </a:lnTo>
                    <a:lnTo>
                      <a:pt x="61" y="16"/>
                    </a:lnTo>
                    <a:lnTo>
                      <a:pt x="62" y="17"/>
                    </a:lnTo>
                    <a:lnTo>
                      <a:pt x="64" y="19"/>
                    </a:lnTo>
                    <a:lnTo>
                      <a:pt x="65" y="22"/>
                    </a:lnTo>
                    <a:lnTo>
                      <a:pt x="67" y="24"/>
                    </a:lnTo>
                    <a:lnTo>
                      <a:pt x="67" y="29"/>
                    </a:lnTo>
                    <a:lnTo>
                      <a:pt x="68" y="34"/>
                    </a:lnTo>
                    <a:lnTo>
                      <a:pt x="68" y="40"/>
                    </a:lnTo>
                    <a:lnTo>
                      <a:pt x="68" y="47"/>
                    </a:lnTo>
                    <a:lnTo>
                      <a:pt x="84" y="4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5625" name="Group 97">
              <a:extLst>
                <a:ext uri="{FF2B5EF4-FFF2-40B4-BE49-F238E27FC236}">
                  <a16:creationId xmlns:a16="http://schemas.microsoft.com/office/drawing/2014/main" id="{4E10EBC0-193B-4943-B60C-22C1C48E4B0D}"/>
                </a:ext>
              </a:extLst>
            </p:cNvPr>
            <p:cNvGrpSpPr>
              <a:grpSpLocks/>
            </p:cNvGrpSpPr>
            <p:nvPr/>
          </p:nvGrpSpPr>
          <p:grpSpPr bwMode="auto">
            <a:xfrm>
              <a:off x="2067" y="3376"/>
              <a:ext cx="408" cy="272"/>
              <a:chOff x="2302" y="1853"/>
              <a:chExt cx="408" cy="272"/>
            </a:xfrm>
          </p:grpSpPr>
          <p:sp>
            <p:nvSpPr>
              <p:cNvPr id="25663" name="Freeform 98">
                <a:extLst>
                  <a:ext uri="{FF2B5EF4-FFF2-40B4-BE49-F238E27FC236}">
                    <a16:creationId xmlns:a16="http://schemas.microsoft.com/office/drawing/2014/main" id="{27D75436-0B1E-B844-9BB7-76159CA62504}"/>
                  </a:ext>
                </a:extLst>
              </p:cNvPr>
              <p:cNvSpPr>
                <a:spLocks/>
              </p:cNvSpPr>
              <p:nvPr/>
            </p:nvSpPr>
            <p:spPr bwMode="auto">
              <a:xfrm>
                <a:off x="2309" y="1893"/>
                <a:ext cx="394" cy="198"/>
              </a:xfrm>
              <a:custGeom>
                <a:avLst/>
                <a:gdLst>
                  <a:gd name="T0" fmla="*/ 216 w 394"/>
                  <a:gd name="T1" fmla="*/ 1 h 198"/>
                  <a:gd name="T2" fmla="*/ 245 w 394"/>
                  <a:gd name="T3" fmla="*/ 3 h 198"/>
                  <a:gd name="T4" fmla="*/ 274 w 394"/>
                  <a:gd name="T5" fmla="*/ 8 h 198"/>
                  <a:gd name="T6" fmla="*/ 298 w 394"/>
                  <a:gd name="T7" fmla="*/ 14 h 198"/>
                  <a:gd name="T8" fmla="*/ 321 w 394"/>
                  <a:gd name="T9" fmla="*/ 22 h 198"/>
                  <a:gd name="T10" fmla="*/ 342 w 394"/>
                  <a:gd name="T11" fmla="*/ 32 h 198"/>
                  <a:gd name="T12" fmla="*/ 360 w 394"/>
                  <a:gd name="T13" fmla="*/ 43 h 198"/>
                  <a:gd name="T14" fmla="*/ 373 w 394"/>
                  <a:gd name="T15" fmla="*/ 56 h 198"/>
                  <a:gd name="T16" fmla="*/ 384 w 394"/>
                  <a:gd name="T17" fmla="*/ 70 h 198"/>
                  <a:gd name="T18" fmla="*/ 391 w 394"/>
                  <a:gd name="T19" fmla="*/ 84 h 198"/>
                  <a:gd name="T20" fmla="*/ 394 w 394"/>
                  <a:gd name="T21" fmla="*/ 100 h 198"/>
                  <a:gd name="T22" fmla="*/ 391 w 394"/>
                  <a:gd name="T23" fmla="*/ 114 h 198"/>
                  <a:gd name="T24" fmla="*/ 384 w 394"/>
                  <a:gd name="T25" fmla="*/ 128 h 198"/>
                  <a:gd name="T26" fmla="*/ 373 w 394"/>
                  <a:gd name="T27" fmla="*/ 142 h 198"/>
                  <a:gd name="T28" fmla="*/ 360 w 394"/>
                  <a:gd name="T29" fmla="*/ 155 h 198"/>
                  <a:gd name="T30" fmla="*/ 342 w 394"/>
                  <a:gd name="T31" fmla="*/ 166 h 198"/>
                  <a:gd name="T32" fmla="*/ 321 w 394"/>
                  <a:gd name="T33" fmla="*/ 176 h 198"/>
                  <a:gd name="T34" fmla="*/ 298 w 394"/>
                  <a:gd name="T35" fmla="*/ 184 h 198"/>
                  <a:gd name="T36" fmla="*/ 274 w 394"/>
                  <a:gd name="T37" fmla="*/ 191 h 198"/>
                  <a:gd name="T38" fmla="*/ 245 w 394"/>
                  <a:gd name="T39" fmla="*/ 196 h 198"/>
                  <a:gd name="T40" fmla="*/ 216 w 394"/>
                  <a:gd name="T41" fmla="*/ 198 h 198"/>
                  <a:gd name="T42" fmla="*/ 186 w 394"/>
                  <a:gd name="T43" fmla="*/ 198 h 198"/>
                  <a:gd name="T44" fmla="*/ 157 w 394"/>
                  <a:gd name="T45" fmla="*/ 197 h 198"/>
                  <a:gd name="T46" fmla="*/ 129 w 394"/>
                  <a:gd name="T47" fmla="*/ 193 h 198"/>
                  <a:gd name="T48" fmla="*/ 103 w 394"/>
                  <a:gd name="T49" fmla="*/ 187 h 198"/>
                  <a:gd name="T50" fmla="*/ 79 w 394"/>
                  <a:gd name="T51" fmla="*/ 179 h 198"/>
                  <a:gd name="T52" fmla="*/ 57 w 394"/>
                  <a:gd name="T53" fmla="*/ 169 h 198"/>
                  <a:gd name="T54" fmla="*/ 39 w 394"/>
                  <a:gd name="T55" fmla="*/ 159 h 198"/>
                  <a:gd name="T56" fmla="*/ 24 w 394"/>
                  <a:gd name="T57" fmla="*/ 146 h 198"/>
                  <a:gd name="T58" fmla="*/ 12 w 394"/>
                  <a:gd name="T59" fmla="*/ 134 h 198"/>
                  <a:gd name="T60" fmla="*/ 4 w 394"/>
                  <a:gd name="T61" fmla="*/ 120 h 198"/>
                  <a:gd name="T62" fmla="*/ 0 w 394"/>
                  <a:gd name="T63" fmla="*/ 104 h 198"/>
                  <a:gd name="T64" fmla="*/ 1 w 394"/>
                  <a:gd name="T65" fmla="*/ 89 h 198"/>
                  <a:gd name="T66" fmla="*/ 7 w 394"/>
                  <a:gd name="T67" fmla="*/ 74 h 198"/>
                  <a:gd name="T68" fmla="*/ 15 w 394"/>
                  <a:gd name="T69" fmla="*/ 60 h 198"/>
                  <a:gd name="T70" fmla="*/ 28 w 394"/>
                  <a:gd name="T71" fmla="*/ 48 h 198"/>
                  <a:gd name="T72" fmla="*/ 45 w 394"/>
                  <a:gd name="T73" fmla="*/ 36 h 198"/>
                  <a:gd name="T74" fmla="*/ 64 w 394"/>
                  <a:gd name="T75" fmla="*/ 27 h 198"/>
                  <a:gd name="T76" fmla="*/ 87 w 394"/>
                  <a:gd name="T77" fmla="*/ 17 h 198"/>
                  <a:gd name="T78" fmla="*/ 112 w 394"/>
                  <a:gd name="T79" fmla="*/ 10 h 198"/>
                  <a:gd name="T80" fmla="*/ 137 w 394"/>
                  <a:gd name="T81" fmla="*/ 4 h 198"/>
                  <a:gd name="T82" fmla="*/ 166 w 394"/>
                  <a:gd name="T83" fmla="*/ 1 h 198"/>
                  <a:gd name="T84" fmla="*/ 197 w 394"/>
                  <a:gd name="T85" fmla="*/ 0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94"/>
                  <a:gd name="T130" fmla="*/ 0 h 198"/>
                  <a:gd name="T131" fmla="*/ 394 w 394"/>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94" h="198">
                    <a:moveTo>
                      <a:pt x="197" y="0"/>
                    </a:moveTo>
                    <a:lnTo>
                      <a:pt x="207" y="0"/>
                    </a:lnTo>
                    <a:lnTo>
                      <a:pt x="216" y="1"/>
                    </a:lnTo>
                    <a:lnTo>
                      <a:pt x="226" y="1"/>
                    </a:lnTo>
                    <a:lnTo>
                      <a:pt x="236" y="1"/>
                    </a:lnTo>
                    <a:lnTo>
                      <a:pt x="245" y="3"/>
                    </a:lnTo>
                    <a:lnTo>
                      <a:pt x="255" y="4"/>
                    </a:lnTo>
                    <a:lnTo>
                      <a:pt x="264" y="5"/>
                    </a:lnTo>
                    <a:lnTo>
                      <a:pt x="274" y="8"/>
                    </a:lnTo>
                    <a:lnTo>
                      <a:pt x="282" y="10"/>
                    </a:lnTo>
                    <a:lnTo>
                      <a:pt x="290" y="13"/>
                    </a:lnTo>
                    <a:lnTo>
                      <a:pt x="298" y="14"/>
                    </a:lnTo>
                    <a:lnTo>
                      <a:pt x="306" y="17"/>
                    </a:lnTo>
                    <a:lnTo>
                      <a:pt x="315" y="20"/>
                    </a:lnTo>
                    <a:lnTo>
                      <a:pt x="321" y="22"/>
                    </a:lnTo>
                    <a:lnTo>
                      <a:pt x="328" y="27"/>
                    </a:lnTo>
                    <a:lnTo>
                      <a:pt x="335" y="29"/>
                    </a:lnTo>
                    <a:lnTo>
                      <a:pt x="342" y="32"/>
                    </a:lnTo>
                    <a:lnTo>
                      <a:pt x="349" y="36"/>
                    </a:lnTo>
                    <a:lnTo>
                      <a:pt x="354" y="39"/>
                    </a:lnTo>
                    <a:lnTo>
                      <a:pt x="360" y="43"/>
                    </a:lnTo>
                    <a:lnTo>
                      <a:pt x="365" y="48"/>
                    </a:lnTo>
                    <a:lnTo>
                      <a:pt x="369" y="52"/>
                    </a:lnTo>
                    <a:lnTo>
                      <a:pt x="373" y="56"/>
                    </a:lnTo>
                    <a:lnTo>
                      <a:pt x="377" y="60"/>
                    </a:lnTo>
                    <a:lnTo>
                      <a:pt x="381" y="65"/>
                    </a:lnTo>
                    <a:lnTo>
                      <a:pt x="384" y="70"/>
                    </a:lnTo>
                    <a:lnTo>
                      <a:pt x="387" y="74"/>
                    </a:lnTo>
                    <a:lnTo>
                      <a:pt x="390" y="79"/>
                    </a:lnTo>
                    <a:lnTo>
                      <a:pt x="391" y="84"/>
                    </a:lnTo>
                    <a:lnTo>
                      <a:pt x="392" y="89"/>
                    </a:lnTo>
                    <a:lnTo>
                      <a:pt x="392" y="94"/>
                    </a:lnTo>
                    <a:lnTo>
                      <a:pt x="394" y="100"/>
                    </a:lnTo>
                    <a:lnTo>
                      <a:pt x="392" y="104"/>
                    </a:lnTo>
                    <a:lnTo>
                      <a:pt x="392" y="110"/>
                    </a:lnTo>
                    <a:lnTo>
                      <a:pt x="391" y="114"/>
                    </a:lnTo>
                    <a:lnTo>
                      <a:pt x="390" y="120"/>
                    </a:lnTo>
                    <a:lnTo>
                      <a:pt x="387" y="124"/>
                    </a:lnTo>
                    <a:lnTo>
                      <a:pt x="384" y="128"/>
                    </a:lnTo>
                    <a:lnTo>
                      <a:pt x="381" y="134"/>
                    </a:lnTo>
                    <a:lnTo>
                      <a:pt x="377" y="138"/>
                    </a:lnTo>
                    <a:lnTo>
                      <a:pt x="373" y="142"/>
                    </a:lnTo>
                    <a:lnTo>
                      <a:pt x="369" y="146"/>
                    </a:lnTo>
                    <a:lnTo>
                      <a:pt x="365" y="151"/>
                    </a:lnTo>
                    <a:lnTo>
                      <a:pt x="360" y="155"/>
                    </a:lnTo>
                    <a:lnTo>
                      <a:pt x="354" y="159"/>
                    </a:lnTo>
                    <a:lnTo>
                      <a:pt x="349" y="162"/>
                    </a:lnTo>
                    <a:lnTo>
                      <a:pt x="342" y="166"/>
                    </a:lnTo>
                    <a:lnTo>
                      <a:pt x="335" y="169"/>
                    </a:lnTo>
                    <a:lnTo>
                      <a:pt x="328" y="173"/>
                    </a:lnTo>
                    <a:lnTo>
                      <a:pt x="321" y="176"/>
                    </a:lnTo>
                    <a:lnTo>
                      <a:pt x="315" y="179"/>
                    </a:lnTo>
                    <a:lnTo>
                      <a:pt x="306" y="182"/>
                    </a:lnTo>
                    <a:lnTo>
                      <a:pt x="298" y="184"/>
                    </a:lnTo>
                    <a:lnTo>
                      <a:pt x="290" y="187"/>
                    </a:lnTo>
                    <a:lnTo>
                      <a:pt x="282" y="189"/>
                    </a:lnTo>
                    <a:lnTo>
                      <a:pt x="274" y="191"/>
                    </a:lnTo>
                    <a:lnTo>
                      <a:pt x="264" y="193"/>
                    </a:lnTo>
                    <a:lnTo>
                      <a:pt x="255" y="194"/>
                    </a:lnTo>
                    <a:lnTo>
                      <a:pt x="245" y="196"/>
                    </a:lnTo>
                    <a:lnTo>
                      <a:pt x="236" y="197"/>
                    </a:lnTo>
                    <a:lnTo>
                      <a:pt x="226" y="197"/>
                    </a:lnTo>
                    <a:lnTo>
                      <a:pt x="216" y="198"/>
                    </a:lnTo>
                    <a:lnTo>
                      <a:pt x="207" y="198"/>
                    </a:lnTo>
                    <a:lnTo>
                      <a:pt x="197" y="198"/>
                    </a:lnTo>
                    <a:lnTo>
                      <a:pt x="186" y="198"/>
                    </a:lnTo>
                    <a:lnTo>
                      <a:pt x="177" y="198"/>
                    </a:lnTo>
                    <a:lnTo>
                      <a:pt x="166" y="197"/>
                    </a:lnTo>
                    <a:lnTo>
                      <a:pt x="157" y="197"/>
                    </a:lnTo>
                    <a:lnTo>
                      <a:pt x="147" y="196"/>
                    </a:lnTo>
                    <a:lnTo>
                      <a:pt x="137" y="194"/>
                    </a:lnTo>
                    <a:lnTo>
                      <a:pt x="129" y="193"/>
                    </a:lnTo>
                    <a:lnTo>
                      <a:pt x="120" y="191"/>
                    </a:lnTo>
                    <a:lnTo>
                      <a:pt x="112" y="189"/>
                    </a:lnTo>
                    <a:lnTo>
                      <a:pt x="103" y="187"/>
                    </a:lnTo>
                    <a:lnTo>
                      <a:pt x="95" y="184"/>
                    </a:lnTo>
                    <a:lnTo>
                      <a:pt x="87" y="182"/>
                    </a:lnTo>
                    <a:lnTo>
                      <a:pt x="79" y="179"/>
                    </a:lnTo>
                    <a:lnTo>
                      <a:pt x="72" y="176"/>
                    </a:lnTo>
                    <a:lnTo>
                      <a:pt x="64" y="173"/>
                    </a:lnTo>
                    <a:lnTo>
                      <a:pt x="57" y="169"/>
                    </a:lnTo>
                    <a:lnTo>
                      <a:pt x="50" y="166"/>
                    </a:lnTo>
                    <a:lnTo>
                      <a:pt x="45" y="162"/>
                    </a:lnTo>
                    <a:lnTo>
                      <a:pt x="39" y="159"/>
                    </a:lnTo>
                    <a:lnTo>
                      <a:pt x="34" y="155"/>
                    </a:lnTo>
                    <a:lnTo>
                      <a:pt x="28" y="151"/>
                    </a:lnTo>
                    <a:lnTo>
                      <a:pt x="24" y="146"/>
                    </a:lnTo>
                    <a:lnTo>
                      <a:pt x="19" y="142"/>
                    </a:lnTo>
                    <a:lnTo>
                      <a:pt x="15" y="138"/>
                    </a:lnTo>
                    <a:lnTo>
                      <a:pt x="12" y="134"/>
                    </a:lnTo>
                    <a:lnTo>
                      <a:pt x="9" y="128"/>
                    </a:lnTo>
                    <a:lnTo>
                      <a:pt x="7" y="124"/>
                    </a:lnTo>
                    <a:lnTo>
                      <a:pt x="4" y="120"/>
                    </a:lnTo>
                    <a:lnTo>
                      <a:pt x="2" y="114"/>
                    </a:lnTo>
                    <a:lnTo>
                      <a:pt x="1" y="110"/>
                    </a:lnTo>
                    <a:lnTo>
                      <a:pt x="0" y="104"/>
                    </a:lnTo>
                    <a:lnTo>
                      <a:pt x="0" y="100"/>
                    </a:lnTo>
                    <a:lnTo>
                      <a:pt x="0" y="94"/>
                    </a:lnTo>
                    <a:lnTo>
                      <a:pt x="1" y="89"/>
                    </a:lnTo>
                    <a:lnTo>
                      <a:pt x="2" y="84"/>
                    </a:lnTo>
                    <a:lnTo>
                      <a:pt x="4" y="79"/>
                    </a:lnTo>
                    <a:lnTo>
                      <a:pt x="7" y="74"/>
                    </a:lnTo>
                    <a:lnTo>
                      <a:pt x="9" y="70"/>
                    </a:lnTo>
                    <a:lnTo>
                      <a:pt x="12" y="65"/>
                    </a:lnTo>
                    <a:lnTo>
                      <a:pt x="15" y="60"/>
                    </a:lnTo>
                    <a:lnTo>
                      <a:pt x="19" y="56"/>
                    </a:lnTo>
                    <a:lnTo>
                      <a:pt x="24" y="52"/>
                    </a:lnTo>
                    <a:lnTo>
                      <a:pt x="28" y="48"/>
                    </a:lnTo>
                    <a:lnTo>
                      <a:pt x="34" y="43"/>
                    </a:lnTo>
                    <a:lnTo>
                      <a:pt x="39" y="39"/>
                    </a:lnTo>
                    <a:lnTo>
                      <a:pt x="45" y="36"/>
                    </a:lnTo>
                    <a:lnTo>
                      <a:pt x="50" y="32"/>
                    </a:lnTo>
                    <a:lnTo>
                      <a:pt x="57" y="29"/>
                    </a:lnTo>
                    <a:lnTo>
                      <a:pt x="64" y="27"/>
                    </a:lnTo>
                    <a:lnTo>
                      <a:pt x="72" y="22"/>
                    </a:lnTo>
                    <a:lnTo>
                      <a:pt x="79" y="20"/>
                    </a:lnTo>
                    <a:lnTo>
                      <a:pt x="87" y="17"/>
                    </a:lnTo>
                    <a:lnTo>
                      <a:pt x="95" y="14"/>
                    </a:lnTo>
                    <a:lnTo>
                      <a:pt x="103" y="13"/>
                    </a:lnTo>
                    <a:lnTo>
                      <a:pt x="112" y="10"/>
                    </a:lnTo>
                    <a:lnTo>
                      <a:pt x="120" y="8"/>
                    </a:lnTo>
                    <a:lnTo>
                      <a:pt x="129" y="5"/>
                    </a:lnTo>
                    <a:lnTo>
                      <a:pt x="137" y="4"/>
                    </a:lnTo>
                    <a:lnTo>
                      <a:pt x="147" y="3"/>
                    </a:lnTo>
                    <a:lnTo>
                      <a:pt x="157" y="1"/>
                    </a:lnTo>
                    <a:lnTo>
                      <a:pt x="166" y="1"/>
                    </a:lnTo>
                    <a:lnTo>
                      <a:pt x="177" y="1"/>
                    </a:lnTo>
                    <a:lnTo>
                      <a:pt x="186" y="0"/>
                    </a:lnTo>
                    <a:lnTo>
                      <a:pt x="197" y="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64" name="Freeform 99">
                <a:extLst>
                  <a:ext uri="{FF2B5EF4-FFF2-40B4-BE49-F238E27FC236}">
                    <a16:creationId xmlns:a16="http://schemas.microsoft.com/office/drawing/2014/main" id="{15DA57EC-6569-544B-B0D5-0E3635E42407}"/>
                  </a:ext>
                </a:extLst>
              </p:cNvPr>
              <p:cNvSpPr>
                <a:spLocks/>
              </p:cNvSpPr>
              <p:nvPr/>
            </p:nvSpPr>
            <p:spPr bwMode="auto">
              <a:xfrm>
                <a:off x="2506" y="1886"/>
                <a:ext cx="204" cy="107"/>
              </a:xfrm>
              <a:custGeom>
                <a:avLst/>
                <a:gdLst>
                  <a:gd name="T0" fmla="*/ 204 w 204"/>
                  <a:gd name="T1" fmla="*/ 107 h 107"/>
                  <a:gd name="T2" fmla="*/ 202 w 204"/>
                  <a:gd name="T3" fmla="*/ 94 h 107"/>
                  <a:gd name="T4" fmla="*/ 199 w 204"/>
                  <a:gd name="T5" fmla="*/ 83 h 107"/>
                  <a:gd name="T6" fmla="*/ 194 w 204"/>
                  <a:gd name="T7" fmla="*/ 73 h 107"/>
                  <a:gd name="T8" fmla="*/ 186 w 204"/>
                  <a:gd name="T9" fmla="*/ 63 h 107"/>
                  <a:gd name="T10" fmla="*/ 178 w 204"/>
                  <a:gd name="T11" fmla="*/ 53 h 107"/>
                  <a:gd name="T12" fmla="*/ 167 w 204"/>
                  <a:gd name="T13" fmla="*/ 45 h 107"/>
                  <a:gd name="T14" fmla="*/ 156 w 204"/>
                  <a:gd name="T15" fmla="*/ 36 h 107"/>
                  <a:gd name="T16" fmla="*/ 142 w 204"/>
                  <a:gd name="T17" fmla="*/ 29 h 107"/>
                  <a:gd name="T18" fmla="*/ 127 w 204"/>
                  <a:gd name="T19" fmla="*/ 22 h 107"/>
                  <a:gd name="T20" fmla="*/ 112 w 204"/>
                  <a:gd name="T21" fmla="*/ 17 h 107"/>
                  <a:gd name="T22" fmla="*/ 94 w 204"/>
                  <a:gd name="T23" fmla="*/ 11 h 107"/>
                  <a:gd name="T24" fmla="*/ 78 w 204"/>
                  <a:gd name="T25" fmla="*/ 7 h 107"/>
                  <a:gd name="T26" fmla="*/ 59 w 204"/>
                  <a:gd name="T27" fmla="*/ 4 h 107"/>
                  <a:gd name="T28" fmla="*/ 40 w 204"/>
                  <a:gd name="T29" fmla="*/ 1 h 107"/>
                  <a:gd name="T30" fmla="*/ 19 w 204"/>
                  <a:gd name="T31" fmla="*/ 0 h 107"/>
                  <a:gd name="T32" fmla="*/ 0 w 204"/>
                  <a:gd name="T33" fmla="*/ 0 h 107"/>
                  <a:gd name="T34" fmla="*/ 9 w 204"/>
                  <a:gd name="T35" fmla="*/ 14 h 107"/>
                  <a:gd name="T36" fmla="*/ 29 w 204"/>
                  <a:gd name="T37" fmla="*/ 15 h 107"/>
                  <a:gd name="T38" fmla="*/ 48 w 204"/>
                  <a:gd name="T39" fmla="*/ 18 h 107"/>
                  <a:gd name="T40" fmla="*/ 66 w 204"/>
                  <a:gd name="T41" fmla="*/ 21 h 107"/>
                  <a:gd name="T42" fmla="*/ 82 w 204"/>
                  <a:gd name="T43" fmla="*/ 24 h 107"/>
                  <a:gd name="T44" fmla="*/ 99 w 204"/>
                  <a:gd name="T45" fmla="*/ 28 h 107"/>
                  <a:gd name="T46" fmla="*/ 115 w 204"/>
                  <a:gd name="T47" fmla="*/ 34 h 107"/>
                  <a:gd name="T48" fmla="*/ 129 w 204"/>
                  <a:gd name="T49" fmla="*/ 39 h 107"/>
                  <a:gd name="T50" fmla="*/ 141 w 204"/>
                  <a:gd name="T51" fmla="*/ 46 h 107"/>
                  <a:gd name="T52" fmla="*/ 153 w 204"/>
                  <a:gd name="T53" fmla="*/ 53 h 107"/>
                  <a:gd name="T54" fmla="*/ 163 w 204"/>
                  <a:gd name="T55" fmla="*/ 60 h 107"/>
                  <a:gd name="T56" fmla="*/ 171 w 204"/>
                  <a:gd name="T57" fmla="*/ 69 h 107"/>
                  <a:gd name="T58" fmla="*/ 178 w 204"/>
                  <a:gd name="T59" fmla="*/ 76 h 107"/>
                  <a:gd name="T60" fmla="*/ 183 w 204"/>
                  <a:gd name="T61" fmla="*/ 84 h 107"/>
                  <a:gd name="T62" fmla="*/ 187 w 204"/>
                  <a:gd name="T63" fmla="*/ 93 h 107"/>
                  <a:gd name="T64" fmla="*/ 189 w 204"/>
                  <a:gd name="T65" fmla="*/ 101 h 107"/>
                  <a:gd name="T66" fmla="*/ 189 w 204"/>
                  <a:gd name="T67" fmla="*/ 107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7"/>
                  <a:gd name="T104" fmla="*/ 204 w 204"/>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7">
                    <a:moveTo>
                      <a:pt x="204" y="107"/>
                    </a:moveTo>
                    <a:lnTo>
                      <a:pt x="204" y="107"/>
                    </a:lnTo>
                    <a:lnTo>
                      <a:pt x="204" y="100"/>
                    </a:lnTo>
                    <a:lnTo>
                      <a:pt x="202" y="94"/>
                    </a:lnTo>
                    <a:lnTo>
                      <a:pt x="201" y="89"/>
                    </a:lnTo>
                    <a:lnTo>
                      <a:pt x="199" y="83"/>
                    </a:lnTo>
                    <a:lnTo>
                      <a:pt x="197" y="79"/>
                    </a:lnTo>
                    <a:lnTo>
                      <a:pt x="194" y="73"/>
                    </a:lnTo>
                    <a:lnTo>
                      <a:pt x="190" y="67"/>
                    </a:lnTo>
                    <a:lnTo>
                      <a:pt x="186" y="63"/>
                    </a:lnTo>
                    <a:lnTo>
                      <a:pt x="182" y="58"/>
                    </a:lnTo>
                    <a:lnTo>
                      <a:pt x="178" y="53"/>
                    </a:lnTo>
                    <a:lnTo>
                      <a:pt x="172" y="49"/>
                    </a:lnTo>
                    <a:lnTo>
                      <a:pt x="167" y="45"/>
                    </a:lnTo>
                    <a:lnTo>
                      <a:pt x="161" y="41"/>
                    </a:lnTo>
                    <a:lnTo>
                      <a:pt x="156" y="36"/>
                    </a:lnTo>
                    <a:lnTo>
                      <a:pt x="149" y="34"/>
                    </a:lnTo>
                    <a:lnTo>
                      <a:pt x="142" y="29"/>
                    </a:lnTo>
                    <a:lnTo>
                      <a:pt x="135" y="25"/>
                    </a:lnTo>
                    <a:lnTo>
                      <a:pt x="127" y="22"/>
                    </a:lnTo>
                    <a:lnTo>
                      <a:pt x="120" y="20"/>
                    </a:lnTo>
                    <a:lnTo>
                      <a:pt x="112" y="17"/>
                    </a:lnTo>
                    <a:lnTo>
                      <a:pt x="104" y="14"/>
                    </a:lnTo>
                    <a:lnTo>
                      <a:pt x="94" y="11"/>
                    </a:lnTo>
                    <a:lnTo>
                      <a:pt x="86" y="10"/>
                    </a:lnTo>
                    <a:lnTo>
                      <a:pt x="78" y="7"/>
                    </a:lnTo>
                    <a:lnTo>
                      <a:pt x="69" y="5"/>
                    </a:lnTo>
                    <a:lnTo>
                      <a:pt x="59" y="4"/>
                    </a:lnTo>
                    <a:lnTo>
                      <a:pt x="49" y="3"/>
                    </a:lnTo>
                    <a:lnTo>
                      <a:pt x="40" y="1"/>
                    </a:lnTo>
                    <a:lnTo>
                      <a:pt x="30" y="0"/>
                    </a:lnTo>
                    <a:lnTo>
                      <a:pt x="19" y="0"/>
                    </a:lnTo>
                    <a:lnTo>
                      <a:pt x="10" y="0"/>
                    </a:lnTo>
                    <a:lnTo>
                      <a:pt x="0" y="0"/>
                    </a:lnTo>
                    <a:lnTo>
                      <a:pt x="0" y="14"/>
                    </a:lnTo>
                    <a:lnTo>
                      <a:pt x="9" y="14"/>
                    </a:lnTo>
                    <a:lnTo>
                      <a:pt x="19" y="15"/>
                    </a:lnTo>
                    <a:lnTo>
                      <a:pt x="29" y="15"/>
                    </a:lnTo>
                    <a:lnTo>
                      <a:pt x="39" y="17"/>
                    </a:lnTo>
                    <a:lnTo>
                      <a:pt x="48" y="18"/>
                    </a:lnTo>
                    <a:lnTo>
                      <a:pt x="56" y="20"/>
                    </a:lnTo>
                    <a:lnTo>
                      <a:pt x="66" y="21"/>
                    </a:lnTo>
                    <a:lnTo>
                      <a:pt x="74" y="22"/>
                    </a:lnTo>
                    <a:lnTo>
                      <a:pt x="82" y="24"/>
                    </a:lnTo>
                    <a:lnTo>
                      <a:pt x="90" y="27"/>
                    </a:lnTo>
                    <a:lnTo>
                      <a:pt x="99" y="28"/>
                    </a:lnTo>
                    <a:lnTo>
                      <a:pt x="107" y="31"/>
                    </a:lnTo>
                    <a:lnTo>
                      <a:pt x="115" y="34"/>
                    </a:lnTo>
                    <a:lnTo>
                      <a:pt x="122" y="36"/>
                    </a:lnTo>
                    <a:lnTo>
                      <a:pt x="129" y="39"/>
                    </a:lnTo>
                    <a:lnTo>
                      <a:pt x="135" y="43"/>
                    </a:lnTo>
                    <a:lnTo>
                      <a:pt x="141" y="46"/>
                    </a:lnTo>
                    <a:lnTo>
                      <a:pt x="148" y="49"/>
                    </a:lnTo>
                    <a:lnTo>
                      <a:pt x="153" y="53"/>
                    </a:lnTo>
                    <a:lnTo>
                      <a:pt x="159" y="58"/>
                    </a:lnTo>
                    <a:lnTo>
                      <a:pt x="163" y="60"/>
                    </a:lnTo>
                    <a:lnTo>
                      <a:pt x="167" y="65"/>
                    </a:lnTo>
                    <a:lnTo>
                      <a:pt x="171" y="69"/>
                    </a:lnTo>
                    <a:lnTo>
                      <a:pt x="175" y="72"/>
                    </a:lnTo>
                    <a:lnTo>
                      <a:pt x="178" y="76"/>
                    </a:lnTo>
                    <a:lnTo>
                      <a:pt x="180" y="80"/>
                    </a:lnTo>
                    <a:lnTo>
                      <a:pt x="183" y="84"/>
                    </a:lnTo>
                    <a:lnTo>
                      <a:pt x="186" y="89"/>
                    </a:lnTo>
                    <a:lnTo>
                      <a:pt x="187" y="93"/>
                    </a:lnTo>
                    <a:lnTo>
                      <a:pt x="187" y="97"/>
                    </a:lnTo>
                    <a:lnTo>
                      <a:pt x="189" y="101"/>
                    </a:lnTo>
                    <a:lnTo>
                      <a:pt x="189" y="107"/>
                    </a:lnTo>
                    <a:lnTo>
                      <a:pt x="204" y="10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65" name="Freeform 100">
                <a:extLst>
                  <a:ext uri="{FF2B5EF4-FFF2-40B4-BE49-F238E27FC236}">
                    <a16:creationId xmlns:a16="http://schemas.microsoft.com/office/drawing/2014/main" id="{38951681-FFF1-4245-9E8B-7577813E3B56}"/>
                  </a:ext>
                </a:extLst>
              </p:cNvPr>
              <p:cNvSpPr>
                <a:spLocks/>
              </p:cNvSpPr>
              <p:nvPr/>
            </p:nvSpPr>
            <p:spPr bwMode="auto">
              <a:xfrm>
                <a:off x="2506" y="1993"/>
                <a:ext cx="204" cy="105"/>
              </a:xfrm>
              <a:custGeom>
                <a:avLst/>
                <a:gdLst>
                  <a:gd name="T0" fmla="*/ 0 w 204"/>
                  <a:gd name="T1" fmla="*/ 105 h 105"/>
                  <a:gd name="T2" fmla="*/ 19 w 204"/>
                  <a:gd name="T3" fmla="*/ 105 h 105"/>
                  <a:gd name="T4" fmla="*/ 40 w 204"/>
                  <a:gd name="T5" fmla="*/ 104 h 105"/>
                  <a:gd name="T6" fmla="*/ 59 w 204"/>
                  <a:gd name="T7" fmla="*/ 101 h 105"/>
                  <a:gd name="T8" fmla="*/ 78 w 204"/>
                  <a:gd name="T9" fmla="*/ 98 h 105"/>
                  <a:gd name="T10" fmla="*/ 94 w 204"/>
                  <a:gd name="T11" fmla="*/ 94 h 105"/>
                  <a:gd name="T12" fmla="*/ 112 w 204"/>
                  <a:gd name="T13" fmla="*/ 89 h 105"/>
                  <a:gd name="T14" fmla="*/ 127 w 204"/>
                  <a:gd name="T15" fmla="*/ 83 h 105"/>
                  <a:gd name="T16" fmla="*/ 142 w 204"/>
                  <a:gd name="T17" fmla="*/ 76 h 105"/>
                  <a:gd name="T18" fmla="*/ 156 w 204"/>
                  <a:gd name="T19" fmla="*/ 69 h 105"/>
                  <a:gd name="T20" fmla="*/ 167 w 204"/>
                  <a:gd name="T21" fmla="*/ 60 h 105"/>
                  <a:gd name="T22" fmla="*/ 178 w 204"/>
                  <a:gd name="T23" fmla="*/ 52 h 105"/>
                  <a:gd name="T24" fmla="*/ 186 w 204"/>
                  <a:gd name="T25" fmla="*/ 42 h 105"/>
                  <a:gd name="T26" fmla="*/ 194 w 204"/>
                  <a:gd name="T27" fmla="*/ 32 h 105"/>
                  <a:gd name="T28" fmla="*/ 199 w 204"/>
                  <a:gd name="T29" fmla="*/ 22 h 105"/>
                  <a:gd name="T30" fmla="*/ 202 w 204"/>
                  <a:gd name="T31" fmla="*/ 11 h 105"/>
                  <a:gd name="T32" fmla="*/ 204 w 204"/>
                  <a:gd name="T33" fmla="*/ 0 h 105"/>
                  <a:gd name="T34" fmla="*/ 189 w 204"/>
                  <a:gd name="T35" fmla="*/ 3 h 105"/>
                  <a:gd name="T36" fmla="*/ 187 w 204"/>
                  <a:gd name="T37" fmla="*/ 12 h 105"/>
                  <a:gd name="T38" fmla="*/ 183 w 204"/>
                  <a:gd name="T39" fmla="*/ 21 h 105"/>
                  <a:gd name="T40" fmla="*/ 178 w 204"/>
                  <a:gd name="T41" fmla="*/ 28 h 105"/>
                  <a:gd name="T42" fmla="*/ 171 w 204"/>
                  <a:gd name="T43" fmla="*/ 36 h 105"/>
                  <a:gd name="T44" fmla="*/ 163 w 204"/>
                  <a:gd name="T45" fmla="*/ 45 h 105"/>
                  <a:gd name="T46" fmla="*/ 153 w 204"/>
                  <a:gd name="T47" fmla="*/ 52 h 105"/>
                  <a:gd name="T48" fmla="*/ 141 w 204"/>
                  <a:gd name="T49" fmla="*/ 59 h 105"/>
                  <a:gd name="T50" fmla="*/ 129 w 204"/>
                  <a:gd name="T51" fmla="*/ 66 h 105"/>
                  <a:gd name="T52" fmla="*/ 115 w 204"/>
                  <a:gd name="T53" fmla="*/ 72 h 105"/>
                  <a:gd name="T54" fmla="*/ 99 w 204"/>
                  <a:gd name="T55" fmla="*/ 77 h 105"/>
                  <a:gd name="T56" fmla="*/ 82 w 204"/>
                  <a:gd name="T57" fmla="*/ 82 h 105"/>
                  <a:gd name="T58" fmla="*/ 66 w 204"/>
                  <a:gd name="T59" fmla="*/ 84 h 105"/>
                  <a:gd name="T60" fmla="*/ 48 w 204"/>
                  <a:gd name="T61" fmla="*/ 89 h 105"/>
                  <a:gd name="T62" fmla="*/ 29 w 204"/>
                  <a:gd name="T63" fmla="*/ 90 h 105"/>
                  <a:gd name="T64" fmla="*/ 9 w 204"/>
                  <a:gd name="T65" fmla="*/ 91 h 105"/>
                  <a:gd name="T66" fmla="*/ 0 w 204"/>
                  <a:gd name="T67" fmla="*/ 91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5"/>
                  <a:gd name="T104" fmla="*/ 204 w 204"/>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5">
                    <a:moveTo>
                      <a:pt x="0" y="105"/>
                    </a:moveTo>
                    <a:lnTo>
                      <a:pt x="0" y="105"/>
                    </a:lnTo>
                    <a:lnTo>
                      <a:pt x="10" y="105"/>
                    </a:lnTo>
                    <a:lnTo>
                      <a:pt x="19" y="105"/>
                    </a:lnTo>
                    <a:lnTo>
                      <a:pt x="30" y="104"/>
                    </a:lnTo>
                    <a:lnTo>
                      <a:pt x="40" y="104"/>
                    </a:lnTo>
                    <a:lnTo>
                      <a:pt x="49" y="103"/>
                    </a:lnTo>
                    <a:lnTo>
                      <a:pt x="59" y="101"/>
                    </a:lnTo>
                    <a:lnTo>
                      <a:pt x="69" y="100"/>
                    </a:lnTo>
                    <a:lnTo>
                      <a:pt x="78" y="98"/>
                    </a:lnTo>
                    <a:lnTo>
                      <a:pt x="86" y="96"/>
                    </a:lnTo>
                    <a:lnTo>
                      <a:pt x="94" y="94"/>
                    </a:lnTo>
                    <a:lnTo>
                      <a:pt x="104" y="91"/>
                    </a:lnTo>
                    <a:lnTo>
                      <a:pt x="112" y="89"/>
                    </a:lnTo>
                    <a:lnTo>
                      <a:pt x="120" y="86"/>
                    </a:lnTo>
                    <a:lnTo>
                      <a:pt x="127" y="83"/>
                    </a:lnTo>
                    <a:lnTo>
                      <a:pt x="135" y="79"/>
                    </a:lnTo>
                    <a:lnTo>
                      <a:pt x="142" y="76"/>
                    </a:lnTo>
                    <a:lnTo>
                      <a:pt x="149" y="73"/>
                    </a:lnTo>
                    <a:lnTo>
                      <a:pt x="156" y="69"/>
                    </a:lnTo>
                    <a:lnTo>
                      <a:pt x="161" y="65"/>
                    </a:lnTo>
                    <a:lnTo>
                      <a:pt x="167" y="60"/>
                    </a:lnTo>
                    <a:lnTo>
                      <a:pt x="172" y="56"/>
                    </a:lnTo>
                    <a:lnTo>
                      <a:pt x="178" y="52"/>
                    </a:lnTo>
                    <a:lnTo>
                      <a:pt x="182" y="48"/>
                    </a:lnTo>
                    <a:lnTo>
                      <a:pt x="186" y="42"/>
                    </a:lnTo>
                    <a:lnTo>
                      <a:pt x="190" y="38"/>
                    </a:lnTo>
                    <a:lnTo>
                      <a:pt x="194" y="32"/>
                    </a:lnTo>
                    <a:lnTo>
                      <a:pt x="197" y="28"/>
                    </a:lnTo>
                    <a:lnTo>
                      <a:pt x="199" y="22"/>
                    </a:lnTo>
                    <a:lnTo>
                      <a:pt x="201" y="17"/>
                    </a:lnTo>
                    <a:lnTo>
                      <a:pt x="202" y="11"/>
                    </a:lnTo>
                    <a:lnTo>
                      <a:pt x="204" y="5"/>
                    </a:lnTo>
                    <a:lnTo>
                      <a:pt x="204" y="0"/>
                    </a:lnTo>
                    <a:lnTo>
                      <a:pt x="189" y="0"/>
                    </a:lnTo>
                    <a:lnTo>
                      <a:pt x="189" y="3"/>
                    </a:lnTo>
                    <a:lnTo>
                      <a:pt x="187" y="8"/>
                    </a:lnTo>
                    <a:lnTo>
                      <a:pt x="187" y="12"/>
                    </a:lnTo>
                    <a:lnTo>
                      <a:pt x="186" y="17"/>
                    </a:lnTo>
                    <a:lnTo>
                      <a:pt x="183" y="21"/>
                    </a:lnTo>
                    <a:lnTo>
                      <a:pt x="180" y="25"/>
                    </a:lnTo>
                    <a:lnTo>
                      <a:pt x="178" y="28"/>
                    </a:lnTo>
                    <a:lnTo>
                      <a:pt x="175" y="32"/>
                    </a:lnTo>
                    <a:lnTo>
                      <a:pt x="171" y="36"/>
                    </a:lnTo>
                    <a:lnTo>
                      <a:pt x="167" y="41"/>
                    </a:lnTo>
                    <a:lnTo>
                      <a:pt x="163" y="45"/>
                    </a:lnTo>
                    <a:lnTo>
                      <a:pt x="159" y="49"/>
                    </a:lnTo>
                    <a:lnTo>
                      <a:pt x="153" y="52"/>
                    </a:lnTo>
                    <a:lnTo>
                      <a:pt x="148" y="56"/>
                    </a:lnTo>
                    <a:lnTo>
                      <a:pt x="141" y="59"/>
                    </a:lnTo>
                    <a:lnTo>
                      <a:pt x="135" y="63"/>
                    </a:lnTo>
                    <a:lnTo>
                      <a:pt x="129" y="66"/>
                    </a:lnTo>
                    <a:lnTo>
                      <a:pt x="122" y="69"/>
                    </a:lnTo>
                    <a:lnTo>
                      <a:pt x="115" y="72"/>
                    </a:lnTo>
                    <a:lnTo>
                      <a:pt x="107" y="74"/>
                    </a:lnTo>
                    <a:lnTo>
                      <a:pt x="99" y="77"/>
                    </a:lnTo>
                    <a:lnTo>
                      <a:pt x="90" y="79"/>
                    </a:lnTo>
                    <a:lnTo>
                      <a:pt x="82" y="82"/>
                    </a:lnTo>
                    <a:lnTo>
                      <a:pt x="74" y="83"/>
                    </a:lnTo>
                    <a:lnTo>
                      <a:pt x="66" y="84"/>
                    </a:lnTo>
                    <a:lnTo>
                      <a:pt x="56" y="87"/>
                    </a:lnTo>
                    <a:lnTo>
                      <a:pt x="48" y="89"/>
                    </a:lnTo>
                    <a:lnTo>
                      <a:pt x="39" y="89"/>
                    </a:lnTo>
                    <a:lnTo>
                      <a:pt x="29" y="90"/>
                    </a:lnTo>
                    <a:lnTo>
                      <a:pt x="19" y="90"/>
                    </a:lnTo>
                    <a:lnTo>
                      <a:pt x="9" y="91"/>
                    </a:lnTo>
                    <a:lnTo>
                      <a:pt x="0" y="91"/>
                    </a:lnTo>
                    <a:lnTo>
                      <a:pt x="0" y="10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66" name="Freeform 101">
                <a:extLst>
                  <a:ext uri="{FF2B5EF4-FFF2-40B4-BE49-F238E27FC236}">
                    <a16:creationId xmlns:a16="http://schemas.microsoft.com/office/drawing/2014/main" id="{F0B0D280-CB75-DB4D-81C0-0A021CD87A1A}"/>
                  </a:ext>
                </a:extLst>
              </p:cNvPr>
              <p:cNvSpPr>
                <a:spLocks/>
              </p:cNvSpPr>
              <p:nvPr/>
            </p:nvSpPr>
            <p:spPr bwMode="auto">
              <a:xfrm>
                <a:off x="2302" y="1993"/>
                <a:ext cx="204" cy="105"/>
              </a:xfrm>
              <a:custGeom>
                <a:avLst/>
                <a:gdLst>
                  <a:gd name="T0" fmla="*/ 0 w 204"/>
                  <a:gd name="T1" fmla="*/ 0 h 105"/>
                  <a:gd name="T2" fmla="*/ 0 w 204"/>
                  <a:gd name="T3" fmla="*/ 11 h 105"/>
                  <a:gd name="T4" fmla="*/ 4 w 204"/>
                  <a:gd name="T5" fmla="*/ 22 h 105"/>
                  <a:gd name="T6" fmla="*/ 9 w 204"/>
                  <a:gd name="T7" fmla="*/ 32 h 105"/>
                  <a:gd name="T8" fmla="*/ 16 w 204"/>
                  <a:gd name="T9" fmla="*/ 42 h 105"/>
                  <a:gd name="T10" fmla="*/ 26 w 204"/>
                  <a:gd name="T11" fmla="*/ 52 h 105"/>
                  <a:gd name="T12" fmla="*/ 37 w 204"/>
                  <a:gd name="T13" fmla="*/ 60 h 105"/>
                  <a:gd name="T14" fmla="*/ 48 w 204"/>
                  <a:gd name="T15" fmla="*/ 69 h 105"/>
                  <a:gd name="T16" fmla="*/ 61 w 204"/>
                  <a:gd name="T17" fmla="*/ 76 h 105"/>
                  <a:gd name="T18" fmla="*/ 75 w 204"/>
                  <a:gd name="T19" fmla="*/ 83 h 105"/>
                  <a:gd name="T20" fmla="*/ 91 w 204"/>
                  <a:gd name="T21" fmla="*/ 89 h 105"/>
                  <a:gd name="T22" fmla="*/ 108 w 204"/>
                  <a:gd name="T23" fmla="*/ 94 h 105"/>
                  <a:gd name="T24" fmla="*/ 125 w 204"/>
                  <a:gd name="T25" fmla="*/ 98 h 105"/>
                  <a:gd name="T26" fmla="*/ 144 w 204"/>
                  <a:gd name="T27" fmla="*/ 101 h 105"/>
                  <a:gd name="T28" fmla="*/ 164 w 204"/>
                  <a:gd name="T29" fmla="*/ 104 h 105"/>
                  <a:gd name="T30" fmla="*/ 183 w 204"/>
                  <a:gd name="T31" fmla="*/ 105 h 105"/>
                  <a:gd name="T32" fmla="*/ 204 w 204"/>
                  <a:gd name="T33" fmla="*/ 105 h 105"/>
                  <a:gd name="T34" fmla="*/ 193 w 204"/>
                  <a:gd name="T35" fmla="*/ 91 h 105"/>
                  <a:gd name="T36" fmla="*/ 174 w 204"/>
                  <a:gd name="T37" fmla="*/ 90 h 105"/>
                  <a:gd name="T38" fmla="*/ 155 w 204"/>
                  <a:gd name="T39" fmla="*/ 89 h 105"/>
                  <a:gd name="T40" fmla="*/ 138 w 204"/>
                  <a:gd name="T41" fmla="*/ 84 h 105"/>
                  <a:gd name="T42" fmla="*/ 120 w 204"/>
                  <a:gd name="T43" fmla="*/ 82 h 105"/>
                  <a:gd name="T44" fmla="*/ 104 w 204"/>
                  <a:gd name="T45" fmla="*/ 77 h 105"/>
                  <a:gd name="T46" fmla="*/ 89 w 204"/>
                  <a:gd name="T47" fmla="*/ 72 h 105"/>
                  <a:gd name="T48" fmla="*/ 75 w 204"/>
                  <a:gd name="T49" fmla="*/ 66 h 105"/>
                  <a:gd name="T50" fmla="*/ 61 w 204"/>
                  <a:gd name="T51" fmla="*/ 59 h 105"/>
                  <a:gd name="T52" fmla="*/ 50 w 204"/>
                  <a:gd name="T53" fmla="*/ 52 h 105"/>
                  <a:gd name="T54" fmla="*/ 39 w 204"/>
                  <a:gd name="T55" fmla="*/ 45 h 105"/>
                  <a:gd name="T56" fmla="*/ 31 w 204"/>
                  <a:gd name="T57" fmla="*/ 36 h 105"/>
                  <a:gd name="T58" fmla="*/ 24 w 204"/>
                  <a:gd name="T59" fmla="*/ 28 h 105"/>
                  <a:gd name="T60" fmla="*/ 20 w 204"/>
                  <a:gd name="T61" fmla="*/ 21 h 105"/>
                  <a:gd name="T62" fmla="*/ 16 w 204"/>
                  <a:gd name="T63" fmla="*/ 12 h 105"/>
                  <a:gd name="T64" fmla="*/ 15 w 204"/>
                  <a:gd name="T65" fmla="*/ 3 h 105"/>
                  <a:gd name="T66" fmla="*/ 15 w 204"/>
                  <a:gd name="T67" fmla="*/ 0 h 10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5"/>
                  <a:gd name="T104" fmla="*/ 204 w 204"/>
                  <a:gd name="T105" fmla="*/ 105 h 10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5">
                    <a:moveTo>
                      <a:pt x="0" y="0"/>
                    </a:moveTo>
                    <a:lnTo>
                      <a:pt x="0" y="0"/>
                    </a:lnTo>
                    <a:lnTo>
                      <a:pt x="0" y="5"/>
                    </a:lnTo>
                    <a:lnTo>
                      <a:pt x="0" y="11"/>
                    </a:lnTo>
                    <a:lnTo>
                      <a:pt x="1" y="17"/>
                    </a:lnTo>
                    <a:lnTo>
                      <a:pt x="4" y="22"/>
                    </a:lnTo>
                    <a:lnTo>
                      <a:pt x="7" y="28"/>
                    </a:lnTo>
                    <a:lnTo>
                      <a:pt x="9" y="32"/>
                    </a:lnTo>
                    <a:lnTo>
                      <a:pt x="12" y="38"/>
                    </a:lnTo>
                    <a:lnTo>
                      <a:pt x="16" y="42"/>
                    </a:lnTo>
                    <a:lnTo>
                      <a:pt x="20" y="48"/>
                    </a:lnTo>
                    <a:lnTo>
                      <a:pt x="26" y="52"/>
                    </a:lnTo>
                    <a:lnTo>
                      <a:pt x="31" y="56"/>
                    </a:lnTo>
                    <a:lnTo>
                      <a:pt x="37" y="60"/>
                    </a:lnTo>
                    <a:lnTo>
                      <a:pt x="42" y="65"/>
                    </a:lnTo>
                    <a:lnTo>
                      <a:pt x="48" y="69"/>
                    </a:lnTo>
                    <a:lnTo>
                      <a:pt x="54" y="73"/>
                    </a:lnTo>
                    <a:lnTo>
                      <a:pt x="61" y="76"/>
                    </a:lnTo>
                    <a:lnTo>
                      <a:pt x="68" y="79"/>
                    </a:lnTo>
                    <a:lnTo>
                      <a:pt x="75" y="83"/>
                    </a:lnTo>
                    <a:lnTo>
                      <a:pt x="83" y="86"/>
                    </a:lnTo>
                    <a:lnTo>
                      <a:pt x="91" y="89"/>
                    </a:lnTo>
                    <a:lnTo>
                      <a:pt x="99" y="91"/>
                    </a:lnTo>
                    <a:lnTo>
                      <a:pt x="108" y="94"/>
                    </a:lnTo>
                    <a:lnTo>
                      <a:pt x="117" y="96"/>
                    </a:lnTo>
                    <a:lnTo>
                      <a:pt x="125" y="98"/>
                    </a:lnTo>
                    <a:lnTo>
                      <a:pt x="135" y="100"/>
                    </a:lnTo>
                    <a:lnTo>
                      <a:pt x="144" y="101"/>
                    </a:lnTo>
                    <a:lnTo>
                      <a:pt x="154" y="103"/>
                    </a:lnTo>
                    <a:lnTo>
                      <a:pt x="164" y="104"/>
                    </a:lnTo>
                    <a:lnTo>
                      <a:pt x="173" y="104"/>
                    </a:lnTo>
                    <a:lnTo>
                      <a:pt x="183" y="105"/>
                    </a:lnTo>
                    <a:lnTo>
                      <a:pt x="193" y="105"/>
                    </a:lnTo>
                    <a:lnTo>
                      <a:pt x="204" y="105"/>
                    </a:lnTo>
                    <a:lnTo>
                      <a:pt x="204" y="91"/>
                    </a:lnTo>
                    <a:lnTo>
                      <a:pt x="193" y="91"/>
                    </a:lnTo>
                    <a:lnTo>
                      <a:pt x="184" y="90"/>
                    </a:lnTo>
                    <a:lnTo>
                      <a:pt x="174" y="90"/>
                    </a:lnTo>
                    <a:lnTo>
                      <a:pt x="165" y="89"/>
                    </a:lnTo>
                    <a:lnTo>
                      <a:pt x="155" y="89"/>
                    </a:lnTo>
                    <a:lnTo>
                      <a:pt x="146" y="87"/>
                    </a:lnTo>
                    <a:lnTo>
                      <a:pt x="138" y="84"/>
                    </a:lnTo>
                    <a:lnTo>
                      <a:pt x="128" y="83"/>
                    </a:lnTo>
                    <a:lnTo>
                      <a:pt x="120" y="82"/>
                    </a:lnTo>
                    <a:lnTo>
                      <a:pt x="112" y="79"/>
                    </a:lnTo>
                    <a:lnTo>
                      <a:pt x="104" y="77"/>
                    </a:lnTo>
                    <a:lnTo>
                      <a:pt x="97" y="74"/>
                    </a:lnTo>
                    <a:lnTo>
                      <a:pt x="89" y="72"/>
                    </a:lnTo>
                    <a:lnTo>
                      <a:pt x="82" y="69"/>
                    </a:lnTo>
                    <a:lnTo>
                      <a:pt x="75" y="66"/>
                    </a:lnTo>
                    <a:lnTo>
                      <a:pt x="68" y="63"/>
                    </a:lnTo>
                    <a:lnTo>
                      <a:pt x="61" y="59"/>
                    </a:lnTo>
                    <a:lnTo>
                      <a:pt x="56" y="56"/>
                    </a:lnTo>
                    <a:lnTo>
                      <a:pt x="50" y="52"/>
                    </a:lnTo>
                    <a:lnTo>
                      <a:pt x="45" y="49"/>
                    </a:lnTo>
                    <a:lnTo>
                      <a:pt x="39" y="45"/>
                    </a:lnTo>
                    <a:lnTo>
                      <a:pt x="35" y="41"/>
                    </a:lnTo>
                    <a:lnTo>
                      <a:pt x="31" y="36"/>
                    </a:lnTo>
                    <a:lnTo>
                      <a:pt x="29" y="32"/>
                    </a:lnTo>
                    <a:lnTo>
                      <a:pt x="24" y="28"/>
                    </a:lnTo>
                    <a:lnTo>
                      <a:pt x="22" y="25"/>
                    </a:lnTo>
                    <a:lnTo>
                      <a:pt x="20" y="21"/>
                    </a:lnTo>
                    <a:lnTo>
                      <a:pt x="18" y="17"/>
                    </a:lnTo>
                    <a:lnTo>
                      <a:pt x="16" y="12"/>
                    </a:lnTo>
                    <a:lnTo>
                      <a:pt x="15" y="8"/>
                    </a:lnTo>
                    <a:lnTo>
                      <a:pt x="15" y="3"/>
                    </a:lnTo>
                    <a:lnTo>
                      <a:pt x="15"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67" name="Freeform 102">
                <a:extLst>
                  <a:ext uri="{FF2B5EF4-FFF2-40B4-BE49-F238E27FC236}">
                    <a16:creationId xmlns:a16="http://schemas.microsoft.com/office/drawing/2014/main" id="{BA054343-831E-A745-9194-D0455BA81463}"/>
                  </a:ext>
                </a:extLst>
              </p:cNvPr>
              <p:cNvSpPr>
                <a:spLocks/>
              </p:cNvSpPr>
              <p:nvPr/>
            </p:nvSpPr>
            <p:spPr bwMode="auto">
              <a:xfrm>
                <a:off x="2302" y="1886"/>
                <a:ext cx="204" cy="107"/>
              </a:xfrm>
              <a:custGeom>
                <a:avLst/>
                <a:gdLst>
                  <a:gd name="T0" fmla="*/ 204 w 204"/>
                  <a:gd name="T1" fmla="*/ 0 h 107"/>
                  <a:gd name="T2" fmla="*/ 183 w 204"/>
                  <a:gd name="T3" fmla="*/ 0 h 107"/>
                  <a:gd name="T4" fmla="*/ 164 w 204"/>
                  <a:gd name="T5" fmla="*/ 1 h 107"/>
                  <a:gd name="T6" fmla="*/ 144 w 204"/>
                  <a:gd name="T7" fmla="*/ 4 h 107"/>
                  <a:gd name="T8" fmla="*/ 125 w 204"/>
                  <a:gd name="T9" fmla="*/ 7 h 107"/>
                  <a:gd name="T10" fmla="*/ 108 w 204"/>
                  <a:gd name="T11" fmla="*/ 11 h 107"/>
                  <a:gd name="T12" fmla="*/ 91 w 204"/>
                  <a:gd name="T13" fmla="*/ 17 h 107"/>
                  <a:gd name="T14" fmla="*/ 75 w 204"/>
                  <a:gd name="T15" fmla="*/ 22 h 107"/>
                  <a:gd name="T16" fmla="*/ 61 w 204"/>
                  <a:gd name="T17" fmla="*/ 29 h 107"/>
                  <a:gd name="T18" fmla="*/ 48 w 204"/>
                  <a:gd name="T19" fmla="*/ 36 h 107"/>
                  <a:gd name="T20" fmla="*/ 37 w 204"/>
                  <a:gd name="T21" fmla="*/ 45 h 107"/>
                  <a:gd name="T22" fmla="*/ 26 w 204"/>
                  <a:gd name="T23" fmla="*/ 53 h 107"/>
                  <a:gd name="T24" fmla="*/ 16 w 204"/>
                  <a:gd name="T25" fmla="*/ 63 h 107"/>
                  <a:gd name="T26" fmla="*/ 9 w 204"/>
                  <a:gd name="T27" fmla="*/ 73 h 107"/>
                  <a:gd name="T28" fmla="*/ 4 w 204"/>
                  <a:gd name="T29" fmla="*/ 83 h 107"/>
                  <a:gd name="T30" fmla="*/ 0 w 204"/>
                  <a:gd name="T31" fmla="*/ 94 h 107"/>
                  <a:gd name="T32" fmla="*/ 0 w 204"/>
                  <a:gd name="T33" fmla="*/ 107 h 107"/>
                  <a:gd name="T34" fmla="*/ 15 w 204"/>
                  <a:gd name="T35" fmla="*/ 101 h 107"/>
                  <a:gd name="T36" fmla="*/ 16 w 204"/>
                  <a:gd name="T37" fmla="*/ 93 h 107"/>
                  <a:gd name="T38" fmla="*/ 20 w 204"/>
                  <a:gd name="T39" fmla="*/ 84 h 107"/>
                  <a:gd name="T40" fmla="*/ 24 w 204"/>
                  <a:gd name="T41" fmla="*/ 76 h 107"/>
                  <a:gd name="T42" fmla="*/ 31 w 204"/>
                  <a:gd name="T43" fmla="*/ 69 h 107"/>
                  <a:gd name="T44" fmla="*/ 39 w 204"/>
                  <a:gd name="T45" fmla="*/ 60 h 107"/>
                  <a:gd name="T46" fmla="*/ 50 w 204"/>
                  <a:gd name="T47" fmla="*/ 53 h 107"/>
                  <a:gd name="T48" fmla="*/ 61 w 204"/>
                  <a:gd name="T49" fmla="*/ 46 h 107"/>
                  <a:gd name="T50" fmla="*/ 75 w 204"/>
                  <a:gd name="T51" fmla="*/ 39 h 107"/>
                  <a:gd name="T52" fmla="*/ 89 w 204"/>
                  <a:gd name="T53" fmla="*/ 34 h 107"/>
                  <a:gd name="T54" fmla="*/ 104 w 204"/>
                  <a:gd name="T55" fmla="*/ 28 h 107"/>
                  <a:gd name="T56" fmla="*/ 120 w 204"/>
                  <a:gd name="T57" fmla="*/ 24 h 107"/>
                  <a:gd name="T58" fmla="*/ 138 w 204"/>
                  <a:gd name="T59" fmla="*/ 21 h 107"/>
                  <a:gd name="T60" fmla="*/ 155 w 204"/>
                  <a:gd name="T61" fmla="*/ 18 h 107"/>
                  <a:gd name="T62" fmla="*/ 174 w 204"/>
                  <a:gd name="T63" fmla="*/ 15 h 107"/>
                  <a:gd name="T64" fmla="*/ 193 w 204"/>
                  <a:gd name="T65" fmla="*/ 14 h 107"/>
                  <a:gd name="T66" fmla="*/ 204 w 204"/>
                  <a:gd name="T67" fmla="*/ 14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4"/>
                  <a:gd name="T103" fmla="*/ 0 h 107"/>
                  <a:gd name="T104" fmla="*/ 204 w 204"/>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4" h="107">
                    <a:moveTo>
                      <a:pt x="204" y="0"/>
                    </a:moveTo>
                    <a:lnTo>
                      <a:pt x="204" y="0"/>
                    </a:lnTo>
                    <a:lnTo>
                      <a:pt x="193" y="0"/>
                    </a:lnTo>
                    <a:lnTo>
                      <a:pt x="183" y="0"/>
                    </a:lnTo>
                    <a:lnTo>
                      <a:pt x="173" y="0"/>
                    </a:lnTo>
                    <a:lnTo>
                      <a:pt x="164" y="1"/>
                    </a:lnTo>
                    <a:lnTo>
                      <a:pt x="154" y="3"/>
                    </a:lnTo>
                    <a:lnTo>
                      <a:pt x="144" y="4"/>
                    </a:lnTo>
                    <a:lnTo>
                      <a:pt x="135" y="5"/>
                    </a:lnTo>
                    <a:lnTo>
                      <a:pt x="125" y="7"/>
                    </a:lnTo>
                    <a:lnTo>
                      <a:pt x="117" y="10"/>
                    </a:lnTo>
                    <a:lnTo>
                      <a:pt x="108" y="11"/>
                    </a:lnTo>
                    <a:lnTo>
                      <a:pt x="99" y="14"/>
                    </a:lnTo>
                    <a:lnTo>
                      <a:pt x="91" y="17"/>
                    </a:lnTo>
                    <a:lnTo>
                      <a:pt x="83" y="20"/>
                    </a:lnTo>
                    <a:lnTo>
                      <a:pt x="75" y="22"/>
                    </a:lnTo>
                    <a:lnTo>
                      <a:pt x="68" y="25"/>
                    </a:lnTo>
                    <a:lnTo>
                      <a:pt x="61" y="29"/>
                    </a:lnTo>
                    <a:lnTo>
                      <a:pt x="54" y="34"/>
                    </a:lnTo>
                    <a:lnTo>
                      <a:pt x="48" y="36"/>
                    </a:lnTo>
                    <a:lnTo>
                      <a:pt x="42" y="41"/>
                    </a:lnTo>
                    <a:lnTo>
                      <a:pt x="37" y="45"/>
                    </a:lnTo>
                    <a:lnTo>
                      <a:pt x="31" y="49"/>
                    </a:lnTo>
                    <a:lnTo>
                      <a:pt x="26" y="53"/>
                    </a:lnTo>
                    <a:lnTo>
                      <a:pt x="20" y="58"/>
                    </a:lnTo>
                    <a:lnTo>
                      <a:pt x="16" y="63"/>
                    </a:lnTo>
                    <a:lnTo>
                      <a:pt x="12" y="67"/>
                    </a:lnTo>
                    <a:lnTo>
                      <a:pt x="9" y="73"/>
                    </a:lnTo>
                    <a:lnTo>
                      <a:pt x="7" y="79"/>
                    </a:lnTo>
                    <a:lnTo>
                      <a:pt x="4" y="83"/>
                    </a:lnTo>
                    <a:lnTo>
                      <a:pt x="1" y="89"/>
                    </a:lnTo>
                    <a:lnTo>
                      <a:pt x="0" y="94"/>
                    </a:lnTo>
                    <a:lnTo>
                      <a:pt x="0" y="100"/>
                    </a:lnTo>
                    <a:lnTo>
                      <a:pt x="0" y="107"/>
                    </a:lnTo>
                    <a:lnTo>
                      <a:pt x="15" y="107"/>
                    </a:lnTo>
                    <a:lnTo>
                      <a:pt x="15" y="101"/>
                    </a:lnTo>
                    <a:lnTo>
                      <a:pt x="15" y="97"/>
                    </a:lnTo>
                    <a:lnTo>
                      <a:pt x="16" y="93"/>
                    </a:lnTo>
                    <a:lnTo>
                      <a:pt x="18" y="89"/>
                    </a:lnTo>
                    <a:lnTo>
                      <a:pt x="20" y="84"/>
                    </a:lnTo>
                    <a:lnTo>
                      <a:pt x="22" y="80"/>
                    </a:lnTo>
                    <a:lnTo>
                      <a:pt x="24" y="76"/>
                    </a:lnTo>
                    <a:lnTo>
                      <a:pt x="29" y="72"/>
                    </a:lnTo>
                    <a:lnTo>
                      <a:pt x="31" y="69"/>
                    </a:lnTo>
                    <a:lnTo>
                      <a:pt x="35" y="65"/>
                    </a:lnTo>
                    <a:lnTo>
                      <a:pt x="39" y="60"/>
                    </a:lnTo>
                    <a:lnTo>
                      <a:pt x="45" y="58"/>
                    </a:lnTo>
                    <a:lnTo>
                      <a:pt x="50" y="53"/>
                    </a:lnTo>
                    <a:lnTo>
                      <a:pt x="56" y="49"/>
                    </a:lnTo>
                    <a:lnTo>
                      <a:pt x="61" y="46"/>
                    </a:lnTo>
                    <a:lnTo>
                      <a:pt x="68" y="43"/>
                    </a:lnTo>
                    <a:lnTo>
                      <a:pt x="75" y="39"/>
                    </a:lnTo>
                    <a:lnTo>
                      <a:pt x="82" y="36"/>
                    </a:lnTo>
                    <a:lnTo>
                      <a:pt x="89" y="34"/>
                    </a:lnTo>
                    <a:lnTo>
                      <a:pt x="97" y="31"/>
                    </a:lnTo>
                    <a:lnTo>
                      <a:pt x="104" y="28"/>
                    </a:lnTo>
                    <a:lnTo>
                      <a:pt x="112" y="27"/>
                    </a:lnTo>
                    <a:lnTo>
                      <a:pt x="120" y="24"/>
                    </a:lnTo>
                    <a:lnTo>
                      <a:pt x="128" y="22"/>
                    </a:lnTo>
                    <a:lnTo>
                      <a:pt x="138" y="21"/>
                    </a:lnTo>
                    <a:lnTo>
                      <a:pt x="146" y="20"/>
                    </a:lnTo>
                    <a:lnTo>
                      <a:pt x="155" y="18"/>
                    </a:lnTo>
                    <a:lnTo>
                      <a:pt x="165" y="17"/>
                    </a:lnTo>
                    <a:lnTo>
                      <a:pt x="174" y="15"/>
                    </a:lnTo>
                    <a:lnTo>
                      <a:pt x="184" y="15"/>
                    </a:lnTo>
                    <a:lnTo>
                      <a:pt x="193" y="14"/>
                    </a:lnTo>
                    <a:lnTo>
                      <a:pt x="204" y="14"/>
                    </a:lnTo>
                    <a:lnTo>
                      <a:pt x="20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68" name="Freeform 103">
                <a:extLst>
                  <a:ext uri="{FF2B5EF4-FFF2-40B4-BE49-F238E27FC236}">
                    <a16:creationId xmlns:a16="http://schemas.microsoft.com/office/drawing/2014/main" id="{6DD24DA5-5C2C-A747-ACF0-602D96DD1F2D}"/>
                  </a:ext>
                </a:extLst>
              </p:cNvPr>
              <p:cNvSpPr>
                <a:spLocks/>
              </p:cNvSpPr>
              <p:nvPr/>
            </p:nvSpPr>
            <p:spPr bwMode="auto">
              <a:xfrm>
                <a:off x="2369" y="2045"/>
                <a:ext cx="69" cy="63"/>
              </a:xfrm>
              <a:custGeom>
                <a:avLst/>
                <a:gdLst>
                  <a:gd name="T0" fmla="*/ 54 w 69"/>
                  <a:gd name="T1" fmla="*/ 0 h 63"/>
                  <a:gd name="T2" fmla="*/ 53 w 69"/>
                  <a:gd name="T3" fmla="*/ 10 h 63"/>
                  <a:gd name="T4" fmla="*/ 50 w 69"/>
                  <a:gd name="T5" fmla="*/ 20 h 63"/>
                  <a:gd name="T6" fmla="*/ 42 w 69"/>
                  <a:gd name="T7" fmla="*/ 34 h 63"/>
                  <a:gd name="T8" fmla="*/ 39 w 69"/>
                  <a:gd name="T9" fmla="*/ 39 h 63"/>
                  <a:gd name="T10" fmla="*/ 35 w 69"/>
                  <a:gd name="T11" fmla="*/ 44 h 63"/>
                  <a:gd name="T12" fmla="*/ 31 w 69"/>
                  <a:gd name="T13" fmla="*/ 46 h 63"/>
                  <a:gd name="T14" fmla="*/ 28 w 69"/>
                  <a:gd name="T15" fmla="*/ 48 h 63"/>
                  <a:gd name="T16" fmla="*/ 26 w 69"/>
                  <a:gd name="T17" fmla="*/ 48 h 63"/>
                  <a:gd name="T18" fmla="*/ 24 w 69"/>
                  <a:gd name="T19" fmla="*/ 48 h 63"/>
                  <a:gd name="T20" fmla="*/ 23 w 69"/>
                  <a:gd name="T21" fmla="*/ 46 h 63"/>
                  <a:gd name="T22" fmla="*/ 20 w 69"/>
                  <a:gd name="T23" fmla="*/ 45 h 63"/>
                  <a:gd name="T24" fmla="*/ 19 w 69"/>
                  <a:gd name="T25" fmla="*/ 41 h 63"/>
                  <a:gd name="T26" fmla="*/ 16 w 69"/>
                  <a:gd name="T27" fmla="*/ 37 h 63"/>
                  <a:gd name="T28" fmla="*/ 16 w 69"/>
                  <a:gd name="T29" fmla="*/ 30 h 63"/>
                  <a:gd name="T30" fmla="*/ 15 w 69"/>
                  <a:gd name="T31" fmla="*/ 21 h 63"/>
                  <a:gd name="T32" fmla="*/ 0 w 69"/>
                  <a:gd name="T33" fmla="*/ 27 h 63"/>
                  <a:gd name="T34" fmla="*/ 1 w 69"/>
                  <a:gd name="T35" fmla="*/ 35 h 63"/>
                  <a:gd name="T36" fmla="*/ 4 w 69"/>
                  <a:gd name="T37" fmla="*/ 44 h 63"/>
                  <a:gd name="T38" fmla="*/ 7 w 69"/>
                  <a:gd name="T39" fmla="*/ 51 h 63"/>
                  <a:gd name="T40" fmla="*/ 11 w 69"/>
                  <a:gd name="T41" fmla="*/ 56 h 63"/>
                  <a:gd name="T42" fmla="*/ 16 w 69"/>
                  <a:gd name="T43" fmla="*/ 60 h 63"/>
                  <a:gd name="T44" fmla="*/ 23 w 69"/>
                  <a:gd name="T45" fmla="*/ 63 h 63"/>
                  <a:gd name="T46" fmla="*/ 30 w 69"/>
                  <a:gd name="T47" fmla="*/ 63 h 63"/>
                  <a:gd name="T48" fmla="*/ 37 w 69"/>
                  <a:gd name="T49" fmla="*/ 60 h 63"/>
                  <a:gd name="T50" fmla="*/ 42 w 69"/>
                  <a:gd name="T51" fmla="*/ 56 h 63"/>
                  <a:gd name="T52" fmla="*/ 47 w 69"/>
                  <a:gd name="T53" fmla="*/ 52 h 63"/>
                  <a:gd name="T54" fmla="*/ 53 w 69"/>
                  <a:gd name="T55" fmla="*/ 45 h 63"/>
                  <a:gd name="T56" fmla="*/ 60 w 69"/>
                  <a:gd name="T57" fmla="*/ 34 h 63"/>
                  <a:gd name="T58" fmla="*/ 65 w 69"/>
                  <a:gd name="T59" fmla="*/ 20 h 63"/>
                  <a:gd name="T60" fmla="*/ 68 w 69"/>
                  <a:gd name="T61" fmla="*/ 8 h 63"/>
                  <a:gd name="T62" fmla="*/ 69 w 69"/>
                  <a:gd name="T63" fmla="*/ 3 h 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
                  <a:gd name="T97" fmla="*/ 0 h 63"/>
                  <a:gd name="T98" fmla="*/ 69 w 69"/>
                  <a:gd name="T99" fmla="*/ 63 h 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 h="63">
                    <a:moveTo>
                      <a:pt x="54" y="0"/>
                    </a:moveTo>
                    <a:lnTo>
                      <a:pt x="54" y="0"/>
                    </a:lnTo>
                    <a:lnTo>
                      <a:pt x="54" y="6"/>
                    </a:lnTo>
                    <a:lnTo>
                      <a:pt x="53" y="10"/>
                    </a:lnTo>
                    <a:lnTo>
                      <a:pt x="52" y="14"/>
                    </a:lnTo>
                    <a:lnTo>
                      <a:pt x="50" y="20"/>
                    </a:lnTo>
                    <a:lnTo>
                      <a:pt x="46" y="27"/>
                    </a:lnTo>
                    <a:lnTo>
                      <a:pt x="42" y="34"/>
                    </a:lnTo>
                    <a:lnTo>
                      <a:pt x="41" y="37"/>
                    </a:lnTo>
                    <a:lnTo>
                      <a:pt x="39" y="39"/>
                    </a:lnTo>
                    <a:lnTo>
                      <a:pt x="37" y="41"/>
                    </a:lnTo>
                    <a:lnTo>
                      <a:pt x="35" y="44"/>
                    </a:lnTo>
                    <a:lnTo>
                      <a:pt x="34" y="45"/>
                    </a:lnTo>
                    <a:lnTo>
                      <a:pt x="31" y="46"/>
                    </a:lnTo>
                    <a:lnTo>
                      <a:pt x="30" y="46"/>
                    </a:lnTo>
                    <a:lnTo>
                      <a:pt x="28" y="48"/>
                    </a:lnTo>
                    <a:lnTo>
                      <a:pt x="27" y="48"/>
                    </a:lnTo>
                    <a:lnTo>
                      <a:pt x="26" y="48"/>
                    </a:lnTo>
                    <a:lnTo>
                      <a:pt x="24" y="48"/>
                    </a:lnTo>
                    <a:lnTo>
                      <a:pt x="23" y="48"/>
                    </a:lnTo>
                    <a:lnTo>
                      <a:pt x="23" y="46"/>
                    </a:lnTo>
                    <a:lnTo>
                      <a:pt x="22" y="46"/>
                    </a:lnTo>
                    <a:lnTo>
                      <a:pt x="20" y="45"/>
                    </a:lnTo>
                    <a:lnTo>
                      <a:pt x="19" y="44"/>
                    </a:lnTo>
                    <a:lnTo>
                      <a:pt x="19" y="41"/>
                    </a:lnTo>
                    <a:lnTo>
                      <a:pt x="17" y="39"/>
                    </a:lnTo>
                    <a:lnTo>
                      <a:pt x="16" y="37"/>
                    </a:lnTo>
                    <a:lnTo>
                      <a:pt x="16" y="32"/>
                    </a:lnTo>
                    <a:lnTo>
                      <a:pt x="16" y="30"/>
                    </a:lnTo>
                    <a:lnTo>
                      <a:pt x="15" y="25"/>
                    </a:lnTo>
                    <a:lnTo>
                      <a:pt x="15" y="21"/>
                    </a:lnTo>
                    <a:lnTo>
                      <a:pt x="0" y="21"/>
                    </a:lnTo>
                    <a:lnTo>
                      <a:pt x="0" y="27"/>
                    </a:lnTo>
                    <a:lnTo>
                      <a:pt x="1" y="31"/>
                    </a:lnTo>
                    <a:lnTo>
                      <a:pt x="1" y="35"/>
                    </a:lnTo>
                    <a:lnTo>
                      <a:pt x="2" y="39"/>
                    </a:lnTo>
                    <a:lnTo>
                      <a:pt x="4" y="44"/>
                    </a:lnTo>
                    <a:lnTo>
                      <a:pt x="5" y="48"/>
                    </a:lnTo>
                    <a:lnTo>
                      <a:pt x="7" y="51"/>
                    </a:lnTo>
                    <a:lnTo>
                      <a:pt x="8" y="53"/>
                    </a:lnTo>
                    <a:lnTo>
                      <a:pt x="11" y="56"/>
                    </a:lnTo>
                    <a:lnTo>
                      <a:pt x="13" y="59"/>
                    </a:lnTo>
                    <a:lnTo>
                      <a:pt x="16" y="60"/>
                    </a:lnTo>
                    <a:lnTo>
                      <a:pt x="20" y="62"/>
                    </a:lnTo>
                    <a:lnTo>
                      <a:pt x="23" y="63"/>
                    </a:lnTo>
                    <a:lnTo>
                      <a:pt x="27" y="63"/>
                    </a:lnTo>
                    <a:lnTo>
                      <a:pt x="30" y="63"/>
                    </a:lnTo>
                    <a:lnTo>
                      <a:pt x="32" y="62"/>
                    </a:lnTo>
                    <a:lnTo>
                      <a:pt x="37" y="60"/>
                    </a:lnTo>
                    <a:lnTo>
                      <a:pt x="39" y="59"/>
                    </a:lnTo>
                    <a:lnTo>
                      <a:pt x="42" y="56"/>
                    </a:lnTo>
                    <a:lnTo>
                      <a:pt x="45" y="55"/>
                    </a:lnTo>
                    <a:lnTo>
                      <a:pt x="47" y="52"/>
                    </a:lnTo>
                    <a:lnTo>
                      <a:pt x="50" y="49"/>
                    </a:lnTo>
                    <a:lnTo>
                      <a:pt x="53" y="45"/>
                    </a:lnTo>
                    <a:lnTo>
                      <a:pt x="56" y="42"/>
                    </a:lnTo>
                    <a:lnTo>
                      <a:pt x="60" y="34"/>
                    </a:lnTo>
                    <a:lnTo>
                      <a:pt x="64" y="25"/>
                    </a:lnTo>
                    <a:lnTo>
                      <a:pt x="65" y="20"/>
                    </a:lnTo>
                    <a:lnTo>
                      <a:pt x="67" y="14"/>
                    </a:lnTo>
                    <a:lnTo>
                      <a:pt x="68" y="8"/>
                    </a:lnTo>
                    <a:lnTo>
                      <a:pt x="69" y="3"/>
                    </a:lnTo>
                    <a:lnTo>
                      <a:pt x="54"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69" name="Freeform 104">
                <a:extLst>
                  <a:ext uri="{FF2B5EF4-FFF2-40B4-BE49-F238E27FC236}">
                    <a16:creationId xmlns:a16="http://schemas.microsoft.com/office/drawing/2014/main" id="{7287F0EE-CFBE-7443-8FD9-52B947A72CD9}"/>
                  </a:ext>
                </a:extLst>
              </p:cNvPr>
              <p:cNvSpPr>
                <a:spLocks/>
              </p:cNvSpPr>
              <p:nvPr/>
            </p:nvSpPr>
            <p:spPr bwMode="auto">
              <a:xfrm>
                <a:off x="2423" y="1880"/>
                <a:ext cx="48" cy="168"/>
              </a:xfrm>
              <a:custGeom>
                <a:avLst/>
                <a:gdLst>
                  <a:gd name="T0" fmla="*/ 48 w 48"/>
                  <a:gd name="T1" fmla="*/ 3 h 168"/>
                  <a:gd name="T2" fmla="*/ 33 w 48"/>
                  <a:gd name="T3" fmla="*/ 0 h 168"/>
                  <a:gd name="T4" fmla="*/ 0 w 48"/>
                  <a:gd name="T5" fmla="*/ 165 h 168"/>
                  <a:gd name="T6" fmla="*/ 15 w 48"/>
                  <a:gd name="T7" fmla="*/ 168 h 168"/>
                  <a:gd name="T8" fmla="*/ 48 w 48"/>
                  <a:gd name="T9" fmla="*/ 3 h 168"/>
                  <a:gd name="T10" fmla="*/ 48 w 48"/>
                  <a:gd name="T11" fmla="*/ 3 h 168"/>
                  <a:gd name="T12" fmla="*/ 0 60000 65536"/>
                  <a:gd name="T13" fmla="*/ 0 60000 65536"/>
                  <a:gd name="T14" fmla="*/ 0 60000 65536"/>
                  <a:gd name="T15" fmla="*/ 0 60000 65536"/>
                  <a:gd name="T16" fmla="*/ 0 60000 65536"/>
                  <a:gd name="T17" fmla="*/ 0 60000 65536"/>
                  <a:gd name="T18" fmla="*/ 0 w 48"/>
                  <a:gd name="T19" fmla="*/ 0 h 168"/>
                  <a:gd name="T20" fmla="*/ 48 w 48"/>
                  <a:gd name="T21" fmla="*/ 168 h 168"/>
                </a:gdLst>
                <a:ahLst/>
                <a:cxnLst>
                  <a:cxn ang="T12">
                    <a:pos x="T0" y="T1"/>
                  </a:cxn>
                  <a:cxn ang="T13">
                    <a:pos x="T2" y="T3"/>
                  </a:cxn>
                  <a:cxn ang="T14">
                    <a:pos x="T4" y="T5"/>
                  </a:cxn>
                  <a:cxn ang="T15">
                    <a:pos x="T6" y="T7"/>
                  </a:cxn>
                  <a:cxn ang="T16">
                    <a:pos x="T8" y="T9"/>
                  </a:cxn>
                  <a:cxn ang="T17">
                    <a:pos x="T10" y="T11"/>
                  </a:cxn>
                </a:cxnLst>
                <a:rect l="T18" t="T19" r="T20" b="T21"/>
                <a:pathLst>
                  <a:path w="48" h="168">
                    <a:moveTo>
                      <a:pt x="48" y="3"/>
                    </a:moveTo>
                    <a:lnTo>
                      <a:pt x="33" y="0"/>
                    </a:lnTo>
                    <a:lnTo>
                      <a:pt x="0" y="165"/>
                    </a:lnTo>
                    <a:lnTo>
                      <a:pt x="15" y="168"/>
                    </a:lnTo>
                    <a:lnTo>
                      <a:pt x="48" y="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70" name="Freeform 105">
                <a:extLst>
                  <a:ext uri="{FF2B5EF4-FFF2-40B4-BE49-F238E27FC236}">
                    <a16:creationId xmlns:a16="http://schemas.microsoft.com/office/drawing/2014/main" id="{D7E35F39-CE01-CE4F-93F0-1BEF09E41616}"/>
                  </a:ext>
                </a:extLst>
              </p:cNvPr>
              <p:cNvSpPr>
                <a:spLocks/>
              </p:cNvSpPr>
              <p:nvPr/>
            </p:nvSpPr>
            <p:spPr bwMode="auto">
              <a:xfrm>
                <a:off x="2456" y="1853"/>
                <a:ext cx="46" cy="47"/>
              </a:xfrm>
              <a:custGeom>
                <a:avLst/>
                <a:gdLst>
                  <a:gd name="T0" fmla="*/ 46 w 46"/>
                  <a:gd name="T1" fmla="*/ 37 h 47"/>
                  <a:gd name="T2" fmla="*/ 45 w 46"/>
                  <a:gd name="T3" fmla="*/ 34 h 47"/>
                  <a:gd name="T4" fmla="*/ 41 w 46"/>
                  <a:gd name="T5" fmla="*/ 27 h 47"/>
                  <a:gd name="T6" fmla="*/ 37 w 46"/>
                  <a:gd name="T7" fmla="*/ 17 h 47"/>
                  <a:gd name="T8" fmla="*/ 31 w 46"/>
                  <a:gd name="T9" fmla="*/ 9 h 47"/>
                  <a:gd name="T10" fmla="*/ 29 w 46"/>
                  <a:gd name="T11" fmla="*/ 5 h 47"/>
                  <a:gd name="T12" fmla="*/ 26 w 46"/>
                  <a:gd name="T13" fmla="*/ 2 h 47"/>
                  <a:gd name="T14" fmla="*/ 22 w 46"/>
                  <a:gd name="T15" fmla="*/ 0 h 47"/>
                  <a:gd name="T16" fmla="*/ 19 w 46"/>
                  <a:gd name="T17" fmla="*/ 0 h 47"/>
                  <a:gd name="T18" fmla="*/ 16 w 46"/>
                  <a:gd name="T19" fmla="*/ 0 h 47"/>
                  <a:gd name="T20" fmla="*/ 12 w 46"/>
                  <a:gd name="T21" fmla="*/ 0 h 47"/>
                  <a:gd name="T22" fmla="*/ 10 w 46"/>
                  <a:gd name="T23" fmla="*/ 3 h 47"/>
                  <a:gd name="T24" fmla="*/ 8 w 46"/>
                  <a:gd name="T25" fmla="*/ 5 h 47"/>
                  <a:gd name="T26" fmla="*/ 5 w 46"/>
                  <a:gd name="T27" fmla="*/ 7 h 47"/>
                  <a:gd name="T28" fmla="*/ 4 w 46"/>
                  <a:gd name="T29" fmla="*/ 10 h 47"/>
                  <a:gd name="T30" fmla="*/ 1 w 46"/>
                  <a:gd name="T31" fmla="*/ 17 h 47"/>
                  <a:gd name="T32" fmla="*/ 0 w 46"/>
                  <a:gd name="T33" fmla="*/ 27 h 47"/>
                  <a:gd name="T34" fmla="*/ 15 w 46"/>
                  <a:gd name="T35" fmla="*/ 30 h 47"/>
                  <a:gd name="T36" fmla="*/ 16 w 46"/>
                  <a:gd name="T37" fmla="*/ 22 h 47"/>
                  <a:gd name="T38" fmla="*/ 19 w 46"/>
                  <a:gd name="T39" fmla="*/ 16 h 47"/>
                  <a:gd name="T40" fmla="*/ 19 w 46"/>
                  <a:gd name="T41" fmla="*/ 14 h 47"/>
                  <a:gd name="T42" fmla="*/ 19 w 46"/>
                  <a:gd name="T43" fmla="*/ 14 h 47"/>
                  <a:gd name="T44" fmla="*/ 20 w 46"/>
                  <a:gd name="T45" fmla="*/ 14 h 47"/>
                  <a:gd name="T46" fmla="*/ 19 w 46"/>
                  <a:gd name="T47" fmla="*/ 14 h 47"/>
                  <a:gd name="T48" fmla="*/ 19 w 46"/>
                  <a:gd name="T49" fmla="*/ 14 h 47"/>
                  <a:gd name="T50" fmla="*/ 18 w 46"/>
                  <a:gd name="T51" fmla="*/ 14 h 47"/>
                  <a:gd name="T52" fmla="*/ 16 w 46"/>
                  <a:gd name="T53" fmla="*/ 14 h 47"/>
                  <a:gd name="T54" fmla="*/ 16 w 46"/>
                  <a:gd name="T55" fmla="*/ 14 h 47"/>
                  <a:gd name="T56" fmla="*/ 18 w 46"/>
                  <a:gd name="T57" fmla="*/ 16 h 47"/>
                  <a:gd name="T58" fmla="*/ 19 w 46"/>
                  <a:gd name="T59" fmla="*/ 17 h 47"/>
                  <a:gd name="T60" fmla="*/ 23 w 46"/>
                  <a:gd name="T61" fmla="*/ 24 h 47"/>
                  <a:gd name="T62" fmla="*/ 27 w 46"/>
                  <a:gd name="T63" fmla="*/ 33 h 47"/>
                  <a:gd name="T64" fmla="*/ 31 w 46"/>
                  <a:gd name="T65" fmla="*/ 41 h 47"/>
                  <a:gd name="T66" fmla="*/ 35 w 46"/>
                  <a:gd name="T67" fmla="*/ 47 h 47"/>
                  <a:gd name="T68" fmla="*/ 46 w 46"/>
                  <a:gd name="T69" fmla="*/ 37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
                  <a:gd name="T106" fmla="*/ 0 h 47"/>
                  <a:gd name="T107" fmla="*/ 46 w 46"/>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 h="47">
                    <a:moveTo>
                      <a:pt x="46" y="37"/>
                    </a:moveTo>
                    <a:lnTo>
                      <a:pt x="45" y="34"/>
                    </a:lnTo>
                    <a:lnTo>
                      <a:pt x="41" y="27"/>
                    </a:lnTo>
                    <a:lnTo>
                      <a:pt x="37" y="17"/>
                    </a:lnTo>
                    <a:lnTo>
                      <a:pt x="31" y="9"/>
                    </a:lnTo>
                    <a:lnTo>
                      <a:pt x="29" y="5"/>
                    </a:lnTo>
                    <a:lnTo>
                      <a:pt x="26" y="2"/>
                    </a:lnTo>
                    <a:lnTo>
                      <a:pt x="22" y="0"/>
                    </a:lnTo>
                    <a:lnTo>
                      <a:pt x="19" y="0"/>
                    </a:lnTo>
                    <a:lnTo>
                      <a:pt x="16" y="0"/>
                    </a:lnTo>
                    <a:lnTo>
                      <a:pt x="12" y="0"/>
                    </a:lnTo>
                    <a:lnTo>
                      <a:pt x="10" y="3"/>
                    </a:lnTo>
                    <a:lnTo>
                      <a:pt x="8" y="5"/>
                    </a:lnTo>
                    <a:lnTo>
                      <a:pt x="5" y="7"/>
                    </a:lnTo>
                    <a:lnTo>
                      <a:pt x="4" y="10"/>
                    </a:lnTo>
                    <a:lnTo>
                      <a:pt x="1" y="17"/>
                    </a:lnTo>
                    <a:lnTo>
                      <a:pt x="0" y="27"/>
                    </a:lnTo>
                    <a:lnTo>
                      <a:pt x="15" y="30"/>
                    </a:lnTo>
                    <a:lnTo>
                      <a:pt x="16" y="22"/>
                    </a:lnTo>
                    <a:lnTo>
                      <a:pt x="19" y="16"/>
                    </a:lnTo>
                    <a:lnTo>
                      <a:pt x="19" y="14"/>
                    </a:lnTo>
                    <a:lnTo>
                      <a:pt x="20" y="14"/>
                    </a:lnTo>
                    <a:lnTo>
                      <a:pt x="19" y="14"/>
                    </a:lnTo>
                    <a:lnTo>
                      <a:pt x="18" y="14"/>
                    </a:lnTo>
                    <a:lnTo>
                      <a:pt x="16" y="14"/>
                    </a:lnTo>
                    <a:lnTo>
                      <a:pt x="18" y="16"/>
                    </a:lnTo>
                    <a:lnTo>
                      <a:pt x="19" y="17"/>
                    </a:lnTo>
                    <a:lnTo>
                      <a:pt x="23" y="24"/>
                    </a:lnTo>
                    <a:lnTo>
                      <a:pt x="27" y="33"/>
                    </a:lnTo>
                    <a:lnTo>
                      <a:pt x="31" y="41"/>
                    </a:lnTo>
                    <a:lnTo>
                      <a:pt x="35" y="47"/>
                    </a:lnTo>
                    <a:lnTo>
                      <a:pt x="46" y="3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71" name="Freeform 106">
                <a:extLst>
                  <a:ext uri="{FF2B5EF4-FFF2-40B4-BE49-F238E27FC236}">
                    <a16:creationId xmlns:a16="http://schemas.microsoft.com/office/drawing/2014/main" id="{F56579B2-35B7-E642-99B5-B732FDE03C3C}"/>
                  </a:ext>
                </a:extLst>
              </p:cNvPr>
              <p:cNvSpPr>
                <a:spLocks/>
              </p:cNvSpPr>
              <p:nvPr/>
            </p:nvSpPr>
            <p:spPr bwMode="auto">
              <a:xfrm>
                <a:off x="2479" y="1938"/>
                <a:ext cx="63" cy="187"/>
              </a:xfrm>
              <a:custGeom>
                <a:avLst/>
                <a:gdLst>
                  <a:gd name="T0" fmla="*/ 49 w 63"/>
                  <a:gd name="T1" fmla="*/ 0 h 187"/>
                  <a:gd name="T2" fmla="*/ 49 w 63"/>
                  <a:gd name="T3" fmla="*/ 0 h 187"/>
                  <a:gd name="T4" fmla="*/ 48 w 63"/>
                  <a:gd name="T5" fmla="*/ 7 h 187"/>
                  <a:gd name="T6" fmla="*/ 46 w 63"/>
                  <a:gd name="T7" fmla="*/ 20 h 187"/>
                  <a:gd name="T8" fmla="*/ 44 w 63"/>
                  <a:gd name="T9" fmla="*/ 34 h 187"/>
                  <a:gd name="T10" fmla="*/ 42 w 63"/>
                  <a:gd name="T11" fmla="*/ 51 h 187"/>
                  <a:gd name="T12" fmla="*/ 40 w 63"/>
                  <a:gd name="T13" fmla="*/ 69 h 187"/>
                  <a:gd name="T14" fmla="*/ 37 w 63"/>
                  <a:gd name="T15" fmla="*/ 89 h 187"/>
                  <a:gd name="T16" fmla="*/ 34 w 63"/>
                  <a:gd name="T17" fmla="*/ 107 h 187"/>
                  <a:gd name="T18" fmla="*/ 30 w 63"/>
                  <a:gd name="T19" fmla="*/ 125 h 187"/>
                  <a:gd name="T20" fmla="*/ 27 w 63"/>
                  <a:gd name="T21" fmla="*/ 142 h 187"/>
                  <a:gd name="T22" fmla="*/ 25 w 63"/>
                  <a:gd name="T23" fmla="*/ 156 h 187"/>
                  <a:gd name="T24" fmla="*/ 22 w 63"/>
                  <a:gd name="T25" fmla="*/ 162 h 187"/>
                  <a:gd name="T26" fmla="*/ 21 w 63"/>
                  <a:gd name="T27" fmla="*/ 167 h 187"/>
                  <a:gd name="T28" fmla="*/ 19 w 63"/>
                  <a:gd name="T29" fmla="*/ 170 h 187"/>
                  <a:gd name="T30" fmla="*/ 18 w 63"/>
                  <a:gd name="T31" fmla="*/ 173 h 187"/>
                  <a:gd name="T32" fmla="*/ 18 w 63"/>
                  <a:gd name="T33" fmla="*/ 173 h 187"/>
                  <a:gd name="T34" fmla="*/ 18 w 63"/>
                  <a:gd name="T35" fmla="*/ 173 h 187"/>
                  <a:gd name="T36" fmla="*/ 18 w 63"/>
                  <a:gd name="T37" fmla="*/ 173 h 187"/>
                  <a:gd name="T38" fmla="*/ 19 w 63"/>
                  <a:gd name="T39" fmla="*/ 172 h 187"/>
                  <a:gd name="T40" fmla="*/ 21 w 63"/>
                  <a:gd name="T41" fmla="*/ 173 h 187"/>
                  <a:gd name="T42" fmla="*/ 22 w 63"/>
                  <a:gd name="T43" fmla="*/ 173 h 187"/>
                  <a:gd name="T44" fmla="*/ 22 w 63"/>
                  <a:gd name="T45" fmla="*/ 173 h 187"/>
                  <a:gd name="T46" fmla="*/ 22 w 63"/>
                  <a:gd name="T47" fmla="*/ 173 h 187"/>
                  <a:gd name="T48" fmla="*/ 21 w 63"/>
                  <a:gd name="T49" fmla="*/ 170 h 187"/>
                  <a:gd name="T50" fmla="*/ 19 w 63"/>
                  <a:gd name="T51" fmla="*/ 166 h 187"/>
                  <a:gd name="T52" fmla="*/ 16 w 63"/>
                  <a:gd name="T53" fmla="*/ 159 h 187"/>
                  <a:gd name="T54" fmla="*/ 15 w 63"/>
                  <a:gd name="T55" fmla="*/ 151 h 187"/>
                  <a:gd name="T56" fmla="*/ 0 w 63"/>
                  <a:gd name="T57" fmla="*/ 153 h 187"/>
                  <a:gd name="T58" fmla="*/ 3 w 63"/>
                  <a:gd name="T59" fmla="*/ 163 h 187"/>
                  <a:gd name="T60" fmla="*/ 4 w 63"/>
                  <a:gd name="T61" fmla="*/ 170 h 187"/>
                  <a:gd name="T62" fmla="*/ 7 w 63"/>
                  <a:gd name="T63" fmla="*/ 177 h 187"/>
                  <a:gd name="T64" fmla="*/ 10 w 63"/>
                  <a:gd name="T65" fmla="*/ 182 h 187"/>
                  <a:gd name="T66" fmla="*/ 11 w 63"/>
                  <a:gd name="T67" fmla="*/ 184 h 187"/>
                  <a:gd name="T68" fmla="*/ 14 w 63"/>
                  <a:gd name="T69" fmla="*/ 186 h 187"/>
                  <a:gd name="T70" fmla="*/ 16 w 63"/>
                  <a:gd name="T71" fmla="*/ 187 h 187"/>
                  <a:gd name="T72" fmla="*/ 21 w 63"/>
                  <a:gd name="T73" fmla="*/ 187 h 187"/>
                  <a:gd name="T74" fmla="*/ 23 w 63"/>
                  <a:gd name="T75" fmla="*/ 187 h 187"/>
                  <a:gd name="T76" fmla="*/ 26 w 63"/>
                  <a:gd name="T77" fmla="*/ 186 h 187"/>
                  <a:gd name="T78" fmla="*/ 27 w 63"/>
                  <a:gd name="T79" fmla="*/ 184 h 187"/>
                  <a:gd name="T80" fmla="*/ 30 w 63"/>
                  <a:gd name="T81" fmla="*/ 182 h 187"/>
                  <a:gd name="T82" fmla="*/ 31 w 63"/>
                  <a:gd name="T83" fmla="*/ 177 h 187"/>
                  <a:gd name="T84" fmla="*/ 34 w 63"/>
                  <a:gd name="T85" fmla="*/ 172 h 187"/>
                  <a:gd name="T86" fmla="*/ 36 w 63"/>
                  <a:gd name="T87" fmla="*/ 167 h 187"/>
                  <a:gd name="T88" fmla="*/ 38 w 63"/>
                  <a:gd name="T89" fmla="*/ 160 h 187"/>
                  <a:gd name="T90" fmla="*/ 42 w 63"/>
                  <a:gd name="T91" fmla="*/ 145 h 187"/>
                  <a:gd name="T92" fmla="*/ 45 w 63"/>
                  <a:gd name="T93" fmla="*/ 128 h 187"/>
                  <a:gd name="T94" fmla="*/ 49 w 63"/>
                  <a:gd name="T95" fmla="*/ 110 h 187"/>
                  <a:gd name="T96" fmla="*/ 52 w 63"/>
                  <a:gd name="T97" fmla="*/ 90 h 187"/>
                  <a:gd name="T98" fmla="*/ 55 w 63"/>
                  <a:gd name="T99" fmla="*/ 70 h 187"/>
                  <a:gd name="T100" fmla="*/ 57 w 63"/>
                  <a:gd name="T101" fmla="*/ 52 h 187"/>
                  <a:gd name="T102" fmla="*/ 59 w 63"/>
                  <a:gd name="T103" fmla="*/ 35 h 187"/>
                  <a:gd name="T104" fmla="*/ 61 w 63"/>
                  <a:gd name="T105" fmla="*/ 21 h 187"/>
                  <a:gd name="T106" fmla="*/ 63 w 63"/>
                  <a:gd name="T107" fmla="*/ 10 h 187"/>
                  <a:gd name="T108" fmla="*/ 63 w 63"/>
                  <a:gd name="T109" fmla="*/ 3 h 187"/>
                  <a:gd name="T110" fmla="*/ 63 w 63"/>
                  <a:gd name="T111" fmla="*/ 3 h 187"/>
                  <a:gd name="T112" fmla="*/ 49 w 63"/>
                  <a:gd name="T113" fmla="*/ 0 h 18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3"/>
                  <a:gd name="T172" fmla="*/ 0 h 187"/>
                  <a:gd name="T173" fmla="*/ 63 w 63"/>
                  <a:gd name="T174" fmla="*/ 187 h 18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3" h="187">
                    <a:moveTo>
                      <a:pt x="49" y="0"/>
                    </a:moveTo>
                    <a:lnTo>
                      <a:pt x="49" y="0"/>
                    </a:lnTo>
                    <a:lnTo>
                      <a:pt x="48" y="7"/>
                    </a:lnTo>
                    <a:lnTo>
                      <a:pt x="46" y="20"/>
                    </a:lnTo>
                    <a:lnTo>
                      <a:pt x="44" y="34"/>
                    </a:lnTo>
                    <a:lnTo>
                      <a:pt x="42" y="51"/>
                    </a:lnTo>
                    <a:lnTo>
                      <a:pt x="40" y="69"/>
                    </a:lnTo>
                    <a:lnTo>
                      <a:pt x="37" y="89"/>
                    </a:lnTo>
                    <a:lnTo>
                      <a:pt x="34" y="107"/>
                    </a:lnTo>
                    <a:lnTo>
                      <a:pt x="30" y="125"/>
                    </a:lnTo>
                    <a:lnTo>
                      <a:pt x="27" y="142"/>
                    </a:lnTo>
                    <a:lnTo>
                      <a:pt x="25" y="156"/>
                    </a:lnTo>
                    <a:lnTo>
                      <a:pt x="22" y="162"/>
                    </a:lnTo>
                    <a:lnTo>
                      <a:pt x="21" y="167"/>
                    </a:lnTo>
                    <a:lnTo>
                      <a:pt x="19" y="170"/>
                    </a:lnTo>
                    <a:lnTo>
                      <a:pt x="18" y="173"/>
                    </a:lnTo>
                    <a:lnTo>
                      <a:pt x="19" y="172"/>
                    </a:lnTo>
                    <a:lnTo>
                      <a:pt x="21" y="173"/>
                    </a:lnTo>
                    <a:lnTo>
                      <a:pt x="22" y="173"/>
                    </a:lnTo>
                    <a:lnTo>
                      <a:pt x="21" y="170"/>
                    </a:lnTo>
                    <a:lnTo>
                      <a:pt x="19" y="166"/>
                    </a:lnTo>
                    <a:lnTo>
                      <a:pt x="16" y="159"/>
                    </a:lnTo>
                    <a:lnTo>
                      <a:pt x="15" y="151"/>
                    </a:lnTo>
                    <a:lnTo>
                      <a:pt x="0" y="153"/>
                    </a:lnTo>
                    <a:lnTo>
                      <a:pt x="3" y="163"/>
                    </a:lnTo>
                    <a:lnTo>
                      <a:pt x="4" y="170"/>
                    </a:lnTo>
                    <a:lnTo>
                      <a:pt x="7" y="177"/>
                    </a:lnTo>
                    <a:lnTo>
                      <a:pt x="10" y="182"/>
                    </a:lnTo>
                    <a:lnTo>
                      <a:pt x="11" y="184"/>
                    </a:lnTo>
                    <a:lnTo>
                      <a:pt x="14" y="186"/>
                    </a:lnTo>
                    <a:lnTo>
                      <a:pt x="16" y="187"/>
                    </a:lnTo>
                    <a:lnTo>
                      <a:pt x="21" y="187"/>
                    </a:lnTo>
                    <a:lnTo>
                      <a:pt x="23" y="187"/>
                    </a:lnTo>
                    <a:lnTo>
                      <a:pt x="26" y="186"/>
                    </a:lnTo>
                    <a:lnTo>
                      <a:pt x="27" y="184"/>
                    </a:lnTo>
                    <a:lnTo>
                      <a:pt x="30" y="182"/>
                    </a:lnTo>
                    <a:lnTo>
                      <a:pt x="31" y="177"/>
                    </a:lnTo>
                    <a:lnTo>
                      <a:pt x="34" y="172"/>
                    </a:lnTo>
                    <a:lnTo>
                      <a:pt x="36" y="167"/>
                    </a:lnTo>
                    <a:lnTo>
                      <a:pt x="38" y="160"/>
                    </a:lnTo>
                    <a:lnTo>
                      <a:pt x="42" y="145"/>
                    </a:lnTo>
                    <a:lnTo>
                      <a:pt x="45" y="128"/>
                    </a:lnTo>
                    <a:lnTo>
                      <a:pt x="49" y="110"/>
                    </a:lnTo>
                    <a:lnTo>
                      <a:pt x="52" y="90"/>
                    </a:lnTo>
                    <a:lnTo>
                      <a:pt x="55" y="70"/>
                    </a:lnTo>
                    <a:lnTo>
                      <a:pt x="57" y="52"/>
                    </a:lnTo>
                    <a:lnTo>
                      <a:pt x="59" y="35"/>
                    </a:lnTo>
                    <a:lnTo>
                      <a:pt x="61" y="21"/>
                    </a:lnTo>
                    <a:lnTo>
                      <a:pt x="63" y="10"/>
                    </a:lnTo>
                    <a:lnTo>
                      <a:pt x="63" y="3"/>
                    </a:lnTo>
                    <a:lnTo>
                      <a:pt x="49"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72" name="Freeform 107">
                <a:extLst>
                  <a:ext uri="{FF2B5EF4-FFF2-40B4-BE49-F238E27FC236}">
                    <a16:creationId xmlns:a16="http://schemas.microsoft.com/office/drawing/2014/main" id="{1541B18C-7B62-664B-BAC6-850FFA46A07B}"/>
                  </a:ext>
                </a:extLst>
              </p:cNvPr>
              <p:cNvSpPr>
                <a:spLocks/>
              </p:cNvSpPr>
              <p:nvPr/>
            </p:nvSpPr>
            <p:spPr bwMode="auto">
              <a:xfrm>
                <a:off x="2528" y="1858"/>
                <a:ext cx="83" cy="83"/>
              </a:xfrm>
              <a:custGeom>
                <a:avLst/>
                <a:gdLst>
                  <a:gd name="T0" fmla="*/ 83 w 83"/>
                  <a:gd name="T1" fmla="*/ 46 h 83"/>
                  <a:gd name="T2" fmla="*/ 83 w 83"/>
                  <a:gd name="T3" fmla="*/ 39 h 83"/>
                  <a:gd name="T4" fmla="*/ 83 w 83"/>
                  <a:gd name="T5" fmla="*/ 32 h 83"/>
                  <a:gd name="T6" fmla="*/ 82 w 83"/>
                  <a:gd name="T7" fmla="*/ 25 h 83"/>
                  <a:gd name="T8" fmla="*/ 81 w 83"/>
                  <a:gd name="T9" fmla="*/ 21 h 83"/>
                  <a:gd name="T10" fmla="*/ 79 w 83"/>
                  <a:gd name="T11" fmla="*/ 15 h 83"/>
                  <a:gd name="T12" fmla="*/ 77 w 83"/>
                  <a:gd name="T13" fmla="*/ 11 h 83"/>
                  <a:gd name="T14" fmla="*/ 74 w 83"/>
                  <a:gd name="T15" fmla="*/ 8 h 83"/>
                  <a:gd name="T16" fmla="*/ 71 w 83"/>
                  <a:gd name="T17" fmla="*/ 4 h 83"/>
                  <a:gd name="T18" fmla="*/ 67 w 83"/>
                  <a:gd name="T19" fmla="*/ 2 h 83"/>
                  <a:gd name="T20" fmla="*/ 63 w 83"/>
                  <a:gd name="T21" fmla="*/ 1 h 83"/>
                  <a:gd name="T22" fmla="*/ 59 w 83"/>
                  <a:gd name="T23" fmla="*/ 0 h 83"/>
                  <a:gd name="T24" fmla="*/ 55 w 83"/>
                  <a:gd name="T25" fmla="*/ 1 h 83"/>
                  <a:gd name="T26" fmla="*/ 52 w 83"/>
                  <a:gd name="T27" fmla="*/ 2 h 83"/>
                  <a:gd name="T28" fmla="*/ 48 w 83"/>
                  <a:gd name="T29" fmla="*/ 4 h 83"/>
                  <a:gd name="T30" fmla="*/ 44 w 83"/>
                  <a:gd name="T31" fmla="*/ 7 h 83"/>
                  <a:gd name="T32" fmla="*/ 41 w 83"/>
                  <a:gd name="T33" fmla="*/ 8 h 83"/>
                  <a:gd name="T34" fmla="*/ 37 w 83"/>
                  <a:gd name="T35" fmla="*/ 11 h 83"/>
                  <a:gd name="T36" fmla="*/ 34 w 83"/>
                  <a:gd name="T37" fmla="*/ 15 h 83"/>
                  <a:gd name="T38" fmla="*/ 30 w 83"/>
                  <a:gd name="T39" fmla="*/ 18 h 83"/>
                  <a:gd name="T40" fmla="*/ 27 w 83"/>
                  <a:gd name="T41" fmla="*/ 22 h 83"/>
                  <a:gd name="T42" fmla="*/ 21 w 83"/>
                  <a:gd name="T43" fmla="*/ 31 h 83"/>
                  <a:gd name="T44" fmla="*/ 15 w 83"/>
                  <a:gd name="T45" fmla="*/ 39 h 83"/>
                  <a:gd name="T46" fmla="*/ 10 w 83"/>
                  <a:gd name="T47" fmla="*/ 49 h 83"/>
                  <a:gd name="T48" fmla="*/ 6 w 83"/>
                  <a:gd name="T49" fmla="*/ 60 h 83"/>
                  <a:gd name="T50" fmla="*/ 4 w 83"/>
                  <a:gd name="T51" fmla="*/ 64 h 83"/>
                  <a:gd name="T52" fmla="*/ 2 w 83"/>
                  <a:gd name="T53" fmla="*/ 70 h 83"/>
                  <a:gd name="T54" fmla="*/ 0 w 83"/>
                  <a:gd name="T55" fmla="*/ 74 h 83"/>
                  <a:gd name="T56" fmla="*/ 0 w 83"/>
                  <a:gd name="T57" fmla="*/ 80 h 83"/>
                  <a:gd name="T58" fmla="*/ 14 w 83"/>
                  <a:gd name="T59" fmla="*/ 83 h 83"/>
                  <a:gd name="T60" fmla="*/ 15 w 83"/>
                  <a:gd name="T61" fmla="*/ 78 h 83"/>
                  <a:gd name="T62" fmla="*/ 17 w 83"/>
                  <a:gd name="T63" fmla="*/ 74 h 83"/>
                  <a:gd name="T64" fmla="*/ 18 w 83"/>
                  <a:gd name="T65" fmla="*/ 70 h 83"/>
                  <a:gd name="T66" fmla="*/ 19 w 83"/>
                  <a:gd name="T67" fmla="*/ 66 h 83"/>
                  <a:gd name="T68" fmla="*/ 23 w 83"/>
                  <a:gd name="T69" fmla="*/ 56 h 83"/>
                  <a:gd name="T70" fmla="*/ 29 w 83"/>
                  <a:gd name="T71" fmla="*/ 48 h 83"/>
                  <a:gd name="T72" fmla="*/ 33 w 83"/>
                  <a:gd name="T73" fmla="*/ 39 h 83"/>
                  <a:gd name="T74" fmla="*/ 38 w 83"/>
                  <a:gd name="T75" fmla="*/ 32 h 83"/>
                  <a:gd name="T76" fmla="*/ 41 w 83"/>
                  <a:gd name="T77" fmla="*/ 28 h 83"/>
                  <a:gd name="T78" fmla="*/ 44 w 83"/>
                  <a:gd name="T79" fmla="*/ 25 h 83"/>
                  <a:gd name="T80" fmla="*/ 47 w 83"/>
                  <a:gd name="T81" fmla="*/ 24 h 83"/>
                  <a:gd name="T82" fmla="*/ 49 w 83"/>
                  <a:gd name="T83" fmla="*/ 21 h 83"/>
                  <a:gd name="T84" fmla="*/ 52 w 83"/>
                  <a:gd name="T85" fmla="*/ 18 h 83"/>
                  <a:gd name="T86" fmla="*/ 55 w 83"/>
                  <a:gd name="T87" fmla="*/ 17 h 83"/>
                  <a:gd name="T88" fmla="*/ 57 w 83"/>
                  <a:gd name="T89" fmla="*/ 17 h 83"/>
                  <a:gd name="T90" fmla="*/ 59 w 83"/>
                  <a:gd name="T91" fmla="*/ 15 h 83"/>
                  <a:gd name="T92" fmla="*/ 60 w 83"/>
                  <a:gd name="T93" fmla="*/ 15 h 83"/>
                  <a:gd name="T94" fmla="*/ 60 w 83"/>
                  <a:gd name="T95" fmla="*/ 15 h 83"/>
                  <a:gd name="T96" fmla="*/ 62 w 83"/>
                  <a:gd name="T97" fmla="*/ 15 h 83"/>
                  <a:gd name="T98" fmla="*/ 62 w 83"/>
                  <a:gd name="T99" fmla="*/ 17 h 83"/>
                  <a:gd name="T100" fmla="*/ 63 w 83"/>
                  <a:gd name="T101" fmla="*/ 17 h 83"/>
                  <a:gd name="T102" fmla="*/ 64 w 83"/>
                  <a:gd name="T103" fmla="*/ 18 h 83"/>
                  <a:gd name="T104" fmla="*/ 66 w 83"/>
                  <a:gd name="T105" fmla="*/ 21 h 83"/>
                  <a:gd name="T106" fmla="*/ 66 w 83"/>
                  <a:gd name="T107" fmla="*/ 24 h 83"/>
                  <a:gd name="T108" fmla="*/ 67 w 83"/>
                  <a:gd name="T109" fmla="*/ 28 h 83"/>
                  <a:gd name="T110" fmla="*/ 68 w 83"/>
                  <a:gd name="T111" fmla="*/ 33 h 83"/>
                  <a:gd name="T112" fmla="*/ 68 w 83"/>
                  <a:gd name="T113" fmla="*/ 39 h 83"/>
                  <a:gd name="T114" fmla="*/ 68 w 83"/>
                  <a:gd name="T115" fmla="*/ 46 h 83"/>
                  <a:gd name="T116" fmla="*/ 83 w 83"/>
                  <a:gd name="T117" fmla="*/ 46 h 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3"/>
                  <a:gd name="T178" fmla="*/ 0 h 83"/>
                  <a:gd name="T179" fmla="*/ 83 w 83"/>
                  <a:gd name="T180" fmla="*/ 83 h 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3" h="83">
                    <a:moveTo>
                      <a:pt x="83" y="46"/>
                    </a:moveTo>
                    <a:lnTo>
                      <a:pt x="83" y="39"/>
                    </a:lnTo>
                    <a:lnTo>
                      <a:pt x="83" y="32"/>
                    </a:lnTo>
                    <a:lnTo>
                      <a:pt x="82" y="25"/>
                    </a:lnTo>
                    <a:lnTo>
                      <a:pt x="81" y="21"/>
                    </a:lnTo>
                    <a:lnTo>
                      <a:pt x="79" y="15"/>
                    </a:lnTo>
                    <a:lnTo>
                      <a:pt x="77" y="11"/>
                    </a:lnTo>
                    <a:lnTo>
                      <a:pt x="74" y="8"/>
                    </a:lnTo>
                    <a:lnTo>
                      <a:pt x="71" y="4"/>
                    </a:lnTo>
                    <a:lnTo>
                      <a:pt x="67" y="2"/>
                    </a:lnTo>
                    <a:lnTo>
                      <a:pt x="63" y="1"/>
                    </a:lnTo>
                    <a:lnTo>
                      <a:pt x="59" y="0"/>
                    </a:lnTo>
                    <a:lnTo>
                      <a:pt x="55" y="1"/>
                    </a:lnTo>
                    <a:lnTo>
                      <a:pt x="52" y="2"/>
                    </a:lnTo>
                    <a:lnTo>
                      <a:pt x="48" y="4"/>
                    </a:lnTo>
                    <a:lnTo>
                      <a:pt x="44" y="7"/>
                    </a:lnTo>
                    <a:lnTo>
                      <a:pt x="41" y="8"/>
                    </a:lnTo>
                    <a:lnTo>
                      <a:pt x="37" y="11"/>
                    </a:lnTo>
                    <a:lnTo>
                      <a:pt x="34" y="15"/>
                    </a:lnTo>
                    <a:lnTo>
                      <a:pt x="30" y="18"/>
                    </a:lnTo>
                    <a:lnTo>
                      <a:pt x="27" y="22"/>
                    </a:lnTo>
                    <a:lnTo>
                      <a:pt x="21" y="31"/>
                    </a:lnTo>
                    <a:lnTo>
                      <a:pt x="15" y="39"/>
                    </a:lnTo>
                    <a:lnTo>
                      <a:pt x="10" y="49"/>
                    </a:lnTo>
                    <a:lnTo>
                      <a:pt x="6" y="60"/>
                    </a:lnTo>
                    <a:lnTo>
                      <a:pt x="4" y="64"/>
                    </a:lnTo>
                    <a:lnTo>
                      <a:pt x="2" y="70"/>
                    </a:lnTo>
                    <a:lnTo>
                      <a:pt x="0" y="74"/>
                    </a:lnTo>
                    <a:lnTo>
                      <a:pt x="0" y="80"/>
                    </a:lnTo>
                    <a:lnTo>
                      <a:pt x="14" y="83"/>
                    </a:lnTo>
                    <a:lnTo>
                      <a:pt x="15" y="78"/>
                    </a:lnTo>
                    <a:lnTo>
                      <a:pt x="17" y="74"/>
                    </a:lnTo>
                    <a:lnTo>
                      <a:pt x="18" y="70"/>
                    </a:lnTo>
                    <a:lnTo>
                      <a:pt x="19" y="66"/>
                    </a:lnTo>
                    <a:lnTo>
                      <a:pt x="23" y="56"/>
                    </a:lnTo>
                    <a:lnTo>
                      <a:pt x="29" y="48"/>
                    </a:lnTo>
                    <a:lnTo>
                      <a:pt x="33" y="39"/>
                    </a:lnTo>
                    <a:lnTo>
                      <a:pt x="38" y="32"/>
                    </a:lnTo>
                    <a:lnTo>
                      <a:pt x="41" y="28"/>
                    </a:lnTo>
                    <a:lnTo>
                      <a:pt x="44" y="25"/>
                    </a:lnTo>
                    <a:lnTo>
                      <a:pt x="47" y="24"/>
                    </a:lnTo>
                    <a:lnTo>
                      <a:pt x="49" y="21"/>
                    </a:lnTo>
                    <a:lnTo>
                      <a:pt x="52" y="18"/>
                    </a:lnTo>
                    <a:lnTo>
                      <a:pt x="55" y="17"/>
                    </a:lnTo>
                    <a:lnTo>
                      <a:pt x="57" y="17"/>
                    </a:lnTo>
                    <a:lnTo>
                      <a:pt x="59" y="15"/>
                    </a:lnTo>
                    <a:lnTo>
                      <a:pt x="60" y="15"/>
                    </a:lnTo>
                    <a:lnTo>
                      <a:pt x="62" y="15"/>
                    </a:lnTo>
                    <a:lnTo>
                      <a:pt x="62" y="17"/>
                    </a:lnTo>
                    <a:lnTo>
                      <a:pt x="63" y="17"/>
                    </a:lnTo>
                    <a:lnTo>
                      <a:pt x="64" y="18"/>
                    </a:lnTo>
                    <a:lnTo>
                      <a:pt x="66" y="21"/>
                    </a:lnTo>
                    <a:lnTo>
                      <a:pt x="66" y="24"/>
                    </a:lnTo>
                    <a:lnTo>
                      <a:pt x="67" y="28"/>
                    </a:lnTo>
                    <a:lnTo>
                      <a:pt x="68" y="33"/>
                    </a:lnTo>
                    <a:lnTo>
                      <a:pt x="68" y="39"/>
                    </a:lnTo>
                    <a:lnTo>
                      <a:pt x="68" y="46"/>
                    </a:lnTo>
                    <a:lnTo>
                      <a:pt x="83" y="4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5626" name="Freeform 108">
              <a:extLst>
                <a:ext uri="{FF2B5EF4-FFF2-40B4-BE49-F238E27FC236}">
                  <a16:creationId xmlns:a16="http://schemas.microsoft.com/office/drawing/2014/main" id="{13C2CEAA-C6BA-D54D-B56A-A410E12BD54E}"/>
                </a:ext>
              </a:extLst>
            </p:cNvPr>
            <p:cNvSpPr>
              <a:spLocks/>
            </p:cNvSpPr>
            <p:nvPr/>
          </p:nvSpPr>
          <p:spPr bwMode="auto">
            <a:xfrm>
              <a:off x="2173" y="3230"/>
              <a:ext cx="36" cy="68"/>
            </a:xfrm>
            <a:custGeom>
              <a:avLst/>
              <a:gdLst>
                <a:gd name="T0" fmla="*/ 0 w 36"/>
                <a:gd name="T1" fmla="*/ 66 h 68"/>
                <a:gd name="T2" fmla="*/ 33 w 36"/>
                <a:gd name="T3" fmla="*/ 68 h 68"/>
                <a:gd name="T4" fmla="*/ 36 w 36"/>
                <a:gd name="T5" fmla="*/ 1 h 68"/>
                <a:gd name="T6" fmla="*/ 3 w 36"/>
                <a:gd name="T7" fmla="*/ 0 h 68"/>
                <a:gd name="T8" fmla="*/ 0 w 36"/>
                <a:gd name="T9" fmla="*/ 66 h 68"/>
                <a:gd name="T10" fmla="*/ 0 60000 65536"/>
                <a:gd name="T11" fmla="*/ 0 60000 65536"/>
                <a:gd name="T12" fmla="*/ 0 60000 65536"/>
                <a:gd name="T13" fmla="*/ 0 60000 65536"/>
                <a:gd name="T14" fmla="*/ 0 60000 65536"/>
                <a:gd name="T15" fmla="*/ 0 w 36"/>
                <a:gd name="T16" fmla="*/ 0 h 68"/>
                <a:gd name="T17" fmla="*/ 36 w 36"/>
                <a:gd name="T18" fmla="*/ 68 h 68"/>
              </a:gdLst>
              <a:ahLst/>
              <a:cxnLst>
                <a:cxn ang="T10">
                  <a:pos x="T0" y="T1"/>
                </a:cxn>
                <a:cxn ang="T11">
                  <a:pos x="T2" y="T3"/>
                </a:cxn>
                <a:cxn ang="T12">
                  <a:pos x="T4" y="T5"/>
                </a:cxn>
                <a:cxn ang="T13">
                  <a:pos x="T6" y="T7"/>
                </a:cxn>
                <a:cxn ang="T14">
                  <a:pos x="T8" y="T9"/>
                </a:cxn>
              </a:cxnLst>
              <a:rect l="T15" t="T16" r="T17" b="T18"/>
              <a:pathLst>
                <a:path w="36" h="68">
                  <a:moveTo>
                    <a:pt x="0" y="66"/>
                  </a:moveTo>
                  <a:lnTo>
                    <a:pt x="33" y="68"/>
                  </a:lnTo>
                  <a:lnTo>
                    <a:pt x="36" y="1"/>
                  </a:lnTo>
                  <a:lnTo>
                    <a:pt x="3" y="0"/>
                  </a:lnTo>
                  <a:lnTo>
                    <a:pt x="0" y="66"/>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5627" name="Group 109">
              <a:extLst>
                <a:ext uri="{FF2B5EF4-FFF2-40B4-BE49-F238E27FC236}">
                  <a16:creationId xmlns:a16="http://schemas.microsoft.com/office/drawing/2014/main" id="{7CB49169-3413-234A-8A78-C934351CD03E}"/>
                </a:ext>
              </a:extLst>
            </p:cNvPr>
            <p:cNvGrpSpPr>
              <a:grpSpLocks/>
            </p:cNvGrpSpPr>
            <p:nvPr/>
          </p:nvGrpSpPr>
          <p:grpSpPr bwMode="auto">
            <a:xfrm>
              <a:off x="594" y="2836"/>
              <a:ext cx="313" cy="500"/>
              <a:chOff x="829" y="1313"/>
              <a:chExt cx="313" cy="500"/>
            </a:xfrm>
          </p:grpSpPr>
          <p:sp>
            <p:nvSpPr>
              <p:cNvPr id="25660" name="Oval 110">
                <a:extLst>
                  <a:ext uri="{FF2B5EF4-FFF2-40B4-BE49-F238E27FC236}">
                    <a16:creationId xmlns:a16="http://schemas.microsoft.com/office/drawing/2014/main" id="{5AA6F002-987D-AC49-99BF-C95CCFFA15BD}"/>
                  </a:ext>
                </a:extLst>
              </p:cNvPr>
              <p:cNvSpPr>
                <a:spLocks noChangeArrowheads="1"/>
              </p:cNvSpPr>
              <p:nvPr/>
            </p:nvSpPr>
            <p:spPr bwMode="auto">
              <a:xfrm>
                <a:off x="837" y="1321"/>
                <a:ext cx="296" cy="285"/>
              </a:xfrm>
              <a:prstGeom prst="ellipse">
                <a:avLst/>
              </a:pr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25661" name="Oval 111">
                <a:extLst>
                  <a:ext uri="{FF2B5EF4-FFF2-40B4-BE49-F238E27FC236}">
                    <a16:creationId xmlns:a16="http://schemas.microsoft.com/office/drawing/2014/main" id="{CE071254-A95A-6544-8097-567AB32DE30B}"/>
                  </a:ext>
                </a:extLst>
              </p:cNvPr>
              <p:cNvSpPr>
                <a:spLocks noChangeArrowheads="1"/>
              </p:cNvSpPr>
              <p:nvPr/>
            </p:nvSpPr>
            <p:spPr bwMode="auto">
              <a:xfrm>
                <a:off x="829" y="1313"/>
                <a:ext cx="313" cy="301"/>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25662" name="Freeform 112">
                <a:extLst>
                  <a:ext uri="{FF2B5EF4-FFF2-40B4-BE49-F238E27FC236}">
                    <a16:creationId xmlns:a16="http://schemas.microsoft.com/office/drawing/2014/main" id="{581AF954-C81D-364B-A636-FC2CB1D16C8B}"/>
                  </a:ext>
                </a:extLst>
              </p:cNvPr>
              <p:cNvSpPr>
                <a:spLocks/>
              </p:cNvSpPr>
              <p:nvPr/>
            </p:nvSpPr>
            <p:spPr bwMode="auto">
              <a:xfrm>
                <a:off x="857" y="1542"/>
                <a:ext cx="190" cy="271"/>
              </a:xfrm>
              <a:custGeom>
                <a:avLst/>
                <a:gdLst>
                  <a:gd name="T0" fmla="*/ 166 w 190"/>
                  <a:gd name="T1" fmla="*/ 271 h 271"/>
                  <a:gd name="T2" fmla="*/ 190 w 190"/>
                  <a:gd name="T3" fmla="*/ 249 h 271"/>
                  <a:gd name="T4" fmla="*/ 151 w 190"/>
                  <a:gd name="T5" fmla="*/ 200 h 271"/>
                  <a:gd name="T6" fmla="*/ 124 w 190"/>
                  <a:gd name="T7" fmla="*/ 165 h 271"/>
                  <a:gd name="T8" fmla="*/ 98 w 190"/>
                  <a:gd name="T9" fmla="*/ 131 h 271"/>
                  <a:gd name="T10" fmla="*/ 75 w 190"/>
                  <a:gd name="T11" fmla="*/ 100 h 271"/>
                  <a:gd name="T12" fmla="*/ 55 w 190"/>
                  <a:gd name="T13" fmla="*/ 72 h 271"/>
                  <a:gd name="T14" fmla="*/ 55 w 190"/>
                  <a:gd name="T15" fmla="*/ 72 h 271"/>
                  <a:gd name="T16" fmla="*/ 45 w 190"/>
                  <a:gd name="T17" fmla="*/ 54 h 271"/>
                  <a:gd name="T18" fmla="*/ 39 w 190"/>
                  <a:gd name="T19" fmla="*/ 44 h 271"/>
                  <a:gd name="T20" fmla="*/ 35 w 190"/>
                  <a:gd name="T21" fmla="*/ 34 h 271"/>
                  <a:gd name="T22" fmla="*/ 35 w 190"/>
                  <a:gd name="T23" fmla="*/ 34 h 271"/>
                  <a:gd name="T24" fmla="*/ 38 w 190"/>
                  <a:gd name="T25" fmla="*/ 34 h 271"/>
                  <a:gd name="T26" fmla="*/ 47 w 190"/>
                  <a:gd name="T27" fmla="*/ 35 h 271"/>
                  <a:gd name="T28" fmla="*/ 47 w 190"/>
                  <a:gd name="T29" fmla="*/ 35 h 271"/>
                  <a:gd name="T30" fmla="*/ 53 w 190"/>
                  <a:gd name="T31" fmla="*/ 35 h 271"/>
                  <a:gd name="T32" fmla="*/ 77 w 190"/>
                  <a:gd name="T33" fmla="*/ 44 h 271"/>
                  <a:gd name="T34" fmla="*/ 103 w 190"/>
                  <a:gd name="T35" fmla="*/ 52 h 271"/>
                  <a:gd name="T36" fmla="*/ 128 w 190"/>
                  <a:gd name="T37" fmla="*/ 62 h 271"/>
                  <a:gd name="T38" fmla="*/ 139 w 190"/>
                  <a:gd name="T39" fmla="*/ 66 h 271"/>
                  <a:gd name="T40" fmla="*/ 150 w 190"/>
                  <a:gd name="T41" fmla="*/ 69 h 271"/>
                  <a:gd name="T42" fmla="*/ 156 w 190"/>
                  <a:gd name="T43" fmla="*/ 72 h 271"/>
                  <a:gd name="T44" fmla="*/ 182 w 190"/>
                  <a:gd name="T45" fmla="*/ 78 h 271"/>
                  <a:gd name="T46" fmla="*/ 189 w 190"/>
                  <a:gd name="T47" fmla="*/ 45 h 271"/>
                  <a:gd name="T48" fmla="*/ 169 w 190"/>
                  <a:gd name="T49" fmla="*/ 41 h 271"/>
                  <a:gd name="T50" fmla="*/ 162 w 190"/>
                  <a:gd name="T51" fmla="*/ 38 h 271"/>
                  <a:gd name="T52" fmla="*/ 151 w 190"/>
                  <a:gd name="T53" fmla="*/ 35 h 271"/>
                  <a:gd name="T54" fmla="*/ 140 w 190"/>
                  <a:gd name="T55" fmla="*/ 31 h 271"/>
                  <a:gd name="T56" fmla="*/ 115 w 190"/>
                  <a:gd name="T57" fmla="*/ 21 h 271"/>
                  <a:gd name="T58" fmla="*/ 90 w 190"/>
                  <a:gd name="T59" fmla="*/ 13 h 271"/>
                  <a:gd name="T60" fmla="*/ 65 w 190"/>
                  <a:gd name="T61" fmla="*/ 4 h 271"/>
                  <a:gd name="T62" fmla="*/ 53 w 190"/>
                  <a:gd name="T63" fmla="*/ 3 h 271"/>
                  <a:gd name="T64" fmla="*/ 47 w 190"/>
                  <a:gd name="T65" fmla="*/ 2 h 271"/>
                  <a:gd name="T66" fmla="*/ 38 w 190"/>
                  <a:gd name="T67" fmla="*/ 0 h 271"/>
                  <a:gd name="T68" fmla="*/ 28 w 190"/>
                  <a:gd name="T69" fmla="*/ 0 h 271"/>
                  <a:gd name="T70" fmla="*/ 23 w 190"/>
                  <a:gd name="T71" fmla="*/ 2 h 271"/>
                  <a:gd name="T72" fmla="*/ 16 w 190"/>
                  <a:gd name="T73" fmla="*/ 3 h 271"/>
                  <a:gd name="T74" fmla="*/ 10 w 190"/>
                  <a:gd name="T75" fmla="*/ 6 h 271"/>
                  <a:gd name="T76" fmla="*/ 6 w 190"/>
                  <a:gd name="T77" fmla="*/ 9 h 271"/>
                  <a:gd name="T78" fmla="*/ 2 w 190"/>
                  <a:gd name="T79" fmla="*/ 14 h 271"/>
                  <a:gd name="T80" fmla="*/ 1 w 190"/>
                  <a:gd name="T81" fmla="*/ 21 h 271"/>
                  <a:gd name="T82" fmla="*/ 1 w 190"/>
                  <a:gd name="T83" fmla="*/ 21 h 271"/>
                  <a:gd name="T84" fmla="*/ 0 w 190"/>
                  <a:gd name="T85" fmla="*/ 25 h 271"/>
                  <a:gd name="T86" fmla="*/ 1 w 190"/>
                  <a:gd name="T87" fmla="*/ 33 h 271"/>
                  <a:gd name="T88" fmla="*/ 2 w 190"/>
                  <a:gd name="T89" fmla="*/ 38 h 271"/>
                  <a:gd name="T90" fmla="*/ 5 w 190"/>
                  <a:gd name="T91" fmla="*/ 47 h 271"/>
                  <a:gd name="T92" fmla="*/ 9 w 190"/>
                  <a:gd name="T93" fmla="*/ 56 h 271"/>
                  <a:gd name="T94" fmla="*/ 15 w 190"/>
                  <a:gd name="T95" fmla="*/ 66 h 271"/>
                  <a:gd name="T96" fmla="*/ 30 w 190"/>
                  <a:gd name="T97" fmla="*/ 90 h 271"/>
                  <a:gd name="T98" fmla="*/ 32 w 190"/>
                  <a:gd name="T99" fmla="*/ 96 h 271"/>
                  <a:gd name="T100" fmla="*/ 51 w 190"/>
                  <a:gd name="T101" fmla="*/ 124 h 271"/>
                  <a:gd name="T102" fmla="*/ 75 w 190"/>
                  <a:gd name="T103" fmla="*/ 155 h 271"/>
                  <a:gd name="T104" fmla="*/ 100 w 190"/>
                  <a:gd name="T105" fmla="*/ 189 h 271"/>
                  <a:gd name="T106" fmla="*/ 128 w 190"/>
                  <a:gd name="T107" fmla="*/ 224 h 271"/>
                  <a:gd name="T108" fmla="*/ 166 w 190"/>
                  <a:gd name="T109" fmla="*/ 271 h 2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0"/>
                  <a:gd name="T166" fmla="*/ 0 h 271"/>
                  <a:gd name="T167" fmla="*/ 190 w 190"/>
                  <a:gd name="T168" fmla="*/ 271 h 2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0" h="271">
                    <a:moveTo>
                      <a:pt x="166" y="271"/>
                    </a:moveTo>
                    <a:lnTo>
                      <a:pt x="190" y="249"/>
                    </a:lnTo>
                    <a:lnTo>
                      <a:pt x="151" y="200"/>
                    </a:lnTo>
                    <a:lnTo>
                      <a:pt x="124" y="165"/>
                    </a:lnTo>
                    <a:lnTo>
                      <a:pt x="98" y="131"/>
                    </a:lnTo>
                    <a:lnTo>
                      <a:pt x="75" y="100"/>
                    </a:lnTo>
                    <a:lnTo>
                      <a:pt x="55" y="72"/>
                    </a:lnTo>
                    <a:lnTo>
                      <a:pt x="45" y="54"/>
                    </a:lnTo>
                    <a:lnTo>
                      <a:pt x="39" y="44"/>
                    </a:lnTo>
                    <a:lnTo>
                      <a:pt x="35" y="34"/>
                    </a:lnTo>
                    <a:lnTo>
                      <a:pt x="38" y="34"/>
                    </a:lnTo>
                    <a:lnTo>
                      <a:pt x="47" y="35"/>
                    </a:lnTo>
                    <a:lnTo>
                      <a:pt x="53" y="35"/>
                    </a:lnTo>
                    <a:lnTo>
                      <a:pt x="77" y="44"/>
                    </a:lnTo>
                    <a:lnTo>
                      <a:pt x="103" y="52"/>
                    </a:lnTo>
                    <a:lnTo>
                      <a:pt x="128" y="62"/>
                    </a:lnTo>
                    <a:lnTo>
                      <a:pt x="139" y="66"/>
                    </a:lnTo>
                    <a:lnTo>
                      <a:pt x="150" y="69"/>
                    </a:lnTo>
                    <a:lnTo>
                      <a:pt x="156" y="72"/>
                    </a:lnTo>
                    <a:lnTo>
                      <a:pt x="182" y="78"/>
                    </a:lnTo>
                    <a:lnTo>
                      <a:pt x="189" y="45"/>
                    </a:lnTo>
                    <a:lnTo>
                      <a:pt x="169" y="41"/>
                    </a:lnTo>
                    <a:lnTo>
                      <a:pt x="162" y="38"/>
                    </a:lnTo>
                    <a:lnTo>
                      <a:pt x="151" y="35"/>
                    </a:lnTo>
                    <a:lnTo>
                      <a:pt x="140" y="31"/>
                    </a:lnTo>
                    <a:lnTo>
                      <a:pt x="115" y="21"/>
                    </a:lnTo>
                    <a:lnTo>
                      <a:pt x="90" y="13"/>
                    </a:lnTo>
                    <a:lnTo>
                      <a:pt x="65" y="4"/>
                    </a:lnTo>
                    <a:lnTo>
                      <a:pt x="53" y="3"/>
                    </a:lnTo>
                    <a:lnTo>
                      <a:pt x="47" y="2"/>
                    </a:lnTo>
                    <a:lnTo>
                      <a:pt x="38" y="0"/>
                    </a:lnTo>
                    <a:lnTo>
                      <a:pt x="28" y="0"/>
                    </a:lnTo>
                    <a:lnTo>
                      <a:pt x="23" y="2"/>
                    </a:lnTo>
                    <a:lnTo>
                      <a:pt x="16" y="3"/>
                    </a:lnTo>
                    <a:lnTo>
                      <a:pt x="10" y="6"/>
                    </a:lnTo>
                    <a:lnTo>
                      <a:pt x="6" y="9"/>
                    </a:lnTo>
                    <a:lnTo>
                      <a:pt x="2" y="14"/>
                    </a:lnTo>
                    <a:lnTo>
                      <a:pt x="1" y="21"/>
                    </a:lnTo>
                    <a:lnTo>
                      <a:pt x="0" y="25"/>
                    </a:lnTo>
                    <a:lnTo>
                      <a:pt x="1" y="33"/>
                    </a:lnTo>
                    <a:lnTo>
                      <a:pt x="2" y="38"/>
                    </a:lnTo>
                    <a:lnTo>
                      <a:pt x="5" y="47"/>
                    </a:lnTo>
                    <a:lnTo>
                      <a:pt x="9" y="56"/>
                    </a:lnTo>
                    <a:lnTo>
                      <a:pt x="15" y="66"/>
                    </a:lnTo>
                    <a:lnTo>
                      <a:pt x="30" y="90"/>
                    </a:lnTo>
                    <a:lnTo>
                      <a:pt x="32" y="96"/>
                    </a:lnTo>
                    <a:lnTo>
                      <a:pt x="51" y="124"/>
                    </a:lnTo>
                    <a:lnTo>
                      <a:pt x="75" y="155"/>
                    </a:lnTo>
                    <a:lnTo>
                      <a:pt x="100" y="189"/>
                    </a:lnTo>
                    <a:lnTo>
                      <a:pt x="128" y="224"/>
                    </a:lnTo>
                    <a:lnTo>
                      <a:pt x="166" y="271"/>
                    </a:lnTo>
                    <a:close/>
                  </a:path>
                </a:pathLst>
              </a:custGeom>
              <a:solidFill>
                <a:srgbClr val="FE4D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5628" name="Group 113">
              <a:extLst>
                <a:ext uri="{FF2B5EF4-FFF2-40B4-BE49-F238E27FC236}">
                  <a16:creationId xmlns:a16="http://schemas.microsoft.com/office/drawing/2014/main" id="{4B11CBDA-5286-594A-A0C0-7F6A9FC2BB47}"/>
                </a:ext>
              </a:extLst>
            </p:cNvPr>
            <p:cNvGrpSpPr>
              <a:grpSpLocks/>
            </p:cNvGrpSpPr>
            <p:nvPr/>
          </p:nvGrpSpPr>
          <p:grpSpPr bwMode="auto">
            <a:xfrm>
              <a:off x="390" y="2993"/>
              <a:ext cx="312" cy="499"/>
              <a:chOff x="625" y="1470"/>
              <a:chExt cx="312" cy="499"/>
            </a:xfrm>
          </p:grpSpPr>
          <p:sp>
            <p:nvSpPr>
              <p:cNvPr id="25657" name="Oval 114">
                <a:extLst>
                  <a:ext uri="{FF2B5EF4-FFF2-40B4-BE49-F238E27FC236}">
                    <a16:creationId xmlns:a16="http://schemas.microsoft.com/office/drawing/2014/main" id="{B8F7EA66-7F86-8846-8239-9B02B3D782FA}"/>
                  </a:ext>
                </a:extLst>
              </p:cNvPr>
              <p:cNvSpPr>
                <a:spLocks noChangeArrowheads="1"/>
              </p:cNvSpPr>
              <p:nvPr/>
            </p:nvSpPr>
            <p:spPr bwMode="auto">
              <a:xfrm>
                <a:off x="633" y="1479"/>
                <a:ext cx="296" cy="283"/>
              </a:xfrm>
              <a:prstGeom prst="ellipse">
                <a:avLst/>
              </a:pr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25658" name="Oval 115">
                <a:extLst>
                  <a:ext uri="{FF2B5EF4-FFF2-40B4-BE49-F238E27FC236}">
                    <a16:creationId xmlns:a16="http://schemas.microsoft.com/office/drawing/2014/main" id="{24E1C03F-DD77-EF48-A4DE-780BDCF32436}"/>
                  </a:ext>
                </a:extLst>
              </p:cNvPr>
              <p:cNvSpPr>
                <a:spLocks noChangeArrowheads="1"/>
              </p:cNvSpPr>
              <p:nvPr/>
            </p:nvSpPr>
            <p:spPr bwMode="auto">
              <a:xfrm>
                <a:off x="625" y="1470"/>
                <a:ext cx="312" cy="30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25659" name="Freeform 116">
                <a:extLst>
                  <a:ext uri="{FF2B5EF4-FFF2-40B4-BE49-F238E27FC236}">
                    <a16:creationId xmlns:a16="http://schemas.microsoft.com/office/drawing/2014/main" id="{FEC57B20-3C79-E645-86DA-85004266DEF7}"/>
                  </a:ext>
                </a:extLst>
              </p:cNvPr>
              <p:cNvSpPr>
                <a:spLocks/>
              </p:cNvSpPr>
              <p:nvPr/>
            </p:nvSpPr>
            <p:spPr bwMode="auto">
              <a:xfrm>
                <a:off x="652" y="1698"/>
                <a:ext cx="191" cy="271"/>
              </a:xfrm>
              <a:custGeom>
                <a:avLst/>
                <a:gdLst>
                  <a:gd name="T0" fmla="*/ 166 w 191"/>
                  <a:gd name="T1" fmla="*/ 271 h 271"/>
                  <a:gd name="T2" fmla="*/ 191 w 191"/>
                  <a:gd name="T3" fmla="*/ 250 h 271"/>
                  <a:gd name="T4" fmla="*/ 151 w 191"/>
                  <a:gd name="T5" fmla="*/ 200 h 271"/>
                  <a:gd name="T6" fmla="*/ 124 w 191"/>
                  <a:gd name="T7" fmla="*/ 165 h 271"/>
                  <a:gd name="T8" fmla="*/ 98 w 191"/>
                  <a:gd name="T9" fmla="*/ 131 h 271"/>
                  <a:gd name="T10" fmla="*/ 75 w 191"/>
                  <a:gd name="T11" fmla="*/ 100 h 271"/>
                  <a:gd name="T12" fmla="*/ 56 w 191"/>
                  <a:gd name="T13" fmla="*/ 72 h 271"/>
                  <a:gd name="T14" fmla="*/ 56 w 191"/>
                  <a:gd name="T15" fmla="*/ 72 h 271"/>
                  <a:gd name="T16" fmla="*/ 45 w 191"/>
                  <a:gd name="T17" fmla="*/ 54 h 271"/>
                  <a:gd name="T18" fmla="*/ 40 w 191"/>
                  <a:gd name="T19" fmla="*/ 44 h 271"/>
                  <a:gd name="T20" fmla="*/ 36 w 191"/>
                  <a:gd name="T21" fmla="*/ 34 h 271"/>
                  <a:gd name="T22" fmla="*/ 36 w 191"/>
                  <a:gd name="T23" fmla="*/ 34 h 271"/>
                  <a:gd name="T24" fmla="*/ 38 w 191"/>
                  <a:gd name="T25" fmla="*/ 34 h 271"/>
                  <a:gd name="T26" fmla="*/ 48 w 191"/>
                  <a:gd name="T27" fmla="*/ 36 h 271"/>
                  <a:gd name="T28" fmla="*/ 48 w 191"/>
                  <a:gd name="T29" fmla="*/ 36 h 271"/>
                  <a:gd name="T30" fmla="*/ 53 w 191"/>
                  <a:gd name="T31" fmla="*/ 36 h 271"/>
                  <a:gd name="T32" fmla="*/ 78 w 191"/>
                  <a:gd name="T33" fmla="*/ 44 h 271"/>
                  <a:gd name="T34" fmla="*/ 104 w 191"/>
                  <a:gd name="T35" fmla="*/ 53 h 271"/>
                  <a:gd name="T36" fmla="*/ 128 w 191"/>
                  <a:gd name="T37" fmla="*/ 62 h 271"/>
                  <a:gd name="T38" fmla="*/ 139 w 191"/>
                  <a:gd name="T39" fmla="*/ 67 h 271"/>
                  <a:gd name="T40" fmla="*/ 150 w 191"/>
                  <a:gd name="T41" fmla="*/ 69 h 271"/>
                  <a:gd name="T42" fmla="*/ 157 w 191"/>
                  <a:gd name="T43" fmla="*/ 72 h 271"/>
                  <a:gd name="T44" fmla="*/ 183 w 191"/>
                  <a:gd name="T45" fmla="*/ 78 h 271"/>
                  <a:gd name="T46" fmla="*/ 190 w 191"/>
                  <a:gd name="T47" fmla="*/ 46 h 271"/>
                  <a:gd name="T48" fmla="*/ 169 w 191"/>
                  <a:gd name="T49" fmla="*/ 41 h 271"/>
                  <a:gd name="T50" fmla="*/ 162 w 191"/>
                  <a:gd name="T51" fmla="*/ 38 h 271"/>
                  <a:gd name="T52" fmla="*/ 151 w 191"/>
                  <a:gd name="T53" fmla="*/ 36 h 271"/>
                  <a:gd name="T54" fmla="*/ 141 w 191"/>
                  <a:gd name="T55" fmla="*/ 31 h 271"/>
                  <a:gd name="T56" fmla="*/ 116 w 191"/>
                  <a:gd name="T57" fmla="*/ 22 h 271"/>
                  <a:gd name="T58" fmla="*/ 90 w 191"/>
                  <a:gd name="T59" fmla="*/ 13 h 271"/>
                  <a:gd name="T60" fmla="*/ 66 w 191"/>
                  <a:gd name="T61" fmla="*/ 5 h 271"/>
                  <a:gd name="T62" fmla="*/ 53 w 191"/>
                  <a:gd name="T63" fmla="*/ 3 h 271"/>
                  <a:gd name="T64" fmla="*/ 48 w 191"/>
                  <a:gd name="T65" fmla="*/ 2 h 271"/>
                  <a:gd name="T66" fmla="*/ 38 w 191"/>
                  <a:gd name="T67" fmla="*/ 0 h 271"/>
                  <a:gd name="T68" fmla="*/ 29 w 191"/>
                  <a:gd name="T69" fmla="*/ 0 h 271"/>
                  <a:gd name="T70" fmla="*/ 23 w 191"/>
                  <a:gd name="T71" fmla="*/ 2 h 271"/>
                  <a:gd name="T72" fmla="*/ 16 w 191"/>
                  <a:gd name="T73" fmla="*/ 3 h 271"/>
                  <a:gd name="T74" fmla="*/ 11 w 191"/>
                  <a:gd name="T75" fmla="*/ 6 h 271"/>
                  <a:gd name="T76" fmla="*/ 7 w 191"/>
                  <a:gd name="T77" fmla="*/ 9 h 271"/>
                  <a:gd name="T78" fmla="*/ 3 w 191"/>
                  <a:gd name="T79" fmla="*/ 15 h 271"/>
                  <a:gd name="T80" fmla="*/ 1 w 191"/>
                  <a:gd name="T81" fmla="*/ 22 h 271"/>
                  <a:gd name="T82" fmla="*/ 1 w 191"/>
                  <a:gd name="T83" fmla="*/ 22 h 271"/>
                  <a:gd name="T84" fmla="*/ 0 w 191"/>
                  <a:gd name="T85" fmla="*/ 26 h 271"/>
                  <a:gd name="T86" fmla="*/ 1 w 191"/>
                  <a:gd name="T87" fmla="*/ 33 h 271"/>
                  <a:gd name="T88" fmla="*/ 3 w 191"/>
                  <a:gd name="T89" fmla="*/ 38 h 271"/>
                  <a:gd name="T90" fmla="*/ 6 w 191"/>
                  <a:gd name="T91" fmla="*/ 47 h 271"/>
                  <a:gd name="T92" fmla="*/ 10 w 191"/>
                  <a:gd name="T93" fmla="*/ 57 h 271"/>
                  <a:gd name="T94" fmla="*/ 15 w 191"/>
                  <a:gd name="T95" fmla="*/ 67 h 271"/>
                  <a:gd name="T96" fmla="*/ 30 w 191"/>
                  <a:gd name="T97" fmla="*/ 91 h 271"/>
                  <a:gd name="T98" fmla="*/ 33 w 191"/>
                  <a:gd name="T99" fmla="*/ 96 h 271"/>
                  <a:gd name="T100" fmla="*/ 52 w 191"/>
                  <a:gd name="T101" fmla="*/ 124 h 271"/>
                  <a:gd name="T102" fmla="*/ 75 w 191"/>
                  <a:gd name="T103" fmla="*/ 155 h 271"/>
                  <a:gd name="T104" fmla="*/ 101 w 191"/>
                  <a:gd name="T105" fmla="*/ 189 h 271"/>
                  <a:gd name="T106" fmla="*/ 128 w 191"/>
                  <a:gd name="T107" fmla="*/ 224 h 271"/>
                  <a:gd name="T108" fmla="*/ 166 w 191"/>
                  <a:gd name="T109" fmla="*/ 271 h 2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1"/>
                  <a:gd name="T166" fmla="*/ 0 h 271"/>
                  <a:gd name="T167" fmla="*/ 191 w 191"/>
                  <a:gd name="T168" fmla="*/ 271 h 2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1" h="271">
                    <a:moveTo>
                      <a:pt x="166" y="271"/>
                    </a:moveTo>
                    <a:lnTo>
                      <a:pt x="191" y="250"/>
                    </a:lnTo>
                    <a:lnTo>
                      <a:pt x="151" y="200"/>
                    </a:lnTo>
                    <a:lnTo>
                      <a:pt x="124" y="165"/>
                    </a:lnTo>
                    <a:lnTo>
                      <a:pt x="98" y="131"/>
                    </a:lnTo>
                    <a:lnTo>
                      <a:pt x="75" y="100"/>
                    </a:lnTo>
                    <a:lnTo>
                      <a:pt x="56" y="72"/>
                    </a:lnTo>
                    <a:lnTo>
                      <a:pt x="45" y="54"/>
                    </a:lnTo>
                    <a:lnTo>
                      <a:pt x="40" y="44"/>
                    </a:lnTo>
                    <a:lnTo>
                      <a:pt x="36" y="34"/>
                    </a:lnTo>
                    <a:lnTo>
                      <a:pt x="38" y="34"/>
                    </a:lnTo>
                    <a:lnTo>
                      <a:pt x="48" y="36"/>
                    </a:lnTo>
                    <a:lnTo>
                      <a:pt x="53" y="36"/>
                    </a:lnTo>
                    <a:lnTo>
                      <a:pt x="78" y="44"/>
                    </a:lnTo>
                    <a:lnTo>
                      <a:pt x="104" y="53"/>
                    </a:lnTo>
                    <a:lnTo>
                      <a:pt x="128" y="62"/>
                    </a:lnTo>
                    <a:lnTo>
                      <a:pt x="139" y="67"/>
                    </a:lnTo>
                    <a:lnTo>
                      <a:pt x="150" y="69"/>
                    </a:lnTo>
                    <a:lnTo>
                      <a:pt x="157" y="72"/>
                    </a:lnTo>
                    <a:lnTo>
                      <a:pt x="183" y="78"/>
                    </a:lnTo>
                    <a:lnTo>
                      <a:pt x="190" y="46"/>
                    </a:lnTo>
                    <a:lnTo>
                      <a:pt x="169" y="41"/>
                    </a:lnTo>
                    <a:lnTo>
                      <a:pt x="162" y="38"/>
                    </a:lnTo>
                    <a:lnTo>
                      <a:pt x="151" y="36"/>
                    </a:lnTo>
                    <a:lnTo>
                      <a:pt x="141" y="31"/>
                    </a:lnTo>
                    <a:lnTo>
                      <a:pt x="116" y="22"/>
                    </a:lnTo>
                    <a:lnTo>
                      <a:pt x="90" y="13"/>
                    </a:lnTo>
                    <a:lnTo>
                      <a:pt x="66" y="5"/>
                    </a:lnTo>
                    <a:lnTo>
                      <a:pt x="53" y="3"/>
                    </a:lnTo>
                    <a:lnTo>
                      <a:pt x="48" y="2"/>
                    </a:lnTo>
                    <a:lnTo>
                      <a:pt x="38" y="0"/>
                    </a:lnTo>
                    <a:lnTo>
                      <a:pt x="29" y="0"/>
                    </a:lnTo>
                    <a:lnTo>
                      <a:pt x="23" y="2"/>
                    </a:lnTo>
                    <a:lnTo>
                      <a:pt x="16" y="3"/>
                    </a:lnTo>
                    <a:lnTo>
                      <a:pt x="11" y="6"/>
                    </a:lnTo>
                    <a:lnTo>
                      <a:pt x="7" y="9"/>
                    </a:lnTo>
                    <a:lnTo>
                      <a:pt x="3" y="15"/>
                    </a:lnTo>
                    <a:lnTo>
                      <a:pt x="1" y="22"/>
                    </a:lnTo>
                    <a:lnTo>
                      <a:pt x="0" y="26"/>
                    </a:lnTo>
                    <a:lnTo>
                      <a:pt x="1" y="33"/>
                    </a:lnTo>
                    <a:lnTo>
                      <a:pt x="3" y="38"/>
                    </a:lnTo>
                    <a:lnTo>
                      <a:pt x="6" y="47"/>
                    </a:lnTo>
                    <a:lnTo>
                      <a:pt x="10" y="57"/>
                    </a:lnTo>
                    <a:lnTo>
                      <a:pt x="15" y="67"/>
                    </a:lnTo>
                    <a:lnTo>
                      <a:pt x="30" y="91"/>
                    </a:lnTo>
                    <a:lnTo>
                      <a:pt x="33" y="96"/>
                    </a:lnTo>
                    <a:lnTo>
                      <a:pt x="52" y="124"/>
                    </a:lnTo>
                    <a:lnTo>
                      <a:pt x="75" y="155"/>
                    </a:lnTo>
                    <a:lnTo>
                      <a:pt x="101" y="189"/>
                    </a:lnTo>
                    <a:lnTo>
                      <a:pt x="128" y="224"/>
                    </a:lnTo>
                    <a:lnTo>
                      <a:pt x="166" y="271"/>
                    </a:lnTo>
                    <a:close/>
                  </a:path>
                </a:pathLst>
              </a:custGeom>
              <a:solidFill>
                <a:srgbClr val="FE4D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5629" name="Group 117">
              <a:extLst>
                <a:ext uri="{FF2B5EF4-FFF2-40B4-BE49-F238E27FC236}">
                  <a16:creationId xmlns:a16="http://schemas.microsoft.com/office/drawing/2014/main" id="{C49D704F-ACB9-7E43-BB00-055394F37079}"/>
                </a:ext>
              </a:extLst>
            </p:cNvPr>
            <p:cNvGrpSpPr>
              <a:grpSpLocks/>
            </p:cNvGrpSpPr>
            <p:nvPr/>
          </p:nvGrpSpPr>
          <p:grpSpPr bwMode="auto">
            <a:xfrm>
              <a:off x="1010" y="2833"/>
              <a:ext cx="312" cy="498"/>
              <a:chOff x="1245" y="1310"/>
              <a:chExt cx="312" cy="498"/>
            </a:xfrm>
          </p:grpSpPr>
          <p:sp>
            <p:nvSpPr>
              <p:cNvPr id="25654" name="Oval 118">
                <a:extLst>
                  <a:ext uri="{FF2B5EF4-FFF2-40B4-BE49-F238E27FC236}">
                    <a16:creationId xmlns:a16="http://schemas.microsoft.com/office/drawing/2014/main" id="{9DE60CC0-6853-1C46-9B3F-B0C065944EDE}"/>
                  </a:ext>
                </a:extLst>
              </p:cNvPr>
              <p:cNvSpPr>
                <a:spLocks noChangeArrowheads="1"/>
              </p:cNvSpPr>
              <p:nvPr/>
            </p:nvSpPr>
            <p:spPr bwMode="auto">
              <a:xfrm>
                <a:off x="1253" y="1318"/>
                <a:ext cx="296" cy="283"/>
              </a:xfrm>
              <a:prstGeom prst="ellipse">
                <a:avLst/>
              </a:pr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25655" name="Oval 119">
                <a:extLst>
                  <a:ext uri="{FF2B5EF4-FFF2-40B4-BE49-F238E27FC236}">
                    <a16:creationId xmlns:a16="http://schemas.microsoft.com/office/drawing/2014/main" id="{9A8B628F-3A1F-A540-954B-BAE1F5470E69}"/>
                  </a:ext>
                </a:extLst>
              </p:cNvPr>
              <p:cNvSpPr>
                <a:spLocks noChangeArrowheads="1"/>
              </p:cNvSpPr>
              <p:nvPr/>
            </p:nvSpPr>
            <p:spPr bwMode="auto">
              <a:xfrm>
                <a:off x="1245" y="1310"/>
                <a:ext cx="312" cy="30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25656" name="Freeform 120">
                <a:extLst>
                  <a:ext uri="{FF2B5EF4-FFF2-40B4-BE49-F238E27FC236}">
                    <a16:creationId xmlns:a16="http://schemas.microsoft.com/office/drawing/2014/main" id="{733817E4-DEF9-2146-9303-3AF0E85F9E37}"/>
                  </a:ext>
                </a:extLst>
              </p:cNvPr>
              <p:cNvSpPr>
                <a:spLocks/>
              </p:cNvSpPr>
              <p:nvPr/>
            </p:nvSpPr>
            <p:spPr bwMode="auto">
              <a:xfrm>
                <a:off x="1272" y="1538"/>
                <a:ext cx="191" cy="270"/>
              </a:xfrm>
              <a:custGeom>
                <a:avLst/>
                <a:gdLst>
                  <a:gd name="T0" fmla="*/ 167 w 191"/>
                  <a:gd name="T1" fmla="*/ 270 h 270"/>
                  <a:gd name="T2" fmla="*/ 191 w 191"/>
                  <a:gd name="T3" fmla="*/ 249 h 270"/>
                  <a:gd name="T4" fmla="*/ 152 w 191"/>
                  <a:gd name="T5" fmla="*/ 200 h 270"/>
                  <a:gd name="T6" fmla="*/ 125 w 191"/>
                  <a:gd name="T7" fmla="*/ 165 h 270"/>
                  <a:gd name="T8" fmla="*/ 99 w 191"/>
                  <a:gd name="T9" fmla="*/ 131 h 270"/>
                  <a:gd name="T10" fmla="*/ 75 w 191"/>
                  <a:gd name="T11" fmla="*/ 100 h 270"/>
                  <a:gd name="T12" fmla="*/ 56 w 191"/>
                  <a:gd name="T13" fmla="*/ 72 h 270"/>
                  <a:gd name="T14" fmla="*/ 56 w 191"/>
                  <a:gd name="T15" fmla="*/ 72 h 270"/>
                  <a:gd name="T16" fmla="*/ 45 w 191"/>
                  <a:gd name="T17" fmla="*/ 53 h 270"/>
                  <a:gd name="T18" fmla="*/ 40 w 191"/>
                  <a:gd name="T19" fmla="*/ 44 h 270"/>
                  <a:gd name="T20" fmla="*/ 36 w 191"/>
                  <a:gd name="T21" fmla="*/ 34 h 270"/>
                  <a:gd name="T22" fmla="*/ 36 w 191"/>
                  <a:gd name="T23" fmla="*/ 34 h 270"/>
                  <a:gd name="T24" fmla="*/ 39 w 191"/>
                  <a:gd name="T25" fmla="*/ 34 h 270"/>
                  <a:gd name="T26" fmla="*/ 48 w 191"/>
                  <a:gd name="T27" fmla="*/ 35 h 270"/>
                  <a:gd name="T28" fmla="*/ 48 w 191"/>
                  <a:gd name="T29" fmla="*/ 35 h 270"/>
                  <a:gd name="T30" fmla="*/ 54 w 191"/>
                  <a:gd name="T31" fmla="*/ 35 h 270"/>
                  <a:gd name="T32" fmla="*/ 78 w 191"/>
                  <a:gd name="T33" fmla="*/ 44 h 270"/>
                  <a:gd name="T34" fmla="*/ 104 w 191"/>
                  <a:gd name="T35" fmla="*/ 52 h 270"/>
                  <a:gd name="T36" fmla="*/ 129 w 191"/>
                  <a:gd name="T37" fmla="*/ 62 h 270"/>
                  <a:gd name="T38" fmla="*/ 140 w 191"/>
                  <a:gd name="T39" fmla="*/ 66 h 270"/>
                  <a:gd name="T40" fmla="*/ 150 w 191"/>
                  <a:gd name="T41" fmla="*/ 69 h 270"/>
                  <a:gd name="T42" fmla="*/ 157 w 191"/>
                  <a:gd name="T43" fmla="*/ 72 h 270"/>
                  <a:gd name="T44" fmla="*/ 183 w 191"/>
                  <a:gd name="T45" fmla="*/ 77 h 270"/>
                  <a:gd name="T46" fmla="*/ 190 w 191"/>
                  <a:gd name="T47" fmla="*/ 45 h 270"/>
                  <a:gd name="T48" fmla="*/ 170 w 191"/>
                  <a:gd name="T49" fmla="*/ 41 h 270"/>
                  <a:gd name="T50" fmla="*/ 163 w 191"/>
                  <a:gd name="T51" fmla="*/ 38 h 270"/>
                  <a:gd name="T52" fmla="*/ 152 w 191"/>
                  <a:gd name="T53" fmla="*/ 35 h 270"/>
                  <a:gd name="T54" fmla="*/ 141 w 191"/>
                  <a:gd name="T55" fmla="*/ 31 h 270"/>
                  <a:gd name="T56" fmla="*/ 116 w 191"/>
                  <a:gd name="T57" fmla="*/ 21 h 270"/>
                  <a:gd name="T58" fmla="*/ 90 w 191"/>
                  <a:gd name="T59" fmla="*/ 13 h 270"/>
                  <a:gd name="T60" fmla="*/ 66 w 191"/>
                  <a:gd name="T61" fmla="*/ 4 h 270"/>
                  <a:gd name="T62" fmla="*/ 54 w 191"/>
                  <a:gd name="T63" fmla="*/ 3 h 270"/>
                  <a:gd name="T64" fmla="*/ 48 w 191"/>
                  <a:gd name="T65" fmla="*/ 1 h 270"/>
                  <a:gd name="T66" fmla="*/ 39 w 191"/>
                  <a:gd name="T67" fmla="*/ 0 h 270"/>
                  <a:gd name="T68" fmla="*/ 29 w 191"/>
                  <a:gd name="T69" fmla="*/ 0 h 270"/>
                  <a:gd name="T70" fmla="*/ 24 w 191"/>
                  <a:gd name="T71" fmla="*/ 1 h 270"/>
                  <a:gd name="T72" fmla="*/ 17 w 191"/>
                  <a:gd name="T73" fmla="*/ 3 h 270"/>
                  <a:gd name="T74" fmla="*/ 11 w 191"/>
                  <a:gd name="T75" fmla="*/ 6 h 270"/>
                  <a:gd name="T76" fmla="*/ 7 w 191"/>
                  <a:gd name="T77" fmla="*/ 8 h 270"/>
                  <a:gd name="T78" fmla="*/ 3 w 191"/>
                  <a:gd name="T79" fmla="*/ 14 h 270"/>
                  <a:gd name="T80" fmla="*/ 2 w 191"/>
                  <a:gd name="T81" fmla="*/ 21 h 270"/>
                  <a:gd name="T82" fmla="*/ 2 w 191"/>
                  <a:gd name="T83" fmla="*/ 21 h 270"/>
                  <a:gd name="T84" fmla="*/ 0 w 191"/>
                  <a:gd name="T85" fmla="*/ 25 h 270"/>
                  <a:gd name="T86" fmla="*/ 2 w 191"/>
                  <a:gd name="T87" fmla="*/ 32 h 270"/>
                  <a:gd name="T88" fmla="*/ 3 w 191"/>
                  <a:gd name="T89" fmla="*/ 38 h 270"/>
                  <a:gd name="T90" fmla="*/ 6 w 191"/>
                  <a:gd name="T91" fmla="*/ 46 h 270"/>
                  <a:gd name="T92" fmla="*/ 10 w 191"/>
                  <a:gd name="T93" fmla="*/ 56 h 270"/>
                  <a:gd name="T94" fmla="*/ 15 w 191"/>
                  <a:gd name="T95" fmla="*/ 66 h 270"/>
                  <a:gd name="T96" fmla="*/ 30 w 191"/>
                  <a:gd name="T97" fmla="*/ 90 h 270"/>
                  <a:gd name="T98" fmla="*/ 33 w 191"/>
                  <a:gd name="T99" fmla="*/ 96 h 270"/>
                  <a:gd name="T100" fmla="*/ 52 w 191"/>
                  <a:gd name="T101" fmla="*/ 124 h 270"/>
                  <a:gd name="T102" fmla="*/ 75 w 191"/>
                  <a:gd name="T103" fmla="*/ 155 h 270"/>
                  <a:gd name="T104" fmla="*/ 101 w 191"/>
                  <a:gd name="T105" fmla="*/ 189 h 270"/>
                  <a:gd name="T106" fmla="*/ 129 w 191"/>
                  <a:gd name="T107" fmla="*/ 224 h 270"/>
                  <a:gd name="T108" fmla="*/ 167 w 191"/>
                  <a:gd name="T109" fmla="*/ 270 h 2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1"/>
                  <a:gd name="T166" fmla="*/ 0 h 270"/>
                  <a:gd name="T167" fmla="*/ 191 w 191"/>
                  <a:gd name="T168" fmla="*/ 270 h 27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1" h="270">
                    <a:moveTo>
                      <a:pt x="167" y="270"/>
                    </a:moveTo>
                    <a:lnTo>
                      <a:pt x="191" y="249"/>
                    </a:lnTo>
                    <a:lnTo>
                      <a:pt x="152" y="200"/>
                    </a:lnTo>
                    <a:lnTo>
                      <a:pt x="125" y="165"/>
                    </a:lnTo>
                    <a:lnTo>
                      <a:pt x="99" y="131"/>
                    </a:lnTo>
                    <a:lnTo>
                      <a:pt x="75" y="100"/>
                    </a:lnTo>
                    <a:lnTo>
                      <a:pt x="56" y="72"/>
                    </a:lnTo>
                    <a:lnTo>
                      <a:pt x="45" y="53"/>
                    </a:lnTo>
                    <a:lnTo>
                      <a:pt x="40" y="44"/>
                    </a:lnTo>
                    <a:lnTo>
                      <a:pt x="36" y="34"/>
                    </a:lnTo>
                    <a:lnTo>
                      <a:pt x="39" y="34"/>
                    </a:lnTo>
                    <a:lnTo>
                      <a:pt x="48" y="35"/>
                    </a:lnTo>
                    <a:lnTo>
                      <a:pt x="54" y="35"/>
                    </a:lnTo>
                    <a:lnTo>
                      <a:pt x="78" y="44"/>
                    </a:lnTo>
                    <a:lnTo>
                      <a:pt x="104" y="52"/>
                    </a:lnTo>
                    <a:lnTo>
                      <a:pt x="129" y="62"/>
                    </a:lnTo>
                    <a:lnTo>
                      <a:pt x="140" y="66"/>
                    </a:lnTo>
                    <a:lnTo>
                      <a:pt x="150" y="69"/>
                    </a:lnTo>
                    <a:lnTo>
                      <a:pt x="157" y="72"/>
                    </a:lnTo>
                    <a:lnTo>
                      <a:pt x="183" y="77"/>
                    </a:lnTo>
                    <a:lnTo>
                      <a:pt x="190" y="45"/>
                    </a:lnTo>
                    <a:lnTo>
                      <a:pt x="170" y="41"/>
                    </a:lnTo>
                    <a:lnTo>
                      <a:pt x="163" y="38"/>
                    </a:lnTo>
                    <a:lnTo>
                      <a:pt x="152" y="35"/>
                    </a:lnTo>
                    <a:lnTo>
                      <a:pt x="141" y="31"/>
                    </a:lnTo>
                    <a:lnTo>
                      <a:pt x="116" y="21"/>
                    </a:lnTo>
                    <a:lnTo>
                      <a:pt x="90" y="13"/>
                    </a:lnTo>
                    <a:lnTo>
                      <a:pt x="66" y="4"/>
                    </a:lnTo>
                    <a:lnTo>
                      <a:pt x="54" y="3"/>
                    </a:lnTo>
                    <a:lnTo>
                      <a:pt x="48" y="1"/>
                    </a:lnTo>
                    <a:lnTo>
                      <a:pt x="39" y="0"/>
                    </a:lnTo>
                    <a:lnTo>
                      <a:pt x="29" y="0"/>
                    </a:lnTo>
                    <a:lnTo>
                      <a:pt x="24" y="1"/>
                    </a:lnTo>
                    <a:lnTo>
                      <a:pt x="17" y="3"/>
                    </a:lnTo>
                    <a:lnTo>
                      <a:pt x="11" y="6"/>
                    </a:lnTo>
                    <a:lnTo>
                      <a:pt x="7" y="8"/>
                    </a:lnTo>
                    <a:lnTo>
                      <a:pt x="3" y="14"/>
                    </a:lnTo>
                    <a:lnTo>
                      <a:pt x="2" y="21"/>
                    </a:lnTo>
                    <a:lnTo>
                      <a:pt x="0" y="25"/>
                    </a:lnTo>
                    <a:lnTo>
                      <a:pt x="2" y="32"/>
                    </a:lnTo>
                    <a:lnTo>
                      <a:pt x="3" y="38"/>
                    </a:lnTo>
                    <a:lnTo>
                      <a:pt x="6" y="46"/>
                    </a:lnTo>
                    <a:lnTo>
                      <a:pt x="10" y="56"/>
                    </a:lnTo>
                    <a:lnTo>
                      <a:pt x="15" y="66"/>
                    </a:lnTo>
                    <a:lnTo>
                      <a:pt x="30" y="90"/>
                    </a:lnTo>
                    <a:lnTo>
                      <a:pt x="33" y="96"/>
                    </a:lnTo>
                    <a:lnTo>
                      <a:pt x="52" y="124"/>
                    </a:lnTo>
                    <a:lnTo>
                      <a:pt x="75" y="155"/>
                    </a:lnTo>
                    <a:lnTo>
                      <a:pt x="101" y="189"/>
                    </a:lnTo>
                    <a:lnTo>
                      <a:pt x="129" y="224"/>
                    </a:lnTo>
                    <a:lnTo>
                      <a:pt x="167" y="270"/>
                    </a:lnTo>
                    <a:close/>
                  </a:path>
                </a:pathLst>
              </a:custGeom>
              <a:solidFill>
                <a:srgbClr val="FE4D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5630" name="Group 121">
              <a:extLst>
                <a:ext uri="{FF2B5EF4-FFF2-40B4-BE49-F238E27FC236}">
                  <a16:creationId xmlns:a16="http://schemas.microsoft.com/office/drawing/2014/main" id="{9A8421BC-D7BE-D040-BA1F-A4EAECF9075D}"/>
                </a:ext>
              </a:extLst>
            </p:cNvPr>
            <p:cNvGrpSpPr>
              <a:grpSpLocks/>
            </p:cNvGrpSpPr>
            <p:nvPr/>
          </p:nvGrpSpPr>
          <p:grpSpPr bwMode="auto">
            <a:xfrm>
              <a:off x="1427" y="2829"/>
              <a:ext cx="311" cy="498"/>
              <a:chOff x="1662" y="1306"/>
              <a:chExt cx="311" cy="498"/>
            </a:xfrm>
          </p:grpSpPr>
          <p:sp>
            <p:nvSpPr>
              <p:cNvPr id="25651" name="Oval 122">
                <a:extLst>
                  <a:ext uri="{FF2B5EF4-FFF2-40B4-BE49-F238E27FC236}">
                    <a16:creationId xmlns:a16="http://schemas.microsoft.com/office/drawing/2014/main" id="{D8B97303-309A-C043-BC6A-5E4B1EA7EC2A}"/>
                  </a:ext>
                </a:extLst>
              </p:cNvPr>
              <p:cNvSpPr>
                <a:spLocks noChangeArrowheads="1"/>
              </p:cNvSpPr>
              <p:nvPr/>
            </p:nvSpPr>
            <p:spPr bwMode="auto">
              <a:xfrm>
                <a:off x="1671" y="1314"/>
                <a:ext cx="294" cy="283"/>
              </a:xfrm>
              <a:prstGeom prst="ellipse">
                <a:avLst/>
              </a:pr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25652" name="Oval 123">
                <a:extLst>
                  <a:ext uri="{FF2B5EF4-FFF2-40B4-BE49-F238E27FC236}">
                    <a16:creationId xmlns:a16="http://schemas.microsoft.com/office/drawing/2014/main" id="{C3D545D0-A606-2846-97EE-0A420480A10F}"/>
                  </a:ext>
                </a:extLst>
              </p:cNvPr>
              <p:cNvSpPr>
                <a:spLocks noChangeArrowheads="1"/>
              </p:cNvSpPr>
              <p:nvPr/>
            </p:nvSpPr>
            <p:spPr bwMode="auto">
              <a:xfrm>
                <a:off x="1662" y="1306"/>
                <a:ext cx="311" cy="30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25653" name="Freeform 124">
                <a:extLst>
                  <a:ext uri="{FF2B5EF4-FFF2-40B4-BE49-F238E27FC236}">
                    <a16:creationId xmlns:a16="http://schemas.microsoft.com/office/drawing/2014/main" id="{24DFC521-495B-5642-B983-84F37AA0448E}"/>
                  </a:ext>
                </a:extLst>
              </p:cNvPr>
              <p:cNvSpPr>
                <a:spLocks/>
              </p:cNvSpPr>
              <p:nvPr/>
            </p:nvSpPr>
            <p:spPr bwMode="auto">
              <a:xfrm>
                <a:off x="1690" y="1534"/>
                <a:ext cx="191" cy="270"/>
              </a:xfrm>
              <a:custGeom>
                <a:avLst/>
                <a:gdLst>
                  <a:gd name="T0" fmla="*/ 166 w 191"/>
                  <a:gd name="T1" fmla="*/ 270 h 270"/>
                  <a:gd name="T2" fmla="*/ 191 w 191"/>
                  <a:gd name="T3" fmla="*/ 249 h 270"/>
                  <a:gd name="T4" fmla="*/ 151 w 191"/>
                  <a:gd name="T5" fmla="*/ 200 h 270"/>
                  <a:gd name="T6" fmla="*/ 124 w 191"/>
                  <a:gd name="T7" fmla="*/ 164 h 270"/>
                  <a:gd name="T8" fmla="*/ 98 w 191"/>
                  <a:gd name="T9" fmla="*/ 131 h 270"/>
                  <a:gd name="T10" fmla="*/ 75 w 191"/>
                  <a:gd name="T11" fmla="*/ 100 h 270"/>
                  <a:gd name="T12" fmla="*/ 56 w 191"/>
                  <a:gd name="T13" fmla="*/ 72 h 270"/>
                  <a:gd name="T14" fmla="*/ 56 w 191"/>
                  <a:gd name="T15" fmla="*/ 72 h 270"/>
                  <a:gd name="T16" fmla="*/ 45 w 191"/>
                  <a:gd name="T17" fmla="*/ 53 h 270"/>
                  <a:gd name="T18" fmla="*/ 39 w 191"/>
                  <a:gd name="T19" fmla="*/ 43 h 270"/>
                  <a:gd name="T20" fmla="*/ 35 w 191"/>
                  <a:gd name="T21" fmla="*/ 33 h 270"/>
                  <a:gd name="T22" fmla="*/ 35 w 191"/>
                  <a:gd name="T23" fmla="*/ 33 h 270"/>
                  <a:gd name="T24" fmla="*/ 38 w 191"/>
                  <a:gd name="T25" fmla="*/ 33 h 270"/>
                  <a:gd name="T26" fmla="*/ 47 w 191"/>
                  <a:gd name="T27" fmla="*/ 35 h 270"/>
                  <a:gd name="T28" fmla="*/ 47 w 191"/>
                  <a:gd name="T29" fmla="*/ 35 h 270"/>
                  <a:gd name="T30" fmla="*/ 53 w 191"/>
                  <a:gd name="T31" fmla="*/ 35 h 270"/>
                  <a:gd name="T32" fmla="*/ 77 w 191"/>
                  <a:gd name="T33" fmla="*/ 43 h 270"/>
                  <a:gd name="T34" fmla="*/ 103 w 191"/>
                  <a:gd name="T35" fmla="*/ 52 h 270"/>
                  <a:gd name="T36" fmla="*/ 128 w 191"/>
                  <a:gd name="T37" fmla="*/ 62 h 270"/>
                  <a:gd name="T38" fmla="*/ 139 w 191"/>
                  <a:gd name="T39" fmla="*/ 66 h 270"/>
                  <a:gd name="T40" fmla="*/ 150 w 191"/>
                  <a:gd name="T41" fmla="*/ 69 h 270"/>
                  <a:gd name="T42" fmla="*/ 156 w 191"/>
                  <a:gd name="T43" fmla="*/ 72 h 270"/>
                  <a:gd name="T44" fmla="*/ 182 w 191"/>
                  <a:gd name="T45" fmla="*/ 77 h 270"/>
                  <a:gd name="T46" fmla="*/ 189 w 191"/>
                  <a:gd name="T47" fmla="*/ 45 h 270"/>
                  <a:gd name="T48" fmla="*/ 169 w 191"/>
                  <a:gd name="T49" fmla="*/ 41 h 270"/>
                  <a:gd name="T50" fmla="*/ 162 w 191"/>
                  <a:gd name="T51" fmla="*/ 38 h 270"/>
                  <a:gd name="T52" fmla="*/ 151 w 191"/>
                  <a:gd name="T53" fmla="*/ 35 h 270"/>
                  <a:gd name="T54" fmla="*/ 140 w 191"/>
                  <a:gd name="T55" fmla="*/ 31 h 270"/>
                  <a:gd name="T56" fmla="*/ 116 w 191"/>
                  <a:gd name="T57" fmla="*/ 21 h 270"/>
                  <a:gd name="T58" fmla="*/ 90 w 191"/>
                  <a:gd name="T59" fmla="*/ 12 h 270"/>
                  <a:gd name="T60" fmla="*/ 65 w 191"/>
                  <a:gd name="T61" fmla="*/ 4 h 270"/>
                  <a:gd name="T62" fmla="*/ 53 w 191"/>
                  <a:gd name="T63" fmla="*/ 3 h 270"/>
                  <a:gd name="T64" fmla="*/ 47 w 191"/>
                  <a:gd name="T65" fmla="*/ 1 h 270"/>
                  <a:gd name="T66" fmla="*/ 38 w 191"/>
                  <a:gd name="T67" fmla="*/ 0 h 270"/>
                  <a:gd name="T68" fmla="*/ 28 w 191"/>
                  <a:gd name="T69" fmla="*/ 0 h 270"/>
                  <a:gd name="T70" fmla="*/ 23 w 191"/>
                  <a:gd name="T71" fmla="*/ 1 h 270"/>
                  <a:gd name="T72" fmla="*/ 16 w 191"/>
                  <a:gd name="T73" fmla="*/ 3 h 270"/>
                  <a:gd name="T74" fmla="*/ 11 w 191"/>
                  <a:gd name="T75" fmla="*/ 5 h 270"/>
                  <a:gd name="T76" fmla="*/ 6 w 191"/>
                  <a:gd name="T77" fmla="*/ 8 h 270"/>
                  <a:gd name="T78" fmla="*/ 2 w 191"/>
                  <a:gd name="T79" fmla="*/ 14 h 270"/>
                  <a:gd name="T80" fmla="*/ 1 w 191"/>
                  <a:gd name="T81" fmla="*/ 21 h 270"/>
                  <a:gd name="T82" fmla="*/ 1 w 191"/>
                  <a:gd name="T83" fmla="*/ 21 h 270"/>
                  <a:gd name="T84" fmla="*/ 0 w 191"/>
                  <a:gd name="T85" fmla="*/ 25 h 270"/>
                  <a:gd name="T86" fmla="*/ 1 w 191"/>
                  <a:gd name="T87" fmla="*/ 32 h 270"/>
                  <a:gd name="T88" fmla="*/ 2 w 191"/>
                  <a:gd name="T89" fmla="*/ 38 h 270"/>
                  <a:gd name="T90" fmla="*/ 5 w 191"/>
                  <a:gd name="T91" fmla="*/ 46 h 270"/>
                  <a:gd name="T92" fmla="*/ 9 w 191"/>
                  <a:gd name="T93" fmla="*/ 56 h 270"/>
                  <a:gd name="T94" fmla="*/ 15 w 191"/>
                  <a:gd name="T95" fmla="*/ 66 h 270"/>
                  <a:gd name="T96" fmla="*/ 30 w 191"/>
                  <a:gd name="T97" fmla="*/ 90 h 270"/>
                  <a:gd name="T98" fmla="*/ 32 w 191"/>
                  <a:gd name="T99" fmla="*/ 95 h 270"/>
                  <a:gd name="T100" fmla="*/ 51 w 191"/>
                  <a:gd name="T101" fmla="*/ 124 h 270"/>
                  <a:gd name="T102" fmla="*/ 75 w 191"/>
                  <a:gd name="T103" fmla="*/ 155 h 270"/>
                  <a:gd name="T104" fmla="*/ 101 w 191"/>
                  <a:gd name="T105" fmla="*/ 188 h 270"/>
                  <a:gd name="T106" fmla="*/ 128 w 191"/>
                  <a:gd name="T107" fmla="*/ 224 h 270"/>
                  <a:gd name="T108" fmla="*/ 166 w 191"/>
                  <a:gd name="T109" fmla="*/ 270 h 2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1"/>
                  <a:gd name="T166" fmla="*/ 0 h 270"/>
                  <a:gd name="T167" fmla="*/ 191 w 191"/>
                  <a:gd name="T168" fmla="*/ 270 h 27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1" h="270">
                    <a:moveTo>
                      <a:pt x="166" y="270"/>
                    </a:moveTo>
                    <a:lnTo>
                      <a:pt x="191" y="249"/>
                    </a:lnTo>
                    <a:lnTo>
                      <a:pt x="151" y="200"/>
                    </a:lnTo>
                    <a:lnTo>
                      <a:pt x="124" y="164"/>
                    </a:lnTo>
                    <a:lnTo>
                      <a:pt x="98" y="131"/>
                    </a:lnTo>
                    <a:lnTo>
                      <a:pt x="75" y="100"/>
                    </a:lnTo>
                    <a:lnTo>
                      <a:pt x="56" y="72"/>
                    </a:lnTo>
                    <a:lnTo>
                      <a:pt x="45" y="53"/>
                    </a:lnTo>
                    <a:lnTo>
                      <a:pt x="39" y="43"/>
                    </a:lnTo>
                    <a:lnTo>
                      <a:pt x="35" y="33"/>
                    </a:lnTo>
                    <a:lnTo>
                      <a:pt x="38" y="33"/>
                    </a:lnTo>
                    <a:lnTo>
                      <a:pt x="47" y="35"/>
                    </a:lnTo>
                    <a:lnTo>
                      <a:pt x="53" y="35"/>
                    </a:lnTo>
                    <a:lnTo>
                      <a:pt x="77" y="43"/>
                    </a:lnTo>
                    <a:lnTo>
                      <a:pt x="103" y="52"/>
                    </a:lnTo>
                    <a:lnTo>
                      <a:pt x="128" y="62"/>
                    </a:lnTo>
                    <a:lnTo>
                      <a:pt x="139" y="66"/>
                    </a:lnTo>
                    <a:lnTo>
                      <a:pt x="150" y="69"/>
                    </a:lnTo>
                    <a:lnTo>
                      <a:pt x="156" y="72"/>
                    </a:lnTo>
                    <a:lnTo>
                      <a:pt x="182" y="77"/>
                    </a:lnTo>
                    <a:lnTo>
                      <a:pt x="189" y="45"/>
                    </a:lnTo>
                    <a:lnTo>
                      <a:pt x="169" y="41"/>
                    </a:lnTo>
                    <a:lnTo>
                      <a:pt x="162" y="38"/>
                    </a:lnTo>
                    <a:lnTo>
                      <a:pt x="151" y="35"/>
                    </a:lnTo>
                    <a:lnTo>
                      <a:pt x="140" y="31"/>
                    </a:lnTo>
                    <a:lnTo>
                      <a:pt x="116" y="21"/>
                    </a:lnTo>
                    <a:lnTo>
                      <a:pt x="90" y="12"/>
                    </a:lnTo>
                    <a:lnTo>
                      <a:pt x="65" y="4"/>
                    </a:lnTo>
                    <a:lnTo>
                      <a:pt x="53" y="3"/>
                    </a:lnTo>
                    <a:lnTo>
                      <a:pt x="47" y="1"/>
                    </a:lnTo>
                    <a:lnTo>
                      <a:pt x="38" y="0"/>
                    </a:lnTo>
                    <a:lnTo>
                      <a:pt x="28" y="0"/>
                    </a:lnTo>
                    <a:lnTo>
                      <a:pt x="23" y="1"/>
                    </a:lnTo>
                    <a:lnTo>
                      <a:pt x="16" y="3"/>
                    </a:lnTo>
                    <a:lnTo>
                      <a:pt x="11" y="5"/>
                    </a:lnTo>
                    <a:lnTo>
                      <a:pt x="6" y="8"/>
                    </a:lnTo>
                    <a:lnTo>
                      <a:pt x="2" y="14"/>
                    </a:lnTo>
                    <a:lnTo>
                      <a:pt x="1" y="21"/>
                    </a:lnTo>
                    <a:lnTo>
                      <a:pt x="0" y="25"/>
                    </a:lnTo>
                    <a:lnTo>
                      <a:pt x="1" y="32"/>
                    </a:lnTo>
                    <a:lnTo>
                      <a:pt x="2" y="38"/>
                    </a:lnTo>
                    <a:lnTo>
                      <a:pt x="5" y="46"/>
                    </a:lnTo>
                    <a:lnTo>
                      <a:pt x="9" y="56"/>
                    </a:lnTo>
                    <a:lnTo>
                      <a:pt x="15" y="66"/>
                    </a:lnTo>
                    <a:lnTo>
                      <a:pt x="30" y="90"/>
                    </a:lnTo>
                    <a:lnTo>
                      <a:pt x="32" y="95"/>
                    </a:lnTo>
                    <a:lnTo>
                      <a:pt x="51" y="124"/>
                    </a:lnTo>
                    <a:lnTo>
                      <a:pt x="75" y="155"/>
                    </a:lnTo>
                    <a:lnTo>
                      <a:pt x="101" y="188"/>
                    </a:lnTo>
                    <a:lnTo>
                      <a:pt x="128" y="224"/>
                    </a:lnTo>
                    <a:lnTo>
                      <a:pt x="166" y="270"/>
                    </a:lnTo>
                    <a:close/>
                  </a:path>
                </a:pathLst>
              </a:custGeom>
              <a:solidFill>
                <a:srgbClr val="FE4D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5631" name="Group 125">
              <a:extLst>
                <a:ext uri="{FF2B5EF4-FFF2-40B4-BE49-F238E27FC236}">
                  <a16:creationId xmlns:a16="http://schemas.microsoft.com/office/drawing/2014/main" id="{A29A89CE-8470-FD48-809C-83C7357E7DB7}"/>
                </a:ext>
              </a:extLst>
            </p:cNvPr>
            <p:cNvGrpSpPr>
              <a:grpSpLocks/>
            </p:cNvGrpSpPr>
            <p:nvPr/>
          </p:nvGrpSpPr>
          <p:grpSpPr bwMode="auto">
            <a:xfrm>
              <a:off x="1887" y="2824"/>
              <a:ext cx="312" cy="499"/>
              <a:chOff x="2122" y="1301"/>
              <a:chExt cx="312" cy="499"/>
            </a:xfrm>
          </p:grpSpPr>
          <p:sp>
            <p:nvSpPr>
              <p:cNvPr id="25648" name="Oval 126">
                <a:extLst>
                  <a:ext uri="{FF2B5EF4-FFF2-40B4-BE49-F238E27FC236}">
                    <a16:creationId xmlns:a16="http://schemas.microsoft.com/office/drawing/2014/main" id="{E94EF0D4-2F6F-0248-8720-9B30A7CBB734}"/>
                  </a:ext>
                </a:extLst>
              </p:cNvPr>
              <p:cNvSpPr>
                <a:spLocks noChangeArrowheads="1"/>
              </p:cNvSpPr>
              <p:nvPr/>
            </p:nvSpPr>
            <p:spPr bwMode="auto">
              <a:xfrm>
                <a:off x="2130" y="1310"/>
                <a:ext cx="296" cy="283"/>
              </a:xfrm>
              <a:prstGeom prst="ellipse">
                <a:avLst/>
              </a:pr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25649" name="Oval 127">
                <a:extLst>
                  <a:ext uri="{FF2B5EF4-FFF2-40B4-BE49-F238E27FC236}">
                    <a16:creationId xmlns:a16="http://schemas.microsoft.com/office/drawing/2014/main" id="{FAD317BA-DB76-734E-B11E-89AF8619B85C}"/>
                  </a:ext>
                </a:extLst>
              </p:cNvPr>
              <p:cNvSpPr>
                <a:spLocks noChangeArrowheads="1"/>
              </p:cNvSpPr>
              <p:nvPr/>
            </p:nvSpPr>
            <p:spPr bwMode="auto">
              <a:xfrm>
                <a:off x="2122" y="1301"/>
                <a:ext cx="312" cy="30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25650" name="Freeform 128">
                <a:extLst>
                  <a:ext uri="{FF2B5EF4-FFF2-40B4-BE49-F238E27FC236}">
                    <a16:creationId xmlns:a16="http://schemas.microsoft.com/office/drawing/2014/main" id="{2E2DB23A-7604-C840-9A31-8C285EB293C3}"/>
                  </a:ext>
                </a:extLst>
              </p:cNvPr>
              <p:cNvSpPr>
                <a:spLocks/>
              </p:cNvSpPr>
              <p:nvPr/>
            </p:nvSpPr>
            <p:spPr bwMode="auto">
              <a:xfrm>
                <a:off x="2149" y="1529"/>
                <a:ext cx="191" cy="271"/>
              </a:xfrm>
              <a:custGeom>
                <a:avLst/>
                <a:gdLst>
                  <a:gd name="T0" fmla="*/ 167 w 191"/>
                  <a:gd name="T1" fmla="*/ 271 h 271"/>
                  <a:gd name="T2" fmla="*/ 191 w 191"/>
                  <a:gd name="T3" fmla="*/ 250 h 271"/>
                  <a:gd name="T4" fmla="*/ 152 w 191"/>
                  <a:gd name="T5" fmla="*/ 200 h 271"/>
                  <a:gd name="T6" fmla="*/ 124 w 191"/>
                  <a:gd name="T7" fmla="*/ 165 h 271"/>
                  <a:gd name="T8" fmla="*/ 98 w 191"/>
                  <a:gd name="T9" fmla="*/ 131 h 271"/>
                  <a:gd name="T10" fmla="*/ 75 w 191"/>
                  <a:gd name="T11" fmla="*/ 100 h 271"/>
                  <a:gd name="T12" fmla="*/ 56 w 191"/>
                  <a:gd name="T13" fmla="*/ 72 h 271"/>
                  <a:gd name="T14" fmla="*/ 56 w 191"/>
                  <a:gd name="T15" fmla="*/ 72 h 271"/>
                  <a:gd name="T16" fmla="*/ 45 w 191"/>
                  <a:gd name="T17" fmla="*/ 54 h 271"/>
                  <a:gd name="T18" fmla="*/ 40 w 191"/>
                  <a:gd name="T19" fmla="*/ 44 h 271"/>
                  <a:gd name="T20" fmla="*/ 36 w 191"/>
                  <a:gd name="T21" fmla="*/ 34 h 271"/>
                  <a:gd name="T22" fmla="*/ 36 w 191"/>
                  <a:gd name="T23" fmla="*/ 34 h 271"/>
                  <a:gd name="T24" fmla="*/ 38 w 191"/>
                  <a:gd name="T25" fmla="*/ 34 h 271"/>
                  <a:gd name="T26" fmla="*/ 48 w 191"/>
                  <a:gd name="T27" fmla="*/ 36 h 271"/>
                  <a:gd name="T28" fmla="*/ 48 w 191"/>
                  <a:gd name="T29" fmla="*/ 36 h 271"/>
                  <a:gd name="T30" fmla="*/ 53 w 191"/>
                  <a:gd name="T31" fmla="*/ 36 h 271"/>
                  <a:gd name="T32" fmla="*/ 78 w 191"/>
                  <a:gd name="T33" fmla="*/ 44 h 271"/>
                  <a:gd name="T34" fmla="*/ 104 w 191"/>
                  <a:gd name="T35" fmla="*/ 53 h 271"/>
                  <a:gd name="T36" fmla="*/ 128 w 191"/>
                  <a:gd name="T37" fmla="*/ 62 h 271"/>
                  <a:gd name="T38" fmla="*/ 139 w 191"/>
                  <a:gd name="T39" fmla="*/ 67 h 271"/>
                  <a:gd name="T40" fmla="*/ 150 w 191"/>
                  <a:gd name="T41" fmla="*/ 69 h 271"/>
                  <a:gd name="T42" fmla="*/ 157 w 191"/>
                  <a:gd name="T43" fmla="*/ 72 h 271"/>
                  <a:gd name="T44" fmla="*/ 183 w 191"/>
                  <a:gd name="T45" fmla="*/ 78 h 271"/>
                  <a:gd name="T46" fmla="*/ 190 w 191"/>
                  <a:gd name="T47" fmla="*/ 46 h 271"/>
                  <a:gd name="T48" fmla="*/ 169 w 191"/>
                  <a:gd name="T49" fmla="*/ 41 h 271"/>
                  <a:gd name="T50" fmla="*/ 162 w 191"/>
                  <a:gd name="T51" fmla="*/ 38 h 271"/>
                  <a:gd name="T52" fmla="*/ 152 w 191"/>
                  <a:gd name="T53" fmla="*/ 36 h 271"/>
                  <a:gd name="T54" fmla="*/ 141 w 191"/>
                  <a:gd name="T55" fmla="*/ 31 h 271"/>
                  <a:gd name="T56" fmla="*/ 116 w 191"/>
                  <a:gd name="T57" fmla="*/ 22 h 271"/>
                  <a:gd name="T58" fmla="*/ 90 w 191"/>
                  <a:gd name="T59" fmla="*/ 13 h 271"/>
                  <a:gd name="T60" fmla="*/ 66 w 191"/>
                  <a:gd name="T61" fmla="*/ 5 h 271"/>
                  <a:gd name="T62" fmla="*/ 53 w 191"/>
                  <a:gd name="T63" fmla="*/ 3 h 271"/>
                  <a:gd name="T64" fmla="*/ 48 w 191"/>
                  <a:gd name="T65" fmla="*/ 2 h 271"/>
                  <a:gd name="T66" fmla="*/ 38 w 191"/>
                  <a:gd name="T67" fmla="*/ 0 h 271"/>
                  <a:gd name="T68" fmla="*/ 29 w 191"/>
                  <a:gd name="T69" fmla="*/ 0 h 271"/>
                  <a:gd name="T70" fmla="*/ 23 w 191"/>
                  <a:gd name="T71" fmla="*/ 2 h 271"/>
                  <a:gd name="T72" fmla="*/ 17 w 191"/>
                  <a:gd name="T73" fmla="*/ 3 h 271"/>
                  <a:gd name="T74" fmla="*/ 11 w 191"/>
                  <a:gd name="T75" fmla="*/ 6 h 271"/>
                  <a:gd name="T76" fmla="*/ 7 w 191"/>
                  <a:gd name="T77" fmla="*/ 9 h 271"/>
                  <a:gd name="T78" fmla="*/ 3 w 191"/>
                  <a:gd name="T79" fmla="*/ 15 h 271"/>
                  <a:gd name="T80" fmla="*/ 2 w 191"/>
                  <a:gd name="T81" fmla="*/ 22 h 271"/>
                  <a:gd name="T82" fmla="*/ 2 w 191"/>
                  <a:gd name="T83" fmla="*/ 22 h 271"/>
                  <a:gd name="T84" fmla="*/ 0 w 191"/>
                  <a:gd name="T85" fmla="*/ 26 h 271"/>
                  <a:gd name="T86" fmla="*/ 2 w 191"/>
                  <a:gd name="T87" fmla="*/ 33 h 271"/>
                  <a:gd name="T88" fmla="*/ 3 w 191"/>
                  <a:gd name="T89" fmla="*/ 38 h 271"/>
                  <a:gd name="T90" fmla="*/ 6 w 191"/>
                  <a:gd name="T91" fmla="*/ 47 h 271"/>
                  <a:gd name="T92" fmla="*/ 10 w 191"/>
                  <a:gd name="T93" fmla="*/ 57 h 271"/>
                  <a:gd name="T94" fmla="*/ 15 w 191"/>
                  <a:gd name="T95" fmla="*/ 67 h 271"/>
                  <a:gd name="T96" fmla="*/ 30 w 191"/>
                  <a:gd name="T97" fmla="*/ 91 h 271"/>
                  <a:gd name="T98" fmla="*/ 33 w 191"/>
                  <a:gd name="T99" fmla="*/ 96 h 271"/>
                  <a:gd name="T100" fmla="*/ 52 w 191"/>
                  <a:gd name="T101" fmla="*/ 124 h 271"/>
                  <a:gd name="T102" fmla="*/ 75 w 191"/>
                  <a:gd name="T103" fmla="*/ 155 h 271"/>
                  <a:gd name="T104" fmla="*/ 101 w 191"/>
                  <a:gd name="T105" fmla="*/ 189 h 271"/>
                  <a:gd name="T106" fmla="*/ 128 w 191"/>
                  <a:gd name="T107" fmla="*/ 224 h 271"/>
                  <a:gd name="T108" fmla="*/ 167 w 191"/>
                  <a:gd name="T109" fmla="*/ 271 h 2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1"/>
                  <a:gd name="T166" fmla="*/ 0 h 271"/>
                  <a:gd name="T167" fmla="*/ 191 w 191"/>
                  <a:gd name="T168" fmla="*/ 271 h 2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1" h="271">
                    <a:moveTo>
                      <a:pt x="167" y="271"/>
                    </a:moveTo>
                    <a:lnTo>
                      <a:pt x="191" y="250"/>
                    </a:lnTo>
                    <a:lnTo>
                      <a:pt x="152" y="200"/>
                    </a:lnTo>
                    <a:lnTo>
                      <a:pt x="124" y="165"/>
                    </a:lnTo>
                    <a:lnTo>
                      <a:pt x="98" y="131"/>
                    </a:lnTo>
                    <a:lnTo>
                      <a:pt x="75" y="100"/>
                    </a:lnTo>
                    <a:lnTo>
                      <a:pt x="56" y="72"/>
                    </a:lnTo>
                    <a:lnTo>
                      <a:pt x="45" y="54"/>
                    </a:lnTo>
                    <a:lnTo>
                      <a:pt x="40" y="44"/>
                    </a:lnTo>
                    <a:lnTo>
                      <a:pt x="36" y="34"/>
                    </a:lnTo>
                    <a:lnTo>
                      <a:pt x="38" y="34"/>
                    </a:lnTo>
                    <a:lnTo>
                      <a:pt x="48" y="36"/>
                    </a:lnTo>
                    <a:lnTo>
                      <a:pt x="53" y="36"/>
                    </a:lnTo>
                    <a:lnTo>
                      <a:pt x="78" y="44"/>
                    </a:lnTo>
                    <a:lnTo>
                      <a:pt x="104" y="53"/>
                    </a:lnTo>
                    <a:lnTo>
                      <a:pt x="128" y="62"/>
                    </a:lnTo>
                    <a:lnTo>
                      <a:pt x="139" y="67"/>
                    </a:lnTo>
                    <a:lnTo>
                      <a:pt x="150" y="69"/>
                    </a:lnTo>
                    <a:lnTo>
                      <a:pt x="157" y="72"/>
                    </a:lnTo>
                    <a:lnTo>
                      <a:pt x="183" y="78"/>
                    </a:lnTo>
                    <a:lnTo>
                      <a:pt x="190" y="46"/>
                    </a:lnTo>
                    <a:lnTo>
                      <a:pt x="169" y="41"/>
                    </a:lnTo>
                    <a:lnTo>
                      <a:pt x="162" y="38"/>
                    </a:lnTo>
                    <a:lnTo>
                      <a:pt x="152" y="36"/>
                    </a:lnTo>
                    <a:lnTo>
                      <a:pt x="141" y="31"/>
                    </a:lnTo>
                    <a:lnTo>
                      <a:pt x="116" y="22"/>
                    </a:lnTo>
                    <a:lnTo>
                      <a:pt x="90" y="13"/>
                    </a:lnTo>
                    <a:lnTo>
                      <a:pt x="66" y="5"/>
                    </a:lnTo>
                    <a:lnTo>
                      <a:pt x="53" y="3"/>
                    </a:lnTo>
                    <a:lnTo>
                      <a:pt x="48" y="2"/>
                    </a:lnTo>
                    <a:lnTo>
                      <a:pt x="38" y="0"/>
                    </a:lnTo>
                    <a:lnTo>
                      <a:pt x="29" y="0"/>
                    </a:lnTo>
                    <a:lnTo>
                      <a:pt x="23" y="2"/>
                    </a:lnTo>
                    <a:lnTo>
                      <a:pt x="17" y="3"/>
                    </a:lnTo>
                    <a:lnTo>
                      <a:pt x="11" y="6"/>
                    </a:lnTo>
                    <a:lnTo>
                      <a:pt x="7" y="9"/>
                    </a:lnTo>
                    <a:lnTo>
                      <a:pt x="3" y="15"/>
                    </a:lnTo>
                    <a:lnTo>
                      <a:pt x="2" y="22"/>
                    </a:lnTo>
                    <a:lnTo>
                      <a:pt x="0" y="26"/>
                    </a:lnTo>
                    <a:lnTo>
                      <a:pt x="2" y="33"/>
                    </a:lnTo>
                    <a:lnTo>
                      <a:pt x="3" y="38"/>
                    </a:lnTo>
                    <a:lnTo>
                      <a:pt x="6" y="47"/>
                    </a:lnTo>
                    <a:lnTo>
                      <a:pt x="10" y="57"/>
                    </a:lnTo>
                    <a:lnTo>
                      <a:pt x="15" y="67"/>
                    </a:lnTo>
                    <a:lnTo>
                      <a:pt x="30" y="91"/>
                    </a:lnTo>
                    <a:lnTo>
                      <a:pt x="33" y="96"/>
                    </a:lnTo>
                    <a:lnTo>
                      <a:pt x="52" y="124"/>
                    </a:lnTo>
                    <a:lnTo>
                      <a:pt x="75" y="155"/>
                    </a:lnTo>
                    <a:lnTo>
                      <a:pt x="101" y="189"/>
                    </a:lnTo>
                    <a:lnTo>
                      <a:pt x="128" y="224"/>
                    </a:lnTo>
                    <a:lnTo>
                      <a:pt x="167" y="271"/>
                    </a:lnTo>
                    <a:close/>
                  </a:path>
                </a:pathLst>
              </a:custGeom>
              <a:solidFill>
                <a:srgbClr val="FE4D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5632" name="Group 129">
              <a:extLst>
                <a:ext uri="{FF2B5EF4-FFF2-40B4-BE49-F238E27FC236}">
                  <a16:creationId xmlns:a16="http://schemas.microsoft.com/office/drawing/2014/main" id="{D3279EDB-A2A9-BE4E-808A-CDFEAA4F8D64}"/>
                </a:ext>
              </a:extLst>
            </p:cNvPr>
            <p:cNvGrpSpPr>
              <a:grpSpLocks/>
            </p:cNvGrpSpPr>
            <p:nvPr/>
          </p:nvGrpSpPr>
          <p:grpSpPr bwMode="auto">
            <a:xfrm>
              <a:off x="796" y="3002"/>
              <a:ext cx="312" cy="498"/>
              <a:chOff x="1031" y="1479"/>
              <a:chExt cx="312" cy="498"/>
            </a:xfrm>
          </p:grpSpPr>
          <p:sp>
            <p:nvSpPr>
              <p:cNvPr id="25645" name="Oval 130">
                <a:extLst>
                  <a:ext uri="{FF2B5EF4-FFF2-40B4-BE49-F238E27FC236}">
                    <a16:creationId xmlns:a16="http://schemas.microsoft.com/office/drawing/2014/main" id="{C91CC324-B05B-7741-9C0A-5FAEDCD37E7E}"/>
                  </a:ext>
                </a:extLst>
              </p:cNvPr>
              <p:cNvSpPr>
                <a:spLocks noChangeArrowheads="1"/>
              </p:cNvSpPr>
              <p:nvPr/>
            </p:nvSpPr>
            <p:spPr bwMode="auto">
              <a:xfrm>
                <a:off x="1039" y="1487"/>
                <a:ext cx="296" cy="283"/>
              </a:xfrm>
              <a:prstGeom prst="ellipse">
                <a:avLst/>
              </a:pr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25646" name="Oval 131">
                <a:extLst>
                  <a:ext uri="{FF2B5EF4-FFF2-40B4-BE49-F238E27FC236}">
                    <a16:creationId xmlns:a16="http://schemas.microsoft.com/office/drawing/2014/main" id="{074D4F21-4F55-0647-B973-C97BC7E83830}"/>
                  </a:ext>
                </a:extLst>
              </p:cNvPr>
              <p:cNvSpPr>
                <a:spLocks noChangeArrowheads="1"/>
              </p:cNvSpPr>
              <p:nvPr/>
            </p:nvSpPr>
            <p:spPr bwMode="auto">
              <a:xfrm>
                <a:off x="1031" y="1479"/>
                <a:ext cx="312" cy="30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25647" name="Freeform 132">
                <a:extLst>
                  <a:ext uri="{FF2B5EF4-FFF2-40B4-BE49-F238E27FC236}">
                    <a16:creationId xmlns:a16="http://schemas.microsoft.com/office/drawing/2014/main" id="{3F586615-6F1E-424A-B6CC-2FC529C9B6CF}"/>
                  </a:ext>
                </a:extLst>
              </p:cNvPr>
              <p:cNvSpPr>
                <a:spLocks/>
              </p:cNvSpPr>
              <p:nvPr/>
            </p:nvSpPr>
            <p:spPr bwMode="auto">
              <a:xfrm>
                <a:off x="1058" y="1707"/>
                <a:ext cx="191" cy="270"/>
              </a:xfrm>
              <a:custGeom>
                <a:avLst/>
                <a:gdLst>
                  <a:gd name="T0" fmla="*/ 167 w 191"/>
                  <a:gd name="T1" fmla="*/ 270 h 270"/>
                  <a:gd name="T2" fmla="*/ 191 w 191"/>
                  <a:gd name="T3" fmla="*/ 249 h 270"/>
                  <a:gd name="T4" fmla="*/ 152 w 191"/>
                  <a:gd name="T5" fmla="*/ 200 h 270"/>
                  <a:gd name="T6" fmla="*/ 124 w 191"/>
                  <a:gd name="T7" fmla="*/ 165 h 270"/>
                  <a:gd name="T8" fmla="*/ 99 w 191"/>
                  <a:gd name="T9" fmla="*/ 131 h 270"/>
                  <a:gd name="T10" fmla="*/ 75 w 191"/>
                  <a:gd name="T11" fmla="*/ 100 h 270"/>
                  <a:gd name="T12" fmla="*/ 56 w 191"/>
                  <a:gd name="T13" fmla="*/ 72 h 270"/>
                  <a:gd name="T14" fmla="*/ 56 w 191"/>
                  <a:gd name="T15" fmla="*/ 72 h 270"/>
                  <a:gd name="T16" fmla="*/ 45 w 191"/>
                  <a:gd name="T17" fmla="*/ 53 h 270"/>
                  <a:gd name="T18" fmla="*/ 40 w 191"/>
                  <a:gd name="T19" fmla="*/ 44 h 270"/>
                  <a:gd name="T20" fmla="*/ 36 w 191"/>
                  <a:gd name="T21" fmla="*/ 34 h 270"/>
                  <a:gd name="T22" fmla="*/ 36 w 191"/>
                  <a:gd name="T23" fmla="*/ 34 h 270"/>
                  <a:gd name="T24" fmla="*/ 39 w 191"/>
                  <a:gd name="T25" fmla="*/ 34 h 270"/>
                  <a:gd name="T26" fmla="*/ 48 w 191"/>
                  <a:gd name="T27" fmla="*/ 35 h 270"/>
                  <a:gd name="T28" fmla="*/ 48 w 191"/>
                  <a:gd name="T29" fmla="*/ 35 h 270"/>
                  <a:gd name="T30" fmla="*/ 54 w 191"/>
                  <a:gd name="T31" fmla="*/ 35 h 270"/>
                  <a:gd name="T32" fmla="*/ 78 w 191"/>
                  <a:gd name="T33" fmla="*/ 44 h 270"/>
                  <a:gd name="T34" fmla="*/ 104 w 191"/>
                  <a:gd name="T35" fmla="*/ 52 h 270"/>
                  <a:gd name="T36" fmla="*/ 129 w 191"/>
                  <a:gd name="T37" fmla="*/ 62 h 270"/>
                  <a:gd name="T38" fmla="*/ 139 w 191"/>
                  <a:gd name="T39" fmla="*/ 66 h 270"/>
                  <a:gd name="T40" fmla="*/ 150 w 191"/>
                  <a:gd name="T41" fmla="*/ 69 h 270"/>
                  <a:gd name="T42" fmla="*/ 157 w 191"/>
                  <a:gd name="T43" fmla="*/ 72 h 270"/>
                  <a:gd name="T44" fmla="*/ 183 w 191"/>
                  <a:gd name="T45" fmla="*/ 77 h 270"/>
                  <a:gd name="T46" fmla="*/ 190 w 191"/>
                  <a:gd name="T47" fmla="*/ 45 h 270"/>
                  <a:gd name="T48" fmla="*/ 169 w 191"/>
                  <a:gd name="T49" fmla="*/ 41 h 270"/>
                  <a:gd name="T50" fmla="*/ 163 w 191"/>
                  <a:gd name="T51" fmla="*/ 38 h 270"/>
                  <a:gd name="T52" fmla="*/ 152 w 191"/>
                  <a:gd name="T53" fmla="*/ 35 h 270"/>
                  <a:gd name="T54" fmla="*/ 141 w 191"/>
                  <a:gd name="T55" fmla="*/ 31 h 270"/>
                  <a:gd name="T56" fmla="*/ 116 w 191"/>
                  <a:gd name="T57" fmla="*/ 21 h 270"/>
                  <a:gd name="T58" fmla="*/ 90 w 191"/>
                  <a:gd name="T59" fmla="*/ 13 h 270"/>
                  <a:gd name="T60" fmla="*/ 66 w 191"/>
                  <a:gd name="T61" fmla="*/ 4 h 270"/>
                  <a:gd name="T62" fmla="*/ 54 w 191"/>
                  <a:gd name="T63" fmla="*/ 3 h 270"/>
                  <a:gd name="T64" fmla="*/ 48 w 191"/>
                  <a:gd name="T65" fmla="*/ 1 h 270"/>
                  <a:gd name="T66" fmla="*/ 39 w 191"/>
                  <a:gd name="T67" fmla="*/ 0 h 270"/>
                  <a:gd name="T68" fmla="*/ 29 w 191"/>
                  <a:gd name="T69" fmla="*/ 0 h 270"/>
                  <a:gd name="T70" fmla="*/ 24 w 191"/>
                  <a:gd name="T71" fmla="*/ 1 h 270"/>
                  <a:gd name="T72" fmla="*/ 17 w 191"/>
                  <a:gd name="T73" fmla="*/ 3 h 270"/>
                  <a:gd name="T74" fmla="*/ 11 w 191"/>
                  <a:gd name="T75" fmla="*/ 6 h 270"/>
                  <a:gd name="T76" fmla="*/ 7 w 191"/>
                  <a:gd name="T77" fmla="*/ 8 h 270"/>
                  <a:gd name="T78" fmla="*/ 3 w 191"/>
                  <a:gd name="T79" fmla="*/ 14 h 270"/>
                  <a:gd name="T80" fmla="*/ 2 w 191"/>
                  <a:gd name="T81" fmla="*/ 21 h 270"/>
                  <a:gd name="T82" fmla="*/ 2 w 191"/>
                  <a:gd name="T83" fmla="*/ 21 h 270"/>
                  <a:gd name="T84" fmla="*/ 0 w 191"/>
                  <a:gd name="T85" fmla="*/ 25 h 270"/>
                  <a:gd name="T86" fmla="*/ 2 w 191"/>
                  <a:gd name="T87" fmla="*/ 32 h 270"/>
                  <a:gd name="T88" fmla="*/ 3 w 191"/>
                  <a:gd name="T89" fmla="*/ 38 h 270"/>
                  <a:gd name="T90" fmla="*/ 6 w 191"/>
                  <a:gd name="T91" fmla="*/ 46 h 270"/>
                  <a:gd name="T92" fmla="*/ 10 w 191"/>
                  <a:gd name="T93" fmla="*/ 56 h 270"/>
                  <a:gd name="T94" fmla="*/ 15 w 191"/>
                  <a:gd name="T95" fmla="*/ 66 h 270"/>
                  <a:gd name="T96" fmla="*/ 30 w 191"/>
                  <a:gd name="T97" fmla="*/ 90 h 270"/>
                  <a:gd name="T98" fmla="*/ 33 w 191"/>
                  <a:gd name="T99" fmla="*/ 96 h 270"/>
                  <a:gd name="T100" fmla="*/ 52 w 191"/>
                  <a:gd name="T101" fmla="*/ 124 h 270"/>
                  <a:gd name="T102" fmla="*/ 75 w 191"/>
                  <a:gd name="T103" fmla="*/ 155 h 270"/>
                  <a:gd name="T104" fmla="*/ 101 w 191"/>
                  <a:gd name="T105" fmla="*/ 189 h 270"/>
                  <a:gd name="T106" fmla="*/ 129 w 191"/>
                  <a:gd name="T107" fmla="*/ 224 h 270"/>
                  <a:gd name="T108" fmla="*/ 167 w 191"/>
                  <a:gd name="T109" fmla="*/ 270 h 2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1"/>
                  <a:gd name="T166" fmla="*/ 0 h 270"/>
                  <a:gd name="T167" fmla="*/ 191 w 191"/>
                  <a:gd name="T168" fmla="*/ 270 h 27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1" h="270">
                    <a:moveTo>
                      <a:pt x="167" y="270"/>
                    </a:moveTo>
                    <a:lnTo>
                      <a:pt x="191" y="249"/>
                    </a:lnTo>
                    <a:lnTo>
                      <a:pt x="152" y="200"/>
                    </a:lnTo>
                    <a:lnTo>
                      <a:pt x="124" y="165"/>
                    </a:lnTo>
                    <a:lnTo>
                      <a:pt x="99" y="131"/>
                    </a:lnTo>
                    <a:lnTo>
                      <a:pt x="75" y="100"/>
                    </a:lnTo>
                    <a:lnTo>
                      <a:pt x="56" y="72"/>
                    </a:lnTo>
                    <a:lnTo>
                      <a:pt x="45" y="53"/>
                    </a:lnTo>
                    <a:lnTo>
                      <a:pt x="40" y="44"/>
                    </a:lnTo>
                    <a:lnTo>
                      <a:pt x="36" y="34"/>
                    </a:lnTo>
                    <a:lnTo>
                      <a:pt x="39" y="34"/>
                    </a:lnTo>
                    <a:lnTo>
                      <a:pt x="48" y="35"/>
                    </a:lnTo>
                    <a:lnTo>
                      <a:pt x="54" y="35"/>
                    </a:lnTo>
                    <a:lnTo>
                      <a:pt x="78" y="44"/>
                    </a:lnTo>
                    <a:lnTo>
                      <a:pt x="104" y="52"/>
                    </a:lnTo>
                    <a:lnTo>
                      <a:pt x="129" y="62"/>
                    </a:lnTo>
                    <a:lnTo>
                      <a:pt x="139" y="66"/>
                    </a:lnTo>
                    <a:lnTo>
                      <a:pt x="150" y="69"/>
                    </a:lnTo>
                    <a:lnTo>
                      <a:pt x="157" y="72"/>
                    </a:lnTo>
                    <a:lnTo>
                      <a:pt x="183" y="77"/>
                    </a:lnTo>
                    <a:lnTo>
                      <a:pt x="190" y="45"/>
                    </a:lnTo>
                    <a:lnTo>
                      <a:pt x="169" y="41"/>
                    </a:lnTo>
                    <a:lnTo>
                      <a:pt x="163" y="38"/>
                    </a:lnTo>
                    <a:lnTo>
                      <a:pt x="152" y="35"/>
                    </a:lnTo>
                    <a:lnTo>
                      <a:pt x="141" y="31"/>
                    </a:lnTo>
                    <a:lnTo>
                      <a:pt x="116" y="21"/>
                    </a:lnTo>
                    <a:lnTo>
                      <a:pt x="90" y="13"/>
                    </a:lnTo>
                    <a:lnTo>
                      <a:pt x="66" y="4"/>
                    </a:lnTo>
                    <a:lnTo>
                      <a:pt x="54" y="3"/>
                    </a:lnTo>
                    <a:lnTo>
                      <a:pt x="48" y="1"/>
                    </a:lnTo>
                    <a:lnTo>
                      <a:pt x="39" y="0"/>
                    </a:lnTo>
                    <a:lnTo>
                      <a:pt x="29" y="0"/>
                    </a:lnTo>
                    <a:lnTo>
                      <a:pt x="24" y="1"/>
                    </a:lnTo>
                    <a:lnTo>
                      <a:pt x="17" y="3"/>
                    </a:lnTo>
                    <a:lnTo>
                      <a:pt x="11" y="6"/>
                    </a:lnTo>
                    <a:lnTo>
                      <a:pt x="7" y="8"/>
                    </a:lnTo>
                    <a:lnTo>
                      <a:pt x="3" y="14"/>
                    </a:lnTo>
                    <a:lnTo>
                      <a:pt x="2" y="21"/>
                    </a:lnTo>
                    <a:lnTo>
                      <a:pt x="0" y="25"/>
                    </a:lnTo>
                    <a:lnTo>
                      <a:pt x="2" y="32"/>
                    </a:lnTo>
                    <a:lnTo>
                      <a:pt x="3" y="38"/>
                    </a:lnTo>
                    <a:lnTo>
                      <a:pt x="6" y="46"/>
                    </a:lnTo>
                    <a:lnTo>
                      <a:pt x="10" y="56"/>
                    </a:lnTo>
                    <a:lnTo>
                      <a:pt x="15" y="66"/>
                    </a:lnTo>
                    <a:lnTo>
                      <a:pt x="30" y="90"/>
                    </a:lnTo>
                    <a:lnTo>
                      <a:pt x="33" y="96"/>
                    </a:lnTo>
                    <a:lnTo>
                      <a:pt x="52" y="124"/>
                    </a:lnTo>
                    <a:lnTo>
                      <a:pt x="75" y="155"/>
                    </a:lnTo>
                    <a:lnTo>
                      <a:pt x="101" y="189"/>
                    </a:lnTo>
                    <a:lnTo>
                      <a:pt x="129" y="224"/>
                    </a:lnTo>
                    <a:lnTo>
                      <a:pt x="167" y="270"/>
                    </a:lnTo>
                    <a:close/>
                  </a:path>
                </a:pathLst>
              </a:custGeom>
              <a:solidFill>
                <a:srgbClr val="FE4D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5633" name="Group 133">
              <a:extLst>
                <a:ext uri="{FF2B5EF4-FFF2-40B4-BE49-F238E27FC236}">
                  <a16:creationId xmlns:a16="http://schemas.microsoft.com/office/drawing/2014/main" id="{17EAC05D-F6BD-9145-830C-FB10DB9414F7}"/>
                </a:ext>
              </a:extLst>
            </p:cNvPr>
            <p:cNvGrpSpPr>
              <a:grpSpLocks/>
            </p:cNvGrpSpPr>
            <p:nvPr/>
          </p:nvGrpSpPr>
          <p:grpSpPr bwMode="auto">
            <a:xfrm>
              <a:off x="1224" y="3010"/>
              <a:ext cx="312" cy="499"/>
              <a:chOff x="1459" y="1487"/>
              <a:chExt cx="312" cy="499"/>
            </a:xfrm>
          </p:grpSpPr>
          <p:sp>
            <p:nvSpPr>
              <p:cNvPr id="25642" name="Oval 134">
                <a:extLst>
                  <a:ext uri="{FF2B5EF4-FFF2-40B4-BE49-F238E27FC236}">
                    <a16:creationId xmlns:a16="http://schemas.microsoft.com/office/drawing/2014/main" id="{518DB14A-F60B-7D44-BBE8-E05654DDD71E}"/>
                  </a:ext>
                </a:extLst>
              </p:cNvPr>
              <p:cNvSpPr>
                <a:spLocks noChangeArrowheads="1"/>
              </p:cNvSpPr>
              <p:nvPr/>
            </p:nvSpPr>
            <p:spPr bwMode="auto">
              <a:xfrm>
                <a:off x="1467" y="1496"/>
                <a:ext cx="296" cy="283"/>
              </a:xfrm>
              <a:prstGeom prst="ellipse">
                <a:avLst/>
              </a:pr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25643" name="Oval 135">
                <a:extLst>
                  <a:ext uri="{FF2B5EF4-FFF2-40B4-BE49-F238E27FC236}">
                    <a16:creationId xmlns:a16="http://schemas.microsoft.com/office/drawing/2014/main" id="{6338AA15-193F-0F4E-B084-59636913CB0B}"/>
                  </a:ext>
                </a:extLst>
              </p:cNvPr>
              <p:cNvSpPr>
                <a:spLocks noChangeArrowheads="1"/>
              </p:cNvSpPr>
              <p:nvPr/>
            </p:nvSpPr>
            <p:spPr bwMode="auto">
              <a:xfrm>
                <a:off x="1459" y="1487"/>
                <a:ext cx="312" cy="30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25644" name="Freeform 136">
                <a:extLst>
                  <a:ext uri="{FF2B5EF4-FFF2-40B4-BE49-F238E27FC236}">
                    <a16:creationId xmlns:a16="http://schemas.microsoft.com/office/drawing/2014/main" id="{896B88E9-B13A-2A48-8B3D-95503ABC022D}"/>
                  </a:ext>
                </a:extLst>
              </p:cNvPr>
              <p:cNvSpPr>
                <a:spLocks/>
              </p:cNvSpPr>
              <p:nvPr/>
            </p:nvSpPr>
            <p:spPr bwMode="auto">
              <a:xfrm>
                <a:off x="1487" y="1715"/>
                <a:ext cx="190" cy="271"/>
              </a:xfrm>
              <a:custGeom>
                <a:avLst/>
                <a:gdLst>
                  <a:gd name="T0" fmla="*/ 166 w 190"/>
                  <a:gd name="T1" fmla="*/ 271 h 271"/>
                  <a:gd name="T2" fmla="*/ 190 w 190"/>
                  <a:gd name="T3" fmla="*/ 250 h 271"/>
                  <a:gd name="T4" fmla="*/ 151 w 190"/>
                  <a:gd name="T5" fmla="*/ 200 h 271"/>
                  <a:gd name="T6" fmla="*/ 124 w 190"/>
                  <a:gd name="T7" fmla="*/ 165 h 271"/>
                  <a:gd name="T8" fmla="*/ 98 w 190"/>
                  <a:gd name="T9" fmla="*/ 131 h 271"/>
                  <a:gd name="T10" fmla="*/ 75 w 190"/>
                  <a:gd name="T11" fmla="*/ 100 h 271"/>
                  <a:gd name="T12" fmla="*/ 55 w 190"/>
                  <a:gd name="T13" fmla="*/ 72 h 271"/>
                  <a:gd name="T14" fmla="*/ 55 w 190"/>
                  <a:gd name="T15" fmla="*/ 72 h 271"/>
                  <a:gd name="T16" fmla="*/ 45 w 190"/>
                  <a:gd name="T17" fmla="*/ 54 h 271"/>
                  <a:gd name="T18" fmla="*/ 39 w 190"/>
                  <a:gd name="T19" fmla="*/ 44 h 271"/>
                  <a:gd name="T20" fmla="*/ 35 w 190"/>
                  <a:gd name="T21" fmla="*/ 34 h 271"/>
                  <a:gd name="T22" fmla="*/ 35 w 190"/>
                  <a:gd name="T23" fmla="*/ 34 h 271"/>
                  <a:gd name="T24" fmla="*/ 38 w 190"/>
                  <a:gd name="T25" fmla="*/ 34 h 271"/>
                  <a:gd name="T26" fmla="*/ 47 w 190"/>
                  <a:gd name="T27" fmla="*/ 36 h 271"/>
                  <a:gd name="T28" fmla="*/ 47 w 190"/>
                  <a:gd name="T29" fmla="*/ 36 h 271"/>
                  <a:gd name="T30" fmla="*/ 53 w 190"/>
                  <a:gd name="T31" fmla="*/ 36 h 271"/>
                  <a:gd name="T32" fmla="*/ 77 w 190"/>
                  <a:gd name="T33" fmla="*/ 44 h 271"/>
                  <a:gd name="T34" fmla="*/ 103 w 190"/>
                  <a:gd name="T35" fmla="*/ 52 h 271"/>
                  <a:gd name="T36" fmla="*/ 128 w 190"/>
                  <a:gd name="T37" fmla="*/ 62 h 271"/>
                  <a:gd name="T38" fmla="*/ 139 w 190"/>
                  <a:gd name="T39" fmla="*/ 67 h 271"/>
                  <a:gd name="T40" fmla="*/ 150 w 190"/>
                  <a:gd name="T41" fmla="*/ 69 h 271"/>
                  <a:gd name="T42" fmla="*/ 156 w 190"/>
                  <a:gd name="T43" fmla="*/ 72 h 271"/>
                  <a:gd name="T44" fmla="*/ 182 w 190"/>
                  <a:gd name="T45" fmla="*/ 78 h 271"/>
                  <a:gd name="T46" fmla="*/ 189 w 190"/>
                  <a:gd name="T47" fmla="*/ 45 h 271"/>
                  <a:gd name="T48" fmla="*/ 169 w 190"/>
                  <a:gd name="T49" fmla="*/ 41 h 271"/>
                  <a:gd name="T50" fmla="*/ 162 w 190"/>
                  <a:gd name="T51" fmla="*/ 38 h 271"/>
                  <a:gd name="T52" fmla="*/ 151 w 190"/>
                  <a:gd name="T53" fmla="*/ 36 h 271"/>
                  <a:gd name="T54" fmla="*/ 140 w 190"/>
                  <a:gd name="T55" fmla="*/ 31 h 271"/>
                  <a:gd name="T56" fmla="*/ 115 w 190"/>
                  <a:gd name="T57" fmla="*/ 21 h 271"/>
                  <a:gd name="T58" fmla="*/ 90 w 190"/>
                  <a:gd name="T59" fmla="*/ 13 h 271"/>
                  <a:gd name="T60" fmla="*/ 65 w 190"/>
                  <a:gd name="T61" fmla="*/ 5 h 271"/>
                  <a:gd name="T62" fmla="*/ 53 w 190"/>
                  <a:gd name="T63" fmla="*/ 3 h 271"/>
                  <a:gd name="T64" fmla="*/ 47 w 190"/>
                  <a:gd name="T65" fmla="*/ 2 h 271"/>
                  <a:gd name="T66" fmla="*/ 38 w 190"/>
                  <a:gd name="T67" fmla="*/ 0 h 271"/>
                  <a:gd name="T68" fmla="*/ 28 w 190"/>
                  <a:gd name="T69" fmla="*/ 0 h 271"/>
                  <a:gd name="T70" fmla="*/ 23 w 190"/>
                  <a:gd name="T71" fmla="*/ 2 h 271"/>
                  <a:gd name="T72" fmla="*/ 16 w 190"/>
                  <a:gd name="T73" fmla="*/ 3 h 271"/>
                  <a:gd name="T74" fmla="*/ 10 w 190"/>
                  <a:gd name="T75" fmla="*/ 6 h 271"/>
                  <a:gd name="T76" fmla="*/ 6 w 190"/>
                  <a:gd name="T77" fmla="*/ 9 h 271"/>
                  <a:gd name="T78" fmla="*/ 2 w 190"/>
                  <a:gd name="T79" fmla="*/ 14 h 271"/>
                  <a:gd name="T80" fmla="*/ 1 w 190"/>
                  <a:gd name="T81" fmla="*/ 21 h 271"/>
                  <a:gd name="T82" fmla="*/ 1 w 190"/>
                  <a:gd name="T83" fmla="*/ 21 h 271"/>
                  <a:gd name="T84" fmla="*/ 0 w 190"/>
                  <a:gd name="T85" fmla="*/ 26 h 271"/>
                  <a:gd name="T86" fmla="*/ 1 w 190"/>
                  <a:gd name="T87" fmla="*/ 33 h 271"/>
                  <a:gd name="T88" fmla="*/ 2 w 190"/>
                  <a:gd name="T89" fmla="*/ 38 h 271"/>
                  <a:gd name="T90" fmla="*/ 5 w 190"/>
                  <a:gd name="T91" fmla="*/ 47 h 271"/>
                  <a:gd name="T92" fmla="*/ 9 w 190"/>
                  <a:gd name="T93" fmla="*/ 57 h 271"/>
                  <a:gd name="T94" fmla="*/ 15 w 190"/>
                  <a:gd name="T95" fmla="*/ 67 h 271"/>
                  <a:gd name="T96" fmla="*/ 30 w 190"/>
                  <a:gd name="T97" fmla="*/ 91 h 271"/>
                  <a:gd name="T98" fmla="*/ 32 w 190"/>
                  <a:gd name="T99" fmla="*/ 96 h 271"/>
                  <a:gd name="T100" fmla="*/ 51 w 190"/>
                  <a:gd name="T101" fmla="*/ 124 h 271"/>
                  <a:gd name="T102" fmla="*/ 75 w 190"/>
                  <a:gd name="T103" fmla="*/ 155 h 271"/>
                  <a:gd name="T104" fmla="*/ 100 w 190"/>
                  <a:gd name="T105" fmla="*/ 189 h 271"/>
                  <a:gd name="T106" fmla="*/ 128 w 190"/>
                  <a:gd name="T107" fmla="*/ 224 h 271"/>
                  <a:gd name="T108" fmla="*/ 166 w 190"/>
                  <a:gd name="T109" fmla="*/ 271 h 2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0"/>
                  <a:gd name="T166" fmla="*/ 0 h 271"/>
                  <a:gd name="T167" fmla="*/ 190 w 190"/>
                  <a:gd name="T168" fmla="*/ 271 h 2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0" h="271">
                    <a:moveTo>
                      <a:pt x="166" y="271"/>
                    </a:moveTo>
                    <a:lnTo>
                      <a:pt x="190" y="250"/>
                    </a:lnTo>
                    <a:lnTo>
                      <a:pt x="151" y="200"/>
                    </a:lnTo>
                    <a:lnTo>
                      <a:pt x="124" y="165"/>
                    </a:lnTo>
                    <a:lnTo>
                      <a:pt x="98" y="131"/>
                    </a:lnTo>
                    <a:lnTo>
                      <a:pt x="75" y="100"/>
                    </a:lnTo>
                    <a:lnTo>
                      <a:pt x="55" y="72"/>
                    </a:lnTo>
                    <a:lnTo>
                      <a:pt x="45" y="54"/>
                    </a:lnTo>
                    <a:lnTo>
                      <a:pt x="39" y="44"/>
                    </a:lnTo>
                    <a:lnTo>
                      <a:pt x="35" y="34"/>
                    </a:lnTo>
                    <a:lnTo>
                      <a:pt x="38" y="34"/>
                    </a:lnTo>
                    <a:lnTo>
                      <a:pt x="47" y="36"/>
                    </a:lnTo>
                    <a:lnTo>
                      <a:pt x="53" y="36"/>
                    </a:lnTo>
                    <a:lnTo>
                      <a:pt x="77" y="44"/>
                    </a:lnTo>
                    <a:lnTo>
                      <a:pt x="103" y="52"/>
                    </a:lnTo>
                    <a:lnTo>
                      <a:pt x="128" y="62"/>
                    </a:lnTo>
                    <a:lnTo>
                      <a:pt x="139" y="67"/>
                    </a:lnTo>
                    <a:lnTo>
                      <a:pt x="150" y="69"/>
                    </a:lnTo>
                    <a:lnTo>
                      <a:pt x="156" y="72"/>
                    </a:lnTo>
                    <a:lnTo>
                      <a:pt x="182" y="78"/>
                    </a:lnTo>
                    <a:lnTo>
                      <a:pt x="189" y="45"/>
                    </a:lnTo>
                    <a:lnTo>
                      <a:pt x="169" y="41"/>
                    </a:lnTo>
                    <a:lnTo>
                      <a:pt x="162" y="38"/>
                    </a:lnTo>
                    <a:lnTo>
                      <a:pt x="151" y="36"/>
                    </a:lnTo>
                    <a:lnTo>
                      <a:pt x="140" y="31"/>
                    </a:lnTo>
                    <a:lnTo>
                      <a:pt x="115" y="21"/>
                    </a:lnTo>
                    <a:lnTo>
                      <a:pt x="90" y="13"/>
                    </a:lnTo>
                    <a:lnTo>
                      <a:pt x="65" y="5"/>
                    </a:lnTo>
                    <a:lnTo>
                      <a:pt x="53" y="3"/>
                    </a:lnTo>
                    <a:lnTo>
                      <a:pt x="47" y="2"/>
                    </a:lnTo>
                    <a:lnTo>
                      <a:pt x="38" y="0"/>
                    </a:lnTo>
                    <a:lnTo>
                      <a:pt x="28" y="0"/>
                    </a:lnTo>
                    <a:lnTo>
                      <a:pt x="23" y="2"/>
                    </a:lnTo>
                    <a:lnTo>
                      <a:pt x="16" y="3"/>
                    </a:lnTo>
                    <a:lnTo>
                      <a:pt x="10" y="6"/>
                    </a:lnTo>
                    <a:lnTo>
                      <a:pt x="6" y="9"/>
                    </a:lnTo>
                    <a:lnTo>
                      <a:pt x="2" y="14"/>
                    </a:lnTo>
                    <a:lnTo>
                      <a:pt x="1" y="21"/>
                    </a:lnTo>
                    <a:lnTo>
                      <a:pt x="0" y="26"/>
                    </a:lnTo>
                    <a:lnTo>
                      <a:pt x="1" y="33"/>
                    </a:lnTo>
                    <a:lnTo>
                      <a:pt x="2" y="38"/>
                    </a:lnTo>
                    <a:lnTo>
                      <a:pt x="5" y="47"/>
                    </a:lnTo>
                    <a:lnTo>
                      <a:pt x="9" y="57"/>
                    </a:lnTo>
                    <a:lnTo>
                      <a:pt x="15" y="67"/>
                    </a:lnTo>
                    <a:lnTo>
                      <a:pt x="30" y="91"/>
                    </a:lnTo>
                    <a:lnTo>
                      <a:pt x="32" y="96"/>
                    </a:lnTo>
                    <a:lnTo>
                      <a:pt x="51" y="124"/>
                    </a:lnTo>
                    <a:lnTo>
                      <a:pt x="75" y="155"/>
                    </a:lnTo>
                    <a:lnTo>
                      <a:pt x="100" y="189"/>
                    </a:lnTo>
                    <a:lnTo>
                      <a:pt x="128" y="224"/>
                    </a:lnTo>
                    <a:lnTo>
                      <a:pt x="166" y="271"/>
                    </a:lnTo>
                    <a:close/>
                  </a:path>
                </a:pathLst>
              </a:custGeom>
              <a:solidFill>
                <a:srgbClr val="FE4D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5634" name="Group 137">
              <a:extLst>
                <a:ext uri="{FF2B5EF4-FFF2-40B4-BE49-F238E27FC236}">
                  <a16:creationId xmlns:a16="http://schemas.microsoft.com/office/drawing/2014/main" id="{CAB38420-3042-F34E-8E53-8898EEE49FBC}"/>
                </a:ext>
              </a:extLst>
            </p:cNvPr>
            <p:cNvGrpSpPr>
              <a:grpSpLocks/>
            </p:cNvGrpSpPr>
            <p:nvPr/>
          </p:nvGrpSpPr>
          <p:grpSpPr bwMode="auto">
            <a:xfrm>
              <a:off x="1652" y="3019"/>
              <a:ext cx="313" cy="498"/>
              <a:chOff x="1887" y="1496"/>
              <a:chExt cx="313" cy="498"/>
            </a:xfrm>
          </p:grpSpPr>
          <p:sp>
            <p:nvSpPr>
              <p:cNvPr id="25639" name="Oval 138">
                <a:extLst>
                  <a:ext uri="{FF2B5EF4-FFF2-40B4-BE49-F238E27FC236}">
                    <a16:creationId xmlns:a16="http://schemas.microsoft.com/office/drawing/2014/main" id="{FF7FB0BD-7561-AD47-AA5C-AFA7C94F23A0}"/>
                  </a:ext>
                </a:extLst>
              </p:cNvPr>
              <p:cNvSpPr>
                <a:spLocks noChangeArrowheads="1"/>
              </p:cNvSpPr>
              <p:nvPr/>
            </p:nvSpPr>
            <p:spPr bwMode="auto">
              <a:xfrm>
                <a:off x="1896" y="1504"/>
                <a:ext cx="295" cy="283"/>
              </a:xfrm>
              <a:prstGeom prst="ellipse">
                <a:avLst/>
              </a:pr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25640" name="Oval 139">
                <a:extLst>
                  <a:ext uri="{FF2B5EF4-FFF2-40B4-BE49-F238E27FC236}">
                    <a16:creationId xmlns:a16="http://schemas.microsoft.com/office/drawing/2014/main" id="{2FAEB4A2-1416-864E-A47D-71A31D13D9C8}"/>
                  </a:ext>
                </a:extLst>
              </p:cNvPr>
              <p:cNvSpPr>
                <a:spLocks noChangeArrowheads="1"/>
              </p:cNvSpPr>
              <p:nvPr/>
            </p:nvSpPr>
            <p:spPr bwMode="auto">
              <a:xfrm>
                <a:off x="1887" y="1496"/>
                <a:ext cx="313" cy="30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25641" name="Freeform 140">
                <a:extLst>
                  <a:ext uri="{FF2B5EF4-FFF2-40B4-BE49-F238E27FC236}">
                    <a16:creationId xmlns:a16="http://schemas.microsoft.com/office/drawing/2014/main" id="{82948697-6F5F-D244-B2AC-54F3F163956C}"/>
                  </a:ext>
                </a:extLst>
              </p:cNvPr>
              <p:cNvSpPr>
                <a:spLocks/>
              </p:cNvSpPr>
              <p:nvPr/>
            </p:nvSpPr>
            <p:spPr bwMode="auto">
              <a:xfrm>
                <a:off x="1915" y="1724"/>
                <a:ext cx="191" cy="270"/>
              </a:xfrm>
              <a:custGeom>
                <a:avLst/>
                <a:gdLst>
                  <a:gd name="T0" fmla="*/ 166 w 191"/>
                  <a:gd name="T1" fmla="*/ 270 h 270"/>
                  <a:gd name="T2" fmla="*/ 191 w 191"/>
                  <a:gd name="T3" fmla="*/ 249 h 270"/>
                  <a:gd name="T4" fmla="*/ 151 w 191"/>
                  <a:gd name="T5" fmla="*/ 200 h 270"/>
                  <a:gd name="T6" fmla="*/ 124 w 191"/>
                  <a:gd name="T7" fmla="*/ 165 h 270"/>
                  <a:gd name="T8" fmla="*/ 98 w 191"/>
                  <a:gd name="T9" fmla="*/ 131 h 270"/>
                  <a:gd name="T10" fmla="*/ 75 w 191"/>
                  <a:gd name="T11" fmla="*/ 100 h 270"/>
                  <a:gd name="T12" fmla="*/ 56 w 191"/>
                  <a:gd name="T13" fmla="*/ 72 h 270"/>
                  <a:gd name="T14" fmla="*/ 56 w 191"/>
                  <a:gd name="T15" fmla="*/ 72 h 270"/>
                  <a:gd name="T16" fmla="*/ 45 w 191"/>
                  <a:gd name="T17" fmla="*/ 53 h 270"/>
                  <a:gd name="T18" fmla="*/ 39 w 191"/>
                  <a:gd name="T19" fmla="*/ 43 h 270"/>
                  <a:gd name="T20" fmla="*/ 35 w 191"/>
                  <a:gd name="T21" fmla="*/ 34 h 270"/>
                  <a:gd name="T22" fmla="*/ 35 w 191"/>
                  <a:gd name="T23" fmla="*/ 34 h 270"/>
                  <a:gd name="T24" fmla="*/ 38 w 191"/>
                  <a:gd name="T25" fmla="*/ 34 h 270"/>
                  <a:gd name="T26" fmla="*/ 47 w 191"/>
                  <a:gd name="T27" fmla="*/ 35 h 270"/>
                  <a:gd name="T28" fmla="*/ 47 w 191"/>
                  <a:gd name="T29" fmla="*/ 35 h 270"/>
                  <a:gd name="T30" fmla="*/ 53 w 191"/>
                  <a:gd name="T31" fmla="*/ 35 h 270"/>
                  <a:gd name="T32" fmla="*/ 77 w 191"/>
                  <a:gd name="T33" fmla="*/ 43 h 270"/>
                  <a:gd name="T34" fmla="*/ 103 w 191"/>
                  <a:gd name="T35" fmla="*/ 52 h 270"/>
                  <a:gd name="T36" fmla="*/ 128 w 191"/>
                  <a:gd name="T37" fmla="*/ 62 h 270"/>
                  <a:gd name="T38" fmla="*/ 139 w 191"/>
                  <a:gd name="T39" fmla="*/ 66 h 270"/>
                  <a:gd name="T40" fmla="*/ 150 w 191"/>
                  <a:gd name="T41" fmla="*/ 69 h 270"/>
                  <a:gd name="T42" fmla="*/ 156 w 191"/>
                  <a:gd name="T43" fmla="*/ 72 h 270"/>
                  <a:gd name="T44" fmla="*/ 182 w 191"/>
                  <a:gd name="T45" fmla="*/ 77 h 270"/>
                  <a:gd name="T46" fmla="*/ 189 w 191"/>
                  <a:gd name="T47" fmla="*/ 45 h 270"/>
                  <a:gd name="T48" fmla="*/ 169 w 191"/>
                  <a:gd name="T49" fmla="*/ 41 h 270"/>
                  <a:gd name="T50" fmla="*/ 162 w 191"/>
                  <a:gd name="T51" fmla="*/ 38 h 270"/>
                  <a:gd name="T52" fmla="*/ 151 w 191"/>
                  <a:gd name="T53" fmla="*/ 35 h 270"/>
                  <a:gd name="T54" fmla="*/ 140 w 191"/>
                  <a:gd name="T55" fmla="*/ 31 h 270"/>
                  <a:gd name="T56" fmla="*/ 116 w 191"/>
                  <a:gd name="T57" fmla="*/ 21 h 270"/>
                  <a:gd name="T58" fmla="*/ 90 w 191"/>
                  <a:gd name="T59" fmla="*/ 12 h 270"/>
                  <a:gd name="T60" fmla="*/ 65 w 191"/>
                  <a:gd name="T61" fmla="*/ 4 h 270"/>
                  <a:gd name="T62" fmla="*/ 53 w 191"/>
                  <a:gd name="T63" fmla="*/ 3 h 270"/>
                  <a:gd name="T64" fmla="*/ 47 w 191"/>
                  <a:gd name="T65" fmla="*/ 1 h 270"/>
                  <a:gd name="T66" fmla="*/ 38 w 191"/>
                  <a:gd name="T67" fmla="*/ 0 h 270"/>
                  <a:gd name="T68" fmla="*/ 28 w 191"/>
                  <a:gd name="T69" fmla="*/ 0 h 270"/>
                  <a:gd name="T70" fmla="*/ 23 w 191"/>
                  <a:gd name="T71" fmla="*/ 1 h 270"/>
                  <a:gd name="T72" fmla="*/ 16 w 191"/>
                  <a:gd name="T73" fmla="*/ 3 h 270"/>
                  <a:gd name="T74" fmla="*/ 11 w 191"/>
                  <a:gd name="T75" fmla="*/ 5 h 270"/>
                  <a:gd name="T76" fmla="*/ 6 w 191"/>
                  <a:gd name="T77" fmla="*/ 8 h 270"/>
                  <a:gd name="T78" fmla="*/ 2 w 191"/>
                  <a:gd name="T79" fmla="*/ 14 h 270"/>
                  <a:gd name="T80" fmla="*/ 1 w 191"/>
                  <a:gd name="T81" fmla="*/ 21 h 270"/>
                  <a:gd name="T82" fmla="*/ 1 w 191"/>
                  <a:gd name="T83" fmla="*/ 21 h 270"/>
                  <a:gd name="T84" fmla="*/ 0 w 191"/>
                  <a:gd name="T85" fmla="*/ 25 h 270"/>
                  <a:gd name="T86" fmla="*/ 1 w 191"/>
                  <a:gd name="T87" fmla="*/ 32 h 270"/>
                  <a:gd name="T88" fmla="*/ 2 w 191"/>
                  <a:gd name="T89" fmla="*/ 38 h 270"/>
                  <a:gd name="T90" fmla="*/ 5 w 191"/>
                  <a:gd name="T91" fmla="*/ 46 h 270"/>
                  <a:gd name="T92" fmla="*/ 9 w 191"/>
                  <a:gd name="T93" fmla="*/ 56 h 270"/>
                  <a:gd name="T94" fmla="*/ 15 w 191"/>
                  <a:gd name="T95" fmla="*/ 66 h 270"/>
                  <a:gd name="T96" fmla="*/ 30 w 191"/>
                  <a:gd name="T97" fmla="*/ 90 h 270"/>
                  <a:gd name="T98" fmla="*/ 32 w 191"/>
                  <a:gd name="T99" fmla="*/ 96 h 270"/>
                  <a:gd name="T100" fmla="*/ 51 w 191"/>
                  <a:gd name="T101" fmla="*/ 124 h 270"/>
                  <a:gd name="T102" fmla="*/ 75 w 191"/>
                  <a:gd name="T103" fmla="*/ 155 h 270"/>
                  <a:gd name="T104" fmla="*/ 101 w 191"/>
                  <a:gd name="T105" fmla="*/ 189 h 270"/>
                  <a:gd name="T106" fmla="*/ 128 w 191"/>
                  <a:gd name="T107" fmla="*/ 224 h 270"/>
                  <a:gd name="T108" fmla="*/ 166 w 191"/>
                  <a:gd name="T109" fmla="*/ 270 h 2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1"/>
                  <a:gd name="T166" fmla="*/ 0 h 270"/>
                  <a:gd name="T167" fmla="*/ 191 w 191"/>
                  <a:gd name="T168" fmla="*/ 270 h 27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1" h="270">
                    <a:moveTo>
                      <a:pt x="166" y="270"/>
                    </a:moveTo>
                    <a:lnTo>
                      <a:pt x="191" y="249"/>
                    </a:lnTo>
                    <a:lnTo>
                      <a:pt x="151" y="200"/>
                    </a:lnTo>
                    <a:lnTo>
                      <a:pt x="124" y="165"/>
                    </a:lnTo>
                    <a:lnTo>
                      <a:pt x="98" y="131"/>
                    </a:lnTo>
                    <a:lnTo>
                      <a:pt x="75" y="100"/>
                    </a:lnTo>
                    <a:lnTo>
                      <a:pt x="56" y="72"/>
                    </a:lnTo>
                    <a:lnTo>
                      <a:pt x="45" y="53"/>
                    </a:lnTo>
                    <a:lnTo>
                      <a:pt x="39" y="43"/>
                    </a:lnTo>
                    <a:lnTo>
                      <a:pt x="35" y="34"/>
                    </a:lnTo>
                    <a:lnTo>
                      <a:pt x="38" y="34"/>
                    </a:lnTo>
                    <a:lnTo>
                      <a:pt x="47" y="35"/>
                    </a:lnTo>
                    <a:lnTo>
                      <a:pt x="53" y="35"/>
                    </a:lnTo>
                    <a:lnTo>
                      <a:pt x="77" y="43"/>
                    </a:lnTo>
                    <a:lnTo>
                      <a:pt x="103" y="52"/>
                    </a:lnTo>
                    <a:lnTo>
                      <a:pt x="128" y="62"/>
                    </a:lnTo>
                    <a:lnTo>
                      <a:pt x="139" y="66"/>
                    </a:lnTo>
                    <a:lnTo>
                      <a:pt x="150" y="69"/>
                    </a:lnTo>
                    <a:lnTo>
                      <a:pt x="156" y="72"/>
                    </a:lnTo>
                    <a:lnTo>
                      <a:pt x="182" y="77"/>
                    </a:lnTo>
                    <a:lnTo>
                      <a:pt x="189" y="45"/>
                    </a:lnTo>
                    <a:lnTo>
                      <a:pt x="169" y="41"/>
                    </a:lnTo>
                    <a:lnTo>
                      <a:pt x="162" y="38"/>
                    </a:lnTo>
                    <a:lnTo>
                      <a:pt x="151" y="35"/>
                    </a:lnTo>
                    <a:lnTo>
                      <a:pt x="140" y="31"/>
                    </a:lnTo>
                    <a:lnTo>
                      <a:pt x="116" y="21"/>
                    </a:lnTo>
                    <a:lnTo>
                      <a:pt x="90" y="12"/>
                    </a:lnTo>
                    <a:lnTo>
                      <a:pt x="65" y="4"/>
                    </a:lnTo>
                    <a:lnTo>
                      <a:pt x="53" y="3"/>
                    </a:lnTo>
                    <a:lnTo>
                      <a:pt x="47" y="1"/>
                    </a:lnTo>
                    <a:lnTo>
                      <a:pt x="38" y="0"/>
                    </a:lnTo>
                    <a:lnTo>
                      <a:pt x="28" y="0"/>
                    </a:lnTo>
                    <a:lnTo>
                      <a:pt x="23" y="1"/>
                    </a:lnTo>
                    <a:lnTo>
                      <a:pt x="16" y="3"/>
                    </a:lnTo>
                    <a:lnTo>
                      <a:pt x="11" y="5"/>
                    </a:lnTo>
                    <a:lnTo>
                      <a:pt x="6" y="8"/>
                    </a:lnTo>
                    <a:lnTo>
                      <a:pt x="2" y="14"/>
                    </a:lnTo>
                    <a:lnTo>
                      <a:pt x="1" y="21"/>
                    </a:lnTo>
                    <a:lnTo>
                      <a:pt x="0" y="25"/>
                    </a:lnTo>
                    <a:lnTo>
                      <a:pt x="1" y="32"/>
                    </a:lnTo>
                    <a:lnTo>
                      <a:pt x="2" y="38"/>
                    </a:lnTo>
                    <a:lnTo>
                      <a:pt x="5" y="46"/>
                    </a:lnTo>
                    <a:lnTo>
                      <a:pt x="9" y="56"/>
                    </a:lnTo>
                    <a:lnTo>
                      <a:pt x="15" y="66"/>
                    </a:lnTo>
                    <a:lnTo>
                      <a:pt x="30" y="90"/>
                    </a:lnTo>
                    <a:lnTo>
                      <a:pt x="32" y="96"/>
                    </a:lnTo>
                    <a:lnTo>
                      <a:pt x="51" y="124"/>
                    </a:lnTo>
                    <a:lnTo>
                      <a:pt x="75" y="155"/>
                    </a:lnTo>
                    <a:lnTo>
                      <a:pt x="101" y="189"/>
                    </a:lnTo>
                    <a:lnTo>
                      <a:pt x="128" y="224"/>
                    </a:lnTo>
                    <a:lnTo>
                      <a:pt x="166" y="270"/>
                    </a:lnTo>
                    <a:close/>
                  </a:path>
                </a:pathLst>
              </a:custGeom>
              <a:solidFill>
                <a:srgbClr val="FE4D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5635" name="Group 141">
              <a:extLst>
                <a:ext uri="{FF2B5EF4-FFF2-40B4-BE49-F238E27FC236}">
                  <a16:creationId xmlns:a16="http://schemas.microsoft.com/office/drawing/2014/main" id="{4C473E97-5484-5E41-A744-AD040F8289A6}"/>
                </a:ext>
              </a:extLst>
            </p:cNvPr>
            <p:cNvGrpSpPr>
              <a:grpSpLocks/>
            </p:cNvGrpSpPr>
            <p:nvPr/>
          </p:nvGrpSpPr>
          <p:grpSpPr bwMode="auto">
            <a:xfrm>
              <a:off x="2037" y="3027"/>
              <a:ext cx="312" cy="499"/>
              <a:chOff x="2272" y="1504"/>
              <a:chExt cx="312" cy="499"/>
            </a:xfrm>
          </p:grpSpPr>
          <p:sp>
            <p:nvSpPr>
              <p:cNvPr id="25636" name="Oval 142">
                <a:extLst>
                  <a:ext uri="{FF2B5EF4-FFF2-40B4-BE49-F238E27FC236}">
                    <a16:creationId xmlns:a16="http://schemas.microsoft.com/office/drawing/2014/main" id="{A6372D29-39BF-A142-BA2B-2BCB95FA49A4}"/>
                  </a:ext>
                </a:extLst>
              </p:cNvPr>
              <p:cNvSpPr>
                <a:spLocks noChangeArrowheads="1"/>
              </p:cNvSpPr>
              <p:nvPr/>
            </p:nvSpPr>
            <p:spPr bwMode="auto">
              <a:xfrm>
                <a:off x="2280" y="1513"/>
                <a:ext cx="296" cy="283"/>
              </a:xfrm>
              <a:prstGeom prst="ellipse">
                <a:avLst/>
              </a:pr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25637" name="Oval 143">
                <a:extLst>
                  <a:ext uri="{FF2B5EF4-FFF2-40B4-BE49-F238E27FC236}">
                    <a16:creationId xmlns:a16="http://schemas.microsoft.com/office/drawing/2014/main" id="{D680F1DB-2C71-3249-885A-3CA74449E0FD}"/>
                  </a:ext>
                </a:extLst>
              </p:cNvPr>
              <p:cNvSpPr>
                <a:spLocks noChangeArrowheads="1"/>
              </p:cNvSpPr>
              <p:nvPr/>
            </p:nvSpPr>
            <p:spPr bwMode="auto">
              <a:xfrm>
                <a:off x="2272" y="1504"/>
                <a:ext cx="312" cy="30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25638" name="Freeform 144">
                <a:extLst>
                  <a:ext uri="{FF2B5EF4-FFF2-40B4-BE49-F238E27FC236}">
                    <a16:creationId xmlns:a16="http://schemas.microsoft.com/office/drawing/2014/main" id="{5F3D94E6-9DCA-BB42-A6FD-657C12AC9B24}"/>
                  </a:ext>
                </a:extLst>
              </p:cNvPr>
              <p:cNvSpPr>
                <a:spLocks/>
              </p:cNvSpPr>
              <p:nvPr/>
            </p:nvSpPr>
            <p:spPr bwMode="auto">
              <a:xfrm>
                <a:off x="2299" y="1732"/>
                <a:ext cx="191" cy="271"/>
              </a:xfrm>
              <a:custGeom>
                <a:avLst/>
                <a:gdLst>
                  <a:gd name="T0" fmla="*/ 167 w 191"/>
                  <a:gd name="T1" fmla="*/ 271 h 271"/>
                  <a:gd name="T2" fmla="*/ 191 w 191"/>
                  <a:gd name="T3" fmla="*/ 250 h 271"/>
                  <a:gd name="T4" fmla="*/ 152 w 191"/>
                  <a:gd name="T5" fmla="*/ 200 h 271"/>
                  <a:gd name="T6" fmla="*/ 124 w 191"/>
                  <a:gd name="T7" fmla="*/ 165 h 271"/>
                  <a:gd name="T8" fmla="*/ 98 w 191"/>
                  <a:gd name="T9" fmla="*/ 131 h 271"/>
                  <a:gd name="T10" fmla="*/ 75 w 191"/>
                  <a:gd name="T11" fmla="*/ 100 h 271"/>
                  <a:gd name="T12" fmla="*/ 56 w 191"/>
                  <a:gd name="T13" fmla="*/ 72 h 271"/>
                  <a:gd name="T14" fmla="*/ 56 w 191"/>
                  <a:gd name="T15" fmla="*/ 72 h 271"/>
                  <a:gd name="T16" fmla="*/ 45 w 191"/>
                  <a:gd name="T17" fmla="*/ 54 h 271"/>
                  <a:gd name="T18" fmla="*/ 40 w 191"/>
                  <a:gd name="T19" fmla="*/ 44 h 271"/>
                  <a:gd name="T20" fmla="*/ 36 w 191"/>
                  <a:gd name="T21" fmla="*/ 34 h 271"/>
                  <a:gd name="T22" fmla="*/ 36 w 191"/>
                  <a:gd name="T23" fmla="*/ 34 h 271"/>
                  <a:gd name="T24" fmla="*/ 38 w 191"/>
                  <a:gd name="T25" fmla="*/ 34 h 271"/>
                  <a:gd name="T26" fmla="*/ 48 w 191"/>
                  <a:gd name="T27" fmla="*/ 35 h 271"/>
                  <a:gd name="T28" fmla="*/ 48 w 191"/>
                  <a:gd name="T29" fmla="*/ 35 h 271"/>
                  <a:gd name="T30" fmla="*/ 53 w 191"/>
                  <a:gd name="T31" fmla="*/ 35 h 271"/>
                  <a:gd name="T32" fmla="*/ 78 w 191"/>
                  <a:gd name="T33" fmla="*/ 44 h 271"/>
                  <a:gd name="T34" fmla="*/ 104 w 191"/>
                  <a:gd name="T35" fmla="*/ 52 h 271"/>
                  <a:gd name="T36" fmla="*/ 128 w 191"/>
                  <a:gd name="T37" fmla="*/ 62 h 271"/>
                  <a:gd name="T38" fmla="*/ 139 w 191"/>
                  <a:gd name="T39" fmla="*/ 66 h 271"/>
                  <a:gd name="T40" fmla="*/ 150 w 191"/>
                  <a:gd name="T41" fmla="*/ 69 h 271"/>
                  <a:gd name="T42" fmla="*/ 157 w 191"/>
                  <a:gd name="T43" fmla="*/ 72 h 271"/>
                  <a:gd name="T44" fmla="*/ 183 w 191"/>
                  <a:gd name="T45" fmla="*/ 78 h 271"/>
                  <a:gd name="T46" fmla="*/ 190 w 191"/>
                  <a:gd name="T47" fmla="*/ 45 h 271"/>
                  <a:gd name="T48" fmla="*/ 169 w 191"/>
                  <a:gd name="T49" fmla="*/ 41 h 271"/>
                  <a:gd name="T50" fmla="*/ 162 w 191"/>
                  <a:gd name="T51" fmla="*/ 38 h 271"/>
                  <a:gd name="T52" fmla="*/ 152 w 191"/>
                  <a:gd name="T53" fmla="*/ 35 h 271"/>
                  <a:gd name="T54" fmla="*/ 141 w 191"/>
                  <a:gd name="T55" fmla="*/ 31 h 271"/>
                  <a:gd name="T56" fmla="*/ 116 w 191"/>
                  <a:gd name="T57" fmla="*/ 21 h 271"/>
                  <a:gd name="T58" fmla="*/ 90 w 191"/>
                  <a:gd name="T59" fmla="*/ 13 h 271"/>
                  <a:gd name="T60" fmla="*/ 66 w 191"/>
                  <a:gd name="T61" fmla="*/ 4 h 271"/>
                  <a:gd name="T62" fmla="*/ 53 w 191"/>
                  <a:gd name="T63" fmla="*/ 3 h 271"/>
                  <a:gd name="T64" fmla="*/ 48 w 191"/>
                  <a:gd name="T65" fmla="*/ 2 h 271"/>
                  <a:gd name="T66" fmla="*/ 38 w 191"/>
                  <a:gd name="T67" fmla="*/ 0 h 271"/>
                  <a:gd name="T68" fmla="*/ 29 w 191"/>
                  <a:gd name="T69" fmla="*/ 0 h 271"/>
                  <a:gd name="T70" fmla="*/ 23 w 191"/>
                  <a:gd name="T71" fmla="*/ 2 h 271"/>
                  <a:gd name="T72" fmla="*/ 17 w 191"/>
                  <a:gd name="T73" fmla="*/ 3 h 271"/>
                  <a:gd name="T74" fmla="*/ 11 w 191"/>
                  <a:gd name="T75" fmla="*/ 6 h 271"/>
                  <a:gd name="T76" fmla="*/ 7 w 191"/>
                  <a:gd name="T77" fmla="*/ 9 h 271"/>
                  <a:gd name="T78" fmla="*/ 3 w 191"/>
                  <a:gd name="T79" fmla="*/ 14 h 271"/>
                  <a:gd name="T80" fmla="*/ 2 w 191"/>
                  <a:gd name="T81" fmla="*/ 21 h 271"/>
                  <a:gd name="T82" fmla="*/ 2 w 191"/>
                  <a:gd name="T83" fmla="*/ 21 h 271"/>
                  <a:gd name="T84" fmla="*/ 0 w 191"/>
                  <a:gd name="T85" fmla="*/ 26 h 271"/>
                  <a:gd name="T86" fmla="*/ 2 w 191"/>
                  <a:gd name="T87" fmla="*/ 33 h 271"/>
                  <a:gd name="T88" fmla="*/ 3 w 191"/>
                  <a:gd name="T89" fmla="*/ 38 h 271"/>
                  <a:gd name="T90" fmla="*/ 6 w 191"/>
                  <a:gd name="T91" fmla="*/ 47 h 271"/>
                  <a:gd name="T92" fmla="*/ 10 w 191"/>
                  <a:gd name="T93" fmla="*/ 57 h 271"/>
                  <a:gd name="T94" fmla="*/ 15 w 191"/>
                  <a:gd name="T95" fmla="*/ 66 h 271"/>
                  <a:gd name="T96" fmla="*/ 30 w 191"/>
                  <a:gd name="T97" fmla="*/ 90 h 271"/>
                  <a:gd name="T98" fmla="*/ 33 w 191"/>
                  <a:gd name="T99" fmla="*/ 96 h 271"/>
                  <a:gd name="T100" fmla="*/ 52 w 191"/>
                  <a:gd name="T101" fmla="*/ 124 h 271"/>
                  <a:gd name="T102" fmla="*/ 75 w 191"/>
                  <a:gd name="T103" fmla="*/ 155 h 271"/>
                  <a:gd name="T104" fmla="*/ 101 w 191"/>
                  <a:gd name="T105" fmla="*/ 189 h 271"/>
                  <a:gd name="T106" fmla="*/ 128 w 191"/>
                  <a:gd name="T107" fmla="*/ 224 h 271"/>
                  <a:gd name="T108" fmla="*/ 167 w 191"/>
                  <a:gd name="T109" fmla="*/ 271 h 2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91"/>
                  <a:gd name="T166" fmla="*/ 0 h 271"/>
                  <a:gd name="T167" fmla="*/ 191 w 191"/>
                  <a:gd name="T168" fmla="*/ 271 h 2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91" h="271">
                    <a:moveTo>
                      <a:pt x="167" y="271"/>
                    </a:moveTo>
                    <a:lnTo>
                      <a:pt x="191" y="250"/>
                    </a:lnTo>
                    <a:lnTo>
                      <a:pt x="152" y="200"/>
                    </a:lnTo>
                    <a:lnTo>
                      <a:pt x="124" y="165"/>
                    </a:lnTo>
                    <a:lnTo>
                      <a:pt x="98" y="131"/>
                    </a:lnTo>
                    <a:lnTo>
                      <a:pt x="75" y="100"/>
                    </a:lnTo>
                    <a:lnTo>
                      <a:pt x="56" y="72"/>
                    </a:lnTo>
                    <a:lnTo>
                      <a:pt x="45" y="54"/>
                    </a:lnTo>
                    <a:lnTo>
                      <a:pt x="40" y="44"/>
                    </a:lnTo>
                    <a:lnTo>
                      <a:pt x="36" y="34"/>
                    </a:lnTo>
                    <a:lnTo>
                      <a:pt x="38" y="34"/>
                    </a:lnTo>
                    <a:lnTo>
                      <a:pt x="48" y="35"/>
                    </a:lnTo>
                    <a:lnTo>
                      <a:pt x="53" y="35"/>
                    </a:lnTo>
                    <a:lnTo>
                      <a:pt x="78" y="44"/>
                    </a:lnTo>
                    <a:lnTo>
                      <a:pt x="104" y="52"/>
                    </a:lnTo>
                    <a:lnTo>
                      <a:pt x="128" y="62"/>
                    </a:lnTo>
                    <a:lnTo>
                      <a:pt x="139" y="66"/>
                    </a:lnTo>
                    <a:lnTo>
                      <a:pt x="150" y="69"/>
                    </a:lnTo>
                    <a:lnTo>
                      <a:pt x="157" y="72"/>
                    </a:lnTo>
                    <a:lnTo>
                      <a:pt x="183" y="78"/>
                    </a:lnTo>
                    <a:lnTo>
                      <a:pt x="190" y="45"/>
                    </a:lnTo>
                    <a:lnTo>
                      <a:pt x="169" y="41"/>
                    </a:lnTo>
                    <a:lnTo>
                      <a:pt x="162" y="38"/>
                    </a:lnTo>
                    <a:lnTo>
                      <a:pt x="152" y="35"/>
                    </a:lnTo>
                    <a:lnTo>
                      <a:pt x="141" y="31"/>
                    </a:lnTo>
                    <a:lnTo>
                      <a:pt x="116" y="21"/>
                    </a:lnTo>
                    <a:lnTo>
                      <a:pt x="90" y="13"/>
                    </a:lnTo>
                    <a:lnTo>
                      <a:pt x="66" y="4"/>
                    </a:lnTo>
                    <a:lnTo>
                      <a:pt x="53" y="3"/>
                    </a:lnTo>
                    <a:lnTo>
                      <a:pt x="48" y="2"/>
                    </a:lnTo>
                    <a:lnTo>
                      <a:pt x="38" y="0"/>
                    </a:lnTo>
                    <a:lnTo>
                      <a:pt x="29" y="0"/>
                    </a:lnTo>
                    <a:lnTo>
                      <a:pt x="23" y="2"/>
                    </a:lnTo>
                    <a:lnTo>
                      <a:pt x="17" y="3"/>
                    </a:lnTo>
                    <a:lnTo>
                      <a:pt x="11" y="6"/>
                    </a:lnTo>
                    <a:lnTo>
                      <a:pt x="7" y="9"/>
                    </a:lnTo>
                    <a:lnTo>
                      <a:pt x="3" y="14"/>
                    </a:lnTo>
                    <a:lnTo>
                      <a:pt x="2" y="21"/>
                    </a:lnTo>
                    <a:lnTo>
                      <a:pt x="0" y="26"/>
                    </a:lnTo>
                    <a:lnTo>
                      <a:pt x="2" y="33"/>
                    </a:lnTo>
                    <a:lnTo>
                      <a:pt x="3" y="38"/>
                    </a:lnTo>
                    <a:lnTo>
                      <a:pt x="6" y="47"/>
                    </a:lnTo>
                    <a:lnTo>
                      <a:pt x="10" y="57"/>
                    </a:lnTo>
                    <a:lnTo>
                      <a:pt x="15" y="66"/>
                    </a:lnTo>
                    <a:lnTo>
                      <a:pt x="30" y="90"/>
                    </a:lnTo>
                    <a:lnTo>
                      <a:pt x="33" y="96"/>
                    </a:lnTo>
                    <a:lnTo>
                      <a:pt x="52" y="124"/>
                    </a:lnTo>
                    <a:lnTo>
                      <a:pt x="75" y="155"/>
                    </a:lnTo>
                    <a:lnTo>
                      <a:pt x="101" y="189"/>
                    </a:lnTo>
                    <a:lnTo>
                      <a:pt x="128" y="224"/>
                    </a:lnTo>
                    <a:lnTo>
                      <a:pt x="167" y="271"/>
                    </a:lnTo>
                    <a:close/>
                  </a:path>
                </a:pathLst>
              </a:custGeom>
              <a:solidFill>
                <a:srgbClr val="FE4D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25607" name="Group 145">
            <a:extLst>
              <a:ext uri="{FF2B5EF4-FFF2-40B4-BE49-F238E27FC236}">
                <a16:creationId xmlns:a16="http://schemas.microsoft.com/office/drawing/2014/main" id="{4BC09B0B-470D-E140-8959-B78E26EE8600}"/>
              </a:ext>
            </a:extLst>
          </p:cNvPr>
          <p:cNvGrpSpPr>
            <a:grpSpLocks/>
          </p:cNvGrpSpPr>
          <p:nvPr/>
        </p:nvGrpSpPr>
        <p:grpSpPr bwMode="auto">
          <a:xfrm>
            <a:off x="685800" y="5562600"/>
            <a:ext cx="457200" cy="457200"/>
            <a:chOff x="7303" y="3360"/>
            <a:chExt cx="840" cy="960"/>
          </a:xfrm>
        </p:grpSpPr>
        <p:sp>
          <p:nvSpPr>
            <p:cNvPr id="25613" name="Oval 146">
              <a:extLst>
                <a:ext uri="{FF2B5EF4-FFF2-40B4-BE49-F238E27FC236}">
                  <a16:creationId xmlns:a16="http://schemas.microsoft.com/office/drawing/2014/main" id="{BB64CC75-94D2-8C4A-B253-7DB6F5A7485D}"/>
                </a:ext>
              </a:extLst>
            </p:cNvPr>
            <p:cNvSpPr>
              <a:spLocks noChangeArrowheads="1"/>
            </p:cNvSpPr>
            <p:nvPr/>
          </p:nvSpPr>
          <p:spPr bwMode="auto">
            <a:xfrm>
              <a:off x="7303" y="3840"/>
              <a:ext cx="240" cy="480"/>
            </a:xfrm>
            <a:prstGeom prst="ellipse">
              <a:avLst/>
            </a:prstGeom>
            <a:solidFill>
              <a:srgbClr val="800080"/>
            </a:solidFill>
            <a:ln w="12700" cap="sq">
              <a:solidFill>
                <a:srgbClr val="000000"/>
              </a:solidFill>
              <a:round/>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25614" name="Oval 147">
              <a:extLst>
                <a:ext uri="{FF2B5EF4-FFF2-40B4-BE49-F238E27FC236}">
                  <a16:creationId xmlns:a16="http://schemas.microsoft.com/office/drawing/2014/main" id="{C3D6BC90-67CD-7F49-8669-1CDE68175C1E}"/>
                </a:ext>
              </a:extLst>
            </p:cNvPr>
            <p:cNvSpPr>
              <a:spLocks noChangeArrowheads="1"/>
            </p:cNvSpPr>
            <p:nvPr/>
          </p:nvSpPr>
          <p:spPr bwMode="auto">
            <a:xfrm>
              <a:off x="7543" y="3960"/>
              <a:ext cx="600" cy="360"/>
            </a:xfrm>
            <a:prstGeom prst="ellipse">
              <a:avLst/>
            </a:prstGeom>
            <a:solidFill>
              <a:srgbClr val="33CCCC"/>
            </a:solidFill>
            <a:ln w="12700" cap="sq">
              <a:solidFill>
                <a:srgbClr val="000000"/>
              </a:solidFill>
              <a:round/>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a:solidFill>
                  <a:srgbClr val="808080"/>
                </a:solidFill>
              </a:endParaRPr>
            </a:p>
          </p:txBody>
        </p:sp>
        <p:sp>
          <p:nvSpPr>
            <p:cNvPr id="25615" name="Oval 148">
              <a:extLst>
                <a:ext uri="{FF2B5EF4-FFF2-40B4-BE49-F238E27FC236}">
                  <a16:creationId xmlns:a16="http://schemas.microsoft.com/office/drawing/2014/main" id="{6D96FFB2-A076-EB4A-B061-1B4F4F926C8A}"/>
                </a:ext>
              </a:extLst>
            </p:cNvPr>
            <p:cNvSpPr>
              <a:spLocks noChangeArrowheads="1"/>
            </p:cNvSpPr>
            <p:nvPr/>
          </p:nvSpPr>
          <p:spPr bwMode="auto">
            <a:xfrm>
              <a:off x="7423" y="3360"/>
              <a:ext cx="480" cy="600"/>
            </a:xfrm>
            <a:prstGeom prst="ellipse">
              <a:avLst/>
            </a:prstGeom>
            <a:solidFill>
              <a:srgbClr val="3399FF"/>
            </a:solidFill>
            <a:ln w="12700" cap="sq">
              <a:solidFill>
                <a:srgbClr val="000000"/>
              </a:solidFill>
              <a:round/>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solidFill>
                  <a:srgbClr val="808080"/>
                </a:solidFill>
              </a:endParaRPr>
            </a:p>
          </p:txBody>
        </p:sp>
      </p:grpSp>
      <p:sp>
        <p:nvSpPr>
          <p:cNvPr id="25608" name="Freeform 149">
            <a:extLst>
              <a:ext uri="{FF2B5EF4-FFF2-40B4-BE49-F238E27FC236}">
                <a16:creationId xmlns:a16="http://schemas.microsoft.com/office/drawing/2014/main" id="{21393A37-200C-6749-915A-84340C5790D1}"/>
              </a:ext>
            </a:extLst>
          </p:cNvPr>
          <p:cNvSpPr>
            <a:spLocks/>
          </p:cNvSpPr>
          <p:nvPr/>
        </p:nvSpPr>
        <p:spPr bwMode="auto">
          <a:xfrm>
            <a:off x="685800" y="6172200"/>
            <a:ext cx="381000" cy="477838"/>
          </a:xfrm>
          <a:custGeom>
            <a:avLst/>
            <a:gdLst>
              <a:gd name="T0" fmla="*/ 2147483646 w 100"/>
              <a:gd name="T1" fmla="*/ 0 h 205"/>
              <a:gd name="T2" fmla="*/ 2147483646 w 100"/>
              <a:gd name="T3" fmla="*/ 2147483646 h 205"/>
              <a:gd name="T4" fmla="*/ 2147483646 w 100"/>
              <a:gd name="T5" fmla="*/ 2147483646 h 205"/>
              <a:gd name="T6" fmla="*/ 0 60000 65536"/>
              <a:gd name="T7" fmla="*/ 0 60000 65536"/>
              <a:gd name="T8" fmla="*/ 0 60000 65536"/>
              <a:gd name="T9" fmla="*/ 0 w 100"/>
              <a:gd name="T10" fmla="*/ 0 h 205"/>
              <a:gd name="T11" fmla="*/ 100 w 100"/>
              <a:gd name="T12" fmla="*/ 205 h 205"/>
            </a:gdLst>
            <a:ahLst/>
            <a:cxnLst>
              <a:cxn ang="T6">
                <a:pos x="T0" y="T1"/>
              </a:cxn>
              <a:cxn ang="T7">
                <a:pos x="T2" y="T3"/>
              </a:cxn>
              <a:cxn ang="T8">
                <a:pos x="T4" y="T5"/>
              </a:cxn>
            </a:cxnLst>
            <a:rect l="T9" t="T10" r="T11" b="T12"/>
            <a:pathLst>
              <a:path w="100" h="205">
                <a:moveTo>
                  <a:pt x="65" y="0"/>
                </a:moveTo>
                <a:cubicBezTo>
                  <a:pt x="37" y="43"/>
                  <a:pt x="0" y="82"/>
                  <a:pt x="65" y="124"/>
                </a:cubicBezTo>
                <a:cubicBezTo>
                  <a:pt x="85" y="156"/>
                  <a:pt x="100" y="205"/>
                  <a:pt x="43" y="205"/>
                </a:cubicBezTo>
              </a:path>
            </a:pathLst>
          </a:custGeom>
          <a:noFill/>
          <a:ln w="38100" cap="sq">
            <a:solidFill>
              <a:srgbClr val="0AC23A"/>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25609" name="Oval 150">
            <a:extLst>
              <a:ext uri="{FF2B5EF4-FFF2-40B4-BE49-F238E27FC236}">
                <a16:creationId xmlns:a16="http://schemas.microsoft.com/office/drawing/2014/main" id="{4EA76BED-C0C9-8E49-BA1B-80EC6CC5671F}"/>
              </a:ext>
            </a:extLst>
          </p:cNvPr>
          <p:cNvSpPr>
            <a:spLocks noChangeArrowheads="1"/>
          </p:cNvSpPr>
          <p:nvPr/>
        </p:nvSpPr>
        <p:spPr bwMode="auto">
          <a:xfrm>
            <a:off x="4521200" y="5716588"/>
            <a:ext cx="304800" cy="252412"/>
          </a:xfrm>
          <a:prstGeom prst="ellipse">
            <a:avLst/>
          </a:prstGeom>
          <a:solidFill>
            <a:srgbClr val="800000"/>
          </a:solidFill>
          <a:ln w="9525">
            <a:solidFill>
              <a:srgbClr val="000000"/>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latin typeface="Times" pitchFamily="2" charset="0"/>
            </a:endParaRPr>
          </a:p>
        </p:txBody>
      </p:sp>
      <p:sp>
        <p:nvSpPr>
          <p:cNvPr id="25610" name="Freeform 151">
            <a:extLst>
              <a:ext uri="{FF2B5EF4-FFF2-40B4-BE49-F238E27FC236}">
                <a16:creationId xmlns:a16="http://schemas.microsoft.com/office/drawing/2014/main" id="{0133C5DC-1881-904B-B68A-BB28CA49804F}"/>
              </a:ext>
            </a:extLst>
          </p:cNvPr>
          <p:cNvSpPr>
            <a:spLocks/>
          </p:cNvSpPr>
          <p:nvPr/>
        </p:nvSpPr>
        <p:spPr bwMode="auto">
          <a:xfrm>
            <a:off x="4559300" y="6108700"/>
            <a:ext cx="228600" cy="457200"/>
          </a:xfrm>
          <a:custGeom>
            <a:avLst/>
            <a:gdLst>
              <a:gd name="T0" fmla="*/ 0 w 144"/>
              <a:gd name="T1" fmla="*/ 2147483646 h 312"/>
              <a:gd name="T2" fmla="*/ 2147483646 w 144"/>
              <a:gd name="T3" fmla="*/ 2147483646 h 312"/>
              <a:gd name="T4" fmla="*/ 2147483646 w 144"/>
              <a:gd name="T5" fmla="*/ 2147483646 h 312"/>
              <a:gd name="T6" fmla="*/ 0 60000 65536"/>
              <a:gd name="T7" fmla="*/ 0 60000 65536"/>
              <a:gd name="T8" fmla="*/ 0 60000 65536"/>
              <a:gd name="T9" fmla="*/ 0 w 144"/>
              <a:gd name="T10" fmla="*/ 0 h 312"/>
              <a:gd name="T11" fmla="*/ 144 w 144"/>
              <a:gd name="T12" fmla="*/ 312 h 312"/>
            </a:gdLst>
            <a:ahLst/>
            <a:cxnLst>
              <a:cxn ang="T6">
                <a:pos x="T0" y="T1"/>
              </a:cxn>
              <a:cxn ang="T7">
                <a:pos x="T2" y="T3"/>
              </a:cxn>
              <a:cxn ang="T8">
                <a:pos x="T4" y="T5"/>
              </a:cxn>
            </a:cxnLst>
            <a:rect l="T9" t="T10" r="T11" b="T12"/>
            <a:pathLst>
              <a:path w="144" h="312">
                <a:moveTo>
                  <a:pt x="0" y="312"/>
                </a:moveTo>
                <a:cubicBezTo>
                  <a:pt x="12" y="180"/>
                  <a:pt x="24" y="48"/>
                  <a:pt x="48" y="24"/>
                </a:cubicBezTo>
                <a:cubicBezTo>
                  <a:pt x="72" y="0"/>
                  <a:pt x="128" y="144"/>
                  <a:pt x="144" y="168"/>
                </a:cubicBezTo>
              </a:path>
            </a:pathLst>
          </a:custGeom>
          <a:noFill/>
          <a:ln w="38100" cap="sq">
            <a:solidFill>
              <a:srgbClr val="FE4D06"/>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25611" name="Text Box 152">
            <a:extLst>
              <a:ext uri="{FF2B5EF4-FFF2-40B4-BE49-F238E27FC236}">
                <a16:creationId xmlns:a16="http://schemas.microsoft.com/office/drawing/2014/main" id="{E7D3930A-9316-B049-BF39-2CFB8FFF3142}"/>
              </a:ext>
            </a:extLst>
          </p:cNvPr>
          <p:cNvSpPr txBox="1">
            <a:spLocks noChangeArrowheads="1"/>
          </p:cNvSpPr>
          <p:nvPr/>
        </p:nvSpPr>
        <p:spPr bwMode="auto">
          <a:xfrm>
            <a:off x="1143000" y="5562600"/>
            <a:ext cx="3581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50000"/>
              </a:lnSpc>
              <a:spcBef>
                <a:spcPct val="50000"/>
              </a:spcBef>
              <a:buFontTx/>
              <a:buNone/>
            </a:pPr>
            <a:endParaRPr lang="en-US" altLang="en-US" sz="1500" dirty="0"/>
          </a:p>
          <a:p>
            <a:pPr eaLnBrk="1" hangingPunct="1">
              <a:lnSpc>
                <a:spcPct val="50000"/>
              </a:lnSpc>
              <a:spcBef>
                <a:spcPct val="50000"/>
              </a:spcBef>
              <a:buFontTx/>
              <a:buNone/>
            </a:pPr>
            <a:r>
              <a:rPr lang="en-US" altLang="en-US" sz="1500" dirty="0"/>
              <a:t>Transcriptional activators</a:t>
            </a:r>
          </a:p>
          <a:p>
            <a:pPr eaLnBrk="1" hangingPunct="1">
              <a:lnSpc>
                <a:spcPct val="50000"/>
              </a:lnSpc>
              <a:spcBef>
                <a:spcPct val="50000"/>
              </a:spcBef>
              <a:buFontTx/>
              <a:buNone/>
            </a:pPr>
            <a:endParaRPr lang="en-US" altLang="en-US" sz="1500" dirty="0"/>
          </a:p>
          <a:p>
            <a:pPr eaLnBrk="1" hangingPunct="1">
              <a:lnSpc>
                <a:spcPct val="50000"/>
              </a:lnSpc>
              <a:spcBef>
                <a:spcPct val="100000"/>
              </a:spcBef>
              <a:buFontTx/>
              <a:buNone/>
            </a:pPr>
            <a:r>
              <a:rPr lang="en-US" altLang="en-US" sz="1500" dirty="0"/>
              <a:t>Hyper-acetylated histone tail</a:t>
            </a:r>
          </a:p>
        </p:txBody>
      </p:sp>
      <p:sp>
        <p:nvSpPr>
          <p:cNvPr id="25612" name="Text Box 153">
            <a:extLst>
              <a:ext uri="{FF2B5EF4-FFF2-40B4-BE49-F238E27FC236}">
                <a16:creationId xmlns:a16="http://schemas.microsoft.com/office/drawing/2014/main" id="{8A6A11D5-7C0B-C640-85C0-FB43FC9031C4}"/>
              </a:ext>
            </a:extLst>
          </p:cNvPr>
          <p:cNvSpPr txBox="1">
            <a:spLocks noChangeArrowheads="1"/>
          </p:cNvSpPr>
          <p:nvPr/>
        </p:nvSpPr>
        <p:spPr bwMode="auto">
          <a:xfrm>
            <a:off x="4800600" y="5576888"/>
            <a:ext cx="4343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50000"/>
              </a:lnSpc>
              <a:spcBef>
                <a:spcPct val="50000"/>
              </a:spcBef>
              <a:buFontTx/>
              <a:buNone/>
            </a:pPr>
            <a:endParaRPr lang="en-US" altLang="en-US" sz="1500"/>
          </a:p>
          <a:p>
            <a:pPr eaLnBrk="1" hangingPunct="1">
              <a:lnSpc>
                <a:spcPct val="50000"/>
              </a:lnSpc>
              <a:spcBef>
                <a:spcPct val="50000"/>
              </a:spcBef>
              <a:buFontTx/>
              <a:buNone/>
            </a:pPr>
            <a:r>
              <a:rPr lang="en-US" altLang="en-US" sz="1500"/>
              <a:t>Heterochromatin Protein 1 complex</a:t>
            </a:r>
          </a:p>
          <a:p>
            <a:pPr eaLnBrk="1" hangingPunct="1">
              <a:lnSpc>
                <a:spcPct val="50000"/>
              </a:lnSpc>
              <a:spcBef>
                <a:spcPct val="50000"/>
              </a:spcBef>
              <a:buFontTx/>
              <a:buNone/>
            </a:pPr>
            <a:endParaRPr lang="en-US" altLang="en-US" sz="1500"/>
          </a:p>
          <a:p>
            <a:pPr eaLnBrk="1" hangingPunct="1">
              <a:lnSpc>
                <a:spcPct val="50000"/>
              </a:lnSpc>
              <a:spcBef>
                <a:spcPct val="100000"/>
              </a:spcBef>
              <a:buFontTx/>
              <a:buNone/>
            </a:pPr>
            <a:r>
              <a:rPr lang="en-US" altLang="en-US" sz="1500"/>
              <a:t>Hypo-acetylated histone tail; methylated H3/K9</a:t>
            </a:r>
          </a:p>
        </p:txBody>
      </p:sp>
    </p:spTree>
    <p:extLst>
      <p:ext uri="{BB962C8B-B14F-4D97-AF65-F5344CB8AC3E}">
        <p14:creationId xmlns:p14="http://schemas.microsoft.com/office/powerpoint/2010/main" val="172281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1">
            <a:extLst>
              <a:ext uri="{FF2B5EF4-FFF2-40B4-BE49-F238E27FC236}">
                <a16:creationId xmlns:a16="http://schemas.microsoft.com/office/drawing/2014/main" id="{A624187F-762A-BD46-8B21-3F20D3A997EF}"/>
              </a:ext>
            </a:extLst>
          </p:cNvPr>
          <p:cNvSpPr txBox="1">
            <a:spLocks noChangeArrowheads="1"/>
          </p:cNvSpPr>
          <p:nvPr/>
        </p:nvSpPr>
        <p:spPr bwMode="auto">
          <a:xfrm>
            <a:off x="325438" y="160338"/>
            <a:ext cx="8493125" cy="414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GB" altLang="en-US" sz="2000">
                <a:solidFill>
                  <a:srgbClr val="002060"/>
                </a:solidFill>
                <a:ea typeface="msgothic"/>
                <a:cs typeface="msgothic"/>
              </a:rPr>
              <a:t>Codon bias in </a:t>
            </a:r>
            <a:r>
              <a:rPr lang="en-GB" altLang="en-US" sz="2000" i="1">
                <a:solidFill>
                  <a:srgbClr val="002060"/>
                </a:solidFill>
                <a:ea typeface="msgothic"/>
                <a:cs typeface="msgothic"/>
              </a:rPr>
              <a:t>D. ananassae </a:t>
            </a:r>
            <a:r>
              <a:rPr lang="en-GB" altLang="en-US" sz="2000">
                <a:solidFill>
                  <a:srgbClr val="002060"/>
                </a:solidFill>
                <a:ea typeface="msgothic"/>
                <a:cs typeface="msgothic"/>
              </a:rPr>
              <a:t>F-element genes can primarily be attributed </a:t>
            </a:r>
          </a:p>
          <a:p>
            <a:pPr algn="ctr">
              <a:spcBef>
                <a:spcPct val="0"/>
              </a:spcBef>
              <a:buFontTx/>
              <a:buNone/>
            </a:pPr>
            <a:r>
              <a:rPr lang="en-GB" altLang="en-US" sz="2000">
                <a:solidFill>
                  <a:srgbClr val="002060"/>
                </a:solidFill>
                <a:ea typeface="msgothic"/>
                <a:cs typeface="msgothic"/>
              </a:rPr>
              <a:t>to mutational biases instead of selection. </a:t>
            </a:r>
          </a:p>
        </p:txBody>
      </p:sp>
      <p:pic>
        <p:nvPicPr>
          <p:cNvPr id="47106" name="Picture 2">
            <a:extLst>
              <a:ext uri="{FF2B5EF4-FFF2-40B4-BE49-F238E27FC236}">
                <a16:creationId xmlns:a16="http://schemas.microsoft.com/office/drawing/2014/main" id="{B7CEAD9F-E8E1-9B4B-A80A-608602EA1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1138" y="6383338"/>
            <a:ext cx="3455987" cy="2778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07" name="Picture 3">
            <a:extLst>
              <a:ext uri="{FF2B5EF4-FFF2-40B4-BE49-F238E27FC236}">
                <a16:creationId xmlns:a16="http://schemas.microsoft.com/office/drawing/2014/main" id="{796192D0-2B84-544C-85FD-6D2BA2EDCA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0" y="979488"/>
            <a:ext cx="6545263" cy="4892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2" name="Text Box 4">
            <a:extLst>
              <a:ext uri="{FF2B5EF4-FFF2-40B4-BE49-F238E27FC236}">
                <a16:creationId xmlns:a16="http://schemas.microsoft.com/office/drawing/2014/main" id="{15A5F3CC-6507-AC44-AE4C-49B90F41FDF5}"/>
              </a:ext>
            </a:extLst>
          </p:cNvPr>
          <p:cNvSpPr txBox="1">
            <a:spLocks noChangeArrowheads="1"/>
          </p:cNvSpPr>
          <p:nvPr/>
        </p:nvSpPr>
        <p:spPr bwMode="auto">
          <a:xfrm>
            <a:off x="1301750" y="5972175"/>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5pPr>
            <a:lvl6pPr marL="1536700" indent="-215900" defTabSz="4572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6pPr>
            <a:lvl7pPr marL="1993900" indent="-215900" defTabSz="4572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7pPr>
            <a:lvl8pPr marL="2451100" indent="-215900" defTabSz="4572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8pPr>
            <a:lvl9pPr marL="2908300" indent="-215900" defTabSz="457200" eaLnBrk="0" fontAlgn="base" hangingPunct="0">
              <a:spcBef>
                <a:spcPct val="0"/>
              </a:spcBef>
              <a:spcAft>
                <a:spcPct val="0"/>
              </a:spcAft>
              <a:tabLst>
                <a:tab pos="723900" algn="l"/>
                <a:tab pos="1447800" algn="l"/>
                <a:tab pos="2171700" algn="l"/>
                <a:tab pos="2895600" algn="l"/>
                <a:tab pos="3619500" algn="l"/>
              </a:tabLst>
              <a:defRPr sz="2400">
                <a:solidFill>
                  <a:schemeClr val="tx1"/>
                </a:solidFill>
                <a:latin typeface="Times New Roman" panose="02020603050405020304" pitchFamily="18" charset="0"/>
                <a:ea typeface="msgothic" charset="0"/>
                <a:cs typeface="msgothic" charset="0"/>
              </a:defRPr>
            </a:lvl9pPr>
          </a:lstStyle>
          <a:p>
            <a:pPr>
              <a:defRPr/>
            </a:pPr>
            <a:r>
              <a:rPr lang="en-GB" altLang="en-US" sz="1089" b="1">
                <a:solidFill>
                  <a:srgbClr val="000000"/>
                </a:solidFill>
                <a:latin typeface="Arial" panose="020B0604020202020204" pitchFamily="34" charset="0"/>
              </a:rPr>
              <a:t>Wilson Leung et al. G3 2017;7:2439-2460</a:t>
            </a:r>
          </a:p>
        </p:txBody>
      </p:sp>
      <p:sp>
        <p:nvSpPr>
          <p:cNvPr id="12293" name="Text Box 5">
            <a:extLst>
              <a:ext uri="{FF2B5EF4-FFF2-40B4-BE49-F238E27FC236}">
                <a16:creationId xmlns:a16="http://schemas.microsoft.com/office/drawing/2014/main" id="{F4913546-74C6-A045-B13A-6822CDBDD975}"/>
              </a:ext>
            </a:extLst>
          </p:cNvPr>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ea typeface="msgothic" charset="0"/>
                <a:cs typeface="msgothic" charset="0"/>
              </a:defRPr>
            </a:lvl5pPr>
            <a:lvl6pPr marL="1536700" indent="-215900" defTabSz="457200" eaLnBrk="0" fontAlgn="base" hangingPunct="0">
              <a:spcBef>
                <a:spcPct val="0"/>
              </a:spcBef>
              <a:spcAft>
                <a:spcPct val="0"/>
              </a:spcAft>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ea typeface="msgothic" charset="0"/>
                <a:cs typeface="msgothic" charset="0"/>
              </a:defRPr>
            </a:lvl6pPr>
            <a:lvl7pPr marL="1993900" indent="-215900" defTabSz="457200" eaLnBrk="0" fontAlgn="base" hangingPunct="0">
              <a:spcBef>
                <a:spcPct val="0"/>
              </a:spcBef>
              <a:spcAft>
                <a:spcPct val="0"/>
              </a:spcAft>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ea typeface="msgothic" charset="0"/>
                <a:cs typeface="msgothic" charset="0"/>
              </a:defRPr>
            </a:lvl7pPr>
            <a:lvl8pPr marL="2451100" indent="-215900" defTabSz="457200" eaLnBrk="0" fontAlgn="base" hangingPunct="0">
              <a:spcBef>
                <a:spcPct val="0"/>
              </a:spcBef>
              <a:spcAft>
                <a:spcPct val="0"/>
              </a:spcAft>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ea typeface="msgothic" charset="0"/>
                <a:cs typeface="msgothic" charset="0"/>
              </a:defRPr>
            </a:lvl8pPr>
            <a:lvl9pPr marL="2908300" indent="-215900" defTabSz="457200" eaLnBrk="0" fontAlgn="base" hangingPunct="0">
              <a:spcBef>
                <a:spcPct val="0"/>
              </a:spcBef>
              <a:spcAft>
                <a:spcPct val="0"/>
              </a:spcAft>
              <a:tabLst>
                <a:tab pos="723900" algn="l"/>
                <a:tab pos="1447800" algn="l"/>
                <a:tab pos="2171700" algn="l"/>
                <a:tab pos="2895600" algn="l"/>
                <a:tab pos="3619500" algn="l"/>
                <a:tab pos="4343400" algn="l"/>
                <a:tab pos="5067300" algn="l"/>
              </a:tabLst>
              <a:defRPr sz="2400">
                <a:solidFill>
                  <a:schemeClr val="tx1"/>
                </a:solidFill>
                <a:latin typeface="Times New Roman" panose="02020603050405020304" pitchFamily="18" charset="0"/>
                <a:ea typeface="msgothic" charset="0"/>
                <a:cs typeface="msgothic" charset="0"/>
              </a:defRPr>
            </a:lvl9pPr>
          </a:lstStyle>
          <a:p>
            <a:pPr>
              <a:defRPr/>
            </a:pPr>
            <a:r>
              <a:rPr lang="en-GB" altLang="en-US" sz="907">
                <a:solidFill>
                  <a:srgbClr val="000000"/>
                </a:solidFill>
                <a:latin typeface="Arial" panose="020B0604020202020204" pitchFamily="34" charset="0"/>
              </a:rPr>
              <a:t>©2017 by Genetics Society of America</a:t>
            </a:r>
          </a:p>
        </p:txBody>
      </p:sp>
    </p:spTree>
    <p:extLst>
      <p:ext uri="{BB962C8B-B14F-4D97-AF65-F5344CB8AC3E}">
        <p14:creationId xmlns:p14="http://schemas.microsoft.com/office/powerpoint/2010/main" val="10967360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1" name="Group 225">
            <a:extLst>
              <a:ext uri="{FF2B5EF4-FFF2-40B4-BE49-F238E27FC236}">
                <a16:creationId xmlns:a16="http://schemas.microsoft.com/office/drawing/2014/main" id="{368AA01E-FEE3-2542-81FA-C0A830322836}"/>
              </a:ext>
            </a:extLst>
          </p:cNvPr>
          <p:cNvGrpSpPr>
            <a:grpSpLocks/>
          </p:cNvGrpSpPr>
          <p:nvPr/>
        </p:nvGrpSpPr>
        <p:grpSpPr bwMode="auto">
          <a:xfrm>
            <a:off x="747713" y="806450"/>
            <a:ext cx="7585075" cy="5346700"/>
            <a:chOff x="381000" y="533400"/>
            <a:chExt cx="8734744" cy="6207310"/>
          </a:xfrm>
        </p:grpSpPr>
        <p:pic>
          <p:nvPicPr>
            <p:cNvPr id="51229" name="Picture 12" descr="gb-2005-6-1-201-1-l">
              <a:extLst>
                <a:ext uri="{FF2B5EF4-FFF2-40B4-BE49-F238E27FC236}">
                  <a16:creationId xmlns:a16="http://schemas.microsoft.com/office/drawing/2014/main" id="{229E401D-DB2F-6A42-BB2D-08262F5C14E0}"/>
                </a:ext>
              </a:extLst>
            </p:cNvPr>
            <p:cNvPicPr>
              <a:picLocks noChangeAspect="1" noChangeArrowheads="1"/>
            </p:cNvPicPr>
            <p:nvPr/>
          </p:nvPicPr>
          <p:blipFill>
            <a:blip r:embed="rId3">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rot="-6478">
              <a:off x="3129524" y="3742530"/>
              <a:ext cx="1670050"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0" name="Oval 48">
              <a:extLst>
                <a:ext uri="{FF2B5EF4-FFF2-40B4-BE49-F238E27FC236}">
                  <a16:creationId xmlns:a16="http://schemas.microsoft.com/office/drawing/2014/main" id="{62620386-0A52-1243-AA23-358BA6FF2228}"/>
                </a:ext>
              </a:extLst>
            </p:cNvPr>
            <p:cNvSpPr>
              <a:spLocks noChangeArrowheads="1"/>
            </p:cNvSpPr>
            <p:nvPr/>
          </p:nvSpPr>
          <p:spPr bwMode="auto">
            <a:xfrm rot="4512558">
              <a:off x="3736747" y="5907442"/>
              <a:ext cx="147638" cy="147638"/>
            </a:xfrm>
            <a:prstGeom prst="ellipse">
              <a:avLst/>
            </a:prstGeom>
            <a:solidFill>
              <a:srgbClr val="00FFFF"/>
            </a:solidFill>
            <a:ln w="28575">
              <a:solidFill>
                <a:schemeClr val="tx1"/>
              </a:solidFill>
              <a:round/>
              <a:headEnd/>
              <a:tailEnd/>
            </a:ln>
          </p:spPr>
          <p:txBody>
            <a:bodyPr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51231" name="Oval 50">
              <a:extLst>
                <a:ext uri="{FF2B5EF4-FFF2-40B4-BE49-F238E27FC236}">
                  <a16:creationId xmlns:a16="http://schemas.microsoft.com/office/drawing/2014/main" id="{1AF61017-324B-6D46-AC92-BF1079612743}"/>
                </a:ext>
              </a:extLst>
            </p:cNvPr>
            <p:cNvSpPr>
              <a:spLocks noChangeArrowheads="1"/>
            </p:cNvSpPr>
            <p:nvPr/>
          </p:nvSpPr>
          <p:spPr bwMode="auto">
            <a:xfrm rot="4512558">
              <a:off x="3668244" y="5775117"/>
              <a:ext cx="146050" cy="147638"/>
            </a:xfrm>
            <a:prstGeom prst="ellipse">
              <a:avLst/>
            </a:prstGeom>
            <a:solidFill>
              <a:srgbClr val="00FFFF"/>
            </a:solidFill>
            <a:ln w="28575">
              <a:solidFill>
                <a:schemeClr val="tx1"/>
              </a:solidFill>
              <a:round/>
              <a:headEnd/>
              <a:tailEnd/>
            </a:ln>
          </p:spPr>
          <p:txBody>
            <a:bodyPr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grpSp>
          <p:nvGrpSpPr>
            <p:cNvPr id="51232" name="Group 49">
              <a:extLst>
                <a:ext uri="{FF2B5EF4-FFF2-40B4-BE49-F238E27FC236}">
                  <a16:creationId xmlns:a16="http://schemas.microsoft.com/office/drawing/2014/main" id="{6F03463E-2F90-EF4D-BA53-EB028BF0E9C9}"/>
                </a:ext>
              </a:extLst>
            </p:cNvPr>
            <p:cNvGrpSpPr>
              <a:grpSpLocks/>
            </p:cNvGrpSpPr>
            <p:nvPr/>
          </p:nvGrpSpPr>
          <p:grpSpPr bwMode="auto">
            <a:xfrm rot="8983922" flipH="1">
              <a:off x="4190286" y="4728602"/>
              <a:ext cx="2099458" cy="1499854"/>
              <a:chOff x="1851485" y="1993696"/>
              <a:chExt cx="2099458" cy="1499854"/>
            </a:xfrm>
          </p:grpSpPr>
          <p:pic>
            <p:nvPicPr>
              <p:cNvPr id="51283" name="Picture 12" descr="gb-2005-6-1-201-1-l">
                <a:extLst>
                  <a:ext uri="{FF2B5EF4-FFF2-40B4-BE49-F238E27FC236}">
                    <a16:creationId xmlns:a16="http://schemas.microsoft.com/office/drawing/2014/main" id="{61F17481-0206-1D43-9233-E2FCE0814E2C}"/>
                  </a:ext>
                </a:extLst>
              </p:cNvPr>
              <p:cNvPicPr>
                <a:picLocks noChangeAspect="1" noChangeArrowheads="1"/>
              </p:cNvPicPr>
              <p:nvPr/>
            </p:nvPicPr>
            <p:blipFill>
              <a:blip r:embed="rId3">
                <a:clrChange>
                  <a:clrFrom>
                    <a:srgbClr val="FFFFFE"/>
                  </a:clrFrom>
                  <a:clrTo>
                    <a:srgbClr val="FFFFFE">
                      <a:alpha val="0"/>
                    </a:srgbClr>
                  </a:clrTo>
                </a:clrChange>
                <a:grayscl/>
                <a:extLst>
                  <a:ext uri="{28A0092B-C50C-407E-A947-70E740481C1C}">
                    <a14:useLocalDpi xmlns:a14="http://schemas.microsoft.com/office/drawing/2010/main" val="0"/>
                  </a:ext>
                </a:extLst>
              </a:blip>
              <a:srcRect/>
              <a:stretch>
                <a:fillRect/>
              </a:stretch>
            </p:blipFill>
            <p:spPr bwMode="auto">
              <a:xfrm rot="18752185" flipV="1">
                <a:off x="2311617" y="1533564"/>
                <a:ext cx="1179193" cy="209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4" name="Picture 12" descr="gb-2005-6-1-201-1-l">
                <a:extLst>
                  <a:ext uri="{FF2B5EF4-FFF2-40B4-BE49-F238E27FC236}">
                    <a16:creationId xmlns:a16="http://schemas.microsoft.com/office/drawing/2014/main" id="{10741F22-64FD-A34E-910D-440F5E973892}"/>
                  </a:ext>
                </a:extLst>
              </p:cNvPr>
              <p:cNvPicPr>
                <a:picLocks noChangeAspect="1" noChangeArrowheads="1"/>
              </p:cNvPicPr>
              <p:nvPr/>
            </p:nvPicPr>
            <p:blipFill>
              <a:blip r:embed="rId3">
                <a:clrChange>
                  <a:clrFrom>
                    <a:srgbClr val="FFFFFE"/>
                  </a:clrFrom>
                  <a:clrTo>
                    <a:srgbClr val="FFFFFE">
                      <a:alpha val="0"/>
                    </a:srgbClr>
                  </a:clrTo>
                </a:clrChange>
                <a:grayscl/>
                <a:extLst>
                  <a:ext uri="{28A0092B-C50C-407E-A947-70E740481C1C}">
                    <a14:useLocalDpi xmlns:a14="http://schemas.microsoft.com/office/drawing/2010/main" val="0"/>
                  </a:ext>
                </a:extLst>
              </a:blip>
              <a:srcRect/>
              <a:stretch>
                <a:fillRect/>
              </a:stretch>
            </p:blipFill>
            <p:spPr bwMode="auto">
              <a:xfrm rot="2285900" flipH="1" flipV="1">
                <a:off x="3120247" y="2194875"/>
                <a:ext cx="795510" cy="12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33" name="Picture 7" descr="gb-2005-6-1-201-1-l">
              <a:extLst>
                <a:ext uri="{FF2B5EF4-FFF2-40B4-BE49-F238E27FC236}">
                  <a16:creationId xmlns:a16="http://schemas.microsoft.com/office/drawing/2014/main" id="{0E5512EB-758B-7947-BD46-30E657E89E5C}"/>
                </a:ext>
              </a:extLst>
            </p:cNvPr>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381000" y="533400"/>
              <a:ext cx="2703513"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4" name="Freeform 9">
              <a:extLst>
                <a:ext uri="{FF2B5EF4-FFF2-40B4-BE49-F238E27FC236}">
                  <a16:creationId xmlns:a16="http://schemas.microsoft.com/office/drawing/2014/main" id="{7776244E-B46E-4C4E-88E5-4E52FC378B13}"/>
                </a:ext>
              </a:extLst>
            </p:cNvPr>
            <p:cNvSpPr>
              <a:spLocks/>
            </p:cNvSpPr>
            <p:nvPr/>
          </p:nvSpPr>
          <p:spPr bwMode="auto">
            <a:xfrm>
              <a:off x="2065338" y="681038"/>
              <a:ext cx="2370138" cy="3095625"/>
            </a:xfrm>
            <a:custGeom>
              <a:avLst/>
              <a:gdLst>
                <a:gd name="T0" fmla="*/ 2147483647 w 1544"/>
                <a:gd name="T1" fmla="*/ 2147483647 h 2016"/>
                <a:gd name="T2" fmla="*/ 2147483647 w 1544"/>
                <a:gd name="T3" fmla="*/ 2147483647 h 2016"/>
                <a:gd name="T4" fmla="*/ 2147483647 w 1544"/>
                <a:gd name="T5" fmla="*/ 2147483647 h 2016"/>
                <a:gd name="T6" fmla="*/ 2147483647 w 1544"/>
                <a:gd name="T7" fmla="*/ 0 h 2016"/>
                <a:gd name="T8" fmla="*/ 2147483647 w 1544"/>
                <a:gd name="T9" fmla="*/ 2147483647 h 2016"/>
                <a:gd name="T10" fmla="*/ 2147483647 w 1544"/>
                <a:gd name="T11" fmla="*/ 2147483647 h 2016"/>
                <a:gd name="T12" fmla="*/ 2147483647 w 1544"/>
                <a:gd name="T13" fmla="*/ 2147483647 h 2016"/>
                <a:gd name="T14" fmla="*/ 2147483647 w 1544"/>
                <a:gd name="T15" fmla="*/ 2147483647 h 2016"/>
                <a:gd name="T16" fmla="*/ 0 w 1544"/>
                <a:gd name="T17" fmla="*/ 2147483647 h 2016"/>
                <a:gd name="T18" fmla="*/ 2147483647 w 1544"/>
                <a:gd name="T19" fmla="*/ 2147483647 h 2016"/>
                <a:gd name="T20" fmla="*/ 2147483647 w 1544"/>
                <a:gd name="T21" fmla="*/ 2147483647 h 2016"/>
                <a:gd name="T22" fmla="*/ 2147483647 w 1544"/>
                <a:gd name="T23" fmla="*/ 2147483647 h 20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44"/>
                <a:gd name="T37" fmla="*/ 0 h 2016"/>
                <a:gd name="T38" fmla="*/ 1544 w 1544"/>
                <a:gd name="T39" fmla="*/ 2016 h 20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44" h="2016">
                  <a:moveTo>
                    <a:pt x="488" y="1056"/>
                  </a:moveTo>
                  <a:lnTo>
                    <a:pt x="776" y="480"/>
                  </a:lnTo>
                  <a:lnTo>
                    <a:pt x="920" y="96"/>
                  </a:lnTo>
                  <a:lnTo>
                    <a:pt x="1112" y="0"/>
                  </a:lnTo>
                  <a:lnTo>
                    <a:pt x="1544" y="240"/>
                  </a:lnTo>
                  <a:cubicBezTo>
                    <a:pt x="1495" y="962"/>
                    <a:pt x="1496" y="719"/>
                    <a:pt x="1496" y="968"/>
                  </a:cubicBezTo>
                  <a:lnTo>
                    <a:pt x="1064" y="1776"/>
                  </a:lnTo>
                  <a:lnTo>
                    <a:pt x="344" y="2016"/>
                  </a:lnTo>
                  <a:cubicBezTo>
                    <a:pt x="2" y="1869"/>
                    <a:pt x="62" y="1763"/>
                    <a:pt x="0" y="1888"/>
                  </a:cubicBezTo>
                  <a:lnTo>
                    <a:pt x="104" y="1344"/>
                  </a:lnTo>
                  <a:lnTo>
                    <a:pt x="536" y="1008"/>
                  </a:lnTo>
                  <a:lnTo>
                    <a:pt x="536" y="96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pic>
          <p:nvPicPr>
            <p:cNvPr id="51235" name="Picture 10" descr="gb-2005-6-1-201-1-l">
              <a:extLst>
                <a:ext uri="{FF2B5EF4-FFF2-40B4-BE49-F238E27FC236}">
                  <a16:creationId xmlns:a16="http://schemas.microsoft.com/office/drawing/2014/main" id="{1280B4A5-3CA9-CD4D-A5C4-1223A8A9810B}"/>
                </a:ext>
              </a:extLst>
            </p:cNvPr>
            <p:cNvPicPr>
              <a:picLocks noChangeAspect="1" noChangeArrowheads="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6107113" y="557213"/>
              <a:ext cx="2851150"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6" name="Picture 11" descr="gb-2005-6-1-201-1-l">
              <a:extLst>
                <a:ext uri="{FF2B5EF4-FFF2-40B4-BE49-F238E27FC236}">
                  <a16:creationId xmlns:a16="http://schemas.microsoft.com/office/drawing/2014/main" id="{D3F1EB54-EB2E-1040-A85C-73DFB2955D87}"/>
                </a:ext>
              </a:extLst>
            </p:cNvPr>
            <p:cNvPicPr>
              <a:picLocks noChangeAspect="1" noChangeArrowheads="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rcRect t="9375" r="19118" b="15625"/>
            <a:stretch>
              <a:fillRect/>
            </a:stretch>
          </p:blipFill>
          <p:spPr bwMode="auto">
            <a:xfrm>
              <a:off x="3595469" y="2308225"/>
              <a:ext cx="674688"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7" name="Oval 14">
              <a:extLst>
                <a:ext uri="{FF2B5EF4-FFF2-40B4-BE49-F238E27FC236}">
                  <a16:creationId xmlns:a16="http://schemas.microsoft.com/office/drawing/2014/main" id="{59E9185C-6DB6-044A-891F-7F4DD58E76D3}"/>
                </a:ext>
              </a:extLst>
            </p:cNvPr>
            <p:cNvSpPr>
              <a:spLocks noChangeArrowheads="1"/>
            </p:cNvSpPr>
            <p:nvPr/>
          </p:nvSpPr>
          <p:spPr bwMode="auto">
            <a:xfrm>
              <a:off x="2641600" y="1811338"/>
              <a:ext cx="147638" cy="147638"/>
            </a:xfrm>
            <a:prstGeom prst="ellipse">
              <a:avLst/>
            </a:prstGeom>
            <a:solidFill>
              <a:srgbClr val="FB4590"/>
            </a:solidFill>
            <a:ln w="28575">
              <a:solidFill>
                <a:schemeClr val="tx1"/>
              </a:solidFill>
              <a:round/>
              <a:headEnd/>
              <a:tailEnd/>
            </a:ln>
          </p:spPr>
          <p:txBody>
            <a:bodyPr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51238" name="Oval 15">
              <a:extLst>
                <a:ext uri="{FF2B5EF4-FFF2-40B4-BE49-F238E27FC236}">
                  <a16:creationId xmlns:a16="http://schemas.microsoft.com/office/drawing/2014/main" id="{01F5D351-1398-CD45-A7CC-D49E215ACC57}"/>
                </a:ext>
              </a:extLst>
            </p:cNvPr>
            <p:cNvSpPr>
              <a:spLocks noChangeArrowheads="1"/>
            </p:cNvSpPr>
            <p:nvPr/>
          </p:nvSpPr>
          <p:spPr bwMode="auto">
            <a:xfrm>
              <a:off x="2568575" y="1638300"/>
              <a:ext cx="147638" cy="147638"/>
            </a:xfrm>
            <a:prstGeom prst="ellipse">
              <a:avLst/>
            </a:prstGeom>
            <a:solidFill>
              <a:srgbClr val="FB4590"/>
            </a:solidFill>
            <a:ln w="28575">
              <a:solidFill>
                <a:schemeClr val="tx1"/>
              </a:solidFill>
              <a:round/>
              <a:headEnd/>
              <a:tailEnd/>
            </a:ln>
          </p:spPr>
          <p:txBody>
            <a:bodyPr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51239" name="Oval 16">
              <a:extLst>
                <a:ext uri="{FF2B5EF4-FFF2-40B4-BE49-F238E27FC236}">
                  <a16:creationId xmlns:a16="http://schemas.microsoft.com/office/drawing/2014/main" id="{91A3CAAC-3F39-BE41-B82B-19F7A3DD8C21}"/>
                </a:ext>
              </a:extLst>
            </p:cNvPr>
            <p:cNvSpPr>
              <a:spLocks noChangeArrowheads="1"/>
            </p:cNvSpPr>
            <p:nvPr/>
          </p:nvSpPr>
          <p:spPr bwMode="auto">
            <a:xfrm>
              <a:off x="2493963" y="1220788"/>
              <a:ext cx="147638" cy="147638"/>
            </a:xfrm>
            <a:prstGeom prst="ellipse">
              <a:avLst/>
            </a:prstGeom>
            <a:solidFill>
              <a:srgbClr val="00FFFF"/>
            </a:solidFill>
            <a:ln w="28575">
              <a:solidFill>
                <a:schemeClr val="tx1"/>
              </a:solidFill>
              <a:round/>
              <a:headEnd/>
              <a:tailEnd/>
            </a:ln>
          </p:spPr>
          <p:txBody>
            <a:bodyPr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51240" name="Oval 17">
              <a:extLst>
                <a:ext uri="{FF2B5EF4-FFF2-40B4-BE49-F238E27FC236}">
                  <a16:creationId xmlns:a16="http://schemas.microsoft.com/office/drawing/2014/main" id="{1668C878-FA40-854D-8A0A-36BE024365E7}"/>
                </a:ext>
              </a:extLst>
            </p:cNvPr>
            <p:cNvSpPr>
              <a:spLocks noChangeArrowheads="1"/>
            </p:cNvSpPr>
            <p:nvPr/>
          </p:nvSpPr>
          <p:spPr bwMode="auto">
            <a:xfrm>
              <a:off x="6426200" y="2301875"/>
              <a:ext cx="147638" cy="147638"/>
            </a:xfrm>
            <a:prstGeom prst="ellipse">
              <a:avLst/>
            </a:prstGeom>
            <a:solidFill>
              <a:srgbClr val="00FFFF"/>
            </a:solidFill>
            <a:ln w="28575">
              <a:solidFill>
                <a:schemeClr val="tx1"/>
              </a:solidFill>
              <a:round/>
              <a:headEnd/>
              <a:tailEnd/>
            </a:ln>
          </p:spPr>
          <p:txBody>
            <a:bodyPr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51241" name="Text Box 27">
              <a:extLst>
                <a:ext uri="{FF2B5EF4-FFF2-40B4-BE49-F238E27FC236}">
                  <a16:creationId xmlns:a16="http://schemas.microsoft.com/office/drawing/2014/main" id="{C5BF80AB-254D-0447-AFCD-EE08A8053C68}"/>
                </a:ext>
              </a:extLst>
            </p:cNvPr>
            <p:cNvSpPr txBox="1">
              <a:spLocks noChangeArrowheads="1"/>
            </p:cNvSpPr>
            <p:nvPr/>
          </p:nvSpPr>
          <p:spPr bwMode="auto">
            <a:xfrm>
              <a:off x="1314450" y="1160463"/>
              <a:ext cx="11064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1800" b="1" i="1">
                  <a:latin typeface="Times New Roman" panose="02020603050405020304" pitchFamily="18" charset="0"/>
                </a:rPr>
                <a:t>CG9935</a:t>
              </a:r>
            </a:p>
          </p:txBody>
        </p:sp>
        <p:sp>
          <p:nvSpPr>
            <p:cNvPr id="51242" name="Text Box 28">
              <a:extLst>
                <a:ext uri="{FF2B5EF4-FFF2-40B4-BE49-F238E27FC236}">
                  <a16:creationId xmlns:a16="http://schemas.microsoft.com/office/drawing/2014/main" id="{4B960A07-2363-0744-AD1C-0CB5BD7C83BC}"/>
                </a:ext>
              </a:extLst>
            </p:cNvPr>
            <p:cNvSpPr txBox="1">
              <a:spLocks noChangeArrowheads="1"/>
            </p:cNvSpPr>
            <p:nvPr/>
          </p:nvSpPr>
          <p:spPr bwMode="auto">
            <a:xfrm>
              <a:off x="1241425" y="1589088"/>
              <a:ext cx="1327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1800" b="1" i="1">
                  <a:latin typeface="Times New Roman" panose="02020603050405020304" pitchFamily="18" charset="0"/>
                </a:rPr>
                <a:t>CG5367</a:t>
              </a:r>
            </a:p>
          </p:txBody>
        </p:sp>
        <p:sp>
          <p:nvSpPr>
            <p:cNvPr id="51243" name="Text Box 29">
              <a:extLst>
                <a:ext uri="{FF2B5EF4-FFF2-40B4-BE49-F238E27FC236}">
                  <a16:creationId xmlns:a16="http://schemas.microsoft.com/office/drawing/2014/main" id="{8F93BF52-4410-6A43-AA60-FCE49F305B93}"/>
                </a:ext>
              </a:extLst>
            </p:cNvPr>
            <p:cNvSpPr txBox="1">
              <a:spLocks noChangeArrowheads="1"/>
            </p:cNvSpPr>
            <p:nvPr/>
          </p:nvSpPr>
          <p:spPr bwMode="auto">
            <a:xfrm>
              <a:off x="1667828" y="1796296"/>
              <a:ext cx="73818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1800" b="1" i="1">
                  <a:latin typeface="Times New Roman" panose="02020603050405020304" pitchFamily="18" charset="0"/>
                </a:rPr>
                <a:t>rho-5</a:t>
              </a:r>
            </a:p>
          </p:txBody>
        </p:sp>
        <p:sp>
          <p:nvSpPr>
            <p:cNvPr id="51244" name="Text Box 30">
              <a:extLst>
                <a:ext uri="{FF2B5EF4-FFF2-40B4-BE49-F238E27FC236}">
                  <a16:creationId xmlns:a16="http://schemas.microsoft.com/office/drawing/2014/main" id="{7E8F186E-7FAD-0148-96DD-36342C9214D9}"/>
                </a:ext>
              </a:extLst>
            </p:cNvPr>
            <p:cNvSpPr txBox="1">
              <a:spLocks noChangeArrowheads="1"/>
            </p:cNvSpPr>
            <p:nvPr/>
          </p:nvSpPr>
          <p:spPr bwMode="auto">
            <a:xfrm>
              <a:off x="1168400" y="4611688"/>
              <a:ext cx="13255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1800" b="1" i="1">
                  <a:latin typeface="Times New Roman" panose="02020603050405020304" pitchFamily="18" charset="0"/>
                </a:rPr>
                <a:t>CG4038</a:t>
              </a:r>
            </a:p>
          </p:txBody>
        </p:sp>
        <p:sp>
          <p:nvSpPr>
            <p:cNvPr id="51245" name="Text Box 31">
              <a:extLst>
                <a:ext uri="{FF2B5EF4-FFF2-40B4-BE49-F238E27FC236}">
                  <a16:creationId xmlns:a16="http://schemas.microsoft.com/office/drawing/2014/main" id="{8B9CC155-353C-3D4A-93BE-D9EE85E831EB}"/>
                </a:ext>
              </a:extLst>
            </p:cNvPr>
            <p:cNvSpPr txBox="1">
              <a:spLocks noChangeArrowheads="1"/>
            </p:cNvSpPr>
            <p:nvPr/>
          </p:nvSpPr>
          <p:spPr bwMode="auto">
            <a:xfrm>
              <a:off x="2162545" y="5737269"/>
              <a:ext cx="1427679" cy="42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1800" b="1" i="1">
                  <a:latin typeface="Times New Roman" panose="02020603050405020304" pitchFamily="18" charset="0"/>
                </a:rPr>
                <a:t>CG11076</a:t>
              </a:r>
            </a:p>
          </p:txBody>
        </p:sp>
        <p:sp>
          <p:nvSpPr>
            <p:cNvPr id="51246" name="Text Box 32">
              <a:extLst>
                <a:ext uri="{FF2B5EF4-FFF2-40B4-BE49-F238E27FC236}">
                  <a16:creationId xmlns:a16="http://schemas.microsoft.com/office/drawing/2014/main" id="{AFB1D4D1-0202-224E-83C2-1C0EA6D69DCC}"/>
                </a:ext>
              </a:extLst>
            </p:cNvPr>
            <p:cNvSpPr txBox="1">
              <a:spLocks noChangeArrowheads="1"/>
            </p:cNvSpPr>
            <p:nvPr/>
          </p:nvSpPr>
          <p:spPr bwMode="auto">
            <a:xfrm>
              <a:off x="6550025" y="2252663"/>
              <a:ext cx="12525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1800" b="1" i="1">
                  <a:latin typeface="Times New Roman" panose="02020603050405020304" pitchFamily="18" charset="0"/>
                </a:rPr>
                <a:t>CG1732</a:t>
              </a:r>
            </a:p>
          </p:txBody>
        </p:sp>
        <p:sp>
          <p:nvSpPr>
            <p:cNvPr id="51247" name="Text Box 33">
              <a:extLst>
                <a:ext uri="{FF2B5EF4-FFF2-40B4-BE49-F238E27FC236}">
                  <a16:creationId xmlns:a16="http://schemas.microsoft.com/office/drawing/2014/main" id="{9A30CA94-ADB5-FA4D-A84F-825FAC4E66BE}"/>
                </a:ext>
              </a:extLst>
            </p:cNvPr>
            <p:cNvSpPr txBox="1">
              <a:spLocks noChangeArrowheads="1"/>
            </p:cNvSpPr>
            <p:nvPr/>
          </p:nvSpPr>
          <p:spPr bwMode="auto">
            <a:xfrm>
              <a:off x="6750530" y="984338"/>
              <a:ext cx="12525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1800" b="1" i="1">
                  <a:latin typeface="Times New Roman" panose="02020603050405020304" pitchFamily="18" charset="0"/>
                </a:rPr>
                <a:t>CG5262</a:t>
              </a:r>
            </a:p>
          </p:txBody>
        </p:sp>
        <p:sp>
          <p:nvSpPr>
            <p:cNvPr id="51248" name="Text Box 35">
              <a:extLst>
                <a:ext uri="{FF2B5EF4-FFF2-40B4-BE49-F238E27FC236}">
                  <a16:creationId xmlns:a16="http://schemas.microsoft.com/office/drawing/2014/main" id="{DD25FE0F-16D9-8145-9E6D-B91B2FE27CE4}"/>
                </a:ext>
              </a:extLst>
            </p:cNvPr>
            <p:cNvSpPr txBox="1">
              <a:spLocks noChangeArrowheads="1"/>
            </p:cNvSpPr>
            <p:nvPr/>
          </p:nvSpPr>
          <p:spPr bwMode="auto">
            <a:xfrm>
              <a:off x="2233033" y="5963541"/>
              <a:ext cx="1461082" cy="42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1800" b="1" i="1">
                  <a:latin typeface="Times New Roman" panose="02020603050405020304" pitchFamily="18" charset="0"/>
                </a:rPr>
                <a:t>CG11077</a:t>
              </a:r>
            </a:p>
          </p:txBody>
        </p:sp>
        <p:sp>
          <p:nvSpPr>
            <p:cNvPr id="51249" name="Oval 36">
              <a:extLst>
                <a:ext uri="{FF2B5EF4-FFF2-40B4-BE49-F238E27FC236}">
                  <a16:creationId xmlns:a16="http://schemas.microsoft.com/office/drawing/2014/main" id="{E00D7824-C586-6243-BD77-B2EB345EF90F}"/>
                </a:ext>
              </a:extLst>
            </p:cNvPr>
            <p:cNvSpPr>
              <a:spLocks noChangeArrowheads="1"/>
            </p:cNvSpPr>
            <p:nvPr/>
          </p:nvSpPr>
          <p:spPr bwMode="auto">
            <a:xfrm>
              <a:off x="4337050" y="2474913"/>
              <a:ext cx="517525" cy="515938"/>
            </a:xfrm>
            <a:prstGeom prst="ellipse">
              <a:avLst/>
            </a:prstGeom>
            <a:solidFill>
              <a:srgbClr val="7C0004"/>
            </a:solidFill>
            <a:ln w="38100">
              <a:solidFill>
                <a:schemeClr val="tx1"/>
              </a:solidFill>
              <a:round/>
              <a:headEnd/>
              <a:tailEnd type="none" w="lg" len="med"/>
            </a:ln>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pic>
          <p:nvPicPr>
            <p:cNvPr id="51250" name="Picture 37" descr="gb-2005-6-1-201-1-l">
              <a:extLst>
                <a:ext uri="{FF2B5EF4-FFF2-40B4-BE49-F238E27FC236}">
                  <a16:creationId xmlns:a16="http://schemas.microsoft.com/office/drawing/2014/main" id="{E2F6F00A-42BC-8A41-8D38-9A95B2B9AE0C}"/>
                </a:ext>
              </a:extLst>
            </p:cNvPr>
            <p:cNvPicPr>
              <a:picLocks noChangeAspect="1" noChangeArrowheads="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684338" y="2105025"/>
              <a:ext cx="71278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1" name="Picture 38" descr="gb-2005-6-1-201-1-l">
              <a:extLst>
                <a:ext uri="{FF2B5EF4-FFF2-40B4-BE49-F238E27FC236}">
                  <a16:creationId xmlns:a16="http://schemas.microsoft.com/office/drawing/2014/main" id="{F655D298-C25E-0241-9153-B82E4A65E3E2}"/>
                </a:ext>
              </a:extLst>
            </p:cNvPr>
            <p:cNvPicPr>
              <a:picLocks noChangeAspect="1" noChangeArrowheads="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6843713" y="1441450"/>
              <a:ext cx="71278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2" name="Oval 46">
              <a:extLst>
                <a:ext uri="{FF2B5EF4-FFF2-40B4-BE49-F238E27FC236}">
                  <a16:creationId xmlns:a16="http://schemas.microsoft.com/office/drawing/2014/main" id="{3F5D5424-EA5F-E140-A171-0AA6F693AD61}"/>
                </a:ext>
              </a:extLst>
            </p:cNvPr>
            <p:cNvSpPr>
              <a:spLocks noChangeArrowheads="1"/>
            </p:cNvSpPr>
            <p:nvPr/>
          </p:nvSpPr>
          <p:spPr bwMode="auto">
            <a:xfrm>
              <a:off x="1487488" y="4367213"/>
              <a:ext cx="147638" cy="146050"/>
            </a:xfrm>
            <a:prstGeom prst="ellipse">
              <a:avLst/>
            </a:prstGeom>
            <a:solidFill>
              <a:srgbClr val="FB4590"/>
            </a:solidFill>
            <a:ln w="28575">
              <a:solidFill>
                <a:schemeClr val="tx1"/>
              </a:solidFill>
              <a:round/>
              <a:headEnd/>
              <a:tailEnd/>
            </a:ln>
          </p:spPr>
          <p:txBody>
            <a:bodyPr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51253" name="Oval 47">
              <a:extLst>
                <a:ext uri="{FF2B5EF4-FFF2-40B4-BE49-F238E27FC236}">
                  <a16:creationId xmlns:a16="http://schemas.microsoft.com/office/drawing/2014/main" id="{E569F728-38FF-3B42-BBF1-7707556C8F20}"/>
                </a:ext>
              </a:extLst>
            </p:cNvPr>
            <p:cNvSpPr>
              <a:spLocks noChangeArrowheads="1"/>
            </p:cNvSpPr>
            <p:nvPr/>
          </p:nvSpPr>
          <p:spPr bwMode="auto">
            <a:xfrm>
              <a:off x="6573838" y="1122363"/>
              <a:ext cx="147638" cy="147638"/>
            </a:xfrm>
            <a:prstGeom prst="ellipse">
              <a:avLst/>
            </a:prstGeom>
            <a:solidFill>
              <a:srgbClr val="FB4590"/>
            </a:solidFill>
            <a:ln w="28575">
              <a:solidFill>
                <a:schemeClr val="tx1"/>
              </a:solidFill>
              <a:round/>
              <a:headEnd/>
              <a:tailEnd/>
            </a:ln>
          </p:spPr>
          <p:txBody>
            <a:bodyPr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51254" name="Text Box 51">
              <a:extLst>
                <a:ext uri="{FF2B5EF4-FFF2-40B4-BE49-F238E27FC236}">
                  <a16:creationId xmlns:a16="http://schemas.microsoft.com/office/drawing/2014/main" id="{1C36D05F-447D-2049-A91D-D1E48F727B29}"/>
                </a:ext>
              </a:extLst>
            </p:cNvPr>
            <p:cNvSpPr txBox="1">
              <a:spLocks noChangeArrowheads="1"/>
            </p:cNvSpPr>
            <p:nvPr/>
          </p:nvSpPr>
          <p:spPr bwMode="auto">
            <a:xfrm>
              <a:off x="4191000" y="2547938"/>
              <a:ext cx="809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2000">
                  <a:solidFill>
                    <a:schemeClr val="bg1"/>
                  </a:solidFill>
                  <a:latin typeface="Times New Roman" panose="02020603050405020304" pitchFamily="18" charset="0"/>
                </a:rPr>
                <a:t>dot</a:t>
              </a:r>
            </a:p>
          </p:txBody>
        </p:sp>
        <p:sp>
          <p:nvSpPr>
            <p:cNvPr id="51255" name="Oval 50">
              <a:extLst>
                <a:ext uri="{FF2B5EF4-FFF2-40B4-BE49-F238E27FC236}">
                  <a16:creationId xmlns:a16="http://schemas.microsoft.com/office/drawing/2014/main" id="{B98FC61A-DC4E-B640-A357-14C84590A9C9}"/>
                </a:ext>
              </a:extLst>
            </p:cNvPr>
            <p:cNvSpPr>
              <a:spLocks noChangeArrowheads="1"/>
            </p:cNvSpPr>
            <p:nvPr/>
          </p:nvSpPr>
          <p:spPr bwMode="auto">
            <a:xfrm>
              <a:off x="4971780" y="5542255"/>
              <a:ext cx="146050" cy="147638"/>
            </a:xfrm>
            <a:prstGeom prst="ellipse">
              <a:avLst/>
            </a:prstGeom>
            <a:solidFill>
              <a:srgbClr val="FB4590"/>
            </a:solidFill>
            <a:ln w="28575">
              <a:solidFill>
                <a:schemeClr val="tx1"/>
              </a:solidFill>
              <a:round/>
              <a:headEnd/>
              <a:tailEnd/>
            </a:ln>
          </p:spPr>
          <p:txBody>
            <a:bodyPr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51256" name="Text Box 30">
              <a:extLst>
                <a:ext uri="{FF2B5EF4-FFF2-40B4-BE49-F238E27FC236}">
                  <a16:creationId xmlns:a16="http://schemas.microsoft.com/office/drawing/2014/main" id="{127E21BB-93FC-4E46-B62A-5F6A3CD11D71}"/>
                </a:ext>
              </a:extLst>
            </p:cNvPr>
            <p:cNvSpPr txBox="1">
              <a:spLocks noChangeArrowheads="1"/>
            </p:cNvSpPr>
            <p:nvPr/>
          </p:nvSpPr>
          <p:spPr bwMode="auto">
            <a:xfrm>
              <a:off x="5093155" y="5422558"/>
              <a:ext cx="7792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1800" b="1" i="1">
                  <a:latin typeface="Times New Roman" panose="02020603050405020304" pitchFamily="18" charset="0"/>
                </a:rPr>
                <a:t>PRY</a:t>
              </a:r>
            </a:p>
          </p:txBody>
        </p:sp>
        <p:sp>
          <p:nvSpPr>
            <p:cNvPr id="51257" name="TextBox 1">
              <a:extLst>
                <a:ext uri="{FF2B5EF4-FFF2-40B4-BE49-F238E27FC236}">
                  <a16:creationId xmlns:a16="http://schemas.microsoft.com/office/drawing/2014/main" id="{C795C2BB-7AD7-D443-B631-010D8AAE242F}"/>
                </a:ext>
              </a:extLst>
            </p:cNvPr>
            <p:cNvSpPr txBox="1">
              <a:spLocks noChangeArrowheads="1"/>
            </p:cNvSpPr>
            <p:nvPr/>
          </p:nvSpPr>
          <p:spPr bwMode="auto">
            <a:xfrm>
              <a:off x="5310188" y="5722007"/>
              <a:ext cx="22106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b="1">
                  <a:latin typeface="Times New Roman" panose="02020603050405020304" pitchFamily="18" charset="0"/>
                </a:rPr>
                <a:t>Y chromosome</a:t>
              </a:r>
            </a:p>
          </p:txBody>
        </p:sp>
        <p:pic>
          <p:nvPicPr>
            <p:cNvPr id="51258" name="Picture 13" descr="gb-2005-6-1-201-1-l">
              <a:extLst>
                <a:ext uri="{FF2B5EF4-FFF2-40B4-BE49-F238E27FC236}">
                  <a16:creationId xmlns:a16="http://schemas.microsoft.com/office/drawing/2014/main" id="{45D2D3B3-2401-524B-93FF-90814FFD2957}"/>
                </a:ext>
              </a:extLst>
            </p:cNvPr>
            <p:cNvPicPr>
              <a:picLocks noChangeAspect="1" noChangeArrowheads="1"/>
            </p:cNvPicPr>
            <p:nvPr/>
          </p:nvPicPr>
          <p:blipFill>
            <a:blip r:embed="rId9">
              <a:clrChange>
                <a:clrFrom>
                  <a:srgbClr val="FFFFFE"/>
                </a:clrFrom>
                <a:clrTo>
                  <a:srgbClr val="FFFFFE">
                    <a:alpha val="0"/>
                  </a:srgbClr>
                </a:clrTo>
              </a:clrChange>
              <a:extLst>
                <a:ext uri="{28A0092B-C50C-407E-A947-70E740481C1C}">
                  <a14:useLocalDpi xmlns:a14="http://schemas.microsoft.com/office/drawing/2010/main" val="0"/>
                </a:ext>
              </a:extLst>
            </a:blip>
            <a:srcRect l="19318" t="6897" r="19318" b="10345"/>
            <a:stretch>
              <a:fillRect/>
            </a:stretch>
          </p:blipFill>
          <p:spPr bwMode="auto">
            <a:xfrm>
              <a:off x="2568576" y="4832350"/>
              <a:ext cx="6635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Oval 50">
              <a:extLst>
                <a:ext uri="{FF2B5EF4-FFF2-40B4-BE49-F238E27FC236}">
                  <a16:creationId xmlns:a16="http://schemas.microsoft.com/office/drawing/2014/main" id="{D7C16311-7C56-D24E-BC29-BAD6F1DF2F82}"/>
                </a:ext>
              </a:extLst>
            </p:cNvPr>
            <p:cNvSpPr>
              <a:spLocks noChangeArrowheads="1"/>
            </p:cNvSpPr>
            <p:nvPr/>
          </p:nvSpPr>
          <p:spPr bwMode="auto">
            <a:xfrm>
              <a:off x="7556359" y="4171532"/>
              <a:ext cx="146249" cy="147442"/>
            </a:xfrm>
            <a:prstGeom prst="ellipse">
              <a:avLst/>
            </a:prstGeom>
            <a:solidFill>
              <a:schemeClr val="accent6">
                <a:lumMod val="75000"/>
              </a:schemeClr>
            </a:solidFill>
            <a:ln w="28575">
              <a:solidFill>
                <a:schemeClr val="tx1"/>
              </a:solidFill>
              <a:round/>
              <a:headEnd/>
              <a:tailEnd/>
            </a:ln>
            <a:effectLst/>
            <a:extLst/>
          </p:spPr>
          <p:txBody>
            <a:bodyPr anchor="ctr">
              <a:spAutoFit/>
            </a:bodyPr>
            <a:lstStyle/>
            <a:p>
              <a:pPr>
                <a:defRPr/>
              </a:pPr>
              <a:endParaRPr lang="en-US">
                <a:latin typeface="Times" pitchFamily="1" charset="0"/>
                <a:ea typeface="+mn-ea"/>
              </a:endParaRPr>
            </a:p>
          </p:txBody>
        </p:sp>
        <p:sp>
          <p:nvSpPr>
            <p:cNvPr id="51260" name="Text Box 30">
              <a:extLst>
                <a:ext uri="{FF2B5EF4-FFF2-40B4-BE49-F238E27FC236}">
                  <a16:creationId xmlns:a16="http://schemas.microsoft.com/office/drawing/2014/main" id="{F5308BA1-93C0-A146-8F20-0A622FBF7556}"/>
                </a:ext>
              </a:extLst>
            </p:cNvPr>
            <p:cNvSpPr txBox="1">
              <a:spLocks noChangeArrowheads="1"/>
            </p:cNvSpPr>
            <p:nvPr/>
          </p:nvSpPr>
          <p:spPr bwMode="auto">
            <a:xfrm>
              <a:off x="7960044" y="3897059"/>
              <a:ext cx="1155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1800" b="1" i="1">
                  <a:latin typeface="Times New Roman" panose="02020603050405020304" pitchFamily="18" charset="0"/>
                </a:rPr>
                <a:t>CG9935</a:t>
              </a:r>
            </a:p>
          </p:txBody>
        </p:sp>
        <p:sp>
          <p:nvSpPr>
            <p:cNvPr id="51261" name="Oval 48">
              <a:extLst>
                <a:ext uri="{FF2B5EF4-FFF2-40B4-BE49-F238E27FC236}">
                  <a16:creationId xmlns:a16="http://schemas.microsoft.com/office/drawing/2014/main" id="{C8739C67-FAEC-6046-9962-3CBE35E07EDD}"/>
                </a:ext>
              </a:extLst>
            </p:cNvPr>
            <p:cNvSpPr>
              <a:spLocks noChangeArrowheads="1"/>
            </p:cNvSpPr>
            <p:nvPr/>
          </p:nvSpPr>
          <p:spPr bwMode="auto">
            <a:xfrm rot="4512558">
              <a:off x="3889146" y="6150062"/>
              <a:ext cx="147638" cy="147638"/>
            </a:xfrm>
            <a:prstGeom prst="ellipse">
              <a:avLst/>
            </a:prstGeom>
            <a:solidFill>
              <a:srgbClr val="E46C0A"/>
            </a:solidFill>
            <a:ln w="28575">
              <a:solidFill>
                <a:schemeClr val="tx1"/>
              </a:solidFill>
              <a:round/>
              <a:headEnd/>
              <a:tailEnd/>
            </a:ln>
          </p:spPr>
          <p:txBody>
            <a:bodyPr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51262" name="Oval 50">
              <a:extLst>
                <a:ext uri="{FF2B5EF4-FFF2-40B4-BE49-F238E27FC236}">
                  <a16:creationId xmlns:a16="http://schemas.microsoft.com/office/drawing/2014/main" id="{12D30F6E-7478-7240-AAC0-24893AE680F4}"/>
                </a:ext>
              </a:extLst>
            </p:cNvPr>
            <p:cNvSpPr>
              <a:spLocks noChangeArrowheads="1"/>
            </p:cNvSpPr>
            <p:nvPr/>
          </p:nvSpPr>
          <p:spPr bwMode="auto">
            <a:xfrm>
              <a:off x="3595220" y="5542255"/>
              <a:ext cx="146050" cy="147638"/>
            </a:xfrm>
            <a:prstGeom prst="ellipse">
              <a:avLst/>
            </a:prstGeom>
            <a:solidFill>
              <a:srgbClr val="FB4590"/>
            </a:solidFill>
            <a:ln w="28575">
              <a:solidFill>
                <a:schemeClr val="tx1"/>
              </a:solidFill>
              <a:round/>
              <a:headEnd/>
              <a:tailEnd/>
            </a:ln>
          </p:spPr>
          <p:txBody>
            <a:bodyPr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51263" name="Text Box 31">
              <a:extLst>
                <a:ext uri="{FF2B5EF4-FFF2-40B4-BE49-F238E27FC236}">
                  <a16:creationId xmlns:a16="http://schemas.microsoft.com/office/drawing/2014/main" id="{FBB8BB7C-D37F-234D-BD99-FC8E2E6E7F70}"/>
                </a:ext>
              </a:extLst>
            </p:cNvPr>
            <p:cNvSpPr txBox="1">
              <a:spLocks noChangeArrowheads="1"/>
            </p:cNvSpPr>
            <p:nvPr/>
          </p:nvSpPr>
          <p:spPr bwMode="auto">
            <a:xfrm>
              <a:off x="2497359" y="6204706"/>
              <a:ext cx="1448373" cy="536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b="1" i="1">
                  <a:latin typeface="Times New Roman" panose="02020603050405020304" pitchFamily="18" charset="0"/>
                </a:rPr>
                <a:t>y</a:t>
              </a:r>
              <a:r>
                <a:rPr lang="en-US" altLang="en-US" sz="1800" b="1" i="1">
                  <a:latin typeface="Times New Roman" panose="02020603050405020304" pitchFamily="18" charset="0"/>
                </a:rPr>
                <a:t>ellow-h</a:t>
              </a:r>
            </a:p>
          </p:txBody>
        </p:sp>
        <p:sp>
          <p:nvSpPr>
            <p:cNvPr id="51264" name="Text Box 31">
              <a:extLst>
                <a:ext uri="{FF2B5EF4-FFF2-40B4-BE49-F238E27FC236}">
                  <a16:creationId xmlns:a16="http://schemas.microsoft.com/office/drawing/2014/main" id="{098BB440-EA58-B844-881A-38D4E6718432}"/>
                </a:ext>
              </a:extLst>
            </p:cNvPr>
            <p:cNvSpPr txBox="1">
              <a:spLocks noChangeArrowheads="1"/>
            </p:cNvSpPr>
            <p:nvPr/>
          </p:nvSpPr>
          <p:spPr bwMode="auto">
            <a:xfrm>
              <a:off x="2415537" y="5429250"/>
              <a:ext cx="11795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1800" b="1" i="1">
                  <a:latin typeface="Times New Roman" panose="02020603050405020304" pitchFamily="18" charset="0"/>
                </a:rPr>
                <a:t>Or13a</a:t>
              </a:r>
            </a:p>
          </p:txBody>
        </p:sp>
        <p:sp>
          <p:nvSpPr>
            <p:cNvPr id="51265" name="Text Box 31">
              <a:extLst>
                <a:ext uri="{FF2B5EF4-FFF2-40B4-BE49-F238E27FC236}">
                  <a16:creationId xmlns:a16="http://schemas.microsoft.com/office/drawing/2014/main" id="{60AAF21A-70D0-C64D-8A67-C5965F74150D}"/>
                </a:ext>
              </a:extLst>
            </p:cNvPr>
            <p:cNvSpPr txBox="1">
              <a:spLocks noChangeArrowheads="1"/>
            </p:cNvSpPr>
            <p:nvPr/>
          </p:nvSpPr>
          <p:spPr bwMode="auto">
            <a:xfrm>
              <a:off x="6620865" y="4632789"/>
              <a:ext cx="1276311" cy="42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1800" b="1" i="1">
                  <a:latin typeface="Times New Roman" panose="02020603050405020304" pitchFamily="18" charset="0"/>
                </a:rPr>
                <a:t>CG11076</a:t>
              </a:r>
            </a:p>
          </p:txBody>
        </p:sp>
        <p:sp>
          <p:nvSpPr>
            <p:cNvPr id="86" name="Oval 16">
              <a:extLst>
                <a:ext uri="{FF2B5EF4-FFF2-40B4-BE49-F238E27FC236}">
                  <a16:creationId xmlns:a16="http://schemas.microsoft.com/office/drawing/2014/main" id="{529A4F2C-B4BB-4745-9B66-8EEFD3807B81}"/>
                </a:ext>
              </a:extLst>
            </p:cNvPr>
            <p:cNvSpPr>
              <a:spLocks noChangeArrowheads="1"/>
            </p:cNvSpPr>
            <p:nvPr/>
          </p:nvSpPr>
          <p:spPr bwMode="auto">
            <a:xfrm rot="18900000">
              <a:off x="7978655" y="4464574"/>
              <a:ext cx="148077" cy="147442"/>
            </a:xfrm>
            <a:prstGeom prst="ellipse">
              <a:avLst/>
            </a:prstGeom>
            <a:solidFill>
              <a:schemeClr val="bg2">
                <a:lumMod val="50000"/>
              </a:schemeClr>
            </a:solidFill>
            <a:ln w="28575">
              <a:solidFill>
                <a:schemeClr val="tx1"/>
              </a:solidFill>
              <a:round/>
              <a:headEnd/>
              <a:tailEnd/>
            </a:ln>
            <a:effectLst/>
            <a:extLst/>
          </p:spPr>
          <p:txBody>
            <a:bodyPr anchor="ctr">
              <a:spAutoFit/>
            </a:bodyPr>
            <a:lstStyle/>
            <a:p>
              <a:pPr>
                <a:defRPr/>
              </a:pPr>
              <a:endParaRPr lang="en-US">
                <a:latin typeface="Times" pitchFamily="1" charset="0"/>
                <a:ea typeface="+mn-ea"/>
              </a:endParaRPr>
            </a:p>
          </p:txBody>
        </p:sp>
        <p:sp>
          <p:nvSpPr>
            <p:cNvPr id="110" name="Oval 50">
              <a:extLst>
                <a:ext uri="{FF2B5EF4-FFF2-40B4-BE49-F238E27FC236}">
                  <a16:creationId xmlns:a16="http://schemas.microsoft.com/office/drawing/2014/main" id="{28631BDE-02F9-3540-A93E-E14E76A15BD8}"/>
                </a:ext>
              </a:extLst>
            </p:cNvPr>
            <p:cNvSpPr>
              <a:spLocks noChangeArrowheads="1"/>
            </p:cNvSpPr>
            <p:nvPr/>
          </p:nvSpPr>
          <p:spPr bwMode="auto">
            <a:xfrm>
              <a:off x="6832425" y="3541218"/>
              <a:ext cx="146249" cy="149286"/>
            </a:xfrm>
            <a:prstGeom prst="ellipse">
              <a:avLst/>
            </a:prstGeom>
            <a:solidFill>
              <a:schemeClr val="bg2">
                <a:lumMod val="50000"/>
              </a:schemeClr>
            </a:solidFill>
            <a:ln w="28575">
              <a:solidFill>
                <a:schemeClr val="tx1"/>
              </a:solidFill>
              <a:round/>
              <a:headEnd/>
              <a:tailEnd/>
            </a:ln>
            <a:effectLst/>
            <a:extLst/>
          </p:spPr>
          <p:txBody>
            <a:bodyPr anchor="ctr">
              <a:spAutoFit/>
            </a:bodyPr>
            <a:lstStyle/>
            <a:p>
              <a:pPr>
                <a:defRPr/>
              </a:pPr>
              <a:endParaRPr lang="en-US">
                <a:latin typeface="Times" pitchFamily="1" charset="0"/>
                <a:ea typeface="+mn-ea"/>
              </a:endParaRPr>
            </a:p>
          </p:txBody>
        </p:sp>
        <p:sp>
          <p:nvSpPr>
            <p:cNvPr id="51268" name="Text Box 30">
              <a:extLst>
                <a:ext uri="{FF2B5EF4-FFF2-40B4-BE49-F238E27FC236}">
                  <a16:creationId xmlns:a16="http://schemas.microsoft.com/office/drawing/2014/main" id="{C814D9EB-BCAE-BB4B-ADEC-0807C78AA65B}"/>
                </a:ext>
              </a:extLst>
            </p:cNvPr>
            <p:cNvSpPr txBox="1">
              <a:spLocks noChangeArrowheads="1"/>
            </p:cNvSpPr>
            <p:nvPr/>
          </p:nvSpPr>
          <p:spPr bwMode="auto">
            <a:xfrm>
              <a:off x="6823276" y="3186870"/>
              <a:ext cx="1192950" cy="42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1800" b="1" i="1">
                  <a:latin typeface="Times New Roman" panose="02020603050405020304" pitchFamily="18" charset="0"/>
                </a:rPr>
                <a:t>Or13a</a:t>
              </a:r>
            </a:p>
          </p:txBody>
        </p:sp>
        <p:cxnSp>
          <p:nvCxnSpPr>
            <p:cNvPr id="34" name="Curved Connector 33">
              <a:extLst>
                <a:ext uri="{FF2B5EF4-FFF2-40B4-BE49-F238E27FC236}">
                  <a16:creationId xmlns:a16="http://schemas.microsoft.com/office/drawing/2014/main" id="{1B3B63D8-4EF3-D944-85CE-3FD03C0694B6}"/>
                </a:ext>
              </a:extLst>
            </p:cNvPr>
            <p:cNvCxnSpPr>
              <a:cxnSpLocks noChangeShapeType="1"/>
            </p:cNvCxnSpPr>
            <p:nvPr/>
          </p:nvCxnSpPr>
          <p:spPr bwMode="auto">
            <a:xfrm flipV="1">
              <a:off x="4863543" y="1219005"/>
              <a:ext cx="1637993" cy="1384113"/>
            </a:xfrm>
            <a:prstGeom prst="curvedConnector3">
              <a:avLst>
                <a:gd name="adj1" fmla="val 50000"/>
              </a:avLst>
            </a:prstGeom>
            <a:noFill/>
            <a:ln w="38100">
              <a:solidFill>
                <a:schemeClr val="accent2"/>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8" name="Curved Connector 117">
              <a:extLst>
                <a:ext uri="{FF2B5EF4-FFF2-40B4-BE49-F238E27FC236}">
                  <a16:creationId xmlns:a16="http://schemas.microsoft.com/office/drawing/2014/main" id="{15EA7AE8-8B5E-5B4B-BE00-C2CC69A3B9DF}"/>
                </a:ext>
              </a:extLst>
            </p:cNvPr>
            <p:cNvCxnSpPr>
              <a:cxnSpLocks noChangeShapeType="1"/>
            </p:cNvCxnSpPr>
            <p:nvPr/>
          </p:nvCxnSpPr>
          <p:spPr bwMode="auto">
            <a:xfrm rot="5400000" flipH="1" flipV="1">
              <a:off x="2832719" y="4255264"/>
              <a:ext cx="3111027" cy="647153"/>
            </a:xfrm>
            <a:prstGeom prst="curvedConnector3">
              <a:avLst>
                <a:gd name="adj1" fmla="val 50000"/>
              </a:avLst>
            </a:prstGeom>
            <a:noFill/>
            <a:ln w="38100">
              <a:solidFill>
                <a:srgbClr val="FF6600"/>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6" name="Curved Connector 125">
              <a:extLst>
                <a:ext uri="{FF2B5EF4-FFF2-40B4-BE49-F238E27FC236}">
                  <a16:creationId xmlns:a16="http://schemas.microsoft.com/office/drawing/2014/main" id="{36D77AC4-81E2-C44A-95C0-A796978E7414}"/>
                </a:ext>
              </a:extLst>
            </p:cNvPr>
            <p:cNvCxnSpPr>
              <a:cxnSpLocks noChangeShapeType="1"/>
            </p:cNvCxnSpPr>
            <p:nvPr/>
          </p:nvCxnSpPr>
          <p:spPr bwMode="auto">
            <a:xfrm rot="5400000" flipH="1" flipV="1">
              <a:off x="2787940" y="4146690"/>
              <a:ext cx="2882492" cy="687372"/>
            </a:xfrm>
            <a:prstGeom prst="curvedConnector3">
              <a:avLst>
                <a:gd name="adj1" fmla="val 50000"/>
              </a:avLst>
            </a:prstGeom>
            <a:noFill/>
            <a:ln w="38100">
              <a:solidFill>
                <a:schemeClr val="accent2"/>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8" name="Curved Connector 127">
              <a:extLst>
                <a:ext uri="{FF2B5EF4-FFF2-40B4-BE49-F238E27FC236}">
                  <a16:creationId xmlns:a16="http://schemas.microsoft.com/office/drawing/2014/main" id="{B3020556-A3C1-AB44-AA0C-84D79272DE23}"/>
                </a:ext>
              </a:extLst>
            </p:cNvPr>
            <p:cNvCxnSpPr>
              <a:cxnSpLocks noChangeShapeType="1"/>
            </p:cNvCxnSpPr>
            <p:nvPr/>
          </p:nvCxnSpPr>
          <p:spPr bwMode="auto">
            <a:xfrm rot="5400000" flipH="1" flipV="1">
              <a:off x="2762914" y="4083862"/>
              <a:ext cx="2742422" cy="647153"/>
            </a:xfrm>
            <a:prstGeom prst="curvedConnector3">
              <a:avLst>
                <a:gd name="adj1" fmla="val 50000"/>
              </a:avLst>
            </a:prstGeom>
            <a:noFill/>
            <a:ln w="38100">
              <a:solidFill>
                <a:schemeClr val="accent2"/>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4" name="Curved Connector 133">
              <a:extLst>
                <a:ext uri="{FF2B5EF4-FFF2-40B4-BE49-F238E27FC236}">
                  <a16:creationId xmlns:a16="http://schemas.microsoft.com/office/drawing/2014/main" id="{A3963393-E684-7B4B-BB38-86A59ADD8A99}"/>
                </a:ext>
              </a:extLst>
            </p:cNvPr>
            <p:cNvCxnSpPr>
              <a:cxnSpLocks noChangeShapeType="1"/>
            </p:cNvCxnSpPr>
            <p:nvPr/>
          </p:nvCxnSpPr>
          <p:spPr bwMode="auto">
            <a:xfrm rot="5400000" flipH="1" flipV="1">
              <a:off x="2714217" y="3901591"/>
              <a:ext cx="2578393" cy="692856"/>
            </a:xfrm>
            <a:prstGeom prst="curvedConnector3">
              <a:avLst>
                <a:gd name="adj1" fmla="val 50000"/>
              </a:avLst>
            </a:prstGeom>
            <a:noFill/>
            <a:ln w="38100">
              <a:solidFill>
                <a:schemeClr val="accent2"/>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6" name="Curved Connector 135">
              <a:extLst>
                <a:ext uri="{FF2B5EF4-FFF2-40B4-BE49-F238E27FC236}">
                  <a16:creationId xmlns:a16="http://schemas.microsoft.com/office/drawing/2014/main" id="{7E6390D4-BC13-7B45-80F1-8EABD50CBE79}"/>
                </a:ext>
              </a:extLst>
            </p:cNvPr>
            <p:cNvCxnSpPr>
              <a:cxnSpLocks noChangeShapeType="1"/>
            </p:cNvCxnSpPr>
            <p:nvPr/>
          </p:nvCxnSpPr>
          <p:spPr bwMode="auto">
            <a:xfrm flipV="1">
              <a:off x="1706384" y="2914589"/>
              <a:ext cx="2669051" cy="1548141"/>
            </a:xfrm>
            <a:prstGeom prst="curvedConnector3">
              <a:avLst>
                <a:gd name="adj1" fmla="val 61185"/>
              </a:avLst>
            </a:prstGeom>
            <a:noFill/>
            <a:ln w="38100">
              <a:solidFill>
                <a:schemeClr val="accent2"/>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0" name="Curved Connector 139">
              <a:extLst>
                <a:ext uri="{FF2B5EF4-FFF2-40B4-BE49-F238E27FC236}">
                  <a16:creationId xmlns:a16="http://schemas.microsoft.com/office/drawing/2014/main" id="{0FF3B111-AB32-3042-87BD-D1132C75C12C}"/>
                </a:ext>
              </a:extLst>
            </p:cNvPr>
            <p:cNvCxnSpPr>
              <a:cxnSpLocks noChangeShapeType="1"/>
            </p:cNvCxnSpPr>
            <p:nvPr/>
          </p:nvCxnSpPr>
          <p:spPr bwMode="auto">
            <a:xfrm flipV="1">
              <a:off x="4876340" y="2374583"/>
              <a:ext cx="1493572" cy="407308"/>
            </a:xfrm>
            <a:prstGeom prst="curvedConnector3">
              <a:avLst>
                <a:gd name="adj1" fmla="val 50000"/>
              </a:avLst>
            </a:prstGeom>
            <a:noFill/>
            <a:ln w="38100">
              <a:solidFill>
                <a:schemeClr val="accent2"/>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2" name="Curved Connector 141">
              <a:extLst>
                <a:ext uri="{FF2B5EF4-FFF2-40B4-BE49-F238E27FC236}">
                  <a16:creationId xmlns:a16="http://schemas.microsoft.com/office/drawing/2014/main" id="{DB88BAA2-D83C-4947-870E-2C5095587C33}"/>
                </a:ext>
              </a:extLst>
            </p:cNvPr>
            <p:cNvCxnSpPr>
              <a:cxnSpLocks noChangeShapeType="1"/>
              <a:endCxn id="51249" idx="0"/>
            </p:cNvCxnSpPr>
            <p:nvPr/>
          </p:nvCxnSpPr>
          <p:spPr bwMode="auto">
            <a:xfrm>
              <a:off x="2748411" y="1694506"/>
              <a:ext cx="1848227" cy="781443"/>
            </a:xfrm>
            <a:prstGeom prst="curvedConnector2">
              <a:avLst/>
            </a:prstGeom>
            <a:noFill/>
            <a:ln w="38100">
              <a:solidFill>
                <a:schemeClr val="accent2"/>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5" name="Curved Connector 144">
              <a:extLst>
                <a:ext uri="{FF2B5EF4-FFF2-40B4-BE49-F238E27FC236}">
                  <a16:creationId xmlns:a16="http://schemas.microsoft.com/office/drawing/2014/main" id="{09320E29-8C48-B844-B958-BF590CBA0D4D}"/>
                </a:ext>
              </a:extLst>
            </p:cNvPr>
            <p:cNvCxnSpPr>
              <a:cxnSpLocks noChangeShapeType="1"/>
              <a:endCxn id="51249" idx="1"/>
            </p:cNvCxnSpPr>
            <p:nvPr/>
          </p:nvCxnSpPr>
          <p:spPr bwMode="auto">
            <a:xfrm>
              <a:off x="2817880" y="1858536"/>
              <a:ext cx="1595947" cy="691134"/>
            </a:xfrm>
            <a:prstGeom prst="curvedConnector2">
              <a:avLst/>
            </a:prstGeom>
            <a:noFill/>
            <a:ln w="38100">
              <a:solidFill>
                <a:schemeClr val="accent2"/>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7" name="Curved Connector 156">
              <a:extLst>
                <a:ext uri="{FF2B5EF4-FFF2-40B4-BE49-F238E27FC236}">
                  <a16:creationId xmlns:a16="http://schemas.microsoft.com/office/drawing/2014/main" id="{D4A57F45-9FAA-384E-897B-278E60474618}"/>
                </a:ext>
              </a:extLst>
            </p:cNvPr>
            <p:cNvCxnSpPr>
              <a:cxnSpLocks noChangeShapeType="1"/>
              <a:endCxn id="51249" idx="7"/>
            </p:cNvCxnSpPr>
            <p:nvPr/>
          </p:nvCxnSpPr>
          <p:spPr bwMode="auto">
            <a:xfrm>
              <a:off x="2633240" y="1338803"/>
              <a:ext cx="2144381" cy="1210867"/>
            </a:xfrm>
            <a:prstGeom prst="curvedConnector2">
              <a:avLst/>
            </a:prstGeom>
            <a:noFill/>
            <a:ln w="38100">
              <a:solidFill>
                <a:schemeClr val="accent2"/>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0" name="Curved Connector 159">
              <a:extLst>
                <a:ext uri="{FF2B5EF4-FFF2-40B4-BE49-F238E27FC236}">
                  <a16:creationId xmlns:a16="http://schemas.microsoft.com/office/drawing/2014/main" id="{95535BDF-4ED8-0049-86F2-F84715FFC959}"/>
                </a:ext>
              </a:extLst>
            </p:cNvPr>
            <p:cNvCxnSpPr>
              <a:cxnSpLocks noChangeShapeType="1"/>
            </p:cNvCxnSpPr>
            <p:nvPr/>
          </p:nvCxnSpPr>
          <p:spPr bwMode="auto">
            <a:xfrm rot="16200000" flipH="1">
              <a:off x="3657525" y="4102386"/>
              <a:ext cx="2578393" cy="217545"/>
            </a:xfrm>
            <a:prstGeom prst="curvedConnector3">
              <a:avLst>
                <a:gd name="adj1" fmla="val 50000"/>
              </a:avLst>
            </a:prstGeom>
            <a:noFill/>
            <a:ln w="38100">
              <a:solidFill>
                <a:srgbClr val="FF6600"/>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Curved Connector 30">
              <a:extLst>
                <a:ext uri="{FF2B5EF4-FFF2-40B4-BE49-F238E27FC236}">
                  <a16:creationId xmlns:a16="http://schemas.microsoft.com/office/drawing/2014/main" id="{C98A7A10-CF7A-A946-BFA8-2FB04C05EC50}"/>
                </a:ext>
              </a:extLst>
            </p:cNvPr>
            <p:cNvCxnSpPr>
              <a:cxnSpLocks noChangeShapeType="1"/>
            </p:cNvCxnSpPr>
            <p:nvPr/>
          </p:nvCxnSpPr>
          <p:spPr bwMode="auto">
            <a:xfrm>
              <a:off x="2691740" y="1257710"/>
              <a:ext cx="4775042" cy="2970957"/>
            </a:xfrm>
            <a:prstGeom prst="curvedConnector3">
              <a:avLst>
                <a:gd name="adj1" fmla="val 58245"/>
              </a:avLst>
            </a:prstGeom>
            <a:noFill/>
            <a:ln w="38100">
              <a:solidFill>
                <a:srgbClr val="FF6600"/>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7" name="Curved Connector 206">
              <a:extLst>
                <a:ext uri="{FF2B5EF4-FFF2-40B4-BE49-F238E27FC236}">
                  <a16:creationId xmlns:a16="http://schemas.microsoft.com/office/drawing/2014/main" id="{75CF0D23-F6B1-1749-901C-E9588CC76D3D}"/>
                </a:ext>
              </a:extLst>
            </p:cNvPr>
            <p:cNvCxnSpPr>
              <a:cxnSpLocks noChangeShapeType="1"/>
            </p:cNvCxnSpPr>
            <p:nvPr/>
          </p:nvCxnSpPr>
          <p:spPr bwMode="auto">
            <a:xfrm flipV="1">
              <a:off x="3695376" y="3581764"/>
              <a:ext cx="3085862" cy="1955451"/>
            </a:xfrm>
            <a:prstGeom prst="curvedConnector3">
              <a:avLst>
                <a:gd name="adj1" fmla="val 36421"/>
              </a:avLst>
            </a:prstGeom>
            <a:noFill/>
            <a:ln w="38100">
              <a:solidFill>
                <a:srgbClr val="008000"/>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5" name="Elbow Connector 184">
              <a:extLst>
                <a:ext uri="{FF2B5EF4-FFF2-40B4-BE49-F238E27FC236}">
                  <a16:creationId xmlns:a16="http://schemas.microsoft.com/office/drawing/2014/main" id="{023CE421-D74E-EF48-A31B-E4D20458F97B}"/>
                </a:ext>
              </a:extLst>
            </p:cNvPr>
            <p:cNvCxnSpPr>
              <a:cxnSpLocks noChangeShapeType="1"/>
              <a:stCxn id="51231" idx="1"/>
            </p:cNvCxnSpPr>
            <p:nvPr/>
          </p:nvCxnSpPr>
          <p:spPr bwMode="auto">
            <a:xfrm flipV="1">
              <a:off x="3777642" y="4495905"/>
              <a:ext cx="4096810" cy="1290118"/>
            </a:xfrm>
            <a:prstGeom prst="bentConnector3">
              <a:avLst>
                <a:gd name="adj1" fmla="val 19611"/>
              </a:avLst>
            </a:prstGeom>
            <a:noFill/>
            <a:ln w="38100">
              <a:solidFill>
                <a:srgbClr val="008000"/>
              </a:solidFill>
              <a:miter lim="800000"/>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225" name="Rectangle 224">
            <a:extLst>
              <a:ext uri="{FF2B5EF4-FFF2-40B4-BE49-F238E27FC236}">
                <a16:creationId xmlns:a16="http://schemas.microsoft.com/office/drawing/2014/main" id="{D694E389-B46E-6B4D-8D99-7830FDB31FF8}"/>
              </a:ext>
            </a:extLst>
          </p:cNvPr>
          <p:cNvSpPr>
            <a:spLocks noChangeArrowheads="1"/>
          </p:cNvSpPr>
          <p:nvPr/>
        </p:nvSpPr>
        <p:spPr bwMode="auto">
          <a:xfrm>
            <a:off x="30163" y="0"/>
            <a:ext cx="9144000" cy="927100"/>
          </a:xfrm>
          <a:prstGeom prst="rect">
            <a:avLst/>
          </a:prstGeom>
          <a:solidFill>
            <a:srgbClr val="E6E6E6"/>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51203" name="Rectangle 18">
            <a:extLst>
              <a:ext uri="{FF2B5EF4-FFF2-40B4-BE49-F238E27FC236}">
                <a16:creationId xmlns:a16="http://schemas.microsoft.com/office/drawing/2014/main" id="{008910B2-3F3A-CA46-9267-82FEDA81138F}"/>
              </a:ext>
            </a:extLst>
          </p:cNvPr>
          <p:cNvSpPr>
            <a:spLocks noChangeArrowheads="1"/>
          </p:cNvSpPr>
          <p:nvPr/>
        </p:nvSpPr>
        <p:spPr bwMode="auto">
          <a:xfrm>
            <a:off x="98425" y="125413"/>
            <a:ext cx="32956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51204" name="Oval 20">
            <a:extLst>
              <a:ext uri="{FF2B5EF4-FFF2-40B4-BE49-F238E27FC236}">
                <a16:creationId xmlns:a16="http://schemas.microsoft.com/office/drawing/2014/main" id="{59B38080-A075-0E4E-9F25-EEE6D8DAD84A}"/>
              </a:ext>
            </a:extLst>
          </p:cNvPr>
          <p:cNvSpPr>
            <a:spLocks noChangeArrowheads="1"/>
          </p:cNvSpPr>
          <p:nvPr/>
        </p:nvSpPr>
        <p:spPr bwMode="auto">
          <a:xfrm>
            <a:off x="2425700" y="93663"/>
            <a:ext cx="254000" cy="254000"/>
          </a:xfrm>
          <a:prstGeom prst="ellipse">
            <a:avLst/>
          </a:prstGeom>
          <a:solidFill>
            <a:srgbClr val="31F0FF"/>
          </a:solidFill>
          <a:ln w="28575">
            <a:solidFill>
              <a:schemeClr val="tx1"/>
            </a:solidFill>
            <a:round/>
            <a:headEnd/>
            <a:tailEnd/>
          </a:ln>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51205" name="Text Box 21">
            <a:extLst>
              <a:ext uri="{FF2B5EF4-FFF2-40B4-BE49-F238E27FC236}">
                <a16:creationId xmlns:a16="http://schemas.microsoft.com/office/drawing/2014/main" id="{F790A166-6692-8042-B092-0DFEA8E0EA98}"/>
              </a:ext>
            </a:extLst>
          </p:cNvPr>
          <p:cNvSpPr txBox="1">
            <a:spLocks noChangeArrowheads="1"/>
          </p:cNvSpPr>
          <p:nvPr/>
        </p:nvSpPr>
        <p:spPr bwMode="auto">
          <a:xfrm>
            <a:off x="2641600" y="0"/>
            <a:ext cx="246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2000" b="1">
                <a:latin typeface="Times New Roman" panose="02020603050405020304" pitchFamily="18" charset="0"/>
              </a:rPr>
              <a:t>Drosophila subgenus</a:t>
            </a:r>
          </a:p>
        </p:txBody>
      </p:sp>
      <p:sp>
        <p:nvSpPr>
          <p:cNvPr id="51206" name="Oval 24">
            <a:extLst>
              <a:ext uri="{FF2B5EF4-FFF2-40B4-BE49-F238E27FC236}">
                <a16:creationId xmlns:a16="http://schemas.microsoft.com/office/drawing/2014/main" id="{DDF9AC82-2E4D-1149-8CF0-082BC9E7D68B}"/>
              </a:ext>
            </a:extLst>
          </p:cNvPr>
          <p:cNvSpPr>
            <a:spLocks noChangeArrowheads="1"/>
          </p:cNvSpPr>
          <p:nvPr/>
        </p:nvSpPr>
        <p:spPr bwMode="auto">
          <a:xfrm>
            <a:off x="125413" y="111125"/>
            <a:ext cx="254000" cy="254000"/>
          </a:xfrm>
          <a:prstGeom prst="ellipse">
            <a:avLst/>
          </a:prstGeom>
          <a:solidFill>
            <a:srgbClr val="FF458F"/>
          </a:solidFill>
          <a:ln w="28575">
            <a:solidFill>
              <a:schemeClr val="tx1"/>
            </a:solidFill>
            <a:round/>
            <a:headEnd/>
            <a:tailEnd/>
          </a:ln>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51207" name="Text Box 25">
            <a:extLst>
              <a:ext uri="{FF2B5EF4-FFF2-40B4-BE49-F238E27FC236}">
                <a16:creationId xmlns:a16="http://schemas.microsoft.com/office/drawing/2014/main" id="{AD77ED03-D934-1B43-A2D3-CDE2D0EDDA4E}"/>
              </a:ext>
            </a:extLst>
          </p:cNvPr>
          <p:cNvSpPr txBox="1">
            <a:spLocks noChangeArrowheads="1"/>
          </p:cNvSpPr>
          <p:nvPr/>
        </p:nvSpPr>
        <p:spPr bwMode="auto">
          <a:xfrm>
            <a:off x="377825" y="0"/>
            <a:ext cx="1946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2000" b="1" i="1">
                <a:latin typeface="Times New Roman" panose="02020603050405020304" pitchFamily="18" charset="0"/>
              </a:rPr>
              <a:t>D. melanogaster</a:t>
            </a:r>
          </a:p>
        </p:txBody>
      </p:sp>
      <p:sp>
        <p:nvSpPr>
          <p:cNvPr id="51208" name="Oval 24">
            <a:extLst>
              <a:ext uri="{FF2B5EF4-FFF2-40B4-BE49-F238E27FC236}">
                <a16:creationId xmlns:a16="http://schemas.microsoft.com/office/drawing/2014/main" id="{AC796BD3-079E-2845-A32F-453877EC646F}"/>
              </a:ext>
            </a:extLst>
          </p:cNvPr>
          <p:cNvSpPr>
            <a:spLocks noChangeArrowheads="1"/>
          </p:cNvSpPr>
          <p:nvPr/>
        </p:nvSpPr>
        <p:spPr bwMode="auto">
          <a:xfrm>
            <a:off x="5205413" y="92075"/>
            <a:ext cx="254000" cy="254000"/>
          </a:xfrm>
          <a:prstGeom prst="ellipse">
            <a:avLst/>
          </a:prstGeom>
          <a:solidFill>
            <a:srgbClr val="E46C0A"/>
          </a:solidFill>
          <a:ln w="28575">
            <a:solidFill>
              <a:schemeClr val="tx1"/>
            </a:solidFill>
            <a:round/>
            <a:headEnd/>
            <a:tailEnd/>
          </a:ln>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51209" name="Text Box 25">
            <a:extLst>
              <a:ext uri="{FF2B5EF4-FFF2-40B4-BE49-F238E27FC236}">
                <a16:creationId xmlns:a16="http://schemas.microsoft.com/office/drawing/2014/main" id="{79174BBD-6BAA-6C4C-B253-C5AF3903F3CF}"/>
              </a:ext>
            </a:extLst>
          </p:cNvPr>
          <p:cNvSpPr txBox="1">
            <a:spLocks noChangeArrowheads="1"/>
          </p:cNvSpPr>
          <p:nvPr/>
        </p:nvSpPr>
        <p:spPr bwMode="auto">
          <a:xfrm>
            <a:off x="5445125" y="0"/>
            <a:ext cx="2579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2000" b="1" i="1">
                <a:latin typeface="Times New Roman" panose="02020603050405020304" pitchFamily="18" charset="0"/>
              </a:rPr>
              <a:t>D. mojavensis</a:t>
            </a:r>
          </a:p>
        </p:txBody>
      </p:sp>
      <p:sp>
        <p:nvSpPr>
          <p:cNvPr id="51210" name="Oval 24">
            <a:extLst>
              <a:ext uri="{FF2B5EF4-FFF2-40B4-BE49-F238E27FC236}">
                <a16:creationId xmlns:a16="http://schemas.microsoft.com/office/drawing/2014/main" id="{9E029512-2338-1F46-8C5C-A3575F01A9B0}"/>
              </a:ext>
            </a:extLst>
          </p:cNvPr>
          <p:cNvSpPr>
            <a:spLocks noChangeArrowheads="1"/>
          </p:cNvSpPr>
          <p:nvPr/>
        </p:nvSpPr>
        <p:spPr bwMode="auto">
          <a:xfrm>
            <a:off x="7199313" y="95250"/>
            <a:ext cx="254000" cy="254000"/>
          </a:xfrm>
          <a:prstGeom prst="ellipse">
            <a:avLst/>
          </a:prstGeom>
          <a:solidFill>
            <a:srgbClr val="948A54"/>
          </a:solidFill>
          <a:ln w="28575">
            <a:solidFill>
              <a:schemeClr val="tx1"/>
            </a:solidFill>
            <a:round/>
            <a:headEnd/>
            <a:tailEnd/>
          </a:ln>
        </p:spPr>
        <p:txBody>
          <a:bodyPr wrap="none" anchor="ct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51211" name="Text Box 25">
            <a:extLst>
              <a:ext uri="{FF2B5EF4-FFF2-40B4-BE49-F238E27FC236}">
                <a16:creationId xmlns:a16="http://schemas.microsoft.com/office/drawing/2014/main" id="{7A7062E8-BEFD-6D43-B537-734EC7F19F8A}"/>
              </a:ext>
            </a:extLst>
          </p:cNvPr>
          <p:cNvSpPr txBox="1">
            <a:spLocks noChangeArrowheads="1"/>
          </p:cNvSpPr>
          <p:nvPr/>
        </p:nvSpPr>
        <p:spPr bwMode="auto">
          <a:xfrm>
            <a:off x="7466013" y="0"/>
            <a:ext cx="16779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2000" b="1" i="1">
                <a:latin typeface="Times New Roman" panose="02020603050405020304" pitchFamily="18" charset="0"/>
              </a:rPr>
              <a:t>D. grimshawi</a:t>
            </a:r>
          </a:p>
        </p:txBody>
      </p:sp>
      <p:grpSp>
        <p:nvGrpSpPr>
          <p:cNvPr id="51212" name="Group 235">
            <a:extLst>
              <a:ext uri="{FF2B5EF4-FFF2-40B4-BE49-F238E27FC236}">
                <a16:creationId xmlns:a16="http://schemas.microsoft.com/office/drawing/2014/main" id="{72202EAD-BA32-F64D-B822-60F1FF164E20}"/>
              </a:ext>
            </a:extLst>
          </p:cNvPr>
          <p:cNvGrpSpPr>
            <a:grpSpLocks/>
          </p:cNvGrpSpPr>
          <p:nvPr/>
        </p:nvGrpSpPr>
        <p:grpSpPr bwMode="auto">
          <a:xfrm>
            <a:off x="0" y="469900"/>
            <a:ext cx="9156700" cy="412750"/>
            <a:chOff x="0" y="469900"/>
            <a:chExt cx="9156700" cy="412810"/>
          </a:xfrm>
        </p:grpSpPr>
        <p:grpSp>
          <p:nvGrpSpPr>
            <p:cNvPr id="51216" name="Group 232">
              <a:extLst>
                <a:ext uri="{FF2B5EF4-FFF2-40B4-BE49-F238E27FC236}">
                  <a16:creationId xmlns:a16="http://schemas.microsoft.com/office/drawing/2014/main" id="{E485BCB1-76AC-F049-9A9A-4E4B0E2AC092}"/>
                </a:ext>
              </a:extLst>
            </p:cNvPr>
            <p:cNvGrpSpPr>
              <a:grpSpLocks/>
            </p:cNvGrpSpPr>
            <p:nvPr/>
          </p:nvGrpSpPr>
          <p:grpSpPr bwMode="auto">
            <a:xfrm>
              <a:off x="1397000" y="482600"/>
              <a:ext cx="2197101" cy="400110"/>
              <a:chOff x="2133600" y="469900"/>
              <a:chExt cx="2197101" cy="400110"/>
            </a:xfrm>
          </p:grpSpPr>
          <p:cxnSp>
            <p:nvCxnSpPr>
              <p:cNvPr id="29" name="Straight Arrow Connector 28">
                <a:extLst>
                  <a:ext uri="{FF2B5EF4-FFF2-40B4-BE49-F238E27FC236}">
                    <a16:creationId xmlns:a16="http://schemas.microsoft.com/office/drawing/2014/main" id="{A2CB97F3-CAA9-1847-B437-DE4A73600DE9}"/>
                  </a:ext>
                </a:extLst>
              </p:cNvPr>
              <p:cNvCxnSpPr>
                <a:cxnSpLocks noChangeShapeType="1"/>
              </p:cNvCxnSpPr>
              <p:nvPr/>
            </p:nvCxnSpPr>
            <p:spPr bwMode="auto">
              <a:xfrm>
                <a:off x="2933700" y="685833"/>
                <a:ext cx="520700" cy="0"/>
              </a:xfrm>
              <a:prstGeom prst="straightConnector1">
                <a:avLst/>
              </a:prstGeom>
              <a:noFill/>
              <a:ln w="38100">
                <a:solidFill>
                  <a:schemeClr val="accent2"/>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1227" name="Text Box 25">
                <a:extLst>
                  <a:ext uri="{FF2B5EF4-FFF2-40B4-BE49-F238E27FC236}">
                    <a16:creationId xmlns:a16="http://schemas.microsoft.com/office/drawing/2014/main" id="{214221AC-6F59-6A48-9252-F40F91C9B559}"/>
                  </a:ext>
                </a:extLst>
              </p:cNvPr>
              <p:cNvSpPr txBox="1">
                <a:spLocks noChangeArrowheads="1"/>
              </p:cNvSpPr>
              <p:nvPr/>
            </p:nvSpPr>
            <p:spPr bwMode="auto">
              <a:xfrm>
                <a:off x="2133600" y="469900"/>
                <a:ext cx="11175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2000" b="1">
                    <a:latin typeface="Times New Roman" panose="02020603050405020304" pitchFamily="18" charset="0"/>
                  </a:rPr>
                  <a:t>Sopho. </a:t>
                </a:r>
              </a:p>
            </p:txBody>
          </p:sp>
          <p:sp>
            <p:nvSpPr>
              <p:cNvPr id="51228" name="Text Box 25">
                <a:extLst>
                  <a:ext uri="{FF2B5EF4-FFF2-40B4-BE49-F238E27FC236}">
                    <a16:creationId xmlns:a16="http://schemas.microsoft.com/office/drawing/2014/main" id="{9F737B09-E8E0-7E4B-98A1-8D07F8F27ADB}"/>
                  </a:ext>
                </a:extLst>
              </p:cNvPr>
              <p:cNvSpPr txBox="1">
                <a:spLocks noChangeArrowheads="1"/>
              </p:cNvSpPr>
              <p:nvPr/>
            </p:nvSpPr>
            <p:spPr bwMode="auto">
              <a:xfrm>
                <a:off x="3390901" y="469900"/>
                <a:ext cx="939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2000" b="1">
                    <a:latin typeface="Times New Roman" panose="02020603050405020304" pitchFamily="18" charset="0"/>
                  </a:rPr>
                  <a:t>Dros. </a:t>
                </a:r>
              </a:p>
            </p:txBody>
          </p:sp>
        </p:grpSp>
        <p:grpSp>
          <p:nvGrpSpPr>
            <p:cNvPr id="51217" name="Group 233">
              <a:extLst>
                <a:ext uri="{FF2B5EF4-FFF2-40B4-BE49-F238E27FC236}">
                  <a16:creationId xmlns:a16="http://schemas.microsoft.com/office/drawing/2014/main" id="{A5F0B527-B475-E940-95D3-2DD8E1B97BEC}"/>
                </a:ext>
              </a:extLst>
            </p:cNvPr>
            <p:cNvGrpSpPr>
              <a:grpSpLocks/>
            </p:cNvGrpSpPr>
            <p:nvPr/>
          </p:nvGrpSpPr>
          <p:grpSpPr bwMode="auto">
            <a:xfrm>
              <a:off x="3708400" y="469900"/>
              <a:ext cx="2298701" cy="400110"/>
              <a:chOff x="3962400" y="469900"/>
              <a:chExt cx="2298701" cy="400110"/>
            </a:xfrm>
          </p:grpSpPr>
          <p:cxnSp>
            <p:nvCxnSpPr>
              <p:cNvPr id="252" name="Straight Arrow Connector 251">
                <a:extLst>
                  <a:ext uri="{FF2B5EF4-FFF2-40B4-BE49-F238E27FC236}">
                    <a16:creationId xmlns:a16="http://schemas.microsoft.com/office/drawing/2014/main" id="{70F1EA3E-EE7B-C844-A1E3-3328A5AE1368}"/>
                  </a:ext>
                </a:extLst>
              </p:cNvPr>
              <p:cNvCxnSpPr>
                <a:cxnSpLocks noChangeShapeType="1"/>
              </p:cNvCxnSpPr>
              <p:nvPr/>
            </p:nvCxnSpPr>
            <p:spPr bwMode="auto">
              <a:xfrm>
                <a:off x="4838700" y="685831"/>
                <a:ext cx="520700" cy="0"/>
              </a:xfrm>
              <a:prstGeom prst="straightConnector1">
                <a:avLst/>
              </a:prstGeom>
              <a:noFill/>
              <a:ln w="38100">
                <a:solidFill>
                  <a:srgbClr val="FF6600"/>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1224" name="Text Box 25">
                <a:extLst>
                  <a:ext uri="{FF2B5EF4-FFF2-40B4-BE49-F238E27FC236}">
                    <a16:creationId xmlns:a16="http://schemas.microsoft.com/office/drawing/2014/main" id="{2FE0E8B3-30CF-514A-94A4-C1FBFA2C7C84}"/>
                  </a:ext>
                </a:extLst>
              </p:cNvPr>
              <p:cNvSpPr txBox="1">
                <a:spLocks noChangeArrowheads="1"/>
              </p:cNvSpPr>
              <p:nvPr/>
            </p:nvSpPr>
            <p:spPr bwMode="auto">
              <a:xfrm>
                <a:off x="3962400" y="469900"/>
                <a:ext cx="9652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2000" b="1">
                    <a:latin typeface="Times New Roman" panose="02020603050405020304" pitchFamily="18" charset="0"/>
                  </a:rPr>
                  <a:t>Sopho. </a:t>
                </a:r>
              </a:p>
            </p:txBody>
          </p:sp>
          <p:sp>
            <p:nvSpPr>
              <p:cNvPr id="51225" name="Text Box 25">
                <a:extLst>
                  <a:ext uri="{FF2B5EF4-FFF2-40B4-BE49-F238E27FC236}">
                    <a16:creationId xmlns:a16="http://schemas.microsoft.com/office/drawing/2014/main" id="{651A2445-448F-5348-9BEA-96CE7C3F8D1F}"/>
                  </a:ext>
                </a:extLst>
              </p:cNvPr>
              <p:cNvSpPr txBox="1">
                <a:spLocks noChangeArrowheads="1"/>
              </p:cNvSpPr>
              <p:nvPr/>
            </p:nvSpPr>
            <p:spPr bwMode="auto">
              <a:xfrm>
                <a:off x="5321301" y="469900"/>
                <a:ext cx="939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2000" b="1">
                    <a:latin typeface="Times New Roman" panose="02020603050405020304" pitchFamily="18" charset="0"/>
                  </a:rPr>
                  <a:t>repleta </a:t>
                </a:r>
              </a:p>
            </p:txBody>
          </p:sp>
        </p:grpSp>
        <p:grpSp>
          <p:nvGrpSpPr>
            <p:cNvPr id="51218" name="Group 234">
              <a:extLst>
                <a:ext uri="{FF2B5EF4-FFF2-40B4-BE49-F238E27FC236}">
                  <a16:creationId xmlns:a16="http://schemas.microsoft.com/office/drawing/2014/main" id="{79B46895-2D56-2047-BE4F-31E031C49222}"/>
                </a:ext>
              </a:extLst>
            </p:cNvPr>
            <p:cNvGrpSpPr>
              <a:grpSpLocks/>
            </p:cNvGrpSpPr>
            <p:nvPr/>
          </p:nvGrpSpPr>
          <p:grpSpPr bwMode="auto">
            <a:xfrm>
              <a:off x="6184900" y="469900"/>
              <a:ext cx="2971800" cy="400110"/>
              <a:chOff x="6172200" y="431800"/>
              <a:chExt cx="2971800" cy="400110"/>
            </a:xfrm>
          </p:grpSpPr>
          <p:cxnSp>
            <p:nvCxnSpPr>
              <p:cNvPr id="255" name="Straight Arrow Connector 254">
                <a:extLst>
                  <a:ext uri="{FF2B5EF4-FFF2-40B4-BE49-F238E27FC236}">
                    <a16:creationId xmlns:a16="http://schemas.microsoft.com/office/drawing/2014/main" id="{92FD5FD9-6B4C-9149-AF3C-89A941FE6F88}"/>
                  </a:ext>
                </a:extLst>
              </p:cNvPr>
              <p:cNvCxnSpPr>
                <a:cxnSpLocks noChangeShapeType="1"/>
              </p:cNvCxnSpPr>
              <p:nvPr/>
            </p:nvCxnSpPr>
            <p:spPr bwMode="auto">
              <a:xfrm>
                <a:off x="7048500" y="647731"/>
                <a:ext cx="520700" cy="0"/>
              </a:xfrm>
              <a:prstGeom prst="straightConnector1">
                <a:avLst/>
              </a:prstGeom>
              <a:noFill/>
              <a:ln w="38100">
                <a:solidFill>
                  <a:srgbClr val="008000"/>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1221" name="Text Box 25">
                <a:extLst>
                  <a:ext uri="{FF2B5EF4-FFF2-40B4-BE49-F238E27FC236}">
                    <a16:creationId xmlns:a16="http://schemas.microsoft.com/office/drawing/2014/main" id="{8CC92C08-5AEE-3C4A-9F9C-7E920A329575}"/>
                  </a:ext>
                </a:extLst>
              </p:cNvPr>
              <p:cNvSpPr txBox="1">
                <a:spLocks noChangeArrowheads="1"/>
              </p:cNvSpPr>
              <p:nvPr/>
            </p:nvSpPr>
            <p:spPr bwMode="auto">
              <a:xfrm>
                <a:off x="6172200" y="431800"/>
                <a:ext cx="9652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2000" b="1">
                    <a:latin typeface="Times New Roman" panose="02020603050405020304" pitchFamily="18" charset="0"/>
                  </a:rPr>
                  <a:t>Sopho. </a:t>
                </a:r>
              </a:p>
            </p:txBody>
          </p:sp>
          <p:sp>
            <p:nvSpPr>
              <p:cNvPr id="51222" name="Text Box 25">
                <a:extLst>
                  <a:ext uri="{FF2B5EF4-FFF2-40B4-BE49-F238E27FC236}">
                    <a16:creationId xmlns:a16="http://schemas.microsoft.com/office/drawing/2014/main" id="{960B190C-B991-E347-9ECE-80A66ADA89A3}"/>
                  </a:ext>
                </a:extLst>
              </p:cNvPr>
              <p:cNvSpPr txBox="1">
                <a:spLocks noChangeArrowheads="1"/>
              </p:cNvSpPr>
              <p:nvPr/>
            </p:nvSpPr>
            <p:spPr bwMode="auto">
              <a:xfrm>
                <a:off x="7531100" y="431800"/>
                <a:ext cx="16129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2000" b="1">
                    <a:latin typeface="Times New Roman" panose="02020603050405020304" pitchFamily="18" charset="0"/>
                  </a:rPr>
                  <a:t>Hawai. Dros.</a:t>
                </a:r>
              </a:p>
            </p:txBody>
          </p:sp>
        </p:grpSp>
        <p:sp>
          <p:nvSpPr>
            <p:cNvPr id="51219" name="TextBox 231">
              <a:extLst>
                <a:ext uri="{FF2B5EF4-FFF2-40B4-BE49-F238E27FC236}">
                  <a16:creationId xmlns:a16="http://schemas.microsoft.com/office/drawing/2014/main" id="{EE1EB3B2-173D-DC42-B117-6E09607823D5}"/>
                </a:ext>
              </a:extLst>
            </p:cNvPr>
            <p:cNvSpPr txBox="1">
              <a:spLocks noChangeArrowheads="1"/>
            </p:cNvSpPr>
            <p:nvPr/>
          </p:nvSpPr>
          <p:spPr bwMode="auto">
            <a:xfrm>
              <a:off x="0" y="482600"/>
              <a:ext cx="2273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b="1">
                  <a:latin typeface="Times New Roman" panose="02020603050405020304" pitchFamily="18" charset="0"/>
                </a:rPr>
                <a:t>Movement:</a:t>
              </a:r>
            </a:p>
          </p:txBody>
        </p:sp>
      </p:grpSp>
      <p:sp>
        <p:nvSpPr>
          <p:cNvPr id="83" name="TextBox 82">
            <a:extLst>
              <a:ext uri="{FF2B5EF4-FFF2-40B4-BE49-F238E27FC236}">
                <a16:creationId xmlns:a16="http://schemas.microsoft.com/office/drawing/2014/main" id="{8D32B0E5-6566-2A41-A5D8-C901176BA0AF}"/>
              </a:ext>
            </a:extLst>
          </p:cNvPr>
          <p:cNvSpPr txBox="1"/>
          <p:nvPr/>
        </p:nvSpPr>
        <p:spPr>
          <a:xfrm rot="16200000">
            <a:off x="6484563" y="3430775"/>
            <a:ext cx="4572085" cy="338554"/>
          </a:xfrm>
          <a:prstGeom prst="rect">
            <a:avLst/>
          </a:prstGeom>
          <a:noFill/>
        </p:spPr>
        <p:txBody>
          <a:bodyPr wrap="none">
            <a:spAutoFit/>
          </a:bodyPr>
          <a:lstStyle/>
          <a:p>
            <a:pPr>
              <a:defRPr/>
            </a:pPr>
            <a:r>
              <a:rPr lang="en-US" sz="1600" dirty="0">
                <a:latin typeface="Arial"/>
                <a:ea typeface="+mn-ea"/>
                <a:cs typeface="Arial"/>
              </a:rPr>
              <a:t>Leung et al.2010 Genetics 185: 1519 + updates </a:t>
            </a:r>
          </a:p>
        </p:txBody>
      </p:sp>
      <p:sp>
        <p:nvSpPr>
          <p:cNvPr id="51214" name="TextBox 1">
            <a:extLst>
              <a:ext uri="{FF2B5EF4-FFF2-40B4-BE49-F238E27FC236}">
                <a16:creationId xmlns:a16="http://schemas.microsoft.com/office/drawing/2014/main" id="{AA7FDF68-CB4A-1A40-B19B-2381B55DBC53}"/>
              </a:ext>
            </a:extLst>
          </p:cNvPr>
          <p:cNvSpPr txBox="1">
            <a:spLocks noChangeArrowheads="1"/>
          </p:cNvSpPr>
          <p:nvPr/>
        </p:nvSpPr>
        <p:spPr bwMode="auto">
          <a:xfrm>
            <a:off x="1" y="6364288"/>
            <a:ext cx="91567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200" dirty="0">
                <a:solidFill>
                  <a:srgbClr val="000090"/>
                </a:solidFill>
                <a:latin typeface="Arial" panose="020B0604020202020204" pitchFamily="34" charset="0"/>
                <a:cs typeface="Arial" panose="020B0604020202020204" pitchFamily="34" charset="0"/>
              </a:rPr>
              <a:t>Wanderer genes have moved to/from the dot: hotspot + at </a:t>
            </a:r>
            <a:r>
              <a:rPr lang="en-US" altLang="en-US" sz="2200" i="1" dirty="0" err="1">
                <a:solidFill>
                  <a:srgbClr val="000090"/>
                </a:solidFill>
                <a:latin typeface="Arial" panose="020B0604020202020204" pitchFamily="34" charset="0"/>
                <a:cs typeface="Arial" panose="020B0604020202020204" pitchFamily="34" charset="0"/>
              </a:rPr>
              <a:t>Ank</a:t>
            </a:r>
            <a:r>
              <a:rPr lang="en-US" altLang="en-US" sz="2200" i="1" dirty="0">
                <a:solidFill>
                  <a:srgbClr val="000090"/>
                </a:solidFill>
                <a:latin typeface="Arial" panose="020B0604020202020204" pitchFamily="34" charset="0"/>
                <a:cs typeface="Arial" panose="020B0604020202020204" pitchFamily="34" charset="0"/>
              </a:rPr>
              <a:t> </a:t>
            </a:r>
            <a:r>
              <a:rPr lang="en-US" altLang="en-US" sz="2200" dirty="0">
                <a:solidFill>
                  <a:srgbClr val="000090"/>
                </a:solidFill>
                <a:latin typeface="Arial" panose="020B0604020202020204" pitchFamily="34" charset="0"/>
                <a:cs typeface="Arial" panose="020B0604020202020204" pitchFamily="34" charset="0"/>
              </a:rPr>
              <a:t>in</a:t>
            </a:r>
            <a:r>
              <a:rPr lang="en-US" altLang="en-US" sz="2200" i="1" dirty="0">
                <a:solidFill>
                  <a:srgbClr val="000090"/>
                </a:solidFill>
                <a:latin typeface="Arial" panose="020B0604020202020204" pitchFamily="34" charset="0"/>
                <a:cs typeface="Arial" panose="020B0604020202020204" pitchFamily="34" charset="0"/>
              </a:rPr>
              <a:t> D </a:t>
            </a:r>
            <a:r>
              <a:rPr lang="en-US" altLang="en-US" sz="2200" i="1" dirty="0" err="1">
                <a:solidFill>
                  <a:srgbClr val="000090"/>
                </a:solidFill>
                <a:latin typeface="Arial" panose="020B0604020202020204" pitchFamily="34" charset="0"/>
                <a:cs typeface="Arial" panose="020B0604020202020204" pitchFamily="34" charset="0"/>
              </a:rPr>
              <a:t>moj</a:t>
            </a:r>
            <a:r>
              <a:rPr lang="en-US" altLang="en-US" sz="2200" i="1" dirty="0">
                <a:solidFill>
                  <a:srgbClr val="000090"/>
                </a:solidFill>
                <a:latin typeface="Arial" panose="020B0604020202020204" pitchFamily="34" charset="0"/>
                <a:cs typeface="Arial" panose="020B0604020202020204" pitchFamily="34" charset="0"/>
              </a:rPr>
              <a:t> </a:t>
            </a:r>
            <a:r>
              <a:rPr lang="en-US" altLang="en-US" sz="2200" dirty="0">
                <a:solidFill>
                  <a:srgbClr val="000090"/>
                </a:solidFill>
                <a:latin typeface="Arial" panose="020B0604020202020204" pitchFamily="34" charset="0"/>
                <a:cs typeface="Arial" panose="020B0604020202020204" pitchFamily="34" charset="0"/>
              </a:rPr>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2">
            <a:extLst>
              <a:ext uri="{FF2B5EF4-FFF2-40B4-BE49-F238E27FC236}">
                <a16:creationId xmlns:a16="http://schemas.microsoft.com/office/drawing/2014/main" id="{4925202E-9FE4-834F-93CD-BABC08488609}"/>
              </a:ext>
            </a:extLst>
          </p:cNvPr>
          <p:cNvSpPr txBox="1">
            <a:spLocks noChangeArrowheads="1"/>
          </p:cNvSpPr>
          <p:nvPr/>
        </p:nvSpPr>
        <p:spPr bwMode="auto">
          <a:xfrm>
            <a:off x="0" y="4897696"/>
            <a:ext cx="91440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spcBef>
                <a:spcPct val="50000"/>
              </a:spcBef>
            </a:pPr>
            <a:r>
              <a:rPr lang="en-US" altLang="en-US" sz="2200" dirty="0">
                <a:latin typeface="Arial" panose="020B0604020202020204" pitchFamily="34" charset="0"/>
              </a:rPr>
              <a:t>Almost all of the same genes are present, </a:t>
            </a:r>
          </a:p>
          <a:p>
            <a:pPr algn="ctr">
              <a:spcBef>
                <a:spcPct val="50000"/>
              </a:spcBef>
            </a:pPr>
            <a:r>
              <a:rPr lang="en-US" altLang="en-US" sz="2200" dirty="0">
                <a:latin typeface="Arial" panose="020B0604020202020204" pitchFamily="34" charset="0"/>
              </a:rPr>
              <a:t>but rearrangements within the chromosome are common!</a:t>
            </a:r>
          </a:p>
        </p:txBody>
      </p:sp>
      <p:sp>
        <p:nvSpPr>
          <p:cNvPr id="47106" name="Rectangle 3">
            <a:extLst>
              <a:ext uri="{FF2B5EF4-FFF2-40B4-BE49-F238E27FC236}">
                <a16:creationId xmlns:a16="http://schemas.microsoft.com/office/drawing/2014/main" id="{60A4E928-041F-A940-8B8A-A481E1B37F28}"/>
              </a:ext>
            </a:extLst>
          </p:cNvPr>
          <p:cNvSpPr>
            <a:spLocks noGrp="1" noChangeArrowheads="1"/>
          </p:cNvSpPr>
          <p:nvPr>
            <p:ph type="title"/>
          </p:nvPr>
        </p:nvSpPr>
        <p:spPr>
          <a:xfrm>
            <a:off x="0" y="255226"/>
            <a:ext cx="9144000" cy="1143000"/>
          </a:xfrm>
        </p:spPr>
        <p:txBody>
          <a:bodyPr/>
          <a:lstStyle/>
          <a:p>
            <a:pPr eaLnBrk="1" hangingPunct="1"/>
            <a:r>
              <a:rPr lang="en-US" altLang="en-US" sz="2800" dirty="0">
                <a:solidFill>
                  <a:srgbClr val="000090"/>
                </a:solidFill>
                <a:latin typeface="Arial" panose="020B0604020202020204" pitchFamily="34" charset="0"/>
                <a:ea typeface="ＭＳ Ｐゴシック" panose="020B0600070205080204" pitchFamily="34" charset="-128"/>
                <a:cs typeface="Arial" panose="020B0604020202020204" pitchFamily="34" charset="0"/>
              </a:rPr>
              <a:t>Synteny: the order and orientation of the genes:</a:t>
            </a:r>
            <a:br>
              <a:rPr lang="en-US" altLang="en-US" sz="2800" dirty="0">
                <a:solidFill>
                  <a:srgbClr val="000090"/>
                </a:solidFill>
                <a:latin typeface="Arial" panose="020B0604020202020204" pitchFamily="34" charset="0"/>
                <a:ea typeface="ＭＳ Ｐゴシック" panose="020B0600070205080204" pitchFamily="34" charset="-128"/>
                <a:cs typeface="Arial" panose="020B0604020202020204" pitchFamily="34" charset="0"/>
              </a:rPr>
            </a:br>
            <a:r>
              <a:rPr lang="en-US" altLang="en-US" sz="2800" dirty="0">
                <a:solidFill>
                  <a:srgbClr val="000090"/>
                </a:solidFill>
                <a:latin typeface="Arial" panose="020B0604020202020204" pitchFamily="34" charset="0"/>
                <a:ea typeface="ＭＳ Ｐゴシック" panose="020B0600070205080204" pitchFamily="34" charset="-128"/>
                <a:cs typeface="Arial" panose="020B0604020202020204" pitchFamily="34" charset="0"/>
              </a:rPr>
              <a:t>Initial analysis of the </a:t>
            </a:r>
            <a:r>
              <a:rPr lang="en-US" altLang="en-US" sz="2800" i="1" dirty="0">
                <a:solidFill>
                  <a:srgbClr val="000090"/>
                </a:solidFill>
                <a:latin typeface="Arial" panose="020B0604020202020204" pitchFamily="34" charset="0"/>
                <a:ea typeface="ＭＳ Ｐゴシック" panose="020B0600070205080204" pitchFamily="34" charset="-128"/>
                <a:cs typeface="Arial" panose="020B0604020202020204" pitchFamily="34" charset="0"/>
              </a:rPr>
              <a:t>Drosophila </a:t>
            </a:r>
            <a:r>
              <a:rPr lang="en-US" altLang="en-US" sz="2800" i="1" dirty="0" err="1">
                <a:solidFill>
                  <a:srgbClr val="000090"/>
                </a:solidFill>
                <a:latin typeface="Arial" panose="020B0604020202020204" pitchFamily="34" charset="0"/>
                <a:ea typeface="ＭＳ Ｐゴシック" panose="020B0600070205080204" pitchFamily="34" charset="-128"/>
                <a:cs typeface="Arial" panose="020B0604020202020204" pitchFamily="34" charset="0"/>
              </a:rPr>
              <a:t>virilis</a:t>
            </a:r>
            <a:r>
              <a:rPr lang="en-US" altLang="en-US" sz="2800" i="1" dirty="0">
                <a:solidFill>
                  <a:srgbClr val="000090"/>
                </a:solidFill>
                <a:latin typeface="Arial" panose="020B0604020202020204" pitchFamily="34" charset="0"/>
                <a:ea typeface="ＭＳ Ｐゴシック" panose="020B0600070205080204" pitchFamily="34" charset="-128"/>
                <a:cs typeface="Arial" panose="020B0604020202020204" pitchFamily="34" charset="0"/>
              </a:rPr>
              <a:t> </a:t>
            </a:r>
            <a:br>
              <a:rPr lang="en-US" altLang="en-US" sz="2800" i="1" dirty="0">
                <a:solidFill>
                  <a:srgbClr val="000090"/>
                </a:solidFill>
                <a:latin typeface="Arial" panose="020B0604020202020204" pitchFamily="34" charset="0"/>
                <a:ea typeface="ＭＳ Ｐゴシック" panose="020B0600070205080204" pitchFamily="34" charset="-128"/>
                <a:cs typeface="Arial" panose="020B0604020202020204" pitchFamily="34" charset="0"/>
              </a:rPr>
            </a:br>
            <a:r>
              <a:rPr lang="en-US" altLang="en-US" sz="2800" dirty="0">
                <a:solidFill>
                  <a:srgbClr val="000090"/>
                </a:solidFill>
                <a:latin typeface="Arial" panose="020B0604020202020204" pitchFamily="34" charset="0"/>
                <a:ea typeface="ＭＳ Ｐゴシック" panose="020B0600070205080204" pitchFamily="34" charset="-128"/>
                <a:cs typeface="Arial" panose="020B0604020202020204" pitchFamily="34" charset="0"/>
              </a:rPr>
              <a:t>dot chromosome </a:t>
            </a:r>
            <a:r>
              <a:rPr lang="en-US" altLang="en-US" sz="2800" dirty="0" err="1">
                <a:solidFill>
                  <a:srgbClr val="000090"/>
                </a:solidFill>
                <a:latin typeface="Arial" panose="020B0604020202020204" pitchFamily="34" charset="0"/>
                <a:ea typeface="ＭＳ Ｐゴシック" panose="020B0600070205080204" pitchFamily="34" charset="-128"/>
                <a:cs typeface="Arial" panose="020B0604020202020204" pitchFamily="34" charset="0"/>
              </a:rPr>
              <a:t>fosmids</a:t>
            </a:r>
            <a:endParaRPr lang="en-US" altLang="en-US" sz="2800" dirty="0">
              <a:solidFill>
                <a:srgbClr val="00009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47107" name="Picture 4">
            <a:extLst>
              <a:ext uri="{FF2B5EF4-FFF2-40B4-BE49-F238E27FC236}">
                <a16:creationId xmlns:a16="http://schemas.microsoft.com/office/drawing/2014/main" id="{53BBE458-D546-EA48-994E-ECBC4D8670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1363"/>
          <a:stretch>
            <a:fillRect/>
          </a:stretch>
        </p:blipFill>
        <p:spPr bwMode="auto">
          <a:xfrm>
            <a:off x="165100" y="1630363"/>
            <a:ext cx="8813800" cy="310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5">
            <a:extLst>
              <a:ext uri="{FF2B5EF4-FFF2-40B4-BE49-F238E27FC236}">
                <a16:creationId xmlns:a16="http://schemas.microsoft.com/office/drawing/2014/main" id="{C9AE50B0-7A3F-2D43-830C-74070C555F0C}"/>
              </a:ext>
            </a:extLst>
          </p:cNvPr>
          <p:cNvSpPr txBox="1">
            <a:spLocks noChangeArrowheads="1"/>
          </p:cNvSpPr>
          <p:nvPr/>
        </p:nvSpPr>
        <p:spPr bwMode="auto">
          <a:xfrm>
            <a:off x="50800" y="6519863"/>
            <a:ext cx="46180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a:latin typeface="Arial" panose="020B0604020202020204" pitchFamily="34" charset="0"/>
              </a:rPr>
              <a:t>Slawson et. al., 2006 Genome Biology, 7(2):R15.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ED7050-6596-7E4A-A599-CE42E01D89EB}"/>
              </a:ext>
            </a:extLst>
          </p:cNvPr>
          <p:cNvSpPr>
            <a:spLocks noChangeArrowheads="1"/>
          </p:cNvSpPr>
          <p:nvPr/>
        </p:nvSpPr>
        <p:spPr bwMode="auto">
          <a:xfrm>
            <a:off x="5737225" y="5867400"/>
            <a:ext cx="2168525" cy="381000"/>
          </a:xfrm>
          <a:prstGeom prst="rect">
            <a:avLst/>
          </a:prstGeom>
          <a:solidFill>
            <a:srgbClr val="F2F2F2"/>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6803" name="Text Box 10">
            <a:extLst>
              <a:ext uri="{FF2B5EF4-FFF2-40B4-BE49-F238E27FC236}">
                <a16:creationId xmlns:a16="http://schemas.microsoft.com/office/drawing/2014/main" id="{9FFB0452-80E5-B24B-81EF-7D5DD3E672B8}"/>
              </a:ext>
            </a:extLst>
          </p:cNvPr>
          <p:cNvSpPr txBox="1">
            <a:spLocks noChangeArrowheads="1"/>
          </p:cNvSpPr>
          <p:nvPr/>
        </p:nvSpPr>
        <p:spPr bwMode="auto">
          <a:xfrm>
            <a:off x="0" y="173038"/>
            <a:ext cx="9144000" cy="1039812"/>
          </a:xfrm>
          <a:prstGeom prst="rect">
            <a:avLst/>
          </a:prstGeom>
          <a:noFill/>
          <a:ln w="9525">
            <a:noFill/>
            <a:miter lim="800000"/>
            <a:headEnd/>
            <a:tailEnd/>
          </a:ln>
        </p:spPr>
        <p:txBody>
          <a:bodyPr>
            <a:spAutoFit/>
          </a:bodyPr>
          <a:lstStyle/>
          <a:p>
            <a:pPr algn="ctr">
              <a:lnSpc>
                <a:spcPct val="50000"/>
              </a:lnSpc>
              <a:spcBef>
                <a:spcPct val="50000"/>
              </a:spcBef>
              <a:defRPr/>
            </a:pPr>
            <a:r>
              <a:rPr lang="en-US" dirty="0">
                <a:solidFill>
                  <a:srgbClr val="000000"/>
                </a:solidFill>
                <a:latin typeface="+mn-lt"/>
                <a:ea typeface="ＭＳ Ｐゴシック" pitchFamily="1" charset="-128"/>
                <a:cs typeface="ＭＳ Ｐゴシック" pitchFamily="1" charset="-128"/>
              </a:rPr>
              <a:t> </a:t>
            </a:r>
            <a:r>
              <a:rPr lang="en-US" dirty="0" err="1">
                <a:solidFill>
                  <a:srgbClr val="000090"/>
                </a:solidFill>
                <a:latin typeface="Arial"/>
                <a:ea typeface="ＭＳ Ｐゴシック" pitchFamily="1" charset="-128"/>
                <a:cs typeface="Arial"/>
              </a:rPr>
              <a:t>Synteny</a:t>
            </a:r>
            <a:r>
              <a:rPr lang="en-US" dirty="0">
                <a:solidFill>
                  <a:srgbClr val="000090"/>
                </a:solidFill>
                <a:latin typeface="Arial"/>
                <a:ea typeface="ＭＳ Ｐゴシック" pitchFamily="1" charset="-128"/>
                <a:cs typeface="Arial"/>
              </a:rPr>
              <a:t> analysis of the </a:t>
            </a:r>
            <a:r>
              <a:rPr lang="en-US" i="1" dirty="0">
                <a:solidFill>
                  <a:srgbClr val="000090"/>
                </a:solidFill>
                <a:latin typeface="Arial"/>
                <a:ea typeface="ＭＳ Ｐゴシック" pitchFamily="1" charset="-128"/>
                <a:cs typeface="Arial"/>
              </a:rPr>
              <a:t>D. </a:t>
            </a:r>
            <a:r>
              <a:rPr lang="en-US" i="1" dirty="0" err="1">
                <a:solidFill>
                  <a:srgbClr val="000090"/>
                </a:solidFill>
                <a:latin typeface="Arial"/>
                <a:ea typeface="ＭＳ Ｐゴシック" pitchFamily="1" charset="-128"/>
                <a:cs typeface="Arial"/>
              </a:rPr>
              <a:t>melanogaster</a:t>
            </a:r>
            <a:r>
              <a:rPr lang="en-US" dirty="0">
                <a:solidFill>
                  <a:srgbClr val="000090"/>
                </a:solidFill>
                <a:latin typeface="Arial"/>
                <a:ea typeface="ＭＳ Ｐゴシック" pitchFamily="1" charset="-128"/>
                <a:cs typeface="Arial"/>
              </a:rPr>
              <a:t>, </a:t>
            </a:r>
            <a:r>
              <a:rPr lang="en-US" i="1" dirty="0">
                <a:solidFill>
                  <a:srgbClr val="000090"/>
                </a:solidFill>
                <a:latin typeface="Arial"/>
                <a:ea typeface="ＭＳ Ｐゴシック" pitchFamily="1" charset="-128"/>
                <a:cs typeface="Arial"/>
              </a:rPr>
              <a:t>D. </a:t>
            </a:r>
            <a:r>
              <a:rPr lang="en-US" i="1" dirty="0" err="1">
                <a:solidFill>
                  <a:srgbClr val="000090"/>
                </a:solidFill>
                <a:latin typeface="Arial"/>
                <a:ea typeface="ＭＳ Ｐゴシック" pitchFamily="1" charset="-128"/>
                <a:cs typeface="Arial"/>
              </a:rPr>
              <a:t>virilis</a:t>
            </a:r>
            <a:r>
              <a:rPr lang="en-US" i="1" dirty="0">
                <a:solidFill>
                  <a:srgbClr val="000090"/>
                </a:solidFill>
                <a:latin typeface="Arial"/>
                <a:ea typeface="ＭＳ Ｐゴシック" pitchFamily="1" charset="-128"/>
                <a:cs typeface="Arial"/>
              </a:rPr>
              <a:t>, </a:t>
            </a:r>
            <a:r>
              <a:rPr lang="en-US" dirty="0">
                <a:solidFill>
                  <a:srgbClr val="000090"/>
                </a:solidFill>
                <a:latin typeface="Arial"/>
                <a:ea typeface="ＭＳ Ｐゴシック" pitchFamily="1" charset="-128"/>
                <a:cs typeface="Arial"/>
              </a:rPr>
              <a:t>and</a:t>
            </a:r>
            <a:r>
              <a:rPr lang="en-US" i="1" dirty="0">
                <a:solidFill>
                  <a:srgbClr val="000090"/>
                </a:solidFill>
                <a:latin typeface="Arial"/>
                <a:ea typeface="ＭＳ Ｐゴシック" pitchFamily="1" charset="-128"/>
                <a:cs typeface="Arial"/>
              </a:rPr>
              <a:t> </a:t>
            </a:r>
          </a:p>
          <a:p>
            <a:pPr algn="ctr">
              <a:lnSpc>
                <a:spcPct val="50000"/>
              </a:lnSpc>
              <a:spcBef>
                <a:spcPct val="50000"/>
              </a:spcBef>
              <a:defRPr/>
            </a:pPr>
            <a:r>
              <a:rPr lang="en-US" i="1" dirty="0">
                <a:solidFill>
                  <a:srgbClr val="000090"/>
                </a:solidFill>
                <a:latin typeface="Arial"/>
                <a:ea typeface="ＭＳ Ｐゴシック" pitchFamily="1" charset="-128"/>
                <a:cs typeface="Arial"/>
              </a:rPr>
              <a:t>D. </a:t>
            </a:r>
            <a:r>
              <a:rPr lang="en-US" i="1" dirty="0" err="1">
                <a:solidFill>
                  <a:srgbClr val="000090"/>
                </a:solidFill>
                <a:latin typeface="Arial"/>
                <a:ea typeface="ＭＳ Ｐゴシック" pitchFamily="1" charset="-128"/>
                <a:cs typeface="Arial"/>
              </a:rPr>
              <a:t>mojavensis</a:t>
            </a:r>
            <a:r>
              <a:rPr lang="en-US" i="1" dirty="0">
                <a:solidFill>
                  <a:srgbClr val="000090"/>
                </a:solidFill>
                <a:latin typeface="Arial"/>
                <a:ea typeface="ＭＳ Ｐゴシック" pitchFamily="1" charset="-128"/>
                <a:cs typeface="Arial"/>
              </a:rPr>
              <a:t> </a:t>
            </a:r>
            <a:r>
              <a:rPr lang="en-US" dirty="0">
                <a:solidFill>
                  <a:srgbClr val="000090"/>
                </a:solidFill>
                <a:latin typeface="Arial"/>
                <a:ea typeface="ＭＳ Ｐゴシック" pitchFamily="1" charset="-128"/>
                <a:cs typeface="Arial"/>
              </a:rPr>
              <a:t>F elements shows large numbers </a:t>
            </a:r>
          </a:p>
          <a:p>
            <a:pPr algn="ctr">
              <a:lnSpc>
                <a:spcPct val="50000"/>
              </a:lnSpc>
              <a:spcBef>
                <a:spcPct val="50000"/>
              </a:spcBef>
              <a:defRPr/>
            </a:pPr>
            <a:r>
              <a:rPr lang="en-US" dirty="0">
                <a:solidFill>
                  <a:srgbClr val="000090"/>
                </a:solidFill>
                <a:latin typeface="Arial"/>
                <a:ea typeface="ＭＳ Ｐゴシック" pitchFamily="1" charset="-128"/>
                <a:cs typeface="Arial"/>
              </a:rPr>
              <a:t>of inversions, in contrast to </a:t>
            </a:r>
            <a:r>
              <a:rPr lang="en-US">
                <a:solidFill>
                  <a:srgbClr val="000090"/>
                </a:solidFill>
                <a:latin typeface="Arial"/>
                <a:ea typeface="ＭＳ Ｐゴシック" pitchFamily="1" charset="-128"/>
                <a:cs typeface="Arial"/>
              </a:rPr>
              <a:t>little recombination</a:t>
            </a:r>
            <a:endParaRPr lang="en-US" dirty="0">
              <a:solidFill>
                <a:srgbClr val="000090"/>
              </a:solidFill>
              <a:latin typeface="Arial"/>
              <a:ea typeface="ＭＳ Ｐゴシック" pitchFamily="1" charset="-128"/>
              <a:cs typeface="Arial"/>
            </a:endParaRPr>
          </a:p>
        </p:txBody>
      </p:sp>
      <p:graphicFrame>
        <p:nvGraphicFramePr>
          <p:cNvPr id="7" name="Group 136">
            <a:extLst>
              <a:ext uri="{FF2B5EF4-FFF2-40B4-BE49-F238E27FC236}">
                <a16:creationId xmlns:a16="http://schemas.microsoft.com/office/drawing/2014/main" id="{E66EEF8B-946B-D342-8446-514BBEB5CF59}"/>
              </a:ext>
            </a:extLst>
          </p:cNvPr>
          <p:cNvGraphicFramePr>
            <a:graphicFrameLocks noGrp="1"/>
          </p:cNvGraphicFramePr>
          <p:nvPr/>
        </p:nvGraphicFramePr>
        <p:xfrm>
          <a:off x="152400" y="1981200"/>
          <a:ext cx="3681413" cy="1646237"/>
        </p:xfrm>
        <a:graphic>
          <a:graphicData uri="http://schemas.openxmlformats.org/drawingml/2006/table">
            <a:tbl>
              <a:tblPr/>
              <a:tblGrid>
                <a:gridCol w="1501775">
                  <a:extLst>
                    <a:ext uri="{9D8B030D-6E8A-4147-A177-3AD203B41FA5}">
                      <a16:colId xmlns:a16="http://schemas.microsoft.com/office/drawing/2014/main" val="20000"/>
                    </a:ext>
                  </a:extLst>
                </a:gridCol>
                <a:gridCol w="1114425">
                  <a:extLst>
                    <a:ext uri="{9D8B030D-6E8A-4147-A177-3AD203B41FA5}">
                      <a16:colId xmlns:a16="http://schemas.microsoft.com/office/drawing/2014/main" val="20001"/>
                    </a:ext>
                  </a:extLst>
                </a:gridCol>
                <a:gridCol w="1065213">
                  <a:extLst>
                    <a:ext uri="{9D8B030D-6E8A-4147-A177-3AD203B41FA5}">
                      <a16:colId xmlns:a16="http://schemas.microsoft.com/office/drawing/2014/main" val="20002"/>
                    </a:ext>
                  </a:extLst>
                </a:gridCol>
              </a:tblGrid>
              <a:tr h="6400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Species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(from / to)</a:t>
                      </a:r>
                    </a:p>
                  </a:txBody>
                  <a:tcPr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0"/>
                          <a:cs typeface="ＭＳ Ｐゴシック" charset="0"/>
                        </a:rPr>
                        <a:t>Est. # Inversions</a:t>
                      </a: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0"/>
                          <a:cs typeface="Calibri" charset="0"/>
                        </a:rPr>
                        <a:t># Shared Genes</a:t>
                      </a:r>
                    </a:p>
                  </a:txBody>
                  <a:tcPr marT="45738" marB="457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CC"/>
                    </a:solidFill>
                  </a:tcPr>
                </a:tc>
                <a:extLst>
                  <a:ext uri="{0D108BD9-81ED-4DB2-BD59-A6C34878D82A}">
                    <a16:rowId xmlns:a16="http://schemas.microsoft.com/office/drawing/2014/main" val="10000"/>
                  </a:ext>
                </a:extLst>
              </a:tr>
              <a:tr h="3354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1" u="none" strike="noStrike" cap="none" normalizeH="0" baseline="0">
                          <a:ln>
                            <a:noFill/>
                          </a:ln>
                          <a:solidFill>
                            <a:schemeClr val="tx1"/>
                          </a:solidFill>
                          <a:effectLst/>
                          <a:latin typeface="Calibri" charset="0"/>
                          <a:ea typeface="ＭＳ Ｐゴシック" charset="0"/>
                          <a:cs typeface="Calibri" charset="0"/>
                        </a:rPr>
                        <a:t>D. mel</a:t>
                      </a:r>
                      <a:r>
                        <a:rPr kumimoji="0" lang="en-US" sz="1600" b="0" i="0" u="none" strike="noStrike" cap="none" normalizeH="0" baseline="0">
                          <a:ln>
                            <a:noFill/>
                          </a:ln>
                          <a:solidFill>
                            <a:schemeClr val="tx1"/>
                          </a:solidFill>
                          <a:effectLst/>
                          <a:latin typeface="Calibri" charset="0"/>
                          <a:ea typeface="ＭＳ Ｐゴシック" charset="0"/>
                          <a:cs typeface="Calibri" charset="0"/>
                        </a:rPr>
                        <a:t> / </a:t>
                      </a:r>
                      <a:r>
                        <a:rPr kumimoji="0" lang="en-US" sz="1600" b="0" i="1" u="none" strike="noStrike" cap="none" normalizeH="0" baseline="0">
                          <a:ln>
                            <a:noFill/>
                          </a:ln>
                          <a:solidFill>
                            <a:schemeClr val="tx1"/>
                          </a:solidFill>
                          <a:effectLst/>
                          <a:latin typeface="Calibri" charset="0"/>
                          <a:ea typeface="ＭＳ Ｐゴシック" charset="0"/>
                          <a:cs typeface="Calibri" charset="0"/>
                        </a:rPr>
                        <a:t>D. vir</a:t>
                      </a:r>
                      <a:endParaRPr kumimoji="0" lang="en-US" sz="1600" b="0" i="0" u="none" strike="noStrike" cap="none" normalizeH="0" baseline="0">
                        <a:ln>
                          <a:noFill/>
                        </a:ln>
                        <a:solidFill>
                          <a:schemeClr val="tx1"/>
                        </a:solidFill>
                        <a:effectLst/>
                        <a:latin typeface="Calibri" charset="0"/>
                        <a:ea typeface="ＭＳ Ｐゴシック" charset="0"/>
                        <a:cs typeface="Calibri" charset="0"/>
                      </a:endParaRPr>
                    </a:p>
                  </a:txBody>
                  <a:tcPr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0"/>
                          <a:cs typeface="Calibri" charset="0"/>
                        </a:rPr>
                        <a:t>32</a:t>
                      </a: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0"/>
                          <a:cs typeface="Calibri" charset="0"/>
                        </a:rPr>
                        <a:t>73</a:t>
                      </a:r>
                    </a:p>
                  </a:txBody>
                  <a:tcPr marT="45738" marB="457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4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1" u="none" strike="noStrike" cap="none" normalizeH="0" baseline="0">
                          <a:ln>
                            <a:noFill/>
                          </a:ln>
                          <a:solidFill>
                            <a:schemeClr val="tx1"/>
                          </a:solidFill>
                          <a:effectLst/>
                          <a:latin typeface="Calibri" charset="0"/>
                          <a:ea typeface="ＭＳ Ｐゴシック" charset="0"/>
                          <a:cs typeface="Calibri" charset="0"/>
                        </a:rPr>
                        <a:t>D. mel</a:t>
                      </a:r>
                      <a:r>
                        <a:rPr kumimoji="0" lang="en-US" sz="1600" b="0" i="0" u="none" strike="noStrike" cap="none" normalizeH="0" baseline="0">
                          <a:ln>
                            <a:noFill/>
                          </a:ln>
                          <a:solidFill>
                            <a:schemeClr val="tx1"/>
                          </a:solidFill>
                          <a:effectLst/>
                          <a:latin typeface="Calibri" charset="0"/>
                          <a:ea typeface="ＭＳ Ｐゴシック" charset="0"/>
                          <a:cs typeface="Calibri" charset="0"/>
                        </a:rPr>
                        <a:t> / </a:t>
                      </a:r>
                      <a:r>
                        <a:rPr kumimoji="0" lang="en-US" sz="1600" b="0" i="1" u="none" strike="noStrike" cap="none" normalizeH="0" baseline="0">
                          <a:ln>
                            <a:noFill/>
                          </a:ln>
                          <a:solidFill>
                            <a:schemeClr val="tx1"/>
                          </a:solidFill>
                          <a:effectLst/>
                          <a:latin typeface="Calibri" charset="0"/>
                          <a:ea typeface="ＭＳ Ｐゴシック" charset="0"/>
                          <a:cs typeface="Calibri" charset="0"/>
                        </a:rPr>
                        <a:t>D. moj</a:t>
                      </a:r>
                      <a:endParaRPr kumimoji="0" lang="en-US" sz="1600" b="0" i="0" u="none" strike="noStrike" cap="none" normalizeH="0" baseline="0">
                        <a:ln>
                          <a:noFill/>
                        </a:ln>
                        <a:solidFill>
                          <a:schemeClr val="tx1"/>
                        </a:solidFill>
                        <a:effectLst/>
                        <a:latin typeface="Calibri" charset="0"/>
                        <a:ea typeface="ＭＳ Ｐゴシック" charset="0"/>
                        <a:cs typeface="Calibri" charset="0"/>
                      </a:endParaRPr>
                    </a:p>
                  </a:txBody>
                  <a:tcPr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0"/>
                          <a:cs typeface="Calibri" charset="0"/>
                        </a:rPr>
                        <a:t>31</a:t>
                      </a: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0"/>
                          <a:cs typeface="Calibri" charset="0"/>
                        </a:rPr>
                        <a:t>72</a:t>
                      </a:r>
                    </a:p>
                  </a:txBody>
                  <a:tcPr marT="45738" marB="457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4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1" u="none" strike="noStrike" cap="none" normalizeH="0" baseline="0">
                          <a:ln>
                            <a:noFill/>
                          </a:ln>
                          <a:solidFill>
                            <a:schemeClr val="tx1"/>
                          </a:solidFill>
                          <a:effectLst/>
                          <a:latin typeface="Calibri" charset="0"/>
                          <a:ea typeface="ＭＳ Ｐゴシック" charset="0"/>
                          <a:cs typeface="Calibri" charset="0"/>
                        </a:rPr>
                        <a:t>D. vir</a:t>
                      </a:r>
                      <a:r>
                        <a:rPr kumimoji="0" lang="en-US" sz="1600" b="0" i="0" u="none" strike="noStrike" cap="none" normalizeH="0" baseline="0">
                          <a:ln>
                            <a:noFill/>
                          </a:ln>
                          <a:solidFill>
                            <a:schemeClr val="tx1"/>
                          </a:solidFill>
                          <a:effectLst/>
                          <a:latin typeface="Calibri" charset="0"/>
                          <a:ea typeface="ＭＳ Ｐゴシック" charset="0"/>
                          <a:cs typeface="Calibri" charset="0"/>
                        </a:rPr>
                        <a:t> / </a:t>
                      </a:r>
                      <a:r>
                        <a:rPr kumimoji="0" lang="en-US" sz="1600" b="0" i="1" u="none" strike="noStrike" cap="none" normalizeH="0" baseline="0">
                          <a:ln>
                            <a:noFill/>
                          </a:ln>
                          <a:solidFill>
                            <a:schemeClr val="tx1"/>
                          </a:solidFill>
                          <a:effectLst/>
                          <a:latin typeface="Calibri" charset="0"/>
                          <a:ea typeface="ＭＳ Ｐゴシック" charset="0"/>
                          <a:cs typeface="Calibri" charset="0"/>
                        </a:rPr>
                        <a:t>D. moj</a:t>
                      </a:r>
                      <a:endParaRPr kumimoji="0" lang="en-US" sz="1600" b="0" i="0" u="none" strike="noStrike" cap="none" normalizeH="0" baseline="0">
                        <a:ln>
                          <a:noFill/>
                        </a:ln>
                        <a:solidFill>
                          <a:schemeClr val="tx1"/>
                        </a:solidFill>
                        <a:effectLst/>
                        <a:latin typeface="Calibri" charset="0"/>
                        <a:ea typeface="ＭＳ Ｐゴシック" charset="0"/>
                        <a:cs typeface="Calibri" charset="0"/>
                      </a:endParaRPr>
                    </a:p>
                  </a:txBody>
                  <a:tcPr marT="45738" marB="457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Calibri" charset="0"/>
                          <a:ea typeface="ＭＳ Ｐゴシック" charset="0"/>
                          <a:cs typeface="Calibri" charset="0"/>
                        </a:rPr>
                        <a:t>7</a:t>
                      </a:r>
                    </a:p>
                  </a:txBody>
                  <a:tcPr marT="45738" marB="457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Calibri" charset="0"/>
                          <a:ea typeface="ＭＳ Ｐゴシック" charset="0"/>
                          <a:cs typeface="Calibri" charset="0"/>
                        </a:rPr>
                        <a:t>79</a:t>
                      </a:r>
                    </a:p>
                  </a:txBody>
                  <a:tcPr marT="45738" marB="457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6891" name="Text Box 12">
            <a:extLst>
              <a:ext uri="{FF2B5EF4-FFF2-40B4-BE49-F238E27FC236}">
                <a16:creationId xmlns:a16="http://schemas.microsoft.com/office/drawing/2014/main" id="{C7B204ED-2031-CD48-89CA-1B796AE22D65}"/>
              </a:ext>
            </a:extLst>
          </p:cNvPr>
          <p:cNvSpPr txBox="1">
            <a:spLocks noChangeArrowheads="1"/>
          </p:cNvSpPr>
          <p:nvPr/>
        </p:nvSpPr>
        <p:spPr bwMode="auto">
          <a:xfrm>
            <a:off x="4446588" y="1379538"/>
            <a:ext cx="4716462" cy="400050"/>
          </a:xfrm>
          <a:prstGeom prst="rect">
            <a:avLst/>
          </a:prstGeom>
          <a:noFill/>
          <a:ln w="9525">
            <a:noFill/>
            <a:miter lim="800000"/>
            <a:headEnd/>
            <a:tailEnd/>
          </a:ln>
        </p:spPr>
        <p:txBody>
          <a:bodyPr>
            <a:spAutoFit/>
          </a:bodyPr>
          <a:lstStyle/>
          <a:p>
            <a:pPr algn="ctr">
              <a:spcBef>
                <a:spcPct val="50000"/>
              </a:spcBef>
              <a:defRPr/>
            </a:pPr>
            <a:r>
              <a:rPr lang="en-US" sz="2000" dirty="0">
                <a:latin typeface="Arial"/>
                <a:ea typeface="+mn-ea"/>
                <a:cs typeface="Arial"/>
              </a:rPr>
              <a:t>Relative gene order and orientation</a:t>
            </a:r>
          </a:p>
        </p:txBody>
      </p:sp>
      <p:sp>
        <p:nvSpPr>
          <p:cNvPr id="17434" name="Text Box 14">
            <a:extLst>
              <a:ext uri="{FF2B5EF4-FFF2-40B4-BE49-F238E27FC236}">
                <a16:creationId xmlns:a16="http://schemas.microsoft.com/office/drawing/2014/main" id="{753D165E-5CEB-B74F-AF4D-71DAF522E999}"/>
              </a:ext>
            </a:extLst>
          </p:cNvPr>
          <p:cNvSpPr txBox="1">
            <a:spLocks noChangeArrowheads="1"/>
          </p:cNvSpPr>
          <p:nvPr/>
        </p:nvSpPr>
        <p:spPr bwMode="auto">
          <a:xfrm>
            <a:off x="3908425" y="1535113"/>
            <a:ext cx="1068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1800" i="1"/>
              <a:t>D. mel</a:t>
            </a:r>
            <a:endParaRPr lang="en-US" altLang="en-US" sz="1800"/>
          </a:p>
        </p:txBody>
      </p:sp>
      <p:sp>
        <p:nvSpPr>
          <p:cNvPr id="17435" name="Text Box 15">
            <a:extLst>
              <a:ext uri="{FF2B5EF4-FFF2-40B4-BE49-F238E27FC236}">
                <a16:creationId xmlns:a16="http://schemas.microsoft.com/office/drawing/2014/main" id="{1DAF8E0C-0636-4E40-90D4-C5C521CA473A}"/>
              </a:ext>
            </a:extLst>
          </p:cNvPr>
          <p:cNvSpPr txBox="1">
            <a:spLocks noChangeArrowheads="1"/>
          </p:cNvSpPr>
          <p:nvPr/>
        </p:nvSpPr>
        <p:spPr bwMode="auto">
          <a:xfrm>
            <a:off x="4038600" y="3073400"/>
            <a:ext cx="957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1800" i="1"/>
              <a:t>D. vir</a:t>
            </a:r>
            <a:endParaRPr lang="en-US" altLang="en-US" sz="1800"/>
          </a:p>
        </p:txBody>
      </p:sp>
      <p:sp>
        <p:nvSpPr>
          <p:cNvPr id="17436" name="Text Box 16">
            <a:extLst>
              <a:ext uri="{FF2B5EF4-FFF2-40B4-BE49-F238E27FC236}">
                <a16:creationId xmlns:a16="http://schemas.microsoft.com/office/drawing/2014/main" id="{602A6C11-7477-E843-ABB4-DC719BCB0E80}"/>
              </a:ext>
            </a:extLst>
          </p:cNvPr>
          <p:cNvSpPr txBox="1">
            <a:spLocks noChangeArrowheads="1"/>
          </p:cNvSpPr>
          <p:nvPr/>
        </p:nvSpPr>
        <p:spPr bwMode="auto">
          <a:xfrm>
            <a:off x="4000500" y="3405188"/>
            <a:ext cx="1028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1800" i="1"/>
              <a:t>D. mel</a:t>
            </a:r>
          </a:p>
        </p:txBody>
      </p:sp>
      <p:sp>
        <p:nvSpPr>
          <p:cNvPr id="17437" name="Text Box 17">
            <a:extLst>
              <a:ext uri="{FF2B5EF4-FFF2-40B4-BE49-F238E27FC236}">
                <a16:creationId xmlns:a16="http://schemas.microsoft.com/office/drawing/2014/main" id="{6B5BE624-9B24-9344-8CE5-B366CDC5BC41}"/>
              </a:ext>
            </a:extLst>
          </p:cNvPr>
          <p:cNvSpPr txBox="1">
            <a:spLocks noChangeArrowheads="1"/>
          </p:cNvSpPr>
          <p:nvPr/>
        </p:nvSpPr>
        <p:spPr bwMode="auto">
          <a:xfrm>
            <a:off x="3948117" y="5143506"/>
            <a:ext cx="879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1800" i="1" dirty="0"/>
              <a:t>D. </a:t>
            </a:r>
            <a:r>
              <a:rPr lang="en-US" altLang="en-US" sz="1800" i="1" dirty="0" err="1"/>
              <a:t>moj</a:t>
            </a:r>
            <a:endParaRPr lang="en-US" altLang="en-US" sz="1800" dirty="0"/>
          </a:p>
        </p:txBody>
      </p:sp>
      <p:sp>
        <p:nvSpPr>
          <p:cNvPr id="17438" name="Text Box 18">
            <a:extLst>
              <a:ext uri="{FF2B5EF4-FFF2-40B4-BE49-F238E27FC236}">
                <a16:creationId xmlns:a16="http://schemas.microsoft.com/office/drawing/2014/main" id="{655D9C86-10F7-D44C-89B7-8BA536811223}"/>
              </a:ext>
            </a:extLst>
          </p:cNvPr>
          <p:cNvSpPr txBox="1">
            <a:spLocks noChangeArrowheads="1"/>
          </p:cNvSpPr>
          <p:nvPr/>
        </p:nvSpPr>
        <p:spPr bwMode="auto">
          <a:xfrm>
            <a:off x="3944939" y="5599113"/>
            <a:ext cx="754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50000"/>
              </a:spcBef>
              <a:buFontTx/>
              <a:buNone/>
            </a:pPr>
            <a:r>
              <a:rPr lang="en-US" altLang="en-US" sz="1800" i="1" dirty="0"/>
              <a:t>D. </a:t>
            </a:r>
            <a:r>
              <a:rPr lang="en-US" altLang="en-US" sz="1800" i="1" dirty="0" err="1"/>
              <a:t>vir</a:t>
            </a:r>
            <a:endParaRPr lang="en-US" altLang="en-US" sz="1800" dirty="0"/>
          </a:p>
        </p:txBody>
      </p:sp>
      <p:sp>
        <p:nvSpPr>
          <p:cNvPr id="17439" name="Text Box 19">
            <a:extLst>
              <a:ext uri="{FF2B5EF4-FFF2-40B4-BE49-F238E27FC236}">
                <a16:creationId xmlns:a16="http://schemas.microsoft.com/office/drawing/2014/main" id="{15AEF56F-A03B-F54D-AF0D-C31A031187D7}"/>
              </a:ext>
            </a:extLst>
          </p:cNvPr>
          <p:cNvSpPr txBox="1">
            <a:spLocks noChangeArrowheads="1"/>
          </p:cNvSpPr>
          <p:nvPr/>
        </p:nvSpPr>
        <p:spPr bwMode="auto">
          <a:xfrm>
            <a:off x="3719513" y="4711702"/>
            <a:ext cx="955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50000"/>
              </a:spcBef>
              <a:buFontTx/>
              <a:buNone/>
            </a:pPr>
            <a:r>
              <a:rPr lang="en-US" altLang="en-US" sz="1800" i="1" dirty="0"/>
              <a:t>D. </a:t>
            </a:r>
            <a:r>
              <a:rPr lang="en-US" altLang="en-US" sz="1800" i="1" dirty="0" err="1"/>
              <a:t>moj</a:t>
            </a:r>
            <a:endParaRPr lang="en-US" altLang="en-US" sz="1800" dirty="0"/>
          </a:p>
        </p:txBody>
      </p:sp>
      <p:sp>
        <p:nvSpPr>
          <p:cNvPr id="15" name="AutoShape 97">
            <a:extLst>
              <a:ext uri="{FF2B5EF4-FFF2-40B4-BE49-F238E27FC236}">
                <a16:creationId xmlns:a16="http://schemas.microsoft.com/office/drawing/2014/main" id="{D6BE76E1-AC3C-284E-AB8E-7B91E82ED2AD}"/>
              </a:ext>
            </a:extLst>
          </p:cNvPr>
          <p:cNvSpPr>
            <a:spLocks noChangeArrowheads="1"/>
          </p:cNvSpPr>
          <p:nvPr/>
        </p:nvSpPr>
        <p:spPr bwMode="auto">
          <a:xfrm>
            <a:off x="4276725" y="1987550"/>
            <a:ext cx="295275" cy="1060450"/>
          </a:xfrm>
          <a:prstGeom prst="downArrow">
            <a:avLst>
              <a:gd name="adj1" fmla="val 58333"/>
              <a:gd name="adj2" fmla="val 95833"/>
            </a:avLst>
          </a:prstGeom>
          <a:solidFill>
            <a:schemeClr val="accent1"/>
          </a:solidFill>
          <a:ln w="9525">
            <a:solidFill>
              <a:schemeClr val="accent1">
                <a:lumMod val="50000"/>
              </a:schemeClr>
            </a:solidFill>
            <a:miter lim="800000"/>
            <a:headEnd/>
            <a:tailEnd/>
          </a:ln>
        </p:spPr>
        <p:txBody>
          <a:bodyPr wrap="none" anchor="ctr"/>
          <a:lstStyle/>
          <a:p>
            <a:pPr>
              <a:defRPr/>
            </a:pPr>
            <a:endParaRPr lang="en-US">
              <a:latin typeface="Times" pitchFamily="1" charset="0"/>
              <a:ea typeface="+mn-ea"/>
            </a:endParaRPr>
          </a:p>
        </p:txBody>
      </p:sp>
      <p:pic>
        <p:nvPicPr>
          <p:cNvPr id="17441" name="Picture 15" descr="Screen Shot 2012-06-01 at 2.39.13 PM.png">
            <a:extLst>
              <a:ext uri="{FF2B5EF4-FFF2-40B4-BE49-F238E27FC236}">
                <a16:creationId xmlns:a16="http://schemas.microsoft.com/office/drawing/2014/main" id="{2ECA0E03-8EB1-1640-8FFC-0415635BE1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95825" y="1824038"/>
            <a:ext cx="4246563"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Picture 16" descr="Screen Shot 2012-06-01 at 2.38.55 PM.png">
            <a:extLst>
              <a:ext uri="{FF2B5EF4-FFF2-40B4-BE49-F238E27FC236}">
                <a16:creationId xmlns:a16="http://schemas.microsoft.com/office/drawing/2014/main" id="{65BA2478-5118-7B48-9579-D701D9E305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95825" y="3481388"/>
            <a:ext cx="4251325"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Picture 17" descr="Screen Shot 2012-06-01 at 2.49.41 PM.png">
            <a:extLst>
              <a:ext uri="{FF2B5EF4-FFF2-40B4-BE49-F238E27FC236}">
                <a16:creationId xmlns:a16="http://schemas.microsoft.com/office/drawing/2014/main" id="{B82C6222-DEBD-1240-B343-514525960D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95825" y="5287963"/>
            <a:ext cx="4454525"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97">
            <a:extLst>
              <a:ext uri="{FF2B5EF4-FFF2-40B4-BE49-F238E27FC236}">
                <a16:creationId xmlns:a16="http://schemas.microsoft.com/office/drawing/2014/main" id="{24A66A52-8607-F848-A00D-67659BFF8A77}"/>
              </a:ext>
            </a:extLst>
          </p:cNvPr>
          <p:cNvSpPr>
            <a:spLocks noChangeArrowheads="1"/>
          </p:cNvSpPr>
          <p:nvPr/>
        </p:nvSpPr>
        <p:spPr bwMode="auto">
          <a:xfrm>
            <a:off x="4284663" y="3794125"/>
            <a:ext cx="211137" cy="930275"/>
          </a:xfrm>
          <a:prstGeom prst="downArrow">
            <a:avLst>
              <a:gd name="adj1" fmla="val 58333"/>
              <a:gd name="adj2" fmla="val 95833"/>
            </a:avLst>
          </a:prstGeom>
          <a:solidFill>
            <a:schemeClr val="accent1"/>
          </a:solidFill>
          <a:ln w="9525">
            <a:solidFill>
              <a:schemeClr val="accent1">
                <a:lumMod val="50000"/>
              </a:schemeClr>
            </a:solidFill>
            <a:miter lim="800000"/>
            <a:headEnd/>
            <a:tailEnd/>
          </a:ln>
        </p:spPr>
        <p:txBody>
          <a:bodyPr wrap="none" anchor="ctr"/>
          <a:lstStyle/>
          <a:p>
            <a:pPr>
              <a:defRPr/>
            </a:pPr>
            <a:endParaRPr lang="en-US">
              <a:latin typeface="Times" pitchFamily="1" charset="0"/>
              <a:ea typeface="+mn-ea"/>
            </a:endParaRPr>
          </a:p>
        </p:txBody>
      </p:sp>
      <p:sp>
        <p:nvSpPr>
          <p:cNvPr id="20" name="AutoShape 97">
            <a:extLst>
              <a:ext uri="{FF2B5EF4-FFF2-40B4-BE49-F238E27FC236}">
                <a16:creationId xmlns:a16="http://schemas.microsoft.com/office/drawing/2014/main" id="{0D045E3D-E908-0A43-A774-02D73C04162F}"/>
              </a:ext>
            </a:extLst>
          </p:cNvPr>
          <p:cNvSpPr>
            <a:spLocks noChangeArrowheads="1"/>
          </p:cNvSpPr>
          <p:nvPr/>
        </p:nvSpPr>
        <p:spPr bwMode="auto">
          <a:xfrm>
            <a:off x="4265612" y="5413369"/>
            <a:ext cx="201612" cy="300038"/>
          </a:xfrm>
          <a:prstGeom prst="downArrow">
            <a:avLst>
              <a:gd name="adj1" fmla="val 58333"/>
              <a:gd name="adj2" fmla="val 95833"/>
            </a:avLst>
          </a:prstGeom>
          <a:solidFill>
            <a:schemeClr val="accent1"/>
          </a:solidFill>
          <a:ln w="9525">
            <a:solidFill>
              <a:schemeClr val="accent1">
                <a:lumMod val="50000"/>
              </a:schemeClr>
            </a:solidFill>
            <a:miter lim="800000"/>
            <a:headEnd/>
            <a:tailEnd/>
          </a:ln>
        </p:spPr>
        <p:txBody>
          <a:bodyPr wrap="none" anchor="ctr"/>
          <a:lstStyle/>
          <a:p>
            <a:pPr>
              <a:defRPr/>
            </a:pPr>
            <a:endParaRPr lang="en-US">
              <a:latin typeface="Times" pitchFamily="1" charset="0"/>
              <a:ea typeface="+mn-ea"/>
            </a:endParaRPr>
          </a:p>
        </p:txBody>
      </p:sp>
      <p:sp>
        <p:nvSpPr>
          <p:cNvPr id="21" name="Rectangle 20">
            <a:extLst>
              <a:ext uri="{FF2B5EF4-FFF2-40B4-BE49-F238E27FC236}">
                <a16:creationId xmlns:a16="http://schemas.microsoft.com/office/drawing/2014/main" id="{5AEAD393-AD77-9E46-8C0F-FCD54A36C374}"/>
              </a:ext>
            </a:extLst>
          </p:cNvPr>
          <p:cNvSpPr>
            <a:spLocks noChangeArrowheads="1"/>
          </p:cNvSpPr>
          <p:nvPr/>
        </p:nvSpPr>
        <p:spPr bwMode="auto">
          <a:xfrm>
            <a:off x="5810250" y="6021388"/>
            <a:ext cx="430213" cy="150812"/>
          </a:xfrm>
          <a:prstGeom prst="rect">
            <a:avLst/>
          </a:prstGeom>
          <a:solidFill>
            <a:schemeClr val="tx1"/>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36905" name="Text Box 14">
            <a:extLst>
              <a:ext uri="{FF2B5EF4-FFF2-40B4-BE49-F238E27FC236}">
                <a16:creationId xmlns:a16="http://schemas.microsoft.com/office/drawing/2014/main" id="{2CF19DA0-B22A-5F45-9B06-B3E24569A78C}"/>
              </a:ext>
            </a:extLst>
          </p:cNvPr>
          <p:cNvSpPr txBox="1">
            <a:spLocks noChangeArrowheads="1"/>
          </p:cNvSpPr>
          <p:nvPr/>
        </p:nvSpPr>
        <p:spPr bwMode="auto">
          <a:xfrm>
            <a:off x="6240463" y="5878513"/>
            <a:ext cx="1787525" cy="369887"/>
          </a:xfrm>
          <a:prstGeom prst="rect">
            <a:avLst/>
          </a:prstGeom>
          <a:noFill/>
          <a:ln w="9525">
            <a:noFill/>
            <a:miter lim="800000"/>
            <a:headEnd/>
            <a:tailEnd/>
          </a:ln>
        </p:spPr>
        <p:txBody>
          <a:bodyPr>
            <a:spAutoFit/>
          </a:bodyPr>
          <a:lstStyle/>
          <a:p>
            <a:pPr>
              <a:spcBef>
                <a:spcPct val="50000"/>
              </a:spcBef>
              <a:defRPr/>
            </a:pPr>
            <a:r>
              <a:rPr lang="en-US" sz="1800" dirty="0">
                <a:latin typeface="+mn-lt"/>
                <a:ea typeface="+mn-ea"/>
              </a:rPr>
              <a:t>Inversion step</a:t>
            </a:r>
          </a:p>
        </p:txBody>
      </p:sp>
      <p:sp>
        <p:nvSpPr>
          <p:cNvPr id="17448" name="TextBox 21">
            <a:extLst>
              <a:ext uri="{FF2B5EF4-FFF2-40B4-BE49-F238E27FC236}">
                <a16:creationId xmlns:a16="http://schemas.microsoft.com/office/drawing/2014/main" id="{FFD95EFE-F558-0F4B-A64D-3FD82A9A2FFA}"/>
              </a:ext>
            </a:extLst>
          </p:cNvPr>
          <p:cNvSpPr txBox="1">
            <a:spLocks noChangeArrowheads="1"/>
          </p:cNvSpPr>
          <p:nvPr/>
        </p:nvSpPr>
        <p:spPr bwMode="auto">
          <a:xfrm>
            <a:off x="177800" y="4419600"/>
            <a:ext cx="366553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a:latin typeface="Arial" panose="020B0604020202020204" pitchFamily="34" charset="0"/>
                <a:cs typeface="Arial" panose="020B0604020202020204" pitchFamily="34" charset="0"/>
              </a:rPr>
              <a:t>Gene association with H3K9me2, </a:t>
            </a:r>
          </a:p>
          <a:p>
            <a:pPr>
              <a:spcBef>
                <a:spcPct val="0"/>
              </a:spcBef>
              <a:buFontTx/>
              <a:buNone/>
            </a:pPr>
            <a:r>
              <a:rPr lang="en-US" altLang="en-US" sz="1800">
                <a:latin typeface="Arial" panose="020B0604020202020204" pitchFamily="34" charset="0"/>
                <a:cs typeface="Arial" panose="020B0604020202020204" pitchFamily="34" charset="0"/>
              </a:rPr>
              <a:t>H3K27me3, or H3K4me2 </a:t>
            </a:r>
          </a:p>
          <a:p>
            <a:pPr>
              <a:spcBef>
                <a:spcPct val="0"/>
              </a:spcBef>
              <a:buFontTx/>
              <a:buNone/>
            </a:pPr>
            <a:r>
              <a:rPr lang="en-US" altLang="en-US" sz="1800">
                <a:latin typeface="Arial" panose="020B0604020202020204" pitchFamily="34" charset="0"/>
                <a:cs typeface="Arial" panose="020B0604020202020204" pitchFamily="34" charset="0"/>
              </a:rPr>
              <a:t>remained the same in </a:t>
            </a:r>
            <a:r>
              <a:rPr lang="en-US" altLang="en-US" sz="1800" i="1">
                <a:latin typeface="Arial" panose="020B0604020202020204" pitchFamily="34" charset="0"/>
                <a:cs typeface="Arial" panose="020B0604020202020204" pitchFamily="34" charset="0"/>
              </a:rPr>
              <a:t>D.</a:t>
            </a:r>
          </a:p>
          <a:p>
            <a:pPr>
              <a:spcBef>
                <a:spcPct val="0"/>
              </a:spcBef>
              <a:buFontTx/>
              <a:buNone/>
            </a:pPr>
            <a:r>
              <a:rPr lang="en-US" altLang="en-US" sz="1800" i="1">
                <a:latin typeface="Arial" panose="020B0604020202020204" pitchFamily="34" charset="0"/>
                <a:cs typeface="Arial" panose="020B0604020202020204" pitchFamily="34" charset="0"/>
              </a:rPr>
              <a:t>melanogaster</a:t>
            </a:r>
            <a:r>
              <a:rPr lang="en-US" altLang="en-US" sz="1800">
                <a:latin typeface="Arial" panose="020B0604020202020204" pitchFamily="34" charset="0"/>
                <a:cs typeface="Arial" panose="020B0604020202020204" pitchFamily="34" charset="0"/>
              </a:rPr>
              <a:t> and </a:t>
            </a:r>
            <a:r>
              <a:rPr lang="en-US" altLang="en-US" sz="1800" i="1">
                <a:latin typeface="Arial" panose="020B0604020202020204" pitchFamily="34" charset="0"/>
                <a:cs typeface="Arial" panose="020B0604020202020204" pitchFamily="34" charset="0"/>
              </a:rPr>
              <a:t>D. mojavensis,</a:t>
            </a:r>
          </a:p>
          <a:p>
            <a:pPr>
              <a:spcBef>
                <a:spcPct val="0"/>
              </a:spcBef>
              <a:buFontTx/>
              <a:buNone/>
            </a:pPr>
            <a:r>
              <a:rPr lang="en-US" altLang="en-US" sz="1800">
                <a:latin typeface="Arial" panose="020B0604020202020204" pitchFamily="34" charset="0"/>
                <a:cs typeface="Arial" panose="020B0604020202020204" pitchFamily="34" charset="0"/>
              </a:rPr>
              <a:t>indicating local signals.</a:t>
            </a:r>
          </a:p>
        </p:txBody>
      </p:sp>
      <p:sp>
        <p:nvSpPr>
          <p:cNvPr id="17449" name="TextBox 1">
            <a:extLst>
              <a:ext uri="{FF2B5EF4-FFF2-40B4-BE49-F238E27FC236}">
                <a16:creationId xmlns:a16="http://schemas.microsoft.com/office/drawing/2014/main" id="{308E326A-5015-A546-AD61-28BAEEE0C258}"/>
              </a:ext>
            </a:extLst>
          </p:cNvPr>
          <p:cNvSpPr txBox="1">
            <a:spLocks noChangeArrowheads="1"/>
          </p:cNvSpPr>
          <p:nvPr/>
        </p:nvSpPr>
        <p:spPr bwMode="auto">
          <a:xfrm>
            <a:off x="152400" y="6096000"/>
            <a:ext cx="360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cs typeface="Arial" panose="020B0604020202020204" pitchFamily="34" charset="0"/>
              </a:rPr>
              <a:t>Leung et al 2010 Genetics 185:1519; </a:t>
            </a:r>
          </a:p>
          <a:p>
            <a:pPr>
              <a:spcBef>
                <a:spcPct val="0"/>
              </a:spcBef>
              <a:buFontTx/>
              <a:buNone/>
            </a:pPr>
            <a:r>
              <a:rPr lang="en-US" altLang="en-US" sz="1600">
                <a:latin typeface="Arial" panose="020B0604020202020204" pitchFamily="34" charset="0"/>
                <a:cs typeface="Arial" panose="020B0604020202020204" pitchFamily="34" charset="0"/>
              </a:rPr>
              <a:t>Leung et al 2015 G3 5: 719.</a:t>
            </a:r>
          </a:p>
        </p:txBody>
      </p:sp>
    </p:spTree>
    <p:extLst>
      <p:ext uri="{BB962C8B-B14F-4D97-AF65-F5344CB8AC3E}">
        <p14:creationId xmlns:p14="http://schemas.microsoft.com/office/powerpoint/2010/main" val="5443061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6F1D26AB-9E44-9740-95C8-CD185540D25F}"/>
              </a:ext>
            </a:extLst>
          </p:cNvPr>
          <p:cNvSpPr>
            <a:spLocks noGrp="1" noChangeArrowheads="1"/>
          </p:cNvSpPr>
          <p:nvPr>
            <p:ph type="title"/>
          </p:nvPr>
        </p:nvSpPr>
        <p:spPr>
          <a:xfrm>
            <a:off x="666750" y="201478"/>
            <a:ext cx="7477125" cy="512763"/>
          </a:xfrm>
        </p:spPr>
        <p:txBody>
          <a:bodyPr/>
          <a:lstStyle/>
          <a:p>
            <a:pPr eaLnBrk="1" hangingPunct="1"/>
            <a:r>
              <a:rPr lang="en-US" altLang="en-US" sz="3200" b="1" dirty="0">
                <a:latin typeface="Arial" panose="020B0604020202020204" pitchFamily="34" charset="0"/>
                <a:ea typeface="ＭＳ Ｐゴシック" panose="020B0600070205080204" pitchFamily="34" charset="-128"/>
                <a:cs typeface="Arial" panose="020B0604020202020204" pitchFamily="34" charset="0"/>
              </a:rPr>
              <a:t>Conclusions</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86018" name="Rectangle 3">
            <a:extLst>
              <a:ext uri="{FF2B5EF4-FFF2-40B4-BE49-F238E27FC236}">
                <a16:creationId xmlns:a16="http://schemas.microsoft.com/office/drawing/2014/main" id="{B77BCE5C-C391-BA40-AA11-5661564AD24A}"/>
              </a:ext>
            </a:extLst>
          </p:cNvPr>
          <p:cNvSpPr>
            <a:spLocks noGrp="1" noChangeArrowheads="1"/>
          </p:cNvSpPr>
          <p:nvPr>
            <p:ph type="body" idx="1"/>
          </p:nvPr>
        </p:nvSpPr>
        <p:spPr>
          <a:xfrm>
            <a:off x="304800" y="711676"/>
            <a:ext cx="8839200" cy="6330950"/>
          </a:xfrm>
        </p:spPr>
        <p:txBody>
          <a:bodyPr/>
          <a:lstStyle/>
          <a:p>
            <a:pPr eaLnBrk="1" hangingPunct="1">
              <a:lnSpc>
                <a:spcPct val="90000"/>
              </a:lnSpc>
            </a:pPr>
            <a:r>
              <a:rPr lang="en-US" altLang="en-US" sz="2000" dirty="0">
                <a:latin typeface="Arial" panose="020B0604020202020204" pitchFamily="34" charset="0"/>
                <a:ea typeface="ＭＳ Ｐゴシック" panose="020B0600070205080204" pitchFamily="34" charset="-128"/>
              </a:rPr>
              <a:t>The fourth chromosome of </a:t>
            </a:r>
            <a:r>
              <a:rPr lang="en-US" altLang="en-US" sz="2000" i="1" dirty="0">
                <a:latin typeface="Arial" panose="020B0604020202020204" pitchFamily="34" charset="0"/>
                <a:ea typeface="ＭＳ Ｐゴシック" panose="020B0600070205080204" pitchFamily="34" charset="-128"/>
              </a:rPr>
              <a:t>D. melanogaster</a:t>
            </a:r>
            <a:r>
              <a:rPr lang="en-US" altLang="en-US" sz="2000" dirty="0">
                <a:latin typeface="Arial" panose="020B0604020202020204" pitchFamily="34" charset="0"/>
                <a:ea typeface="ＭＳ Ｐゴシック" panose="020B0600070205080204" pitchFamily="34" charset="-128"/>
              </a:rPr>
              <a:t> is largely heterochromatic</a:t>
            </a:r>
          </a:p>
          <a:p>
            <a:pPr eaLnBrk="1" hangingPunct="1">
              <a:lnSpc>
                <a:spcPct val="90000"/>
              </a:lnSpc>
              <a:buFontTx/>
              <a:buNone/>
            </a:pPr>
            <a:r>
              <a:rPr lang="en-US" altLang="en-US" sz="2000" dirty="0">
                <a:latin typeface="Arial" panose="020B0604020202020204" pitchFamily="34" charset="0"/>
                <a:ea typeface="ＭＳ Ｐゴシック" panose="020B0600070205080204" pitchFamily="34" charset="-128"/>
              </a:rPr>
              <a:t>	  --  ~30% repetitious DNA (higher in </a:t>
            </a:r>
            <a:r>
              <a:rPr lang="en-US" altLang="en-US" sz="2000" i="1" dirty="0">
                <a:latin typeface="Arial" panose="020B0604020202020204" pitchFamily="34" charset="0"/>
                <a:ea typeface="ＭＳ Ｐゴシック" panose="020B0600070205080204" pitchFamily="34" charset="-128"/>
              </a:rPr>
              <a:t>D. </a:t>
            </a:r>
            <a:r>
              <a:rPr lang="en-US" altLang="en-US" sz="2000" i="1" dirty="0" err="1">
                <a:latin typeface="Arial" panose="020B0604020202020204" pitchFamily="34" charset="0"/>
                <a:ea typeface="ＭＳ Ｐゴシック" panose="020B0600070205080204" pitchFamily="34" charset="-128"/>
              </a:rPr>
              <a:t>ananassae</a:t>
            </a:r>
            <a:r>
              <a:rPr lang="en-US" altLang="en-US" sz="2000" dirty="0">
                <a:latin typeface="Arial" panose="020B0604020202020204" pitchFamily="34" charset="0"/>
                <a:ea typeface="ＭＳ Ｐゴシック" panose="020B0600070205080204" pitchFamily="34" charset="-128"/>
              </a:rPr>
              <a:t>)</a:t>
            </a:r>
            <a:r>
              <a:rPr lang="en-US" altLang="en-US" sz="2000" i="1" dirty="0">
                <a:latin typeface="Arial" panose="020B0604020202020204" pitchFamily="34" charset="0"/>
                <a:ea typeface="ＭＳ Ｐゴシック" panose="020B0600070205080204" pitchFamily="34" charset="-128"/>
              </a:rPr>
              <a:t>;</a:t>
            </a:r>
          </a:p>
          <a:p>
            <a:pPr lvl="1" eaLnBrk="1" hangingPunct="1">
              <a:lnSpc>
                <a:spcPct val="90000"/>
              </a:lnSpc>
            </a:pPr>
            <a:r>
              <a:rPr lang="en-US" altLang="en-US" sz="2000" dirty="0">
                <a:latin typeface="Arial" panose="020B0604020202020204" pitchFamily="34" charset="0"/>
                <a:ea typeface="ＭＳ Ｐゴシック" panose="020B0600070205080204" pitchFamily="34" charset="-128"/>
              </a:rPr>
              <a:t>but ca. 80 genes in ~1.4 Mb, a normal gene density;</a:t>
            </a:r>
          </a:p>
          <a:p>
            <a:pPr lvl="1" eaLnBrk="1" hangingPunct="1">
              <a:lnSpc>
                <a:spcPct val="90000"/>
              </a:lnSpc>
            </a:pPr>
            <a:r>
              <a:rPr lang="en-US" altLang="en-US" sz="2000" dirty="0">
                <a:latin typeface="Arial" panose="020B0604020202020204" pitchFamily="34" charset="0"/>
                <a:ea typeface="ＭＳ Ｐゴシック" panose="020B0600070205080204" pitchFamily="34" charset="-128"/>
              </a:rPr>
              <a:t>gene expression at similar levels as seen in euchromatic domains;</a:t>
            </a:r>
          </a:p>
          <a:p>
            <a:pPr lvl="1" eaLnBrk="1" hangingPunct="1">
              <a:lnSpc>
                <a:spcPct val="90000"/>
              </a:lnSpc>
            </a:pPr>
            <a:r>
              <a:rPr lang="en-US" altLang="en-US" sz="2000" dirty="0">
                <a:latin typeface="Arial" panose="020B0604020202020204" pitchFamily="34" charset="0"/>
                <a:ea typeface="ＭＳ Ｐゴシック" panose="020B0600070205080204" pitchFamily="34" charset="-128"/>
              </a:rPr>
              <a:t>ten-fold higher levels of repetitious sequences around genes.  </a:t>
            </a:r>
          </a:p>
          <a:p>
            <a:pPr lvl="1" eaLnBrk="1" hangingPunct="1">
              <a:lnSpc>
                <a:spcPct val="90000"/>
              </a:lnSpc>
            </a:pPr>
            <a:endParaRPr lang="en-US" altLang="en-US" sz="1000" dirty="0">
              <a:latin typeface="Arial" panose="020B0604020202020204" pitchFamily="34" charset="0"/>
              <a:ea typeface="ＭＳ Ｐゴシック" panose="020B0600070205080204" pitchFamily="34" charset="-128"/>
            </a:endParaRPr>
          </a:p>
          <a:p>
            <a:pPr eaLnBrk="1" hangingPunct="1">
              <a:lnSpc>
                <a:spcPct val="90000"/>
              </a:lnSpc>
            </a:pPr>
            <a:r>
              <a:rPr lang="en-US" altLang="en-US" sz="2000" dirty="0">
                <a:latin typeface="Arial" panose="020B0604020202020204" pitchFamily="34" charset="0"/>
                <a:ea typeface="ＭＳ Ｐゴシック" panose="020B0600070205080204" pitchFamily="34" charset="-128"/>
              </a:rPr>
              <a:t>Incomplete transposition of the </a:t>
            </a:r>
            <a:r>
              <a:rPr lang="en-US" altLang="en-US" sz="2000" i="1" dirty="0">
                <a:latin typeface="Arial" panose="020B0604020202020204" pitchFamily="34" charset="0"/>
                <a:ea typeface="ＭＳ Ｐゴシック" panose="020B0600070205080204" pitchFamily="34" charset="-128"/>
              </a:rPr>
              <a:t>P</a:t>
            </a:r>
            <a:r>
              <a:rPr lang="en-US" altLang="en-US" sz="2000" dirty="0">
                <a:latin typeface="Arial" panose="020B0604020202020204" pitchFamily="34" charset="0"/>
                <a:ea typeface="ＭＳ Ｐゴシック" panose="020B0600070205080204" pitchFamily="34" charset="-128"/>
              </a:rPr>
              <a:t> element on the fourth chromosome       in </a:t>
            </a:r>
            <a:r>
              <a:rPr lang="en-US" altLang="en-US" sz="2000" i="1" dirty="0">
                <a:latin typeface="Arial" panose="020B0604020202020204" pitchFamily="34" charset="0"/>
                <a:ea typeface="ＭＳ Ｐゴシック" panose="020B0600070205080204" pitchFamily="34" charset="-128"/>
              </a:rPr>
              <a:t>D. melanogaster</a:t>
            </a:r>
          </a:p>
          <a:p>
            <a:pPr lvl="1" eaLnBrk="1" hangingPunct="1">
              <a:lnSpc>
                <a:spcPct val="90000"/>
              </a:lnSpc>
            </a:pPr>
            <a:r>
              <a:rPr lang="en-US" altLang="en-US" sz="2000" dirty="0">
                <a:latin typeface="Arial" panose="020B0604020202020204" pitchFamily="34" charset="0"/>
                <a:ea typeface="ＭＳ Ｐゴシック" panose="020B0600070205080204" pitchFamily="34" charset="-128"/>
              </a:rPr>
              <a:t>results in local deletions and duplications that can  cause a switch in phenotype, indicating a switch in chromatin packaging;</a:t>
            </a:r>
          </a:p>
          <a:p>
            <a:pPr lvl="1" eaLnBrk="1" hangingPunct="1">
              <a:lnSpc>
                <a:spcPct val="90000"/>
              </a:lnSpc>
            </a:pPr>
            <a:r>
              <a:rPr lang="en-US" altLang="en-US" sz="2000" dirty="0">
                <a:latin typeface="Arial" panose="020B0604020202020204" pitchFamily="34" charset="0"/>
                <a:ea typeface="ＭＳ Ｐゴシック" panose="020B0600070205080204" pitchFamily="34" charset="-128"/>
              </a:rPr>
              <a:t>argues against a fixed boundary, supports  an equilibrium model;</a:t>
            </a:r>
          </a:p>
          <a:p>
            <a:pPr lvl="1" eaLnBrk="1" hangingPunct="1">
              <a:lnSpc>
                <a:spcPct val="90000"/>
              </a:lnSpc>
              <a:buFontTx/>
              <a:buNone/>
            </a:pPr>
            <a:r>
              <a:rPr lang="en-US" altLang="en-US" sz="2000" dirty="0">
                <a:latin typeface="Arial" panose="020B0604020202020204" pitchFamily="34" charset="0"/>
                <a:ea typeface="ＭＳ Ｐゴシック" panose="020B0600070205080204" pitchFamily="34" charset="-128"/>
              </a:rPr>
              <a:t>--  proximity to </a:t>
            </a:r>
            <a:r>
              <a:rPr lang="en-US" altLang="en-US" sz="2000" i="1" dirty="0">
                <a:latin typeface="Arial" panose="020B0604020202020204" pitchFamily="34" charset="0"/>
                <a:ea typeface="ＭＳ Ｐゴシック" panose="020B0600070205080204" pitchFamily="34" charset="-128"/>
              </a:rPr>
              <a:t>1360</a:t>
            </a:r>
            <a:r>
              <a:rPr lang="en-US" altLang="en-US" sz="2000" dirty="0">
                <a:latin typeface="Arial" panose="020B0604020202020204" pitchFamily="34" charset="0"/>
                <a:ea typeface="ＭＳ Ｐゴシック" panose="020B0600070205080204" pitchFamily="34" charset="-128"/>
              </a:rPr>
              <a:t> associated with heterochromatin formation;  requires high repeat density and/or proximity to chromocenter.</a:t>
            </a:r>
          </a:p>
          <a:p>
            <a:pPr lvl="1" eaLnBrk="1" hangingPunct="1">
              <a:lnSpc>
                <a:spcPct val="90000"/>
              </a:lnSpc>
              <a:buFontTx/>
              <a:buChar char="-"/>
            </a:pPr>
            <a:endParaRPr lang="en-US" altLang="en-US" sz="1000" dirty="0">
              <a:latin typeface="Arial" panose="020B0604020202020204" pitchFamily="34" charset="0"/>
              <a:ea typeface="ＭＳ Ｐゴシック" panose="020B0600070205080204" pitchFamily="34" charset="-128"/>
            </a:endParaRPr>
          </a:p>
          <a:p>
            <a:pPr eaLnBrk="1" hangingPunct="1">
              <a:lnSpc>
                <a:spcPct val="90000"/>
              </a:lnSpc>
            </a:pPr>
            <a:r>
              <a:rPr lang="en-US" altLang="en-US" sz="2000" dirty="0">
                <a:latin typeface="Arial" panose="020B0604020202020204" pitchFamily="34" charset="0"/>
                <a:ea typeface="ＭＳ Ｐゴシック" panose="020B0600070205080204" pitchFamily="34" charset="-128"/>
              </a:rPr>
              <a:t>Gene/ chromatin structure of fourth chromosome genes</a:t>
            </a:r>
          </a:p>
          <a:p>
            <a:pPr lvl="1" eaLnBrk="1" hangingPunct="1">
              <a:lnSpc>
                <a:spcPct val="90000"/>
              </a:lnSpc>
              <a:buFontTx/>
              <a:buChar char="-"/>
            </a:pPr>
            <a:r>
              <a:rPr lang="en-US" altLang="en-US" sz="2000" dirty="0">
                <a:latin typeface="Arial" panose="020B0604020202020204" pitchFamily="34" charset="0"/>
                <a:ea typeface="ＭＳ Ｐゴシック" panose="020B0600070205080204" pitchFamily="34" charset="-128"/>
              </a:rPr>
              <a:t>genes are larger, show low codon bias.</a:t>
            </a:r>
          </a:p>
          <a:p>
            <a:pPr lvl="1" eaLnBrk="1" hangingPunct="1">
              <a:lnSpc>
                <a:spcPct val="90000"/>
              </a:lnSpc>
              <a:buFontTx/>
              <a:buChar char="-"/>
            </a:pPr>
            <a:r>
              <a:rPr lang="en-US" altLang="en-US" sz="2000" dirty="0">
                <a:latin typeface="Arial" panose="020B0604020202020204" pitchFamily="34" charset="0"/>
                <a:ea typeface="ＭＳ Ｐゴシック" panose="020B0600070205080204" pitchFamily="34" charset="-128"/>
              </a:rPr>
              <a:t>most are “heterochromatic genes,” dependent on HP1a for optimal expression; active marks at TSS, but revert to heterochromatin marks over the body of the gene; see enrichment of Top2 motif.</a:t>
            </a:r>
          </a:p>
          <a:p>
            <a:pPr eaLnBrk="1" hangingPunct="1">
              <a:lnSpc>
                <a:spcPct val="90000"/>
              </a:lnSpc>
              <a:buFontTx/>
              <a:buNone/>
            </a:pPr>
            <a:endParaRPr lang="en-US" altLang="en-US" sz="2000" b="1" dirty="0">
              <a:ea typeface="ＭＳ Ｐゴシック" panose="020B0600070205080204" pitchFamily="34" charset="-128"/>
            </a:endParaRPr>
          </a:p>
          <a:p>
            <a:pPr eaLnBrk="1" hangingPunct="1">
              <a:lnSpc>
                <a:spcPct val="90000"/>
              </a:lnSpc>
            </a:pPr>
            <a:endParaRPr lang="en-US" altLang="en-US" sz="2000" b="1" dirty="0">
              <a:ea typeface="ＭＳ Ｐゴシック" panose="020B0600070205080204" pitchFamily="34" charset="-128"/>
            </a:endParaRPr>
          </a:p>
          <a:p>
            <a:pPr eaLnBrk="1" hangingPunct="1">
              <a:lnSpc>
                <a:spcPct val="90000"/>
              </a:lnSpc>
            </a:pPr>
            <a:endParaRPr lang="en-US" altLang="en-US" sz="2000" b="1" dirty="0">
              <a:ea typeface="ＭＳ Ｐゴシック" panose="020B0600070205080204" pitchFamily="34" charset="-128"/>
            </a:endParaRPr>
          </a:p>
          <a:p>
            <a:pPr eaLnBrk="1" hangingPunct="1">
              <a:lnSpc>
                <a:spcPct val="90000"/>
              </a:lnSpc>
            </a:pPr>
            <a:endParaRPr lang="en-US" altLang="en-US" sz="2000" b="1" dirty="0">
              <a:ea typeface="ＭＳ Ｐゴシック" panose="020B0600070205080204" pitchFamily="34" charset="-128"/>
            </a:endParaRPr>
          </a:p>
          <a:p>
            <a:pPr eaLnBrk="1" hangingPunct="1">
              <a:lnSpc>
                <a:spcPct val="90000"/>
              </a:lnSpc>
            </a:pPr>
            <a:endParaRPr lang="en-US" altLang="en-US" dirty="0">
              <a:ea typeface="ＭＳ Ｐゴシック" panose="020B0600070205080204" pitchFamily="34" charset="-128"/>
            </a:endParaRPr>
          </a:p>
        </p:txBody>
      </p:sp>
      <p:sp>
        <p:nvSpPr>
          <p:cNvPr id="2" name="TextBox 1">
            <a:extLst>
              <a:ext uri="{FF2B5EF4-FFF2-40B4-BE49-F238E27FC236}">
                <a16:creationId xmlns:a16="http://schemas.microsoft.com/office/drawing/2014/main" id="{5CD2FDD5-44D9-E646-9AEF-41AC309AB2B5}"/>
              </a:ext>
            </a:extLst>
          </p:cNvPr>
          <p:cNvSpPr txBox="1"/>
          <p:nvPr/>
        </p:nvSpPr>
        <p:spPr>
          <a:xfrm>
            <a:off x="8058815" y="6411433"/>
            <a:ext cx="83227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S Elgin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960CE235-7481-B64E-8E7C-5F44393BAB98}"/>
              </a:ext>
            </a:extLst>
          </p:cNvPr>
          <p:cNvSpPr>
            <a:spLocks noGrp="1" noChangeArrowheads="1"/>
          </p:cNvSpPr>
          <p:nvPr>
            <p:ph type="title"/>
          </p:nvPr>
        </p:nvSpPr>
        <p:spPr>
          <a:xfrm>
            <a:off x="666750" y="254002"/>
            <a:ext cx="7772400" cy="1143000"/>
          </a:xfrm>
        </p:spPr>
        <p:txBody>
          <a:bodyPr/>
          <a:lstStyle/>
          <a:p>
            <a:pPr eaLnBrk="1" hangingPunct="1"/>
            <a:r>
              <a:rPr lang="en-US" altLang="en-US" sz="2800" dirty="0">
                <a:latin typeface="Arial" panose="020B0604020202020204" pitchFamily="34" charset="0"/>
                <a:ea typeface="ＭＳ Ｐゴシック" panose="020B0600070205080204" pitchFamily="34" charset="-128"/>
              </a:rPr>
              <a:t>Challenges, Questions</a:t>
            </a:r>
            <a:br>
              <a:rPr lang="en-US" altLang="en-US" sz="3200" dirty="0">
                <a:latin typeface="Arial" panose="020B0604020202020204" pitchFamily="34" charset="0"/>
                <a:ea typeface="ＭＳ Ｐゴシック" panose="020B0600070205080204" pitchFamily="34" charset="-128"/>
              </a:rPr>
            </a:br>
            <a:r>
              <a:rPr lang="en-US" altLang="en-US" sz="2400" dirty="0">
                <a:latin typeface="Arial" panose="020B0604020202020204" pitchFamily="34" charset="0"/>
                <a:ea typeface="ＭＳ Ｐゴシック" panose="020B0600070205080204" pitchFamily="34" charset="-128"/>
              </a:rPr>
              <a:t>What happens to all of these characteristics when the chromosome is 8X larger due to repetitious elements?</a:t>
            </a:r>
            <a:endParaRPr lang="en-US" altLang="en-US" sz="2400" b="1" dirty="0">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9ED85DF7-EE4B-014B-9E5A-FF9277FD8444}"/>
              </a:ext>
            </a:extLst>
          </p:cNvPr>
          <p:cNvSpPr>
            <a:spLocks noGrp="1"/>
          </p:cNvSpPr>
          <p:nvPr>
            <p:ph idx="1"/>
          </p:nvPr>
        </p:nvSpPr>
        <p:spPr>
          <a:xfrm>
            <a:off x="506506" y="1622612"/>
            <a:ext cx="7772400" cy="4114800"/>
          </a:xfrm>
        </p:spPr>
        <p:txBody>
          <a:bodyPr/>
          <a:lstStyle/>
          <a:p>
            <a:pPr>
              <a:defRPr/>
            </a:pPr>
            <a:r>
              <a:rPr lang="en-US" sz="1800" dirty="0">
                <a:latin typeface="Arial" panose="020B0604020202020204" pitchFamily="34" charset="0"/>
                <a:cs typeface="Arial" panose="020B0604020202020204" pitchFamily="34" charset="0"/>
              </a:rPr>
              <a:t>Scientific questions:</a:t>
            </a:r>
          </a:p>
          <a:p>
            <a:pPr lvl="1">
              <a:defRPr/>
            </a:pPr>
            <a:r>
              <a:rPr lang="en-US" sz="1800" u="sng" dirty="0">
                <a:latin typeface="Arial" panose="020B0604020202020204" pitchFamily="34" charset="0"/>
                <a:cs typeface="Arial" panose="020B0604020202020204" pitchFamily="34" charset="0"/>
              </a:rPr>
              <a:t>What is the impact on gene characteristics and epigenomic landscape?</a:t>
            </a:r>
            <a:r>
              <a:rPr lang="en-US" sz="1800" dirty="0">
                <a:latin typeface="Arial" panose="020B0604020202020204" pitchFamily="34" charset="0"/>
                <a:cs typeface="Arial" panose="020B0604020202020204" pitchFamily="34" charset="0"/>
              </a:rPr>
              <a:t>  Intron/exon organization, size; relative position of the TSS; distribution of histone modifications.</a:t>
            </a:r>
            <a:endParaRPr lang="en-US" sz="1800" u="sng" dirty="0">
              <a:latin typeface="Arial" panose="020B0604020202020204" pitchFamily="34" charset="0"/>
              <a:cs typeface="Arial" panose="020B0604020202020204" pitchFamily="34" charset="0"/>
            </a:endParaRPr>
          </a:p>
          <a:p>
            <a:pPr lvl="1">
              <a:defRPr/>
            </a:pPr>
            <a:r>
              <a:rPr lang="en-US" sz="1800" dirty="0">
                <a:latin typeface="Arial" panose="020B0604020202020204" pitchFamily="34" charset="0"/>
                <a:cs typeface="Arial" panose="020B0604020202020204" pitchFamily="34" charset="0"/>
              </a:rPr>
              <a:t>What factors (</a:t>
            </a:r>
            <a:r>
              <a:rPr lang="en-US" sz="1800" i="1" dirty="0">
                <a:latin typeface="Arial" panose="020B0604020202020204" pitchFamily="34" charset="0"/>
                <a:cs typeface="Arial" panose="020B0604020202020204" pitchFamily="34" charset="0"/>
              </a:rPr>
              <a:t>e.g.</a:t>
            </a:r>
            <a:r>
              <a:rPr lang="en-US" sz="1800" dirty="0">
                <a:latin typeface="Arial" panose="020B0604020202020204" pitchFamily="34" charset="0"/>
                <a:cs typeface="Arial" panose="020B0604020202020204" pitchFamily="34" charset="0"/>
              </a:rPr>
              <a:t>, transposons) contribute to F element expansion?</a:t>
            </a:r>
          </a:p>
          <a:p>
            <a:pPr lvl="1">
              <a:defRPr/>
            </a:pPr>
            <a:r>
              <a:rPr lang="en-US" sz="1800" dirty="0">
                <a:latin typeface="Arial" panose="020B0604020202020204" pitchFamily="34" charset="0"/>
                <a:cs typeface="Arial" panose="020B0604020202020204" pitchFamily="34" charset="0"/>
              </a:rPr>
              <a:t>Other, to be determined in consultation with Dr. Braverman</a:t>
            </a:r>
          </a:p>
          <a:p>
            <a:pPr lvl="1">
              <a:defRPr/>
            </a:pPr>
            <a:endParaRPr lang="en-US" sz="1000" dirty="0">
              <a:latin typeface="Arial" panose="020B0604020202020204" pitchFamily="34" charset="0"/>
              <a:cs typeface="Arial" panose="020B0604020202020204" pitchFamily="34" charset="0"/>
            </a:endParaRPr>
          </a:p>
          <a:p>
            <a:pPr>
              <a:defRPr/>
            </a:pPr>
            <a:r>
              <a:rPr lang="en-US" sz="1800" dirty="0">
                <a:latin typeface="Arial" panose="020B0604020202020204" pitchFamily="34" charset="0"/>
                <a:cs typeface="Arial" panose="020B0604020202020204" pitchFamily="34" charset="0"/>
              </a:rPr>
              <a:t>Available evidence</a:t>
            </a:r>
          </a:p>
          <a:p>
            <a:pPr lvl="1">
              <a:defRPr/>
            </a:pPr>
            <a:r>
              <a:rPr lang="en-US" sz="1800" dirty="0">
                <a:latin typeface="Arial" panose="020B0604020202020204" pitchFamily="34" charset="0"/>
                <a:cs typeface="Arial" panose="020B0604020202020204" pitchFamily="34" charset="0"/>
              </a:rPr>
              <a:t>High quality </a:t>
            </a:r>
            <a:r>
              <a:rPr lang="en-US" sz="1800" i="1" dirty="0">
                <a:latin typeface="Arial" panose="020B0604020202020204" pitchFamily="34" charset="0"/>
                <a:cs typeface="Arial" panose="020B0604020202020204" pitchFamily="34" charset="0"/>
              </a:rPr>
              <a:t>D. </a:t>
            </a:r>
            <a:r>
              <a:rPr lang="en-US" sz="1800" i="1" dirty="0" err="1">
                <a:latin typeface="Arial" panose="020B0604020202020204" pitchFamily="34" charset="0"/>
                <a:cs typeface="Arial" panose="020B0604020202020204" pitchFamily="34" charset="0"/>
              </a:rPr>
              <a:t>ananassae</a:t>
            </a:r>
            <a:r>
              <a:rPr lang="en-US" sz="1800" dirty="0">
                <a:latin typeface="Arial" panose="020B0604020202020204" pitchFamily="34" charset="0"/>
                <a:cs typeface="Arial" panose="020B0604020202020204" pitchFamily="34" charset="0"/>
              </a:rPr>
              <a:t> genome assembly</a:t>
            </a:r>
          </a:p>
          <a:p>
            <a:pPr lvl="1">
              <a:defRPr/>
            </a:pPr>
            <a:r>
              <a:rPr lang="en-US" sz="1800" dirty="0">
                <a:latin typeface="Arial" panose="020B0604020202020204" pitchFamily="34" charset="0"/>
                <a:cs typeface="Arial" panose="020B0604020202020204" pitchFamily="34" charset="0"/>
              </a:rPr>
              <a:t>For </a:t>
            </a:r>
            <a:r>
              <a:rPr lang="en-US" sz="1800" i="1" dirty="0">
                <a:latin typeface="Arial" panose="020B0604020202020204" pitchFamily="34" charset="0"/>
                <a:cs typeface="Arial" panose="020B0604020202020204" pitchFamily="34" charset="0"/>
              </a:rPr>
              <a:t>D. </a:t>
            </a:r>
            <a:r>
              <a:rPr lang="en-US" sz="1800" i="1" dirty="0" err="1">
                <a:latin typeface="Arial" panose="020B0604020202020204" pitchFamily="34" charset="0"/>
                <a:cs typeface="Arial" panose="020B0604020202020204" pitchFamily="34" charset="0"/>
              </a:rPr>
              <a:t>ananassae</a:t>
            </a:r>
            <a:r>
              <a:rPr lang="en-US" sz="1800" dirty="0">
                <a:latin typeface="Arial" panose="020B0604020202020204" pitchFamily="34" charset="0"/>
                <a:cs typeface="Arial" panose="020B0604020202020204" pitchFamily="34" charset="0"/>
              </a:rPr>
              <a:t>, have </a:t>
            </a:r>
            <a:r>
              <a:rPr lang="en-US" sz="1800" dirty="0" err="1">
                <a:latin typeface="Arial" panose="020B0604020202020204" pitchFamily="34" charset="0"/>
                <a:cs typeface="Arial" panose="020B0604020202020204" pitchFamily="34" charset="0"/>
              </a:rPr>
              <a:t>RNAseq</a:t>
            </a:r>
            <a:r>
              <a:rPr lang="en-US" sz="1800" dirty="0">
                <a:latin typeface="Arial" panose="020B0604020202020204" pitchFamily="34" charset="0"/>
                <a:cs typeface="Arial" panose="020B0604020202020204" pitchFamily="34" charset="0"/>
              </a:rPr>
              <a:t> and Rampage data,                </a:t>
            </a:r>
            <a:r>
              <a:rPr lang="en-US" sz="1800" dirty="0" err="1">
                <a:latin typeface="Arial" panose="020B0604020202020204" pitchFamily="34" charset="0"/>
                <a:cs typeface="Arial" panose="020B0604020202020204" pitchFamily="34" charset="0"/>
              </a:rPr>
              <a:t>ChIP</a:t>
            </a:r>
            <a:r>
              <a:rPr lang="en-US" sz="1800" dirty="0">
                <a:latin typeface="Arial" panose="020B0604020202020204" pitchFamily="34" charset="0"/>
                <a:cs typeface="Arial" panose="020B0604020202020204" pitchFamily="34" charset="0"/>
              </a:rPr>
              <a:t> data on four histone modifications.</a:t>
            </a:r>
          </a:p>
          <a:p>
            <a:pPr lvl="1">
              <a:defRPr/>
            </a:pPr>
            <a:endParaRPr lang="en-US" sz="1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Good luck, and good hunting!</a:t>
            </a:r>
          </a:p>
        </p:txBody>
      </p:sp>
      <p:sp>
        <p:nvSpPr>
          <p:cNvPr id="2" name="TextBox 1">
            <a:extLst>
              <a:ext uri="{FF2B5EF4-FFF2-40B4-BE49-F238E27FC236}">
                <a16:creationId xmlns:a16="http://schemas.microsoft.com/office/drawing/2014/main" id="{3BA0856B-0EC3-4740-95BF-179A6873F4E4}"/>
              </a:ext>
            </a:extLst>
          </p:cNvPr>
          <p:cNvSpPr txBox="1"/>
          <p:nvPr/>
        </p:nvSpPr>
        <p:spPr>
          <a:xfrm>
            <a:off x="7523515" y="6113721"/>
            <a:ext cx="915635"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S Elgin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E490BB55-3B5E-1846-8029-49641DABCC0B}"/>
              </a:ext>
            </a:extLst>
          </p:cNvPr>
          <p:cNvSpPr>
            <a:spLocks noGrp="1" noChangeArrowheads="1"/>
          </p:cNvSpPr>
          <p:nvPr>
            <p:ph type="title" idx="4294967295"/>
          </p:nvPr>
        </p:nvSpPr>
        <p:spPr>
          <a:xfrm>
            <a:off x="685800" y="65088"/>
            <a:ext cx="7772400" cy="1143000"/>
          </a:xfrm>
        </p:spPr>
        <p:txBody>
          <a:bodyPr/>
          <a:lstStyle/>
          <a:p>
            <a:r>
              <a:rPr lang="en-US" altLang="en-US" sz="2800" dirty="0">
                <a:latin typeface="Arial" panose="020B0604020202020204" pitchFamily="34" charset="0"/>
                <a:ea typeface="ＭＳ Ｐゴシック" panose="020B0600070205080204" pitchFamily="34" charset="-128"/>
              </a:rPr>
              <a:t>Repetitious elements are recognized as such and silenced, an epigenetic change</a:t>
            </a:r>
            <a:endParaRPr lang="en-US" altLang="en-US" sz="2800" dirty="0">
              <a:ea typeface="ＭＳ Ｐゴシック" panose="020B0600070205080204" pitchFamily="34" charset="-128"/>
            </a:endParaRPr>
          </a:p>
        </p:txBody>
      </p:sp>
      <p:sp>
        <p:nvSpPr>
          <p:cNvPr id="32770" name="Rectangle 3">
            <a:extLst>
              <a:ext uri="{FF2B5EF4-FFF2-40B4-BE49-F238E27FC236}">
                <a16:creationId xmlns:a16="http://schemas.microsoft.com/office/drawing/2014/main" id="{3F7FB2FA-733E-CB4D-B6EB-ED6A21DB7572}"/>
              </a:ext>
            </a:extLst>
          </p:cNvPr>
          <p:cNvSpPr>
            <a:spLocks noGrp="1" noChangeArrowheads="1"/>
          </p:cNvSpPr>
          <p:nvPr>
            <p:ph type="body" idx="4294967295"/>
          </p:nvPr>
        </p:nvSpPr>
        <p:spPr>
          <a:xfrm>
            <a:off x="257175" y="1419225"/>
            <a:ext cx="4191000" cy="4114800"/>
          </a:xfrm>
        </p:spPr>
        <p:txBody>
          <a:bodyPr/>
          <a:lstStyle/>
          <a:p>
            <a:r>
              <a:rPr lang="en-US" altLang="en-US" sz="2400" dirty="0">
                <a:latin typeface="Arial" panose="020B0604020202020204" pitchFamily="34" charset="0"/>
                <a:ea typeface="ＭＳ Ｐゴシック" panose="020B0600070205080204" pitchFamily="34" charset="-128"/>
              </a:rPr>
              <a:t>Petunias</a:t>
            </a:r>
          </a:p>
          <a:p>
            <a:endParaRPr lang="en-US" altLang="en-US" sz="1200" dirty="0">
              <a:latin typeface="Arial" panose="020B0604020202020204" pitchFamily="34" charset="0"/>
              <a:ea typeface="ＭＳ Ｐゴシック" panose="020B0600070205080204" pitchFamily="34" charset="-128"/>
            </a:endParaRPr>
          </a:p>
          <a:p>
            <a:r>
              <a:rPr lang="en-US" altLang="en-US" sz="2400" dirty="0">
                <a:latin typeface="Arial" panose="020B0604020202020204" pitchFamily="34" charset="0"/>
                <a:ea typeface="ＭＳ Ｐゴシック" panose="020B0600070205080204" pitchFamily="34" charset="-128"/>
              </a:rPr>
              <a:t>Extra copy of gene needed for pigment production leads to silencing by heterochromatin formation; </a:t>
            </a:r>
            <a:r>
              <a:rPr lang="en-US" altLang="en-US" sz="2400" dirty="0">
                <a:latin typeface="Arial" panose="020B0604020202020204" pitchFamily="34" charset="0"/>
                <a:ea typeface="ＭＳ Ｐゴシック" panose="020B0600070205080204" pitchFamily="34" charset="-128"/>
                <a:sym typeface="Wingdings" pitchFamily="2" charset="2"/>
              </a:rPr>
              <a:t> variegation</a:t>
            </a:r>
            <a:endParaRPr lang="en-US" altLang="en-US" sz="2400" dirty="0">
              <a:latin typeface="Arial" panose="020B0604020202020204" pitchFamily="34" charset="0"/>
              <a:ea typeface="ＭＳ Ｐゴシック" panose="020B0600070205080204" pitchFamily="34" charset="-128"/>
            </a:endParaRPr>
          </a:p>
          <a:p>
            <a:endParaRPr lang="en-US" altLang="en-US" sz="1200" dirty="0">
              <a:latin typeface="Arial" panose="020B0604020202020204" pitchFamily="34" charset="0"/>
              <a:ea typeface="ＭＳ Ｐゴシック" panose="020B0600070205080204" pitchFamily="34" charset="-128"/>
            </a:endParaRPr>
          </a:p>
          <a:p>
            <a:r>
              <a:rPr lang="en-US" altLang="en-US" sz="2400" dirty="0">
                <a:latin typeface="Arial" panose="020B0604020202020204" pitchFamily="34" charset="0"/>
                <a:ea typeface="ＭＳ Ｐゴシック" panose="020B0600070205080204" pitchFamily="34" charset="-128"/>
              </a:rPr>
              <a:t>Silencing of repeats is important for genome stability/ transposon control </a:t>
            </a:r>
          </a:p>
          <a:p>
            <a:pPr>
              <a:buFontTx/>
              <a:buNone/>
            </a:pPr>
            <a:endParaRPr lang="en-US" altLang="en-US" dirty="0">
              <a:ea typeface="ＭＳ Ｐゴシック" panose="020B0600070205080204" pitchFamily="34" charset="-128"/>
            </a:endParaRPr>
          </a:p>
        </p:txBody>
      </p:sp>
      <p:pic>
        <p:nvPicPr>
          <p:cNvPr id="32771" name="Picture 4">
            <a:extLst>
              <a:ext uri="{FF2B5EF4-FFF2-40B4-BE49-F238E27FC236}">
                <a16:creationId xmlns:a16="http://schemas.microsoft.com/office/drawing/2014/main" id="{F46447EC-0052-0A41-8C19-2BED6BBEF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20" t="66115" r="74696" b="-66115"/>
          <a:stretch>
            <a:fillRect/>
          </a:stretch>
        </p:blipFill>
        <p:spPr bwMode="auto">
          <a:xfrm>
            <a:off x="5761038" y="4957763"/>
            <a:ext cx="1662112"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6">
            <a:extLst>
              <a:ext uri="{FF2B5EF4-FFF2-40B4-BE49-F238E27FC236}">
                <a16:creationId xmlns:a16="http://schemas.microsoft.com/office/drawing/2014/main" id="{06BEDCA9-B011-3F4D-A617-3B450DA2DB89}"/>
              </a:ext>
            </a:extLst>
          </p:cNvPr>
          <p:cNvSpPr txBox="1">
            <a:spLocks noChangeArrowheads="1"/>
          </p:cNvSpPr>
          <p:nvPr/>
        </p:nvSpPr>
        <p:spPr bwMode="auto">
          <a:xfrm>
            <a:off x="7377113" y="2254250"/>
            <a:ext cx="1398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rPr>
              <a:t>Parent line</a:t>
            </a:r>
          </a:p>
        </p:txBody>
      </p:sp>
      <p:sp>
        <p:nvSpPr>
          <p:cNvPr id="32774" name="Text Box 7">
            <a:extLst>
              <a:ext uri="{FF2B5EF4-FFF2-40B4-BE49-F238E27FC236}">
                <a16:creationId xmlns:a16="http://schemas.microsoft.com/office/drawing/2014/main" id="{2E477F10-35A8-764F-9465-7CEDBC6F61D9}"/>
              </a:ext>
            </a:extLst>
          </p:cNvPr>
          <p:cNvSpPr txBox="1">
            <a:spLocks noChangeArrowheads="1"/>
          </p:cNvSpPr>
          <p:nvPr/>
        </p:nvSpPr>
        <p:spPr bwMode="auto">
          <a:xfrm>
            <a:off x="7377113" y="3895725"/>
            <a:ext cx="14620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rPr>
              <a:t>+transgene</a:t>
            </a:r>
          </a:p>
        </p:txBody>
      </p:sp>
      <p:sp>
        <p:nvSpPr>
          <p:cNvPr id="32775" name="Text Box 9">
            <a:extLst>
              <a:ext uri="{FF2B5EF4-FFF2-40B4-BE49-F238E27FC236}">
                <a16:creationId xmlns:a16="http://schemas.microsoft.com/office/drawing/2014/main" id="{3880260B-D91E-864D-BD2F-67EAAEDD3AE0}"/>
              </a:ext>
            </a:extLst>
          </p:cNvPr>
          <p:cNvSpPr txBox="1">
            <a:spLocks noChangeArrowheads="1"/>
          </p:cNvSpPr>
          <p:nvPr/>
        </p:nvSpPr>
        <p:spPr bwMode="auto">
          <a:xfrm>
            <a:off x="7362825" y="5572125"/>
            <a:ext cx="1462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latin typeface="Arial" panose="020B0604020202020204" pitchFamily="34" charset="0"/>
              </a:rPr>
              <a:t>+transgene</a:t>
            </a:r>
          </a:p>
        </p:txBody>
      </p:sp>
      <p:sp>
        <p:nvSpPr>
          <p:cNvPr id="32776" name="Rectangle 10">
            <a:extLst>
              <a:ext uri="{FF2B5EF4-FFF2-40B4-BE49-F238E27FC236}">
                <a16:creationId xmlns:a16="http://schemas.microsoft.com/office/drawing/2014/main" id="{A2A404AB-BFE9-0F44-827D-1E1E479C3A2F}"/>
              </a:ext>
            </a:extLst>
          </p:cNvPr>
          <p:cNvSpPr>
            <a:spLocks noChangeArrowheads="1"/>
          </p:cNvSpPr>
          <p:nvPr/>
        </p:nvSpPr>
        <p:spPr bwMode="auto">
          <a:xfrm>
            <a:off x="5662613" y="1625597"/>
            <a:ext cx="3429000" cy="5029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latin typeface="Arial" panose="020B0604020202020204" pitchFamily="34" charset="0"/>
            </a:endParaRPr>
          </a:p>
        </p:txBody>
      </p:sp>
      <p:sp>
        <p:nvSpPr>
          <p:cNvPr id="32777" name="TextBox 9">
            <a:extLst>
              <a:ext uri="{FF2B5EF4-FFF2-40B4-BE49-F238E27FC236}">
                <a16:creationId xmlns:a16="http://schemas.microsoft.com/office/drawing/2014/main" id="{5EEC1F45-C8CA-4D46-A393-282C6EC79472}"/>
              </a:ext>
            </a:extLst>
          </p:cNvPr>
          <p:cNvSpPr txBox="1">
            <a:spLocks noChangeArrowheads="1"/>
          </p:cNvSpPr>
          <p:nvPr/>
        </p:nvSpPr>
        <p:spPr bwMode="auto">
          <a:xfrm>
            <a:off x="192088" y="6315075"/>
            <a:ext cx="366318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dirty="0">
                <a:latin typeface="Arial" panose="020B0604020202020204" pitchFamily="34" charset="0"/>
                <a:cs typeface="Arial" panose="020B0604020202020204" pitchFamily="34" charset="0"/>
              </a:rPr>
              <a:t>from N. Riddle; work by Jorgensen lab</a:t>
            </a:r>
          </a:p>
          <a:p>
            <a:endParaRPr lang="en-US" altLang="en-US" dirty="0">
              <a:cs typeface="Arial" panose="020B0604020202020204" pitchFamily="34" charset="0"/>
            </a:endParaRPr>
          </a:p>
        </p:txBody>
      </p:sp>
      <p:pic>
        <p:nvPicPr>
          <p:cNvPr id="32778" name="Picture 1" descr="Screen Shot 2013-01-30 at 10.51.27 PM.png">
            <a:extLst>
              <a:ext uri="{FF2B5EF4-FFF2-40B4-BE49-F238E27FC236}">
                <a16:creationId xmlns:a16="http://schemas.microsoft.com/office/drawing/2014/main" id="{245995F4-FB92-D04E-A793-89D354E1DDB9}"/>
              </a:ext>
            </a:extLst>
          </p:cNvPr>
          <p:cNvPicPr>
            <a:picLocks noChangeAspect="1"/>
          </p:cNvPicPr>
          <p:nvPr/>
        </p:nvPicPr>
        <p:blipFill>
          <a:blip r:embed="rId4">
            <a:extLst>
              <a:ext uri="{28A0092B-C50C-407E-A947-70E740481C1C}">
                <a14:useLocalDpi xmlns:a14="http://schemas.microsoft.com/office/drawing/2010/main" val="0"/>
              </a:ext>
            </a:extLst>
          </a:blip>
          <a:srcRect r="6824"/>
          <a:stretch>
            <a:fillRect/>
          </a:stretch>
        </p:blipFill>
        <p:spPr bwMode="auto">
          <a:xfrm>
            <a:off x="4505325" y="1912938"/>
            <a:ext cx="287020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6561742-BCDA-1F4D-A403-E7146D6F2A3F}"/>
              </a:ext>
            </a:extLst>
          </p:cNvPr>
          <p:cNvSpPr txBox="1"/>
          <p:nvPr/>
        </p:nvSpPr>
        <p:spPr>
          <a:xfrm>
            <a:off x="4785400" y="1273215"/>
            <a:ext cx="3672800"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Napoli et al 1990 Plant Cell 2: 279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3E6B21EB-7DA9-F24C-A7C5-D1F9D0DB076E}"/>
              </a:ext>
            </a:extLst>
          </p:cNvPr>
          <p:cNvSpPr>
            <a:spLocks noGrp="1"/>
          </p:cNvSpPr>
          <p:nvPr>
            <p:ph type="title"/>
          </p:nvPr>
        </p:nvSpPr>
        <p:spPr>
          <a:xfrm>
            <a:off x="0" y="161925"/>
            <a:ext cx="9144000" cy="1022350"/>
          </a:xfrm>
        </p:spPr>
        <p:txBody>
          <a:bodyPr/>
          <a:lstStyle/>
          <a:p>
            <a:r>
              <a:rPr lang="en-US" altLang="en-US" sz="2800"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Muller F elements consistently have a higher repeat density than Muller D elements but differ in repeat type</a:t>
            </a:r>
          </a:p>
        </p:txBody>
      </p:sp>
      <p:pic>
        <p:nvPicPr>
          <p:cNvPr id="36866" name="Picture 3" descr="repeat_density_merged.pdf">
            <a:extLst>
              <a:ext uri="{FF2B5EF4-FFF2-40B4-BE49-F238E27FC236}">
                <a16:creationId xmlns:a16="http://schemas.microsoft.com/office/drawing/2014/main" id="{FDF23CD8-D3FF-1F49-86A8-291BF3B8A9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223" y="958850"/>
            <a:ext cx="7993062"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0FD854E-5A9B-7849-9D29-A3890B56BAF7}"/>
              </a:ext>
            </a:extLst>
          </p:cNvPr>
          <p:cNvSpPr txBox="1"/>
          <p:nvPr/>
        </p:nvSpPr>
        <p:spPr>
          <a:xfrm rot="16200000">
            <a:off x="7301299" y="3395847"/>
            <a:ext cx="2672526"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Leung et al 2015 G3 5: 719</a:t>
            </a:r>
          </a:p>
        </p:txBody>
      </p:sp>
    </p:spTree>
    <p:extLst>
      <p:ext uri="{BB962C8B-B14F-4D97-AF65-F5344CB8AC3E}">
        <p14:creationId xmlns:p14="http://schemas.microsoft.com/office/powerpoint/2010/main" val="4140703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B134078E-63F1-3043-A9FC-D1BA24F0F973}"/>
              </a:ext>
            </a:extLst>
          </p:cNvPr>
          <p:cNvSpPr>
            <a:spLocks noGrp="1" noChangeArrowheads="1"/>
          </p:cNvSpPr>
          <p:nvPr>
            <p:ph type="title"/>
          </p:nvPr>
        </p:nvSpPr>
        <p:spPr>
          <a:xfrm>
            <a:off x="0" y="228600"/>
            <a:ext cx="9144000" cy="762000"/>
          </a:xfrm>
          <a:noFill/>
        </p:spPr>
        <p:txBody>
          <a:bodyPr lIns="92075" tIns="46038" rIns="92075" bIns="46038"/>
          <a:lstStyle/>
          <a:p>
            <a:pPr eaLnBrk="1" hangingPunct="1"/>
            <a:r>
              <a:rPr lang="en-US" altLang="en-US" sz="2400">
                <a:latin typeface="Arial" panose="020B0604020202020204" pitchFamily="34" charset="0"/>
                <a:ea typeface="ＭＳ Ｐゴシック" panose="020B0600070205080204" pitchFamily="34" charset="-128"/>
              </a:rPr>
              <a:t>HP1 has a banded pattern on chromosome 4; could</a:t>
            </a:r>
            <a:br>
              <a:rPr lang="en-US" altLang="en-US" sz="2400">
                <a:latin typeface="Arial" panose="020B0604020202020204" pitchFamily="34" charset="0"/>
                <a:ea typeface="ＭＳ Ｐゴシック" panose="020B0600070205080204" pitchFamily="34" charset="-128"/>
              </a:rPr>
            </a:br>
            <a:r>
              <a:rPr lang="en-US" altLang="en-US" sz="2400">
                <a:latin typeface="Arial" panose="020B0604020202020204" pitchFamily="34" charset="0"/>
                <a:ea typeface="ＭＳ Ｐゴシック" panose="020B0600070205080204" pitchFamily="34" charset="-128"/>
              </a:rPr>
              <a:t>the genes lie in HP1-depleted domains?</a:t>
            </a:r>
            <a:r>
              <a:rPr lang="en-US" altLang="en-US" sz="2400">
                <a:ea typeface="ＭＳ Ｐゴシック" panose="020B0600070205080204" pitchFamily="34" charset="-128"/>
              </a:rPr>
              <a:t> </a:t>
            </a:r>
          </a:p>
        </p:txBody>
      </p:sp>
      <p:pic>
        <p:nvPicPr>
          <p:cNvPr id="20482" name="Picture 3">
            <a:extLst>
              <a:ext uri="{FF2B5EF4-FFF2-40B4-BE49-F238E27FC236}">
                <a16:creationId xmlns:a16="http://schemas.microsoft.com/office/drawing/2014/main" id="{D6321369-558F-C14B-8EFB-4DFF20386E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279525"/>
            <a:ext cx="291465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a:extLst>
              <a:ext uri="{FF2B5EF4-FFF2-40B4-BE49-F238E27FC236}">
                <a16:creationId xmlns:a16="http://schemas.microsoft.com/office/drawing/2014/main" id="{0157C62D-891F-4F49-9652-F3844F381C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63" y="3879850"/>
            <a:ext cx="2909887"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5">
            <a:extLst>
              <a:ext uri="{FF2B5EF4-FFF2-40B4-BE49-F238E27FC236}">
                <a16:creationId xmlns:a16="http://schemas.microsoft.com/office/drawing/2014/main" id="{46EA984E-E2FA-3D43-B54D-6EFD958E20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6900" y="1270000"/>
            <a:ext cx="5532438"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Line 6">
            <a:extLst>
              <a:ext uri="{FF2B5EF4-FFF2-40B4-BE49-F238E27FC236}">
                <a16:creationId xmlns:a16="http://schemas.microsoft.com/office/drawing/2014/main" id="{76616042-3831-684B-81A6-1C50AA7B0347}"/>
              </a:ext>
            </a:extLst>
          </p:cNvPr>
          <p:cNvSpPr>
            <a:spLocks noChangeShapeType="1"/>
          </p:cNvSpPr>
          <p:nvPr/>
        </p:nvSpPr>
        <p:spPr bwMode="auto">
          <a:xfrm flipH="1">
            <a:off x="196850" y="3898900"/>
            <a:ext cx="2927350" cy="0"/>
          </a:xfrm>
          <a:prstGeom prst="line">
            <a:avLst/>
          </a:prstGeom>
          <a:noFill/>
          <a:ln w="38100" cap="sq">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6" name="Line 7">
            <a:extLst>
              <a:ext uri="{FF2B5EF4-FFF2-40B4-BE49-F238E27FC236}">
                <a16:creationId xmlns:a16="http://schemas.microsoft.com/office/drawing/2014/main" id="{DDD31457-FEB1-CB49-AD7E-E2BB978EE073}"/>
              </a:ext>
            </a:extLst>
          </p:cNvPr>
          <p:cNvSpPr>
            <a:spLocks noChangeShapeType="1"/>
          </p:cNvSpPr>
          <p:nvPr/>
        </p:nvSpPr>
        <p:spPr bwMode="auto">
          <a:xfrm flipV="1">
            <a:off x="3124200" y="1303338"/>
            <a:ext cx="0" cy="5168900"/>
          </a:xfrm>
          <a:prstGeom prst="line">
            <a:avLst/>
          </a:prstGeom>
          <a:noFill/>
          <a:ln w="38100" cap="sq">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87" name="Text Box 8">
            <a:extLst>
              <a:ext uri="{FF2B5EF4-FFF2-40B4-BE49-F238E27FC236}">
                <a16:creationId xmlns:a16="http://schemas.microsoft.com/office/drawing/2014/main" id="{B48B4AE4-9383-8741-A460-EF50777B960D}"/>
              </a:ext>
            </a:extLst>
          </p:cNvPr>
          <p:cNvSpPr txBox="1">
            <a:spLocks noChangeArrowheads="1"/>
          </p:cNvSpPr>
          <p:nvPr/>
        </p:nvSpPr>
        <p:spPr bwMode="auto">
          <a:xfrm>
            <a:off x="2447925" y="4114800"/>
            <a:ext cx="731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2000">
                <a:solidFill>
                  <a:srgbClr val="FF0000"/>
                </a:solidFill>
                <a:latin typeface="Arial" panose="020B0604020202020204" pitchFamily="34" charset="0"/>
                <a:cs typeface="Arial" panose="020B0604020202020204" pitchFamily="34" charset="0"/>
              </a:rPr>
              <a:t>HP1</a:t>
            </a:r>
            <a:endParaRPr lang="en-US" altLang="en-US" sz="2000" i="1">
              <a:latin typeface="Arial" panose="020B0604020202020204" pitchFamily="34" charset="0"/>
              <a:cs typeface="Arial" panose="020B0604020202020204" pitchFamily="34" charset="0"/>
            </a:endParaRPr>
          </a:p>
        </p:txBody>
      </p:sp>
      <p:sp>
        <p:nvSpPr>
          <p:cNvPr id="20488" name="Text Box 9">
            <a:extLst>
              <a:ext uri="{FF2B5EF4-FFF2-40B4-BE49-F238E27FC236}">
                <a16:creationId xmlns:a16="http://schemas.microsoft.com/office/drawing/2014/main" id="{461BB0CA-E0E5-2244-8D9C-DE7087B85715}"/>
              </a:ext>
            </a:extLst>
          </p:cNvPr>
          <p:cNvSpPr txBox="1">
            <a:spLocks noChangeArrowheads="1"/>
          </p:cNvSpPr>
          <p:nvPr/>
        </p:nvSpPr>
        <p:spPr bwMode="auto">
          <a:xfrm>
            <a:off x="2447925" y="1447800"/>
            <a:ext cx="731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sz="2000">
                <a:solidFill>
                  <a:srgbClr val="00FF00"/>
                </a:solidFill>
                <a:latin typeface="Arial" panose="020B0604020202020204" pitchFamily="34" charset="0"/>
                <a:cs typeface="Arial" panose="020B0604020202020204" pitchFamily="34" charset="0"/>
              </a:rPr>
              <a:t>HP2</a:t>
            </a:r>
            <a:endParaRPr lang="en-US" altLang="en-US" sz="2000" i="1">
              <a:latin typeface="Arial" panose="020B0604020202020204" pitchFamily="34" charset="0"/>
              <a:cs typeface="Arial" panose="020B0604020202020204" pitchFamily="34" charset="0"/>
            </a:endParaRPr>
          </a:p>
        </p:txBody>
      </p:sp>
      <p:sp>
        <p:nvSpPr>
          <p:cNvPr id="20489" name="Text Box 10">
            <a:extLst>
              <a:ext uri="{FF2B5EF4-FFF2-40B4-BE49-F238E27FC236}">
                <a16:creationId xmlns:a16="http://schemas.microsoft.com/office/drawing/2014/main" id="{D53FD33F-9C24-D74E-98F0-70108A94CBC8}"/>
              </a:ext>
            </a:extLst>
          </p:cNvPr>
          <p:cNvSpPr txBox="1">
            <a:spLocks noChangeArrowheads="1"/>
          </p:cNvSpPr>
          <p:nvPr/>
        </p:nvSpPr>
        <p:spPr bwMode="auto">
          <a:xfrm>
            <a:off x="7772400" y="1524000"/>
            <a:ext cx="979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spcBef>
                <a:spcPct val="50000"/>
              </a:spcBef>
            </a:pPr>
            <a:r>
              <a:rPr lang="en-US" altLang="en-US"/>
              <a:t>Merge</a:t>
            </a:r>
            <a:endParaRPr lang="en-US" altLang="en-US" i="1"/>
          </a:p>
        </p:txBody>
      </p:sp>
      <p:sp>
        <p:nvSpPr>
          <p:cNvPr id="20490" name="TextBox 10">
            <a:extLst>
              <a:ext uri="{FF2B5EF4-FFF2-40B4-BE49-F238E27FC236}">
                <a16:creationId xmlns:a16="http://schemas.microsoft.com/office/drawing/2014/main" id="{DC7B0127-31EC-D24F-B5DA-295B7CC267DB}"/>
              </a:ext>
            </a:extLst>
          </p:cNvPr>
          <p:cNvSpPr txBox="1">
            <a:spLocks noChangeArrowheads="1"/>
          </p:cNvSpPr>
          <p:nvPr/>
        </p:nvSpPr>
        <p:spPr bwMode="auto">
          <a:xfrm>
            <a:off x="3740150" y="6403975"/>
            <a:ext cx="3786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a:latin typeface="Arial" panose="020B0604020202020204" pitchFamily="34" charset="0"/>
                <a:cs typeface="Arial" panose="020B0604020202020204" pitchFamily="34" charset="0"/>
              </a:rPr>
              <a:t>Shaffer et al 2002 PNAS 99: 14332</a:t>
            </a:r>
          </a:p>
        </p:txBody>
      </p:sp>
      <p:sp>
        <p:nvSpPr>
          <p:cNvPr id="20491" name="TextBox 11">
            <a:extLst>
              <a:ext uri="{FF2B5EF4-FFF2-40B4-BE49-F238E27FC236}">
                <a16:creationId xmlns:a16="http://schemas.microsoft.com/office/drawing/2014/main" id="{8D0E3434-5411-B745-AF2E-A89834A60523}"/>
              </a:ext>
            </a:extLst>
          </p:cNvPr>
          <p:cNvSpPr txBox="1">
            <a:spLocks noChangeArrowheads="1"/>
          </p:cNvSpPr>
          <p:nvPr/>
        </p:nvSpPr>
        <p:spPr bwMode="auto">
          <a:xfrm>
            <a:off x="6103938" y="3968750"/>
            <a:ext cx="1222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2000" dirty="0">
                <a:solidFill>
                  <a:schemeClr val="bg1"/>
                </a:solidFill>
                <a:latin typeface="Arial" panose="020B0604020202020204" pitchFamily="34" charset="0"/>
                <a:cs typeface="Arial" panose="020B0604020202020204" pitchFamily="34" charset="0"/>
                <a:sym typeface="Wingdings" pitchFamily="2" charset="2"/>
              </a:rPr>
              <a:t> 4</a:t>
            </a:r>
            <a:r>
              <a:rPr lang="en-US" altLang="en-US" sz="2000" baseline="30000" dirty="0">
                <a:solidFill>
                  <a:schemeClr val="bg1"/>
                </a:solidFill>
                <a:latin typeface="Arial" panose="020B0604020202020204" pitchFamily="34" charset="0"/>
                <a:cs typeface="Arial" panose="020B0604020202020204" pitchFamily="34" charset="0"/>
                <a:sym typeface="Wingdings" pitchFamily="2" charset="2"/>
              </a:rPr>
              <a:t>th</a:t>
            </a:r>
            <a:r>
              <a:rPr lang="en-US" altLang="en-US" sz="2000" dirty="0">
                <a:solidFill>
                  <a:schemeClr val="bg1"/>
                </a:solidFill>
                <a:latin typeface="Arial" panose="020B0604020202020204" pitchFamily="34" charset="0"/>
                <a:cs typeface="Arial" panose="020B0604020202020204" pitchFamily="34" charset="0"/>
                <a:sym typeface="Wingdings" pitchFamily="2" charset="2"/>
              </a:rPr>
              <a:t> </a:t>
            </a:r>
            <a:r>
              <a:rPr lang="en-US" altLang="en-US" sz="2000" dirty="0" err="1">
                <a:solidFill>
                  <a:schemeClr val="bg1"/>
                </a:solidFill>
                <a:latin typeface="Arial" panose="020B0604020202020204" pitchFamily="34" charset="0"/>
                <a:cs typeface="Arial" panose="020B0604020202020204" pitchFamily="34" charset="0"/>
                <a:sym typeface="Wingdings" pitchFamily="2" charset="2"/>
              </a:rPr>
              <a:t>chr</a:t>
            </a:r>
            <a:endParaRPr lang="en-US" altLang="en-US" sz="2000" dirty="0">
              <a:solidFill>
                <a:schemeClr val="bg1"/>
              </a:solidFill>
              <a:latin typeface="Arial" panose="020B0604020202020204" pitchFamily="34" charset="0"/>
              <a:cs typeface="Arial" panose="020B0604020202020204" pitchFamily="34" charset="0"/>
            </a:endParaRPr>
          </a:p>
        </p:txBody>
      </p:sp>
      <p:sp>
        <p:nvSpPr>
          <p:cNvPr id="20492" name="TextBox 12">
            <a:extLst>
              <a:ext uri="{FF2B5EF4-FFF2-40B4-BE49-F238E27FC236}">
                <a16:creationId xmlns:a16="http://schemas.microsoft.com/office/drawing/2014/main" id="{BD82DB38-C1F3-C742-AD03-07D32C952676}"/>
              </a:ext>
            </a:extLst>
          </p:cNvPr>
          <p:cNvSpPr txBox="1">
            <a:spLocks noChangeArrowheads="1"/>
          </p:cNvSpPr>
          <p:nvPr/>
        </p:nvSpPr>
        <p:spPr bwMode="auto">
          <a:xfrm>
            <a:off x="7337425" y="1376363"/>
            <a:ext cx="1057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solidFill>
                  <a:schemeClr val="bg1"/>
                </a:solidFill>
                <a:latin typeface="Arial" panose="020B0604020202020204" pitchFamily="34" charset="0"/>
                <a:cs typeface="Arial" panose="020B0604020202020204" pitchFamily="34" charset="0"/>
              </a:rPr>
              <a:t>Merge</a:t>
            </a:r>
          </a:p>
        </p:txBody>
      </p:sp>
      <p:sp>
        <p:nvSpPr>
          <p:cNvPr id="2" name="TextBox 1">
            <a:extLst>
              <a:ext uri="{FF2B5EF4-FFF2-40B4-BE49-F238E27FC236}">
                <a16:creationId xmlns:a16="http://schemas.microsoft.com/office/drawing/2014/main" id="{0B5553CD-CDBD-FA40-8447-8764AC345735}"/>
              </a:ext>
            </a:extLst>
          </p:cNvPr>
          <p:cNvSpPr txBox="1"/>
          <p:nvPr/>
        </p:nvSpPr>
        <p:spPr>
          <a:xfrm>
            <a:off x="7403691" y="2639964"/>
            <a:ext cx="1236236" cy="369332"/>
          </a:xfrm>
          <a:prstGeom prst="rect">
            <a:avLst/>
          </a:prstGeom>
          <a:noFill/>
        </p:spPr>
        <p:txBody>
          <a:bodyPr wrap="none" rtlCol="0">
            <a:spAutoFit/>
          </a:bodyPr>
          <a:lstStyle/>
          <a:p>
            <a:r>
              <a:rPr lang="en-US" sz="1800" dirty="0">
                <a:solidFill>
                  <a:schemeClr val="bg1"/>
                </a:solidFill>
                <a:latin typeface="Arial" panose="020B0604020202020204" pitchFamily="34" charset="0"/>
                <a:cs typeface="Arial" panose="020B0604020202020204" pitchFamily="34" charset="0"/>
              </a:rPr>
              <a:t>Region 31</a:t>
            </a:r>
          </a:p>
        </p:txBody>
      </p:sp>
      <p:cxnSp>
        <p:nvCxnSpPr>
          <p:cNvPr id="4" name="Straight Arrow Connector 3">
            <a:extLst>
              <a:ext uri="{FF2B5EF4-FFF2-40B4-BE49-F238E27FC236}">
                <a16:creationId xmlns:a16="http://schemas.microsoft.com/office/drawing/2014/main" id="{313FA61B-616C-2645-A304-773ED953946C}"/>
              </a:ext>
            </a:extLst>
          </p:cNvPr>
          <p:cNvCxnSpPr>
            <a:cxnSpLocks/>
            <a:stCxn id="2" idx="1"/>
          </p:cNvCxnSpPr>
          <p:nvPr/>
        </p:nvCxnSpPr>
        <p:spPr bwMode="auto">
          <a:xfrm flipH="1">
            <a:off x="7211961" y="2824630"/>
            <a:ext cx="191730" cy="217220"/>
          </a:xfrm>
          <a:prstGeom prst="straightConnector1">
            <a:avLst/>
          </a:prstGeom>
          <a:ln>
            <a:solidFill>
              <a:schemeClr val="bg1"/>
            </a:solidFill>
            <a:headEnd type="none" w="med" len="med"/>
            <a:tailEnd type="triangle"/>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descr="Figure S1.psd"/>
          <p:cNvPicPr>
            <a:picLocks noChangeAspect="1"/>
          </p:cNvPicPr>
          <p:nvPr/>
        </p:nvPicPr>
        <p:blipFill>
          <a:blip r:embed="rId3">
            <a:extLst>
              <a:ext uri="{28A0092B-C50C-407E-A947-70E740481C1C}">
                <a14:useLocalDpi xmlns:a14="http://schemas.microsoft.com/office/drawing/2010/main" val="0"/>
              </a:ext>
            </a:extLst>
          </a:blip>
          <a:srcRect b="30556"/>
          <a:stretch>
            <a:fillRect/>
          </a:stretch>
        </p:blipFill>
        <p:spPr bwMode="auto">
          <a:xfrm>
            <a:off x="738188" y="1447800"/>
            <a:ext cx="7720012"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28600" y="304800"/>
            <a:ext cx="9144000" cy="954107"/>
          </a:xfrm>
          <a:prstGeom prst="rect">
            <a:avLst/>
          </a:prstGeom>
          <a:noFill/>
        </p:spPr>
        <p:txBody>
          <a:bodyPr>
            <a:spAutoFit/>
          </a:bodyPr>
          <a:lstStyle/>
          <a:p>
            <a:pPr algn="ctr">
              <a:defRPr/>
            </a:pPr>
            <a:r>
              <a:rPr lang="en-US" sz="2800" dirty="0">
                <a:latin typeface="Arial" panose="020B0604020202020204" pitchFamily="34" charset="0"/>
                <a:ea typeface="+mn-ea"/>
                <a:cs typeface="Arial" panose="020B0604020202020204" pitchFamily="34" charset="0"/>
              </a:rPr>
              <a:t>Expression levels of genes in the </a:t>
            </a:r>
          </a:p>
          <a:p>
            <a:pPr algn="ctr">
              <a:defRPr/>
            </a:pPr>
            <a:r>
              <a:rPr lang="en-US" sz="2800" dirty="0">
                <a:latin typeface="Arial" panose="020B0604020202020204" pitchFamily="34" charset="0"/>
                <a:ea typeface="+mn-ea"/>
                <a:cs typeface="Arial" panose="020B0604020202020204" pitchFamily="34" charset="0"/>
              </a:rPr>
              <a:t>different genomic domains are similar</a:t>
            </a:r>
          </a:p>
        </p:txBody>
      </p:sp>
      <p:grpSp>
        <p:nvGrpSpPr>
          <p:cNvPr id="79876" name="Group 22"/>
          <p:cNvGrpSpPr>
            <a:grpSpLocks/>
          </p:cNvGrpSpPr>
          <p:nvPr/>
        </p:nvGrpSpPr>
        <p:grpSpPr bwMode="auto">
          <a:xfrm>
            <a:off x="381000" y="5715000"/>
            <a:ext cx="971550" cy="927100"/>
            <a:chOff x="60" y="3736"/>
            <a:chExt cx="612" cy="584"/>
          </a:xfrm>
        </p:grpSpPr>
        <p:pic>
          <p:nvPicPr>
            <p:cNvPr id="79877"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 y="3736"/>
              <a:ext cx="612" cy="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8" name="Rectangle 24"/>
            <p:cNvSpPr>
              <a:spLocks noChangeArrowheads="1"/>
            </p:cNvSpPr>
            <p:nvPr/>
          </p:nvSpPr>
          <p:spPr bwMode="auto">
            <a:xfrm>
              <a:off x="69" y="3744"/>
              <a:ext cx="518" cy="443"/>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57200" eaLnBrk="1" hangingPunct="1"/>
              <a:endParaRPr lang="en-US" sz="1800">
                <a:latin typeface="Calibri" charset="0"/>
              </a:endParaRPr>
            </a:p>
          </p:txBody>
        </p:sp>
      </p:grpSp>
      <p:sp>
        <p:nvSpPr>
          <p:cNvPr id="2" name="TextBox 1">
            <a:extLst>
              <a:ext uri="{FF2B5EF4-FFF2-40B4-BE49-F238E27FC236}">
                <a16:creationId xmlns:a16="http://schemas.microsoft.com/office/drawing/2014/main" id="{1EB8BF96-D711-B94F-ADA6-984E51072033}"/>
              </a:ext>
            </a:extLst>
          </p:cNvPr>
          <p:cNvSpPr txBox="1"/>
          <p:nvPr/>
        </p:nvSpPr>
        <p:spPr>
          <a:xfrm>
            <a:off x="4014781" y="6257927"/>
            <a:ext cx="4990469"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Adapted from Riddle et al 2012, </a:t>
            </a:r>
            <a:r>
              <a:rPr lang="en-US" sz="1400" dirty="0" err="1">
                <a:latin typeface="Arial" panose="020B0604020202020204" pitchFamily="34" charset="0"/>
                <a:cs typeface="Arial" panose="020B0604020202020204" pitchFamily="34" charset="0"/>
              </a:rPr>
              <a:t>PLoS</a:t>
            </a:r>
            <a:r>
              <a:rPr lang="en-US" sz="1400" dirty="0">
                <a:latin typeface="Arial" panose="020B0604020202020204" pitchFamily="34" charset="0"/>
                <a:cs typeface="Arial" panose="020B0604020202020204" pitchFamily="34" charset="0"/>
              </a:rPr>
              <a:t> Genetics 8: e1002954</a:t>
            </a:r>
          </a:p>
        </p:txBody>
      </p:sp>
    </p:spTree>
    <p:extLst>
      <p:ext uri="{BB962C8B-B14F-4D97-AF65-F5344CB8AC3E}">
        <p14:creationId xmlns:p14="http://schemas.microsoft.com/office/powerpoint/2010/main" val="1476214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026">
            <a:extLst>
              <a:ext uri="{FF2B5EF4-FFF2-40B4-BE49-F238E27FC236}">
                <a16:creationId xmlns:a16="http://schemas.microsoft.com/office/drawing/2014/main" id="{70930B4D-87FC-E846-82CD-64D0F800D86A}"/>
              </a:ext>
            </a:extLst>
          </p:cNvPr>
          <p:cNvSpPr>
            <a:spLocks noGrp="1" noChangeArrowheads="1"/>
          </p:cNvSpPr>
          <p:nvPr>
            <p:ph type="title"/>
          </p:nvPr>
        </p:nvSpPr>
        <p:spPr>
          <a:xfrm>
            <a:off x="660400" y="0"/>
            <a:ext cx="7772400" cy="1143000"/>
          </a:xfrm>
        </p:spPr>
        <p:txBody>
          <a:bodyPr/>
          <a:lstStyle/>
          <a:p>
            <a:pPr eaLnBrk="1" hangingPunct="1"/>
            <a:r>
              <a:rPr lang="en-US" altLang="en-US" sz="2400">
                <a:solidFill>
                  <a:schemeClr val="tx1"/>
                </a:solidFill>
                <a:latin typeface="Arial" panose="020B0604020202020204" pitchFamily="34" charset="0"/>
                <a:ea typeface="ＭＳ Ｐゴシック" panose="020B0600070205080204" pitchFamily="34" charset="-128"/>
              </a:rPr>
              <a:t>Insertion sites resulting in a variegating phenotype identify heterochromatin domains</a:t>
            </a:r>
            <a:endParaRPr lang="en-US" altLang="en-US" sz="2400" b="1">
              <a:solidFill>
                <a:schemeClr val="tx1"/>
              </a:solidFill>
              <a:ea typeface="ＭＳ Ｐゴシック" panose="020B0600070205080204" pitchFamily="34" charset="-128"/>
            </a:endParaRPr>
          </a:p>
        </p:txBody>
      </p:sp>
      <p:pic>
        <p:nvPicPr>
          <p:cNvPr id="22530" name="Picture 1027">
            <a:extLst>
              <a:ext uri="{FF2B5EF4-FFF2-40B4-BE49-F238E27FC236}">
                <a16:creationId xmlns:a16="http://schemas.microsoft.com/office/drawing/2014/main" id="{55337868-A2C3-0F47-B42C-73453F4E9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0506"/>
          <a:stretch>
            <a:fillRect/>
          </a:stretch>
        </p:blipFill>
        <p:spPr bwMode="auto">
          <a:xfrm>
            <a:off x="763588" y="1116013"/>
            <a:ext cx="60198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1" name="Group 1028">
            <a:extLst>
              <a:ext uri="{FF2B5EF4-FFF2-40B4-BE49-F238E27FC236}">
                <a16:creationId xmlns:a16="http://schemas.microsoft.com/office/drawing/2014/main" id="{FDB2E904-9CD0-C648-AFBA-A1F04E1C6C1C}"/>
              </a:ext>
            </a:extLst>
          </p:cNvPr>
          <p:cNvGrpSpPr>
            <a:grpSpLocks/>
          </p:cNvGrpSpPr>
          <p:nvPr/>
        </p:nvGrpSpPr>
        <p:grpSpPr bwMode="auto">
          <a:xfrm>
            <a:off x="623888" y="2260600"/>
            <a:ext cx="5676900" cy="2578100"/>
            <a:chOff x="673" y="2011"/>
            <a:chExt cx="4765" cy="2166"/>
          </a:xfrm>
        </p:grpSpPr>
        <p:sp>
          <p:nvSpPr>
            <p:cNvPr id="22538" name="Line 1029">
              <a:extLst>
                <a:ext uri="{FF2B5EF4-FFF2-40B4-BE49-F238E27FC236}">
                  <a16:creationId xmlns:a16="http://schemas.microsoft.com/office/drawing/2014/main" id="{1ACBD7F5-9E4F-9346-AB2F-381F446D1721}"/>
                </a:ext>
              </a:extLst>
            </p:cNvPr>
            <p:cNvSpPr>
              <a:spLocks noChangeShapeType="1"/>
            </p:cNvSpPr>
            <p:nvPr/>
          </p:nvSpPr>
          <p:spPr bwMode="auto">
            <a:xfrm>
              <a:off x="864" y="2322"/>
              <a:ext cx="218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9" name="Oval 1030">
              <a:extLst>
                <a:ext uri="{FF2B5EF4-FFF2-40B4-BE49-F238E27FC236}">
                  <a16:creationId xmlns:a16="http://schemas.microsoft.com/office/drawing/2014/main" id="{AE1DE50E-50DF-C04A-93B8-80E33D1351DD}"/>
                </a:ext>
              </a:extLst>
            </p:cNvPr>
            <p:cNvSpPr>
              <a:spLocks noChangeArrowheads="1"/>
            </p:cNvSpPr>
            <p:nvPr/>
          </p:nvSpPr>
          <p:spPr bwMode="auto">
            <a:xfrm>
              <a:off x="2966" y="2238"/>
              <a:ext cx="160" cy="167"/>
            </a:xfrm>
            <a:prstGeom prst="ellipse">
              <a:avLst/>
            </a:prstGeom>
            <a:solidFill>
              <a:schemeClr val="tx1"/>
            </a:solidFill>
            <a:ln w="9525">
              <a:solidFill>
                <a:schemeClr val="tx1"/>
              </a:solidFill>
              <a:round/>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40" name="Line 1031">
              <a:extLst>
                <a:ext uri="{FF2B5EF4-FFF2-40B4-BE49-F238E27FC236}">
                  <a16:creationId xmlns:a16="http://schemas.microsoft.com/office/drawing/2014/main" id="{65F3DF1E-EDB1-CC42-B359-BFFD910B19C1}"/>
                </a:ext>
              </a:extLst>
            </p:cNvPr>
            <p:cNvSpPr>
              <a:spLocks noChangeShapeType="1"/>
            </p:cNvSpPr>
            <p:nvPr/>
          </p:nvSpPr>
          <p:spPr bwMode="auto">
            <a:xfrm>
              <a:off x="1055" y="2803"/>
              <a:ext cx="3983"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1" name="Oval 1032">
              <a:extLst>
                <a:ext uri="{FF2B5EF4-FFF2-40B4-BE49-F238E27FC236}">
                  <a16:creationId xmlns:a16="http://schemas.microsoft.com/office/drawing/2014/main" id="{B43700C5-B6E9-2246-B550-9A965BC5925A}"/>
                </a:ext>
              </a:extLst>
            </p:cNvPr>
            <p:cNvSpPr>
              <a:spLocks noChangeArrowheads="1"/>
            </p:cNvSpPr>
            <p:nvPr/>
          </p:nvSpPr>
          <p:spPr bwMode="auto">
            <a:xfrm>
              <a:off x="2966" y="2719"/>
              <a:ext cx="160" cy="167"/>
            </a:xfrm>
            <a:prstGeom prst="ellipse">
              <a:avLst/>
            </a:prstGeom>
            <a:solidFill>
              <a:schemeClr val="tx1"/>
            </a:solidFill>
            <a:ln w="9525">
              <a:solidFill>
                <a:schemeClr val="tx1"/>
              </a:solidFill>
              <a:round/>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42" name="Line 1033">
              <a:extLst>
                <a:ext uri="{FF2B5EF4-FFF2-40B4-BE49-F238E27FC236}">
                  <a16:creationId xmlns:a16="http://schemas.microsoft.com/office/drawing/2014/main" id="{CE3B5092-72D7-004D-8721-A8985330210A}"/>
                </a:ext>
              </a:extLst>
            </p:cNvPr>
            <p:cNvSpPr>
              <a:spLocks noChangeShapeType="1"/>
            </p:cNvSpPr>
            <p:nvPr/>
          </p:nvSpPr>
          <p:spPr bwMode="auto">
            <a:xfrm>
              <a:off x="1055" y="3270"/>
              <a:ext cx="3983"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3" name="Oval 1034">
              <a:extLst>
                <a:ext uri="{FF2B5EF4-FFF2-40B4-BE49-F238E27FC236}">
                  <a16:creationId xmlns:a16="http://schemas.microsoft.com/office/drawing/2014/main" id="{828D6E23-2220-9344-B322-313FF54F1D9A}"/>
                </a:ext>
              </a:extLst>
            </p:cNvPr>
            <p:cNvSpPr>
              <a:spLocks noChangeArrowheads="1"/>
            </p:cNvSpPr>
            <p:nvPr/>
          </p:nvSpPr>
          <p:spPr bwMode="auto">
            <a:xfrm>
              <a:off x="2966" y="3186"/>
              <a:ext cx="160" cy="167"/>
            </a:xfrm>
            <a:prstGeom prst="ellipse">
              <a:avLst/>
            </a:prstGeom>
            <a:solidFill>
              <a:schemeClr val="tx1"/>
            </a:solidFill>
            <a:ln w="9525">
              <a:solidFill>
                <a:schemeClr val="tx1"/>
              </a:solidFill>
              <a:round/>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44" name="Line 1035" descr="10%">
              <a:extLst>
                <a:ext uri="{FF2B5EF4-FFF2-40B4-BE49-F238E27FC236}">
                  <a16:creationId xmlns:a16="http://schemas.microsoft.com/office/drawing/2014/main" id="{58963FD9-BE23-084F-B556-A3898BB08FB4}"/>
                </a:ext>
              </a:extLst>
            </p:cNvPr>
            <p:cNvSpPr>
              <a:spLocks noChangeShapeType="1"/>
            </p:cNvSpPr>
            <p:nvPr/>
          </p:nvSpPr>
          <p:spPr bwMode="auto">
            <a:xfrm>
              <a:off x="3046" y="3839"/>
              <a:ext cx="691"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5" name="Oval 1036">
              <a:extLst>
                <a:ext uri="{FF2B5EF4-FFF2-40B4-BE49-F238E27FC236}">
                  <a16:creationId xmlns:a16="http://schemas.microsoft.com/office/drawing/2014/main" id="{9734B6F6-BAE6-884C-A6C3-B4AE9FBF2AF3}"/>
                </a:ext>
              </a:extLst>
            </p:cNvPr>
            <p:cNvSpPr>
              <a:spLocks noChangeArrowheads="1"/>
            </p:cNvSpPr>
            <p:nvPr/>
          </p:nvSpPr>
          <p:spPr bwMode="auto">
            <a:xfrm>
              <a:off x="2966" y="3755"/>
              <a:ext cx="160" cy="167"/>
            </a:xfrm>
            <a:prstGeom prst="ellipse">
              <a:avLst/>
            </a:prstGeom>
            <a:solidFill>
              <a:schemeClr val="tx1"/>
            </a:solidFill>
            <a:ln w="9525">
              <a:solidFill>
                <a:schemeClr val="tx1"/>
              </a:solidFill>
              <a:round/>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46" name="Text Box 1037">
              <a:extLst>
                <a:ext uri="{FF2B5EF4-FFF2-40B4-BE49-F238E27FC236}">
                  <a16:creationId xmlns:a16="http://schemas.microsoft.com/office/drawing/2014/main" id="{A5E57FAE-28B6-F14E-A8AE-E88B4F384CA3}"/>
                </a:ext>
              </a:extLst>
            </p:cNvPr>
            <p:cNvSpPr txBox="1">
              <a:spLocks noChangeArrowheads="1"/>
            </p:cNvSpPr>
            <p:nvPr/>
          </p:nvSpPr>
          <p:spPr bwMode="auto">
            <a:xfrm>
              <a:off x="673" y="2206"/>
              <a:ext cx="28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b="1">
                  <a:latin typeface="Arial" panose="020B0604020202020204" pitchFamily="34" charset="0"/>
                </a:rPr>
                <a:t>X</a:t>
              </a:r>
            </a:p>
          </p:txBody>
        </p:sp>
        <p:sp>
          <p:nvSpPr>
            <p:cNvPr id="22547" name="Text Box 1038">
              <a:extLst>
                <a:ext uri="{FF2B5EF4-FFF2-40B4-BE49-F238E27FC236}">
                  <a16:creationId xmlns:a16="http://schemas.microsoft.com/office/drawing/2014/main" id="{E9A52C8E-574D-0748-8BCE-3D4DFFF53B13}"/>
                </a:ext>
              </a:extLst>
            </p:cNvPr>
            <p:cNvSpPr txBox="1">
              <a:spLocks noChangeArrowheads="1"/>
            </p:cNvSpPr>
            <p:nvPr/>
          </p:nvSpPr>
          <p:spPr bwMode="auto">
            <a:xfrm>
              <a:off x="756" y="2677"/>
              <a:ext cx="378"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b="1">
                  <a:latin typeface="Arial" panose="020B0604020202020204" pitchFamily="34" charset="0"/>
                </a:rPr>
                <a:t>2L</a:t>
              </a:r>
            </a:p>
          </p:txBody>
        </p:sp>
        <p:sp>
          <p:nvSpPr>
            <p:cNvPr id="22548" name="Text Box 1039">
              <a:extLst>
                <a:ext uri="{FF2B5EF4-FFF2-40B4-BE49-F238E27FC236}">
                  <a16:creationId xmlns:a16="http://schemas.microsoft.com/office/drawing/2014/main" id="{5E048840-2FFE-404F-88F0-34C7D1232DD5}"/>
                </a:ext>
              </a:extLst>
            </p:cNvPr>
            <p:cNvSpPr txBox="1">
              <a:spLocks noChangeArrowheads="1"/>
            </p:cNvSpPr>
            <p:nvPr/>
          </p:nvSpPr>
          <p:spPr bwMode="auto">
            <a:xfrm>
              <a:off x="756" y="3143"/>
              <a:ext cx="378"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b="1">
                  <a:latin typeface="Arial" panose="020B0604020202020204" pitchFamily="34" charset="0"/>
                </a:rPr>
                <a:t>3L</a:t>
              </a:r>
            </a:p>
          </p:txBody>
        </p:sp>
        <p:sp>
          <p:nvSpPr>
            <p:cNvPr id="22549" name="Text Box 1040">
              <a:extLst>
                <a:ext uri="{FF2B5EF4-FFF2-40B4-BE49-F238E27FC236}">
                  <a16:creationId xmlns:a16="http://schemas.microsoft.com/office/drawing/2014/main" id="{7A64262A-02A6-EC4D-8EF1-DBFE54E0AE19}"/>
                </a:ext>
              </a:extLst>
            </p:cNvPr>
            <p:cNvSpPr txBox="1">
              <a:spLocks noChangeArrowheads="1"/>
            </p:cNvSpPr>
            <p:nvPr/>
          </p:nvSpPr>
          <p:spPr bwMode="auto">
            <a:xfrm>
              <a:off x="5038" y="2687"/>
              <a:ext cx="400"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b="1">
                  <a:latin typeface="Arial" panose="020B0604020202020204" pitchFamily="34" charset="0"/>
                </a:rPr>
                <a:t>2R</a:t>
              </a:r>
            </a:p>
          </p:txBody>
        </p:sp>
        <p:sp>
          <p:nvSpPr>
            <p:cNvPr id="22550" name="Text Box 1041">
              <a:extLst>
                <a:ext uri="{FF2B5EF4-FFF2-40B4-BE49-F238E27FC236}">
                  <a16:creationId xmlns:a16="http://schemas.microsoft.com/office/drawing/2014/main" id="{F1A3A0A8-E2AB-784D-BA0E-C8DE7EA852D9}"/>
                </a:ext>
              </a:extLst>
            </p:cNvPr>
            <p:cNvSpPr txBox="1">
              <a:spLocks noChangeArrowheads="1"/>
            </p:cNvSpPr>
            <p:nvPr/>
          </p:nvSpPr>
          <p:spPr bwMode="auto">
            <a:xfrm>
              <a:off x="5038" y="3139"/>
              <a:ext cx="400"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b="1">
                  <a:latin typeface="Arial" panose="020B0604020202020204" pitchFamily="34" charset="0"/>
                </a:rPr>
                <a:t>3R</a:t>
              </a:r>
            </a:p>
          </p:txBody>
        </p:sp>
        <p:sp>
          <p:nvSpPr>
            <p:cNvPr id="22551" name="Text Box 1042">
              <a:extLst>
                <a:ext uri="{FF2B5EF4-FFF2-40B4-BE49-F238E27FC236}">
                  <a16:creationId xmlns:a16="http://schemas.microsoft.com/office/drawing/2014/main" id="{1999AC5F-31A3-C945-8216-3FC52430E214}"/>
                </a:ext>
              </a:extLst>
            </p:cNvPr>
            <p:cNvSpPr txBox="1">
              <a:spLocks noChangeArrowheads="1"/>
            </p:cNvSpPr>
            <p:nvPr/>
          </p:nvSpPr>
          <p:spPr bwMode="auto">
            <a:xfrm>
              <a:off x="3736" y="3724"/>
              <a:ext cx="262"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b="1">
                  <a:latin typeface="Arial" panose="020B0604020202020204" pitchFamily="34" charset="0"/>
                </a:rPr>
                <a:t>4</a:t>
              </a:r>
            </a:p>
          </p:txBody>
        </p:sp>
        <p:sp>
          <p:nvSpPr>
            <p:cNvPr id="22552" name="AutoShape 1043" descr="10%">
              <a:extLst>
                <a:ext uri="{FF2B5EF4-FFF2-40B4-BE49-F238E27FC236}">
                  <a16:creationId xmlns:a16="http://schemas.microsoft.com/office/drawing/2014/main" id="{B23E62FB-5840-544B-8D68-9773D0465A06}"/>
                </a:ext>
              </a:extLst>
            </p:cNvPr>
            <p:cNvSpPr>
              <a:spLocks noChangeArrowheads="1"/>
            </p:cNvSpPr>
            <p:nvPr/>
          </p:nvSpPr>
          <p:spPr bwMode="auto">
            <a:xfrm flipV="1">
              <a:off x="2806" y="2011"/>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53" name="AutoShape 1044" descr="10%">
              <a:extLst>
                <a:ext uri="{FF2B5EF4-FFF2-40B4-BE49-F238E27FC236}">
                  <a16:creationId xmlns:a16="http://schemas.microsoft.com/office/drawing/2014/main" id="{2D9BC2F3-2CF5-0C4C-90FA-E9BC1C9D3832}"/>
                </a:ext>
              </a:extLst>
            </p:cNvPr>
            <p:cNvSpPr>
              <a:spLocks noChangeArrowheads="1"/>
            </p:cNvSpPr>
            <p:nvPr/>
          </p:nvSpPr>
          <p:spPr bwMode="auto">
            <a:xfrm flipV="1">
              <a:off x="2850" y="2146"/>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54" name="AutoShape 1045" descr="10%">
              <a:extLst>
                <a:ext uri="{FF2B5EF4-FFF2-40B4-BE49-F238E27FC236}">
                  <a16:creationId xmlns:a16="http://schemas.microsoft.com/office/drawing/2014/main" id="{8E2904CA-91D8-1840-8329-275A2E205255}"/>
                </a:ext>
              </a:extLst>
            </p:cNvPr>
            <p:cNvSpPr>
              <a:spLocks noChangeArrowheads="1"/>
            </p:cNvSpPr>
            <p:nvPr/>
          </p:nvSpPr>
          <p:spPr bwMode="auto">
            <a:xfrm flipV="1">
              <a:off x="2752" y="2146"/>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55" name="AutoShape 1046" descr="10%">
              <a:extLst>
                <a:ext uri="{FF2B5EF4-FFF2-40B4-BE49-F238E27FC236}">
                  <a16:creationId xmlns:a16="http://schemas.microsoft.com/office/drawing/2014/main" id="{9E542BF2-9431-5F46-A271-294F94C6BD7E}"/>
                </a:ext>
              </a:extLst>
            </p:cNvPr>
            <p:cNvSpPr>
              <a:spLocks noChangeArrowheads="1"/>
            </p:cNvSpPr>
            <p:nvPr/>
          </p:nvSpPr>
          <p:spPr bwMode="auto">
            <a:xfrm flipV="1">
              <a:off x="2667" y="2146"/>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56" name="AutoShape 1047" descr="10%">
              <a:extLst>
                <a:ext uri="{FF2B5EF4-FFF2-40B4-BE49-F238E27FC236}">
                  <a16:creationId xmlns:a16="http://schemas.microsoft.com/office/drawing/2014/main" id="{D7927237-CE03-B443-8C04-D84799CFDB7A}"/>
                </a:ext>
              </a:extLst>
            </p:cNvPr>
            <p:cNvSpPr>
              <a:spLocks noChangeArrowheads="1"/>
            </p:cNvSpPr>
            <p:nvPr/>
          </p:nvSpPr>
          <p:spPr bwMode="auto">
            <a:xfrm flipV="1">
              <a:off x="2752" y="2614"/>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57" name="AutoShape 1048" descr="10%">
              <a:extLst>
                <a:ext uri="{FF2B5EF4-FFF2-40B4-BE49-F238E27FC236}">
                  <a16:creationId xmlns:a16="http://schemas.microsoft.com/office/drawing/2014/main" id="{A58CFEA0-B9FE-384E-96D6-276DADA91396}"/>
                </a:ext>
              </a:extLst>
            </p:cNvPr>
            <p:cNvSpPr>
              <a:spLocks noChangeArrowheads="1"/>
            </p:cNvSpPr>
            <p:nvPr/>
          </p:nvSpPr>
          <p:spPr bwMode="auto">
            <a:xfrm flipV="1">
              <a:off x="2864" y="3083"/>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58" name="AutoShape 1049" descr="10%">
              <a:extLst>
                <a:ext uri="{FF2B5EF4-FFF2-40B4-BE49-F238E27FC236}">
                  <a16:creationId xmlns:a16="http://schemas.microsoft.com/office/drawing/2014/main" id="{2DECE7D9-511E-CB47-A88D-EFA206E8564D}"/>
                </a:ext>
              </a:extLst>
            </p:cNvPr>
            <p:cNvSpPr>
              <a:spLocks noChangeArrowheads="1"/>
            </p:cNvSpPr>
            <p:nvPr/>
          </p:nvSpPr>
          <p:spPr bwMode="auto">
            <a:xfrm flipV="1">
              <a:off x="3288" y="2614"/>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59" name="AutoShape 1050" descr="10%">
              <a:extLst>
                <a:ext uri="{FF2B5EF4-FFF2-40B4-BE49-F238E27FC236}">
                  <a16:creationId xmlns:a16="http://schemas.microsoft.com/office/drawing/2014/main" id="{3EE7E516-D108-E44F-A7DA-CDDC3A705BB0}"/>
                </a:ext>
              </a:extLst>
            </p:cNvPr>
            <p:cNvSpPr>
              <a:spLocks noChangeArrowheads="1"/>
            </p:cNvSpPr>
            <p:nvPr/>
          </p:nvSpPr>
          <p:spPr bwMode="auto">
            <a:xfrm flipV="1">
              <a:off x="3038" y="3604"/>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60" name="AutoShape 1051" descr="10%">
              <a:extLst>
                <a:ext uri="{FF2B5EF4-FFF2-40B4-BE49-F238E27FC236}">
                  <a16:creationId xmlns:a16="http://schemas.microsoft.com/office/drawing/2014/main" id="{87AEF2FB-3344-044C-BD33-C85A3C2166FB}"/>
                </a:ext>
              </a:extLst>
            </p:cNvPr>
            <p:cNvSpPr>
              <a:spLocks noChangeArrowheads="1"/>
            </p:cNvSpPr>
            <p:nvPr/>
          </p:nvSpPr>
          <p:spPr bwMode="auto">
            <a:xfrm flipV="1">
              <a:off x="3094" y="3655"/>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61" name="AutoShape 1052" descr="10%">
              <a:extLst>
                <a:ext uri="{FF2B5EF4-FFF2-40B4-BE49-F238E27FC236}">
                  <a16:creationId xmlns:a16="http://schemas.microsoft.com/office/drawing/2014/main" id="{58592C7F-7E9B-2041-82B7-00564BB90B10}"/>
                </a:ext>
              </a:extLst>
            </p:cNvPr>
            <p:cNvSpPr>
              <a:spLocks noChangeArrowheads="1"/>
            </p:cNvSpPr>
            <p:nvPr/>
          </p:nvSpPr>
          <p:spPr bwMode="auto">
            <a:xfrm flipV="1">
              <a:off x="4771" y="2622"/>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62" name="AutoShape 1053" descr="10%">
              <a:extLst>
                <a:ext uri="{FF2B5EF4-FFF2-40B4-BE49-F238E27FC236}">
                  <a16:creationId xmlns:a16="http://schemas.microsoft.com/office/drawing/2014/main" id="{2BC435E0-709F-5B4E-987E-469DAF872B26}"/>
                </a:ext>
              </a:extLst>
            </p:cNvPr>
            <p:cNvSpPr>
              <a:spLocks noChangeArrowheads="1"/>
            </p:cNvSpPr>
            <p:nvPr/>
          </p:nvSpPr>
          <p:spPr bwMode="auto">
            <a:xfrm flipV="1">
              <a:off x="3094" y="3087"/>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63" name="AutoShape 1054" descr="10%">
              <a:extLst>
                <a:ext uri="{FF2B5EF4-FFF2-40B4-BE49-F238E27FC236}">
                  <a16:creationId xmlns:a16="http://schemas.microsoft.com/office/drawing/2014/main" id="{641CDFED-3923-BA4C-9FDE-6B12B54BEB00}"/>
                </a:ext>
              </a:extLst>
            </p:cNvPr>
            <p:cNvSpPr>
              <a:spLocks noChangeArrowheads="1"/>
            </p:cNvSpPr>
            <p:nvPr/>
          </p:nvSpPr>
          <p:spPr bwMode="auto">
            <a:xfrm flipV="1">
              <a:off x="2884" y="2616"/>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64" name="AutoShape 1055" descr="10%">
              <a:extLst>
                <a:ext uri="{FF2B5EF4-FFF2-40B4-BE49-F238E27FC236}">
                  <a16:creationId xmlns:a16="http://schemas.microsoft.com/office/drawing/2014/main" id="{077558E5-E085-2C47-B80B-ABA96B221D79}"/>
                </a:ext>
              </a:extLst>
            </p:cNvPr>
            <p:cNvSpPr>
              <a:spLocks noChangeArrowheads="1"/>
            </p:cNvSpPr>
            <p:nvPr/>
          </p:nvSpPr>
          <p:spPr bwMode="auto">
            <a:xfrm flipV="1">
              <a:off x="1001" y="2614"/>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65" name="AutoShape 1056" descr="10%">
              <a:extLst>
                <a:ext uri="{FF2B5EF4-FFF2-40B4-BE49-F238E27FC236}">
                  <a16:creationId xmlns:a16="http://schemas.microsoft.com/office/drawing/2014/main" id="{A7D0F9F9-72CA-7F41-AABD-A0B29FC64D4A}"/>
                </a:ext>
              </a:extLst>
            </p:cNvPr>
            <p:cNvSpPr>
              <a:spLocks noChangeArrowheads="1"/>
            </p:cNvSpPr>
            <p:nvPr/>
          </p:nvSpPr>
          <p:spPr bwMode="auto">
            <a:xfrm flipV="1">
              <a:off x="1197" y="3102"/>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66" name="AutoShape 1057" descr="10%">
              <a:extLst>
                <a:ext uri="{FF2B5EF4-FFF2-40B4-BE49-F238E27FC236}">
                  <a16:creationId xmlns:a16="http://schemas.microsoft.com/office/drawing/2014/main" id="{7C5F0E2D-C8AE-2445-95B1-C9A5FA94D0E1}"/>
                </a:ext>
              </a:extLst>
            </p:cNvPr>
            <p:cNvSpPr>
              <a:spLocks noChangeArrowheads="1"/>
            </p:cNvSpPr>
            <p:nvPr/>
          </p:nvSpPr>
          <p:spPr bwMode="auto">
            <a:xfrm flipV="1">
              <a:off x="2921" y="3059"/>
              <a:ext cx="131" cy="167"/>
            </a:xfrm>
            <a:prstGeom prst="triangle">
              <a:avLst>
                <a:gd name="adj" fmla="val 50000"/>
              </a:avLst>
            </a:prstGeom>
            <a:blipFill dpi="0" rotWithShape="0">
              <a:blip r:embed="rId5"/>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67" name="AutoShape 1058" descr="10%">
              <a:extLst>
                <a:ext uri="{FF2B5EF4-FFF2-40B4-BE49-F238E27FC236}">
                  <a16:creationId xmlns:a16="http://schemas.microsoft.com/office/drawing/2014/main" id="{E6D098FC-0032-194C-BD93-8B581BD7C702}"/>
                </a:ext>
              </a:extLst>
            </p:cNvPr>
            <p:cNvSpPr>
              <a:spLocks noChangeArrowheads="1"/>
            </p:cNvSpPr>
            <p:nvPr/>
          </p:nvSpPr>
          <p:spPr bwMode="auto">
            <a:xfrm flipV="1">
              <a:off x="2798" y="2614"/>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68" name="AutoShape 1059" descr="10%">
              <a:extLst>
                <a:ext uri="{FF2B5EF4-FFF2-40B4-BE49-F238E27FC236}">
                  <a16:creationId xmlns:a16="http://schemas.microsoft.com/office/drawing/2014/main" id="{304270E0-B91B-2C40-9AA5-10D10A9E7920}"/>
                </a:ext>
              </a:extLst>
            </p:cNvPr>
            <p:cNvSpPr>
              <a:spLocks noChangeArrowheads="1"/>
            </p:cNvSpPr>
            <p:nvPr/>
          </p:nvSpPr>
          <p:spPr bwMode="auto">
            <a:xfrm flipV="1">
              <a:off x="2733" y="3086"/>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69" name="AutoShape 1060" descr="10%">
              <a:extLst>
                <a:ext uri="{FF2B5EF4-FFF2-40B4-BE49-F238E27FC236}">
                  <a16:creationId xmlns:a16="http://schemas.microsoft.com/office/drawing/2014/main" id="{76682ADA-C2C8-4248-A1E6-768B22B2A009}"/>
                </a:ext>
              </a:extLst>
            </p:cNvPr>
            <p:cNvSpPr>
              <a:spLocks noChangeArrowheads="1"/>
            </p:cNvSpPr>
            <p:nvPr/>
          </p:nvSpPr>
          <p:spPr bwMode="auto">
            <a:xfrm flipV="1">
              <a:off x="4887" y="2616"/>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70" name="AutoShape 1061" descr="10%">
              <a:extLst>
                <a:ext uri="{FF2B5EF4-FFF2-40B4-BE49-F238E27FC236}">
                  <a16:creationId xmlns:a16="http://schemas.microsoft.com/office/drawing/2014/main" id="{663B0A0A-A229-CB41-9DB2-FA094D09A00D}"/>
                </a:ext>
              </a:extLst>
            </p:cNvPr>
            <p:cNvSpPr>
              <a:spLocks noChangeArrowheads="1"/>
            </p:cNvSpPr>
            <p:nvPr/>
          </p:nvSpPr>
          <p:spPr bwMode="auto">
            <a:xfrm flipV="1">
              <a:off x="4952" y="2552"/>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71" name="AutoShape 1062" descr="10%">
              <a:extLst>
                <a:ext uri="{FF2B5EF4-FFF2-40B4-BE49-F238E27FC236}">
                  <a16:creationId xmlns:a16="http://schemas.microsoft.com/office/drawing/2014/main" id="{95CCC326-8177-8E40-9AD7-DBD039DFDBF4}"/>
                </a:ext>
              </a:extLst>
            </p:cNvPr>
            <p:cNvSpPr>
              <a:spLocks noChangeArrowheads="1"/>
            </p:cNvSpPr>
            <p:nvPr/>
          </p:nvSpPr>
          <p:spPr bwMode="auto">
            <a:xfrm flipV="1">
              <a:off x="4944" y="2619"/>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72" name="AutoShape 1063" descr="10%">
              <a:extLst>
                <a:ext uri="{FF2B5EF4-FFF2-40B4-BE49-F238E27FC236}">
                  <a16:creationId xmlns:a16="http://schemas.microsoft.com/office/drawing/2014/main" id="{CEDACADA-F0A3-F841-B484-158CBC01A3B2}"/>
                </a:ext>
              </a:extLst>
            </p:cNvPr>
            <p:cNvSpPr>
              <a:spLocks noChangeArrowheads="1"/>
            </p:cNvSpPr>
            <p:nvPr/>
          </p:nvSpPr>
          <p:spPr bwMode="auto">
            <a:xfrm flipV="1">
              <a:off x="3190" y="3655"/>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73" name="AutoShape 1064" descr="10%">
              <a:extLst>
                <a:ext uri="{FF2B5EF4-FFF2-40B4-BE49-F238E27FC236}">
                  <a16:creationId xmlns:a16="http://schemas.microsoft.com/office/drawing/2014/main" id="{7E68614A-5C65-8545-9954-4B073BAC53B2}"/>
                </a:ext>
              </a:extLst>
            </p:cNvPr>
            <p:cNvSpPr>
              <a:spLocks noChangeArrowheads="1"/>
            </p:cNvSpPr>
            <p:nvPr/>
          </p:nvSpPr>
          <p:spPr bwMode="auto">
            <a:xfrm flipV="1">
              <a:off x="3294" y="3655"/>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74" name="AutoShape 1065" descr="10%">
              <a:extLst>
                <a:ext uri="{FF2B5EF4-FFF2-40B4-BE49-F238E27FC236}">
                  <a16:creationId xmlns:a16="http://schemas.microsoft.com/office/drawing/2014/main" id="{BDEA6B70-E1DB-954A-AAC8-2C208A0B987B}"/>
                </a:ext>
              </a:extLst>
            </p:cNvPr>
            <p:cNvSpPr>
              <a:spLocks noChangeArrowheads="1"/>
            </p:cNvSpPr>
            <p:nvPr/>
          </p:nvSpPr>
          <p:spPr bwMode="auto">
            <a:xfrm flipV="1">
              <a:off x="3390" y="3655"/>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75" name="AutoShape 1066" descr="10%">
              <a:extLst>
                <a:ext uri="{FF2B5EF4-FFF2-40B4-BE49-F238E27FC236}">
                  <a16:creationId xmlns:a16="http://schemas.microsoft.com/office/drawing/2014/main" id="{E7F0CD88-22C9-B243-B66B-EBBCD6E922C3}"/>
                </a:ext>
              </a:extLst>
            </p:cNvPr>
            <p:cNvSpPr>
              <a:spLocks noChangeArrowheads="1"/>
            </p:cNvSpPr>
            <p:nvPr/>
          </p:nvSpPr>
          <p:spPr bwMode="auto">
            <a:xfrm flipV="1">
              <a:off x="3502" y="3655"/>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76" name="AutoShape 1067" descr="10%">
              <a:extLst>
                <a:ext uri="{FF2B5EF4-FFF2-40B4-BE49-F238E27FC236}">
                  <a16:creationId xmlns:a16="http://schemas.microsoft.com/office/drawing/2014/main" id="{4EA4069F-1578-EA4E-839C-63E814F07EB8}"/>
                </a:ext>
              </a:extLst>
            </p:cNvPr>
            <p:cNvSpPr>
              <a:spLocks noChangeArrowheads="1"/>
            </p:cNvSpPr>
            <p:nvPr/>
          </p:nvSpPr>
          <p:spPr bwMode="auto">
            <a:xfrm flipV="1">
              <a:off x="3604" y="3556"/>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77" name="AutoShape 1068" descr="10%">
              <a:extLst>
                <a:ext uri="{FF2B5EF4-FFF2-40B4-BE49-F238E27FC236}">
                  <a16:creationId xmlns:a16="http://schemas.microsoft.com/office/drawing/2014/main" id="{98EA4EA2-0103-B845-A467-06CD48826C91}"/>
                </a:ext>
              </a:extLst>
            </p:cNvPr>
            <p:cNvSpPr>
              <a:spLocks noChangeArrowheads="1"/>
            </p:cNvSpPr>
            <p:nvPr/>
          </p:nvSpPr>
          <p:spPr bwMode="auto">
            <a:xfrm flipV="1">
              <a:off x="3692" y="3571"/>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78" name="AutoShape 1069" descr="10%">
              <a:extLst>
                <a:ext uri="{FF2B5EF4-FFF2-40B4-BE49-F238E27FC236}">
                  <a16:creationId xmlns:a16="http://schemas.microsoft.com/office/drawing/2014/main" id="{54221FE2-792C-EE4F-96DB-AE25E968DDBE}"/>
                </a:ext>
              </a:extLst>
            </p:cNvPr>
            <p:cNvSpPr>
              <a:spLocks noChangeArrowheads="1"/>
            </p:cNvSpPr>
            <p:nvPr/>
          </p:nvSpPr>
          <p:spPr bwMode="auto">
            <a:xfrm flipV="1">
              <a:off x="3574" y="3655"/>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79" name="AutoShape 1070" descr="10%">
              <a:extLst>
                <a:ext uri="{FF2B5EF4-FFF2-40B4-BE49-F238E27FC236}">
                  <a16:creationId xmlns:a16="http://schemas.microsoft.com/office/drawing/2014/main" id="{E11F1560-2E9D-4D4A-BEDA-E41372F43DA6}"/>
                </a:ext>
              </a:extLst>
            </p:cNvPr>
            <p:cNvSpPr>
              <a:spLocks noChangeArrowheads="1"/>
            </p:cNvSpPr>
            <p:nvPr/>
          </p:nvSpPr>
          <p:spPr bwMode="auto">
            <a:xfrm flipV="1">
              <a:off x="3671" y="3654"/>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80" name="AutoShape 1071" descr="10%">
              <a:extLst>
                <a:ext uri="{FF2B5EF4-FFF2-40B4-BE49-F238E27FC236}">
                  <a16:creationId xmlns:a16="http://schemas.microsoft.com/office/drawing/2014/main" id="{25719DB7-BBF5-EE4B-946A-D6FF15E28297}"/>
                </a:ext>
              </a:extLst>
            </p:cNvPr>
            <p:cNvSpPr>
              <a:spLocks noChangeArrowheads="1"/>
            </p:cNvSpPr>
            <p:nvPr/>
          </p:nvSpPr>
          <p:spPr bwMode="auto">
            <a:xfrm flipV="1">
              <a:off x="4909" y="3012"/>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81" name="AutoShape 1072" descr="10%">
              <a:extLst>
                <a:ext uri="{FF2B5EF4-FFF2-40B4-BE49-F238E27FC236}">
                  <a16:creationId xmlns:a16="http://schemas.microsoft.com/office/drawing/2014/main" id="{F591C3ED-E84A-824A-BE67-9A0777855330}"/>
                </a:ext>
              </a:extLst>
            </p:cNvPr>
            <p:cNvSpPr>
              <a:spLocks noChangeArrowheads="1"/>
            </p:cNvSpPr>
            <p:nvPr/>
          </p:nvSpPr>
          <p:spPr bwMode="auto">
            <a:xfrm flipV="1">
              <a:off x="4870" y="3083"/>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82" name="AutoShape 1073" descr="10%">
              <a:extLst>
                <a:ext uri="{FF2B5EF4-FFF2-40B4-BE49-F238E27FC236}">
                  <a16:creationId xmlns:a16="http://schemas.microsoft.com/office/drawing/2014/main" id="{C2D43A1A-3A4E-6C40-8303-641A789055EF}"/>
                </a:ext>
              </a:extLst>
            </p:cNvPr>
            <p:cNvSpPr>
              <a:spLocks noChangeArrowheads="1"/>
            </p:cNvSpPr>
            <p:nvPr/>
          </p:nvSpPr>
          <p:spPr bwMode="auto">
            <a:xfrm flipV="1">
              <a:off x="4951" y="3083"/>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83" name="AutoShape 1074" descr="10%">
              <a:extLst>
                <a:ext uri="{FF2B5EF4-FFF2-40B4-BE49-F238E27FC236}">
                  <a16:creationId xmlns:a16="http://schemas.microsoft.com/office/drawing/2014/main" id="{6F77E437-50BC-C44B-9F20-51F75C83F5FB}"/>
                </a:ext>
              </a:extLst>
            </p:cNvPr>
            <p:cNvSpPr>
              <a:spLocks noChangeArrowheads="1"/>
            </p:cNvSpPr>
            <p:nvPr/>
          </p:nvSpPr>
          <p:spPr bwMode="auto">
            <a:xfrm flipV="1">
              <a:off x="4813" y="3088"/>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84" name="AutoShape 1075" descr="10%">
              <a:extLst>
                <a:ext uri="{FF2B5EF4-FFF2-40B4-BE49-F238E27FC236}">
                  <a16:creationId xmlns:a16="http://schemas.microsoft.com/office/drawing/2014/main" id="{92EE28F3-329D-CB42-8BCF-72C880D09439}"/>
                </a:ext>
              </a:extLst>
            </p:cNvPr>
            <p:cNvSpPr>
              <a:spLocks noChangeArrowheads="1"/>
            </p:cNvSpPr>
            <p:nvPr/>
          </p:nvSpPr>
          <p:spPr bwMode="auto">
            <a:xfrm>
              <a:off x="3634" y="4010"/>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85" name="AutoShape 1076" descr="10%">
              <a:extLst>
                <a:ext uri="{FF2B5EF4-FFF2-40B4-BE49-F238E27FC236}">
                  <a16:creationId xmlns:a16="http://schemas.microsoft.com/office/drawing/2014/main" id="{5DC124EE-D9C9-E948-B189-62FD8C29E5EF}"/>
                </a:ext>
              </a:extLst>
            </p:cNvPr>
            <p:cNvSpPr>
              <a:spLocks noChangeArrowheads="1"/>
            </p:cNvSpPr>
            <p:nvPr/>
          </p:nvSpPr>
          <p:spPr bwMode="auto">
            <a:xfrm>
              <a:off x="3664" y="3862"/>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86" name="AutoShape 1077" descr="10%">
              <a:extLst>
                <a:ext uri="{FF2B5EF4-FFF2-40B4-BE49-F238E27FC236}">
                  <a16:creationId xmlns:a16="http://schemas.microsoft.com/office/drawing/2014/main" id="{C7EB06C5-646C-8D42-875D-8F417413849C}"/>
                </a:ext>
              </a:extLst>
            </p:cNvPr>
            <p:cNvSpPr>
              <a:spLocks noChangeArrowheads="1"/>
            </p:cNvSpPr>
            <p:nvPr/>
          </p:nvSpPr>
          <p:spPr bwMode="auto">
            <a:xfrm>
              <a:off x="3606" y="3862"/>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87" name="AutoShape 1078" descr="10%">
              <a:extLst>
                <a:ext uri="{FF2B5EF4-FFF2-40B4-BE49-F238E27FC236}">
                  <a16:creationId xmlns:a16="http://schemas.microsoft.com/office/drawing/2014/main" id="{FBF5F682-E34F-1540-9120-8394CE532E31}"/>
                </a:ext>
              </a:extLst>
            </p:cNvPr>
            <p:cNvSpPr>
              <a:spLocks noChangeArrowheads="1"/>
            </p:cNvSpPr>
            <p:nvPr/>
          </p:nvSpPr>
          <p:spPr bwMode="auto">
            <a:xfrm>
              <a:off x="3492" y="3862"/>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88" name="AutoShape 1079" descr="10%">
              <a:extLst>
                <a:ext uri="{FF2B5EF4-FFF2-40B4-BE49-F238E27FC236}">
                  <a16:creationId xmlns:a16="http://schemas.microsoft.com/office/drawing/2014/main" id="{FF416699-F980-3542-972D-A1653127F4FA}"/>
                </a:ext>
              </a:extLst>
            </p:cNvPr>
            <p:cNvSpPr>
              <a:spLocks noChangeArrowheads="1"/>
            </p:cNvSpPr>
            <p:nvPr/>
          </p:nvSpPr>
          <p:spPr bwMode="auto">
            <a:xfrm>
              <a:off x="3362" y="3862"/>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89" name="AutoShape 1080" descr="10%">
              <a:extLst>
                <a:ext uri="{FF2B5EF4-FFF2-40B4-BE49-F238E27FC236}">
                  <a16:creationId xmlns:a16="http://schemas.microsoft.com/office/drawing/2014/main" id="{56C6F055-BDD4-EF44-9EBE-E26CC8218DB6}"/>
                </a:ext>
              </a:extLst>
            </p:cNvPr>
            <p:cNvSpPr>
              <a:spLocks noChangeArrowheads="1"/>
            </p:cNvSpPr>
            <p:nvPr/>
          </p:nvSpPr>
          <p:spPr bwMode="auto">
            <a:xfrm>
              <a:off x="3264" y="3862"/>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90" name="AutoShape 1081" descr="10%">
              <a:extLst>
                <a:ext uri="{FF2B5EF4-FFF2-40B4-BE49-F238E27FC236}">
                  <a16:creationId xmlns:a16="http://schemas.microsoft.com/office/drawing/2014/main" id="{C1563C8C-3610-2E43-8D96-1E40A20725F8}"/>
                </a:ext>
              </a:extLst>
            </p:cNvPr>
            <p:cNvSpPr>
              <a:spLocks noChangeArrowheads="1"/>
            </p:cNvSpPr>
            <p:nvPr/>
          </p:nvSpPr>
          <p:spPr bwMode="auto">
            <a:xfrm>
              <a:off x="3182" y="3862"/>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91" name="AutoShape 1082" descr="10%">
              <a:extLst>
                <a:ext uri="{FF2B5EF4-FFF2-40B4-BE49-F238E27FC236}">
                  <a16:creationId xmlns:a16="http://schemas.microsoft.com/office/drawing/2014/main" id="{BA01395A-2D51-6F46-9EA1-581D5150F969}"/>
                </a:ext>
              </a:extLst>
            </p:cNvPr>
            <p:cNvSpPr>
              <a:spLocks noChangeArrowheads="1"/>
            </p:cNvSpPr>
            <p:nvPr/>
          </p:nvSpPr>
          <p:spPr bwMode="auto">
            <a:xfrm>
              <a:off x="3116" y="3862"/>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92" name="AutoShape 1083" descr="10%">
              <a:extLst>
                <a:ext uri="{FF2B5EF4-FFF2-40B4-BE49-F238E27FC236}">
                  <a16:creationId xmlns:a16="http://schemas.microsoft.com/office/drawing/2014/main" id="{92AA1803-CAE6-8740-97E9-889DD48150FD}"/>
                </a:ext>
              </a:extLst>
            </p:cNvPr>
            <p:cNvSpPr>
              <a:spLocks noChangeArrowheads="1"/>
            </p:cNvSpPr>
            <p:nvPr/>
          </p:nvSpPr>
          <p:spPr bwMode="auto">
            <a:xfrm>
              <a:off x="3050" y="3886"/>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93" name="AutoShape 1084" descr="10%">
              <a:extLst>
                <a:ext uri="{FF2B5EF4-FFF2-40B4-BE49-F238E27FC236}">
                  <a16:creationId xmlns:a16="http://schemas.microsoft.com/office/drawing/2014/main" id="{77470B99-393C-7A4A-BF37-970FDFD9C74A}"/>
                </a:ext>
              </a:extLst>
            </p:cNvPr>
            <p:cNvSpPr>
              <a:spLocks noChangeArrowheads="1"/>
            </p:cNvSpPr>
            <p:nvPr/>
          </p:nvSpPr>
          <p:spPr bwMode="auto">
            <a:xfrm>
              <a:off x="4951" y="3436"/>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94" name="AutoShape 1085" descr="10%">
              <a:extLst>
                <a:ext uri="{FF2B5EF4-FFF2-40B4-BE49-F238E27FC236}">
                  <a16:creationId xmlns:a16="http://schemas.microsoft.com/office/drawing/2014/main" id="{C21D35E5-F69B-674C-9F54-A5819DE49DD9}"/>
                </a:ext>
              </a:extLst>
            </p:cNvPr>
            <p:cNvSpPr>
              <a:spLocks noChangeArrowheads="1"/>
            </p:cNvSpPr>
            <p:nvPr/>
          </p:nvSpPr>
          <p:spPr bwMode="auto">
            <a:xfrm>
              <a:off x="4902" y="3428"/>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95" name="AutoShape 1086" descr="10%">
              <a:extLst>
                <a:ext uri="{FF2B5EF4-FFF2-40B4-BE49-F238E27FC236}">
                  <a16:creationId xmlns:a16="http://schemas.microsoft.com/office/drawing/2014/main" id="{2ED718A1-6861-2A43-BCBC-E02EB1A5D5C9}"/>
                </a:ext>
              </a:extLst>
            </p:cNvPr>
            <p:cNvSpPr>
              <a:spLocks noChangeArrowheads="1"/>
            </p:cNvSpPr>
            <p:nvPr/>
          </p:nvSpPr>
          <p:spPr bwMode="auto">
            <a:xfrm>
              <a:off x="4966" y="3287"/>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96" name="AutoShape 1087" descr="10%">
              <a:extLst>
                <a:ext uri="{FF2B5EF4-FFF2-40B4-BE49-F238E27FC236}">
                  <a16:creationId xmlns:a16="http://schemas.microsoft.com/office/drawing/2014/main" id="{635BAE8E-04C8-3C45-9426-ED21E9745865}"/>
                </a:ext>
              </a:extLst>
            </p:cNvPr>
            <p:cNvSpPr>
              <a:spLocks noChangeArrowheads="1"/>
            </p:cNvSpPr>
            <p:nvPr/>
          </p:nvSpPr>
          <p:spPr bwMode="auto">
            <a:xfrm>
              <a:off x="4917" y="3282"/>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2597" name="AutoShape 1088" descr="10%">
              <a:extLst>
                <a:ext uri="{FF2B5EF4-FFF2-40B4-BE49-F238E27FC236}">
                  <a16:creationId xmlns:a16="http://schemas.microsoft.com/office/drawing/2014/main" id="{5B7DACED-0A3D-A14C-A88F-A1040328D25D}"/>
                </a:ext>
              </a:extLst>
            </p:cNvPr>
            <p:cNvSpPr>
              <a:spLocks noChangeArrowheads="1"/>
            </p:cNvSpPr>
            <p:nvPr/>
          </p:nvSpPr>
          <p:spPr bwMode="auto">
            <a:xfrm>
              <a:off x="4868" y="3285"/>
              <a:ext cx="131" cy="167"/>
            </a:xfrm>
            <a:prstGeom prst="triangle">
              <a:avLst>
                <a:gd name="adj" fmla="val 50000"/>
              </a:avLst>
            </a:prstGeom>
            <a:blipFill dpi="0" rotWithShape="0">
              <a:blip r:embed="rId4"/>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grpSp>
      <p:sp>
        <p:nvSpPr>
          <p:cNvPr id="22532" name="Text Box 1089">
            <a:extLst>
              <a:ext uri="{FF2B5EF4-FFF2-40B4-BE49-F238E27FC236}">
                <a16:creationId xmlns:a16="http://schemas.microsoft.com/office/drawing/2014/main" id="{CD2DA53E-3517-164B-8E7E-F53012963491}"/>
              </a:ext>
            </a:extLst>
          </p:cNvPr>
          <p:cNvSpPr txBox="1">
            <a:spLocks noChangeArrowheads="1"/>
          </p:cNvSpPr>
          <p:nvPr/>
        </p:nvSpPr>
        <p:spPr bwMode="auto">
          <a:xfrm>
            <a:off x="7351713" y="3259138"/>
            <a:ext cx="11588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2000">
                <a:latin typeface="Arial" panose="020B0604020202020204" pitchFamily="34" charset="0"/>
              </a:rPr>
              <a:t>Silenced</a:t>
            </a:r>
          </a:p>
          <a:p>
            <a:pPr algn="ctr"/>
            <a:r>
              <a:rPr lang="en-US" altLang="en-US" sz="2000">
                <a:latin typeface="Arial" panose="020B0604020202020204" pitchFamily="34" charset="0"/>
              </a:rPr>
              <a:t>1%</a:t>
            </a:r>
          </a:p>
        </p:txBody>
      </p:sp>
      <p:pic>
        <p:nvPicPr>
          <p:cNvPr id="22533" name="Picture 1090">
            <a:extLst>
              <a:ext uri="{FF2B5EF4-FFF2-40B4-BE49-F238E27FC236}">
                <a16:creationId xmlns:a16="http://schemas.microsoft.com/office/drawing/2014/main" id="{1D1BE6B7-B146-834E-9CAA-97B7C0720D6F}"/>
              </a:ext>
            </a:extLst>
          </p:cNvPr>
          <p:cNvPicPr>
            <a:picLocks noChangeAspect="1" noChangeArrowheads="1"/>
          </p:cNvPicPr>
          <p:nvPr/>
        </p:nvPicPr>
        <p:blipFill>
          <a:blip r:embed="rId6">
            <a:lum bright="12000"/>
            <a:extLst>
              <a:ext uri="{28A0092B-C50C-407E-A947-70E740481C1C}">
                <a14:useLocalDpi xmlns:a14="http://schemas.microsoft.com/office/drawing/2010/main" val="0"/>
              </a:ext>
            </a:extLst>
          </a:blip>
          <a:srcRect b="50336"/>
          <a:stretch>
            <a:fillRect/>
          </a:stretch>
        </p:blipFill>
        <p:spPr bwMode="auto">
          <a:xfrm>
            <a:off x="7251700" y="4119563"/>
            <a:ext cx="13589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1091">
            <a:extLst>
              <a:ext uri="{FF2B5EF4-FFF2-40B4-BE49-F238E27FC236}">
                <a16:creationId xmlns:a16="http://schemas.microsoft.com/office/drawing/2014/main" id="{5683ED1C-877A-C44F-B236-ACB0A30B6EFA}"/>
              </a:ext>
            </a:extLst>
          </p:cNvPr>
          <p:cNvSpPr txBox="1">
            <a:spLocks noChangeArrowheads="1"/>
          </p:cNvSpPr>
          <p:nvPr/>
        </p:nvSpPr>
        <p:spPr bwMode="auto">
          <a:xfrm>
            <a:off x="7507288" y="5414963"/>
            <a:ext cx="876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2000">
                <a:latin typeface="Arial" panose="020B0604020202020204" pitchFamily="34" charset="0"/>
              </a:rPr>
              <a:t>Active</a:t>
            </a:r>
          </a:p>
          <a:p>
            <a:pPr algn="ctr"/>
            <a:r>
              <a:rPr lang="en-US" altLang="en-US" sz="2000">
                <a:latin typeface="Arial" panose="020B0604020202020204" pitchFamily="34" charset="0"/>
              </a:rPr>
              <a:t>99%</a:t>
            </a:r>
          </a:p>
        </p:txBody>
      </p:sp>
      <p:pic>
        <p:nvPicPr>
          <p:cNvPr id="22535" name="Picture 1092">
            <a:extLst>
              <a:ext uri="{FF2B5EF4-FFF2-40B4-BE49-F238E27FC236}">
                <a16:creationId xmlns:a16="http://schemas.microsoft.com/office/drawing/2014/main" id="{350174F4-611B-C348-83ED-B6D3875A0663}"/>
              </a:ext>
            </a:extLst>
          </p:cNvPr>
          <p:cNvPicPr>
            <a:picLocks noChangeAspect="1" noChangeArrowheads="1"/>
          </p:cNvPicPr>
          <p:nvPr/>
        </p:nvPicPr>
        <p:blipFill>
          <a:blip r:embed="rId7">
            <a:lum bright="18000"/>
            <a:extLst>
              <a:ext uri="{28A0092B-C50C-407E-A947-70E740481C1C}">
                <a14:useLocalDpi xmlns:a14="http://schemas.microsoft.com/office/drawing/2010/main" val="0"/>
              </a:ext>
            </a:extLst>
          </a:blip>
          <a:srcRect b="50876"/>
          <a:stretch>
            <a:fillRect/>
          </a:stretch>
        </p:blipFill>
        <p:spPr bwMode="auto">
          <a:xfrm>
            <a:off x="7285038" y="1906588"/>
            <a:ext cx="1292225"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1093">
            <a:extLst>
              <a:ext uri="{FF2B5EF4-FFF2-40B4-BE49-F238E27FC236}">
                <a16:creationId xmlns:a16="http://schemas.microsoft.com/office/drawing/2014/main" id="{9EB4C07F-976F-A749-BC2B-6A84143D213B}"/>
              </a:ext>
            </a:extLst>
          </p:cNvPr>
          <p:cNvSpPr txBox="1">
            <a:spLocks noChangeArrowheads="1"/>
          </p:cNvSpPr>
          <p:nvPr/>
        </p:nvSpPr>
        <p:spPr bwMode="auto">
          <a:xfrm>
            <a:off x="6505575" y="6327775"/>
            <a:ext cx="2398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a:latin typeface="Arial" panose="020B0604020202020204" pitchFamily="34" charset="0"/>
              </a:rPr>
              <a:t>Wallrath and Elgin, 1995</a:t>
            </a:r>
            <a:endParaRPr lang="en-US" altLang="en-US" sz="2000"/>
          </a:p>
        </p:txBody>
      </p:sp>
      <p:sp>
        <p:nvSpPr>
          <p:cNvPr id="22537" name="Text Box 1094">
            <a:extLst>
              <a:ext uri="{FF2B5EF4-FFF2-40B4-BE49-F238E27FC236}">
                <a16:creationId xmlns:a16="http://schemas.microsoft.com/office/drawing/2014/main" id="{478AE077-3456-974D-82EC-2AC721705488}"/>
              </a:ext>
            </a:extLst>
          </p:cNvPr>
          <p:cNvSpPr txBox="1">
            <a:spLocks noChangeArrowheads="1"/>
          </p:cNvSpPr>
          <p:nvPr/>
        </p:nvSpPr>
        <p:spPr bwMode="auto">
          <a:xfrm>
            <a:off x="284163" y="5103813"/>
            <a:ext cx="627856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800" dirty="0">
                <a:latin typeface="Arial" panose="020B0604020202020204" pitchFamily="34" charset="0"/>
                <a:cs typeface="Arial" panose="020B0604020202020204" pitchFamily="34" charset="0"/>
              </a:rPr>
              <a:t>Can we map heterochromatic domains on the fourth?  Are there permissive domains on the fourth that allow full expression?  Screen for lines giving variegating or red-eye phenotype with insertion sites on the fourth chromosome</a:t>
            </a:r>
          </a:p>
          <a:p>
            <a:r>
              <a:rPr lang="en-US" altLang="en-US" sz="1800" dirty="0">
                <a:latin typeface="Arial" panose="020B0604020202020204" pitchFamily="34" charset="0"/>
                <a:cs typeface="Arial" panose="020B0604020202020204" pitchFamily="34" charset="0"/>
              </a:rPr>
              <a:t>(first red-eyed fourth chromosome insertion = #707).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3">
            <a:extLst>
              <a:ext uri="{FF2B5EF4-FFF2-40B4-BE49-F238E27FC236}">
                <a16:creationId xmlns:a16="http://schemas.microsoft.com/office/drawing/2014/main" id="{55CF5063-0D0A-364E-B43F-11438E3298E8}"/>
              </a:ext>
            </a:extLst>
          </p:cNvPr>
          <p:cNvSpPr txBox="1">
            <a:spLocks noChangeArrowheads="1"/>
          </p:cNvSpPr>
          <p:nvPr/>
        </p:nvSpPr>
        <p:spPr bwMode="auto">
          <a:xfrm>
            <a:off x="319088" y="184150"/>
            <a:ext cx="88058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dirty="0">
                <a:latin typeface="Arial" panose="020B0604020202020204" pitchFamily="34" charset="0"/>
              </a:rPr>
              <a:t>The fourth chromosome has interspersed </a:t>
            </a:r>
          </a:p>
          <a:p>
            <a:pPr algn="ctr"/>
            <a:r>
              <a:rPr lang="en-US" altLang="en-US" dirty="0">
                <a:latin typeface="Arial" panose="020B0604020202020204" pitchFamily="34" charset="0"/>
              </a:rPr>
              <a:t>silencing and permissive domains – </a:t>
            </a:r>
          </a:p>
          <a:p>
            <a:pPr algn="ctr"/>
            <a:r>
              <a:rPr lang="en-US" altLang="en-US" dirty="0">
                <a:latin typeface="Arial" panose="020B0604020202020204" pitchFamily="34" charset="0"/>
              </a:rPr>
              <a:t>what are their sequence characteristics? </a:t>
            </a:r>
          </a:p>
        </p:txBody>
      </p:sp>
      <p:sp>
        <p:nvSpPr>
          <p:cNvPr id="24579" name="Text Box 4">
            <a:extLst>
              <a:ext uri="{FF2B5EF4-FFF2-40B4-BE49-F238E27FC236}">
                <a16:creationId xmlns:a16="http://schemas.microsoft.com/office/drawing/2014/main" id="{C327F5A5-4C41-2746-9869-63A67020542C}"/>
              </a:ext>
            </a:extLst>
          </p:cNvPr>
          <p:cNvSpPr txBox="1">
            <a:spLocks noChangeArrowheads="1"/>
          </p:cNvSpPr>
          <p:nvPr/>
        </p:nvSpPr>
        <p:spPr bwMode="auto">
          <a:xfrm>
            <a:off x="1042988" y="2609850"/>
            <a:ext cx="885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latin typeface="Arial" panose="020B0604020202020204" pitchFamily="34" charset="0"/>
              </a:rPr>
              <a:t>2-M1021</a:t>
            </a:r>
          </a:p>
        </p:txBody>
      </p:sp>
      <p:sp>
        <p:nvSpPr>
          <p:cNvPr id="24580" name="Text Box 5">
            <a:extLst>
              <a:ext uri="{FF2B5EF4-FFF2-40B4-BE49-F238E27FC236}">
                <a16:creationId xmlns:a16="http://schemas.microsoft.com/office/drawing/2014/main" id="{823BDB58-DBEE-0F4C-B0A3-16FB1DCD2698}"/>
              </a:ext>
            </a:extLst>
          </p:cNvPr>
          <p:cNvSpPr txBox="1">
            <a:spLocks noChangeArrowheads="1"/>
          </p:cNvSpPr>
          <p:nvPr/>
        </p:nvSpPr>
        <p:spPr bwMode="auto">
          <a:xfrm>
            <a:off x="3157538" y="2609850"/>
            <a:ext cx="7667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latin typeface="Arial" panose="020B0604020202020204" pitchFamily="34" charset="0"/>
              </a:rPr>
              <a:t>39C-12</a:t>
            </a:r>
          </a:p>
        </p:txBody>
      </p:sp>
      <p:sp>
        <p:nvSpPr>
          <p:cNvPr id="24581" name="Text Box 6">
            <a:extLst>
              <a:ext uri="{FF2B5EF4-FFF2-40B4-BE49-F238E27FC236}">
                <a16:creationId xmlns:a16="http://schemas.microsoft.com/office/drawing/2014/main" id="{95F0E546-1D11-2448-8052-8E96D7799D29}"/>
              </a:ext>
            </a:extLst>
          </p:cNvPr>
          <p:cNvSpPr txBox="1">
            <a:spLocks noChangeArrowheads="1"/>
          </p:cNvSpPr>
          <p:nvPr/>
        </p:nvSpPr>
        <p:spPr bwMode="auto">
          <a:xfrm>
            <a:off x="5284788" y="2619375"/>
            <a:ext cx="787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latin typeface="Arial" panose="020B0604020202020204" pitchFamily="34" charset="0"/>
              </a:rPr>
              <a:t>2-M390</a:t>
            </a:r>
          </a:p>
        </p:txBody>
      </p:sp>
      <p:sp>
        <p:nvSpPr>
          <p:cNvPr id="24582" name="Text Box 7">
            <a:extLst>
              <a:ext uri="{FF2B5EF4-FFF2-40B4-BE49-F238E27FC236}">
                <a16:creationId xmlns:a16="http://schemas.microsoft.com/office/drawing/2014/main" id="{718D423D-0F1A-524C-96A0-21C73BA67EE5}"/>
              </a:ext>
            </a:extLst>
          </p:cNvPr>
          <p:cNvSpPr txBox="1">
            <a:spLocks noChangeArrowheads="1"/>
          </p:cNvSpPr>
          <p:nvPr/>
        </p:nvSpPr>
        <p:spPr bwMode="auto">
          <a:xfrm>
            <a:off x="7132638" y="2597150"/>
            <a:ext cx="7667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latin typeface="Arial" panose="020B0604020202020204" pitchFamily="34" charset="0"/>
              </a:rPr>
              <a:t>39C-52</a:t>
            </a:r>
          </a:p>
        </p:txBody>
      </p:sp>
      <p:pic>
        <p:nvPicPr>
          <p:cNvPr id="24590" name="Picture 18">
            <a:extLst>
              <a:ext uri="{FF2B5EF4-FFF2-40B4-BE49-F238E27FC236}">
                <a16:creationId xmlns:a16="http://schemas.microsoft.com/office/drawing/2014/main" id="{159B1CB0-6F8C-1340-BDCF-BC1DEE3802EB}"/>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b="50832"/>
          <a:stretch>
            <a:fillRect/>
          </a:stretch>
        </p:blipFill>
        <p:spPr bwMode="auto">
          <a:xfrm>
            <a:off x="838200" y="1458913"/>
            <a:ext cx="1295400"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1" name="Picture 19">
            <a:extLst>
              <a:ext uri="{FF2B5EF4-FFF2-40B4-BE49-F238E27FC236}">
                <a16:creationId xmlns:a16="http://schemas.microsoft.com/office/drawing/2014/main" id="{A2DA6754-05B6-9747-BDE8-1E9D487AC90D}"/>
              </a:ext>
            </a:extLst>
          </p:cNvPr>
          <p:cNvPicPr>
            <a:picLocks noChangeAspect="1" noChangeArrowheads="1"/>
          </p:cNvPicPr>
          <p:nvPr/>
        </p:nvPicPr>
        <p:blipFill>
          <a:blip r:embed="rId4">
            <a:lum bright="18000"/>
            <a:extLst>
              <a:ext uri="{28A0092B-C50C-407E-A947-70E740481C1C}">
                <a14:useLocalDpi xmlns:a14="http://schemas.microsoft.com/office/drawing/2010/main" val="0"/>
              </a:ext>
            </a:extLst>
          </a:blip>
          <a:srcRect b="50832"/>
          <a:stretch>
            <a:fillRect/>
          </a:stretch>
        </p:blipFill>
        <p:spPr bwMode="auto">
          <a:xfrm>
            <a:off x="2990850" y="1436688"/>
            <a:ext cx="1143000"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2" name="Picture 20">
            <a:extLst>
              <a:ext uri="{FF2B5EF4-FFF2-40B4-BE49-F238E27FC236}">
                <a16:creationId xmlns:a16="http://schemas.microsoft.com/office/drawing/2014/main" id="{1145BE89-F107-444A-9D72-C9DD37901124}"/>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b="50336"/>
          <a:stretch>
            <a:fillRect/>
          </a:stretch>
        </p:blipFill>
        <p:spPr bwMode="auto">
          <a:xfrm>
            <a:off x="5000625" y="1458913"/>
            <a:ext cx="1212850"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3" name="Picture 21">
            <a:extLst>
              <a:ext uri="{FF2B5EF4-FFF2-40B4-BE49-F238E27FC236}">
                <a16:creationId xmlns:a16="http://schemas.microsoft.com/office/drawing/2014/main" id="{3B1C8A59-217F-0A4B-8FA0-4F43ACC9BB3D}"/>
              </a:ext>
            </a:extLst>
          </p:cNvPr>
          <p:cNvPicPr>
            <a:picLocks noChangeAspect="1" noChangeArrowheads="1"/>
          </p:cNvPicPr>
          <p:nvPr/>
        </p:nvPicPr>
        <p:blipFill>
          <a:blip r:embed="rId6">
            <a:lum bright="24000" contrast="6000"/>
            <a:extLst>
              <a:ext uri="{28A0092B-C50C-407E-A947-70E740481C1C}">
                <a14:useLocalDpi xmlns:a14="http://schemas.microsoft.com/office/drawing/2010/main" val="0"/>
              </a:ext>
            </a:extLst>
          </a:blip>
          <a:srcRect b="50336"/>
          <a:stretch>
            <a:fillRect/>
          </a:stretch>
        </p:blipFill>
        <p:spPr bwMode="auto">
          <a:xfrm>
            <a:off x="6946900" y="1436688"/>
            <a:ext cx="1243013"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4" name="Rectangle 22">
            <a:extLst>
              <a:ext uri="{FF2B5EF4-FFF2-40B4-BE49-F238E27FC236}">
                <a16:creationId xmlns:a16="http://schemas.microsoft.com/office/drawing/2014/main" id="{7594749A-40EB-C44E-AF30-1B8D0A1B0951}"/>
              </a:ext>
            </a:extLst>
          </p:cNvPr>
          <p:cNvSpPr>
            <a:spLocks noChangeArrowheads="1"/>
          </p:cNvSpPr>
          <p:nvPr/>
        </p:nvSpPr>
        <p:spPr bwMode="auto">
          <a:xfrm>
            <a:off x="0" y="5778675"/>
            <a:ext cx="9144000" cy="1158875"/>
          </a:xfrm>
          <a:prstGeom prst="rect">
            <a:avLst/>
          </a:prstGeom>
          <a:solidFill>
            <a:schemeClr val="bg1"/>
          </a:solidFill>
          <a:ln w="9525">
            <a:noFill/>
            <a:miter lim="800000"/>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r>
              <a:rPr lang="en-US" altLang="en-US" sz="1600" dirty="0">
                <a:latin typeface="Arial" panose="020B0604020202020204" pitchFamily="34" charset="0"/>
              </a:rPr>
              <a:t>Each triangle indicates a line carrying a single P element reporter inserted at that site, with the </a:t>
            </a:r>
          </a:p>
          <a:p>
            <a:pPr algn="ctr"/>
            <a:r>
              <a:rPr lang="en-US" altLang="en-US" sz="1600" dirty="0">
                <a:latin typeface="Arial" panose="020B0604020202020204" pitchFamily="34" charset="0"/>
              </a:rPr>
              <a:t>eye phenotype shown, red or variegating, indicating a permissive (euchromatic?) or </a:t>
            </a:r>
          </a:p>
          <a:p>
            <a:pPr algn="ctr"/>
            <a:r>
              <a:rPr lang="en-US" altLang="en-US" sz="1600" dirty="0">
                <a:latin typeface="Arial" panose="020B0604020202020204" pitchFamily="34" charset="0"/>
              </a:rPr>
              <a:t>silencing (heterochromatic) environment.  Most insertions into genes are variegating.</a:t>
            </a:r>
            <a:endParaRPr lang="en-US" altLang="en-US" sz="1400" dirty="0"/>
          </a:p>
        </p:txBody>
      </p:sp>
      <p:sp>
        <p:nvSpPr>
          <p:cNvPr id="24595" name="Text Box 24">
            <a:extLst>
              <a:ext uri="{FF2B5EF4-FFF2-40B4-BE49-F238E27FC236}">
                <a16:creationId xmlns:a16="http://schemas.microsoft.com/office/drawing/2014/main" id="{EF3B7F29-BF2B-DA48-91DC-1DC5F4D5485E}"/>
              </a:ext>
            </a:extLst>
          </p:cNvPr>
          <p:cNvSpPr txBox="1">
            <a:spLocks noChangeArrowheads="1"/>
          </p:cNvSpPr>
          <p:nvPr/>
        </p:nvSpPr>
        <p:spPr bwMode="auto">
          <a:xfrm>
            <a:off x="215900" y="4135218"/>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C</a:t>
            </a:r>
          </a:p>
        </p:txBody>
      </p:sp>
      <p:sp>
        <p:nvSpPr>
          <p:cNvPr id="24596" name="Text Box 25">
            <a:extLst>
              <a:ext uri="{FF2B5EF4-FFF2-40B4-BE49-F238E27FC236}">
                <a16:creationId xmlns:a16="http://schemas.microsoft.com/office/drawing/2014/main" id="{06116189-0C42-094E-870D-C548ED90523A}"/>
              </a:ext>
            </a:extLst>
          </p:cNvPr>
          <p:cNvSpPr txBox="1">
            <a:spLocks noChangeArrowheads="1"/>
          </p:cNvSpPr>
          <p:nvPr/>
        </p:nvSpPr>
        <p:spPr bwMode="auto">
          <a:xfrm>
            <a:off x="8096316" y="4127583"/>
            <a:ext cx="369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dirty="0"/>
              <a:t>T</a:t>
            </a:r>
          </a:p>
        </p:txBody>
      </p:sp>
      <p:sp>
        <p:nvSpPr>
          <p:cNvPr id="24597" name="TextBox 21">
            <a:extLst>
              <a:ext uri="{FF2B5EF4-FFF2-40B4-BE49-F238E27FC236}">
                <a16:creationId xmlns:a16="http://schemas.microsoft.com/office/drawing/2014/main" id="{33517B77-9CDF-8349-A1F4-683570027F0F}"/>
              </a:ext>
            </a:extLst>
          </p:cNvPr>
          <p:cNvSpPr txBox="1">
            <a:spLocks noChangeArrowheads="1"/>
          </p:cNvSpPr>
          <p:nvPr/>
        </p:nvSpPr>
        <p:spPr bwMode="auto">
          <a:xfrm rot="-5400000">
            <a:off x="7052767" y="3391401"/>
            <a:ext cx="35147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600" dirty="0">
                <a:latin typeface="Arial" panose="020B0604020202020204" pitchFamily="34" charset="0"/>
                <a:cs typeface="Arial" panose="020B0604020202020204" pitchFamily="34" charset="0"/>
              </a:rPr>
              <a:t>Sun et al 2004 </a:t>
            </a:r>
            <a:r>
              <a:rPr lang="en-US" altLang="en-US" sz="1600" dirty="0" err="1">
                <a:latin typeface="Arial" panose="020B0604020202020204" pitchFamily="34" charset="0"/>
                <a:cs typeface="Arial" panose="020B0604020202020204" pitchFamily="34" charset="0"/>
              </a:rPr>
              <a:t>Mol</a:t>
            </a:r>
            <a:r>
              <a:rPr lang="en-US" altLang="en-US" sz="1600" dirty="0">
                <a:latin typeface="Arial" panose="020B0604020202020204" pitchFamily="34" charset="0"/>
                <a:cs typeface="Arial" panose="020B0604020202020204" pitchFamily="34" charset="0"/>
              </a:rPr>
              <a:t> Cell Bio 24: 8210</a:t>
            </a:r>
          </a:p>
        </p:txBody>
      </p:sp>
      <p:grpSp>
        <p:nvGrpSpPr>
          <p:cNvPr id="23" name="Group 15">
            <a:extLst>
              <a:ext uri="{FF2B5EF4-FFF2-40B4-BE49-F238E27FC236}">
                <a16:creationId xmlns:a16="http://schemas.microsoft.com/office/drawing/2014/main" id="{92B597FD-B9D8-7245-A130-3E352517B1DC}"/>
              </a:ext>
            </a:extLst>
          </p:cNvPr>
          <p:cNvGrpSpPr>
            <a:grpSpLocks/>
          </p:cNvGrpSpPr>
          <p:nvPr/>
        </p:nvGrpSpPr>
        <p:grpSpPr bwMode="auto">
          <a:xfrm>
            <a:off x="2551113" y="3444875"/>
            <a:ext cx="1751012" cy="1565275"/>
            <a:chOff x="1607" y="2127"/>
            <a:chExt cx="1103" cy="986"/>
          </a:xfrm>
        </p:grpSpPr>
        <p:sp>
          <p:nvSpPr>
            <p:cNvPr id="24599" name="Rectangle 16">
              <a:extLst>
                <a:ext uri="{FF2B5EF4-FFF2-40B4-BE49-F238E27FC236}">
                  <a16:creationId xmlns:a16="http://schemas.microsoft.com/office/drawing/2014/main" id="{64FD9BA4-DFBF-AC43-82ED-443C860736C3}"/>
                </a:ext>
              </a:extLst>
            </p:cNvPr>
            <p:cNvSpPr>
              <a:spLocks noChangeArrowheads="1"/>
            </p:cNvSpPr>
            <p:nvPr/>
          </p:nvSpPr>
          <p:spPr bwMode="auto">
            <a:xfrm>
              <a:off x="1986" y="2319"/>
              <a:ext cx="724" cy="794"/>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24600" name="Text Box 17">
              <a:extLst>
                <a:ext uri="{FF2B5EF4-FFF2-40B4-BE49-F238E27FC236}">
                  <a16:creationId xmlns:a16="http://schemas.microsoft.com/office/drawing/2014/main" id="{452B0081-1383-D145-81E3-3263B07ECEAC}"/>
                </a:ext>
              </a:extLst>
            </p:cNvPr>
            <p:cNvSpPr txBox="1">
              <a:spLocks noChangeArrowheads="1"/>
            </p:cNvSpPr>
            <p:nvPr/>
          </p:nvSpPr>
          <p:spPr bwMode="auto">
            <a:xfrm>
              <a:off x="1607" y="2127"/>
              <a:ext cx="4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1400">
                  <a:solidFill>
                    <a:srgbClr val="0000FF"/>
                  </a:solidFill>
                  <a:latin typeface="Arial" panose="020B0604020202020204" pitchFamily="34" charset="0"/>
                </a:rPr>
                <a:t>200 kb</a:t>
              </a:r>
            </a:p>
          </p:txBody>
        </p:sp>
      </p:grpSp>
      <p:pic>
        <p:nvPicPr>
          <p:cNvPr id="24577" name="Picture 2">
            <a:extLst>
              <a:ext uri="{FF2B5EF4-FFF2-40B4-BE49-F238E27FC236}">
                <a16:creationId xmlns:a16="http://schemas.microsoft.com/office/drawing/2014/main" id="{2965E299-925A-3841-A8AF-B8E0304085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350" y="2971792"/>
            <a:ext cx="7535863" cy="299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Line 8">
            <a:extLst>
              <a:ext uri="{FF2B5EF4-FFF2-40B4-BE49-F238E27FC236}">
                <a16:creationId xmlns:a16="http://schemas.microsoft.com/office/drawing/2014/main" id="{6322B21C-4B96-AE49-B910-A3D501E893A5}"/>
              </a:ext>
            </a:extLst>
          </p:cNvPr>
          <p:cNvSpPr>
            <a:spLocks noChangeShapeType="1"/>
          </p:cNvSpPr>
          <p:nvPr/>
        </p:nvSpPr>
        <p:spPr bwMode="auto">
          <a:xfrm>
            <a:off x="1485900" y="2976563"/>
            <a:ext cx="268288" cy="4000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5" name="Line 10">
            <a:extLst>
              <a:ext uri="{FF2B5EF4-FFF2-40B4-BE49-F238E27FC236}">
                <a16:creationId xmlns:a16="http://schemas.microsoft.com/office/drawing/2014/main" id="{5BCAEEA7-FAB3-284A-BE1C-8AB37D274AE9}"/>
              </a:ext>
            </a:extLst>
          </p:cNvPr>
          <p:cNvSpPr>
            <a:spLocks noChangeShapeType="1"/>
          </p:cNvSpPr>
          <p:nvPr/>
        </p:nvSpPr>
        <p:spPr bwMode="auto">
          <a:xfrm flipH="1">
            <a:off x="3355975" y="2976563"/>
            <a:ext cx="163513" cy="4000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7" name="Line 12">
            <a:extLst>
              <a:ext uri="{FF2B5EF4-FFF2-40B4-BE49-F238E27FC236}">
                <a16:creationId xmlns:a16="http://schemas.microsoft.com/office/drawing/2014/main" id="{B006D8D3-E73F-944D-87A9-E6E263E2951F}"/>
              </a:ext>
            </a:extLst>
          </p:cNvPr>
          <p:cNvSpPr>
            <a:spLocks noChangeShapeType="1"/>
          </p:cNvSpPr>
          <p:nvPr/>
        </p:nvSpPr>
        <p:spPr bwMode="auto">
          <a:xfrm flipV="1">
            <a:off x="4321175" y="2924175"/>
            <a:ext cx="1277938" cy="257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8" name="Line 13">
            <a:extLst>
              <a:ext uri="{FF2B5EF4-FFF2-40B4-BE49-F238E27FC236}">
                <a16:creationId xmlns:a16="http://schemas.microsoft.com/office/drawing/2014/main" id="{6A6EDABC-4999-AC40-AB79-CB3159C5AA7F}"/>
              </a:ext>
            </a:extLst>
          </p:cNvPr>
          <p:cNvSpPr>
            <a:spLocks noChangeShapeType="1"/>
          </p:cNvSpPr>
          <p:nvPr/>
        </p:nvSpPr>
        <p:spPr bwMode="auto">
          <a:xfrm flipH="1">
            <a:off x="4722813" y="2924175"/>
            <a:ext cx="2794000" cy="452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6" name="Line 11">
            <a:extLst>
              <a:ext uri="{FF2B5EF4-FFF2-40B4-BE49-F238E27FC236}">
                <a16:creationId xmlns:a16="http://schemas.microsoft.com/office/drawing/2014/main" id="{EE9F9AE7-62EA-7341-A5FF-7AD27EC13100}"/>
              </a:ext>
            </a:extLst>
          </p:cNvPr>
          <p:cNvSpPr>
            <a:spLocks noChangeShapeType="1"/>
          </p:cNvSpPr>
          <p:nvPr/>
        </p:nvSpPr>
        <p:spPr bwMode="auto">
          <a:xfrm>
            <a:off x="3355975" y="3376613"/>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4" name="Line 9">
            <a:extLst>
              <a:ext uri="{FF2B5EF4-FFF2-40B4-BE49-F238E27FC236}">
                <a16:creationId xmlns:a16="http://schemas.microsoft.com/office/drawing/2014/main" id="{9F9E2D24-8A22-F44E-93D9-474A8EF7B79E}"/>
              </a:ext>
            </a:extLst>
          </p:cNvPr>
          <p:cNvSpPr>
            <a:spLocks noChangeShapeType="1"/>
          </p:cNvSpPr>
          <p:nvPr/>
        </p:nvSpPr>
        <p:spPr bwMode="auto">
          <a:xfrm>
            <a:off x="1754188" y="3376613"/>
            <a:ext cx="0" cy="812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89" name="Line 14">
            <a:extLst>
              <a:ext uri="{FF2B5EF4-FFF2-40B4-BE49-F238E27FC236}">
                <a16:creationId xmlns:a16="http://schemas.microsoft.com/office/drawing/2014/main" id="{79FF2925-9DD7-834D-AB40-375957954DBD}"/>
              </a:ext>
            </a:extLst>
          </p:cNvPr>
          <p:cNvSpPr>
            <a:spLocks noChangeShapeType="1"/>
          </p:cNvSpPr>
          <p:nvPr/>
        </p:nvSpPr>
        <p:spPr bwMode="auto">
          <a:xfrm>
            <a:off x="4722813" y="3376613"/>
            <a:ext cx="0" cy="812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4911</TotalTime>
  <Words>5874</Words>
  <Application>Microsoft Macintosh PowerPoint</Application>
  <PresentationFormat>On-screen Show (4:3)</PresentationFormat>
  <Paragraphs>501</Paragraphs>
  <Slides>35</Slides>
  <Notes>32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35</vt:i4>
      </vt:variant>
    </vt:vector>
  </HeadingPairs>
  <TitlesOfParts>
    <vt:vector size="51" baseType="lpstr">
      <vt:lpstr>ＭＳ Ｐゴシック</vt:lpstr>
      <vt:lpstr>SimSun</vt:lpstr>
      <vt:lpstr>ヒラギノ角ゴ Pro W3</vt:lpstr>
      <vt:lpstr>Arial</vt:lpstr>
      <vt:lpstr>Arial Narrow</vt:lpstr>
      <vt:lpstr>Arial Rounded MT Bold</vt:lpstr>
      <vt:lpstr>Calibri</vt:lpstr>
      <vt:lpstr>Calisto MT</vt:lpstr>
      <vt:lpstr>Calisto MT (body)</vt:lpstr>
      <vt:lpstr>msgothic</vt:lpstr>
      <vt:lpstr>Symbol</vt:lpstr>
      <vt:lpstr>Tahoma</vt:lpstr>
      <vt:lpstr>Times</vt:lpstr>
      <vt:lpstr>Times New Roman</vt:lpstr>
      <vt:lpstr>Wingdings</vt:lpstr>
      <vt:lpstr>Blank Presentation</vt:lpstr>
      <vt:lpstr>PowerPoint Presentation</vt:lpstr>
      <vt:lpstr>The Drosophila melanogaster fourth chromosome is largely heterochromatic, but the distal 1.3 Mb has a gene density equal to that of euchromatic arms</vt:lpstr>
      <vt:lpstr>Heterochromatin formation results in greater nucleosome stability</vt:lpstr>
      <vt:lpstr>Repetitious elements are recognized as such and silenced, an epigenetic change</vt:lpstr>
      <vt:lpstr>Muller F elements consistently have a higher repeat density than Muller D elements but differ in repeat type</vt:lpstr>
      <vt:lpstr>HP1 has a banded pattern on chromosome 4; could the genes lie in HP1-depleted domains? </vt:lpstr>
      <vt:lpstr>PowerPoint Presentation</vt:lpstr>
      <vt:lpstr>Insertion sites resulting in a variegating phenotype identify heterochromatin domains</vt:lpstr>
      <vt:lpstr>PowerPoint Presentation</vt:lpstr>
      <vt:lpstr>PowerPoint Presentation</vt:lpstr>
      <vt:lpstr>1360 is not the ONLY target for heterochromatin formation  on the F element, but not all TEs are targets</vt:lpstr>
      <vt:lpstr>ChIP mapping shows that the fourth chromosome  is largely heterochromatic, but has islands of H3K4me2 </vt:lpstr>
      <vt:lpstr>PowerPoint Presentation</vt:lpstr>
      <vt:lpstr>PowerPoint Presentation</vt:lpstr>
      <vt:lpstr>The fourth chromosome has many “red/blue” genes  which are consistently expressed; use Rad23</vt:lpstr>
      <vt:lpstr>Active fourth chromosome genes show depletion of HP1a and H3K9me3 at the TSS, but enrichment across the body of the gene</vt:lpstr>
      <vt:lpstr>PowerPoint Presentation</vt:lpstr>
      <vt:lpstr>PowerPoint Presentation</vt:lpstr>
      <vt:lpstr>PowerPoint Presentation</vt:lpstr>
      <vt:lpstr>Our research goal: to use Drosophila comparative genomics to understand the organization, evolution and gene function on the F element  (dot chromosome), a unique heterochromatic domain </vt:lpstr>
      <vt:lpstr>Expansion of the D. ananassae Muller F element</vt:lpstr>
      <vt:lpstr>PowerPoint Presentation</vt:lpstr>
      <vt:lpstr>PowerPoint Presentation</vt:lpstr>
      <vt:lpstr>Project overview</vt:lpstr>
      <vt:lpstr>Additional sequencing data for Drosophila species</vt:lpstr>
      <vt:lpstr>F element genes have larger coding spans, more repeats in introns, and more exons than D element (base) genes</vt:lpstr>
      <vt:lpstr>PowerPoint Presentation</vt:lpstr>
      <vt:lpstr>Expansion of an F element gene (Cadps)  in D. ananassae</vt:lpstr>
      <vt:lpstr>F element genes show low codon bias, indicating  weak selective pressure (exception:  D. grimshawi)</vt:lpstr>
      <vt:lpstr>PowerPoint Presentation</vt:lpstr>
      <vt:lpstr>PowerPoint Presentation</vt:lpstr>
      <vt:lpstr>Synteny: the order and orientation of the genes: Initial analysis of the Drosophila virilis  dot chromosome fosmids</vt:lpstr>
      <vt:lpstr>PowerPoint Presentation</vt:lpstr>
      <vt:lpstr>Conclusions</vt:lpstr>
      <vt:lpstr>Challenges, Questions What happens to all of these characteristics when the chromosome is 8X larger due to repetitious elements?</vt:lpstr>
    </vt:vector>
  </TitlesOfParts>
  <Company>Washington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Biology Department</dc:creator>
  <cp:lastModifiedBy>Elgin, Sarah</cp:lastModifiedBy>
  <cp:revision>356</cp:revision>
  <cp:lastPrinted>2016-06-02T14:59:45Z</cp:lastPrinted>
  <dcterms:created xsi:type="dcterms:W3CDTF">2012-02-13T02:44:35Z</dcterms:created>
  <dcterms:modified xsi:type="dcterms:W3CDTF">2020-02-22T17:46:09Z</dcterms:modified>
</cp:coreProperties>
</file>