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53" r:id="rId2"/>
    <p:sldId id="354" r:id="rId3"/>
    <p:sldId id="257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B050"/>
    <a:srgbClr val="945200"/>
    <a:srgbClr val="0270C1"/>
    <a:srgbClr val="009051"/>
    <a:srgbClr val="4E8F00"/>
    <a:srgbClr val="D5FC79"/>
    <a:srgbClr val="009193"/>
    <a:srgbClr val="EA8600"/>
    <a:srgbClr val="FF9300"/>
    <a:srgbClr val="432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55"/>
    <p:restoredTop sz="81633"/>
  </p:normalViewPr>
  <p:slideViewPr>
    <p:cSldViewPr snapToGrid="0">
      <p:cViewPr varScale="1">
        <p:scale>
          <a:sx n="99" d="100"/>
          <a:sy n="99" d="100"/>
        </p:scale>
        <p:origin x="181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1A0538-CE6D-A347-BF9E-4664882DED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1EAD03-4C24-B943-881D-87F1F616DD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12/25/2022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3F9BA-469B-514B-A5D8-FB74365618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3DE98-A39C-A84B-978B-F98B03A7DA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5A000-4448-794A-B3B3-181F66F4F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5661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12/25/2022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B04C8-FB3D-47F8-929B-A20498342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718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12/25/2022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B04C8-FB3D-47F8-929B-A20498342E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06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to make this statement quantitative?</a:t>
            </a:r>
          </a:p>
          <a:p>
            <a:r>
              <a:rPr lang="en-US" dirty="0"/>
              <a:t>Explor</a:t>
            </a:r>
            <a:r>
              <a:rPr lang="en-US" baseline="0" dirty="0"/>
              <a:t>e relationship between read counts and the population of RNA transcripts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04C8-FB3D-47F8-929B-A20498342E42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8990FD-817D-E64D-8039-DC39AC06A3B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12/25/2022</a:t>
            </a:r>
          </a:p>
        </p:txBody>
      </p:sp>
    </p:spTree>
    <p:extLst>
      <p:ext uri="{BB962C8B-B14F-4D97-AF65-F5344CB8AC3E}">
        <p14:creationId xmlns:p14="http://schemas.microsoft.com/office/powerpoint/2010/main" val="1063049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</a:t>
            </a:r>
            <a:r>
              <a:rPr lang="en-US" baseline="0" dirty="0"/>
              <a:t> reads can map to every position in the transcript except the end</a:t>
            </a:r>
          </a:p>
          <a:p>
            <a:r>
              <a:rPr lang="en-US" baseline="0" dirty="0"/>
              <a:t>Assume each start position is equally likely</a:t>
            </a:r>
          </a:p>
          <a:p>
            <a:endParaRPr lang="en-US" baseline="0" dirty="0"/>
          </a:p>
          <a:p>
            <a:r>
              <a:rPr lang="en-US" baseline="0" dirty="0"/>
              <a:t>Number of times transcript appears in sample * effective length =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04C8-FB3D-47F8-929B-A20498342E42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92DA8-9C93-954E-9384-8EDE45BDF79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12/25/2022</a:t>
            </a:r>
          </a:p>
        </p:txBody>
      </p:sp>
    </p:spTree>
    <p:extLst>
      <p:ext uri="{BB962C8B-B14F-4D97-AF65-F5344CB8AC3E}">
        <p14:creationId xmlns:p14="http://schemas.microsoft.com/office/powerpoint/2010/main" val="1488807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Expect more reads to map to longer transcripts</a:t>
            </a:r>
          </a:p>
          <a:p>
            <a:endParaRPr lang="en-US" dirty="0"/>
          </a:p>
          <a:p>
            <a:r>
              <a:rPr lang="en-US" dirty="0"/>
              <a:t>C = number of</a:t>
            </a:r>
            <a:r>
              <a:rPr lang="en-US" baseline="0" dirty="0"/>
              <a:t> possible start positions in all RNA molecules in a sample</a:t>
            </a:r>
          </a:p>
          <a:p>
            <a:endParaRPr lang="en-US" baseline="0" dirty="0"/>
          </a:p>
          <a:p>
            <a:r>
              <a:rPr lang="en-US" baseline="0" dirty="0"/>
              <a:t>Proportional to number of copies of the transcript in the sample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04C8-FB3D-47F8-929B-A20498342E42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088D5-08FF-D44A-8B12-BE4A972EF7C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12/25/2022</a:t>
            </a:r>
          </a:p>
        </p:txBody>
      </p:sp>
    </p:spTree>
    <p:extLst>
      <p:ext uri="{BB962C8B-B14F-4D97-AF65-F5344CB8AC3E}">
        <p14:creationId xmlns:p14="http://schemas.microsoft.com/office/powerpoint/2010/main" val="1812381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assumes each read is sampled randomly among all</a:t>
            </a:r>
            <a:r>
              <a:rPr lang="en-US" baseline="0" dirty="0"/>
              <a:t> feasible positions</a:t>
            </a:r>
          </a:p>
          <a:p>
            <a:r>
              <a:rPr lang="en-US" baseline="0" dirty="0"/>
              <a:t>Hence </a:t>
            </a:r>
            <a:r>
              <a:rPr lang="en-US" baseline="0" dirty="0" err="1"/>
              <a:t>m_i</a:t>
            </a:r>
            <a:r>
              <a:rPr lang="en-US" baseline="0" dirty="0"/>
              <a:t>/M is a good estimator of </a:t>
            </a:r>
            <a:r>
              <a:rPr lang="en-US" baseline="0" dirty="0" err="1"/>
              <a:t>f_i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04C8-FB3D-47F8-929B-A20498342E42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85A1D-5D77-E047-89C4-6ADA792D82D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12/25/2022</a:t>
            </a:r>
          </a:p>
        </p:txBody>
      </p:sp>
    </p:spTree>
    <p:extLst>
      <p:ext uri="{BB962C8B-B14F-4D97-AF65-F5344CB8AC3E}">
        <p14:creationId xmlns:p14="http://schemas.microsoft.com/office/powerpoint/2010/main" val="661293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Normalize for gene length first, then by sequencing depth = TPM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Normalize for sequencing depth, then by gene length = RPKM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Measure of transcript abundance that is more meaningful across samples: TPM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m_i</a:t>
            </a:r>
            <a:r>
              <a:rPr lang="en-US" baseline="0" dirty="0"/>
              <a:t>/M is a good estimator of </a:t>
            </a:r>
            <a:r>
              <a:rPr lang="en-US" baseline="0" dirty="0" err="1"/>
              <a:t>f_i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04C8-FB3D-47F8-929B-A20498342E42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83F92-ABE4-FA46-B941-F403750F8E1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12/25/2022</a:t>
            </a:r>
          </a:p>
        </p:txBody>
      </p:sp>
    </p:spTree>
    <p:extLst>
      <p:ext uri="{BB962C8B-B14F-4D97-AF65-F5344CB8AC3E}">
        <p14:creationId xmlns:p14="http://schemas.microsoft.com/office/powerpoint/2010/main" val="1396500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possibility is to use </a:t>
            </a:r>
            <a:r>
              <a:rPr lang="en-US" baseline="0" dirty="0"/>
              <a:t>spike-in controls with known copy numbers of each transcript for calibration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04C8-FB3D-47F8-929B-A20498342E42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A63D-FB85-AB45-8BE5-35A0D111AAD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12/25/2022</a:t>
            </a:r>
          </a:p>
        </p:txBody>
      </p:sp>
    </p:spTree>
    <p:extLst>
      <p:ext uri="{BB962C8B-B14F-4D97-AF65-F5344CB8AC3E}">
        <p14:creationId xmlns:p14="http://schemas.microsoft.com/office/powerpoint/2010/main" val="95890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04C8-FB3D-47F8-929B-A20498342E42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ABC5A-B2FD-A647-80D0-613278FFFB2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12/25/2022</a:t>
            </a:r>
          </a:p>
        </p:txBody>
      </p:sp>
    </p:spTree>
    <p:extLst>
      <p:ext uri="{BB962C8B-B14F-4D97-AF65-F5344CB8AC3E}">
        <p14:creationId xmlns:p14="http://schemas.microsoft.com/office/powerpoint/2010/main" val="1255557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Tools such</a:t>
            </a:r>
            <a:r>
              <a:rPr lang="en-US" baseline="0" dirty="0"/>
              <a:t> as RSEM attempts to take these factors into account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04C8-FB3D-47F8-929B-A20498342E42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487AB-8158-E54F-AC7A-61CC84C3451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12/25/2022</a:t>
            </a:r>
          </a:p>
        </p:txBody>
      </p:sp>
    </p:spTree>
    <p:extLst>
      <p:ext uri="{BB962C8B-B14F-4D97-AF65-F5344CB8AC3E}">
        <p14:creationId xmlns:p14="http://schemas.microsoft.com/office/powerpoint/2010/main" val="74388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9181-1F2F-F348-ABC1-A9F9CE25A568}" type="datetime1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859A-CDD9-4C2A-8D3D-66BB6DC5D2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12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CF4D-3E85-F742-A2CA-31F7A5DE2D1F}" type="datetime1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859A-CDD9-4C2A-8D3D-66BB6DC5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24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95B7-A8BF-F54B-A69B-B6CD616E13F3}" type="datetime1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859A-CDD9-4C2A-8D3D-66BB6DC5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5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FCD9-35AE-294B-8E47-FB24DBA32D9A}" type="datetime1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859A-CDD9-4C2A-8D3D-66BB6DC5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3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3DC1-94D6-F146-9EEE-3A12BEA85D94}" type="datetime1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859A-CDD9-4C2A-8D3D-66BB6DC5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07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4E32-8571-5047-9E52-75435667CDDE}" type="datetime1">
              <a:rPr lang="en-US" smtClean="0"/>
              <a:t>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859A-CDD9-4C2A-8D3D-66BB6DC5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7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2209-2FC0-194F-BF66-FA5A1A3930CA}" type="datetime1">
              <a:rPr lang="en-US" smtClean="0"/>
              <a:t>1/14/23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859A-CDD9-4C2A-8D3D-66BB6DC5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2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8773-0C1F-A643-8E56-01DC6B0F7CC8}" type="datetime1">
              <a:rPr lang="en-US" smtClean="0"/>
              <a:t>1/14/23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859A-CDD9-4C2A-8D3D-66BB6DC5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9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BDA6-1F92-2548-AE92-9D9E7D3A22E4}" type="datetime1">
              <a:rPr lang="en-US" smtClean="0"/>
              <a:t>1/14/23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859A-CDD9-4C2A-8D3D-66BB6DC5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8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B289-5E2F-7748-BFCC-21923DF668CB}" type="datetime1">
              <a:rPr lang="en-US" smtClean="0"/>
              <a:t>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859A-CDD9-4C2A-8D3D-66BB6DC5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0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BB63-20D9-2242-BDCE-41B86AAE69EE}" type="datetime1">
              <a:rPr lang="en-US" smtClean="0"/>
              <a:t>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859A-CDD9-4C2A-8D3D-66BB6DC5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6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1BD5A-2A63-7C4C-AF2C-8574E1B27F85}" type="datetime1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2859A-CDD9-4C2A-8D3D-66BB6DC5D2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305800" cy="1470025"/>
          </a:xfrm>
        </p:spPr>
        <p:txBody>
          <a:bodyPr>
            <a:noAutofit/>
          </a:bodyPr>
          <a:lstStyle/>
          <a:p>
            <a:r>
              <a:rPr lang="en-US" b="1" dirty="0"/>
              <a:t>RNA Quantitation from </a:t>
            </a:r>
            <a:br>
              <a:rPr lang="en-US" b="1" dirty="0"/>
            </a:br>
            <a:r>
              <a:rPr lang="en-US" b="1" dirty="0"/>
              <a:t>RNA-Seq Data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Jeremy Buhler</a:t>
            </a:r>
          </a:p>
          <a:p>
            <a:r>
              <a:rPr lang="en-US" dirty="0"/>
              <a:t>for GEP Alumni Workshop</a:t>
            </a:r>
          </a:p>
        </p:txBody>
      </p:sp>
    </p:spTree>
    <p:extLst>
      <p:ext uri="{BB962C8B-B14F-4D97-AF65-F5344CB8AC3E}">
        <p14:creationId xmlns:p14="http://schemas.microsoft.com/office/powerpoint/2010/main" val="901882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231" y="2057124"/>
            <a:ext cx="1460500" cy="9779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35" y="1108490"/>
            <a:ext cx="8872330" cy="5612985"/>
          </a:xfrm>
        </p:spPr>
        <p:txBody>
          <a:bodyPr>
            <a:normAutofit/>
          </a:bodyPr>
          <a:lstStyle/>
          <a:p>
            <a:r>
              <a:rPr lang="en-US" i="1" dirty="0" err="1">
                <a:latin typeface="Cambria Math" charset="0"/>
                <a:ea typeface="Cambria Math" charset="0"/>
                <a:cs typeface="Cambria Math" charset="0"/>
              </a:rPr>
              <a:t>t</a:t>
            </a:r>
            <a:r>
              <a:rPr lang="en-US" i="1" baseline="-25000" dirty="0" err="1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dirty="0"/>
              <a:t> = fraction of all </a:t>
            </a:r>
            <a:r>
              <a:rPr lang="en-US" b="1" u="sng" dirty="0"/>
              <a:t>RNA molecules</a:t>
            </a:r>
            <a:r>
              <a:rPr lang="en-US" dirty="0"/>
              <a:t> in a sample that are copies of transcript </a:t>
            </a:r>
            <a:r>
              <a:rPr lang="en-US" i="1" dirty="0" err="1">
                <a:latin typeface="Cambria Math" charset="0"/>
                <a:ea typeface="Cambria Math" charset="0"/>
                <a:cs typeface="Cambria Math" charset="0"/>
              </a:rPr>
              <a:t>i</a:t>
            </a:r>
            <a:endParaRPr lang="en-US" dirty="0"/>
          </a:p>
          <a:p>
            <a:pPr lvl="1"/>
            <a:r>
              <a:rPr lang="en-US" dirty="0"/>
              <a:t>By definition:</a:t>
            </a:r>
          </a:p>
          <a:p>
            <a:pPr lvl="3"/>
            <a:endParaRPr lang="en-US" dirty="0"/>
          </a:p>
          <a:p>
            <a:r>
              <a:rPr lang="en-US" dirty="0"/>
              <a:t>Estimate </a:t>
            </a:r>
            <a:r>
              <a:rPr lang="en-US" i="1" dirty="0" err="1">
                <a:latin typeface="Cambria Math" charset="0"/>
                <a:ea typeface="Cambria Math" charset="0"/>
                <a:cs typeface="Cambria Math" charset="0"/>
              </a:rPr>
              <a:t>t</a:t>
            </a:r>
            <a:r>
              <a:rPr lang="en-US" i="1" baseline="-25000" dirty="0" err="1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dirty="0"/>
              <a:t> from RNA-Seq read counts:</a:t>
            </a:r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Multiply </a:t>
            </a:r>
            <a:r>
              <a:rPr lang="en-US" i="1" dirty="0" err="1">
                <a:latin typeface="Cambria Math" charset="0"/>
                <a:ea typeface="Cambria Math" charset="0"/>
                <a:cs typeface="Cambria Math" charset="0"/>
              </a:rPr>
              <a:t>T</a:t>
            </a:r>
            <a:r>
              <a:rPr lang="en-US" i="1" baseline="-25000" dirty="0" err="1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dirty="0"/>
              <a:t> by 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10</a:t>
            </a:r>
            <a:r>
              <a:rPr lang="en-US" baseline="30000" dirty="0">
                <a:latin typeface="Cambria Math" charset="0"/>
                <a:ea typeface="Cambria Math" charset="0"/>
                <a:cs typeface="Cambria Math" charset="0"/>
              </a:rPr>
              <a:t>6</a:t>
            </a:r>
          </a:p>
          <a:p>
            <a:pPr lvl="1"/>
            <a:r>
              <a:rPr lang="en-US" dirty="0"/>
              <a:t>TPM = copies of Transcript </a:t>
            </a:r>
            <a:r>
              <a:rPr lang="en-US" i="1" dirty="0" err="1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dirty="0"/>
              <a:t> Per Million RNA molecules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85" y="3814027"/>
            <a:ext cx="3545845" cy="1260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353" y="1896441"/>
            <a:ext cx="1504556" cy="1138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4510"/>
            <a:ext cx="8229600" cy="1143000"/>
          </a:xfrm>
        </p:spPr>
        <p:txBody>
          <a:bodyPr/>
          <a:lstStyle/>
          <a:p>
            <a:r>
              <a:rPr lang="en-US" b="1" dirty="0"/>
              <a:t>Estimate abundance using TPM</a:t>
            </a:r>
          </a:p>
        </p:txBody>
      </p:sp>
      <p:sp>
        <p:nvSpPr>
          <p:cNvPr id="8" name="Rectangle 7"/>
          <p:cNvSpPr/>
          <p:nvPr/>
        </p:nvSpPr>
        <p:spPr>
          <a:xfrm>
            <a:off x="6964353" y="1924681"/>
            <a:ext cx="1504556" cy="1110343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04" y="3971580"/>
            <a:ext cx="2533832" cy="53500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89048" y="3914982"/>
            <a:ext cx="2799739" cy="689113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96"/>
            <a:ext cx="8229600" cy="1143000"/>
          </a:xfrm>
        </p:spPr>
        <p:txBody>
          <a:bodyPr/>
          <a:lstStyle/>
          <a:p>
            <a:r>
              <a:rPr lang="en-US" b="1" dirty="0"/>
              <a:t>Is TPM better than RPKM?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4671"/>
            <a:ext cx="8229600" cy="4525963"/>
          </a:xfrm>
        </p:spPr>
        <p:txBody>
          <a:bodyPr/>
          <a:lstStyle/>
          <a:p>
            <a:r>
              <a:rPr lang="en-US" dirty="0"/>
              <a:t>TPM is no better than RPKM for comparing transcript abundance </a:t>
            </a:r>
            <a:r>
              <a:rPr lang="en-US" b="1" u="sng" dirty="0"/>
              <a:t>within</a:t>
            </a:r>
            <a:r>
              <a:rPr lang="en-US" dirty="0"/>
              <a:t> a sample</a:t>
            </a:r>
          </a:p>
          <a:p>
            <a:pPr lvl="1"/>
            <a:endParaRPr lang="en-US" dirty="0"/>
          </a:p>
          <a:p>
            <a:r>
              <a:rPr lang="en-US" dirty="0"/>
              <a:t>TPM are better than RPKM for comparisons </a:t>
            </a:r>
            <a:r>
              <a:rPr lang="en-US" b="1" u="sng" dirty="0"/>
              <a:t>across</a:t>
            </a:r>
            <a:r>
              <a:rPr lang="en-US" dirty="0"/>
              <a:t> samples:</a:t>
            </a:r>
          </a:p>
          <a:p>
            <a:pPr lvl="1"/>
            <a:r>
              <a:rPr lang="en-US" dirty="0"/>
              <a:t>Show transcript </a:t>
            </a:r>
            <a:r>
              <a:rPr lang="en-US" i="1" dirty="0" err="1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dirty="0"/>
              <a:t> forms a larger or smaller fraction of all transcripts in sample 2 than in sample 1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415657"/>
            <a:ext cx="840850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TPM does not provide the </a:t>
            </a:r>
            <a:r>
              <a:rPr lang="en-US" sz="3200" b="1" u="sng" dirty="0"/>
              <a:t>absolute number</a:t>
            </a:r>
            <a:r>
              <a:rPr lang="en-US" sz="3200" dirty="0"/>
              <a:t> of copies of transcript </a:t>
            </a:r>
            <a:r>
              <a:rPr lang="en-US" sz="3200" dirty="0" err="1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sz="3200" dirty="0"/>
              <a:t> (</a:t>
            </a:r>
            <a:r>
              <a:rPr lang="en-US" sz="3200" i="1" dirty="0"/>
              <a:t>c</a:t>
            </a:r>
            <a:r>
              <a:rPr lang="en-US" sz="3200" i="1" baseline="-25000" dirty="0"/>
              <a:t>i</a:t>
            </a:r>
            <a:r>
              <a:rPr lang="en-US" sz="3200" dirty="0"/>
              <a:t>) in a sample</a:t>
            </a:r>
          </a:p>
        </p:txBody>
      </p:sp>
    </p:spTree>
    <p:extLst>
      <p:ext uri="{BB962C8B-B14F-4D97-AF65-F5344CB8AC3E}">
        <p14:creationId xmlns:p14="http://schemas.microsoft.com/office/powerpoint/2010/main" val="106033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/>
              <a:t>Differential expression analysis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27774" cy="4525963"/>
          </a:xfrm>
        </p:spPr>
        <p:txBody>
          <a:bodyPr/>
          <a:lstStyle/>
          <a:p>
            <a:r>
              <a:rPr lang="en-US" dirty="0"/>
              <a:t>Examples: DESeq2, </a:t>
            </a:r>
            <a:r>
              <a:rPr lang="en-US" dirty="0" err="1"/>
              <a:t>edgeR</a:t>
            </a:r>
            <a:endParaRPr lang="en-US" dirty="0"/>
          </a:p>
          <a:p>
            <a:endParaRPr lang="en-US" dirty="0"/>
          </a:p>
          <a:p>
            <a:r>
              <a:rPr lang="en-US" dirty="0"/>
              <a:t>Uses different modeling approach that compares </a:t>
            </a:r>
            <a:r>
              <a:rPr lang="en-US" b="1" u="sng" dirty="0"/>
              <a:t>raw read counts</a:t>
            </a:r>
          </a:p>
          <a:p>
            <a:pPr lvl="1"/>
            <a:r>
              <a:rPr lang="en-US" dirty="0"/>
              <a:t>Normalize by sequencing depth per sample</a:t>
            </a:r>
          </a:p>
          <a:p>
            <a:pPr lvl="1"/>
            <a:r>
              <a:rPr lang="en-US" dirty="0"/>
              <a:t>Often use the negative binomial distribution as the reference distribution</a:t>
            </a:r>
          </a:p>
        </p:txBody>
      </p:sp>
    </p:spTree>
    <p:extLst>
      <p:ext uri="{BB962C8B-B14F-4D97-AF65-F5344CB8AC3E}">
        <p14:creationId xmlns:p14="http://schemas.microsoft.com/office/powerpoint/2010/main" val="198512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Additional considerations for </a:t>
            </a:r>
            <a:br>
              <a:rPr lang="en-US" b="1" dirty="0"/>
            </a:br>
            <a:r>
              <a:rPr lang="en-US" b="1" dirty="0"/>
              <a:t>RNA quantitation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r>
              <a:rPr lang="en-US" dirty="0"/>
              <a:t>For paired-end reads, count fragments instead of reads (</a:t>
            </a:r>
            <a:r>
              <a:rPr lang="en-US" i="1" dirty="0"/>
              <a:t>i.e.</a:t>
            </a:r>
            <a:r>
              <a:rPr lang="en-US" dirty="0"/>
              <a:t>, FPKM)</a:t>
            </a:r>
          </a:p>
          <a:p>
            <a:r>
              <a:rPr lang="en-US" dirty="0"/>
              <a:t>Model fragment lengths distribution</a:t>
            </a:r>
          </a:p>
          <a:p>
            <a:r>
              <a:rPr lang="en-US" dirty="0"/>
              <a:t>Biases due to library construction, sequencing</a:t>
            </a:r>
          </a:p>
          <a:p>
            <a:r>
              <a:rPr lang="en-US" dirty="0"/>
              <a:t>Multi-mapped reads</a:t>
            </a:r>
          </a:p>
          <a:p>
            <a:pPr lvl="1"/>
            <a:r>
              <a:rPr lang="en-US" dirty="0"/>
              <a:t>Different isoforms, conserved domains, repeats</a:t>
            </a:r>
          </a:p>
          <a:p>
            <a:r>
              <a:rPr lang="en-US" dirty="0"/>
              <a:t>Unmapped reads</a:t>
            </a:r>
          </a:p>
          <a:p>
            <a:pPr lvl="1"/>
            <a:r>
              <a:rPr lang="en-US" dirty="0"/>
              <a:t>Incomplete transcriptome / genome</a:t>
            </a:r>
          </a:p>
          <a:p>
            <a:pPr lvl="1"/>
            <a:r>
              <a:rPr lang="en-US" dirty="0"/>
              <a:t>Sequencing errors, polymorphisms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54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RNA-Seq Pipeline for                Expression Analysis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73" y="3198244"/>
            <a:ext cx="1942129" cy="12954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74213" y="2882753"/>
            <a:ext cx="1432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RNA Source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134124" y="1004516"/>
            <a:ext cx="3931525" cy="3766224"/>
            <a:chOff x="5134124" y="1004516"/>
            <a:chExt cx="3931525" cy="3766224"/>
          </a:xfrm>
        </p:grpSpPr>
        <p:grpSp>
          <p:nvGrpSpPr>
            <p:cNvPr id="23" name="Group 22"/>
            <p:cNvGrpSpPr/>
            <p:nvPr/>
          </p:nvGrpSpPr>
          <p:grpSpPr>
            <a:xfrm>
              <a:off x="5791200" y="3275478"/>
              <a:ext cx="3152631" cy="1495262"/>
              <a:chOff x="5534169" y="1889804"/>
              <a:chExt cx="3152631" cy="1495262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6553200" y="2090205"/>
                <a:ext cx="2133600" cy="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553200" y="2460270"/>
                <a:ext cx="1676400" cy="0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553200" y="2830335"/>
                <a:ext cx="1905000" cy="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553200" y="3200400"/>
                <a:ext cx="952500" cy="0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5534169" y="1889804"/>
                <a:ext cx="7697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37251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534169" y="2265114"/>
                <a:ext cx="7697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20653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598290" y="2640424"/>
                <a:ext cx="705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 9827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651189" y="3015734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5121</a:t>
                </a:r>
              </a:p>
            </p:txBody>
          </p:sp>
        </p:grpSp>
        <p:sp>
          <p:nvSpPr>
            <p:cNvPr id="33" name="Right Arrow 32"/>
            <p:cNvSpPr/>
            <p:nvPr/>
          </p:nvSpPr>
          <p:spPr>
            <a:xfrm rot="1800000">
              <a:off x="5134124" y="2715912"/>
              <a:ext cx="903033" cy="48947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04398" y="2562918"/>
              <a:ext cx="24612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RNA-Seq Read Count </a:t>
              </a:r>
            </a:p>
            <a:p>
              <a:pPr algn="ctr"/>
              <a:r>
                <a:rPr lang="en-US" sz="2000" b="1" dirty="0"/>
                <a:t>per Transcript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17980431">
              <a:off x="5081571" y="1642443"/>
              <a:ext cx="19221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Map reads to transcripts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00152" y="5120244"/>
            <a:ext cx="5727657" cy="2144427"/>
            <a:chOff x="800152" y="5120244"/>
            <a:chExt cx="5727657" cy="2144427"/>
          </a:xfrm>
        </p:grpSpPr>
        <p:grpSp>
          <p:nvGrpSpPr>
            <p:cNvPr id="31" name="Group 30"/>
            <p:cNvGrpSpPr/>
            <p:nvPr/>
          </p:nvGrpSpPr>
          <p:grpSpPr>
            <a:xfrm>
              <a:off x="3005018" y="5120244"/>
              <a:ext cx="1809750" cy="1601231"/>
              <a:chOff x="6172200" y="4267200"/>
              <a:chExt cx="1809750" cy="1601231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172200" y="4267200"/>
                <a:ext cx="381000" cy="16002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648450" y="4876800"/>
                <a:ext cx="381000" cy="9906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124700" y="5486400"/>
                <a:ext cx="381000" cy="3810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600950" y="4573587"/>
                <a:ext cx="381000" cy="12948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ight Arrow 33"/>
            <p:cNvSpPr/>
            <p:nvPr/>
          </p:nvSpPr>
          <p:spPr>
            <a:xfrm rot="9000000">
              <a:off x="5211173" y="5181895"/>
              <a:ext cx="903033" cy="48947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0152" y="5648464"/>
              <a:ext cx="19191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RNA Abundance</a:t>
              </a:r>
            </a:p>
            <a:p>
              <a:pPr algn="ctr"/>
              <a:r>
                <a:rPr lang="en-US" sz="2000" b="1" dirty="0"/>
                <a:t>per Transcript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 rot="3496810">
              <a:off x="5382050" y="6118913"/>
              <a:ext cx="1922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Quantify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104405" y="1639240"/>
            <a:ext cx="2718527" cy="1922185"/>
            <a:chOff x="2104405" y="1639240"/>
            <a:chExt cx="2718527" cy="1922185"/>
          </a:xfrm>
        </p:grpSpPr>
        <p:grpSp>
          <p:nvGrpSpPr>
            <p:cNvPr id="13" name="Group 12"/>
            <p:cNvGrpSpPr/>
            <p:nvPr/>
          </p:nvGrpSpPr>
          <p:grpSpPr>
            <a:xfrm>
              <a:off x="3481268" y="1889743"/>
              <a:ext cx="1341664" cy="1044945"/>
              <a:chOff x="4068536" y="1981200"/>
              <a:chExt cx="2484664" cy="1935162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4724400" y="1981200"/>
                <a:ext cx="1006928" cy="201870"/>
              </a:xfrm>
              <a:custGeom>
                <a:avLst/>
                <a:gdLst>
                  <a:gd name="connsiteX0" fmla="*/ 0 w 2013857"/>
                  <a:gd name="connsiteY0" fmla="*/ 337942 h 403741"/>
                  <a:gd name="connsiteX1" fmla="*/ 849086 w 2013857"/>
                  <a:gd name="connsiteY1" fmla="*/ 485 h 403741"/>
                  <a:gd name="connsiteX2" fmla="*/ 1513114 w 2013857"/>
                  <a:gd name="connsiteY2" fmla="*/ 403256 h 403741"/>
                  <a:gd name="connsiteX3" fmla="*/ 2013857 w 2013857"/>
                  <a:gd name="connsiteY3" fmla="*/ 65799 h 40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3857" h="403741">
                    <a:moveTo>
                      <a:pt x="0" y="337942"/>
                    </a:moveTo>
                    <a:cubicBezTo>
                      <a:pt x="298450" y="163770"/>
                      <a:pt x="596900" y="-10401"/>
                      <a:pt x="849086" y="485"/>
                    </a:cubicBezTo>
                    <a:cubicBezTo>
                      <a:pt x="1101272" y="11371"/>
                      <a:pt x="1318986" y="392370"/>
                      <a:pt x="1513114" y="403256"/>
                    </a:cubicBezTo>
                    <a:cubicBezTo>
                      <a:pt x="1707242" y="414142"/>
                      <a:pt x="1860549" y="239970"/>
                      <a:pt x="2013857" y="65799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4343400" y="2324100"/>
                <a:ext cx="1006928" cy="201870"/>
              </a:xfrm>
              <a:custGeom>
                <a:avLst/>
                <a:gdLst>
                  <a:gd name="connsiteX0" fmla="*/ 0 w 2013857"/>
                  <a:gd name="connsiteY0" fmla="*/ 337942 h 403741"/>
                  <a:gd name="connsiteX1" fmla="*/ 849086 w 2013857"/>
                  <a:gd name="connsiteY1" fmla="*/ 485 h 403741"/>
                  <a:gd name="connsiteX2" fmla="*/ 1513114 w 2013857"/>
                  <a:gd name="connsiteY2" fmla="*/ 403256 h 403741"/>
                  <a:gd name="connsiteX3" fmla="*/ 2013857 w 2013857"/>
                  <a:gd name="connsiteY3" fmla="*/ 65799 h 40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3857" h="403741">
                    <a:moveTo>
                      <a:pt x="0" y="337942"/>
                    </a:moveTo>
                    <a:cubicBezTo>
                      <a:pt x="298450" y="163770"/>
                      <a:pt x="596900" y="-10401"/>
                      <a:pt x="849086" y="485"/>
                    </a:cubicBezTo>
                    <a:cubicBezTo>
                      <a:pt x="1101272" y="11371"/>
                      <a:pt x="1318986" y="392370"/>
                      <a:pt x="1513114" y="403256"/>
                    </a:cubicBezTo>
                    <a:cubicBezTo>
                      <a:pt x="1707242" y="414142"/>
                      <a:pt x="1860549" y="239970"/>
                      <a:pt x="2013857" y="65799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5253622" y="2566065"/>
                <a:ext cx="1006928" cy="201870"/>
              </a:xfrm>
              <a:custGeom>
                <a:avLst/>
                <a:gdLst>
                  <a:gd name="connsiteX0" fmla="*/ 0 w 2013857"/>
                  <a:gd name="connsiteY0" fmla="*/ 337942 h 403741"/>
                  <a:gd name="connsiteX1" fmla="*/ 849086 w 2013857"/>
                  <a:gd name="connsiteY1" fmla="*/ 485 h 403741"/>
                  <a:gd name="connsiteX2" fmla="*/ 1513114 w 2013857"/>
                  <a:gd name="connsiteY2" fmla="*/ 403256 h 403741"/>
                  <a:gd name="connsiteX3" fmla="*/ 2013857 w 2013857"/>
                  <a:gd name="connsiteY3" fmla="*/ 65799 h 40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3857" h="403741">
                    <a:moveTo>
                      <a:pt x="0" y="337942"/>
                    </a:moveTo>
                    <a:cubicBezTo>
                      <a:pt x="298450" y="163770"/>
                      <a:pt x="596900" y="-10401"/>
                      <a:pt x="849086" y="485"/>
                    </a:cubicBezTo>
                    <a:cubicBezTo>
                      <a:pt x="1101272" y="11371"/>
                      <a:pt x="1318986" y="392370"/>
                      <a:pt x="1513114" y="403256"/>
                    </a:cubicBezTo>
                    <a:cubicBezTo>
                      <a:pt x="1707242" y="414142"/>
                      <a:pt x="1860549" y="239970"/>
                      <a:pt x="2013857" y="65799"/>
                    </a:cubicBezTo>
                  </a:path>
                </a:pathLst>
              </a:cu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4572000" y="2808030"/>
                <a:ext cx="1006928" cy="201870"/>
              </a:xfrm>
              <a:custGeom>
                <a:avLst/>
                <a:gdLst>
                  <a:gd name="connsiteX0" fmla="*/ 0 w 2013857"/>
                  <a:gd name="connsiteY0" fmla="*/ 337942 h 403741"/>
                  <a:gd name="connsiteX1" fmla="*/ 849086 w 2013857"/>
                  <a:gd name="connsiteY1" fmla="*/ 485 h 403741"/>
                  <a:gd name="connsiteX2" fmla="*/ 1513114 w 2013857"/>
                  <a:gd name="connsiteY2" fmla="*/ 403256 h 403741"/>
                  <a:gd name="connsiteX3" fmla="*/ 2013857 w 2013857"/>
                  <a:gd name="connsiteY3" fmla="*/ 65799 h 40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3857" h="403741">
                    <a:moveTo>
                      <a:pt x="0" y="337942"/>
                    </a:moveTo>
                    <a:cubicBezTo>
                      <a:pt x="298450" y="163770"/>
                      <a:pt x="596900" y="-10401"/>
                      <a:pt x="849086" y="485"/>
                    </a:cubicBezTo>
                    <a:cubicBezTo>
                      <a:pt x="1101272" y="11371"/>
                      <a:pt x="1318986" y="392370"/>
                      <a:pt x="1513114" y="403256"/>
                    </a:cubicBezTo>
                    <a:cubicBezTo>
                      <a:pt x="1707242" y="414142"/>
                      <a:pt x="1860549" y="239970"/>
                      <a:pt x="2013857" y="65799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5546272" y="3150930"/>
                <a:ext cx="1006928" cy="201870"/>
              </a:xfrm>
              <a:custGeom>
                <a:avLst/>
                <a:gdLst>
                  <a:gd name="connsiteX0" fmla="*/ 0 w 2013857"/>
                  <a:gd name="connsiteY0" fmla="*/ 337942 h 403741"/>
                  <a:gd name="connsiteX1" fmla="*/ 849086 w 2013857"/>
                  <a:gd name="connsiteY1" fmla="*/ 485 h 403741"/>
                  <a:gd name="connsiteX2" fmla="*/ 1513114 w 2013857"/>
                  <a:gd name="connsiteY2" fmla="*/ 403256 h 403741"/>
                  <a:gd name="connsiteX3" fmla="*/ 2013857 w 2013857"/>
                  <a:gd name="connsiteY3" fmla="*/ 65799 h 40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3857" h="403741">
                    <a:moveTo>
                      <a:pt x="0" y="337942"/>
                    </a:moveTo>
                    <a:cubicBezTo>
                      <a:pt x="298450" y="163770"/>
                      <a:pt x="596900" y="-10401"/>
                      <a:pt x="849086" y="485"/>
                    </a:cubicBezTo>
                    <a:cubicBezTo>
                      <a:pt x="1101272" y="11371"/>
                      <a:pt x="1318986" y="392370"/>
                      <a:pt x="1513114" y="403256"/>
                    </a:cubicBezTo>
                    <a:cubicBezTo>
                      <a:pt x="1707242" y="414142"/>
                      <a:pt x="1860549" y="239970"/>
                      <a:pt x="2013857" y="65799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068536" y="3331497"/>
                <a:ext cx="1006928" cy="201870"/>
              </a:xfrm>
              <a:custGeom>
                <a:avLst/>
                <a:gdLst>
                  <a:gd name="connsiteX0" fmla="*/ 0 w 2013857"/>
                  <a:gd name="connsiteY0" fmla="*/ 337942 h 403741"/>
                  <a:gd name="connsiteX1" fmla="*/ 849086 w 2013857"/>
                  <a:gd name="connsiteY1" fmla="*/ 485 h 403741"/>
                  <a:gd name="connsiteX2" fmla="*/ 1513114 w 2013857"/>
                  <a:gd name="connsiteY2" fmla="*/ 403256 h 403741"/>
                  <a:gd name="connsiteX3" fmla="*/ 2013857 w 2013857"/>
                  <a:gd name="connsiteY3" fmla="*/ 65799 h 40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3857" h="403741">
                    <a:moveTo>
                      <a:pt x="0" y="337942"/>
                    </a:moveTo>
                    <a:cubicBezTo>
                      <a:pt x="298450" y="163770"/>
                      <a:pt x="596900" y="-10401"/>
                      <a:pt x="849086" y="485"/>
                    </a:cubicBezTo>
                    <a:cubicBezTo>
                      <a:pt x="1101272" y="11371"/>
                      <a:pt x="1318986" y="392370"/>
                      <a:pt x="1513114" y="403256"/>
                    </a:cubicBezTo>
                    <a:cubicBezTo>
                      <a:pt x="1707242" y="414142"/>
                      <a:pt x="1860549" y="239970"/>
                      <a:pt x="2013857" y="65799"/>
                    </a:cubicBezTo>
                  </a:path>
                </a:pathLst>
              </a:custGeom>
              <a:noFill/>
              <a:ln w="571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4750158" y="3714492"/>
                <a:ext cx="1006928" cy="201870"/>
              </a:xfrm>
              <a:custGeom>
                <a:avLst/>
                <a:gdLst>
                  <a:gd name="connsiteX0" fmla="*/ 0 w 2013857"/>
                  <a:gd name="connsiteY0" fmla="*/ 337942 h 403741"/>
                  <a:gd name="connsiteX1" fmla="*/ 849086 w 2013857"/>
                  <a:gd name="connsiteY1" fmla="*/ 485 h 403741"/>
                  <a:gd name="connsiteX2" fmla="*/ 1513114 w 2013857"/>
                  <a:gd name="connsiteY2" fmla="*/ 403256 h 403741"/>
                  <a:gd name="connsiteX3" fmla="*/ 2013857 w 2013857"/>
                  <a:gd name="connsiteY3" fmla="*/ 65799 h 40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3857" h="403741">
                    <a:moveTo>
                      <a:pt x="0" y="337942"/>
                    </a:moveTo>
                    <a:cubicBezTo>
                      <a:pt x="298450" y="163770"/>
                      <a:pt x="596900" y="-10401"/>
                      <a:pt x="849086" y="485"/>
                    </a:cubicBezTo>
                    <a:cubicBezTo>
                      <a:pt x="1101272" y="11371"/>
                      <a:pt x="1318986" y="392370"/>
                      <a:pt x="1513114" y="403256"/>
                    </a:cubicBezTo>
                    <a:cubicBezTo>
                      <a:pt x="1707242" y="414142"/>
                      <a:pt x="1860549" y="239970"/>
                      <a:pt x="2013857" y="65799"/>
                    </a:cubicBezTo>
                  </a:path>
                </a:pathLst>
              </a:cu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Right Arrow 31"/>
            <p:cNvSpPr/>
            <p:nvPr/>
          </p:nvSpPr>
          <p:spPr>
            <a:xfrm rot="19860101">
              <a:off x="2242702" y="2600423"/>
              <a:ext cx="903033" cy="48947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00466" y="3088018"/>
              <a:ext cx="1347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RNA Reads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3496810">
              <a:off x="1466478" y="2277167"/>
              <a:ext cx="19221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Extract and Sequence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483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Topics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Read mapping </a:t>
            </a:r>
            <a:r>
              <a:rPr lang="en-US" dirty="0"/>
              <a:t>and RNA </a:t>
            </a:r>
            <a:r>
              <a:rPr lang="en-US" b="1" dirty="0"/>
              <a:t>quantitation</a:t>
            </a:r>
            <a:r>
              <a:rPr lang="en-US" dirty="0"/>
              <a:t> from read counts are two key computational steps in RNA-Seq expression analysis.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Mapping</a:t>
            </a:r>
            <a:r>
              <a:rPr lang="en-US" dirty="0"/>
              <a:t>: how do we do it </a:t>
            </a:r>
            <a:r>
              <a:rPr lang="en-US" b="1" dirty="0"/>
              <a:t>fast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Quantitation</a:t>
            </a:r>
            <a:r>
              <a:rPr lang="en-US" dirty="0"/>
              <a:t>: how do we get from mapped reads to transcript abundance?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4920195"/>
            <a:ext cx="7742420" cy="120596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5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26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From mapped reads to </a:t>
            </a:r>
            <a:br>
              <a:rPr lang="en-US" b="1" dirty="0"/>
            </a:br>
            <a:r>
              <a:rPr lang="en-US" b="1" dirty="0"/>
              <a:t>transcript abundance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50392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More highly expressed transcripts should produce more RNA-Seq reads</a:t>
            </a:r>
          </a:p>
          <a:p>
            <a:pPr lvl="1"/>
            <a:r>
              <a:rPr lang="en-US" dirty="0"/>
              <a:t>Read counts versus population of RNA transcripts</a:t>
            </a:r>
          </a:p>
          <a:p>
            <a:endParaRPr lang="en-US" dirty="0"/>
          </a:p>
          <a:p>
            <a:r>
              <a:rPr lang="en-US" dirty="0"/>
              <a:t>Inferences we would like to make:</a:t>
            </a:r>
          </a:p>
          <a:p>
            <a:pPr lvl="1"/>
            <a:r>
              <a:rPr lang="en-US" dirty="0"/>
              <a:t>Gene </a:t>
            </a:r>
            <a:r>
              <a:rPr lang="en-US" i="1" dirty="0"/>
              <a:t>g</a:t>
            </a:r>
            <a:r>
              <a:rPr lang="en-US" dirty="0"/>
              <a:t> is expressed at k copies per cell</a:t>
            </a:r>
          </a:p>
          <a:p>
            <a:pPr lvl="1"/>
            <a:r>
              <a:rPr lang="en-US" dirty="0"/>
              <a:t>Gene </a:t>
            </a:r>
            <a:r>
              <a:rPr lang="en-US" i="1" dirty="0"/>
              <a:t>g </a:t>
            </a:r>
            <a:r>
              <a:rPr lang="en-US" dirty="0"/>
              <a:t>shows 2-fold higher expression than gene </a:t>
            </a:r>
            <a:r>
              <a:rPr lang="en-US" i="1" dirty="0"/>
              <a:t>h</a:t>
            </a:r>
          </a:p>
          <a:p>
            <a:pPr lvl="1"/>
            <a:r>
              <a:rPr lang="en-US" dirty="0"/>
              <a:t>Gene </a:t>
            </a:r>
            <a:r>
              <a:rPr lang="en-US" i="1" dirty="0"/>
              <a:t>g </a:t>
            </a:r>
            <a:r>
              <a:rPr lang="en-US" dirty="0"/>
              <a:t>shows 2-fold higher expression in sample 2 than in sample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1338" y="5943601"/>
            <a:ext cx="713231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Which of these inferences are feasible?</a:t>
            </a:r>
          </a:p>
        </p:txBody>
      </p:sp>
    </p:spTree>
    <p:extLst>
      <p:ext uri="{BB962C8B-B14F-4D97-AF65-F5344CB8AC3E}">
        <p14:creationId xmlns:p14="http://schemas.microsoft.com/office/powerpoint/2010/main" val="85575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081"/>
          <a:stretch/>
        </p:blipFill>
        <p:spPr>
          <a:xfrm>
            <a:off x="524466" y="4360022"/>
            <a:ext cx="2171318" cy="567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Simple model for </a:t>
            </a:r>
            <a:br>
              <a:rPr lang="en-US" b="1" dirty="0"/>
            </a:br>
            <a:r>
              <a:rPr lang="en-US" b="1" dirty="0"/>
              <a:t>RNA transcript abundance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96175" y="2366653"/>
            <a:ext cx="2133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6175" y="2626881"/>
            <a:ext cx="16764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6175" y="2853253"/>
            <a:ext cx="19050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6175" y="3118814"/>
            <a:ext cx="9525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-161450" y="1461406"/>
            <a:ext cx="3367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Sample contains </a:t>
            </a:r>
            <a:r>
              <a:rPr lang="en-US" sz="2400" b="1" i="1" dirty="0">
                <a:latin typeface="Cambria Math" charset="0"/>
                <a:ea typeface="Cambria Math" charset="0"/>
                <a:cs typeface="Cambria Math" charset="0"/>
              </a:rPr>
              <a:t>n</a:t>
            </a:r>
            <a:r>
              <a:rPr lang="en-US" sz="2400" b="1" i="1" dirty="0"/>
              <a:t> </a:t>
            </a:r>
            <a:r>
              <a:rPr lang="en-US" sz="2400" b="1" dirty="0"/>
              <a:t>different</a:t>
            </a:r>
            <a:r>
              <a:rPr lang="en-US" sz="2400" b="1" i="1" dirty="0"/>
              <a:t> </a:t>
            </a:r>
            <a:r>
              <a:rPr lang="en-US" sz="2400" b="1" dirty="0"/>
              <a:t>transcripts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6429752" y="1458002"/>
            <a:ext cx="2618114" cy="2012847"/>
            <a:chOff x="6525887" y="1682496"/>
            <a:chExt cx="2618114" cy="2012847"/>
          </a:xfrm>
        </p:grpSpPr>
        <p:grpSp>
          <p:nvGrpSpPr>
            <p:cNvPr id="16" name="Group 15"/>
            <p:cNvGrpSpPr/>
            <p:nvPr/>
          </p:nvGrpSpPr>
          <p:grpSpPr>
            <a:xfrm>
              <a:off x="7177767" y="2650398"/>
              <a:ext cx="1341664" cy="1044945"/>
              <a:chOff x="4068536" y="1981200"/>
              <a:chExt cx="2484664" cy="1935162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4724400" y="1981200"/>
                <a:ext cx="1006928" cy="201870"/>
              </a:xfrm>
              <a:custGeom>
                <a:avLst/>
                <a:gdLst>
                  <a:gd name="connsiteX0" fmla="*/ 0 w 2013857"/>
                  <a:gd name="connsiteY0" fmla="*/ 337942 h 403741"/>
                  <a:gd name="connsiteX1" fmla="*/ 849086 w 2013857"/>
                  <a:gd name="connsiteY1" fmla="*/ 485 h 403741"/>
                  <a:gd name="connsiteX2" fmla="*/ 1513114 w 2013857"/>
                  <a:gd name="connsiteY2" fmla="*/ 403256 h 403741"/>
                  <a:gd name="connsiteX3" fmla="*/ 2013857 w 2013857"/>
                  <a:gd name="connsiteY3" fmla="*/ 65799 h 40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3857" h="403741">
                    <a:moveTo>
                      <a:pt x="0" y="337942"/>
                    </a:moveTo>
                    <a:cubicBezTo>
                      <a:pt x="298450" y="163770"/>
                      <a:pt x="596900" y="-10401"/>
                      <a:pt x="849086" y="485"/>
                    </a:cubicBezTo>
                    <a:cubicBezTo>
                      <a:pt x="1101272" y="11371"/>
                      <a:pt x="1318986" y="392370"/>
                      <a:pt x="1513114" y="403256"/>
                    </a:cubicBezTo>
                    <a:cubicBezTo>
                      <a:pt x="1707242" y="414142"/>
                      <a:pt x="1860549" y="239970"/>
                      <a:pt x="2013857" y="65799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4343400" y="2324100"/>
                <a:ext cx="1006928" cy="201870"/>
              </a:xfrm>
              <a:custGeom>
                <a:avLst/>
                <a:gdLst>
                  <a:gd name="connsiteX0" fmla="*/ 0 w 2013857"/>
                  <a:gd name="connsiteY0" fmla="*/ 337942 h 403741"/>
                  <a:gd name="connsiteX1" fmla="*/ 849086 w 2013857"/>
                  <a:gd name="connsiteY1" fmla="*/ 485 h 403741"/>
                  <a:gd name="connsiteX2" fmla="*/ 1513114 w 2013857"/>
                  <a:gd name="connsiteY2" fmla="*/ 403256 h 403741"/>
                  <a:gd name="connsiteX3" fmla="*/ 2013857 w 2013857"/>
                  <a:gd name="connsiteY3" fmla="*/ 65799 h 40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3857" h="403741">
                    <a:moveTo>
                      <a:pt x="0" y="337942"/>
                    </a:moveTo>
                    <a:cubicBezTo>
                      <a:pt x="298450" y="163770"/>
                      <a:pt x="596900" y="-10401"/>
                      <a:pt x="849086" y="485"/>
                    </a:cubicBezTo>
                    <a:cubicBezTo>
                      <a:pt x="1101272" y="11371"/>
                      <a:pt x="1318986" y="392370"/>
                      <a:pt x="1513114" y="403256"/>
                    </a:cubicBezTo>
                    <a:cubicBezTo>
                      <a:pt x="1707242" y="414142"/>
                      <a:pt x="1860549" y="239970"/>
                      <a:pt x="2013857" y="65799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5253622" y="2566065"/>
                <a:ext cx="1006928" cy="201870"/>
              </a:xfrm>
              <a:custGeom>
                <a:avLst/>
                <a:gdLst>
                  <a:gd name="connsiteX0" fmla="*/ 0 w 2013857"/>
                  <a:gd name="connsiteY0" fmla="*/ 337942 h 403741"/>
                  <a:gd name="connsiteX1" fmla="*/ 849086 w 2013857"/>
                  <a:gd name="connsiteY1" fmla="*/ 485 h 403741"/>
                  <a:gd name="connsiteX2" fmla="*/ 1513114 w 2013857"/>
                  <a:gd name="connsiteY2" fmla="*/ 403256 h 403741"/>
                  <a:gd name="connsiteX3" fmla="*/ 2013857 w 2013857"/>
                  <a:gd name="connsiteY3" fmla="*/ 65799 h 40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3857" h="403741">
                    <a:moveTo>
                      <a:pt x="0" y="337942"/>
                    </a:moveTo>
                    <a:cubicBezTo>
                      <a:pt x="298450" y="163770"/>
                      <a:pt x="596900" y="-10401"/>
                      <a:pt x="849086" y="485"/>
                    </a:cubicBezTo>
                    <a:cubicBezTo>
                      <a:pt x="1101272" y="11371"/>
                      <a:pt x="1318986" y="392370"/>
                      <a:pt x="1513114" y="403256"/>
                    </a:cubicBezTo>
                    <a:cubicBezTo>
                      <a:pt x="1707242" y="414142"/>
                      <a:pt x="1860549" y="239970"/>
                      <a:pt x="2013857" y="65799"/>
                    </a:cubicBezTo>
                  </a:path>
                </a:pathLst>
              </a:cu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4572000" y="2808030"/>
                <a:ext cx="1006928" cy="201870"/>
              </a:xfrm>
              <a:custGeom>
                <a:avLst/>
                <a:gdLst>
                  <a:gd name="connsiteX0" fmla="*/ 0 w 2013857"/>
                  <a:gd name="connsiteY0" fmla="*/ 337942 h 403741"/>
                  <a:gd name="connsiteX1" fmla="*/ 849086 w 2013857"/>
                  <a:gd name="connsiteY1" fmla="*/ 485 h 403741"/>
                  <a:gd name="connsiteX2" fmla="*/ 1513114 w 2013857"/>
                  <a:gd name="connsiteY2" fmla="*/ 403256 h 403741"/>
                  <a:gd name="connsiteX3" fmla="*/ 2013857 w 2013857"/>
                  <a:gd name="connsiteY3" fmla="*/ 65799 h 40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3857" h="403741">
                    <a:moveTo>
                      <a:pt x="0" y="337942"/>
                    </a:moveTo>
                    <a:cubicBezTo>
                      <a:pt x="298450" y="163770"/>
                      <a:pt x="596900" y="-10401"/>
                      <a:pt x="849086" y="485"/>
                    </a:cubicBezTo>
                    <a:cubicBezTo>
                      <a:pt x="1101272" y="11371"/>
                      <a:pt x="1318986" y="392370"/>
                      <a:pt x="1513114" y="403256"/>
                    </a:cubicBezTo>
                    <a:cubicBezTo>
                      <a:pt x="1707242" y="414142"/>
                      <a:pt x="1860549" y="239970"/>
                      <a:pt x="2013857" y="65799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5546272" y="3150930"/>
                <a:ext cx="1006928" cy="201870"/>
              </a:xfrm>
              <a:custGeom>
                <a:avLst/>
                <a:gdLst>
                  <a:gd name="connsiteX0" fmla="*/ 0 w 2013857"/>
                  <a:gd name="connsiteY0" fmla="*/ 337942 h 403741"/>
                  <a:gd name="connsiteX1" fmla="*/ 849086 w 2013857"/>
                  <a:gd name="connsiteY1" fmla="*/ 485 h 403741"/>
                  <a:gd name="connsiteX2" fmla="*/ 1513114 w 2013857"/>
                  <a:gd name="connsiteY2" fmla="*/ 403256 h 403741"/>
                  <a:gd name="connsiteX3" fmla="*/ 2013857 w 2013857"/>
                  <a:gd name="connsiteY3" fmla="*/ 65799 h 40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3857" h="403741">
                    <a:moveTo>
                      <a:pt x="0" y="337942"/>
                    </a:moveTo>
                    <a:cubicBezTo>
                      <a:pt x="298450" y="163770"/>
                      <a:pt x="596900" y="-10401"/>
                      <a:pt x="849086" y="485"/>
                    </a:cubicBezTo>
                    <a:cubicBezTo>
                      <a:pt x="1101272" y="11371"/>
                      <a:pt x="1318986" y="392370"/>
                      <a:pt x="1513114" y="403256"/>
                    </a:cubicBezTo>
                    <a:cubicBezTo>
                      <a:pt x="1707242" y="414142"/>
                      <a:pt x="1860549" y="239970"/>
                      <a:pt x="2013857" y="65799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4068536" y="3331497"/>
                <a:ext cx="1006928" cy="201870"/>
              </a:xfrm>
              <a:custGeom>
                <a:avLst/>
                <a:gdLst>
                  <a:gd name="connsiteX0" fmla="*/ 0 w 2013857"/>
                  <a:gd name="connsiteY0" fmla="*/ 337942 h 403741"/>
                  <a:gd name="connsiteX1" fmla="*/ 849086 w 2013857"/>
                  <a:gd name="connsiteY1" fmla="*/ 485 h 403741"/>
                  <a:gd name="connsiteX2" fmla="*/ 1513114 w 2013857"/>
                  <a:gd name="connsiteY2" fmla="*/ 403256 h 403741"/>
                  <a:gd name="connsiteX3" fmla="*/ 2013857 w 2013857"/>
                  <a:gd name="connsiteY3" fmla="*/ 65799 h 40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3857" h="403741">
                    <a:moveTo>
                      <a:pt x="0" y="337942"/>
                    </a:moveTo>
                    <a:cubicBezTo>
                      <a:pt x="298450" y="163770"/>
                      <a:pt x="596900" y="-10401"/>
                      <a:pt x="849086" y="485"/>
                    </a:cubicBezTo>
                    <a:cubicBezTo>
                      <a:pt x="1101272" y="11371"/>
                      <a:pt x="1318986" y="392370"/>
                      <a:pt x="1513114" y="403256"/>
                    </a:cubicBezTo>
                    <a:cubicBezTo>
                      <a:pt x="1707242" y="414142"/>
                      <a:pt x="1860549" y="239970"/>
                      <a:pt x="2013857" y="65799"/>
                    </a:cubicBezTo>
                  </a:path>
                </a:pathLst>
              </a:custGeom>
              <a:noFill/>
              <a:ln w="571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4750158" y="3714492"/>
                <a:ext cx="1006928" cy="201870"/>
              </a:xfrm>
              <a:custGeom>
                <a:avLst/>
                <a:gdLst>
                  <a:gd name="connsiteX0" fmla="*/ 0 w 2013857"/>
                  <a:gd name="connsiteY0" fmla="*/ 337942 h 403741"/>
                  <a:gd name="connsiteX1" fmla="*/ 849086 w 2013857"/>
                  <a:gd name="connsiteY1" fmla="*/ 485 h 403741"/>
                  <a:gd name="connsiteX2" fmla="*/ 1513114 w 2013857"/>
                  <a:gd name="connsiteY2" fmla="*/ 403256 h 403741"/>
                  <a:gd name="connsiteX3" fmla="*/ 2013857 w 2013857"/>
                  <a:gd name="connsiteY3" fmla="*/ 65799 h 40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3857" h="403741">
                    <a:moveTo>
                      <a:pt x="0" y="337942"/>
                    </a:moveTo>
                    <a:cubicBezTo>
                      <a:pt x="298450" y="163770"/>
                      <a:pt x="596900" y="-10401"/>
                      <a:pt x="849086" y="485"/>
                    </a:cubicBezTo>
                    <a:cubicBezTo>
                      <a:pt x="1101272" y="11371"/>
                      <a:pt x="1318986" y="392370"/>
                      <a:pt x="1513114" y="403256"/>
                    </a:cubicBezTo>
                    <a:cubicBezTo>
                      <a:pt x="1707242" y="414142"/>
                      <a:pt x="1860549" y="239970"/>
                      <a:pt x="2013857" y="65799"/>
                    </a:cubicBezTo>
                  </a:path>
                </a:pathLst>
              </a:cu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6525887" y="1682496"/>
              <a:ext cx="261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Sample has </a:t>
              </a:r>
              <a:r>
                <a:rPr lang="en-US" sz="2400" b="1" i="1" dirty="0">
                  <a:latin typeface="Cambria Math" charset="0"/>
                  <a:ea typeface="Cambria Math" charset="0"/>
                  <a:cs typeface="Cambria Math" charset="0"/>
                </a:rPr>
                <a:t>M</a:t>
              </a:r>
              <a:r>
                <a:rPr lang="en-US" sz="2400" b="1" dirty="0"/>
                <a:t> RNA reads with length </a:t>
              </a:r>
              <a:r>
                <a:rPr lang="en-US" sz="2400" b="1" i="1" dirty="0">
                  <a:latin typeface="Cambria Math" charset="0"/>
                  <a:ea typeface="Cambria Math" charset="0"/>
                  <a:cs typeface="Cambria Math" charset="0"/>
                </a:rPr>
                <a:t>s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062672" y="1458002"/>
            <a:ext cx="3367079" cy="2096239"/>
            <a:chOff x="3224122" y="1682496"/>
            <a:chExt cx="3367079" cy="2096239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840862" y="2606294"/>
              <a:ext cx="213360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224122" y="1682496"/>
              <a:ext cx="33670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Transcript </a:t>
              </a:r>
              <a:r>
                <a:rPr lang="en-US" sz="2400" b="1" i="1" dirty="0" err="1">
                  <a:latin typeface="Cambria Math" charset="0"/>
                  <a:ea typeface="Cambria Math" charset="0"/>
                  <a:cs typeface="Cambria Math" charset="0"/>
                </a:rPr>
                <a:t>i</a:t>
              </a:r>
              <a:r>
                <a:rPr lang="en-US" sz="2400" b="1" i="1" dirty="0"/>
                <a:t> </a:t>
              </a:r>
              <a:r>
                <a:rPr lang="en-US" sz="2400" b="1" dirty="0"/>
                <a:t>appears </a:t>
              </a:r>
              <a:r>
                <a:rPr lang="en-US" sz="2400" b="1" i="1" dirty="0">
                  <a:latin typeface="Cambria Math" charset="0"/>
                  <a:ea typeface="Cambria Math" charset="0"/>
                  <a:cs typeface="Cambria Math" charset="0"/>
                </a:rPr>
                <a:t>c</a:t>
              </a:r>
              <a:r>
                <a:rPr lang="en-US" sz="2400" b="1" i="1" baseline="-25000" dirty="0">
                  <a:latin typeface="Cambria Math" charset="0"/>
                  <a:ea typeface="Cambria Math" charset="0"/>
                  <a:cs typeface="Cambria Math" charset="0"/>
                </a:rPr>
                <a:t>i</a:t>
              </a:r>
              <a:r>
                <a:rPr lang="en-US" sz="2400" b="1" dirty="0"/>
                <a:t> times in the sample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3836508" y="2784819"/>
              <a:ext cx="213360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840862" y="2986304"/>
              <a:ext cx="213360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840862" y="3151397"/>
              <a:ext cx="1676400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836508" y="3455708"/>
              <a:ext cx="1905000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836508" y="3303401"/>
              <a:ext cx="1905000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840608" y="3626335"/>
              <a:ext cx="952500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840608" y="3778735"/>
              <a:ext cx="952500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441613" y="3926231"/>
            <a:ext cx="5245848" cy="606857"/>
            <a:chOff x="441613" y="4601346"/>
            <a:chExt cx="5245848" cy="606857"/>
          </a:xfrm>
        </p:grpSpPr>
        <p:sp>
          <p:nvSpPr>
            <p:cNvPr id="44" name="TextBox 43"/>
            <p:cNvSpPr txBox="1"/>
            <p:nvPr/>
          </p:nvSpPr>
          <p:spPr>
            <a:xfrm>
              <a:off x="441613" y="4601346"/>
              <a:ext cx="27403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Effective length:</a:t>
              </a: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3553861" y="4601346"/>
              <a:ext cx="2133600" cy="606857"/>
              <a:chOff x="3553861" y="4601346"/>
              <a:chExt cx="2133600" cy="606857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623" r="53446"/>
              <a:stretch/>
            </p:blipFill>
            <p:spPr>
              <a:xfrm>
                <a:off x="4489318" y="4601346"/>
                <a:ext cx="352698" cy="567660"/>
              </a:xfrm>
              <a:prstGeom prst="rect">
                <a:avLst/>
              </a:prstGeom>
            </p:spPr>
          </p:pic>
          <p:cxnSp>
            <p:nvCxnSpPr>
              <p:cNvPr id="43" name="Straight Connector 42"/>
              <p:cNvCxnSpPr/>
              <p:nvPr/>
            </p:nvCxnSpPr>
            <p:spPr>
              <a:xfrm>
                <a:off x="3553861" y="5208203"/>
                <a:ext cx="2133600" cy="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flipH="1">
                <a:off x="3553861" y="4929272"/>
                <a:ext cx="78638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V="1">
                <a:off x="4903307" y="4929272"/>
                <a:ext cx="78415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Group 64"/>
          <p:cNvGrpSpPr/>
          <p:nvPr/>
        </p:nvGrpSpPr>
        <p:grpSpPr>
          <a:xfrm>
            <a:off x="5199018" y="3982132"/>
            <a:ext cx="3944982" cy="1323439"/>
            <a:chOff x="5199018" y="4657247"/>
            <a:chExt cx="3944982" cy="1323439"/>
          </a:xfrm>
        </p:grpSpPr>
        <p:grpSp>
          <p:nvGrpSpPr>
            <p:cNvPr id="64" name="Group 63"/>
            <p:cNvGrpSpPr/>
            <p:nvPr/>
          </p:nvGrpSpPr>
          <p:grpSpPr>
            <a:xfrm>
              <a:off x="5199018" y="5421853"/>
              <a:ext cx="653143" cy="534886"/>
              <a:chOff x="5199018" y="5421853"/>
              <a:chExt cx="653143" cy="534886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295383" y="5421853"/>
                <a:ext cx="392077" cy="142077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199018" y="5495074"/>
                <a:ext cx="6531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>
                    <a:latin typeface="Cambria Math" charset="0"/>
                    <a:ea typeface="Cambria Math" charset="0"/>
                    <a:cs typeface="Cambria Math" charset="0"/>
                  </a:rPr>
                  <a:t>s-1</a:t>
                </a:r>
                <a:endParaRPr lang="en-US" sz="2400" b="1" i="1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5948296" y="4657247"/>
              <a:ext cx="31957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The start position of a mapped read (with length </a:t>
              </a:r>
              <a:r>
                <a:rPr lang="en-US" sz="2000" i="1" dirty="0">
                  <a:latin typeface="Cambria Math" charset="0"/>
                  <a:ea typeface="Cambria Math" charset="0"/>
                  <a:cs typeface="Cambria Math" charset="0"/>
                </a:rPr>
                <a:t>s</a:t>
              </a:r>
              <a:r>
                <a:rPr lang="en-US" sz="2000" dirty="0"/>
                <a:t>) cannot be at the last </a:t>
              </a:r>
              <a:r>
                <a:rPr lang="en-US" sz="2000" i="1" dirty="0">
                  <a:latin typeface="Cambria Math" charset="0"/>
                  <a:ea typeface="Cambria Math" charset="0"/>
                  <a:cs typeface="Cambria Math" charset="0"/>
                </a:rPr>
                <a:t>s-1</a:t>
              </a:r>
              <a:r>
                <a:rPr lang="en-US" sz="2000" i="1" dirty="0"/>
                <a:t> </a:t>
              </a:r>
              <a:r>
                <a:rPr lang="en-US" sz="2000" dirty="0"/>
                <a:t>positions of the transcript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99760" y="5656571"/>
            <a:ext cx="6903804" cy="1135833"/>
            <a:chOff x="499760" y="5656571"/>
            <a:chExt cx="6903804" cy="1135833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36"/>
            <a:stretch/>
          </p:blipFill>
          <p:spPr>
            <a:xfrm>
              <a:off x="5295383" y="5656571"/>
              <a:ext cx="2108181" cy="1135833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499760" y="5743674"/>
              <a:ext cx="50553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Number of possible start positions across all RNA molecules in a sample: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84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01" y="5891666"/>
            <a:ext cx="488308" cy="9539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501910"/>
            <a:ext cx="8778240" cy="5121275"/>
          </a:xfrm>
        </p:spPr>
        <p:txBody>
          <a:bodyPr>
            <a:normAutofit/>
          </a:bodyPr>
          <a:lstStyle/>
          <a:p>
            <a:r>
              <a:rPr lang="en-US" i="1" dirty="0">
                <a:latin typeface="Cambria Math" charset="0"/>
                <a:ea typeface="Cambria Math" charset="0"/>
                <a:cs typeface="Cambria Math" charset="0"/>
              </a:rPr>
              <a:t>f</a:t>
            </a:r>
            <a:r>
              <a:rPr lang="en-US" i="1" baseline="-25000" dirty="0">
                <a:latin typeface="Cambria Math" charset="0"/>
                <a:ea typeface="Cambria Math" charset="0"/>
                <a:cs typeface="Cambria Math" charset="0"/>
              </a:rPr>
              <a:t>i </a:t>
            </a:r>
            <a:r>
              <a:rPr lang="en-US" dirty="0"/>
              <a:t> = fraction of all starting positions for a mapped read that lie within a copy of transcript </a:t>
            </a:r>
            <a:r>
              <a:rPr lang="en-US" i="1" dirty="0" err="1">
                <a:latin typeface="Cambria Math" charset="0"/>
                <a:ea typeface="Cambria Math" charset="0"/>
                <a:cs typeface="Cambria Math" charset="0"/>
              </a:rPr>
              <a:t>i</a:t>
            </a:r>
            <a:endParaRPr lang="en-US" i="1" dirty="0">
              <a:latin typeface="Cambria Math" charset="0"/>
              <a:ea typeface="Cambria Math" charset="0"/>
              <a:cs typeface="Cambria Math" charset="0"/>
            </a:endParaRPr>
          </a:p>
          <a:p>
            <a:endParaRPr lang="en-US" dirty="0"/>
          </a:p>
          <a:p>
            <a:r>
              <a:rPr lang="en-US" dirty="0"/>
              <a:t>Relationship between </a:t>
            </a:r>
            <a:r>
              <a:rPr lang="en-US" i="1" dirty="0">
                <a:latin typeface="Cambria Math" charset="0"/>
                <a:ea typeface="Cambria Math" charset="0"/>
                <a:cs typeface="Cambria Math" charset="0"/>
              </a:rPr>
              <a:t>f</a:t>
            </a:r>
            <a:r>
              <a:rPr lang="en-US" i="1" baseline="-25000" dirty="0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dirty="0"/>
              <a:t> and </a:t>
            </a:r>
            <a:r>
              <a:rPr lang="en-US" i="1" dirty="0">
                <a:latin typeface="Cambria Math" charset="0"/>
                <a:ea typeface="Cambria Math" charset="0"/>
                <a:cs typeface="Cambria Math" charset="0"/>
              </a:rPr>
              <a:t>c</a:t>
            </a:r>
            <a:r>
              <a:rPr lang="en-US" i="1" baseline="-25000" dirty="0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dirty="0"/>
              <a:t>: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  <a:p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Every transcript in the sample has the same constant of proportionality: 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5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Number of mapped </a:t>
            </a:r>
            <a:r>
              <a:rPr lang="en-US" b="1"/>
              <a:t>reads versus </a:t>
            </a:r>
            <a:br>
              <a:rPr lang="en-US" b="1" dirty="0"/>
            </a:br>
            <a:r>
              <a:rPr lang="en-US" b="1" dirty="0"/>
              <a:t>number of copies of transcript </a:t>
            </a:r>
            <a:r>
              <a:rPr lang="en-US" b="1" i="1" dirty="0" err="1">
                <a:latin typeface="Cambria Math" charset="0"/>
                <a:ea typeface="Cambria Math" charset="0"/>
                <a:cs typeface="Cambria Math" charset="0"/>
              </a:rPr>
              <a:t>i</a:t>
            </a:r>
            <a:endParaRPr lang="en-US" b="1" i="1" dirty="0">
              <a:latin typeface="Cambria Math" charset="0"/>
              <a:ea typeface="Cambria Math" charset="0"/>
              <a:cs typeface="Cambria Math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9" y="3810930"/>
            <a:ext cx="3519715" cy="134545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374675" y="3880674"/>
            <a:ext cx="1645920" cy="1205968"/>
            <a:chOff x="6126480" y="4010297"/>
            <a:chExt cx="1645920" cy="120596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1366" y="4062548"/>
              <a:ext cx="1479767" cy="115371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126480" y="4010297"/>
              <a:ext cx="1645920" cy="1205968"/>
            </a:xfrm>
            <a:prstGeom prst="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055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68" y="5859455"/>
            <a:ext cx="2374092" cy="9985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en-US" i="1" dirty="0">
                <a:latin typeface="Cambria Math" charset="0"/>
                <a:ea typeface="Cambria Math" charset="0"/>
                <a:cs typeface="Cambria Math" charset="0"/>
              </a:rPr>
              <a:t>m</a:t>
            </a:r>
            <a:r>
              <a:rPr lang="en-US" i="1" baseline="-25000" dirty="0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dirty="0"/>
              <a:t> = number of RNA-Seq reads in the sample mapped to transcript </a:t>
            </a:r>
            <a:r>
              <a:rPr lang="en-US" i="1" dirty="0" err="1">
                <a:latin typeface="Cambria Math" charset="0"/>
                <a:ea typeface="Cambria Math" charset="0"/>
                <a:cs typeface="Cambria Math" charset="0"/>
              </a:rPr>
              <a:t>i</a:t>
            </a:r>
            <a:endParaRPr lang="en-US" i="1" dirty="0">
              <a:latin typeface="Cambria Math" charset="0"/>
              <a:ea typeface="Cambria Math" charset="0"/>
              <a:cs typeface="Cambria Math" charset="0"/>
            </a:endParaRPr>
          </a:p>
          <a:p>
            <a:r>
              <a:rPr lang="en-US" i="1" dirty="0">
                <a:latin typeface="Cambria Math" charset="0"/>
                <a:ea typeface="Cambria Math" charset="0"/>
                <a:cs typeface="Cambria Math" charset="0"/>
              </a:rPr>
              <a:t>M</a:t>
            </a:r>
            <a:r>
              <a:rPr lang="en-US" dirty="0"/>
              <a:t> = total number of RNA-Seq reads</a:t>
            </a:r>
          </a:p>
          <a:p>
            <a:pPr lvl="1"/>
            <a:endParaRPr lang="en-US" dirty="0"/>
          </a:p>
          <a:p>
            <a:r>
              <a:rPr lang="en-US" dirty="0"/>
              <a:t>            is a good estimator of     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Estimate           from RNA-Seq data: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75" y="5456554"/>
            <a:ext cx="884456" cy="5168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76" y="3824748"/>
            <a:ext cx="370510" cy="509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2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Estimate transcript abundance from the number of mapped reads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62" y="3798722"/>
            <a:ext cx="1057910" cy="5011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62" y="4354228"/>
            <a:ext cx="2533832" cy="53500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170921" y="4281192"/>
            <a:ext cx="2899954" cy="1110343"/>
            <a:chOff x="6170921" y="4281192"/>
            <a:chExt cx="2899954" cy="111034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0921" y="4288861"/>
              <a:ext cx="2834640" cy="1083577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170921" y="4281192"/>
              <a:ext cx="2899954" cy="1110343"/>
            </a:xfrm>
            <a:prstGeom prst="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67"/>
          <a:stretch/>
        </p:blipFill>
        <p:spPr>
          <a:xfrm>
            <a:off x="4444637" y="5937701"/>
            <a:ext cx="2108563" cy="83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Scaled version of </a:t>
            </a:r>
            <a:r>
              <a:rPr lang="en-US" b="1" i="1" dirty="0" err="1">
                <a:latin typeface="Cambria Math" charset="0"/>
                <a:ea typeface="Cambria Math" charset="0"/>
                <a:cs typeface="Cambria Math" charset="0"/>
              </a:rPr>
              <a:t>R</a:t>
            </a:r>
            <a:r>
              <a:rPr lang="en-US" b="1" i="1" baseline="-25000" dirty="0" err="1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b="1" dirty="0"/>
              <a:t> = RPKM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2040"/>
          </a:xfrm>
        </p:spPr>
        <p:txBody>
          <a:bodyPr/>
          <a:lstStyle/>
          <a:p>
            <a:r>
              <a:rPr lang="en-US" dirty="0"/>
              <a:t>RPKM = Reads Per </a:t>
            </a:r>
            <a:r>
              <a:rPr lang="en-US" b="1" dirty="0" err="1">
                <a:solidFill>
                  <a:srgbClr val="00B050"/>
                </a:solidFill>
              </a:rPr>
              <a:t>Kilobase</a:t>
            </a:r>
            <a:r>
              <a:rPr lang="en-US" dirty="0"/>
              <a:t> of transcript </a:t>
            </a:r>
            <a:r>
              <a:rPr lang="en-US" i="1" dirty="0" err="1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dirty="0"/>
              <a:t> per </a:t>
            </a:r>
            <a:r>
              <a:rPr lang="en-US" b="1" dirty="0">
                <a:solidFill>
                  <a:srgbClr val="7030A0"/>
                </a:solidFill>
              </a:rPr>
              <a:t>Million</a:t>
            </a:r>
            <a:r>
              <a:rPr lang="en-US" dirty="0"/>
              <a:t> reads sampled: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Use RPKM to compare abundance of two transcripts </a:t>
            </a:r>
            <a:r>
              <a:rPr lang="en-US" b="1" u="sng" dirty="0"/>
              <a:t>within</a:t>
            </a:r>
            <a:r>
              <a:rPr lang="en-US" dirty="0"/>
              <a:t> a sample</a:t>
            </a:r>
          </a:p>
          <a:p>
            <a:pPr lvl="1"/>
            <a:r>
              <a:rPr lang="en-US" dirty="0"/>
              <a:t>Ratio of abundances for transcripts </a:t>
            </a:r>
            <a:r>
              <a:rPr lang="en-US" i="1" dirty="0" err="1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dirty="0"/>
              <a:t> and </a:t>
            </a:r>
            <a:r>
              <a:rPr lang="en-US" i="1" dirty="0">
                <a:latin typeface="Cambria Math" charset="0"/>
                <a:ea typeface="Cambria Math" charset="0"/>
                <a:cs typeface="Cambria Math" charset="0"/>
              </a:rPr>
              <a:t>j</a:t>
            </a:r>
            <a:r>
              <a:rPr lang="en-US" dirty="0"/>
              <a:t>:</a:t>
            </a:r>
          </a:p>
          <a:p>
            <a:pPr lvl="2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18" y="2239617"/>
            <a:ext cx="2450617" cy="142049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304562" y="3613761"/>
            <a:ext cx="1614218" cy="2"/>
            <a:chOff x="5092527" y="3935707"/>
            <a:chExt cx="1614218" cy="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127258" y="3935707"/>
              <a:ext cx="579487" cy="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092527" y="3935708"/>
              <a:ext cx="579487" cy="1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5" y="4977184"/>
            <a:ext cx="1616765" cy="110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6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RPKM values for the same transcript are </a:t>
            </a:r>
            <a:r>
              <a:rPr lang="en-US" b="1" u="sng" dirty="0"/>
              <a:t>not comparable</a:t>
            </a:r>
            <a:r>
              <a:rPr lang="en-US" b="1" dirty="0"/>
              <a:t> across multiple 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8433"/>
            <a:ext cx="8229600" cy="3957729"/>
          </a:xfrm>
        </p:spPr>
        <p:txBody>
          <a:bodyPr/>
          <a:lstStyle/>
          <a:p>
            <a:r>
              <a:rPr lang="en-US" dirty="0"/>
              <a:t>The same </a:t>
            </a:r>
            <a:r>
              <a:rPr lang="en-US" i="1" dirty="0" err="1">
                <a:latin typeface="Cambria Math" charset="0"/>
                <a:ea typeface="Cambria Math" charset="0"/>
                <a:cs typeface="Cambria Math" charset="0"/>
              </a:rPr>
              <a:t>R</a:t>
            </a:r>
            <a:r>
              <a:rPr lang="en-US" i="1" baseline="-25000" dirty="0" err="1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dirty="0"/>
              <a:t> values in two different samples  could correspond to </a:t>
            </a:r>
            <a:r>
              <a:rPr lang="en-US" b="1" dirty="0">
                <a:solidFill>
                  <a:srgbClr val="FF0000"/>
                </a:solidFill>
              </a:rPr>
              <a:t>two different counts (</a:t>
            </a:r>
            <a:r>
              <a:rPr lang="en-US" b="1" i="1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rPr>
              <a:t>c</a:t>
            </a:r>
            <a:r>
              <a:rPr lang="en-US" b="1" i="1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constant of proportionality (</a:t>
            </a:r>
            <a:r>
              <a:rPr lang="en-US" i="1" dirty="0">
                <a:latin typeface="Cambria Math" charset="0"/>
                <a:ea typeface="Cambria Math" charset="0"/>
                <a:cs typeface="Cambria Math" charset="0"/>
              </a:rPr>
              <a:t>C</a:t>
            </a:r>
            <a:r>
              <a:rPr lang="en-US" dirty="0"/>
              <a:t>) depends on the quantities of </a:t>
            </a:r>
            <a:r>
              <a:rPr lang="en-US" b="1" u="sng" dirty="0"/>
              <a:t>other RNAs</a:t>
            </a:r>
            <a:r>
              <a:rPr lang="en-US" dirty="0"/>
              <a:t> in the sample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1"/>
          <a:stretch/>
        </p:blipFill>
        <p:spPr>
          <a:xfrm>
            <a:off x="1948069" y="4958307"/>
            <a:ext cx="2031204" cy="139804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550504" y="6006893"/>
            <a:ext cx="477078" cy="41275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52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571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</TotalTime>
  <Words>793</Words>
  <Application>Microsoft Macintosh PowerPoint</Application>
  <PresentationFormat>On-screen Show (4:3)</PresentationFormat>
  <Paragraphs>138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Office Theme</vt:lpstr>
      <vt:lpstr>RNA Quantitation from  RNA-Seq Data</vt:lpstr>
      <vt:lpstr>RNA-Seq Pipeline for                Expression Analysis</vt:lpstr>
      <vt:lpstr>Topics for Today</vt:lpstr>
      <vt:lpstr>From mapped reads to  transcript abundance</vt:lpstr>
      <vt:lpstr>Simple model for  RNA transcript abundance</vt:lpstr>
      <vt:lpstr>Number of mapped reads versus  number of copies of transcript i</vt:lpstr>
      <vt:lpstr>Estimate transcript abundance from the number of mapped reads</vt:lpstr>
      <vt:lpstr>Scaled version of Ri = RPKM</vt:lpstr>
      <vt:lpstr>RPKM values for the same transcript are not comparable across multiple samples</vt:lpstr>
      <vt:lpstr>Estimate abundance using TPM</vt:lpstr>
      <vt:lpstr>Is TPM better than RPKM?</vt:lpstr>
      <vt:lpstr>Differential expression analysis tools</vt:lpstr>
      <vt:lpstr>Additional considerations for  RNA quantitation</vt:lpstr>
    </vt:vector>
  </TitlesOfParts>
  <Company>Washington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Wide-SIMD Parallelization of DNA Short-Read Mapping or A GPU App “Beyond the Matrix”</dc:title>
  <dc:creator>Jeremy Buhler</dc:creator>
  <cp:lastModifiedBy>Leung, Wilson</cp:lastModifiedBy>
  <cp:revision>841</cp:revision>
  <cp:lastPrinted>2023-01-15T01:25:15Z</cp:lastPrinted>
  <dcterms:created xsi:type="dcterms:W3CDTF">2015-11-11T21:52:14Z</dcterms:created>
  <dcterms:modified xsi:type="dcterms:W3CDTF">2023-01-15T01:25:17Z</dcterms:modified>
</cp:coreProperties>
</file>