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3" r:id="rId2"/>
    <p:sldId id="261" r:id="rId3"/>
    <p:sldId id="316" r:id="rId4"/>
    <p:sldId id="306" r:id="rId5"/>
    <p:sldId id="300" r:id="rId6"/>
    <p:sldId id="301" r:id="rId7"/>
    <p:sldId id="302" r:id="rId8"/>
    <p:sldId id="315" r:id="rId9"/>
    <p:sldId id="314" r:id="rId10"/>
    <p:sldId id="277" r:id="rId11"/>
    <p:sldId id="307" r:id="rId12"/>
    <p:sldId id="312" r:id="rId13"/>
    <p:sldId id="309" r:id="rId14"/>
    <p:sldId id="310" r:id="rId15"/>
    <p:sldId id="311" r:id="rId16"/>
    <p:sldId id="320" r:id="rId17"/>
    <p:sldId id="321" r:id="rId18"/>
    <p:sldId id="288" r:id="rId19"/>
    <p:sldId id="317" r:id="rId20"/>
    <p:sldId id="319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0"/>
    <p:restoredTop sz="90884" autoAdjust="0"/>
  </p:normalViewPr>
  <p:slideViewPr>
    <p:cSldViewPr snapToGrid="0">
      <p:cViewPr varScale="1">
        <p:scale>
          <a:sx n="111" d="100"/>
          <a:sy n="111" d="100"/>
        </p:scale>
        <p:origin x="15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08/09/2021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BE7F-F8B3-ED48-B0EC-3CCA48D45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74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08/09/2021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72E0C-EBD3-4F78-B5BF-CD1A8BB1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8787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115514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89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7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Clustal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alignment with Drosophila species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demonstrates conservation, but does not help you identify the important domains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3813414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alignment with the broad range of species allows the identification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highly conserved domains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834039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276136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82269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EMBL-EBI documentation for the consensus symbols in a multiple sequence alignment:</a:t>
            </a:r>
          </a:p>
          <a:p>
            <a:r>
              <a:rPr lang="en-US" dirty="0"/>
              <a:t>https://</a:t>
            </a:r>
            <a:r>
              <a:rPr lang="en-US" dirty="0" err="1"/>
              <a:t>www.ebi.ac.uk</a:t>
            </a:r>
            <a:r>
              <a:rPr lang="en-US" dirty="0"/>
              <a:t>/</a:t>
            </a:r>
            <a:r>
              <a:rPr lang="en-US" dirty="0" err="1"/>
              <a:t>seqdb</a:t>
            </a:r>
            <a:r>
              <a:rPr lang="en-US" dirty="0"/>
              <a:t>/confluence/display/JDSAT/Bioinformatics+Tools+FAQ#BioinformaticsToolsFAQ-WhatdoconsensussymbolsrepresentinaMultipleSequenceAlignment?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308008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384102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time complexity for traditional approach is O(N^2).</a:t>
            </a:r>
            <a:r>
              <a:rPr lang="en-US" baseline="0" dirty="0"/>
              <a:t> </a:t>
            </a:r>
            <a:r>
              <a:rPr lang="en-US" dirty="0"/>
              <a:t>Cluster Omega uses a different method (</a:t>
            </a:r>
            <a:r>
              <a:rPr lang="en-US" dirty="0" err="1"/>
              <a:t>mBed</a:t>
            </a:r>
            <a:r>
              <a:rPr lang="en-US" dirty="0"/>
              <a:t>) to generate the guide tree, which has a time complexity of O(</a:t>
            </a:r>
            <a:r>
              <a:rPr lang="en-US" dirty="0" err="1"/>
              <a:t>NlogN</a:t>
            </a:r>
            <a:r>
              <a:rPr lang="en-US" dirty="0"/>
              <a:t>) — much</a:t>
            </a:r>
            <a:r>
              <a:rPr lang="en-US" baseline="0" dirty="0"/>
              <a:t> faster than </a:t>
            </a:r>
            <a:r>
              <a:rPr lang="en-US" baseline="0" dirty="0" err="1"/>
              <a:t>ClustalW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172198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 Omega uses </a:t>
            </a:r>
            <a:r>
              <a:rPr lang="en-US" err="1"/>
              <a:t>HH</a:t>
            </a:r>
            <a:r>
              <a:rPr lang="en-US" baseline="0" err="1"/>
              <a:t>align</a:t>
            </a:r>
            <a:r>
              <a:rPr lang="en-US" baseline="0"/>
              <a:t> to increase accuracy. Sequences alignment is converted to HMM, which then helps the alignment.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405604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 Omega</a:t>
            </a:r>
            <a:r>
              <a:rPr lang="en-US" baseline="0" dirty="0"/>
              <a:t> does iteration on both the guide tree and HMM alignment.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4167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input for Clustal Omega is limited to a maximum of 4000 sequences.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default output format (ALN/Clustal format) truncates sequence identifiers to 30 characters. First 30 characters need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unique.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60152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should include the collection of sequences that were used to produce the multiple sequence alignment in the appendix.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2E0C-EBD3-4F78-B5BF-CD1A8BB1F9D4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08/09/2021</a:t>
            </a:r>
          </a:p>
        </p:txBody>
      </p:sp>
    </p:spTree>
    <p:extLst>
      <p:ext uri="{BB962C8B-B14F-4D97-AF65-F5344CB8AC3E}">
        <p14:creationId xmlns:p14="http://schemas.microsoft.com/office/powerpoint/2010/main" val="234345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bi.ac.uk/Tools/ms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lview.org/getdown/releas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phafold.ebi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betta.bakerlab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1373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Overview 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Multiple Sequence Alignment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469511"/>
            <a:ext cx="9144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Yu He</a:t>
            </a:r>
          </a:p>
          <a:p>
            <a:r>
              <a:rPr lang="en-US" dirty="0">
                <a:solidFill>
                  <a:schemeClr val="tx1"/>
                </a:solidFill>
              </a:rPr>
              <a:t>04/13/2016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Adapted from the multiple sequence alignment presentations </a:t>
            </a:r>
          </a:p>
          <a:p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err="1">
                <a:solidFill>
                  <a:schemeClr val="tx1"/>
                </a:solidFill>
              </a:rPr>
              <a:t>Mingchao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Xie</a:t>
            </a:r>
            <a:r>
              <a:rPr lang="en-US" dirty="0">
                <a:solidFill>
                  <a:schemeClr val="tx1"/>
                </a:solidFill>
              </a:rPr>
              <a:t> and Julie Thompson</a:t>
            </a:r>
            <a:endParaRPr lang="en-GB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6404223"/>
            <a:ext cx="2581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Last update: 08/09/2021</a:t>
            </a:r>
          </a:p>
        </p:txBody>
      </p:sp>
    </p:spTree>
    <p:extLst>
      <p:ext uri="{BB962C8B-B14F-4D97-AF65-F5344CB8AC3E}">
        <p14:creationId xmlns:p14="http://schemas.microsoft.com/office/powerpoint/2010/main" val="97659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09800" y="304800"/>
            <a:ext cx="4572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err="1"/>
              <a:t>Clustal</a:t>
            </a:r>
            <a:r>
              <a:rPr lang="en-US" sz="3600" i="1" dirty="0"/>
              <a:t> Omega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246094"/>
            <a:ext cx="5023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Navigate to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err="1">
                <a:hlinkClick r:id="rId2"/>
              </a:rPr>
              <a:t>www.ebi.ac.uk</a:t>
            </a:r>
            <a:r>
              <a:rPr lang="en-US" sz="2000" dirty="0">
                <a:hlinkClick r:id="rId2"/>
              </a:rPr>
              <a:t>/Tools/</a:t>
            </a:r>
            <a:r>
              <a:rPr lang="en-US" sz="2000" dirty="0" err="1">
                <a:hlinkClick r:id="rId2"/>
              </a:rPr>
              <a:t>msa</a:t>
            </a:r>
            <a:r>
              <a:rPr lang="en-US" sz="2000" dirty="0">
                <a:hlinkClick r:id="rId2"/>
              </a:rPr>
              <a:t>/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433" y="1891364"/>
            <a:ext cx="8550797" cy="47470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315" y="4510267"/>
            <a:ext cx="1442979" cy="293227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4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76" y="862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 err="1"/>
              <a:t>Clustal</a:t>
            </a:r>
            <a:r>
              <a:rPr lang="en-US" sz="3600" i="1" dirty="0"/>
              <a:t> Omega</a:t>
            </a:r>
            <a:r>
              <a:rPr lang="en-US" sz="3600" dirty="0"/>
              <a:t>: setting up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81" y="1151622"/>
            <a:ext cx="7122289" cy="5418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0792" y="2604303"/>
            <a:ext cx="533400" cy="215519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50266" y="2344837"/>
            <a:ext cx="2628900" cy="467519"/>
          </a:xfrm>
          <a:prstGeom prst="rect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Select sequence type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0791" y="3090441"/>
            <a:ext cx="6785659" cy="891250"/>
          </a:xfrm>
          <a:prstGeom prst="rect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Paste sequences into this box (you can also upload a file)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77343" y="2558005"/>
            <a:ext cx="870030" cy="160634"/>
          </a:xfrm>
          <a:prstGeom prst="straightConnector1">
            <a:avLst/>
          </a:prstGeom>
          <a:ln w="381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58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Drosophila</a:t>
            </a:r>
            <a:r>
              <a:rPr lang="en-US" sz="3600" dirty="0"/>
              <a:t> eyeless protein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/>
              <a:t>&gt;</a:t>
            </a:r>
            <a:r>
              <a:rPr lang="en-US" sz="1050" dirty="0" err="1"/>
              <a:t>Dmel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MMLTTEHIMHGHPHSSVGQSTLFGCSTAGHSGINQLGGVYVNGRPLPDSTRQKIVELAHSGARPCDISRILQVSNGCVSKILGRYYETGSIKPRAIGGSKPRVATTPVVQKIADYKRECPSIFAWEIRDRLLSEQVCNSDNIPSVSSINRVLRNLASQKEQQAQQQNESVYEKLRMFNGQTGGWAWYPSNTTTAHLTLPPAASVVTSPANLSGQADRDDVQKRELQFSVEVSHTNSHDSTSDGNSEHNSSGDEDSQMRLRLKRKLQRNRTSFSNEQIDSLEKEFERTHYPDVFARERLADKIGLPEARIQVWFSNRRAKWRREEKMRTQRRSADTVDGSGRTSTANNPSGTTASSSVATSNNSTPGIVNSAINVAERTSSALVSNSLPEASNGPTVLGGEANTTHTSSESPPLQPAAPRLPLNSGFNTMYSSIPQPIATMAENYNSSLGSMTPSCLQQRDAYPYMFHDPLSLGSPYVSAHHRNTACNPSAAHQQPPQHGVYTNSSPMPSSNTGVISAGVSVPVQISTQNVSDLTGSNYWPRLQ</a:t>
            </a:r>
          </a:p>
          <a:p>
            <a:pPr marL="0" indent="0">
              <a:buNone/>
            </a:pPr>
            <a:r>
              <a:rPr lang="en-US" sz="1050" dirty="0"/>
              <a:t>&gt;</a:t>
            </a:r>
            <a:r>
              <a:rPr lang="en-US" sz="1050" dirty="0" err="1"/>
              <a:t>Dgri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MMLTTEHIMHGHPHSSVGVGMGQSALFGCSTAGHSGINQLGGVYVNGRPLPDSTRQKIVELAHSGARPCDISRILQVSNGCVSKILGRYYETGSIKPRAIGGSKPRVATTPVVQKIADYKRECPSIFAWEIRDRLLSEQVCNSDNIPSVSSINRVLRNLASQKEQQAQQQNESVYEKLRMFNGQTGGWAWYPGNTTTAHLALPPTPTAVPTNLSGQITRDEVQKRDLYPGDLSHPNSHESTSDGNSDHNSSGDEDSQMRLRLKRKLQRNRTSFTNEQIDSLEKEFERTHYPDVFARERLAEKIGLPEARIQVWFSNRRAKWRREEKLRTQRRSVDNVGGTSGRTSTNNPSGSSVPTNATTANNSTSGIGTSAGSEGASTVHAGNNNPNETSNGPTILGGDASNVHSNSDSPPLQAVAPRLPLNTGFNTMYSSIPQPIATMAENYNSMTQSLSSMTPTCLQQRDSYPYMFHDPLSLGSPYAAHPRNTACNPAAAHQQPPQHGVYGNGSAVGTANTGVISAGVSVPVQISTQNVSDLTGSNYWPRLQ</a:t>
            </a:r>
          </a:p>
          <a:p>
            <a:pPr marL="0" indent="0">
              <a:buNone/>
            </a:pPr>
            <a:r>
              <a:rPr lang="en-US" sz="1050" dirty="0"/>
              <a:t>&gt;</a:t>
            </a:r>
            <a:r>
              <a:rPr lang="en-US" sz="1050" dirty="0" err="1"/>
              <a:t>Dwil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MMLTTEHIMHGHPHSSGMGQSALFGCSTAGHSGINQLGGVYVNGRPLPDSTRQKIVELAHSGARPCDISRILQVSNGCVSKILGRYYETGSIKPRAIGGSKPRVATTPVVQKIADYKRECPSIFAWEIRDRLLSEQVCNSDNIPSVSSINRVLRNLASQKEQQAQQQNESVYEKLRMFNGQSGGWAWYPSNTTTAHLALPPTPTAVPTPTNLSGQINRDDVQKRDLYPGDVSHPNSHESTSDGNSDHNSSGDEDSQMRLRLKRKLQRNRTSFTNEQIDSLEKEFERTHYPDVFARERLAEKIGLPEARIQVWFSNRRAKWRREEKLRTQRRSVDNVGSSGRTSTNNNPNPSVTSVSTTAAPTGNGTPGLISSAAVNGSEESSSAIVGGNNTLADSPNGPTILGGEANTAHGNSESPPLHAVAPRLPLNTGFNTMYSSIPQPIATMAENYNSMTSTLGSMTPSCLQQRDSYPYMFHDPLSLGSPYAAHHRNTPCNPSAAHQQPPQHGGVYGNSAAMTSSNTGTGVISAGVSVPVQISTQNVSDLAGSNYWPRLQ</a:t>
            </a:r>
          </a:p>
          <a:p>
            <a:pPr marL="0" indent="0">
              <a:buNone/>
            </a:pPr>
            <a:r>
              <a:rPr lang="en-US" sz="1050" dirty="0"/>
              <a:t>&gt;</a:t>
            </a:r>
            <a:r>
              <a:rPr lang="en-US" sz="1050" dirty="0" err="1"/>
              <a:t>Dere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MMLTTEHIMHGHPHSSVGQSTLFGCSTAGHSGINQLGGVYVNGRPLPDSTRQKIVELAHSGARPCDISRILQVSNGCVSKILGRYYETGSIKPRAIGGSKPRVATTPVVQKIADYKRECPSIFAWEIRDRLLSEQVCNSDNIPSVSSINRVLRNLASQKEQQAQQQNESVYEKLRMFNGQTGGWAWYPSNTTTPHLTLPPAASVVTSPANLSGQANRDDGQKRELQFSVEVSHTNSHDSTSDGNSEHNSSGDEDSQMRLRLKRKLQRNRTSFSNEQIDSLEKEFERTHYPDVFARERLADKIGLPEARIQVWFSNRRAKWRREEKMRTQRRSADTVDGSGRPSTSNNPSGTTASSSVATSNNSNPGIANSAIIVAERASSALISNSLPDASNGPTVLGGEANATHTSSESPPLQPATPRLPLNSGFNTMYSSIPQPIATMAENYNSSLGSMTPSCLQQRDAYPYMFHDPLSLGSPYVPAHHRNTACNPAAAHQQPPQHGVYTNSSAMPSSNTGVISAGVSVPVQISTQNVSDLTGSNYWPRLQ</a:t>
            </a:r>
          </a:p>
          <a:p>
            <a:pPr marL="0" indent="0">
              <a:buNone/>
            </a:pPr>
            <a:r>
              <a:rPr lang="en-US" sz="1050" dirty="0"/>
              <a:t>&gt;</a:t>
            </a:r>
            <a:r>
              <a:rPr lang="en-US" sz="1050" dirty="0" err="1"/>
              <a:t>Dpse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MMLTTEHIMHGHHPHSSVGQSALFGCSTAGHSGINQLGGVYVNGRPLPDSTRQKIVELAHSGARPCDISRILQVSNGCVSKILGRYYETGSIKPRAIGGSKPRVATTPVVQKIADYKRECPSIFAWEIRDRLLSEQVCNSDNIPSVSSINRVLRNLASQKEQQAQQQNESVYEKLRMFNGQTSGWAWYPSNTTAHLALPPTPTALPTPTNLSGQINRDEVQKRDIYPGDVSHPSHESTSDGNSDHNSSGDEDSQMRLRLKRKLQRNRTSFTNEQIDSLEKEFERTHYPDVFARERLAEKIGLPEARIQVWFSNRRAKWRREEKMRTQRRSADNVGGSSGRASTNNQPSTAASSSVTPSSNSTPGIVSSAGNGIGSEGASSAIISNNTLPDTSNAPTVLGGDANATHTSSESPPLQAVAPRIPLNAGFNAMYSSIPQPIATMAENYNSMTSSLGSMTPTCLQQRDSYPYMFHDPLSLGSPYAPPHHRNAPCNPAAAHQQPPQHGVYGNSSSMTSNTGVISAGVSVPVQISTQNVSDLAGSNYWPRLQ</a:t>
            </a:r>
          </a:p>
        </p:txBody>
      </p:sp>
    </p:spTree>
    <p:extLst>
      <p:ext uri="{BB962C8B-B14F-4D97-AF65-F5344CB8AC3E}">
        <p14:creationId xmlns:p14="http://schemas.microsoft.com/office/powerpoint/2010/main" val="126604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Clustal Omega</a:t>
            </a:r>
            <a:r>
              <a:rPr lang="en-US" sz="3600" dirty="0"/>
              <a:t> results — alignments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9982" y="1501678"/>
            <a:ext cx="6989618" cy="49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1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Clustal Omega</a:t>
            </a:r>
            <a:r>
              <a:rPr lang="en-US" sz="3600" dirty="0"/>
              <a:t> results — phylogenetic tree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674" y="1417638"/>
            <a:ext cx="6182676" cy="5047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2722" y="5205969"/>
            <a:ext cx="4518378" cy="92333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</a:rPr>
              <a:t>The cladogram is a type of phylogenetic tree that allows you to visualize the evolutionary relationships among your sequences</a:t>
            </a:r>
          </a:p>
        </p:txBody>
      </p:sp>
    </p:spTree>
    <p:extLst>
      <p:ext uri="{BB962C8B-B14F-4D97-AF65-F5344CB8AC3E}">
        <p14:creationId xmlns:p14="http://schemas.microsoft.com/office/powerpoint/2010/main" val="288402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Clustal Omega</a:t>
            </a:r>
            <a:r>
              <a:rPr lang="en-US" sz="3600" dirty="0"/>
              <a:t> results — result summary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375" y="1648234"/>
            <a:ext cx="7584570" cy="42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4BAA-CDA0-804D-AA98-D9274686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317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Use </a:t>
            </a:r>
            <a:r>
              <a:rPr lang="en-US" sz="3600" i="1" dirty="0" err="1"/>
              <a:t>Jalview</a:t>
            </a:r>
            <a:r>
              <a:rPr lang="en-US" sz="3600" i="1" dirty="0"/>
              <a:t> Desktop</a:t>
            </a:r>
            <a:r>
              <a:rPr lang="en-US" sz="3600" dirty="0"/>
              <a:t> to visualize the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9229B-A6FE-4648-BCF1-A9C63580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8760"/>
            <a:ext cx="8686800" cy="2981574"/>
          </a:xfrm>
        </p:spPr>
        <p:txBody>
          <a:bodyPr>
            <a:normAutofit/>
          </a:bodyPr>
          <a:lstStyle/>
          <a:p>
            <a:r>
              <a:rPr lang="en-US" dirty="0"/>
              <a:t>Download</a:t>
            </a:r>
            <a:r>
              <a:rPr lang="en-US" i="1" dirty="0"/>
              <a:t> </a:t>
            </a:r>
            <a:r>
              <a:rPr lang="en-US" i="1" dirty="0" err="1"/>
              <a:t>Jalview</a:t>
            </a:r>
            <a:r>
              <a:rPr lang="en-US" i="1" dirty="0"/>
              <a:t> Desktop</a:t>
            </a:r>
            <a:r>
              <a:rPr lang="en-US" dirty="0"/>
              <a:t>:</a:t>
            </a:r>
          </a:p>
          <a:p>
            <a:pPr lvl="1"/>
            <a:r>
              <a:rPr lang="en-US" sz="2700" dirty="0">
                <a:hlinkClick r:id="rId3"/>
              </a:rPr>
              <a:t>https://www.jalview.org/getdown/release/</a:t>
            </a:r>
            <a:r>
              <a:rPr lang="en-US" sz="2700" dirty="0"/>
              <a:t> </a:t>
            </a:r>
          </a:p>
          <a:p>
            <a:pPr lvl="2"/>
            <a:endParaRPr lang="en-US" sz="2300" dirty="0"/>
          </a:p>
          <a:p>
            <a:pPr marL="914400" lvl="2" indent="0">
              <a:buNone/>
            </a:pPr>
            <a:endParaRPr lang="en-US" sz="2300" dirty="0"/>
          </a:p>
          <a:p>
            <a:r>
              <a:rPr lang="en-US" dirty="0"/>
              <a:t>Copy the link to the </a:t>
            </a:r>
            <a:r>
              <a:rPr lang="en-US" i="1" dirty="0" err="1"/>
              <a:t>Clustal</a:t>
            </a:r>
            <a:r>
              <a:rPr lang="en-US" i="1" dirty="0"/>
              <a:t> Omega</a:t>
            </a:r>
            <a:r>
              <a:rPr lang="en-US" dirty="0"/>
              <a:t> alignment</a:t>
            </a:r>
          </a:p>
          <a:p>
            <a:pPr marL="0" indent="0">
              <a:buNone/>
            </a:pPr>
            <a:endParaRPr lang="en-US" sz="27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92A68D-060B-C146-B8CC-8CCDE2AF1E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r="4554"/>
          <a:stretch/>
        </p:blipFill>
        <p:spPr>
          <a:xfrm>
            <a:off x="1089635" y="4074912"/>
            <a:ext cx="5796940" cy="80606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95DD50-EC2E-744D-90CA-79B9A500FC43}"/>
              </a:ext>
            </a:extLst>
          </p:cNvPr>
          <p:cNvSpPr txBox="1">
            <a:spLocks/>
          </p:cNvSpPr>
          <p:nvPr/>
        </p:nvSpPr>
        <p:spPr>
          <a:xfrm>
            <a:off x="457200" y="4925761"/>
            <a:ext cx="8229600" cy="134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Chrome: right click (control-click on macOS) </a:t>
            </a:r>
            <a:r>
              <a:rPr lang="en-US" sz="2000" b="1" dirty="0"/>
              <a:t>➔</a:t>
            </a:r>
            <a:r>
              <a:rPr lang="en-US" sz="2000" dirty="0"/>
              <a:t> </a:t>
            </a:r>
            <a:r>
              <a:rPr lang="en-US" sz="2000" b="1" dirty="0"/>
              <a:t>Copy Link Address</a:t>
            </a:r>
          </a:p>
          <a:p>
            <a:pPr lvl="1"/>
            <a:r>
              <a:rPr lang="en-US" sz="2000" dirty="0"/>
              <a:t>Firefox and Safari: right-click ➔ </a:t>
            </a:r>
            <a:r>
              <a:rPr lang="en-US" sz="2000" b="1" dirty="0"/>
              <a:t>Copy Link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664663-5F92-354F-BECF-3E348F876364}"/>
              </a:ext>
            </a:extLst>
          </p:cNvPr>
          <p:cNvCxnSpPr>
            <a:cxnSpLocks/>
          </p:cNvCxnSpPr>
          <p:nvPr/>
        </p:nvCxnSpPr>
        <p:spPr>
          <a:xfrm>
            <a:off x="742950" y="4536054"/>
            <a:ext cx="451461" cy="148283"/>
          </a:xfrm>
          <a:prstGeom prst="straightConnector1">
            <a:avLst/>
          </a:prstGeom>
          <a:ln w="381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0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A625-78F8-8449-9E54-8C3E3E54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Open the </a:t>
            </a:r>
            <a:r>
              <a:rPr lang="en-US" sz="3600" i="1" dirty="0" err="1"/>
              <a:t>Clustal</a:t>
            </a:r>
            <a:r>
              <a:rPr lang="en-US" sz="3600" i="1" dirty="0"/>
              <a:t> Omega</a:t>
            </a:r>
            <a:r>
              <a:rPr lang="en-US" sz="3600" dirty="0"/>
              <a:t> alignment in </a:t>
            </a:r>
            <a:br>
              <a:rPr lang="en-US" sz="3600" dirty="0"/>
            </a:br>
            <a:r>
              <a:rPr lang="en-US" sz="3600" i="1" dirty="0" err="1"/>
              <a:t>Jalview</a:t>
            </a:r>
            <a:r>
              <a:rPr lang="en-US" sz="3600" i="1" dirty="0"/>
              <a:t> 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DECC1-3A4A-8346-8AC2-77E30EA4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3048"/>
            <a:ext cx="8229600" cy="2148840"/>
          </a:xfrm>
        </p:spPr>
        <p:txBody>
          <a:bodyPr/>
          <a:lstStyle/>
          <a:p>
            <a:r>
              <a:rPr lang="en-US" dirty="0"/>
              <a:t>Select File ➔ Input Alignment ➔ from URL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9E4B9-3F51-5549-88C7-2058A9D4B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88"/>
          <a:stretch/>
        </p:blipFill>
        <p:spPr>
          <a:xfrm>
            <a:off x="971607" y="2451528"/>
            <a:ext cx="4808306" cy="14303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AC8A32-8DB9-FD4F-8E85-5353BD0F83EA}"/>
              </a:ext>
            </a:extLst>
          </p:cNvPr>
          <p:cNvSpPr txBox="1">
            <a:spLocks/>
          </p:cNvSpPr>
          <p:nvPr/>
        </p:nvSpPr>
        <p:spPr>
          <a:xfrm>
            <a:off x="457200" y="4160018"/>
            <a:ext cx="8229600" cy="214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Paste the URL into the textbox ➔ click “OK”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868B3-6F32-7241-93A8-B93C75E87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7" y="4805116"/>
            <a:ext cx="5726373" cy="17782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3B25D3-169F-964A-9F41-46F11A5ECC7F}"/>
              </a:ext>
            </a:extLst>
          </p:cNvPr>
          <p:cNvSpPr/>
          <p:nvPr/>
        </p:nvSpPr>
        <p:spPr>
          <a:xfrm>
            <a:off x="6783705" y="5037569"/>
            <a:ext cx="2074545" cy="467519"/>
          </a:xfrm>
          <a:prstGeom prst="rect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990000"/>
                </a:solidFill>
              </a:rPr>
              <a:t>Paste the URL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F1E1C7-7DDF-5E44-B0AD-8E01B73594E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092191" y="5271329"/>
            <a:ext cx="691514" cy="329371"/>
          </a:xfrm>
          <a:prstGeom prst="straightConnector1">
            <a:avLst/>
          </a:prstGeom>
          <a:ln w="381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282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82880" y="304800"/>
            <a:ext cx="8812530" cy="8724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Use </a:t>
            </a:r>
            <a:r>
              <a:rPr lang="en-US" sz="3200" i="1" dirty="0" err="1"/>
              <a:t>Jalview</a:t>
            </a:r>
            <a:r>
              <a:rPr lang="en-US" sz="3200" i="1" dirty="0"/>
              <a:t> Desktop</a:t>
            </a:r>
            <a:r>
              <a:rPr lang="en-US" sz="3200" dirty="0"/>
              <a:t> to color the </a:t>
            </a:r>
            <a:r>
              <a:rPr lang="en-US" sz="3200" i="1" dirty="0" err="1"/>
              <a:t>Clustal</a:t>
            </a:r>
            <a:r>
              <a:rPr lang="en-US" sz="3200" i="1" dirty="0"/>
              <a:t> Omega</a:t>
            </a:r>
            <a:r>
              <a:rPr lang="en-US" sz="3200" dirty="0"/>
              <a:t> alignment by percent 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00" y="1347414"/>
            <a:ext cx="9001200" cy="52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8949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Alignment for the </a:t>
            </a:r>
            <a:r>
              <a:rPr lang="en-US" sz="3000" i="1" dirty="0">
                <a:latin typeface="+mj-lt"/>
              </a:rPr>
              <a:t>Drosophila</a:t>
            </a:r>
            <a:r>
              <a:rPr lang="en-US" sz="3000" dirty="0">
                <a:latin typeface="+mj-lt"/>
              </a:rPr>
              <a:t> eyeless protein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/>
          <a:stretch/>
        </p:blipFill>
        <p:spPr>
          <a:xfrm>
            <a:off x="939516" y="870596"/>
            <a:ext cx="7264968" cy="5784344"/>
          </a:xfrm>
        </p:spPr>
      </p:pic>
    </p:spTree>
    <p:extLst>
      <p:ext uri="{BB962C8B-B14F-4D97-AF65-F5344CB8AC3E}">
        <p14:creationId xmlns:p14="http://schemas.microsoft.com/office/powerpoint/2010/main" val="219612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0" y="457200"/>
            <a:ext cx="6858000" cy="8590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Multiple sequence alignments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8742" y="1662125"/>
            <a:ext cx="797274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Multiple Sequence Alignment </a:t>
            </a:r>
            <a:r>
              <a:rPr lang="en-US" sz="2200" dirty="0"/>
              <a:t>(MSA) can be seen as a generalization of a </a:t>
            </a:r>
            <a:r>
              <a:rPr lang="en-US" sz="2200" b="1" dirty="0"/>
              <a:t>Pairwise Sequence Alignment </a:t>
            </a:r>
            <a:r>
              <a:rPr lang="en-US" sz="2200" dirty="0"/>
              <a:t>(PSA). Instead of aligning just two sequences, three or more sequences are aligned simultaneously.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MSA is used for: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</a:pPr>
            <a:r>
              <a:rPr lang="en-US" sz="2200" dirty="0"/>
              <a:t>Detection of conserved domains in a group of genes or proteins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</a:pPr>
            <a:r>
              <a:rPr lang="en-US" sz="2200" dirty="0"/>
              <a:t>Construction of a phylogenetic tree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</a:pPr>
            <a:r>
              <a:rPr lang="en-US" sz="2200" dirty="0"/>
              <a:t>Prediction of a protein structure (</a:t>
            </a:r>
            <a:r>
              <a:rPr lang="en-US" sz="2200" i="1" dirty="0"/>
              <a:t>e.g.</a:t>
            </a:r>
            <a:r>
              <a:rPr lang="en-US" sz="2200" dirty="0"/>
              <a:t>, </a:t>
            </a:r>
            <a:r>
              <a:rPr lang="en-US" sz="2200" dirty="0" err="1">
                <a:hlinkClick r:id="rId3"/>
              </a:rPr>
              <a:t>AlphaFold</a:t>
            </a:r>
            <a:r>
              <a:rPr lang="en-US" sz="2200" dirty="0"/>
              <a:t>, </a:t>
            </a:r>
            <a:r>
              <a:rPr lang="en-US" sz="2200" dirty="0">
                <a:hlinkClick r:id="rId4"/>
              </a:rPr>
              <a:t>RoseTTAFold</a:t>
            </a:r>
            <a:r>
              <a:rPr lang="en-US" sz="2200" dirty="0"/>
              <a:t>)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</a:pPr>
            <a:r>
              <a:rPr lang="en-US" sz="2200" dirty="0"/>
              <a:t>Determination of a consensus sequence (</a:t>
            </a:r>
            <a:r>
              <a:rPr lang="en-US" sz="2200" i="1" dirty="0"/>
              <a:t>e.g., </a:t>
            </a:r>
            <a:r>
              <a:rPr lang="en-US" sz="2200" dirty="0"/>
              <a:t>transposons)</a:t>
            </a:r>
          </a:p>
        </p:txBody>
      </p:sp>
    </p:spTree>
    <p:extLst>
      <p:ext uri="{BB962C8B-B14F-4D97-AF65-F5344CB8AC3E}">
        <p14:creationId xmlns:p14="http://schemas.microsoft.com/office/powerpoint/2010/main" val="3860731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7086600" cy="5413595"/>
          </a:xfrm>
        </p:spPr>
      </p:pic>
      <p:sp>
        <p:nvSpPr>
          <p:cNvPr id="5" name="TextBox 4"/>
          <p:cNvSpPr txBox="1"/>
          <p:nvPr/>
        </p:nvSpPr>
        <p:spPr>
          <a:xfrm>
            <a:off x="23446" y="3484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Alignment for the eyeless protein in a </a:t>
            </a:r>
          </a:p>
          <a:p>
            <a:pPr algn="ctr"/>
            <a:r>
              <a:rPr lang="en-US" sz="3000" dirty="0">
                <a:latin typeface="+mj-lt"/>
              </a:rPr>
              <a:t>broader range of species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1192432"/>
            <a:ext cx="309237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1" y="2003864"/>
            <a:ext cx="5764924" cy="758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2552" y="3524564"/>
            <a:ext cx="3924117" cy="79206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4815" y="207765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Paired box domain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46" y="3713202"/>
            <a:ext cx="157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Homeodomain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DC0BE0-E324-724D-809E-1C6FBFE5C9BE}"/>
              </a:ext>
            </a:extLst>
          </p:cNvPr>
          <p:cNvSpPr/>
          <p:nvPr/>
        </p:nvSpPr>
        <p:spPr>
          <a:xfrm>
            <a:off x="2362200" y="4306261"/>
            <a:ext cx="91633" cy="79206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57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3305"/>
            <a:ext cx="8374284" cy="4700173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Clustal Omega</a:t>
            </a:r>
            <a:r>
              <a:rPr lang="en-US" dirty="0"/>
              <a:t> uses a modified iterative progressive alignment method and can align over 10,000 sequences quickly and accurately</a:t>
            </a:r>
          </a:p>
          <a:p>
            <a:endParaRPr lang="en-US" dirty="0"/>
          </a:p>
          <a:p>
            <a:r>
              <a:rPr lang="en-US" i="1" dirty="0"/>
              <a:t>Clustal Omega</a:t>
            </a:r>
            <a:r>
              <a:rPr lang="en-US" dirty="0"/>
              <a:t> is very useful for finding evidence of conserved function in DNA and protein sequences</a:t>
            </a:r>
          </a:p>
          <a:p>
            <a:pPr lvl="1"/>
            <a:r>
              <a:rPr lang="en-US" dirty="0"/>
              <a:t>But remember that sequence similarity does not always imply conserved function!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Clustal Omega</a:t>
            </a:r>
            <a:r>
              <a:rPr lang="en-US" dirty="0"/>
              <a:t> can be used to find promoters and other cis-regulatory elements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33600" y="464576"/>
            <a:ext cx="4953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7512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Multiple sequence alignments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6550" y="1617713"/>
            <a:ext cx="5605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dirty="0">
                <a:solidFill>
                  <a:srgbClr val="990000"/>
                </a:solidFill>
              </a:rPr>
              <a:t>Example: part of an alignment of globin from 7 sequences</a:t>
            </a:r>
            <a:endParaRPr lang="en-US" altLang="en-US" sz="2400" dirty="0">
              <a:solidFill>
                <a:srgbClr val="99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7" y="2396267"/>
            <a:ext cx="8915400" cy="21760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2839" y="2396267"/>
            <a:ext cx="152400" cy="205740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90977" y="2396267"/>
            <a:ext cx="152400" cy="205740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83314" y="2396267"/>
            <a:ext cx="152400" cy="205740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9388"/>
              </p:ext>
            </p:extLst>
          </p:nvPr>
        </p:nvGraphicFramePr>
        <p:xfrm>
          <a:off x="567160" y="4805422"/>
          <a:ext cx="807334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918">
                  <a:extLst>
                    <a:ext uri="{9D8B030D-6E8A-4147-A177-3AD203B41FA5}">
                      <a16:colId xmlns:a16="http://schemas.microsoft.com/office/drawing/2014/main" val="616098"/>
                    </a:ext>
                  </a:extLst>
                </a:gridCol>
                <a:gridCol w="6761424">
                  <a:extLst>
                    <a:ext uri="{9D8B030D-6E8A-4147-A177-3AD203B41FA5}">
                      <a16:colId xmlns:a16="http://schemas.microsoft.com/office/drawing/2014/main" val="2645778295"/>
                    </a:ext>
                  </a:extLst>
                </a:gridCol>
              </a:tblGrid>
              <a:tr h="287833">
                <a:tc>
                  <a:txBody>
                    <a:bodyPr/>
                    <a:lstStyle/>
                    <a:p>
                      <a:r>
                        <a:rPr lang="en-US" sz="1600"/>
                        <a:t>Symbol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Meaning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776927"/>
                  </a:ext>
                </a:extLst>
              </a:tr>
              <a:tr h="287833">
                <a:tc>
                  <a:txBody>
                    <a:bodyPr/>
                    <a:lstStyle/>
                    <a:p>
                      <a:r>
                        <a:rPr lang="en-US" sz="160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Fully conserved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1744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Conservation between groups of amino acids with strongly similar 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2035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Conservation between groups of amino acids with weakly similar 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99947"/>
                  </a:ext>
                </a:extLst>
              </a:tr>
              <a:tr h="28783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conserved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9818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062395" y="2461379"/>
            <a:ext cx="699247" cy="17402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50672" y="2461179"/>
            <a:ext cx="1593389" cy="1740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50006" y="2461178"/>
            <a:ext cx="1485900" cy="1740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21314" y="2066446"/>
            <a:ext cx="58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2187" y="2059391"/>
            <a:ext cx="58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0338" y="2036723"/>
            <a:ext cx="58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H3</a:t>
            </a:r>
          </a:p>
        </p:txBody>
      </p:sp>
    </p:spTree>
    <p:extLst>
      <p:ext uri="{BB962C8B-B14F-4D97-AF65-F5344CB8AC3E}">
        <p14:creationId xmlns:p14="http://schemas.microsoft.com/office/powerpoint/2010/main" val="36770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3" grpId="0" animBg="1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95400" y="304800"/>
            <a:ext cx="6858000" cy="10936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Alignment algorithms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6670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Progressive:</a:t>
            </a:r>
            <a:r>
              <a:rPr lang="en-US" sz="3200" b="1" dirty="0"/>
              <a:t>	</a:t>
            </a:r>
            <a:r>
              <a:rPr lang="en-US" sz="3200" b="1" i="1" dirty="0"/>
              <a:t>Clustal W</a:t>
            </a:r>
          </a:p>
          <a:p>
            <a:r>
              <a:rPr lang="en-US" sz="3200" dirty="0"/>
              <a:t>2. Iterative: 	</a:t>
            </a:r>
            <a:r>
              <a:rPr lang="en-US" sz="3200" b="1" i="1" dirty="0"/>
              <a:t>MUSCLE</a:t>
            </a:r>
            <a:r>
              <a:rPr lang="en-US" sz="3200" dirty="0"/>
              <a:t> (multiple sequence   </a:t>
            </a:r>
          </a:p>
          <a:p>
            <a:r>
              <a:rPr lang="en-US" sz="3200" dirty="0"/>
              <a:t>                              alignment by log-expectation)</a:t>
            </a:r>
          </a:p>
          <a:p>
            <a:r>
              <a:rPr lang="en-US" sz="3200" dirty="0"/>
              <a:t>3. Hidden Markov models:	</a:t>
            </a:r>
            <a:r>
              <a:rPr lang="en-US" sz="3200" b="1" i="1" dirty="0"/>
              <a:t>HMMER</a:t>
            </a:r>
          </a:p>
          <a:p>
            <a:endParaRPr lang="en-US" sz="3200" b="1" dirty="0"/>
          </a:p>
          <a:p>
            <a:r>
              <a:rPr lang="en-US" sz="3200" b="1" i="1" dirty="0"/>
              <a:t>Clustal Omega</a:t>
            </a:r>
            <a:r>
              <a:rPr lang="en-US" sz="3200" b="1" dirty="0"/>
              <a:t>: </a:t>
            </a:r>
            <a:r>
              <a:rPr lang="en-US" sz="3200" dirty="0"/>
              <a:t>Iterative progressive alignment using hidden Markov models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5585" y="1905000"/>
            <a:ext cx="5022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Three types of algorithms:</a:t>
            </a:r>
          </a:p>
        </p:txBody>
      </p:sp>
    </p:spTree>
    <p:extLst>
      <p:ext uri="{BB962C8B-B14F-4D97-AF65-F5344CB8AC3E}">
        <p14:creationId xmlns:p14="http://schemas.microsoft.com/office/powerpoint/2010/main" val="171140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1636" y="6096000"/>
            <a:ext cx="2570163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Adapted from Julie Thompson, IGBMC</a:t>
            </a:r>
            <a:endParaRPr lang="fr-FR" altLang="en-US" dirty="0">
              <a:solidFill>
                <a:schemeClr val="tx1"/>
              </a:solidFill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905"/>
            <a:ext cx="9143999" cy="1143000"/>
          </a:xfrm>
          <a:noFill/>
        </p:spPr>
        <p:txBody>
          <a:bodyPr>
            <a:noAutofit/>
          </a:bodyPr>
          <a:lstStyle/>
          <a:p>
            <a:r>
              <a:rPr lang="en-GB" altLang="en-GB" sz="3600" dirty="0"/>
              <a:t>Step 1 : Pairwise alignment of all sequences</a:t>
            </a:r>
          </a:p>
        </p:txBody>
      </p:sp>
      <p:sp>
        <p:nvSpPr>
          <p:cNvPr id="170033" name="Rectangle 49"/>
          <p:cNvSpPr>
            <a:spLocks noChangeArrowheads="1"/>
          </p:cNvSpPr>
          <p:nvPr/>
        </p:nvSpPr>
        <p:spPr bwMode="auto">
          <a:xfrm>
            <a:off x="3962400" y="4038600"/>
            <a:ext cx="4871847" cy="507831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900" dirty="0" err="1">
                <a:latin typeface="Courier New" panose="02070309020205020404" pitchFamily="49" charset="0"/>
              </a:rPr>
              <a:t>Hbb_human</a:t>
            </a:r>
            <a:r>
              <a:rPr lang="fr-FR" altLang="en-US" sz="900" dirty="0">
                <a:latin typeface="Courier New" panose="02070309020205020404" pitchFamily="49" charset="0"/>
              </a:rPr>
              <a:t>   1 LTPEEKSAVTALWGKV..NVDEVGGEALGRLLVVYPWTQRFFESFGDLST ...</a:t>
            </a:r>
          </a:p>
          <a:p>
            <a:r>
              <a:rPr lang="fr-FR" altLang="en-US" sz="900" dirty="0">
                <a:latin typeface="Courier New" panose="02070309020205020404" pitchFamily="49" charset="0"/>
              </a:rPr>
              <a:t>              |.| :|. | | ||||  .  | | ||| |: . :| |. :|  | ||| </a:t>
            </a:r>
          </a:p>
          <a:p>
            <a:r>
              <a:rPr lang="fr-FR" altLang="en-US" sz="900" dirty="0" err="1">
                <a:latin typeface="Courier New" panose="02070309020205020404" pitchFamily="49" charset="0"/>
              </a:rPr>
              <a:t>Hba_human</a:t>
            </a:r>
            <a:r>
              <a:rPr lang="fr-FR" altLang="en-US" sz="900" dirty="0">
                <a:latin typeface="Courier New" panose="02070309020205020404" pitchFamily="49" charset="0"/>
              </a:rPr>
              <a:t>   3 LSPADKTNVKAAWGKVGAHAGEYGAEALERMFLSFPTTKTYFPHF.DLS. ...</a:t>
            </a:r>
          </a:p>
        </p:txBody>
      </p:sp>
      <p:sp>
        <p:nvSpPr>
          <p:cNvPr id="170034" name="Rectangle 50"/>
          <p:cNvSpPr>
            <a:spLocks noChangeArrowheads="1"/>
          </p:cNvSpPr>
          <p:nvPr/>
        </p:nvSpPr>
        <p:spPr bwMode="auto">
          <a:xfrm>
            <a:off x="3946525" y="3387725"/>
            <a:ext cx="4871847" cy="507831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900">
                <a:latin typeface="Courier New" panose="02070309020205020404" pitchFamily="49" charset="0"/>
              </a:rPr>
              <a:t>Hbb_human   1 VHLTPEEKSAVTALWGKVNVDEVGGEALGRLLVVYPWTQRFFESFGDLST ...</a:t>
            </a:r>
          </a:p>
          <a:p>
            <a:r>
              <a:rPr lang="fr-FR" altLang="en-US" sz="900">
                <a:latin typeface="Courier New" panose="02070309020205020404" pitchFamily="49" charset="0"/>
              </a:rPr>
              <a:t>              | |. |||.|| ||| ||| :|||||||||||||||||||||:|||||| </a:t>
            </a:r>
          </a:p>
          <a:p>
            <a:r>
              <a:rPr lang="fr-FR" altLang="en-US" sz="900">
                <a:latin typeface="Courier New" panose="02070309020205020404" pitchFamily="49" charset="0"/>
              </a:rPr>
              <a:t>Hbb_horse   2 VQLSGEEKAAVLALWDKVNEEEVGGEALGRLLVVYPWTQRFFDSFGDLSN ...</a:t>
            </a:r>
          </a:p>
        </p:txBody>
      </p:sp>
      <p:sp>
        <p:nvSpPr>
          <p:cNvPr id="170035" name="Rectangle 51"/>
          <p:cNvSpPr>
            <a:spLocks noChangeArrowheads="1"/>
          </p:cNvSpPr>
          <p:nvPr/>
        </p:nvSpPr>
        <p:spPr bwMode="auto">
          <a:xfrm>
            <a:off x="3949700" y="4703762"/>
            <a:ext cx="4871847" cy="507831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900">
                <a:latin typeface="Courier New" panose="02070309020205020404" pitchFamily="49" charset="0"/>
              </a:rPr>
              <a:t>Hba_human   3 LSPADKTNVKAAWGKVGAHAGEYGAEALERMFLSFPTTKTYFPHF.DLSH ...</a:t>
            </a:r>
          </a:p>
          <a:p>
            <a:r>
              <a:rPr lang="fr-FR" altLang="en-US" sz="900">
                <a:latin typeface="Courier New" panose="02070309020205020404" pitchFamily="49" charset="0"/>
              </a:rPr>
              <a:t>              ||  :|  | | | ||     | | ||| |: . :| |. :|  | |||.</a:t>
            </a:r>
          </a:p>
          <a:p>
            <a:r>
              <a:rPr lang="fr-FR" altLang="en-US" sz="900">
                <a:latin typeface="Courier New" panose="02070309020205020404" pitchFamily="49" charset="0"/>
              </a:rPr>
              <a:t>Hbb_horse   2 LSGEEKAAVLALWDKVNEE..EVGGEALGRLLVVYPWTQRFFDSFGDLSN ...</a:t>
            </a:r>
          </a:p>
        </p:txBody>
      </p:sp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600074" y="1875953"/>
            <a:ext cx="7832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u="sng" dirty="0"/>
              <a:t>Example</a:t>
            </a:r>
            <a:r>
              <a:rPr lang="en-US" altLang="en-US" sz="1800" dirty="0"/>
              <a:t> : Alignment of 7 </a:t>
            </a:r>
            <a:r>
              <a:rPr lang="en-US" altLang="en-US" sz="1800" dirty="0" err="1"/>
              <a:t>globins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Hbb_human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Hbb_horse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Hba_human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Hba_horse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Myg_phyca</a:t>
            </a:r>
            <a:r>
              <a:rPr lang="en-US" altLang="en-US" sz="1800" dirty="0"/>
              <a:t>, Glb5_petma and Lgb2_lupla)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525" y="3796177"/>
            <a:ext cx="36576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u="sng" dirty="0"/>
              <a:t>The alignment can be obtained with</a:t>
            </a:r>
            <a:r>
              <a:rPr lang="en-US" altLang="en-US" dirty="0"/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/>
              <a:t>global or local methods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/>
              <a:t>heuristic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33" grpId="0" animBg="1"/>
      <p:bldP spid="170034" grpId="0" animBg="1"/>
      <p:bldP spid="1700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AE836F-0B35-9449-93A1-34520BA6AADD}"/>
              </a:ext>
            </a:extLst>
          </p:cNvPr>
          <p:cNvGrpSpPr/>
          <p:nvPr/>
        </p:nvGrpSpPr>
        <p:grpSpPr>
          <a:xfrm>
            <a:off x="1295400" y="3396562"/>
            <a:ext cx="6145213" cy="2603500"/>
            <a:chOff x="1295400" y="3396562"/>
            <a:chExt cx="6145213" cy="2603500"/>
          </a:xfrm>
        </p:grpSpPr>
        <p:sp>
          <p:nvSpPr>
            <p:cNvPr id="171012" name="Text Box 4"/>
            <p:cNvSpPr txBox="1">
              <a:spLocks noChangeArrowheads="1"/>
            </p:cNvSpPr>
            <p:nvPr/>
          </p:nvSpPr>
          <p:spPr bwMode="auto">
            <a:xfrm>
              <a:off x="3124200" y="3396562"/>
              <a:ext cx="4316413" cy="223520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6731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6731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6731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6731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6731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673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673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673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673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 dirty="0">
                  <a:latin typeface="+mn-lt"/>
                </a:rPr>
                <a:t>-</a:t>
              </a:r>
            </a:p>
            <a:p>
              <a:r>
                <a:rPr lang="fr-FR" altLang="fr-FR" sz="2000" dirty="0">
                  <a:latin typeface="+mn-lt"/>
                </a:rPr>
                <a:t>.17	-</a:t>
              </a:r>
            </a:p>
            <a:p>
              <a:r>
                <a:rPr lang="fr-FR" altLang="fr-FR" sz="2000" dirty="0">
                  <a:latin typeface="+mn-lt"/>
                </a:rPr>
                <a:t>.59	.60	-</a:t>
              </a:r>
            </a:p>
            <a:p>
              <a:r>
                <a:rPr lang="fr-FR" altLang="fr-FR" sz="2000" dirty="0">
                  <a:latin typeface="+mn-lt"/>
                </a:rPr>
                <a:t>.59	.59	.13	-</a:t>
              </a:r>
            </a:p>
            <a:p>
              <a:r>
                <a:rPr lang="fr-FR" altLang="fr-FR" sz="2000" dirty="0">
                  <a:latin typeface="+mn-lt"/>
                </a:rPr>
                <a:t>.77	.77	.75	.75	-</a:t>
              </a:r>
            </a:p>
            <a:p>
              <a:r>
                <a:rPr lang="fr-FR" altLang="fr-FR" sz="2000" dirty="0">
                  <a:latin typeface="+mn-lt"/>
                </a:rPr>
                <a:t>.81	.82	.73	.74	.80	-</a:t>
              </a:r>
            </a:p>
            <a:p>
              <a:r>
                <a:rPr lang="fr-FR" altLang="fr-FR" sz="2000" dirty="0">
                  <a:latin typeface="+mn-lt"/>
                </a:rPr>
                <a:t>.87	.86	.86	.88	.93	.90	-</a:t>
              </a:r>
            </a:p>
          </p:txBody>
        </p:sp>
        <p:grpSp>
          <p:nvGrpSpPr>
            <p:cNvPr id="171013" name="Group 5"/>
            <p:cNvGrpSpPr>
              <a:grpSpLocks/>
            </p:cNvGrpSpPr>
            <p:nvPr/>
          </p:nvGrpSpPr>
          <p:grpSpPr bwMode="auto">
            <a:xfrm>
              <a:off x="1295400" y="3407674"/>
              <a:ext cx="1474788" cy="2263775"/>
              <a:chOff x="821" y="2564"/>
              <a:chExt cx="929" cy="1426"/>
            </a:xfrm>
          </p:grpSpPr>
          <p:sp>
            <p:nvSpPr>
              <p:cNvPr id="171014" name="Text Box 6"/>
              <p:cNvSpPr txBox="1">
                <a:spLocks noChangeArrowheads="1"/>
              </p:cNvSpPr>
              <p:nvPr/>
            </p:nvSpPr>
            <p:spPr bwMode="auto">
              <a:xfrm>
                <a:off x="821" y="2564"/>
                <a:ext cx="92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Hbb_human</a:t>
                </a:r>
              </a:p>
            </p:txBody>
          </p:sp>
          <p:sp>
            <p:nvSpPr>
              <p:cNvPr id="171015" name="Text Box 7"/>
              <p:cNvSpPr txBox="1">
                <a:spLocks noChangeArrowheads="1"/>
              </p:cNvSpPr>
              <p:nvPr/>
            </p:nvSpPr>
            <p:spPr bwMode="auto">
              <a:xfrm>
                <a:off x="821" y="2760"/>
                <a:ext cx="83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Hbb_horse</a:t>
                </a:r>
              </a:p>
            </p:txBody>
          </p:sp>
          <p:sp>
            <p:nvSpPr>
              <p:cNvPr id="171016" name="Text Box 8"/>
              <p:cNvSpPr txBox="1">
                <a:spLocks noChangeArrowheads="1"/>
              </p:cNvSpPr>
              <p:nvPr/>
            </p:nvSpPr>
            <p:spPr bwMode="auto">
              <a:xfrm>
                <a:off x="821" y="2956"/>
                <a:ext cx="92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 dirty="0" err="1"/>
                  <a:t>Hba_human</a:t>
                </a:r>
                <a:endParaRPr lang="fr-FR" altLang="fr-FR" sz="2000" dirty="0"/>
              </a:p>
            </p:txBody>
          </p:sp>
          <p:sp>
            <p:nvSpPr>
              <p:cNvPr id="171017" name="Text Box 9"/>
              <p:cNvSpPr txBox="1">
                <a:spLocks noChangeArrowheads="1"/>
              </p:cNvSpPr>
              <p:nvPr/>
            </p:nvSpPr>
            <p:spPr bwMode="auto">
              <a:xfrm>
                <a:off x="821" y="3152"/>
                <a:ext cx="8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 dirty="0" err="1"/>
                  <a:t>Hba_horse</a:t>
                </a:r>
                <a:endParaRPr lang="fr-FR" altLang="fr-FR" sz="2000" dirty="0"/>
              </a:p>
            </p:txBody>
          </p:sp>
          <p:sp>
            <p:nvSpPr>
              <p:cNvPr id="171018" name="Text Box 10"/>
              <p:cNvSpPr txBox="1">
                <a:spLocks noChangeArrowheads="1"/>
              </p:cNvSpPr>
              <p:nvPr/>
            </p:nvSpPr>
            <p:spPr bwMode="auto">
              <a:xfrm>
                <a:off x="821" y="3348"/>
                <a:ext cx="8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Myg_phyca</a:t>
                </a:r>
              </a:p>
            </p:txBody>
          </p:sp>
          <p:sp>
            <p:nvSpPr>
              <p:cNvPr id="171019" name="Text Box 11"/>
              <p:cNvSpPr txBox="1">
                <a:spLocks noChangeArrowheads="1"/>
              </p:cNvSpPr>
              <p:nvPr/>
            </p:nvSpPr>
            <p:spPr bwMode="auto">
              <a:xfrm>
                <a:off x="821" y="3544"/>
                <a:ext cx="92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Glb5_petma</a:t>
                </a:r>
              </a:p>
            </p:txBody>
          </p:sp>
          <p:sp>
            <p:nvSpPr>
              <p:cNvPr id="171020" name="Text Box 12"/>
              <p:cNvSpPr txBox="1">
                <a:spLocks noChangeArrowheads="1"/>
              </p:cNvSpPr>
              <p:nvPr/>
            </p:nvSpPr>
            <p:spPr bwMode="auto">
              <a:xfrm>
                <a:off x="821" y="3740"/>
                <a:ext cx="85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Lgb2_lupla</a:t>
                </a:r>
              </a:p>
            </p:txBody>
          </p:sp>
        </p:grpSp>
        <p:sp>
          <p:nvSpPr>
            <p:cNvPr id="171021" name="Text Box 13"/>
            <p:cNvSpPr txBox="1">
              <a:spLocks noChangeArrowheads="1"/>
            </p:cNvSpPr>
            <p:nvPr/>
          </p:nvSpPr>
          <p:spPr bwMode="auto">
            <a:xfrm>
              <a:off x="2773363" y="3417199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/>
                <a:t>1</a:t>
              </a:r>
            </a:p>
          </p:txBody>
        </p:sp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2773363" y="3706124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/>
                <a:t>2</a:t>
              </a:r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2773363" y="4020449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/>
                <a:t>3</a:t>
              </a:r>
            </a:p>
          </p:txBody>
        </p:sp>
        <p:sp>
          <p:nvSpPr>
            <p:cNvPr id="171024" name="Text Box 16"/>
            <p:cNvSpPr txBox="1">
              <a:spLocks noChangeArrowheads="1"/>
            </p:cNvSpPr>
            <p:nvPr/>
          </p:nvSpPr>
          <p:spPr bwMode="auto">
            <a:xfrm>
              <a:off x="2773363" y="4333187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/>
                <a:t>4</a:t>
              </a:r>
            </a:p>
          </p:txBody>
        </p:sp>
        <p:sp>
          <p:nvSpPr>
            <p:cNvPr id="171025" name="Text Box 17"/>
            <p:cNvSpPr txBox="1">
              <a:spLocks noChangeArrowheads="1"/>
            </p:cNvSpPr>
            <p:nvPr/>
          </p:nvSpPr>
          <p:spPr bwMode="auto">
            <a:xfrm>
              <a:off x="2773363" y="4634812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/>
                <a:t>5</a:t>
              </a:r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2773363" y="4949137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/>
                <a:t>6</a:t>
              </a:r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2773363" y="5274574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/>
                <a:t>7</a:t>
              </a:r>
            </a:p>
          </p:txBody>
        </p:sp>
        <p:grpSp>
          <p:nvGrpSpPr>
            <p:cNvPr id="171028" name="Group 20"/>
            <p:cNvGrpSpPr>
              <a:grpSpLocks/>
            </p:cNvGrpSpPr>
            <p:nvPr/>
          </p:nvGrpSpPr>
          <p:grpSpPr bwMode="auto">
            <a:xfrm>
              <a:off x="3230563" y="5600012"/>
              <a:ext cx="4189412" cy="400050"/>
              <a:chOff x="2160" y="3889"/>
              <a:chExt cx="2639" cy="252"/>
            </a:xfrm>
          </p:grpSpPr>
          <p:sp>
            <p:nvSpPr>
              <p:cNvPr id="171029" name="Text Box 21"/>
              <p:cNvSpPr txBox="1">
                <a:spLocks noChangeArrowheads="1"/>
              </p:cNvSpPr>
              <p:nvPr/>
            </p:nvSpPr>
            <p:spPr bwMode="auto">
              <a:xfrm>
                <a:off x="2160" y="3889"/>
                <a:ext cx="19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1</a:t>
                </a:r>
              </a:p>
            </p:txBody>
          </p:sp>
          <p:sp>
            <p:nvSpPr>
              <p:cNvPr id="171030" name="Text Box 22"/>
              <p:cNvSpPr txBox="1">
                <a:spLocks noChangeArrowheads="1"/>
              </p:cNvSpPr>
              <p:nvPr/>
            </p:nvSpPr>
            <p:spPr bwMode="auto">
              <a:xfrm>
                <a:off x="2576" y="3889"/>
                <a:ext cx="19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2</a:t>
                </a:r>
              </a:p>
            </p:txBody>
          </p:sp>
          <p:sp>
            <p:nvSpPr>
              <p:cNvPr id="171031" name="Text Box 23"/>
              <p:cNvSpPr txBox="1">
                <a:spLocks noChangeArrowheads="1"/>
              </p:cNvSpPr>
              <p:nvPr/>
            </p:nvSpPr>
            <p:spPr bwMode="auto">
              <a:xfrm>
                <a:off x="3015" y="3889"/>
                <a:ext cx="19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3</a:t>
                </a:r>
              </a:p>
            </p:txBody>
          </p:sp>
          <p:sp>
            <p:nvSpPr>
              <p:cNvPr id="171032" name="Text Box 24"/>
              <p:cNvSpPr txBox="1">
                <a:spLocks noChangeArrowheads="1"/>
              </p:cNvSpPr>
              <p:nvPr/>
            </p:nvSpPr>
            <p:spPr bwMode="auto">
              <a:xfrm>
                <a:off x="3453" y="3889"/>
                <a:ext cx="19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4</a:t>
                </a:r>
              </a:p>
            </p:txBody>
          </p:sp>
          <p:sp>
            <p:nvSpPr>
              <p:cNvPr id="171033" name="Text Box 25"/>
              <p:cNvSpPr txBox="1">
                <a:spLocks noChangeArrowheads="1"/>
              </p:cNvSpPr>
              <p:nvPr/>
            </p:nvSpPr>
            <p:spPr bwMode="auto">
              <a:xfrm>
                <a:off x="3863" y="3889"/>
                <a:ext cx="19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5</a:t>
                </a:r>
              </a:p>
            </p:txBody>
          </p:sp>
          <p:sp>
            <p:nvSpPr>
              <p:cNvPr id="171034" name="Text Box 26"/>
              <p:cNvSpPr txBox="1">
                <a:spLocks noChangeArrowheads="1"/>
              </p:cNvSpPr>
              <p:nvPr/>
            </p:nvSpPr>
            <p:spPr bwMode="auto">
              <a:xfrm>
                <a:off x="4277" y="3889"/>
                <a:ext cx="19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6</a:t>
                </a:r>
              </a:p>
            </p:txBody>
          </p:sp>
          <p:sp>
            <p:nvSpPr>
              <p:cNvPr id="171035" name="Text Box 27"/>
              <p:cNvSpPr txBox="1">
                <a:spLocks noChangeArrowheads="1"/>
              </p:cNvSpPr>
              <p:nvPr/>
            </p:nvSpPr>
            <p:spPr bwMode="auto">
              <a:xfrm>
                <a:off x="4601" y="3889"/>
                <a:ext cx="19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/>
                  <a:t>7</a:t>
                </a:r>
              </a:p>
            </p:txBody>
          </p:sp>
        </p:grpSp>
      </p:grpSp>
      <p:sp>
        <p:nvSpPr>
          <p:cNvPr id="171052" name="Rectangle 4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GB" altLang="en-GB" sz="3600"/>
              <a:t>Step 2 : Distance matrix construction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524000" y="1898648"/>
            <a:ext cx="5878690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altLang="en-US" sz="1600" u="sng" dirty="0"/>
          </a:p>
          <a:p>
            <a:r>
              <a:rPr lang="en-US" altLang="en-US" sz="1600" dirty="0"/>
              <a:t>Distance between two sequences =  1  - 		</a:t>
            </a:r>
          </a:p>
          <a:p>
            <a:endParaRPr lang="en-US" altLang="en-US" sz="1600" dirty="0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V="1">
            <a:off x="5029200" y="2318910"/>
            <a:ext cx="1828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4800600" y="2023646"/>
            <a:ext cx="2121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dirty="0"/>
              <a:t>   No. identical residues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4800600" y="2286000"/>
            <a:ext cx="20146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dirty="0"/>
              <a:t>   No. aligned residues</a:t>
            </a: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1636" y="6111875"/>
            <a:ext cx="2570163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Adapted from Julie Thompson, IGBMC</a:t>
            </a:r>
            <a:endParaRPr lang="fr-F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1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4307220" y="4406630"/>
            <a:ext cx="4660900" cy="178660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en-US" sz="1600" b="1" dirty="0"/>
              <a:t>UPGMA</a:t>
            </a:r>
            <a:r>
              <a:rPr lang="en-US" sz="1600" dirty="0"/>
              <a:t> clustering method:</a:t>
            </a:r>
            <a:endParaRPr lang="en-US" altLang="en-US" sz="1600" dirty="0"/>
          </a:p>
          <a:p>
            <a:pPr algn="just">
              <a:spcBef>
                <a:spcPct val="20000"/>
              </a:spcBef>
            </a:pPr>
            <a:r>
              <a:rPr lang="en-US" altLang="en-US" sz="1600" dirty="0"/>
              <a:t>- Join the two closest sequences, create consensus</a:t>
            </a:r>
          </a:p>
          <a:p>
            <a:pPr algn="just">
              <a:spcBef>
                <a:spcPct val="20000"/>
              </a:spcBef>
            </a:pPr>
            <a:r>
              <a:rPr lang="en-US" altLang="en-US" sz="1600" dirty="0"/>
              <a:t>- Recalculate distances and join the two closest  </a:t>
            </a:r>
          </a:p>
          <a:p>
            <a:pPr algn="just">
              <a:spcBef>
                <a:spcPct val="20000"/>
              </a:spcBef>
            </a:pPr>
            <a:r>
              <a:rPr lang="en-US" altLang="en-US" sz="1600" dirty="0"/>
              <a:t>   sequences or nodes</a:t>
            </a:r>
          </a:p>
          <a:p>
            <a:pPr algn="just">
              <a:spcBef>
                <a:spcPct val="20000"/>
              </a:spcBef>
            </a:pPr>
            <a:r>
              <a:rPr lang="en-US" altLang="en-US" sz="1600" dirty="0"/>
              <a:t>- Step 2 is repeated until all sequences are joined</a:t>
            </a:r>
          </a:p>
        </p:txBody>
      </p:sp>
      <p:sp>
        <p:nvSpPr>
          <p:cNvPr id="366631" name="Rectangle 39"/>
          <p:cNvSpPr>
            <a:spLocks noChangeArrowheads="1"/>
          </p:cNvSpPr>
          <p:nvPr/>
        </p:nvSpPr>
        <p:spPr bwMode="auto">
          <a:xfrm>
            <a:off x="5027878" y="2777706"/>
            <a:ext cx="120180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6684" name="Text Box 92"/>
          <p:cNvSpPr txBox="1">
            <a:spLocks noChangeArrowheads="1"/>
          </p:cNvSpPr>
          <p:nvPr/>
        </p:nvSpPr>
        <p:spPr bwMode="auto">
          <a:xfrm>
            <a:off x="4846320" y="1697458"/>
            <a:ext cx="134416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err="1"/>
              <a:t>Hbb_human</a:t>
            </a:r>
            <a:endParaRPr lang="fr-FR" altLang="en-US" dirty="0"/>
          </a:p>
        </p:txBody>
      </p:sp>
      <p:sp>
        <p:nvSpPr>
          <p:cNvPr id="366685" name="Text Box 93"/>
          <p:cNvSpPr txBox="1">
            <a:spLocks noChangeArrowheads="1"/>
          </p:cNvSpPr>
          <p:nvPr/>
        </p:nvSpPr>
        <p:spPr bwMode="auto">
          <a:xfrm>
            <a:off x="4846320" y="2062223"/>
            <a:ext cx="134416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err="1"/>
              <a:t>Hbb_horse</a:t>
            </a:r>
            <a:endParaRPr lang="fr-FR" altLang="en-US" dirty="0"/>
          </a:p>
        </p:txBody>
      </p:sp>
      <p:sp>
        <p:nvSpPr>
          <p:cNvPr id="366687" name="Line 95"/>
          <p:cNvSpPr>
            <a:spLocks noChangeShapeType="1"/>
          </p:cNvSpPr>
          <p:nvPr/>
        </p:nvSpPr>
        <p:spPr bwMode="auto">
          <a:xfrm>
            <a:off x="4512521" y="1919449"/>
            <a:ext cx="0" cy="371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93" name="Text Box 101"/>
          <p:cNvSpPr txBox="1">
            <a:spLocks noChangeArrowheads="1"/>
          </p:cNvSpPr>
          <p:nvPr/>
        </p:nvSpPr>
        <p:spPr bwMode="auto">
          <a:xfrm>
            <a:off x="4846320" y="2348874"/>
            <a:ext cx="1344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err="1"/>
              <a:t>Hba_human</a:t>
            </a:r>
            <a:endParaRPr lang="fr-FR" altLang="en-US" dirty="0"/>
          </a:p>
        </p:txBody>
      </p:sp>
      <p:sp>
        <p:nvSpPr>
          <p:cNvPr id="366694" name="Text Box 102"/>
          <p:cNvSpPr txBox="1">
            <a:spLocks noChangeArrowheads="1"/>
          </p:cNvSpPr>
          <p:nvPr/>
        </p:nvSpPr>
        <p:spPr bwMode="auto">
          <a:xfrm>
            <a:off x="4846320" y="2714657"/>
            <a:ext cx="1344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err="1"/>
              <a:t>Hba_horse</a:t>
            </a:r>
            <a:endParaRPr lang="fr-FR" altLang="en-US" dirty="0"/>
          </a:p>
        </p:txBody>
      </p:sp>
      <p:sp>
        <p:nvSpPr>
          <p:cNvPr id="366708" name="Text Box 116"/>
          <p:cNvSpPr txBox="1">
            <a:spLocks noChangeArrowheads="1"/>
          </p:cNvSpPr>
          <p:nvPr/>
        </p:nvSpPr>
        <p:spPr bwMode="auto">
          <a:xfrm>
            <a:off x="4846320" y="3033719"/>
            <a:ext cx="134416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err="1"/>
              <a:t>Myg_phyca</a:t>
            </a:r>
            <a:endParaRPr lang="fr-FR" altLang="en-US" dirty="0"/>
          </a:p>
        </p:txBody>
      </p:sp>
      <p:sp>
        <p:nvSpPr>
          <p:cNvPr id="366715" name="Text Box 123"/>
          <p:cNvSpPr txBox="1">
            <a:spLocks noChangeArrowheads="1"/>
          </p:cNvSpPr>
          <p:nvPr/>
        </p:nvSpPr>
        <p:spPr bwMode="auto">
          <a:xfrm>
            <a:off x="4846320" y="3403279"/>
            <a:ext cx="134416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/>
              <a:t>Glb5_petma</a:t>
            </a:r>
          </a:p>
        </p:txBody>
      </p:sp>
      <p:sp>
        <p:nvSpPr>
          <p:cNvPr id="366722" name="Text Box 130"/>
          <p:cNvSpPr txBox="1">
            <a:spLocks noChangeArrowheads="1"/>
          </p:cNvSpPr>
          <p:nvPr/>
        </p:nvSpPr>
        <p:spPr bwMode="auto">
          <a:xfrm>
            <a:off x="4846320" y="3738170"/>
            <a:ext cx="134416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/>
              <a:t>Lgb2_lupla</a:t>
            </a:r>
          </a:p>
        </p:txBody>
      </p:sp>
      <p:sp>
        <p:nvSpPr>
          <p:cNvPr id="366728" name="Text Box 136"/>
          <p:cNvSpPr txBox="1">
            <a:spLocks noChangeArrowheads="1"/>
          </p:cNvSpPr>
          <p:nvPr/>
        </p:nvSpPr>
        <p:spPr bwMode="auto">
          <a:xfrm>
            <a:off x="2335545" y="1230505"/>
            <a:ext cx="38491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fr-FR" sz="2000" u="sng" dirty="0"/>
              <a:t>Guide tree</a:t>
            </a:r>
          </a:p>
        </p:txBody>
      </p:sp>
      <p:sp>
        <p:nvSpPr>
          <p:cNvPr id="366734" name="Rectangle 142"/>
          <p:cNvSpPr>
            <a:spLocks noGrp="1" noChangeArrowheads="1"/>
          </p:cNvSpPr>
          <p:nvPr>
            <p:ph type="title"/>
          </p:nvPr>
        </p:nvSpPr>
        <p:spPr>
          <a:xfrm>
            <a:off x="454357" y="-30104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GB" altLang="en-GB" sz="3600" dirty="0"/>
              <a:t>Step 3 : Guide tree construction</a:t>
            </a: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4013" y="6331925"/>
            <a:ext cx="2570163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Adapted from Julie Thompson, IGBMC</a:t>
            </a:r>
            <a:endParaRPr lang="fr-FR" altLang="en-US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E806422-C23D-EA43-AC66-0EAEABFF1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7558"/>
              </p:ext>
            </p:extLst>
          </p:nvPr>
        </p:nvGraphicFramePr>
        <p:xfrm>
          <a:off x="108144" y="4430723"/>
          <a:ext cx="4062371" cy="17556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1870">
                  <a:extLst>
                    <a:ext uri="{9D8B030D-6E8A-4147-A177-3AD203B41FA5}">
                      <a16:colId xmlns:a16="http://schemas.microsoft.com/office/drawing/2014/main" val="2787955024"/>
                    </a:ext>
                  </a:extLst>
                </a:gridCol>
                <a:gridCol w="169333">
                  <a:extLst>
                    <a:ext uri="{9D8B030D-6E8A-4147-A177-3AD203B41FA5}">
                      <a16:colId xmlns:a16="http://schemas.microsoft.com/office/drawing/2014/main" val="270250756"/>
                    </a:ext>
                  </a:extLst>
                </a:gridCol>
                <a:gridCol w="413024">
                  <a:extLst>
                    <a:ext uri="{9D8B030D-6E8A-4147-A177-3AD203B41FA5}">
                      <a16:colId xmlns:a16="http://schemas.microsoft.com/office/drawing/2014/main" val="2947304287"/>
                    </a:ext>
                  </a:extLst>
                </a:gridCol>
                <a:gridCol w="413024">
                  <a:extLst>
                    <a:ext uri="{9D8B030D-6E8A-4147-A177-3AD203B41FA5}">
                      <a16:colId xmlns:a16="http://schemas.microsoft.com/office/drawing/2014/main" val="4095508496"/>
                    </a:ext>
                  </a:extLst>
                </a:gridCol>
                <a:gridCol w="413024">
                  <a:extLst>
                    <a:ext uri="{9D8B030D-6E8A-4147-A177-3AD203B41FA5}">
                      <a16:colId xmlns:a16="http://schemas.microsoft.com/office/drawing/2014/main" val="3439744244"/>
                    </a:ext>
                  </a:extLst>
                </a:gridCol>
                <a:gridCol w="413024">
                  <a:extLst>
                    <a:ext uri="{9D8B030D-6E8A-4147-A177-3AD203B41FA5}">
                      <a16:colId xmlns:a16="http://schemas.microsoft.com/office/drawing/2014/main" val="2749846723"/>
                    </a:ext>
                  </a:extLst>
                </a:gridCol>
                <a:gridCol w="413024">
                  <a:extLst>
                    <a:ext uri="{9D8B030D-6E8A-4147-A177-3AD203B41FA5}">
                      <a16:colId xmlns:a16="http://schemas.microsoft.com/office/drawing/2014/main" val="3155944265"/>
                    </a:ext>
                  </a:extLst>
                </a:gridCol>
                <a:gridCol w="413024">
                  <a:extLst>
                    <a:ext uri="{9D8B030D-6E8A-4147-A177-3AD203B41FA5}">
                      <a16:colId xmlns:a16="http://schemas.microsoft.com/office/drawing/2014/main" val="2967672130"/>
                    </a:ext>
                  </a:extLst>
                </a:gridCol>
                <a:gridCol w="413024">
                  <a:extLst>
                    <a:ext uri="{9D8B030D-6E8A-4147-A177-3AD203B41FA5}">
                      <a16:colId xmlns:a16="http://schemas.microsoft.com/office/drawing/2014/main" val="3390706405"/>
                    </a:ext>
                  </a:extLst>
                </a:gridCol>
              </a:tblGrid>
              <a:tr h="198135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Hbb_human</a:t>
                      </a:r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20124822"/>
                  </a:ext>
                </a:extLst>
              </a:tr>
              <a:tr h="198135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Hbb_horse</a:t>
                      </a:r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91058872"/>
                  </a:ext>
                </a:extLst>
              </a:tr>
              <a:tr h="198135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Hba_human</a:t>
                      </a:r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.60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4499424"/>
                  </a:ext>
                </a:extLst>
              </a:tr>
              <a:tr h="198135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Hba_horse</a:t>
                      </a:r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.59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.13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63295767"/>
                  </a:ext>
                </a:extLst>
              </a:tr>
              <a:tr h="198135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Myg_phyca</a:t>
                      </a:r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.77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.75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.75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1172615"/>
                  </a:ext>
                </a:extLst>
              </a:tr>
              <a:tr h="1981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Glb5_petma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.81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.82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.73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.74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.80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32426678"/>
                  </a:ext>
                </a:extLst>
              </a:tr>
              <a:tr h="1981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Lgb2_lupla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.86</a:t>
                      </a:r>
                    </a:p>
                  </a:txBody>
                  <a:tcPr marL="45720" marR="45720" marT="18288" marB="18288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.86</a:t>
                      </a:r>
                    </a:p>
                  </a:txBody>
                  <a:tcPr marL="45720" marR="45720" marT="18288" marB="18288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.88</a:t>
                      </a:r>
                    </a:p>
                  </a:txBody>
                  <a:tcPr marL="45720" marR="45720" marT="18288" marB="18288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.93</a:t>
                      </a:r>
                    </a:p>
                  </a:txBody>
                  <a:tcPr marL="45720" marR="45720" marT="18288" marB="18288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.90</a:t>
                      </a:r>
                    </a:p>
                  </a:txBody>
                  <a:tcPr marL="45720" marR="45720" marT="18288" marB="18288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095282"/>
                  </a:ext>
                </a:extLst>
              </a:tr>
              <a:tr h="198135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3224150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74817210-EFA0-1B44-B43C-EA04CFE3E826}"/>
              </a:ext>
            </a:extLst>
          </p:cNvPr>
          <p:cNvSpPr/>
          <p:nvPr/>
        </p:nvSpPr>
        <p:spPr>
          <a:xfrm flipV="1">
            <a:off x="4485577" y="1874721"/>
            <a:ext cx="425246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3DC8840-7977-AB48-B374-1C3374A70A6E}"/>
              </a:ext>
            </a:extLst>
          </p:cNvPr>
          <p:cNvSpPr/>
          <p:nvPr/>
        </p:nvSpPr>
        <p:spPr>
          <a:xfrm flipV="1">
            <a:off x="4485577" y="2251039"/>
            <a:ext cx="425246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3F67B98-71FC-F441-A997-CB6D5AC76552}"/>
              </a:ext>
            </a:extLst>
          </p:cNvPr>
          <p:cNvSpPr/>
          <p:nvPr/>
        </p:nvSpPr>
        <p:spPr>
          <a:xfrm flipV="1">
            <a:off x="3511881" y="2066722"/>
            <a:ext cx="1000637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8E1878-F168-7840-9C7C-3A2DFF44A057}"/>
              </a:ext>
            </a:extLst>
          </p:cNvPr>
          <p:cNvSpPr/>
          <p:nvPr/>
        </p:nvSpPr>
        <p:spPr>
          <a:xfrm flipV="1">
            <a:off x="3511880" y="2711072"/>
            <a:ext cx="1000637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281825D-25F0-074D-8E4A-5953A38469FC}"/>
              </a:ext>
            </a:extLst>
          </p:cNvPr>
          <p:cNvSpPr/>
          <p:nvPr/>
        </p:nvSpPr>
        <p:spPr>
          <a:xfrm flipV="1">
            <a:off x="4485648" y="2511080"/>
            <a:ext cx="425246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A7C9A9B-23BB-E349-9B19-E7455FB4F10C}"/>
              </a:ext>
            </a:extLst>
          </p:cNvPr>
          <p:cNvSpPr/>
          <p:nvPr/>
        </p:nvSpPr>
        <p:spPr>
          <a:xfrm flipV="1">
            <a:off x="4483099" y="2896974"/>
            <a:ext cx="425246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C9C8771-1650-B14F-8F88-6EC1B7249B57}"/>
              </a:ext>
            </a:extLst>
          </p:cNvPr>
          <p:cNvSpPr/>
          <p:nvPr/>
        </p:nvSpPr>
        <p:spPr>
          <a:xfrm flipV="1">
            <a:off x="3161998" y="2387235"/>
            <a:ext cx="395601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3875A5-8830-5545-8BEF-FA6023B970B1}"/>
              </a:ext>
            </a:extLst>
          </p:cNvPr>
          <p:cNvSpPr/>
          <p:nvPr/>
        </p:nvSpPr>
        <p:spPr>
          <a:xfrm flipV="1">
            <a:off x="3161997" y="3206243"/>
            <a:ext cx="1744693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80F34D-47E7-5541-A4F3-D4466CCD1A59}"/>
              </a:ext>
            </a:extLst>
          </p:cNvPr>
          <p:cNvSpPr/>
          <p:nvPr/>
        </p:nvSpPr>
        <p:spPr>
          <a:xfrm flipV="1">
            <a:off x="2962275" y="2826596"/>
            <a:ext cx="244494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D326398-98E6-7F41-B319-D9762B016FDF}"/>
              </a:ext>
            </a:extLst>
          </p:cNvPr>
          <p:cNvSpPr/>
          <p:nvPr/>
        </p:nvSpPr>
        <p:spPr>
          <a:xfrm flipV="1">
            <a:off x="2952155" y="3565637"/>
            <a:ext cx="1954526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B2C4EE-C12C-A241-A715-2CB5775B93E2}"/>
              </a:ext>
            </a:extLst>
          </p:cNvPr>
          <p:cNvSpPr/>
          <p:nvPr/>
        </p:nvSpPr>
        <p:spPr>
          <a:xfrm flipV="1">
            <a:off x="2640342" y="3193573"/>
            <a:ext cx="357531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08FEBF5-558E-6740-A012-2BBB5EBD1141}"/>
              </a:ext>
            </a:extLst>
          </p:cNvPr>
          <p:cNvSpPr/>
          <p:nvPr/>
        </p:nvSpPr>
        <p:spPr>
          <a:xfrm flipV="1">
            <a:off x="2635445" y="3885336"/>
            <a:ext cx="2271235" cy="47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CBC1DE-A983-084C-8B66-1E7A62C6E459}"/>
              </a:ext>
            </a:extLst>
          </p:cNvPr>
          <p:cNvSpPr/>
          <p:nvPr/>
        </p:nvSpPr>
        <p:spPr>
          <a:xfrm flipV="1">
            <a:off x="2321187" y="3553390"/>
            <a:ext cx="357531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B12084-444E-614D-A179-AB6C2E06F866}"/>
              </a:ext>
            </a:extLst>
          </p:cNvPr>
          <p:cNvSpPr/>
          <p:nvPr/>
        </p:nvSpPr>
        <p:spPr>
          <a:xfrm>
            <a:off x="4485576" y="1871909"/>
            <a:ext cx="45719" cy="419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9A933D-96FF-5145-92A7-89A76D806362}"/>
              </a:ext>
            </a:extLst>
          </p:cNvPr>
          <p:cNvSpPr/>
          <p:nvPr/>
        </p:nvSpPr>
        <p:spPr>
          <a:xfrm flipV="1">
            <a:off x="3511879" y="2066722"/>
            <a:ext cx="45720" cy="690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24BB2D3-A46F-3E4A-9EF9-D5AC8903EB3D}"/>
              </a:ext>
            </a:extLst>
          </p:cNvPr>
          <p:cNvSpPr/>
          <p:nvPr/>
        </p:nvSpPr>
        <p:spPr>
          <a:xfrm>
            <a:off x="4483098" y="2512414"/>
            <a:ext cx="45719" cy="430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B207D5B-759F-F64D-93B2-A838400E3AD3}"/>
              </a:ext>
            </a:extLst>
          </p:cNvPr>
          <p:cNvSpPr/>
          <p:nvPr/>
        </p:nvSpPr>
        <p:spPr>
          <a:xfrm flipV="1">
            <a:off x="3161049" y="2387235"/>
            <a:ext cx="45720" cy="863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163A04-6C3A-8644-A7F4-9D28E3C20867}"/>
              </a:ext>
            </a:extLst>
          </p:cNvPr>
          <p:cNvSpPr/>
          <p:nvPr/>
        </p:nvSpPr>
        <p:spPr>
          <a:xfrm flipV="1">
            <a:off x="2952154" y="2826595"/>
            <a:ext cx="45719" cy="784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22CFC15-E33B-6C46-BF48-6F4CDDDA04AE}"/>
              </a:ext>
            </a:extLst>
          </p:cNvPr>
          <p:cNvSpPr/>
          <p:nvPr/>
        </p:nvSpPr>
        <p:spPr>
          <a:xfrm flipV="1">
            <a:off x="2635446" y="3193572"/>
            <a:ext cx="45719" cy="737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107">
            <a:extLst>
              <a:ext uri="{FF2B5EF4-FFF2-40B4-BE49-F238E27FC236}">
                <a16:creationId xmlns:a16="http://schemas.microsoft.com/office/drawing/2014/main" id="{33790470-1D15-6148-9595-E022BEA0C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66" y="2022854"/>
            <a:ext cx="137160" cy="1371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07">
            <a:extLst>
              <a:ext uri="{FF2B5EF4-FFF2-40B4-BE49-F238E27FC236}">
                <a16:creationId xmlns:a16="http://schemas.microsoft.com/office/drawing/2014/main" id="{31BD1528-1977-8542-9A80-C88D91C6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871" y="2661935"/>
            <a:ext cx="137160" cy="1371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07">
            <a:extLst>
              <a:ext uri="{FF2B5EF4-FFF2-40B4-BE49-F238E27FC236}">
                <a16:creationId xmlns:a16="http://schemas.microsoft.com/office/drawing/2014/main" id="{63E70E8D-F115-E04C-B7D5-6E83AE3AF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70" y="2342506"/>
            <a:ext cx="137160" cy="1371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07">
            <a:extLst>
              <a:ext uri="{FF2B5EF4-FFF2-40B4-BE49-F238E27FC236}">
                <a16:creationId xmlns:a16="http://schemas.microsoft.com/office/drawing/2014/main" id="{8CC1FC2E-9267-464A-8C9D-97BDBD29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406" y="2777987"/>
            <a:ext cx="137160" cy="1371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07">
            <a:extLst>
              <a:ext uri="{FF2B5EF4-FFF2-40B4-BE49-F238E27FC236}">
                <a16:creationId xmlns:a16="http://schemas.microsoft.com/office/drawing/2014/main" id="{C63D3A37-461B-A143-A762-FE85E33E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248" y="3149811"/>
            <a:ext cx="137160" cy="1371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07">
            <a:extLst>
              <a:ext uri="{FF2B5EF4-FFF2-40B4-BE49-F238E27FC236}">
                <a16:creationId xmlns:a16="http://schemas.microsoft.com/office/drawing/2014/main" id="{4BD52DBA-75B4-024D-B6D7-B4100D23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464" y="3513272"/>
            <a:ext cx="137160" cy="1371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9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9" name="Line 7"/>
          <p:cNvSpPr>
            <a:spLocks noChangeShapeType="1"/>
          </p:cNvSpPr>
          <p:nvPr/>
        </p:nvSpPr>
        <p:spPr bwMode="auto">
          <a:xfrm>
            <a:off x="2917825" y="2009775"/>
            <a:ext cx="419100" cy="2667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 flipV="1">
            <a:off x="2908300" y="2333625"/>
            <a:ext cx="400050" cy="2286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>
            <a:off x="5434981" y="2611083"/>
            <a:ext cx="419100" cy="2667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 flipV="1">
            <a:off x="5425456" y="2934933"/>
            <a:ext cx="400050" cy="2286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5169" name="Rectangle 17"/>
          <p:cNvSpPr>
            <a:spLocks noChangeArrowheads="1"/>
          </p:cNvSpPr>
          <p:nvPr/>
        </p:nvSpPr>
        <p:spPr bwMode="auto">
          <a:xfrm>
            <a:off x="2424113" y="4769127"/>
            <a:ext cx="420687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5214" name="Rectangle 6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GB" altLang="en-GB" sz="3600"/>
              <a:t>Step 4 : Progressive alignment</a:t>
            </a:r>
          </a:p>
        </p:txBody>
      </p:sp>
      <p:sp>
        <p:nvSpPr>
          <p:cNvPr id="305218" name="Line 66"/>
          <p:cNvSpPr>
            <a:spLocks noChangeShapeType="1"/>
          </p:cNvSpPr>
          <p:nvPr/>
        </p:nvSpPr>
        <p:spPr bwMode="auto">
          <a:xfrm>
            <a:off x="2919413" y="3168650"/>
            <a:ext cx="419100" cy="2667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5219" name="Line 67"/>
          <p:cNvSpPr>
            <a:spLocks noChangeShapeType="1"/>
          </p:cNvSpPr>
          <p:nvPr/>
        </p:nvSpPr>
        <p:spPr bwMode="auto">
          <a:xfrm flipV="1">
            <a:off x="2909888" y="3492500"/>
            <a:ext cx="400050" cy="2286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1031875" y="4315291"/>
            <a:ext cx="6869113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u="sng" dirty="0"/>
              <a:t>The sequences are aligned progressively</a:t>
            </a:r>
            <a:r>
              <a:rPr lang="en-US" altLang="en-US" dirty="0"/>
              <a:t> (global or local algorithm):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/>
              <a:t>alignment of 2 sequences, create profile (consensus)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/>
              <a:t>alignment of 1 sequence and a profile (group of sequences)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/>
              <a:t>alignment of 2 profiles (groups of sequences)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1636" y="6096000"/>
            <a:ext cx="2570163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Adapted from Julie Thompson, IGBMC</a:t>
            </a:r>
            <a:endParaRPr lang="fr-F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866126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AVTALWGKVNVDEVGGEA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3444" y="2408449"/>
            <a:ext cx="2074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AVLALWDKVNEEEVGGEA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3444" y="304748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NVKAAWGKVGAHAGEYGAEA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2033" y="3582600"/>
            <a:ext cx="2058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NVKAAWSKVGGHAGEYGAEA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36925" y="209782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AVTALWGKVNVDEVGGEA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AVLALWDKVNEEEVGGEA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34103" y="321133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NVKAAWGKVGAHAGEYGAEA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NVKAAWSKVGGHAGEYGAEA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9800" y="2492917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AVTALWGKVNV--DEVGGEA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AVLALWDKVNE--EEVGGEA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NVKAAWGKVGAHAGEYGAEA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NVKAAWSKVGGHAGEYGAEA</a:t>
            </a:r>
          </a:p>
        </p:txBody>
      </p:sp>
    </p:spTree>
    <p:extLst>
      <p:ext uri="{BB962C8B-B14F-4D97-AF65-F5344CB8AC3E}">
        <p14:creationId xmlns:p14="http://schemas.microsoft.com/office/powerpoint/2010/main" val="377949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+mn-lt"/>
              </a:rPr>
              <a:t>Iterative alignment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49300" y="3949700"/>
            <a:ext cx="1244600" cy="67310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48000" y="3581400"/>
            <a:ext cx="1257300" cy="36830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549900" y="3911600"/>
            <a:ext cx="1689100" cy="58420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48000" y="4610100"/>
            <a:ext cx="1257300" cy="36830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2032000" y="3746500"/>
            <a:ext cx="939800" cy="31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019300" y="4470400"/>
            <a:ext cx="9144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381500" y="3759200"/>
            <a:ext cx="102870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394200" y="4343400"/>
            <a:ext cx="10033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11408" y="3969612"/>
            <a:ext cx="11283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dirty="0"/>
              <a:t>initial </a:t>
            </a:r>
          </a:p>
          <a:p>
            <a:pPr algn="ctr"/>
            <a:r>
              <a:rPr lang="en-US" altLang="fr-FR" dirty="0"/>
              <a:t>alignment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447800" y="2740025"/>
            <a:ext cx="216058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fr-FR" dirty="0"/>
              <a:t>divide sequences</a:t>
            </a:r>
          </a:p>
          <a:p>
            <a:pPr algn="ctr"/>
            <a:r>
              <a:rPr lang="en-US" altLang="fr-FR" dirty="0"/>
              <a:t>Into two groups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240977" y="3568700"/>
            <a:ext cx="966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dirty="0"/>
              <a:t>profile 1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240976" y="4630956"/>
            <a:ext cx="966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dirty="0"/>
              <a:t>profile 2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119473" y="2789019"/>
            <a:ext cx="179722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fr-FR" dirty="0"/>
              <a:t>pairwise profile</a:t>
            </a:r>
          </a:p>
          <a:p>
            <a:pPr algn="ctr"/>
            <a:r>
              <a:rPr lang="en-US" altLang="fr-FR" dirty="0"/>
              <a:t>alignment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610004" y="3878244"/>
            <a:ext cx="15688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fr-FR" dirty="0"/>
              <a:t>refined </a:t>
            </a:r>
          </a:p>
          <a:p>
            <a:pPr algn="ctr"/>
            <a:r>
              <a:rPr lang="en-US" altLang="fr-FR" dirty="0"/>
              <a:t>alignment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302500" y="4203700"/>
            <a:ext cx="50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7751040" y="3759200"/>
            <a:ext cx="1266188" cy="800100"/>
            <a:chOff x="4870" y="2008"/>
            <a:chExt cx="724" cy="448"/>
          </a:xfrm>
        </p:grpSpPr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4904" y="2008"/>
              <a:ext cx="664" cy="4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870" y="2118"/>
              <a:ext cx="724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dirty="0"/>
                <a:t>converged?</a:t>
              </a:r>
            </a:p>
          </p:txBody>
        </p:sp>
      </p:grp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8320239" y="4721225"/>
            <a:ext cx="4283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/>
              <a:t>no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>
            <a:off x="376238" y="5208410"/>
            <a:ext cx="7967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76238" y="4279900"/>
            <a:ext cx="309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76238" y="4292600"/>
            <a:ext cx="0" cy="9158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73137" y="1371600"/>
            <a:ext cx="7256463" cy="646331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en-GB" dirty="0"/>
              <a:t>Iterative alignment refines an initial progressive multiple alignment by iteratively dividing the alignment into two profiles and realigning them.</a:t>
            </a:r>
            <a:endParaRPr lang="en-US" dirty="0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1636" y="6096000"/>
            <a:ext cx="2570163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Adapted from Julie Thompson, IGBMC</a:t>
            </a:r>
            <a:endParaRPr lang="fr-FR" altLang="en-US">
              <a:solidFill>
                <a:schemeClr val="tx1"/>
              </a:solidFill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 flipH="1" flipV="1">
            <a:off x="8320239" y="4572000"/>
            <a:ext cx="0" cy="6222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 flipH="1" flipV="1">
            <a:off x="8289871" y="3026359"/>
            <a:ext cx="22578" cy="7199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8312449" y="3272015"/>
            <a:ext cx="491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dirty="0"/>
              <a:t>yes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693970" y="2284502"/>
            <a:ext cx="1244600" cy="67310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756078" y="2362289"/>
            <a:ext cx="11283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dirty="0"/>
              <a:t>final</a:t>
            </a:r>
          </a:p>
          <a:p>
            <a:pPr algn="ctr"/>
            <a:r>
              <a:rPr lang="en-US" altLang="fr-FR" dirty="0"/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000903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Words>1266</Words>
  <Application>Microsoft Macintosh PowerPoint</Application>
  <PresentationFormat>On-screen Show (4:3)</PresentationFormat>
  <Paragraphs>271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Overview of  Multiple Sequence Alignment Algorithms</vt:lpstr>
      <vt:lpstr>PowerPoint Presentation</vt:lpstr>
      <vt:lpstr>Multiple sequence alignments</vt:lpstr>
      <vt:lpstr>PowerPoint Presentation</vt:lpstr>
      <vt:lpstr>Step 1 : Pairwise alignment of all sequences</vt:lpstr>
      <vt:lpstr>Step 2 : Distance matrix construction</vt:lpstr>
      <vt:lpstr>Step 3 : Guide tree construction</vt:lpstr>
      <vt:lpstr>Step 4 : Progressive alignment</vt:lpstr>
      <vt:lpstr>Iterative alignment</vt:lpstr>
      <vt:lpstr>PowerPoint Presentation</vt:lpstr>
      <vt:lpstr>Clustal Omega: setting up </vt:lpstr>
      <vt:lpstr>Drosophila eyeless protein sequences</vt:lpstr>
      <vt:lpstr>Clustal Omega results — alignments </vt:lpstr>
      <vt:lpstr>Clustal Omega results — phylogenetic tree </vt:lpstr>
      <vt:lpstr>Clustal Omega results — result summary </vt:lpstr>
      <vt:lpstr>Use Jalview Desktop to visualize the alignment</vt:lpstr>
      <vt:lpstr>Open the Clustal Omega alignment in  Jalview Desktop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 Hidden Markov Models (HMM)</dc:title>
  <dc:creator>Administrator</dc:creator>
  <cp:lastModifiedBy>Leung, Wilson</cp:lastModifiedBy>
  <cp:revision>369</cp:revision>
  <cp:lastPrinted>2021-08-22T19:19:25Z</cp:lastPrinted>
  <dcterms:created xsi:type="dcterms:W3CDTF">2006-08-16T00:00:00Z</dcterms:created>
  <dcterms:modified xsi:type="dcterms:W3CDTF">2021-08-22T19:19:27Z</dcterms:modified>
</cp:coreProperties>
</file>