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75" r:id="rId8"/>
    <p:sldId id="262" r:id="rId9"/>
    <p:sldId id="274" r:id="rId10"/>
    <p:sldId id="276" r:id="rId11"/>
    <p:sldId id="264" r:id="rId12"/>
    <p:sldId id="265" r:id="rId13"/>
    <p:sldId id="266" r:id="rId14"/>
    <p:sldId id="267" r:id="rId15"/>
    <p:sldId id="268" r:id="rId16"/>
    <p:sldId id="278" r:id="rId17"/>
    <p:sldId id="279" r:id="rId18"/>
    <p:sldId id="282" r:id="rId19"/>
    <p:sldId id="281" r:id="rId20"/>
    <p:sldId id="269" r:id="rId21"/>
    <p:sldId id="271" r:id="rId22"/>
    <p:sldId id="270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1224" autoAdjust="0"/>
  </p:normalViewPr>
  <p:slideViewPr>
    <p:cSldViewPr>
      <p:cViewPr varScale="1">
        <p:scale>
          <a:sx n="98" d="100"/>
          <a:sy n="98" d="100"/>
        </p:scale>
        <p:origin x="2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2D49E-4097-4E41-83DE-7C5511BAB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87EFC-598C-5A47-99D1-9A207F22F8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12/22/2023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C8E8-A8E3-BC4C-8170-5C4785A89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104CB-6A2C-F246-91FC-F764B620C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FF9B-E905-A042-B2CD-0CDBCA01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06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12/22/2023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A9CC-BFB5-43C2-9C18-66A0EC96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46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Update: 12/22/2023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RepBase is now by subscription only</a:t>
            </a:r>
          </a:p>
          <a:p>
            <a:endParaRPr lang="en-US" dirty="0"/>
          </a:p>
          <a:p>
            <a:r>
              <a:rPr lang="en-US" dirty="0"/>
              <a:t>The RepeatMasker track on the GEP UCSC Genome Browser shows the results from the last RepeatMasker version of the RepBase repeat library (i.e., RepBaseRepeatMaskerEdition-20181026).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Dr. Jessica Storer’s RepeatMasker presentation at the 6th Uppsala Transposon Symposium provides more details on the strategies used by the </a:t>
            </a:r>
            <a:r>
              <a:rPr lang="en-US" altLang="en-US" dirty="0" err="1"/>
              <a:t>ProcessRepeats</a:t>
            </a:r>
            <a:r>
              <a:rPr lang="en-US" altLang="en-US" dirty="0"/>
              <a:t> script to detect and resolve nested repeats (https://</a:t>
            </a:r>
            <a:r>
              <a:rPr lang="en-US" altLang="en-US" dirty="0" err="1"/>
              <a:t>www.youtube.com</a:t>
            </a:r>
            <a:r>
              <a:rPr lang="en-US" altLang="en-US" dirty="0"/>
              <a:t>/</a:t>
            </a:r>
            <a:r>
              <a:rPr lang="en-US" altLang="en-US" dirty="0" err="1"/>
              <a:t>watch?v</a:t>
            </a:r>
            <a:r>
              <a:rPr lang="en-US" altLang="en-US" dirty="0"/>
              <a:t>=</a:t>
            </a:r>
            <a:r>
              <a:rPr lang="en-US" altLang="en-US" dirty="0" err="1"/>
              <a:t>fem_Jvgunts</a:t>
            </a:r>
            <a:r>
              <a:rPr lang="en-US" altLang="en-US" dirty="0"/>
              <a:t>; at ~17:20)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Morgulis</a:t>
            </a:r>
            <a:r>
              <a:rPr lang="en-US" dirty="0"/>
              <a:t> A, Gertz EM, </a:t>
            </a:r>
            <a:r>
              <a:rPr lang="en-US" dirty="0" err="1"/>
              <a:t>Schäffer</a:t>
            </a:r>
            <a:r>
              <a:rPr lang="en-US" dirty="0"/>
              <a:t> AA, </a:t>
            </a:r>
            <a:r>
              <a:rPr lang="en-US" dirty="0" err="1"/>
              <a:t>Agarwala</a:t>
            </a:r>
            <a:r>
              <a:rPr lang="en-US" dirty="0"/>
              <a:t> R. A fast and symmetric DUST implementation to mask low-complexity DNA sequences. J </a:t>
            </a:r>
            <a:r>
              <a:rPr lang="en-US" dirty="0" err="1"/>
              <a:t>Comput</a:t>
            </a:r>
            <a:r>
              <a:rPr lang="en-US" dirty="0"/>
              <a:t> Biol. 2006 Jun;13(5):1028-40. </a:t>
            </a:r>
            <a:r>
              <a:rPr lang="en-US" dirty="0" err="1"/>
              <a:t>doi</a:t>
            </a:r>
            <a:r>
              <a:rPr lang="en-US" dirty="0"/>
              <a:t>: 10.1089/cmb.2006.13.1028. PMID: 16796549. (https://</a:t>
            </a:r>
            <a:r>
              <a:rPr lang="en-US" dirty="0" err="1"/>
              <a:t>pubmed.ncbi.nlm.nih.gov</a:t>
            </a:r>
            <a:r>
              <a:rPr lang="en-US" dirty="0"/>
              <a:t>/16796549/)</a:t>
            </a:r>
          </a:p>
          <a:p>
            <a:r>
              <a:rPr lang="en-US" dirty="0"/>
              <a:t>Download link: https://</a:t>
            </a:r>
            <a:r>
              <a:rPr lang="en-US" dirty="0" err="1"/>
              <a:t>ftp.ncbi.nlm.nih.gov</a:t>
            </a:r>
            <a:r>
              <a:rPr lang="en-US" dirty="0"/>
              <a:t>/pub/</a:t>
            </a:r>
            <a:r>
              <a:rPr lang="en-US" dirty="0" err="1"/>
              <a:t>agarwala</a:t>
            </a:r>
            <a:r>
              <a:rPr lang="en-US" dirty="0"/>
              <a:t>/</a:t>
            </a:r>
            <a:r>
              <a:rPr lang="en-US" dirty="0" err="1"/>
              <a:t>dustmasker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TRF:</a:t>
            </a:r>
          </a:p>
          <a:p>
            <a:r>
              <a:rPr lang="en-US" dirty="0"/>
              <a:t>Benson G. Tandem repeats finder: a program to analyze DNA sequences. Nucleic Acids Res. 1999 Jan 15;27(2):573-80.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nar</a:t>
            </a:r>
            <a:r>
              <a:rPr lang="en-US" dirty="0"/>
              <a:t>/27.2.573. (https://</a:t>
            </a:r>
            <a:r>
              <a:rPr lang="en-US" dirty="0" err="1"/>
              <a:t>pubmed.ncbi.nlm.nih.gov</a:t>
            </a:r>
            <a:r>
              <a:rPr lang="en-US" dirty="0"/>
              <a:t>/9862982/)</a:t>
            </a:r>
          </a:p>
          <a:p>
            <a:r>
              <a:rPr lang="en-US" dirty="0"/>
              <a:t>Download link: https://</a:t>
            </a:r>
            <a:r>
              <a:rPr lang="en-US" dirty="0" err="1"/>
              <a:t>github.com</a:t>
            </a:r>
            <a:r>
              <a:rPr lang="en-US" dirty="0"/>
              <a:t>/Benson-Genomics-Lab/TRF</a:t>
            </a:r>
          </a:p>
          <a:p>
            <a:endParaRPr lang="en-US" dirty="0"/>
          </a:p>
          <a:p>
            <a:r>
              <a:rPr lang="en-US" dirty="0"/>
              <a:t>TE Hub is creating a directory of tools for detecting different types </a:t>
            </a:r>
            <a:r>
              <a:rPr lang="en-US"/>
              <a:t>of repeats: https</a:t>
            </a:r>
            <a:r>
              <a:rPr lang="en-US" dirty="0"/>
              <a:t>://</a:t>
            </a:r>
            <a:r>
              <a:rPr lang="en-US" dirty="0" err="1"/>
              <a:t>tehub.org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/resources/</a:t>
            </a:r>
            <a:r>
              <a:rPr lang="en-US" dirty="0" err="1"/>
              <a:t>repeat_tools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Image credit:</a:t>
            </a:r>
          </a:p>
          <a:p>
            <a:r>
              <a:rPr lang="en-US" dirty="0"/>
              <a:t>Neal Wellons</a:t>
            </a:r>
          </a:p>
          <a:p>
            <a:r>
              <a:rPr lang="en-US" dirty="0"/>
              <a:t>Description: North Carolina Transportation Museum, Spencer, 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</a:t>
            </a:r>
            <a:r>
              <a:rPr lang="en-US" dirty="0" err="1"/>
              <a:t>flic.kr</a:t>
            </a:r>
            <a:r>
              <a:rPr lang="en-US" dirty="0"/>
              <a:t>/p/</a:t>
            </a:r>
            <a:r>
              <a:rPr lang="en-US" dirty="0" err="1"/>
              <a:t>FrUFPX</a:t>
            </a:r>
            <a:endParaRPr lang="en-US" dirty="0"/>
          </a:p>
          <a:p>
            <a:r>
              <a:rPr lang="en-US" dirty="0"/>
              <a:t>License: CC BY-NC-ND 2.0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FA9CC-BFB5-43C2-9C18-66A0EC9656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86B80C30-A133-274C-88BF-147A04D8125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7AD4DBB6-765B-9643-B770-4206A4CEF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>
                <a:extLst>
                  <a:ext uri="{FF2B5EF4-FFF2-40B4-BE49-F238E27FC236}">
                    <a16:creationId xmlns:a16="http://schemas.microsoft.com/office/drawing/2014/main" id="{CD7C2D5D-44EA-F343-B54B-F026121F8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>
                <a:extLst>
                  <a:ext uri="{FF2B5EF4-FFF2-40B4-BE49-F238E27FC236}">
                    <a16:creationId xmlns:a16="http://schemas.microsoft.com/office/drawing/2014/main" id="{A1A34BA2-FD17-854C-8F35-C5FCA5B2D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2C0E5A30-2452-A642-A628-E8DEC97ED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>
                <a:extLst>
                  <a:ext uri="{FF2B5EF4-FFF2-40B4-BE49-F238E27FC236}">
                    <a16:creationId xmlns:a16="http://schemas.microsoft.com/office/drawing/2014/main" id="{2EFBBA26-5F4E-C74A-BC5C-AE2FC0056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>
                <a:extLst>
                  <a:ext uri="{FF2B5EF4-FFF2-40B4-BE49-F238E27FC236}">
                    <a16:creationId xmlns:a16="http://schemas.microsoft.com/office/drawing/2014/main" id="{A42B6834-4878-6842-87BE-460895A67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id="{C3D2D13D-A0D0-6549-AB26-FDB9C3654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2F772547-3A0C-6048-BC5B-E40BA3453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id="{49FFB988-4B57-E645-A876-329232E2FF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>
            <a:extLst>
              <a:ext uri="{FF2B5EF4-FFF2-40B4-BE49-F238E27FC236}">
                <a16:creationId xmlns:a16="http://schemas.microsoft.com/office/drawing/2014/main" id="{0514B68B-5927-2845-95DA-CA22823205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189EAE2D-135C-2145-B650-78838DF98D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B8BD2C12-D4B9-A545-9E9B-DF5E4AB2CD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4A81B097-FA83-A347-8DE3-1FA926FD7C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7C2BD261-342B-C647-8DB7-0235676AE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4C18FF-36DE-F746-B8CF-DCC6CFC79A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46ED-B710-2442-AE4D-02D2F64F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1D67-EBB6-6B46-8CCF-404BA7224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75BD-31D7-2449-B337-3A3B2B8A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D28C-E302-BF4C-ACB3-B0E253D4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F1A49-698C-674C-8BB9-9C388A12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2E22-22D8-1D42-A1A4-CDE1E59A1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799B3-EFA4-3548-9E74-BF5CE8946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E5A1D-3851-E147-82DE-FD9A0F1E6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087CC-9069-BA46-9C92-0A87A195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6546-E58E-FC46-B7BD-D4424F48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5B55-4183-1244-A7D2-C15CFA2E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36DB1-209A-F54B-8250-2888E88E2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3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D5EF-7181-7D46-9BBF-AE4F16E0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6A78-DAA9-B74E-B4D6-6C5B5184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CB929-277E-2443-9676-F1543623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42D9-F613-3240-BDFD-B5C6615D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BE2F-237B-AB43-8066-F3143858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BC6E-C13E-E14F-95BE-1F0F8386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89EA-777E-8548-87B3-D9B434D7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5F7C3-FE8C-1643-84CF-8DA2B6D8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BA0E-E250-4D40-91D1-FC7DE05A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303C-099D-984D-A636-5E766090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2F30B-EC0B-4544-A543-FBC0EBD4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842C1-EAE8-6842-BC69-0737E1A63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0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B1AC-E2A8-544D-BC5A-1813F074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BD3F-C43B-6145-9285-648AA54E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2C1B7-FF04-F749-A37D-F7062C950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20C50-09B9-DE40-869A-47820FF1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327C0-3E23-FF47-A2D4-DAFFE795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6326-546B-4E4E-BB31-C8BA7B8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2938-1CEA-6C46-98BE-3E9FEDD40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7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6E71-2611-304E-A068-07F81411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8004D-4617-C146-9A63-EB6917C4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7B3B2-6186-5740-B0D8-35BB91CE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D9414-A30F-C94D-9459-545A72681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AB5F1-BF09-0F43-BCB6-29F7CD395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29CCB-B80A-F844-B47A-C5D70C77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81245-8D9D-6144-A86C-5E23CF93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B4D0C-3733-7642-BC0B-40FE9919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2E607-F8D9-1742-86FF-4CB98453A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68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C65E-7CB2-4944-A1DC-797AB89D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6611D-3DAB-DB42-B598-8F1C4003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6B7EB-DF68-8F4E-958F-9A143DE5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9292E-57F7-F342-BAD8-CDF4E1E6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C620E-0A9F-8544-BC10-E567D8B25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0827C-8E4B-DC45-B4AE-3DBF4EC5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846D6-9512-0343-8BAA-EA0C6C93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B9CE-0D99-0748-804E-F3C9539D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0927-3ED5-1F40-AC09-84AC8FBA7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6F4-3466-5643-953A-D47C7CAF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F431-892F-7549-A919-25EF17957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C850A-0FFA-0041-B678-8AB0DBE18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3E63E-9E80-3442-8948-3B66E049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5A57-A3B5-1E47-9D55-DDC66CBD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9E796-770D-3A4B-90DE-29AB1A22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405CC-1448-2149-9948-EDE38AA52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9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6728-8017-2E43-9FE9-061CCAE2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5ACC1-7286-3C4F-B23F-C972120A3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64A98-BECE-D849-B6F5-A221DFDC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C71EE-584E-704C-8F29-F990DB69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2E719-DACD-3646-92BF-F44DDC77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4ECCB-1F4F-F441-BE50-8F137F1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5FC7F-4DE8-D24D-BD8E-B4D8A50E8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0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3B52883-DA74-B34C-B701-1CDAC74BFD4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0F03474-EECD-C84E-9212-F0046F3ECBF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0E39ACA-0257-5748-9C5B-0B7FD5578DC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2A3937B-D823-FD43-85F9-72EB0B8CF41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AD29B17-88BD-5D46-80AB-E2A794C197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E31DD64-BAA6-4240-A860-32A73F12EA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B7D154FE-68C5-2345-BEF5-4395B0AB27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28116FAC-4330-3F45-8960-2003A8653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EC525DEA-BD12-D24A-9D9B-C7F4296FD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141CA23-C3BA-0F4E-924E-80D68EB43E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48DADA63-A4AC-6143-83C9-20F918EDE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16F3DE9A-7FC9-F44F-9243-6BB19F74AB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2BE5B3-49F4-1B47-8757-0730A04C4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m_Jvgu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eatmask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fam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hub.org/en/resources/repeat_too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lic.kr/p/FrUF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5802EA-630E-E94D-A97E-4A54C98F84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Design and Use of </a:t>
            </a:r>
            <a:r>
              <a:rPr lang="en-US" altLang="en-US" dirty="0" err="1"/>
              <a:t>RepeatMasker</a:t>
            </a:r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200AD1-DC82-A545-B640-0A0C3090C0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/>
              <a:t>Jeremy Buhler</a:t>
            </a:r>
          </a:p>
          <a:p>
            <a:r>
              <a:rPr lang="en-US" altLang="en-US" i="1" dirty="0" err="1"/>
              <a:t>jbuhler@wustl.edu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B7DC-D717-462F-9F1C-08DD0F0B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Motif vs Instances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C081FEDF-B694-4923-84EB-C0928602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528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acacgt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757F3FB-4E5E-432F-A557-0362E827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3528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atagct</a:t>
            </a: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A7B67904-0317-4AAC-A563-035BB955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3622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actggt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7A7F00BB-BA53-4993-8454-42636604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22" y="604758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tcaggc</a:t>
            </a:r>
            <a:endParaRPr lang="en-US" altLang="en-US" sz="3200" b="1" dirty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5B5A970-72B2-488F-B309-F6D24876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acaggt</a:t>
            </a:r>
            <a:endParaRPr lang="en-US" altLang="en-US" sz="32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35FBAB6-7C43-4AA0-B684-47631CEF82DD}"/>
              </a:ext>
            </a:extLst>
          </p:cNvPr>
          <p:cNvSpPr/>
          <p:nvPr/>
        </p:nvSpPr>
        <p:spPr bwMode="auto">
          <a:xfrm>
            <a:off x="4521200" y="3032919"/>
            <a:ext cx="228600" cy="8382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A3EC94C-62F9-4450-9946-C01916F588D0}"/>
              </a:ext>
            </a:extLst>
          </p:cNvPr>
          <p:cNvSpPr/>
          <p:nvPr/>
        </p:nvSpPr>
        <p:spPr bwMode="auto">
          <a:xfrm rot="3436718">
            <a:off x="5797117" y="3576218"/>
            <a:ext cx="228600" cy="8382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9C2CFAF-ADBE-452B-B2FE-9BA44F3751E8}"/>
              </a:ext>
            </a:extLst>
          </p:cNvPr>
          <p:cNvSpPr/>
          <p:nvPr/>
        </p:nvSpPr>
        <p:spPr bwMode="auto">
          <a:xfrm rot="18417031">
            <a:off x="3177764" y="3575519"/>
            <a:ext cx="228600" cy="8382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3B17B93D-F51A-459E-8EBB-15576199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495" y="4556919"/>
            <a:ext cx="152010" cy="1539081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24D1D323-10AD-41AE-904B-8EF1FA58C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256" y="5142309"/>
            <a:ext cx="33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7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651EBA1-5234-0A46-8BD6-CC2B0C880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Repeats Identified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114B9F-BC8A-BF4D-81D3-2AAA7F098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Interspersed</a:t>
            </a:r>
            <a:r>
              <a:rPr lang="en-US" altLang="en-US" sz="2800" dirty="0"/>
              <a:t> (Alu, LINE, MIR, …)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Micro- and mini-</a:t>
            </a:r>
            <a:r>
              <a:rPr lang="en-US" altLang="en-US" sz="2800" dirty="0">
                <a:solidFill>
                  <a:schemeClr val="hlink"/>
                </a:solidFill>
              </a:rPr>
              <a:t>satellites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Noncoding </a:t>
            </a:r>
            <a:r>
              <a:rPr lang="en-US" altLang="en-US" sz="2800" dirty="0">
                <a:solidFill>
                  <a:schemeClr val="hlink"/>
                </a:solidFill>
              </a:rPr>
              <a:t>RNAs</a:t>
            </a:r>
            <a:r>
              <a:rPr lang="en-US" altLang="en-US" sz="2800" dirty="0"/>
              <a:t> (tRNA, rRNA, snoRNA, …)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Short tandem + low complexity </a:t>
            </a:r>
            <a:r>
              <a:rPr lang="en-US" altLang="en-US" sz="2800" dirty="0"/>
              <a:t>(</a:t>
            </a:r>
            <a:r>
              <a:rPr lang="en-US" altLang="en-US" sz="28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agagagag</a:t>
            </a:r>
            <a:r>
              <a:rPr lang="en-US" altLang="en-US" sz="2800" dirty="0"/>
              <a:t>, </a:t>
            </a:r>
            <a:r>
              <a:rPr lang="en-US" altLang="en-US" sz="28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actactactact</a:t>
            </a: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28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aaaaataataaaa</a:t>
            </a:r>
            <a:r>
              <a:rPr lang="en-US" altLang="en-US" sz="2800" dirty="0"/>
              <a:t>, …)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Common </a:t>
            </a:r>
            <a:r>
              <a:rPr lang="en-US" altLang="en-US" sz="2800" dirty="0">
                <a:solidFill>
                  <a:schemeClr val="hlink"/>
                </a:solidFill>
              </a:rPr>
              <a:t>artifacts</a:t>
            </a:r>
            <a:r>
              <a:rPr lang="en-US" altLang="en-US" sz="2800" dirty="0"/>
              <a:t> (</a:t>
            </a:r>
            <a:r>
              <a:rPr lang="en-US" altLang="en-US" sz="2800" i="1" dirty="0"/>
              <a:t>E. coli</a:t>
            </a:r>
            <a:r>
              <a:rPr lang="en-US" altLang="en-US" sz="2800" dirty="0"/>
              <a:t>, vectors)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759AD41-23B9-6A49-B6BD-EA59DAD31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3FEFD3A-181A-8B49-85E8-C88A51E05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altLang="en-US" dirty="0">
                <a:solidFill>
                  <a:srgbClr val="B2B2B2"/>
                </a:solidFill>
              </a:rPr>
              <a:t>Sources of repetitive sequence data</a:t>
            </a:r>
          </a:p>
          <a:p>
            <a:pPr>
              <a:lnSpc>
                <a:spcPct val="220000"/>
              </a:lnSpc>
            </a:pPr>
            <a:r>
              <a:rPr lang="en-US" altLang="en-US" dirty="0"/>
              <a:t>How RepeatMasker finds repeats</a:t>
            </a:r>
          </a:p>
          <a:p>
            <a:pPr>
              <a:lnSpc>
                <a:spcPct val="220000"/>
              </a:lnSpc>
            </a:pPr>
            <a:r>
              <a:rPr lang="en-US" altLang="en-US" dirty="0">
                <a:solidFill>
                  <a:srgbClr val="B2B2B2"/>
                </a:solidFill>
              </a:rPr>
              <a:t>Issues and limitations</a:t>
            </a:r>
          </a:p>
          <a:p>
            <a:endParaRPr lang="en-US" altLang="en-US" dirty="0">
              <a:solidFill>
                <a:srgbClr val="B2B2B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3E68D8-F122-B14A-9F57-35FA7E9FB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Basics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FAEBD5B-3ED5-194E-AE29-B1A6D1F0B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Uses </a:t>
            </a:r>
            <a:r>
              <a:rPr lang="en-US" altLang="en-US" dirty="0" err="1">
                <a:solidFill>
                  <a:srgbClr val="0070C0"/>
                </a:solidFill>
              </a:rPr>
              <a:t>RMBlast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(BLAST-like tool) to compare query to </a:t>
            </a:r>
            <a:r>
              <a:rPr lang="en-US" altLang="en-US" dirty="0">
                <a:solidFill>
                  <a:srgbClr val="FF0000"/>
                </a:solidFill>
              </a:rPr>
              <a:t>consensus</a:t>
            </a:r>
            <a:r>
              <a:rPr lang="en-US" altLang="en-US" dirty="0"/>
              <a:t> model library</a:t>
            </a:r>
          </a:p>
          <a:p>
            <a:endParaRPr lang="en-US" altLang="en-US" dirty="0"/>
          </a:p>
          <a:p>
            <a:r>
              <a:rPr lang="en-US" altLang="en-US" dirty="0"/>
              <a:t>Uses </a:t>
            </a:r>
            <a:r>
              <a:rPr lang="en-US" altLang="en-US" dirty="0">
                <a:solidFill>
                  <a:srgbClr val="0070C0"/>
                </a:solidFill>
              </a:rPr>
              <a:t>HMMER</a:t>
            </a:r>
            <a:r>
              <a:rPr lang="en-US" altLang="en-US" dirty="0"/>
              <a:t> (vaguely BLAST-like, but with much fancier math) to compare query to </a:t>
            </a:r>
            <a:r>
              <a:rPr lang="en-US" altLang="en-US" dirty="0">
                <a:solidFill>
                  <a:srgbClr val="FF0000"/>
                </a:solidFill>
              </a:rPr>
              <a:t>HMM</a:t>
            </a:r>
            <a:r>
              <a:rPr lang="en-US" altLang="en-US" dirty="0"/>
              <a:t> library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45D5D8-21C5-B94A-93BB-97E2F3230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Partial Repeats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4F756ED-85D8-4240-80FF-6C30B2A60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RepeatMasker will cheerfully report an </a:t>
            </a:r>
            <a:r>
              <a:rPr lang="en-US" altLang="en-US" dirty="0">
                <a:solidFill>
                  <a:schemeClr val="hlink"/>
                </a:solidFill>
              </a:rPr>
              <a:t>incomplete</a:t>
            </a:r>
            <a:r>
              <a:rPr lang="en-US" altLang="en-US" dirty="0"/>
              <a:t> match to a repeat.</a:t>
            </a:r>
          </a:p>
          <a:p>
            <a:endParaRPr lang="en-US" altLang="en-US" dirty="0"/>
          </a:p>
          <a:p>
            <a:r>
              <a:rPr lang="en-US" altLang="en-US" dirty="0"/>
              <a:t>Detects best-conserved parts</a:t>
            </a:r>
          </a:p>
          <a:p>
            <a:endParaRPr lang="en-US" altLang="en-US" dirty="0"/>
          </a:p>
          <a:p>
            <a:r>
              <a:rPr lang="en-US" altLang="en-US" dirty="0"/>
              <a:t>Some repeats (</a:t>
            </a:r>
            <a:r>
              <a:rPr lang="en-US" altLang="en-US" dirty="0" err="1"/>
              <a:t>retroposons</a:t>
            </a:r>
            <a:r>
              <a:rPr lang="en-US" altLang="en-US" dirty="0"/>
              <a:t>)       typically incomplete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B7DBC3-945C-2942-8898-D868E4B6F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Repeats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1FF2A4-45F0-BF42-895F-7F53F4E16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267200"/>
          </a:xfrm>
        </p:spPr>
        <p:txBody>
          <a:bodyPr/>
          <a:lstStyle/>
          <a:p>
            <a:r>
              <a:rPr lang="en-US" altLang="en-US" dirty="0" err="1"/>
              <a:t>RepeatMasker</a:t>
            </a:r>
            <a:r>
              <a:rPr lang="en-US" altLang="en-US" dirty="0"/>
              <a:t> tries to detect </a:t>
            </a:r>
            <a:r>
              <a:rPr lang="en-US" altLang="en-US" dirty="0">
                <a:solidFill>
                  <a:schemeClr val="folHlink"/>
                </a:solidFill>
              </a:rPr>
              <a:t>nesting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55F664BD-9D5D-5540-BF16-936D91B7D38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096000" cy="228600"/>
            <a:chOff x="1008" y="2064"/>
            <a:chExt cx="3840" cy="14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28B5D1AF-AB94-DE49-A6D1-9C306077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60"/>
              <a:ext cx="3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050FC4FB-B87A-A647-9133-7170C1BC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64"/>
              <a:ext cx="1344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14F98BCC-716B-164E-9D70-8356C13D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457200" cy="2667000"/>
          </a:xfrm>
          <a:prstGeom prst="downArrow">
            <a:avLst>
              <a:gd name="adj1" fmla="val 50000"/>
              <a:gd name="adj2" fmla="val 145833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A21B017-3DD7-B648-B9E9-3AF3DE307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050" y="3736975"/>
            <a:ext cx="77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B7DBC3-945C-2942-8898-D868E4B6F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Repeats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1FF2A4-45F0-BF42-895F-7F53F4E16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267200"/>
          </a:xfrm>
        </p:spPr>
        <p:txBody>
          <a:bodyPr/>
          <a:lstStyle/>
          <a:p>
            <a:r>
              <a:rPr lang="en-US" altLang="en-US" dirty="0" err="1"/>
              <a:t>RepeatMasker</a:t>
            </a:r>
            <a:r>
              <a:rPr lang="en-US" altLang="en-US" dirty="0"/>
              <a:t> tries to detect </a:t>
            </a:r>
            <a:r>
              <a:rPr lang="en-US" altLang="en-US" dirty="0">
                <a:solidFill>
                  <a:schemeClr val="folHlink"/>
                </a:solidFill>
              </a:rPr>
              <a:t>nesting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55F664BD-9D5D-5540-BF16-936D91B7D38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096000" cy="228600"/>
            <a:chOff x="1008" y="2064"/>
            <a:chExt cx="3840" cy="14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28B5D1AF-AB94-DE49-A6D1-9C306077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60"/>
              <a:ext cx="3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050FC4FB-B87A-A647-9133-7170C1BC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64"/>
              <a:ext cx="1344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850B886E-C9AE-9F49-9187-9BF8DF8A626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76700"/>
            <a:ext cx="6096000" cy="228600"/>
            <a:chOff x="1008" y="2448"/>
            <a:chExt cx="3840" cy="144"/>
          </a:xfrm>
        </p:grpSpPr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B9500106-7F37-434C-84DF-EB6660A51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44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C85445BC-AFEC-5244-97DF-61C3880E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864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900756C3-A5EF-5845-82A6-9DCA1A09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C06C5410-726A-5D43-ACE7-0273D6A0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14F98BCC-716B-164E-9D70-8356C13D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457200" cy="2667000"/>
          </a:xfrm>
          <a:prstGeom prst="downArrow">
            <a:avLst>
              <a:gd name="adj1" fmla="val 50000"/>
              <a:gd name="adj2" fmla="val 145833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A21B017-3DD7-B648-B9E9-3AF3DE307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050" y="3736975"/>
            <a:ext cx="77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073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B7DBC3-945C-2942-8898-D868E4B6F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Repeats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1FF2A4-45F0-BF42-895F-7F53F4E16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267200"/>
          </a:xfrm>
        </p:spPr>
        <p:txBody>
          <a:bodyPr/>
          <a:lstStyle/>
          <a:p>
            <a:r>
              <a:rPr lang="en-US" altLang="en-US" dirty="0" err="1"/>
              <a:t>RepeatMasker</a:t>
            </a:r>
            <a:r>
              <a:rPr lang="en-US" altLang="en-US" dirty="0"/>
              <a:t> tries to detect </a:t>
            </a:r>
            <a:r>
              <a:rPr lang="en-US" altLang="en-US" dirty="0">
                <a:solidFill>
                  <a:schemeClr val="folHlink"/>
                </a:solidFill>
              </a:rPr>
              <a:t>nesting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55F664BD-9D5D-5540-BF16-936D91B7D38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096000" cy="228600"/>
            <a:chOff x="1008" y="2064"/>
            <a:chExt cx="3840" cy="14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28B5D1AF-AB94-DE49-A6D1-9C306077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60"/>
              <a:ext cx="3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050FC4FB-B87A-A647-9133-7170C1BC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64"/>
              <a:ext cx="1344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850B886E-C9AE-9F49-9187-9BF8DF8A626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76700"/>
            <a:ext cx="6096000" cy="228600"/>
            <a:chOff x="1008" y="2448"/>
            <a:chExt cx="3840" cy="144"/>
          </a:xfrm>
        </p:grpSpPr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B9500106-7F37-434C-84DF-EB6660A51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44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C85445BC-AFEC-5244-97DF-61C3880E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864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900756C3-A5EF-5845-82A6-9DCA1A09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C06C5410-726A-5D43-ACE7-0273D6A0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D00CA49F-24E1-494F-B423-4B246D5737F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953000"/>
            <a:ext cx="6096000" cy="228600"/>
            <a:chOff x="1008" y="2832"/>
            <a:chExt cx="3840" cy="144"/>
          </a:xfrm>
        </p:grpSpPr>
        <p:sp>
          <p:nvSpPr>
            <p:cNvPr id="21515" name="Line 11">
              <a:extLst>
                <a:ext uri="{FF2B5EF4-FFF2-40B4-BE49-F238E27FC236}">
                  <a16:creationId xmlns:a16="http://schemas.microsoft.com/office/drawing/2014/main" id="{44E24650-14CA-604B-B87B-1E30E333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928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076700B1-5943-1449-A015-C72A1E8C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5F038038-511F-4D4A-87AA-158C4A75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8F0FC378-9D57-3D4C-9833-1B2C2662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44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F4B55D2D-A360-B143-8A6D-1CCB492C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32"/>
              <a:ext cx="720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035C8F1B-0F35-0549-A9FC-0D7D8033B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32"/>
              <a:ext cx="62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14F98BCC-716B-164E-9D70-8356C13D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457200" cy="2667000"/>
          </a:xfrm>
          <a:prstGeom prst="downArrow">
            <a:avLst>
              <a:gd name="adj1" fmla="val 50000"/>
              <a:gd name="adj2" fmla="val 145833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A21B017-3DD7-B648-B9E9-3AF3DE307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050" y="3736975"/>
            <a:ext cx="77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220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B7DBC3-945C-2942-8898-D868E4B6F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Repeats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1FF2A4-45F0-BF42-895F-7F53F4E16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267200"/>
          </a:xfrm>
        </p:spPr>
        <p:txBody>
          <a:bodyPr/>
          <a:lstStyle/>
          <a:p>
            <a:r>
              <a:rPr lang="en-US" altLang="en-US" dirty="0"/>
              <a:t>RepeatMasker tries to detect </a:t>
            </a:r>
            <a:r>
              <a:rPr lang="en-US" altLang="en-US" dirty="0">
                <a:solidFill>
                  <a:schemeClr val="folHlink"/>
                </a:solidFill>
              </a:rPr>
              <a:t>nesting</a:t>
            </a:r>
          </a:p>
        </p:txBody>
      </p: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55F664BD-9D5D-5540-BF16-936D91B7D38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096000" cy="228600"/>
            <a:chOff x="1008" y="2064"/>
            <a:chExt cx="3840" cy="14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28B5D1AF-AB94-DE49-A6D1-9C306077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60"/>
              <a:ext cx="3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050FC4FB-B87A-A647-9133-7170C1BC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64"/>
              <a:ext cx="1344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850B886E-C9AE-9F49-9187-9BF8DF8A626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76700"/>
            <a:ext cx="6096000" cy="228600"/>
            <a:chOff x="1008" y="2448"/>
            <a:chExt cx="3840" cy="144"/>
          </a:xfrm>
        </p:grpSpPr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B9500106-7F37-434C-84DF-EB6660A51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44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C85445BC-AFEC-5244-97DF-61C3880E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864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900756C3-A5EF-5845-82A6-9DCA1A09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C06C5410-726A-5D43-ACE7-0273D6A0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D00CA49F-24E1-494F-B423-4B246D5737F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953000"/>
            <a:ext cx="6096000" cy="228600"/>
            <a:chOff x="1008" y="2832"/>
            <a:chExt cx="3840" cy="144"/>
          </a:xfrm>
        </p:grpSpPr>
        <p:sp>
          <p:nvSpPr>
            <p:cNvPr id="21515" name="Line 11">
              <a:extLst>
                <a:ext uri="{FF2B5EF4-FFF2-40B4-BE49-F238E27FC236}">
                  <a16:creationId xmlns:a16="http://schemas.microsoft.com/office/drawing/2014/main" id="{44E24650-14CA-604B-B87B-1E30E333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928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076700B1-5943-1449-A015-C72A1E8C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5F038038-511F-4D4A-87AA-158C4A75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8F0FC378-9D57-3D4C-9833-1B2C2662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44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F4B55D2D-A360-B143-8A6D-1CCB492C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32"/>
              <a:ext cx="720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035C8F1B-0F35-0549-A9FC-0D7D8033B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32"/>
              <a:ext cx="62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14F98BCC-716B-164E-9D70-8356C13D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457200" cy="2667000"/>
          </a:xfrm>
          <a:prstGeom prst="downArrow">
            <a:avLst>
              <a:gd name="adj1" fmla="val 50000"/>
              <a:gd name="adj2" fmla="val 145833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A21B017-3DD7-B648-B9E9-3AF3DE307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050" y="3736975"/>
            <a:ext cx="77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38DFD2-1D58-2B05-A832-4A3DAA42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5334000"/>
            <a:ext cx="7724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/>
              <a:t>(Please don’t ask me how)</a:t>
            </a:r>
          </a:p>
        </p:txBody>
      </p:sp>
    </p:spTree>
    <p:extLst>
      <p:ext uri="{BB962C8B-B14F-4D97-AF65-F5344CB8AC3E}">
        <p14:creationId xmlns:p14="http://schemas.microsoft.com/office/powerpoint/2010/main" val="147837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B7DBC3-945C-2942-8898-D868E4B6F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Repeats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1FF2A4-45F0-BF42-895F-7F53F4E16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267200"/>
          </a:xfrm>
        </p:spPr>
        <p:txBody>
          <a:bodyPr/>
          <a:lstStyle/>
          <a:p>
            <a:r>
              <a:rPr lang="en-US" altLang="en-US" dirty="0"/>
              <a:t>RepeatMasker tries to detect </a:t>
            </a:r>
            <a:r>
              <a:rPr lang="en-US" altLang="en-US" dirty="0">
                <a:solidFill>
                  <a:schemeClr val="folHlink"/>
                </a:solidFill>
              </a:rPr>
              <a:t>nesting</a:t>
            </a:r>
          </a:p>
        </p:txBody>
      </p: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55F664BD-9D5D-5540-BF16-936D91B7D38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096000" cy="228600"/>
            <a:chOff x="1008" y="2064"/>
            <a:chExt cx="3840" cy="14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28B5D1AF-AB94-DE49-A6D1-9C306077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60"/>
              <a:ext cx="3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050FC4FB-B87A-A647-9133-7170C1BC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64"/>
              <a:ext cx="1344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850B886E-C9AE-9F49-9187-9BF8DF8A626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76700"/>
            <a:ext cx="6096000" cy="228600"/>
            <a:chOff x="1008" y="2448"/>
            <a:chExt cx="3840" cy="144"/>
          </a:xfrm>
        </p:grpSpPr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B9500106-7F37-434C-84DF-EB6660A51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44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C85445BC-AFEC-5244-97DF-61C3880E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864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900756C3-A5EF-5845-82A6-9DCA1A09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C06C5410-726A-5D43-ACE7-0273D6A0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48"/>
              <a:ext cx="672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D00CA49F-24E1-494F-B423-4B246D5737F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953000"/>
            <a:ext cx="6096000" cy="228600"/>
            <a:chOff x="1008" y="2832"/>
            <a:chExt cx="3840" cy="144"/>
          </a:xfrm>
        </p:grpSpPr>
        <p:sp>
          <p:nvSpPr>
            <p:cNvPr id="21515" name="Line 11">
              <a:extLst>
                <a:ext uri="{FF2B5EF4-FFF2-40B4-BE49-F238E27FC236}">
                  <a16:creationId xmlns:a16="http://schemas.microsoft.com/office/drawing/2014/main" id="{44E24650-14CA-604B-B87B-1E30E333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928"/>
              <a:ext cx="38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076700B1-5943-1449-A015-C72A1E8C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5F038038-511F-4D4A-87AA-158C4A75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32"/>
              <a:ext cx="672" cy="14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8F0FC378-9D57-3D4C-9833-1B2C2662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44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F4B55D2D-A360-B143-8A6D-1CCB492C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32"/>
              <a:ext cx="720" cy="14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035C8F1B-0F35-0549-A9FC-0D7D8033B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32"/>
              <a:ext cx="62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14F98BCC-716B-164E-9D70-8356C13D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457200" cy="2667000"/>
          </a:xfrm>
          <a:prstGeom prst="downArrow">
            <a:avLst>
              <a:gd name="adj1" fmla="val 50000"/>
              <a:gd name="adj2" fmla="val 145833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A21B017-3DD7-B648-B9E9-3AF3DE307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050" y="3736975"/>
            <a:ext cx="77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38DFD2-1D58-2B05-A832-4A3DAA42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5334000"/>
            <a:ext cx="731520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/>
              <a:t>(Please don’t ask me how)</a:t>
            </a:r>
          </a:p>
          <a:p>
            <a:pPr lvl="1" eaLnBrk="1" hangingPunct="1"/>
            <a:r>
              <a:rPr lang="en-US" altLang="en-US" dirty="0"/>
              <a:t>See the </a:t>
            </a:r>
            <a:r>
              <a:rPr lang="en-US" altLang="en-US" dirty="0">
                <a:hlinkClick r:id="rId3"/>
              </a:rPr>
              <a:t>RepeatMasker presentation</a:t>
            </a:r>
            <a:r>
              <a:rPr lang="en-US" altLang="en-US" dirty="0"/>
              <a:t> by Dr. Jessica Storer for details</a:t>
            </a:r>
          </a:p>
        </p:txBody>
      </p:sp>
    </p:spTree>
    <p:extLst>
      <p:ext uri="{BB962C8B-B14F-4D97-AF65-F5344CB8AC3E}">
        <p14:creationId xmlns:p14="http://schemas.microsoft.com/office/powerpoint/2010/main" val="3909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44490D-5473-DB43-AF0F-43287F68C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Parts of RepeatMasker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DF69B9-C9A7-0848-8B05-EF4AE206C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099" y="2209800"/>
            <a:ext cx="8887901" cy="4114800"/>
          </a:xfrm>
        </p:spPr>
        <p:txBody>
          <a:bodyPr/>
          <a:lstStyle/>
          <a:p>
            <a:r>
              <a:rPr lang="en-US" altLang="en-US" b="1" dirty="0"/>
              <a:t>Programs</a:t>
            </a:r>
          </a:p>
          <a:p>
            <a:pPr lvl="1"/>
            <a:r>
              <a:rPr lang="en-US" altLang="en-US" dirty="0"/>
              <a:t>Smit AFA, </a:t>
            </a:r>
            <a:r>
              <a:rPr lang="en-US" altLang="en-US" dirty="0" err="1"/>
              <a:t>Hubley</a:t>
            </a:r>
            <a:r>
              <a:rPr lang="en-US" altLang="en-US" dirty="0"/>
              <a:t> R, and Green P. </a:t>
            </a:r>
            <a:br>
              <a:rPr lang="en-US" altLang="en-US" dirty="0"/>
            </a:br>
            <a:r>
              <a:rPr lang="en-US" altLang="en-US" dirty="0"/>
              <a:t>“RepeatMasker-Open 4.0.” 2013-2015. </a:t>
            </a:r>
            <a:r>
              <a:rPr lang="en-US" altLang="en-US" i="1" dirty="0">
                <a:hlinkClick r:id="rId3"/>
              </a:rPr>
              <a:t>http://www.repeatmasker.org/</a:t>
            </a:r>
            <a:endParaRPr lang="en-US" altLang="en-US" dirty="0"/>
          </a:p>
          <a:p>
            <a:pPr lvl="1"/>
            <a:r>
              <a:rPr lang="en-US" altLang="en-US" dirty="0" err="1"/>
              <a:t>RMBlast</a:t>
            </a:r>
            <a:r>
              <a:rPr lang="en-US" altLang="en-US" dirty="0"/>
              <a:t> (NCBI variant), HMMER for comparisons</a:t>
            </a:r>
          </a:p>
          <a:p>
            <a:pPr lvl="1"/>
            <a:endParaRPr lang="en-US" altLang="en-US" dirty="0"/>
          </a:p>
          <a:p>
            <a:r>
              <a:rPr lang="en-US" altLang="en-US" b="1" dirty="0"/>
              <a:t>Data</a:t>
            </a:r>
          </a:p>
          <a:p>
            <a:pPr lvl="1"/>
            <a:r>
              <a:rPr lang="en-US" altLang="en-US" dirty="0" err="1"/>
              <a:t>Dfam</a:t>
            </a:r>
            <a:r>
              <a:rPr lang="en-US" altLang="en-US" dirty="0"/>
              <a:t> </a:t>
            </a:r>
            <a:r>
              <a:rPr lang="en-US" altLang="en-US" i="1" dirty="0">
                <a:hlinkClick r:id="rId4"/>
              </a:rPr>
              <a:t>https://www.dfam.org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F16569-9028-864C-8FF3-7656CEA36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F08B490-CEB6-0742-8884-063B3F79F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altLang="en-US" dirty="0">
                <a:solidFill>
                  <a:srgbClr val="B2B2B2"/>
                </a:solidFill>
              </a:rPr>
              <a:t>Sources of repetitive sequence data</a:t>
            </a:r>
          </a:p>
          <a:p>
            <a:pPr>
              <a:lnSpc>
                <a:spcPct val="220000"/>
              </a:lnSpc>
            </a:pPr>
            <a:r>
              <a:rPr lang="en-US" altLang="en-US" dirty="0">
                <a:solidFill>
                  <a:srgbClr val="B2B2B2"/>
                </a:solidFill>
              </a:rPr>
              <a:t>How </a:t>
            </a:r>
            <a:r>
              <a:rPr lang="en-US" altLang="en-US" i="1" dirty="0">
                <a:solidFill>
                  <a:srgbClr val="B2B2B2"/>
                </a:solidFill>
              </a:rPr>
              <a:t>RepeatMasker</a:t>
            </a:r>
            <a:r>
              <a:rPr lang="en-US" altLang="en-US" dirty="0">
                <a:solidFill>
                  <a:srgbClr val="B2B2B2"/>
                </a:solidFill>
              </a:rPr>
              <a:t> finds repeats</a:t>
            </a:r>
          </a:p>
          <a:p>
            <a:pPr>
              <a:lnSpc>
                <a:spcPct val="220000"/>
              </a:lnSpc>
            </a:pPr>
            <a:r>
              <a:rPr lang="en-US" altLang="en-US" dirty="0"/>
              <a:t>Issues and limitations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4AD8B5-62D2-5C48-B81A-64AD576B0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Library Choice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3EB07D9-1112-544D-8A5D-509523D3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sure to use </a:t>
            </a:r>
            <a:r>
              <a:rPr lang="en-US" altLang="en-US">
                <a:solidFill>
                  <a:schemeClr val="folHlink"/>
                </a:solidFill>
              </a:rPr>
              <a:t>correct libraries</a:t>
            </a:r>
            <a:r>
              <a:rPr lang="en-US" altLang="en-US"/>
              <a:t> for your target species</a:t>
            </a:r>
          </a:p>
          <a:p>
            <a:endParaRPr lang="en-US" altLang="en-US"/>
          </a:p>
          <a:p>
            <a:r>
              <a:rPr lang="en-US" altLang="en-US"/>
              <a:t>(Commonly used organisms have preselected library lists)</a:t>
            </a:r>
          </a:p>
          <a:p>
            <a:endParaRPr lang="en-US" altLang="en-US"/>
          </a:p>
          <a:p>
            <a:r>
              <a:rPr lang="en-US" altLang="en-US">
                <a:solidFill>
                  <a:schemeClr val="hlink"/>
                </a:solidFill>
              </a:rPr>
              <a:t>Danger</a:t>
            </a:r>
            <a:r>
              <a:rPr lang="en-US" altLang="en-US"/>
              <a:t>: mis-identifications!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1A62D8A-2F3B-374C-9E25-D3D59E6C1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 Masking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2F134D7-7CBE-F84D-AD51-47049BA33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Highly diverged repeats can be tough  to find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Might leave ends of a repeat unmasked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Is this really a new feature?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1B693549-4B33-C643-99FF-4FD4B1311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768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C66D85F-1722-8841-A993-C153D4C3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22860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0AB7868-A943-1A49-A1A5-2A916E2C7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3810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D82A0216-857A-0E4D-83E4-60BE09E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29200"/>
            <a:ext cx="1452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(masked)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3CA5222-EEEC-F047-ACFD-EC4B6A76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1482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BLAST hit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43DB30-B996-AA49-B094-19F8F477E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the Right Tool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A160013-7890-1E40-BE88-FEE333857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3595" y="1828800"/>
            <a:ext cx="7772400" cy="4683125"/>
          </a:xfrm>
        </p:spPr>
        <p:txBody>
          <a:bodyPr/>
          <a:lstStyle/>
          <a:p>
            <a:r>
              <a:rPr lang="en-US" altLang="en-US" dirty="0"/>
              <a:t>Tandem repeats and duplications</a:t>
            </a:r>
          </a:p>
          <a:p>
            <a:pPr lvl="1"/>
            <a:r>
              <a:rPr lang="en-US" altLang="en-US" dirty="0"/>
              <a:t>Dust (short) — </a:t>
            </a:r>
            <a:r>
              <a:rPr lang="en-US" altLang="en-US" dirty="0" err="1"/>
              <a:t>Morgulis</a:t>
            </a:r>
            <a:r>
              <a:rPr lang="en-US" altLang="en-US" dirty="0"/>
              <a:t> et al., 2006</a:t>
            </a:r>
          </a:p>
          <a:p>
            <a:pPr lvl="1"/>
            <a:r>
              <a:rPr lang="en-US" altLang="en-US" dirty="0"/>
              <a:t>TRF (long) — Benson et al., 1999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RNA</a:t>
            </a:r>
          </a:p>
          <a:p>
            <a:pPr lvl="1"/>
            <a:r>
              <a:rPr lang="en-US" altLang="en-US" dirty="0" err="1"/>
              <a:t>tRNAscan</a:t>
            </a:r>
            <a:r>
              <a:rPr lang="en-US" altLang="en-US" dirty="0"/>
              <a:t>-SE, Infernal, …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Other repeats</a:t>
            </a:r>
          </a:p>
          <a:p>
            <a:pPr lvl="1"/>
            <a:r>
              <a:rPr lang="en-US" altLang="en-US" dirty="0"/>
              <a:t>Search for matches to Dfam (HMMER) and the NCBI nt database (BLAST)</a:t>
            </a:r>
          </a:p>
          <a:p>
            <a:pPr lvl="1"/>
            <a:r>
              <a:rPr lang="en-US" altLang="en-US" dirty="0"/>
              <a:t>Check the “</a:t>
            </a:r>
            <a:r>
              <a:rPr lang="en-US" altLang="en-US" dirty="0">
                <a:hlinkClick r:id="rId3"/>
              </a:rPr>
              <a:t>Repeat tools</a:t>
            </a:r>
            <a:r>
              <a:rPr lang="en-US" altLang="en-US" dirty="0"/>
              <a:t>” page on TE Hub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>
            <a:extLst>
              <a:ext uri="{FF2B5EF4-FFF2-40B4-BE49-F238E27FC236}">
                <a16:creationId xmlns:a16="http://schemas.microsoft.com/office/drawing/2014/main" id="{AAEE8C57-7ABC-B147-A9A6-331DF484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2" y="1949451"/>
            <a:ext cx="56546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Hey, let’s be careful out there!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9F52170-7106-6A44-9280-93A4EF874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conclusion…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89C94-35BB-5440-AE2D-421FCDBA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711134"/>
            <a:ext cx="8077201" cy="3513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694097-C918-7041-B9CE-F7669557395D}"/>
              </a:ext>
            </a:extLst>
          </p:cNvPr>
          <p:cNvSpPr/>
          <p:nvPr/>
        </p:nvSpPr>
        <p:spPr>
          <a:xfrm>
            <a:off x="365759" y="6243638"/>
            <a:ext cx="3645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Neal Wellons; </a:t>
            </a:r>
            <a:r>
              <a:rPr lang="en-US" sz="1600" dirty="0">
                <a:hlinkClick r:id="rId4"/>
              </a:rPr>
              <a:t>https://flic.kr/p/FrUFPX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88DF46A-C76B-A142-8E2B-2D7E97C9C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86F93D0-E053-5C48-9005-EF6D13C55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altLang="en-US" dirty="0"/>
              <a:t>Sources of repetitive sequence data</a:t>
            </a:r>
          </a:p>
          <a:p>
            <a:pPr>
              <a:lnSpc>
                <a:spcPct val="220000"/>
              </a:lnSpc>
            </a:pPr>
            <a:r>
              <a:rPr lang="en-US" altLang="en-US" dirty="0"/>
              <a:t>How RepeatMasker finds repeats</a:t>
            </a:r>
          </a:p>
          <a:p>
            <a:pPr>
              <a:lnSpc>
                <a:spcPct val="220000"/>
              </a:lnSpc>
            </a:pPr>
            <a:r>
              <a:rPr lang="en-US" altLang="en-US" dirty="0"/>
              <a:t>Issues and limitations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EA93767-8EF2-614A-BE62-720823507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Source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765188F-BD85-3D41-9877-B56F7E2C0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Uses a library of known repeat seqs</a:t>
            </a:r>
          </a:p>
          <a:p>
            <a:endParaRPr lang="en-US" altLang="en-US" dirty="0"/>
          </a:p>
          <a:p>
            <a:r>
              <a:rPr lang="en-US" altLang="en-US" dirty="0"/>
              <a:t>Supplied by </a:t>
            </a:r>
            <a:r>
              <a:rPr lang="en-US" altLang="en-US" dirty="0" err="1">
                <a:solidFill>
                  <a:schemeClr val="hlink"/>
                </a:solidFill>
              </a:rPr>
              <a:t>Dfam</a:t>
            </a:r>
            <a:r>
              <a:rPr lang="en-US" altLang="en-US" dirty="0">
                <a:solidFill>
                  <a:schemeClr val="hlink"/>
                </a:solidFill>
              </a:rPr>
              <a:t> (“DNA families DB”)</a:t>
            </a:r>
          </a:p>
          <a:p>
            <a:endParaRPr lang="en-US" altLang="en-US" dirty="0"/>
          </a:p>
          <a:p>
            <a:r>
              <a:rPr lang="en-US" altLang="en-US" dirty="0"/>
              <a:t>Repeat families in </a:t>
            </a:r>
            <a:r>
              <a:rPr lang="en-US" altLang="en-US" dirty="0" err="1"/>
              <a:t>Dfam</a:t>
            </a:r>
            <a:r>
              <a:rPr lang="en-US" altLang="en-US" dirty="0"/>
              <a:t> are </a:t>
            </a:r>
            <a:r>
              <a:rPr lang="en-US" altLang="en-US" dirty="0">
                <a:solidFill>
                  <a:schemeClr val="folHlink"/>
                </a:solidFill>
              </a:rPr>
              <a:t>carefully curated</a:t>
            </a:r>
            <a:r>
              <a:rPr lang="en-US" altLang="en-US" dirty="0"/>
              <a:t> using multiple alignment tools.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CA5166-72E5-8645-93E4-7E88D399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787" y="381000"/>
            <a:ext cx="8884013" cy="567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ABB027-91E8-46AB-9904-FE6A412A89E8}"/>
              </a:ext>
            </a:extLst>
          </p:cNvPr>
          <p:cNvSpPr txBox="1"/>
          <p:nvPr/>
        </p:nvSpPr>
        <p:spPr>
          <a:xfrm>
            <a:off x="5745449" y="3805297"/>
            <a:ext cx="320170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 of a</a:t>
            </a:r>
          </a:p>
          <a:p>
            <a:r>
              <a:rPr lang="en-US" sz="3200" b="1" dirty="0"/>
              <a:t>repeat family</a:t>
            </a:r>
          </a:p>
          <a:p>
            <a:r>
              <a:rPr lang="en-US" sz="3200" b="1" dirty="0"/>
              <a:t>summary page from </a:t>
            </a:r>
            <a:r>
              <a:rPr lang="en-US" sz="3200" b="1" dirty="0" err="1"/>
              <a:t>Dfam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8A9D87-816E-4A45-80AE-F6C4DC9B4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Repeats are DNA Motifs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B4C6E9-A8ED-DA4A-9962-55BF23E70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Repeats occur in multiple instances, so use </a:t>
            </a:r>
            <a:r>
              <a:rPr lang="en-US" altLang="en-US" dirty="0">
                <a:solidFill>
                  <a:srgbClr val="FF0000"/>
                </a:solidFill>
              </a:rPr>
              <a:t>motif technology </a:t>
            </a:r>
            <a:r>
              <a:rPr lang="en-US" altLang="en-US" dirty="0"/>
              <a:t>to represent them</a:t>
            </a:r>
            <a:endParaRPr lang="en-US" altLang="en-US" i="1" dirty="0">
              <a:solidFill>
                <a:schemeClr val="folHlink"/>
              </a:solidFill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C139E850-12F0-8241-A5EF-80894FB9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05200"/>
            <a:ext cx="6778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latin typeface="Courier New" panose="02070309020205020404" pitchFamily="49" charset="0"/>
              </a:rPr>
              <a:t>accgataggtatacgtatca-tttacgatac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r>
              <a:rPr lang="en-US" altLang="en-US" sz="2800" b="1" dirty="0" err="1">
                <a:latin typeface="Courier New" panose="02070309020205020404" pitchFamily="49" charset="0"/>
              </a:rPr>
              <a:t>atcgct-ggtttacgcgtcaattcaggatgc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r>
              <a:rPr lang="en-US" altLang="en-US" sz="2800" b="1" dirty="0" err="1">
                <a:latin typeface="Courier New" panose="02070309020205020404" pitchFamily="49" charset="0"/>
              </a:rPr>
              <a:t>accggt-tgtttacgtagcaatctaggatac</a:t>
            </a:r>
            <a:endParaRPr lang="en-US" altLang="en-US" sz="2800" b="1" dirty="0">
              <a:latin typeface="Courier New" panose="02070309020205020404" pitchFamily="49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FD17E0A9-89A6-784B-B076-F566E5553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677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latin typeface="Courier New" panose="02070309020205020404" pitchFamily="49" charset="0"/>
              </a:rPr>
              <a:t>accgat-ggtttacgtatcaatttaggatac</a:t>
            </a: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C27C7908-B634-FD4E-8EEB-3711F66A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76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C20F7-2D04-45E7-8807-CE6E5B136E22}"/>
              </a:ext>
            </a:extLst>
          </p:cNvPr>
          <p:cNvSpPr txBox="1"/>
          <p:nvPr/>
        </p:nvSpPr>
        <p:spPr>
          <a:xfrm>
            <a:off x="175734" y="5562600"/>
            <a:ext cx="8573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Two kinds of model: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consensus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0070C0"/>
                </a:solidFill>
              </a:rPr>
              <a:t>HMM</a:t>
            </a:r>
            <a:r>
              <a:rPr lang="en-US" sz="2800" b="1" i="1" dirty="0"/>
              <a:t> (= weight matrix + gaps)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EEE53-5640-6212-29D8-79EE61E4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2" y="40201"/>
            <a:ext cx="8063115" cy="54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CBC44F8-7058-EB46-8597-5CB70B6E9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Use Motifs for Repeats?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2A697DC-BC81-A04E-A80B-2D546527C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Faster</a:t>
            </a:r>
            <a:r>
              <a:rPr lang="en-US" altLang="en-US" dirty="0"/>
              <a:t> to compare one sequence/model to genome than many seqs</a:t>
            </a:r>
          </a:p>
          <a:p>
            <a:endParaRPr lang="en-US" altLang="en-US" dirty="0"/>
          </a:p>
          <a:p>
            <a:r>
              <a:rPr lang="en-US" altLang="en-US" dirty="0"/>
              <a:t>Even simple motifs, like a consensus sequence, are </a:t>
            </a:r>
            <a:r>
              <a:rPr lang="en-US" altLang="en-US" dirty="0">
                <a:solidFill>
                  <a:schemeClr val="hlink"/>
                </a:solidFill>
              </a:rPr>
              <a:t>better</a:t>
            </a:r>
            <a:r>
              <a:rPr lang="en-US" altLang="en-US" dirty="0"/>
              <a:t> than individual instances for discovering new copies of a repeat.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B7DC-D717-462F-9F1C-08DD0F0B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Motif vs Instances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C081FEDF-B694-4923-84EB-C0928602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528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acacgt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757F3FB-4E5E-432F-A557-0362E827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3528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atagct</a:t>
            </a: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A7B67904-0317-4AAC-A563-035BB955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3622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actggt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7A7F00BB-BA53-4993-8454-42636604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22" y="604758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tcaggc</a:t>
            </a:r>
            <a:endParaRPr lang="en-US" altLang="en-US" sz="3200" b="1" dirty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51AB3B3-207F-494E-9D6C-3417B726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123" y="4799547"/>
            <a:ext cx="33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3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31BDC3CC-2DB2-4E5F-BDEA-D4B4D744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022" y="4310459"/>
            <a:ext cx="33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3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25C5686C-8C39-4E2B-A0E1-3FA270138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655" y="4835795"/>
            <a:ext cx="33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4</a:t>
            </a:r>
          </a:p>
        </p:txBody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8B5A92A7-FE0E-4E65-8A52-FBC45BB6DCC2}"/>
              </a:ext>
            </a:extLst>
          </p:cNvPr>
          <p:cNvSpPr>
            <a:spLocks noChangeArrowheads="1"/>
          </p:cNvSpPr>
          <p:nvPr/>
        </p:nvSpPr>
        <p:spPr bwMode="auto">
          <a:xfrm rot="19138020">
            <a:off x="2830157" y="3720910"/>
            <a:ext cx="135648" cy="2948828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1">
            <a:extLst>
              <a:ext uri="{FF2B5EF4-FFF2-40B4-BE49-F238E27FC236}">
                <a16:creationId xmlns:a16="http://schemas.microsoft.com/office/drawing/2014/main" id="{699E7E07-FA38-421C-99A3-A2C0AC8B7502}"/>
              </a:ext>
            </a:extLst>
          </p:cNvPr>
          <p:cNvSpPr>
            <a:spLocks noChangeArrowheads="1"/>
          </p:cNvSpPr>
          <p:nvPr/>
        </p:nvSpPr>
        <p:spPr bwMode="auto">
          <a:xfrm rot="2388055">
            <a:off x="6429850" y="3773226"/>
            <a:ext cx="152010" cy="2861739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1">
            <a:extLst>
              <a:ext uri="{FF2B5EF4-FFF2-40B4-BE49-F238E27FC236}">
                <a16:creationId xmlns:a16="http://schemas.microsoft.com/office/drawing/2014/main" id="{A4B74AE5-2278-42B5-8C54-717540F6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242" y="2941638"/>
            <a:ext cx="152010" cy="2861739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269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378</TotalTime>
  <Words>847</Words>
  <Application>Microsoft Macintosh PowerPoint</Application>
  <PresentationFormat>On-screen Show (4:3)</PresentationFormat>
  <Paragraphs>159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Tahoma</vt:lpstr>
      <vt:lpstr>Wingdings</vt:lpstr>
      <vt:lpstr>Blends</vt:lpstr>
      <vt:lpstr>Design and Use of RepeatMasker</vt:lpstr>
      <vt:lpstr>Parts of RepeatMasker</vt:lpstr>
      <vt:lpstr>Overview</vt:lpstr>
      <vt:lpstr>Data Source</vt:lpstr>
      <vt:lpstr>PowerPoint Presentation</vt:lpstr>
      <vt:lpstr>Repeats are DNA Motifs</vt:lpstr>
      <vt:lpstr>PowerPoint Presentation</vt:lpstr>
      <vt:lpstr>Why Use Motifs for Repeats?</vt:lpstr>
      <vt:lpstr>Utility of Motif vs Instances</vt:lpstr>
      <vt:lpstr>Utility of Motif vs Instances</vt:lpstr>
      <vt:lpstr>Types of Repeats Identified</vt:lpstr>
      <vt:lpstr>Overview</vt:lpstr>
      <vt:lpstr>The Basics</vt:lpstr>
      <vt:lpstr>Partial Repeats</vt:lpstr>
      <vt:lpstr>Nested Repeats</vt:lpstr>
      <vt:lpstr>Nested Repeats</vt:lpstr>
      <vt:lpstr>Nested Repeats</vt:lpstr>
      <vt:lpstr>Nested Repeats</vt:lpstr>
      <vt:lpstr>Nested Repeats</vt:lpstr>
      <vt:lpstr>Overview</vt:lpstr>
      <vt:lpstr>Library Choice</vt:lpstr>
      <vt:lpstr>Incomplete Masking</vt:lpstr>
      <vt:lpstr>Use the Right Tool</vt:lpstr>
      <vt:lpstr>In conclusion…</vt:lpstr>
    </vt:vector>
  </TitlesOfParts>
  <Company>Washington University in 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Use of RepeatMasker</dc:title>
  <dc:creator>Jeremy Buhler</dc:creator>
  <cp:lastModifiedBy>Leung, Wilson</cp:lastModifiedBy>
  <cp:revision>142</cp:revision>
  <cp:lastPrinted>2024-01-06T19:28:19Z</cp:lastPrinted>
  <dcterms:created xsi:type="dcterms:W3CDTF">2006-06-20T10:47:20Z</dcterms:created>
  <dcterms:modified xsi:type="dcterms:W3CDTF">2024-01-06T19:29:07Z</dcterms:modified>
</cp:coreProperties>
</file>