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5" r:id="rId3"/>
    <p:sldId id="257" r:id="rId4"/>
    <p:sldId id="258" r:id="rId5"/>
    <p:sldId id="259" r:id="rId6"/>
    <p:sldId id="276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7" r:id="rId16"/>
    <p:sldId id="268" r:id="rId17"/>
    <p:sldId id="269" r:id="rId18"/>
    <p:sldId id="270" r:id="rId19"/>
    <p:sldId id="279" r:id="rId20"/>
    <p:sldId id="280" r:id="rId21"/>
    <p:sldId id="271" r:id="rId22"/>
    <p:sldId id="272" r:id="rId23"/>
    <p:sldId id="273" r:id="rId24"/>
    <p:sldId id="281" r:id="rId25"/>
    <p:sldId id="274" r:id="rId26"/>
    <p:sldId id="27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6A6"/>
    <a:srgbClr val="ED1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 autoAdjust="0"/>
    <p:restoredTop sz="87891"/>
  </p:normalViewPr>
  <p:slideViewPr>
    <p:cSldViewPr>
      <p:cViewPr varScale="1">
        <p:scale>
          <a:sx n="107" d="100"/>
          <a:sy n="107" d="100"/>
        </p:scale>
        <p:origin x="20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1651CE-149A-0D4B-81C5-EC1222AF39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D8AE4-C952-244F-BD00-E3B35508D8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08/16/2023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E5D17-FD61-D94D-B4AE-BC010B12F4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B30318-CD04-6546-8BCD-FCB3409016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D9CBE-E210-F445-BC19-45B054DE5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982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8D1497E-18A7-F34C-9313-5FD0B07E59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27D59DE-9E49-4246-9AE7-E3ADE84F1DD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08/16/2023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F36FB49-4C92-A64C-BA33-EFEFE476CED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97EBDEBD-BBA1-9D48-A3F3-363BFABD346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50993CE8-7DD5-A044-A606-5B584B85B0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32131DA5-5355-DB4B-BAD4-0CE0ED208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D4F08B-457A-164B-B7D5-BC5CA0BD2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4C8620DC-AEA5-2742-A4C1-FADFF226A2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81CD7700-B575-8047-8545-1B252A564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83C0B18-F6B3-8841-9D82-EDF7FB2334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FEC2A9E-16C6-4347-B4EA-F20163256F0C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8881D7-761D-BC41-8F1F-1B134080506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08/16/2023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Image source: </a:t>
            </a:r>
            <a:r>
              <a:rPr lang="en-US" sz="1200" dirty="0" err="1"/>
              <a:t>Ppgardne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/wiki/File:Blosum62-dayhoff-ordering.svg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08/16/2023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4F08B-457A-164B-B7D5-BC5CA0BD2D6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93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matrices differ in 15% of their positions</a:t>
            </a:r>
          </a:p>
          <a:p>
            <a:r>
              <a:rPr lang="en-US" dirty="0"/>
              <a:t>Errors per query (E-value)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08/16/2023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4F08B-457A-164B-B7D5-BC5CA0BD2D62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80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NCBI BLAST source code: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/IEB/</a:t>
            </a:r>
            <a:r>
              <a:rPr lang="en-US" dirty="0" err="1"/>
              <a:t>ToolBox</a:t>
            </a:r>
            <a:r>
              <a:rPr lang="en-US" dirty="0"/>
              <a:t>/CPP_DOC/</a:t>
            </a:r>
            <a:r>
              <a:rPr lang="en-US" dirty="0" err="1"/>
              <a:t>lxr</a:t>
            </a:r>
            <a:r>
              <a:rPr lang="en-US" dirty="0"/>
              <a:t>/source/</a:t>
            </a:r>
            <a:r>
              <a:rPr lang="en-US" dirty="0" err="1"/>
              <a:t>src</a:t>
            </a:r>
            <a:r>
              <a:rPr lang="en-US" dirty="0"/>
              <a:t>/algo/blast/</a:t>
            </a:r>
            <a:r>
              <a:rPr lang="en-US" dirty="0" err="1"/>
              <a:t>api</a:t>
            </a:r>
            <a:r>
              <a:rPr lang="en-US" dirty="0"/>
              <a:t>/</a:t>
            </a:r>
            <a:r>
              <a:rPr lang="en-US" dirty="0" err="1"/>
              <a:t>blast_seqalign.cpp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08/16/2023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4F08B-457A-164B-B7D5-BC5CA0BD2D6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95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1246C50-D04E-4445-B04E-99C2AA06F8B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392BCDC8-CEE8-F44E-8F5E-69769939D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F9F57824-3FD3-A347-A3C5-CA51B326E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3ED36BBD-1D54-5340-B313-2E9AEDE75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4CAF66A9-E9BB-6B47-B6C1-9170A5F6A3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76FF9688-0BF5-2047-A3E8-9B38FA682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4DD88C2F-6937-F04E-A21F-C4CE2BC8D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8DEF4D9F-CC03-2641-A3D8-D4F87AF7D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8CB18A9-5DBC-7B48-AB9C-6C2BB1D81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04FC8860-B57D-A849-87CC-595A58B0D5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090D750-8078-D146-97EF-59C7F52D56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1CE05EC7-F128-BD4B-8B7F-814DC4F34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BLAST for Genomic Sequence Annotation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94153047-336B-0445-B98A-62C2B0E30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86CFD34-E935-F44E-98C3-C350706A77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67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6B98D6E-7C6D-C041-9598-A5B0B0E6F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8E493A1A-DD65-C449-815D-C8380A1769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BLAST for Genomic Sequence Annotation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4154A70-ACE8-D946-B232-068F0BD6F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348D9-DD3A-2443-9AD7-E10A12B4A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62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CF555F-CD08-DB42-A9D1-B1A428443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9F05BCE-DC40-8B43-B841-93AA119BF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BLAST for Genomic Sequence Annotation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B41650C-9FCE-F141-A5D3-3C94765F9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6B9C1-9DBE-5041-BD68-6610BB4EC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34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48813DE-C624-3647-8286-D29D71FB8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F0B01AF-9BF9-8647-BC87-C3ED0955A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BLAST for Genomic Sequence Annotation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DF47F37-71C3-6F42-9B3B-8E47F4B47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9325D-F5B8-4742-9FFA-4E2DCB2B6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77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1373794-785F-7E4C-A5FC-033E519C9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6747ACD-231A-D143-A6BE-A69B1F16B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BLAST for Genomic Sequence Annotation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0EA1B3DF-7433-6241-BE4C-24D4E018F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441D-CD0A-BB47-989C-AD5FDAB3B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00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616DBB7-D8AD-F248-9870-C649E4FCC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11DEA58-969C-A942-AEAC-3D9744C01F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BLAST for Genomic Sequence Annotation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5F9501D-C168-8044-836D-6248F6E0A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83CC-52E7-2848-B984-D6A08E9E1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60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0F10FAD-81C9-544F-B533-2349695E39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4D7E6C4-94B5-C245-A889-5A51C81FBF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BLAST for Genomic Sequence Annotation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44A9AB4-911A-0048-ABFA-E9AE72AEE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DE1DF-F283-9F49-B6AB-2D0F896E8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65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4BFBCFC-3EB4-DC45-9C62-102C461BB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37E08CC-7C08-804D-8807-2602EF995E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BLAST for Genomic Sequence Annotation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9AD7243-0CC0-4649-8F9D-D455BC10E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875A3-F8D7-E24C-9832-DF3468530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6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461424F-3398-AF42-843B-0CB9A9E1A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F380FE68-2CE3-2D40-B2ED-2E1DA2B31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BLAST for Genomic Sequence Annotation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BDE107E-B2B7-864C-8DB1-91C8048B8D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081DA-AAA8-8D40-BE1F-6A67D72ABE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81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4FEDFE8-79F1-FA42-8C22-6CDD499B0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34C3368-4331-7349-9A4B-F9C848FA90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BLAST for Genomic Sequence Annotation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B403666-5FD0-CD40-9BD5-9FD9DB2A0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2DDE-3610-4443-8CD0-B9340F042E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82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73F74FE-C01D-F442-8313-19CC4B1433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6E97072-071A-BB48-85C1-D3C99D4EB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BLAST for Genomic Sequence Annotation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C7A4777-3894-CB4B-89BD-55FE5D7EE8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CD38-FD53-314E-8D58-ACE0D36791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83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18FB867-5BB6-3948-9A2C-FDDB61D3710C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1664FD-D65E-724D-98F2-EC142F37170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2D10DC-7090-F345-A0F2-ED0E359D123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0BFC76-37CA-1945-8244-46350597BB5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49384B-652A-CB47-B6F0-03B54B6A89C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8859A872-D018-5C45-9DB7-0C2BB29A3A9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D9C98FE5-7F0C-4648-BCE6-685864AEAE2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035C7D4C-072D-024D-8C25-502D3C387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A18423D4-00C7-F14C-99A7-9279F785D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B7DE57DC-ED57-D146-AFE9-5555B9C59D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3805A15D-0EED-1842-B66E-051DCD4871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en-US"/>
              <a:t>BLAST for Genomic Sequence Annotation</a:t>
            </a:r>
          </a:p>
        </p:txBody>
      </p:sp>
      <p:sp>
        <p:nvSpPr>
          <p:cNvPr id="4109" name="Rectangle 13">
            <a:extLst>
              <a:ext uri="{FF2B5EF4-FFF2-40B4-BE49-F238E27FC236}">
                <a16:creationId xmlns:a16="http://schemas.microsoft.com/office/drawing/2014/main" id="{9B69BB97-B22B-E647-B0AC-66BF24E409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A36048B-88FC-5640-8C3D-D83B173F83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gep.org/lessons/jbuhler-lecture-smith_waterman_blast/" TargetMode="External"/><Relationship Id="rId2" Type="http://schemas.openxmlformats.org/officeDocument/2006/relationships/hyperlink" Target="https://thegep.org/lessons/aweisstein-lesson_with_exercises-dynamic_programmin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255C2009-BF7A-5B4F-8FEF-0A009CAA83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7696200" cy="1462088"/>
          </a:xfrm>
        </p:spPr>
        <p:txBody>
          <a:bodyPr/>
          <a:lstStyle/>
          <a:p>
            <a:pPr eaLnBrk="1" hangingPunct="1"/>
            <a:r>
              <a:rPr lang="en-US" altLang="en-US" dirty="0"/>
              <a:t>Using BLAST for Genomic Sequence Annotation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BC96159-16A1-9C4A-95D5-5695B245E56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Jeremy Buhler</a:t>
            </a:r>
          </a:p>
          <a:p>
            <a:pPr eaLnBrk="1" hangingPunct="1"/>
            <a:endParaRPr lang="en-US" altLang="en-US" sz="1800" b="1" dirty="0"/>
          </a:p>
          <a:p>
            <a:pPr eaLnBrk="1" hangingPunct="1"/>
            <a:r>
              <a:rPr lang="en-US" altLang="en-US" sz="1800" b="1" dirty="0"/>
              <a:t>Adapted by Wilson Leung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D76C41-64F0-9043-9675-8D0552BEC0A0}"/>
              </a:ext>
            </a:extLst>
          </p:cNvPr>
          <p:cNvSpPr txBox="1"/>
          <p:nvPr/>
        </p:nvSpPr>
        <p:spPr>
          <a:xfrm>
            <a:off x="5029200" y="6248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Last Update: 08/16/2023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8BA8628-A8BC-E24B-BAD8-1B1D2A154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Sequence History (2/2)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B2CB578-B1DF-9948-BE23-68AF14E66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Draw lines between bases of S and T that come from same base of U.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This is a “tree alignment” of S,T,U.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BBA10330-DDB3-5245-8C91-B5B08A75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96"/>
          <a:stretch>
            <a:fillRect/>
          </a:stretch>
        </p:blipFill>
        <p:spPr bwMode="auto">
          <a:xfrm>
            <a:off x="1447800" y="3429000"/>
            <a:ext cx="65532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861E226-6905-5E48-A6A4-12F5113AE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Sequence Alignment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0D9CA16-9F72-B14D-8221-95CB257CE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Now elide the ancestor…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Result is correspondence between bases of S, T – a </a:t>
            </a:r>
            <a:r>
              <a:rPr lang="en-US" altLang="en-US">
                <a:solidFill>
                  <a:schemeClr val="hlink"/>
                </a:solidFill>
              </a:rPr>
              <a:t>sequence alignment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C4634802-E75D-8B40-AA8D-3E737ED92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01"/>
          <a:stretch>
            <a:fillRect/>
          </a:stretch>
        </p:blipFill>
        <p:spPr bwMode="auto">
          <a:xfrm>
            <a:off x="1828800" y="2971800"/>
            <a:ext cx="54102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530077B-73E2-584B-B809-FEC7CAD10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Similarity Score of Alignment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50D71DA-BAD1-2F46-BB6D-70137B982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Fewer mutations 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 more conservation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Give </a:t>
            </a:r>
            <a:r>
              <a:rPr lang="en-US" altLang="en-US">
                <a:solidFill>
                  <a:schemeClr val="folHlink"/>
                </a:solidFill>
              </a:rPr>
              <a:t>bonus</a:t>
            </a:r>
            <a:r>
              <a:rPr lang="en-US" altLang="en-US"/>
              <a:t> for matches, </a:t>
            </a:r>
            <a:r>
              <a:rPr lang="en-US" altLang="en-US">
                <a:solidFill>
                  <a:schemeClr val="hlink"/>
                </a:solidFill>
              </a:rPr>
              <a:t>penalties</a:t>
            </a:r>
            <a:r>
              <a:rPr lang="en-US" altLang="en-US"/>
              <a:t>      for substitutions and gaps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40C10C50-7114-E74A-9D23-C3AEB75DF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0"/>
          <a:stretch>
            <a:fillRect/>
          </a:stretch>
        </p:blipFill>
        <p:spPr bwMode="auto">
          <a:xfrm>
            <a:off x="1447800" y="2743200"/>
            <a:ext cx="70675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6B708B3-CD0B-D242-BA5B-DA2789B24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One Small Problem…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6F393B1-EFB6-B048-89B8-441841436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 you own a </a:t>
            </a:r>
            <a:r>
              <a:rPr lang="en-US" altLang="en-US">
                <a:solidFill>
                  <a:schemeClr val="folHlink"/>
                </a:solidFill>
              </a:rPr>
              <a:t>time machine</a:t>
            </a:r>
            <a:r>
              <a:rPr lang="en-US" altLang="en-US"/>
              <a:t>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not, how do you know</a:t>
            </a:r>
          </a:p>
          <a:p>
            <a:pPr lvl="1" eaLnBrk="1" hangingPunct="1"/>
            <a:r>
              <a:rPr lang="en-US" altLang="en-US"/>
              <a:t>ancestral sequence U?</a:t>
            </a:r>
          </a:p>
          <a:p>
            <a:pPr lvl="1" eaLnBrk="1" hangingPunct="1"/>
            <a:r>
              <a:rPr lang="en-US" altLang="en-US"/>
              <a:t>history of mutation?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Hence, how to get correct alignment?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6D80DD76-4C11-4244-8F2D-895CD929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99866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BC699FA-FE4E-3648-BFE2-093DAF1D7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We Do In Practice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472F90F-B9A7-D54D-A8CD-07E34912C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68788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Guess</a:t>
            </a:r>
            <a:r>
              <a:rPr lang="en-US" altLang="en-US"/>
              <a:t> an alignment that minimizes      # of hypothesized mutations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(more precisely, maximizes score)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CA8DE8B5-785E-DD40-B4A5-23CF8ED14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4" t="23511"/>
          <a:stretch>
            <a:fillRect/>
          </a:stretch>
        </p:blipFill>
        <p:spPr bwMode="auto">
          <a:xfrm>
            <a:off x="2133600" y="3200400"/>
            <a:ext cx="510540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EFEF941-A6D4-C745-B733-61FD9A71C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A0BB569-EC54-F140-8B2B-302A70F85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0C0C0"/>
                </a:solidFill>
              </a:rPr>
              <a:t>What is comparative annotation?</a:t>
            </a:r>
          </a:p>
          <a:p>
            <a:pPr eaLnBrk="1" hangingPunct="1"/>
            <a:endParaRPr lang="en-US" altLang="en-US">
              <a:solidFill>
                <a:srgbClr val="C0C0C0"/>
              </a:solidFill>
            </a:endParaRPr>
          </a:p>
          <a:p>
            <a:pPr eaLnBrk="1" hangingPunct="1"/>
            <a:r>
              <a:rPr lang="en-US" altLang="en-US">
                <a:solidFill>
                  <a:srgbClr val="C0C0C0"/>
                </a:solidFill>
              </a:rPr>
              <a:t>How to measure similarity between biosequences</a:t>
            </a:r>
          </a:p>
          <a:p>
            <a:pPr eaLnBrk="1" hangingPunct="1"/>
            <a:endParaRPr lang="en-US" altLang="en-US">
              <a:solidFill>
                <a:srgbClr val="C0C0C0"/>
              </a:solidFill>
            </a:endParaRPr>
          </a:p>
          <a:p>
            <a:pPr eaLnBrk="1" hangingPunct="1"/>
            <a:r>
              <a:rPr lang="en-US" altLang="en-US"/>
              <a:t>How to decide whether two sequences are “similar enough”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B4F6860-1A85-F041-82C4-2D8BDB675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Deciding What to Report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8816317-659F-3F49-B175-14E2FBEFF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Any two sequences can be aligned   with </a:t>
            </a:r>
            <a:r>
              <a:rPr lang="en-US" altLang="en-US" b="1" i="1"/>
              <a:t>some</a:t>
            </a:r>
            <a:r>
              <a:rPr lang="en-US" altLang="en-US"/>
              <a:t> score.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solidFill>
                  <a:schemeClr val="folHlink"/>
                </a:solidFill>
              </a:rPr>
              <a:t>Higher</a:t>
            </a:r>
            <a:r>
              <a:rPr lang="en-US" altLang="en-US"/>
              <a:t> scores are better…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When is score </a:t>
            </a:r>
            <a:r>
              <a:rPr lang="en-US" altLang="en-US">
                <a:solidFill>
                  <a:schemeClr val="folHlink"/>
                </a:solidFill>
              </a:rPr>
              <a:t>high enough</a:t>
            </a:r>
            <a:r>
              <a:rPr lang="en-US" altLang="en-US"/>
              <a:t> to be  evidence of conservation?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3D5418F-12C0-7446-B82F-0533FD309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Idea: Test a Null Hypothesis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2839992-4C90-C045-8D67-CBF78B8CA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Suppose two DNA seqs S, T are   </a:t>
            </a:r>
            <a:r>
              <a:rPr lang="en-US" altLang="en-US" b="1"/>
              <a:t>completely unrelated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What is probability that best alignment between S, T has score at least </a:t>
            </a:r>
            <a:r>
              <a:rPr lang="en-US" altLang="en-US" b="1">
                <a:solidFill>
                  <a:schemeClr val="folHlink"/>
                </a:solidFill>
                <a:latin typeface="Symbol" pitchFamily="2" charset="2"/>
              </a:rPr>
              <a:t>Q</a:t>
            </a:r>
            <a:r>
              <a:rPr lang="en-US" altLang="en-US"/>
              <a:t>?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If score(S,T) is unlikely to occur by chance, then report (S,T)</a:t>
            </a:r>
            <a:endParaRPr lang="en-US" altLang="en-US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72A6AFB-14ED-4E49-BF4B-96A8DF14F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Null Model Assumptions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0C90A6C-7EB4-4749-98B6-FF4033A1B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Bases of </a:t>
            </a:r>
            <a:r>
              <a:rPr lang="en-US" altLang="en-US" dirty="0" err="1"/>
              <a:t>seqs</a:t>
            </a:r>
            <a:r>
              <a:rPr lang="en-US" altLang="en-US" dirty="0"/>
              <a:t> S, T generated    independently at random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84D99E4B-5840-B343-A694-66C7D22AE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657600"/>
            <a:ext cx="762000" cy="762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88FBD4FB-D446-BF4E-AE43-DD7499066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41738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7EDD3EFA-06A5-3D49-90C4-D67044A1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41738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8D649B0C-1C49-2F41-92BB-57CEF4EF7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41738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:a16="http://schemas.microsoft.com/office/drawing/2014/main" id="{E61ED957-9D91-5944-AEA0-C3ACE3F65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41738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4A8E7A15-2C1D-ED43-87AC-20CFFCD78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41738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19478" name="Rectangle 22">
            <a:extLst>
              <a:ext uri="{FF2B5EF4-FFF2-40B4-BE49-F238E27FC236}">
                <a16:creationId xmlns:a16="http://schemas.microsoft.com/office/drawing/2014/main" id="{BBFFA903-54B1-4047-9FD2-941B6AF3A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562600"/>
            <a:ext cx="685800" cy="685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hlink"/>
              </a:solidFill>
            </a:endParaRPr>
          </a:p>
        </p:txBody>
      </p:sp>
      <p:sp>
        <p:nvSpPr>
          <p:cNvPr id="19479" name="Text Box 23">
            <a:extLst>
              <a:ext uri="{FF2B5EF4-FFF2-40B4-BE49-F238E27FC236}">
                <a16:creationId xmlns:a16="http://schemas.microsoft.com/office/drawing/2014/main" id="{A45BA516-803A-784E-9C90-15601AAFE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646738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Courier New" panose="02070309020205020404" pitchFamily="49" charset="0"/>
              </a:rPr>
              <a:t>t</a:t>
            </a:r>
          </a:p>
        </p:txBody>
      </p:sp>
      <p:sp>
        <p:nvSpPr>
          <p:cNvPr id="19480" name="Text Box 24">
            <a:extLst>
              <a:ext uri="{FF2B5EF4-FFF2-40B4-BE49-F238E27FC236}">
                <a16:creationId xmlns:a16="http://schemas.microsoft.com/office/drawing/2014/main" id="{62CA9FA4-8EC3-674D-B3CA-947C1A60F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646738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9481" name="Text Box 25">
            <a:extLst>
              <a:ext uri="{FF2B5EF4-FFF2-40B4-BE49-F238E27FC236}">
                <a16:creationId xmlns:a16="http://schemas.microsoft.com/office/drawing/2014/main" id="{3F91B6A5-6AE3-7049-9D28-512F352AC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646738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Courier New" panose="02070309020205020404" pitchFamily="49" charset="0"/>
              </a:rPr>
              <a:t>c</a:t>
            </a:r>
          </a:p>
        </p:txBody>
      </p:sp>
      <p:sp>
        <p:nvSpPr>
          <p:cNvPr id="19482" name="Text Box 26">
            <a:extLst>
              <a:ext uri="{FF2B5EF4-FFF2-40B4-BE49-F238E27FC236}">
                <a16:creationId xmlns:a16="http://schemas.microsoft.com/office/drawing/2014/main" id="{51114146-97F9-0846-A44D-D1AED537E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646738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Courier New" panose="02070309020205020404" pitchFamily="49" charset="0"/>
              </a:rPr>
              <a:t>g</a:t>
            </a:r>
          </a:p>
        </p:txBody>
      </p:sp>
      <p:sp>
        <p:nvSpPr>
          <p:cNvPr id="19483" name="Text Box 27">
            <a:extLst>
              <a:ext uri="{FF2B5EF4-FFF2-40B4-BE49-F238E27FC236}">
                <a16:creationId xmlns:a16="http://schemas.microsoft.com/office/drawing/2014/main" id="{72225E8F-A4A6-5046-B2A0-74B74BD23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646738"/>
            <a:ext cx="396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hlink"/>
                </a:solidFill>
                <a:latin typeface="Courier New" panose="02070309020205020404" pitchFamily="49" charset="0"/>
              </a:rPr>
              <a:t>a</a:t>
            </a:r>
          </a:p>
        </p:txBody>
      </p:sp>
      <p:sp>
        <p:nvSpPr>
          <p:cNvPr id="32784" name="Text Box 28">
            <a:extLst>
              <a:ext uri="{FF2B5EF4-FFF2-40B4-BE49-F238E27FC236}">
                <a16:creationId xmlns:a16="http://schemas.microsoft.com/office/drawing/2014/main" id="{81BEBBB5-65CD-CD4C-A03B-190CC1D00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26146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random process </a:t>
            </a:r>
            <a:r>
              <a:rPr lang="en-US" altLang="en-US" sz="2400" b="1"/>
              <a:t>S</a:t>
            </a:r>
          </a:p>
        </p:txBody>
      </p:sp>
      <p:sp>
        <p:nvSpPr>
          <p:cNvPr id="19485" name="Text Box 29">
            <a:extLst>
              <a:ext uri="{FF2B5EF4-FFF2-40B4-BE49-F238E27FC236}">
                <a16:creationId xmlns:a16="http://schemas.microsoft.com/office/drawing/2014/main" id="{350A0EE3-E4CA-E14D-9215-B57C9A285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26082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random process </a:t>
            </a:r>
            <a:r>
              <a:rPr lang="en-US" altLang="en-US" sz="2400" b="1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46164 1.48148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3783 -2.59259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29497 3.33333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2033 -7.40741E-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1033 -4.81481E-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46164 1.48148E-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3783 -2.59259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29497 3.33333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2033 -7.40741E-7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0.1033 -4.81481E-6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4" grpId="1"/>
      <p:bldP spid="19466" grpId="0"/>
      <p:bldP spid="19466" grpId="1"/>
      <p:bldP spid="19467" grpId="0"/>
      <p:bldP spid="19467" grpId="1"/>
      <p:bldP spid="19468" grpId="0"/>
      <p:bldP spid="19468" grpId="1"/>
      <p:bldP spid="19469" grpId="0"/>
      <p:bldP spid="19469" grpId="1"/>
      <p:bldP spid="19478" grpId="0" animBg="1"/>
      <p:bldP spid="19479" grpId="0"/>
      <p:bldP spid="19479" grpId="1"/>
      <p:bldP spid="19480" grpId="0"/>
      <p:bldP spid="19480" grpId="1"/>
      <p:bldP spid="19481" grpId="0"/>
      <p:bldP spid="19481" grpId="1"/>
      <p:bldP spid="19482" grpId="0"/>
      <p:bldP spid="19482" grpId="1"/>
      <p:bldP spid="19483" grpId="0"/>
      <p:bldP spid="19483" grpId="1"/>
      <p:bldP spid="194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0E57-D98B-46FB-BF21-53BA6589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8B592-72E9-4150-0637-8806946F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9800"/>
            <a:ext cx="7772400" cy="722313"/>
          </a:xfrm>
        </p:spPr>
        <p:txBody>
          <a:bodyPr/>
          <a:lstStyle/>
          <a:p>
            <a:r>
              <a:rPr lang="en-US" sz="2000" dirty="0"/>
              <a:t>Eddy SR. Where did the BLOSUM62 alignment score matrix come from? Nat </a:t>
            </a:r>
            <a:r>
              <a:rPr lang="en-US" sz="2000" dirty="0" err="1"/>
              <a:t>Biotechnol</a:t>
            </a:r>
            <a:r>
              <a:rPr lang="en-US" sz="2000" dirty="0"/>
              <a:t>. 2004 Aug;22(8):1035-6.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91C22-6790-064A-58BC-7A7699835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04046"/>
            <a:ext cx="5257800" cy="3717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16EF1B-D44D-6174-754D-7F6DC0F03E4A}"/>
              </a:ext>
            </a:extLst>
          </p:cNvPr>
          <p:cNvSpPr txBox="1"/>
          <p:nvPr/>
        </p:nvSpPr>
        <p:spPr>
          <a:xfrm>
            <a:off x="6781800" y="529993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“BLOSUM”. Wikipedia. </a:t>
            </a:r>
            <a:r>
              <a:rPr lang="en-US" sz="1400" dirty="0" err="1"/>
              <a:t>Ppgardne</a:t>
            </a:r>
            <a:r>
              <a:rPr lang="en-US" sz="1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463D3-A000-1227-C7B0-FE4B6A187517}"/>
              </a:ext>
            </a:extLst>
          </p:cNvPr>
          <p:cNvSpPr txBox="1"/>
          <p:nvPr/>
        </p:nvSpPr>
        <p:spPr>
          <a:xfrm>
            <a:off x="6787376" y="2286000"/>
            <a:ext cx="2280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BLOSUM62 Matrix</a:t>
            </a:r>
          </a:p>
          <a:p>
            <a:endParaRPr lang="en-US" sz="1600" dirty="0"/>
          </a:p>
          <a:p>
            <a:r>
              <a:rPr lang="en-US" sz="1600" dirty="0"/>
              <a:t>Amino acids grouped by the </a:t>
            </a:r>
            <a:r>
              <a:rPr lang="en-US" sz="1600" dirty="0" err="1"/>
              <a:t>Dayhoff</a:t>
            </a:r>
            <a:r>
              <a:rPr lang="en-US" sz="1600" dirty="0"/>
              <a:t> classification scheme</a:t>
            </a:r>
          </a:p>
        </p:txBody>
      </p:sp>
    </p:spTree>
    <p:extLst>
      <p:ext uri="{BB962C8B-B14F-4D97-AF65-F5344CB8AC3E}">
        <p14:creationId xmlns:p14="http://schemas.microsoft.com/office/powerpoint/2010/main" val="22675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09E9CAA-FCB9-014E-AEBD-251FE4F17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96E2FDB-B3C7-A04B-88EA-8366BF250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comparative annotation?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How to measure similarity between biosequences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How to decide whether two sequences are “similar enough”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FAC3832-F42D-B4C4-F525-F310F4B5D365}"/>
              </a:ext>
            </a:extLst>
          </p:cNvPr>
          <p:cNvGrpSpPr/>
          <p:nvPr/>
        </p:nvGrpSpPr>
        <p:grpSpPr>
          <a:xfrm>
            <a:off x="445993" y="2133600"/>
            <a:ext cx="4959511" cy="3759026"/>
            <a:chOff x="445993" y="2133600"/>
            <a:chExt cx="4959511" cy="37590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1E85BE-D0EF-2035-9064-25D6F3A834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27" r="1003" b="6261"/>
            <a:stretch/>
          </p:blipFill>
          <p:spPr>
            <a:xfrm>
              <a:off x="568968" y="2133600"/>
              <a:ext cx="4836536" cy="375902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77E6F4-B777-BBB0-53F2-1727B18EFF00}"/>
                </a:ext>
              </a:extLst>
            </p:cNvPr>
            <p:cNvSpPr/>
            <p:nvPr/>
          </p:nvSpPr>
          <p:spPr bwMode="auto">
            <a:xfrm>
              <a:off x="445993" y="2209113"/>
              <a:ext cx="336146" cy="3361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039C8C-89FB-AC24-F7E1-5DE33DFD617B}"/>
              </a:ext>
            </a:extLst>
          </p:cNvPr>
          <p:cNvSpPr txBox="1"/>
          <p:nvPr/>
        </p:nvSpPr>
        <p:spPr>
          <a:xfrm>
            <a:off x="253017" y="6248400"/>
            <a:ext cx="5038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Styczynski MP, et al. BLOSUM62 miscalculations improve search performance. Nat </a:t>
            </a:r>
            <a:r>
              <a:rPr lang="en-US" sz="1400" dirty="0" err="1"/>
              <a:t>Biotechnol</a:t>
            </a:r>
            <a:r>
              <a:rPr lang="en-US" sz="1400" dirty="0"/>
              <a:t>. 2008 Mar;26(3):274-5.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1559C-BF2D-60DB-D500-DBF61EC95243}"/>
              </a:ext>
            </a:extLst>
          </p:cNvPr>
          <p:cNvSpPr txBox="1"/>
          <p:nvPr/>
        </p:nvSpPr>
        <p:spPr>
          <a:xfrm rot="16200000">
            <a:off x="-1424197" y="3913844"/>
            <a:ext cx="361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Fraction of homologs identified by BLAST search (coverage)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7B828C-3298-5729-F5FD-2B637BD4B5CA}"/>
              </a:ext>
            </a:extLst>
          </p:cNvPr>
          <p:cNvSpPr txBox="1"/>
          <p:nvPr/>
        </p:nvSpPr>
        <p:spPr>
          <a:xfrm>
            <a:off x="1137122" y="5870247"/>
            <a:ext cx="3614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Errors per query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DDDC3-1F96-3BD0-9AEE-0DEB2D98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the BLOSUM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7E597-C15F-BD07-3336-147815635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290" y="2327979"/>
            <a:ext cx="3957710" cy="4393947"/>
          </a:xfrm>
        </p:spPr>
        <p:txBody>
          <a:bodyPr/>
          <a:lstStyle/>
          <a:p>
            <a:pPr indent="-225425"/>
            <a:r>
              <a:rPr lang="en-US" sz="1600" dirty="0"/>
              <a:t>Benchmark: detect distant homologs in the ASTRAL database</a:t>
            </a:r>
          </a:p>
          <a:p>
            <a:pPr indent="-225425"/>
            <a:endParaRPr lang="en-US" sz="1600" dirty="0"/>
          </a:p>
          <a:p>
            <a:pPr indent="-225425"/>
            <a:r>
              <a:rPr lang="en-US" sz="1600" dirty="0"/>
              <a:t>The “correct” matrix (</a:t>
            </a:r>
            <a:r>
              <a:rPr lang="en-US" sz="1600" b="1" dirty="0">
                <a:solidFill>
                  <a:srgbClr val="ED1316"/>
                </a:solidFill>
              </a:rPr>
              <a:t>RBLOSUM64</a:t>
            </a:r>
            <a:r>
              <a:rPr lang="en-US" sz="1600" dirty="0"/>
              <a:t>) performs worse than the </a:t>
            </a:r>
            <a:r>
              <a:rPr lang="en-US" sz="1600" b="1" dirty="0">
                <a:solidFill>
                  <a:srgbClr val="3B56A6"/>
                </a:solidFill>
              </a:rPr>
              <a:t>BLOSUM62</a:t>
            </a:r>
            <a:r>
              <a:rPr lang="en-US" sz="1600" dirty="0"/>
              <a:t> matrix</a:t>
            </a:r>
          </a:p>
          <a:p>
            <a:pPr indent="-225425"/>
            <a:endParaRPr lang="en-US" sz="1600" dirty="0"/>
          </a:p>
          <a:p>
            <a:pPr indent="-225425"/>
            <a:r>
              <a:rPr lang="en-US" sz="1600" dirty="0"/>
              <a:t>Subsequent ”fix” of the BLOSUM matrices:</a:t>
            </a:r>
          </a:p>
          <a:p>
            <a:pPr lvl="1"/>
            <a:r>
              <a:rPr lang="en-US" sz="1200" dirty="0"/>
              <a:t>Hess M, et al. Addressing inaccuracies in BLOSUM computation improves homology search performance. BMC Bioinformatics. 2016 Apr 27;17:189.</a:t>
            </a:r>
          </a:p>
        </p:txBody>
      </p:sp>
    </p:spTree>
    <p:extLst>
      <p:ext uri="{BB962C8B-B14F-4D97-AF65-F5344CB8AC3E}">
        <p14:creationId xmlns:p14="http://schemas.microsoft.com/office/powerpoint/2010/main" val="38958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BE45A88-8868-A043-97BD-4E336CE87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P-values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40DE46E-C885-2A4A-A335-E49535FE3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Given random seqs S’, T’ with same  base distributions as S, T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Karlin-Altschul theory</a:t>
            </a:r>
            <a:r>
              <a:rPr lang="en-US" altLang="en-US"/>
              <a:t> tells us probability that S’, T’ align with score at least </a:t>
            </a:r>
            <a:r>
              <a:rPr lang="en-US" altLang="en-US" b="1">
                <a:latin typeface="Symbol" pitchFamily="2" charset="2"/>
              </a:rPr>
              <a:t>Q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p(</a:t>
            </a:r>
            <a:r>
              <a:rPr lang="en-US" altLang="en-US" b="1">
                <a:latin typeface="Symbol" pitchFamily="2" charset="2"/>
              </a:rPr>
              <a:t>Q</a:t>
            </a:r>
            <a:r>
              <a:rPr lang="en-US" altLang="en-US"/>
              <a:t>) is small, report alignment of S,T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1B2B6A3E-398A-CD4F-BA35-107C5B2DF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E-values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6AC1B8E-2CDA-D847-84D7-B679AD76D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For computational reasons, BLAST   reports </a:t>
            </a:r>
            <a:r>
              <a:rPr lang="en-US" altLang="en-US" dirty="0">
                <a:solidFill>
                  <a:schemeClr val="hlink"/>
                </a:solidFill>
              </a:rPr>
              <a:t>not p(</a:t>
            </a:r>
            <a:r>
              <a:rPr lang="en-US" altLang="en-US" b="1" dirty="0">
                <a:solidFill>
                  <a:schemeClr val="hlink"/>
                </a:solidFill>
                <a:latin typeface="Symbol" pitchFamily="2" charset="2"/>
              </a:rPr>
              <a:t>Q</a:t>
            </a:r>
            <a:r>
              <a:rPr lang="en-US" altLang="en-US" dirty="0">
                <a:solidFill>
                  <a:schemeClr val="hlink"/>
                </a:solidFill>
              </a:rPr>
              <a:t>)</a:t>
            </a:r>
            <a:r>
              <a:rPr lang="en-US" altLang="en-US" dirty="0"/>
              <a:t> but rather </a:t>
            </a:r>
            <a:r>
              <a:rPr lang="en-US" altLang="en-US" dirty="0">
                <a:solidFill>
                  <a:schemeClr val="folHlink"/>
                </a:solidFill>
              </a:rPr>
              <a:t>E(</a:t>
            </a:r>
            <a:r>
              <a:rPr lang="en-US" altLang="en-US" b="1" dirty="0">
                <a:solidFill>
                  <a:schemeClr val="folHlink"/>
                </a:solidFill>
                <a:latin typeface="Symbol" pitchFamily="2" charset="2"/>
              </a:rPr>
              <a:t>Q</a:t>
            </a:r>
            <a:r>
              <a:rPr lang="en-US" altLang="en-US" dirty="0">
                <a:solidFill>
                  <a:schemeClr val="folHlink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folHlink"/>
                </a:solidFill>
              </a:rPr>
              <a:t>E(</a:t>
            </a:r>
            <a:r>
              <a:rPr lang="en-US" altLang="en-US" b="1" dirty="0">
                <a:solidFill>
                  <a:schemeClr val="folHlink"/>
                </a:solidFill>
                <a:latin typeface="Symbol" pitchFamily="2" charset="2"/>
              </a:rPr>
              <a:t>Q</a:t>
            </a:r>
            <a:r>
              <a:rPr lang="en-US" altLang="en-US" dirty="0">
                <a:solidFill>
                  <a:schemeClr val="folHlink"/>
                </a:solidFill>
              </a:rPr>
              <a:t>)</a:t>
            </a:r>
            <a:r>
              <a:rPr lang="en-US" altLang="en-US" dirty="0"/>
              <a:t> = expected # times alignment with score at least </a:t>
            </a:r>
            <a:r>
              <a:rPr lang="en-US" altLang="en-US" b="1" dirty="0">
                <a:latin typeface="Symbol" pitchFamily="2" charset="2"/>
              </a:rPr>
              <a:t>Q</a:t>
            </a:r>
            <a:r>
              <a:rPr lang="en-US" altLang="en-US" dirty="0"/>
              <a:t> happens by chance in current search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If </a:t>
            </a:r>
            <a:r>
              <a:rPr lang="en-US" altLang="en-US" dirty="0">
                <a:solidFill>
                  <a:schemeClr val="hlink"/>
                </a:solidFill>
              </a:rPr>
              <a:t>E(</a:t>
            </a:r>
            <a:r>
              <a:rPr lang="en-US" altLang="en-US" b="1" dirty="0">
                <a:solidFill>
                  <a:schemeClr val="hlink"/>
                </a:solidFill>
                <a:latin typeface="Symbol" pitchFamily="2" charset="2"/>
              </a:rPr>
              <a:t>Q</a:t>
            </a:r>
            <a:r>
              <a:rPr lang="en-US" altLang="en-US" dirty="0">
                <a:solidFill>
                  <a:schemeClr val="hlink"/>
                </a:solidFill>
              </a:rPr>
              <a:t>) &lt; 1</a:t>
            </a:r>
            <a:r>
              <a:rPr lang="en-US" altLang="en-US" dirty="0"/>
              <a:t>, then score </a:t>
            </a:r>
            <a:r>
              <a:rPr lang="en-US" altLang="en-US" b="1" dirty="0">
                <a:latin typeface="Symbol" pitchFamily="2" charset="2"/>
              </a:rPr>
              <a:t>Q</a:t>
            </a:r>
            <a:r>
              <a:rPr lang="en-US" altLang="en-US" dirty="0"/>
              <a:t> is interesting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24C9F93-314F-4C49-AA53-2962AAC3C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Caveats about E-values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F05F1A5-634C-5747-9E8E-885CC53B5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Model from which E-values are com-puted is too simple for real bioseqs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Large margin of safety is wise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Be </a:t>
            </a:r>
            <a:r>
              <a:rPr lang="en-US" altLang="en-US">
                <a:solidFill>
                  <a:schemeClr val="hlink"/>
                </a:solidFill>
              </a:rPr>
              <a:t>very skeptical</a:t>
            </a:r>
            <a:r>
              <a:rPr lang="en-US" altLang="en-US"/>
              <a:t> of “matches”         with E &gt; 10</a:t>
            </a:r>
            <a:r>
              <a:rPr lang="en-US" altLang="en-US" baseline="30000"/>
              <a:t>-5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BBA3B-22A9-8E38-5237-CB9D8757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 for E-value = 0.0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B2F19-E33F-2455-AC12-EBFD60444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E-value is less than </a:t>
            </a:r>
            <a:r>
              <a:rPr lang="en-US" b="1" dirty="0">
                <a:solidFill>
                  <a:srgbClr val="FF0000"/>
                </a:solidFill>
              </a:rPr>
              <a:t>1.0e-180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2CE2D7-B694-4499-38F0-6D04AE7943A0}"/>
              </a:ext>
            </a:extLst>
          </p:cNvPr>
          <p:cNvGrpSpPr/>
          <p:nvPr/>
        </p:nvGrpSpPr>
        <p:grpSpPr>
          <a:xfrm>
            <a:off x="1150936" y="3003282"/>
            <a:ext cx="6780196" cy="2882374"/>
            <a:chOff x="1150936" y="3003282"/>
            <a:chExt cx="6780196" cy="288237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1F047D-488B-D705-B48B-EECE52D3E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936" y="4211492"/>
              <a:ext cx="6388113" cy="157970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B7E8DC-2C57-EF57-F781-477CD66FC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9522"/>
            <a:stretch/>
          </p:blipFill>
          <p:spPr>
            <a:xfrm>
              <a:off x="1150937" y="3003282"/>
              <a:ext cx="6780195" cy="1062355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84AB778-C02C-F213-25EF-46CCB9BA7C41}"/>
                </a:ext>
              </a:extLst>
            </p:cNvPr>
            <p:cNvCxnSpPr/>
            <p:nvPr/>
          </p:nvCxnSpPr>
          <p:spPr bwMode="auto">
            <a:xfrm flipH="1" flipV="1">
              <a:off x="5486400" y="5675970"/>
              <a:ext cx="533400" cy="209686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2120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2DE833C-7DC5-3F47-95A4-847B4CA32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D963896-CB69-9E41-97B7-D8F73D673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hlink"/>
                </a:solidFill>
              </a:rPr>
              <a:t>Comparative annotation</a:t>
            </a:r>
            <a:r>
              <a:rPr lang="en-US" altLang="en-US" sz="2800" dirty="0"/>
              <a:t> with BLAST uses similarity as evidence for conserved function.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>
                <a:solidFill>
                  <a:schemeClr val="folHlink"/>
                </a:solidFill>
              </a:rPr>
              <a:t>Similarity score</a:t>
            </a:r>
            <a:r>
              <a:rPr lang="en-US" altLang="en-US" sz="2800" dirty="0"/>
              <a:t> based on hypothesized evolutionary relations among sequences.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>
                <a:solidFill>
                  <a:schemeClr val="folHlink"/>
                </a:solidFill>
              </a:rPr>
              <a:t>E-values</a:t>
            </a:r>
            <a:r>
              <a:rPr lang="en-US" altLang="en-US" sz="2800" dirty="0"/>
              <a:t> indicate whether scores are high enough to be real biological conservation.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84CC-3254-0AE9-2776-33F277C6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153BC-4481-8136-B171-0893C5B53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Introduction to Dynamic Programming</a:t>
            </a:r>
            <a:endParaRPr lang="en-US" dirty="0"/>
          </a:p>
          <a:p>
            <a:pPr lvl="1"/>
            <a:r>
              <a:rPr lang="en-US" dirty="0"/>
              <a:t>Overview of the algorithms for calculating global, semiglobal, and local alignments</a:t>
            </a:r>
          </a:p>
          <a:p>
            <a:pPr lvl="1"/>
            <a:endParaRPr lang="en-US" dirty="0"/>
          </a:p>
          <a:p>
            <a:r>
              <a:rPr lang="en-US" dirty="0">
                <a:hlinkClick r:id="rId3"/>
              </a:rPr>
              <a:t>From Smith-Waterman to BLAST</a:t>
            </a:r>
            <a:endParaRPr lang="en-US" dirty="0"/>
          </a:p>
          <a:p>
            <a:pPr lvl="1"/>
            <a:r>
              <a:rPr lang="en-US" dirty="0"/>
              <a:t>Discuss the heuristics used by BLAST to reduce the search space and quickly report high-scoring local alignments</a:t>
            </a:r>
          </a:p>
        </p:txBody>
      </p:sp>
    </p:spTree>
    <p:extLst>
      <p:ext uri="{BB962C8B-B14F-4D97-AF65-F5344CB8AC3E}">
        <p14:creationId xmlns:p14="http://schemas.microsoft.com/office/powerpoint/2010/main" val="209096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9943807-683D-3C49-8F5B-645EDB584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Comparative Annotation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5661E8A-07EB-9D47-8522-848952A86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Identify functional elements in        DNA sequence </a:t>
            </a:r>
          </a:p>
          <a:p>
            <a:pPr eaLnBrk="1" hangingPunct="1">
              <a:lnSpc>
                <a:spcPct val="40000"/>
              </a:lnSpc>
            </a:pPr>
            <a:endParaRPr lang="en-US" altLang="en-US"/>
          </a:p>
          <a:p>
            <a:pPr eaLnBrk="1" hangingPunct="1"/>
            <a:r>
              <a:rPr lang="en-US" altLang="en-US"/>
              <a:t>Uses comparison to databases of sequences with known function</a:t>
            </a:r>
          </a:p>
        </p:txBody>
      </p:sp>
      <p:sp>
        <p:nvSpPr>
          <p:cNvPr id="17412" name="Freeform 4">
            <a:extLst>
              <a:ext uri="{FF2B5EF4-FFF2-40B4-BE49-F238E27FC236}">
                <a16:creationId xmlns:a16="http://schemas.microsoft.com/office/drawing/2014/main" id="{29C8C76F-04C5-3248-A5EE-806A8BDB8CDB}"/>
              </a:ext>
            </a:extLst>
          </p:cNvPr>
          <p:cNvSpPr>
            <a:spLocks/>
          </p:cNvSpPr>
          <p:nvPr/>
        </p:nvSpPr>
        <p:spPr bwMode="auto">
          <a:xfrm>
            <a:off x="1066800" y="4876800"/>
            <a:ext cx="469900" cy="1752600"/>
          </a:xfrm>
          <a:custGeom>
            <a:avLst/>
            <a:gdLst>
              <a:gd name="T0" fmla="*/ 20161250 w 296"/>
              <a:gd name="T1" fmla="*/ 0 h 1008"/>
              <a:gd name="T2" fmla="*/ 745966250 w 296"/>
              <a:gd name="T3" fmla="*/ 1160848867 h 1008"/>
              <a:gd name="T4" fmla="*/ 20161250 w 296"/>
              <a:gd name="T5" fmla="*/ 2147483646 h 1008"/>
              <a:gd name="T6" fmla="*/ 624998750 w 296"/>
              <a:gd name="T7" fmla="*/ 2147483646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6" h="1008">
                <a:moveTo>
                  <a:pt x="8" y="0"/>
                </a:moveTo>
                <a:cubicBezTo>
                  <a:pt x="152" y="132"/>
                  <a:pt x="296" y="264"/>
                  <a:pt x="296" y="384"/>
                </a:cubicBezTo>
                <a:cubicBezTo>
                  <a:pt x="296" y="504"/>
                  <a:pt x="16" y="616"/>
                  <a:pt x="8" y="720"/>
                </a:cubicBezTo>
                <a:cubicBezTo>
                  <a:pt x="0" y="824"/>
                  <a:pt x="208" y="960"/>
                  <a:pt x="248" y="100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B777E199-B8EA-A443-82E1-D4E3917B3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5257800"/>
            <a:ext cx="0" cy="304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557BC549-7A44-AE4A-B21C-4A5A4FB482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5257800"/>
            <a:ext cx="1447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DE0005DC-2E0C-984A-98BC-B76BE9CAE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410200"/>
            <a:ext cx="1371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AutoShape 8">
            <a:extLst>
              <a:ext uri="{FF2B5EF4-FFF2-40B4-BE49-F238E27FC236}">
                <a16:creationId xmlns:a16="http://schemas.microsoft.com/office/drawing/2014/main" id="{70D6C265-EB61-7B45-9368-99668B30A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0787" y="4873861"/>
            <a:ext cx="1676400" cy="1219200"/>
          </a:xfrm>
          <a:prstGeom prst="can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Biosequence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Database</a:t>
            </a:r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BE8B913A-9C2F-8C44-ABB4-D507B6942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53000"/>
            <a:ext cx="113347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New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DNA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sequence</a:t>
            </a:r>
          </a:p>
        </p:txBody>
      </p:sp>
      <p:sp>
        <p:nvSpPr>
          <p:cNvPr id="17418" name="Line 10">
            <a:extLst>
              <a:ext uri="{FF2B5EF4-FFF2-40B4-BE49-F238E27FC236}">
                <a16:creationId xmlns:a16="http://schemas.microsoft.com/office/drawing/2014/main" id="{82E55966-5517-9A42-9037-0E28C6512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1387" y="5026261"/>
            <a:ext cx="0" cy="304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>
            <a:extLst>
              <a:ext uri="{FF2B5EF4-FFF2-40B4-BE49-F238E27FC236}">
                <a16:creationId xmlns:a16="http://schemas.microsoft.com/office/drawing/2014/main" id="{B250AF50-B551-C54F-ACC0-C0DFA69448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1387" y="5483461"/>
            <a:ext cx="0" cy="304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>
            <a:extLst>
              <a:ext uri="{FF2B5EF4-FFF2-40B4-BE49-F238E27FC236}">
                <a16:creationId xmlns:a16="http://schemas.microsoft.com/office/drawing/2014/main" id="{433C1570-2297-A34D-A46D-4DA3492FF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1387" y="5940661"/>
            <a:ext cx="0" cy="304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F6AAB7D4-297D-7F43-8222-DDEEE8E44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912" y="4981811"/>
            <a:ext cx="20682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human </a:t>
            </a:r>
            <a:r>
              <a:rPr lang="en-US" altLang="en-US" sz="1800" i="1" dirty="0"/>
              <a:t>CFTR</a:t>
            </a:r>
            <a:r>
              <a:rPr lang="en-US" altLang="en-US" sz="1800" dirty="0"/>
              <a:t> gene</a:t>
            </a:r>
          </a:p>
        </p:txBody>
      </p:sp>
      <p:sp>
        <p:nvSpPr>
          <p:cNvPr id="17422" name="Text Box 14">
            <a:extLst>
              <a:ext uri="{FF2B5EF4-FFF2-40B4-BE49-F238E27FC236}">
                <a16:creationId xmlns:a16="http://schemas.microsoft.com/office/drawing/2014/main" id="{097DF1D8-7F6B-0744-A8EA-B41FCE98B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787" y="5407261"/>
            <a:ext cx="20394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mouse </a:t>
            </a:r>
            <a:r>
              <a:rPr lang="en-US" altLang="en-US" sz="1800" i="1" dirty="0"/>
              <a:t>CFTR</a:t>
            </a:r>
            <a:r>
              <a:rPr lang="en-US" altLang="en-US" sz="1800" dirty="0"/>
              <a:t> gene</a:t>
            </a:r>
          </a:p>
        </p:txBody>
      </p:sp>
      <p:sp>
        <p:nvSpPr>
          <p:cNvPr id="17423" name="Text Box 15">
            <a:extLst>
              <a:ext uri="{FF2B5EF4-FFF2-40B4-BE49-F238E27FC236}">
                <a16:creationId xmlns:a16="http://schemas.microsoft.com/office/drawing/2014/main" id="{03880819-7B98-E44F-93CB-9D96B8679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87" y="5864461"/>
            <a:ext cx="17492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dog </a:t>
            </a:r>
            <a:r>
              <a:rPr lang="en-US" altLang="en-US" sz="1800" i="1" dirty="0"/>
              <a:t>CFTR</a:t>
            </a:r>
            <a:r>
              <a:rPr lang="en-US" altLang="en-US" sz="1800" dirty="0"/>
              <a:t> gene</a:t>
            </a:r>
          </a:p>
        </p:txBody>
      </p:sp>
      <p:sp>
        <p:nvSpPr>
          <p:cNvPr id="17424" name="Line 16">
            <a:extLst>
              <a:ext uri="{FF2B5EF4-FFF2-40B4-BE49-F238E27FC236}">
                <a16:creationId xmlns:a16="http://schemas.microsoft.com/office/drawing/2014/main" id="{DF6A9098-0510-CA4E-9822-D551045E230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40187" y="4950061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7">
            <a:extLst>
              <a:ext uri="{FF2B5EF4-FFF2-40B4-BE49-F238E27FC236}">
                <a16:creationId xmlns:a16="http://schemas.microsoft.com/office/drawing/2014/main" id="{5BBDEC3D-764D-5747-AA0B-A17937EA72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40187" y="5864461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AutoShape 18">
            <a:extLst>
              <a:ext uri="{FF2B5EF4-FFF2-40B4-BE49-F238E27FC236}">
                <a16:creationId xmlns:a16="http://schemas.microsoft.com/office/drawing/2014/main" id="{36CFC88A-EE70-EF46-8365-23631F54A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187" y="5102461"/>
            <a:ext cx="609600" cy="1524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27" name="AutoShape 19">
            <a:extLst>
              <a:ext uri="{FF2B5EF4-FFF2-40B4-BE49-F238E27FC236}">
                <a16:creationId xmlns:a16="http://schemas.microsoft.com/office/drawing/2014/main" id="{2F247797-696B-0942-9D4B-6039BA081EAA}"/>
              </a:ext>
            </a:extLst>
          </p:cNvPr>
          <p:cNvSpPr>
            <a:spLocks noChangeArrowheads="1"/>
          </p:cNvSpPr>
          <p:nvPr/>
        </p:nvSpPr>
        <p:spPr bwMode="auto">
          <a:xfrm rot="1586340">
            <a:off x="3073187" y="5483461"/>
            <a:ext cx="609600" cy="1524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28" name="AutoShape 20">
            <a:extLst>
              <a:ext uri="{FF2B5EF4-FFF2-40B4-BE49-F238E27FC236}">
                <a16:creationId xmlns:a16="http://schemas.microsoft.com/office/drawing/2014/main" id="{886D57F5-F2EC-1641-A4E2-5CEB22CEE039}"/>
              </a:ext>
            </a:extLst>
          </p:cNvPr>
          <p:cNvSpPr>
            <a:spLocks noChangeArrowheads="1"/>
          </p:cNvSpPr>
          <p:nvPr/>
        </p:nvSpPr>
        <p:spPr bwMode="auto">
          <a:xfrm rot="2310129">
            <a:off x="3073187" y="5864461"/>
            <a:ext cx="609600" cy="152400"/>
          </a:xfrm>
          <a:prstGeom prst="leftRightArrow">
            <a:avLst>
              <a:gd name="adj1" fmla="val 50000"/>
              <a:gd name="adj2" fmla="val 8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29" name="Oval 21">
            <a:extLst>
              <a:ext uri="{FF2B5EF4-FFF2-40B4-BE49-F238E27FC236}">
                <a16:creationId xmlns:a16="http://schemas.microsoft.com/office/drawing/2014/main" id="{DE0B1637-C9E4-C64B-BABD-4402877CE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334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6169" name="Group 25">
            <a:extLst>
              <a:ext uri="{FF2B5EF4-FFF2-40B4-BE49-F238E27FC236}">
                <a16:creationId xmlns:a16="http://schemas.microsoft.com/office/drawing/2014/main" id="{12380F88-7F53-1045-9DFA-D44599EA29FE}"/>
              </a:ext>
            </a:extLst>
          </p:cNvPr>
          <p:cNvGrpSpPr>
            <a:grpSpLocks/>
          </p:cNvGrpSpPr>
          <p:nvPr/>
        </p:nvGrpSpPr>
        <p:grpSpPr bwMode="auto">
          <a:xfrm>
            <a:off x="3057524" y="4798218"/>
            <a:ext cx="5857876" cy="1528763"/>
            <a:chOff x="1968" y="3165"/>
            <a:chExt cx="3690" cy="963"/>
          </a:xfrm>
        </p:grpSpPr>
        <p:sp>
          <p:nvSpPr>
            <p:cNvPr id="17431" name="Rectangle 24">
              <a:extLst>
                <a:ext uri="{FF2B5EF4-FFF2-40B4-BE49-F238E27FC236}">
                  <a16:creationId xmlns:a16="http://schemas.microsoft.com/office/drawing/2014/main" id="{6E5AE4AA-BF42-404E-96D9-26C05E99F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165"/>
              <a:ext cx="3690" cy="9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7432" name="Text Box 22">
              <a:extLst>
                <a:ext uri="{FF2B5EF4-FFF2-40B4-BE49-F238E27FC236}">
                  <a16:creationId xmlns:a16="http://schemas.microsoft.com/office/drawing/2014/main" id="{18869E33-E0F3-1445-84E4-63864AD18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12"/>
              <a:ext cx="3561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600" dirty="0"/>
                <a:t>Probably </a:t>
              </a:r>
              <a:r>
                <a:rPr lang="en-US" altLang="en-US" sz="6600" i="1" dirty="0"/>
                <a:t>CFTR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8867205-33B9-7C4E-8E57-22122132D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Does It Work?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DB442D5-DEF1-2145-B34C-1FD41FF5F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17713"/>
            <a:ext cx="8269288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/>
              <a:t>Functional sequences are under </a:t>
            </a:r>
            <a:r>
              <a:rPr lang="en-US" altLang="en-US" dirty="0">
                <a:solidFill>
                  <a:schemeClr val="folHlink"/>
                </a:solidFill>
              </a:rPr>
              <a:t>negative selection</a:t>
            </a:r>
            <a:r>
              <a:rPr lang="en-US" altLang="en-US" dirty="0"/>
              <a:t> </a:t>
            </a:r>
            <a:r>
              <a:rPr lang="en-US" altLang="en-US" dirty="0">
                <a:sym typeface="Wingdings" pitchFamily="2" charset="2"/>
              </a:rPr>
              <a:t> fewer mutations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en-US" dirty="0">
                <a:sym typeface="Wingdings" pitchFamily="2" charset="2"/>
              </a:rPr>
              <a:t>More </a:t>
            </a:r>
            <a:r>
              <a:rPr lang="en-US" altLang="en-US" dirty="0">
                <a:solidFill>
                  <a:schemeClr val="folHlink"/>
                </a:solidFill>
                <a:sym typeface="Wingdings" pitchFamily="2" charset="2"/>
              </a:rPr>
              <a:t>conservation</a:t>
            </a:r>
            <a:r>
              <a:rPr lang="en-US" altLang="en-US" dirty="0">
                <a:sym typeface="Wingdings" pitchFamily="2" charset="2"/>
              </a:rPr>
              <a:t>  greater </a:t>
            </a:r>
            <a:r>
              <a:rPr lang="en-US" altLang="en-US" dirty="0">
                <a:solidFill>
                  <a:schemeClr val="hlink"/>
                </a:solidFill>
                <a:sym typeface="Wingdings" pitchFamily="2" charset="2"/>
              </a:rPr>
              <a:t>similarity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en-US" b="1" dirty="0">
                <a:sym typeface="Wingdings" pitchFamily="2" charset="2"/>
              </a:rPr>
              <a:t>BLAST software recognizes </a:t>
            </a:r>
            <a:r>
              <a:rPr lang="en-US" altLang="en-US" b="1" dirty="0">
                <a:solidFill>
                  <a:schemeClr val="hlink"/>
                </a:solidFill>
                <a:sym typeface="Wingdings" pitchFamily="2" charset="2"/>
              </a:rPr>
              <a:t>similarity</a:t>
            </a:r>
            <a:r>
              <a:rPr lang="en-US" altLang="en-US" b="1" dirty="0">
                <a:sym typeface="Wingdings" pitchFamily="2" charset="2"/>
              </a:rPr>
              <a:t>.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6D65F26-3905-A649-A1D4-FE54234F5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Caveats w/Similarity Evidence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ED05934-6051-AF46-B5DC-63EB05449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6565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Similarity without conservation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random chance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Conservation without selective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slow mutation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recent divergence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Similar selective pressures, but seqs have two distinct functions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ABEE6D2-E659-2544-816F-7B8428BD4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Overview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7A0DA60-858F-2645-ADC8-3119811BD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0C0C0"/>
                </a:solidFill>
              </a:rPr>
              <a:t>What is comparative annotation?</a:t>
            </a:r>
          </a:p>
          <a:p>
            <a:pPr eaLnBrk="1" hangingPunct="1"/>
            <a:endParaRPr lang="en-US" altLang="en-US">
              <a:solidFill>
                <a:srgbClr val="C0C0C0"/>
              </a:solidFill>
            </a:endParaRPr>
          </a:p>
          <a:p>
            <a:pPr eaLnBrk="1" hangingPunct="1"/>
            <a:r>
              <a:rPr lang="en-US" altLang="en-US"/>
              <a:t>How to measure similarity between biosequences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solidFill>
                  <a:srgbClr val="C0C0C0"/>
                </a:solidFill>
              </a:rPr>
              <a:t>How to decide whether two sequences are “similar enough”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E28DD0A-3132-1E44-8882-BE4C51C56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</a:t>
            </a:r>
            <a:r>
              <a:rPr lang="en-US" altLang="en-US" b="1"/>
              <a:t>Similarity</a:t>
            </a:r>
            <a:r>
              <a:rPr lang="en-US" altLang="en-US"/>
              <a:t>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1517FF3-281D-D448-8C17-C365B3E18D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to measure similarity of two        DNA seqs?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Mutations happen…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Measure should reflect desired evolutionary inference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ABA625D-9D07-7F4F-9C66-02CE54F51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Mutational Model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6131F08-F08E-BF41-8447-EBA722820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Sequences change by series of     events of (only) </a:t>
            </a:r>
            <a:r>
              <a:rPr lang="en-US" altLang="en-US">
                <a:solidFill>
                  <a:schemeClr val="hlink"/>
                </a:solidFill>
              </a:rPr>
              <a:t>three types</a:t>
            </a:r>
            <a:r>
              <a:rPr lang="en-US" altLang="en-US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folHlink"/>
                </a:solidFill>
              </a:rPr>
              <a:t>Substitution</a:t>
            </a:r>
            <a:r>
              <a:rPr lang="en-US" altLang="en-US"/>
              <a:t> of one base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folHlink"/>
                </a:solidFill>
              </a:rPr>
              <a:t>Insertion</a:t>
            </a:r>
            <a:r>
              <a:rPr lang="en-US" altLang="en-US"/>
              <a:t> of one base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folHlink"/>
                </a:solidFill>
              </a:rPr>
              <a:t>Deletion</a:t>
            </a:r>
            <a:r>
              <a:rPr lang="en-US" altLang="en-US"/>
              <a:t> of one base</a:t>
            </a:r>
          </a:p>
        </p:txBody>
      </p:sp>
      <p:grpSp>
        <p:nvGrpSpPr>
          <p:cNvPr id="22532" name="Group 14">
            <a:extLst>
              <a:ext uri="{FF2B5EF4-FFF2-40B4-BE49-F238E27FC236}">
                <a16:creationId xmlns:a16="http://schemas.microsoft.com/office/drawing/2014/main" id="{24571B9F-0676-1642-9AD0-97A1C77E2D33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429000"/>
            <a:ext cx="2047875" cy="523875"/>
            <a:chOff x="4176" y="1920"/>
            <a:chExt cx="1290" cy="330"/>
          </a:xfrm>
        </p:grpSpPr>
        <p:sp>
          <p:nvSpPr>
            <p:cNvPr id="22541" name="Text Box 5">
              <a:extLst>
                <a:ext uri="{FF2B5EF4-FFF2-40B4-BE49-F238E27FC236}">
                  <a16:creationId xmlns:a16="http://schemas.microsoft.com/office/drawing/2014/main" id="{94D3EFEB-3A00-3A43-B9F6-216158F21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920"/>
              <a:ext cx="52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Courier New" panose="02070309020205020404" pitchFamily="49" charset="0"/>
                </a:rPr>
                <a:t>A</a:t>
              </a:r>
              <a:r>
                <a:rPr lang="en-US" altLang="en-US" sz="28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C</a:t>
              </a:r>
              <a:r>
                <a:rPr lang="en-US" altLang="en-US" sz="2800" b="1">
                  <a:latin typeface="Courier New" panose="02070309020205020404" pitchFamily="49" charset="0"/>
                </a:rPr>
                <a:t>G</a:t>
              </a:r>
            </a:p>
          </p:txBody>
        </p:sp>
        <p:sp>
          <p:nvSpPr>
            <p:cNvPr id="22542" name="Text Box 6">
              <a:extLst>
                <a:ext uri="{FF2B5EF4-FFF2-40B4-BE49-F238E27FC236}">
                  <a16:creationId xmlns:a16="http://schemas.microsoft.com/office/drawing/2014/main" id="{AFBFF273-5867-DD41-B051-76873DFC7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920"/>
              <a:ext cx="52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Courier New" panose="02070309020205020404" pitchFamily="49" charset="0"/>
                </a:rPr>
                <a:t>A</a:t>
              </a:r>
              <a:r>
                <a:rPr lang="en-US" altLang="en-US" sz="28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T</a:t>
              </a:r>
              <a:r>
                <a:rPr lang="en-US" altLang="en-US" sz="2800" b="1">
                  <a:latin typeface="Courier New" panose="02070309020205020404" pitchFamily="49" charset="0"/>
                </a:rPr>
                <a:t>G</a:t>
              </a:r>
            </a:p>
          </p:txBody>
        </p:sp>
        <p:sp>
          <p:nvSpPr>
            <p:cNvPr id="22543" name="AutoShape 7">
              <a:extLst>
                <a:ext uri="{FF2B5EF4-FFF2-40B4-BE49-F238E27FC236}">
                  <a16:creationId xmlns:a16="http://schemas.microsoft.com/office/drawing/2014/main" id="{9053DB81-E4BF-464A-BDC7-9DE76BF51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2036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2533" name="Group 16">
            <a:extLst>
              <a:ext uri="{FF2B5EF4-FFF2-40B4-BE49-F238E27FC236}">
                <a16:creationId xmlns:a16="http://schemas.microsoft.com/office/drawing/2014/main" id="{8A6DEA6B-0F1E-BA49-A43E-14D40010DC34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4419600"/>
            <a:ext cx="2263775" cy="523875"/>
            <a:chOff x="4224" y="2592"/>
            <a:chExt cx="1426" cy="330"/>
          </a:xfrm>
        </p:grpSpPr>
        <p:sp>
          <p:nvSpPr>
            <p:cNvPr id="22538" name="Text Box 8">
              <a:extLst>
                <a:ext uri="{FF2B5EF4-FFF2-40B4-BE49-F238E27FC236}">
                  <a16:creationId xmlns:a16="http://schemas.microsoft.com/office/drawing/2014/main" id="{511A61BE-67B4-284D-B5D7-342E599B07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592"/>
              <a:ext cx="52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Courier New" panose="02070309020205020404" pitchFamily="49" charset="0"/>
                </a:rPr>
                <a:t>ACG</a:t>
              </a:r>
            </a:p>
          </p:txBody>
        </p:sp>
        <p:sp>
          <p:nvSpPr>
            <p:cNvPr id="22539" name="Text Box 9">
              <a:extLst>
                <a:ext uri="{FF2B5EF4-FFF2-40B4-BE49-F238E27FC236}">
                  <a16:creationId xmlns:a16="http://schemas.microsoft.com/office/drawing/2014/main" id="{3774B840-9CA2-9B42-AB9D-236DCBA39C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2592"/>
              <a:ext cx="65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Courier New" panose="02070309020205020404" pitchFamily="49" charset="0"/>
                </a:rPr>
                <a:t>AC</a:t>
              </a:r>
              <a:r>
                <a:rPr lang="en-US" altLang="en-US" sz="28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A</a:t>
              </a:r>
              <a:r>
                <a:rPr lang="en-US" altLang="en-US" sz="2800" b="1">
                  <a:latin typeface="Courier New" panose="02070309020205020404" pitchFamily="49" charset="0"/>
                </a:rPr>
                <a:t>G</a:t>
              </a:r>
            </a:p>
          </p:txBody>
        </p:sp>
        <p:sp>
          <p:nvSpPr>
            <p:cNvPr id="22540" name="AutoShape 10">
              <a:extLst>
                <a:ext uri="{FF2B5EF4-FFF2-40B4-BE49-F238E27FC236}">
                  <a16:creationId xmlns:a16="http://schemas.microsoft.com/office/drawing/2014/main" id="{3E1266C7-69BC-5847-A67C-AA8C1F960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" y="2708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2534" name="Group 15">
            <a:extLst>
              <a:ext uri="{FF2B5EF4-FFF2-40B4-BE49-F238E27FC236}">
                <a16:creationId xmlns:a16="http://schemas.microsoft.com/office/drawing/2014/main" id="{96632397-95E0-E642-8BE6-071293084F21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5334000"/>
            <a:ext cx="1833563" cy="523875"/>
            <a:chOff x="4176" y="3264"/>
            <a:chExt cx="1155" cy="330"/>
          </a:xfrm>
        </p:grpSpPr>
        <p:sp>
          <p:nvSpPr>
            <p:cNvPr id="22535" name="Text Box 11">
              <a:extLst>
                <a:ext uri="{FF2B5EF4-FFF2-40B4-BE49-F238E27FC236}">
                  <a16:creationId xmlns:a16="http://schemas.microsoft.com/office/drawing/2014/main" id="{F19DBFDB-B388-D24F-83D0-D949D171E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264"/>
              <a:ext cx="52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 dirty="0">
                  <a:latin typeface="Courier New" panose="02070309020205020404" pitchFamily="49" charset="0"/>
                </a:rPr>
                <a:t>A</a:t>
              </a:r>
              <a:r>
                <a:rPr lang="en-US" altLang="en-US" sz="28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C</a:t>
              </a:r>
              <a:r>
                <a:rPr lang="en-US" altLang="en-US" sz="2800" b="1" dirty="0">
                  <a:latin typeface="Courier New" panose="02070309020205020404" pitchFamily="49" charset="0"/>
                </a:rPr>
                <a:t>G</a:t>
              </a:r>
            </a:p>
          </p:txBody>
        </p:sp>
        <p:sp>
          <p:nvSpPr>
            <p:cNvPr id="22536" name="Text Box 12">
              <a:extLst>
                <a:ext uri="{FF2B5EF4-FFF2-40B4-BE49-F238E27FC236}">
                  <a16:creationId xmlns:a16="http://schemas.microsoft.com/office/drawing/2014/main" id="{4317A02E-86C9-CC40-A4EF-D62191A9A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3264"/>
              <a:ext cx="38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b="1">
                  <a:latin typeface="Courier New" panose="02070309020205020404" pitchFamily="49" charset="0"/>
                </a:rPr>
                <a:t>AG</a:t>
              </a:r>
            </a:p>
          </p:txBody>
        </p:sp>
        <p:sp>
          <p:nvSpPr>
            <p:cNvPr id="22537" name="AutoShape 13">
              <a:extLst>
                <a:ext uri="{FF2B5EF4-FFF2-40B4-BE49-F238E27FC236}">
                  <a16:creationId xmlns:a16="http://schemas.microsoft.com/office/drawing/2014/main" id="{7E448BCD-7133-FC4E-94C8-DFF4C59C5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" y="3380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21327AB-1D98-904D-B231-DA093B152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Sequence History (1/2)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0F73E52-D9F4-E643-9616-C3EEA0017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Suppose seqs S, T diverged from a common ancestral sequence U…</a:t>
            </a: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5AAE6C32-A1BD-794C-96D8-2B55C7CF0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2"/>
          <a:stretch>
            <a:fillRect/>
          </a:stretch>
        </p:blipFill>
        <p:spPr bwMode="auto">
          <a:xfrm>
            <a:off x="381000" y="3810000"/>
            <a:ext cx="84201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342</TotalTime>
  <Words>921</Words>
  <Application>Microsoft Macintosh PowerPoint</Application>
  <PresentationFormat>On-screen Show (4:3)</PresentationFormat>
  <Paragraphs>197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Courier New</vt:lpstr>
      <vt:lpstr>Symbol</vt:lpstr>
      <vt:lpstr>Tahoma</vt:lpstr>
      <vt:lpstr>Wingdings</vt:lpstr>
      <vt:lpstr>Blends</vt:lpstr>
      <vt:lpstr>Using BLAST for Genomic Sequence Annotation</vt:lpstr>
      <vt:lpstr>Overview</vt:lpstr>
      <vt:lpstr>Comparative Annotation</vt:lpstr>
      <vt:lpstr>Why Does It Work?</vt:lpstr>
      <vt:lpstr>Caveats w/Similarity Evidence</vt:lpstr>
      <vt:lpstr>Overview</vt:lpstr>
      <vt:lpstr>What is Similarity?</vt:lpstr>
      <vt:lpstr>Mutational Model</vt:lpstr>
      <vt:lpstr>Sequence History (1/2)</vt:lpstr>
      <vt:lpstr>Sequence History (2/2)</vt:lpstr>
      <vt:lpstr>Sequence Alignment</vt:lpstr>
      <vt:lpstr>Similarity Score of Alignment</vt:lpstr>
      <vt:lpstr>One Small Problem…</vt:lpstr>
      <vt:lpstr>What We Do In Practice</vt:lpstr>
      <vt:lpstr>Overview</vt:lpstr>
      <vt:lpstr>Deciding What to Report</vt:lpstr>
      <vt:lpstr>Idea: Test a Null Hypothesis</vt:lpstr>
      <vt:lpstr>Null Model Assumptions</vt:lpstr>
      <vt:lpstr>Scoring Systems</vt:lpstr>
      <vt:lpstr>Errors in the BLOSUM Matrices</vt:lpstr>
      <vt:lpstr>P-values</vt:lpstr>
      <vt:lpstr>E-values</vt:lpstr>
      <vt:lpstr>Caveats about E-values</vt:lpstr>
      <vt:lpstr>Explanation for E-value = 0.0</vt:lpstr>
      <vt:lpstr>Summary</vt:lpstr>
      <vt:lpstr>Additional Resources</vt:lpstr>
    </vt:vector>
  </TitlesOfParts>
  <Company>Washington University in St. Louis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on Using BLAST         for Genomic Annotation</dc:title>
  <dc:creator>Jeremy Buhler</dc:creator>
  <cp:lastModifiedBy>Leung, Wilson</cp:lastModifiedBy>
  <cp:revision>115</cp:revision>
  <cp:lastPrinted>2023-08-20T23:57:51Z</cp:lastPrinted>
  <dcterms:created xsi:type="dcterms:W3CDTF">2006-06-18T23:33:22Z</dcterms:created>
  <dcterms:modified xsi:type="dcterms:W3CDTF">2024-01-22T20:14:10Z</dcterms:modified>
</cp:coreProperties>
</file>