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</p:sldMasterIdLst>
  <p:notesMasterIdLst>
    <p:notesMasterId r:id="rId31"/>
  </p:notesMasterIdLst>
  <p:handoutMasterIdLst>
    <p:handoutMasterId r:id="rId32"/>
  </p:handoutMasterIdLst>
  <p:sldIdLst>
    <p:sldId id="256" r:id="rId3"/>
    <p:sldId id="257" r:id="rId4"/>
    <p:sldId id="258" r:id="rId5"/>
    <p:sldId id="259" r:id="rId6"/>
    <p:sldId id="299" r:id="rId7"/>
    <p:sldId id="298" r:id="rId8"/>
    <p:sldId id="324" r:id="rId9"/>
    <p:sldId id="325" r:id="rId10"/>
    <p:sldId id="326" r:id="rId11"/>
    <p:sldId id="302" r:id="rId12"/>
    <p:sldId id="303" r:id="rId13"/>
    <p:sldId id="304" r:id="rId14"/>
    <p:sldId id="306" r:id="rId15"/>
    <p:sldId id="307" r:id="rId16"/>
    <p:sldId id="308" r:id="rId17"/>
    <p:sldId id="327" r:id="rId18"/>
    <p:sldId id="329" r:id="rId19"/>
    <p:sldId id="311" r:id="rId20"/>
    <p:sldId id="328" r:id="rId21"/>
    <p:sldId id="314" r:id="rId22"/>
    <p:sldId id="315" r:id="rId23"/>
    <p:sldId id="316" r:id="rId24"/>
    <p:sldId id="317" r:id="rId25"/>
    <p:sldId id="318" r:id="rId26"/>
    <p:sldId id="320" r:id="rId27"/>
    <p:sldId id="321" r:id="rId28"/>
    <p:sldId id="322" r:id="rId29"/>
    <p:sldId id="32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clrMru>
    <a:srgbClr val="4472C4"/>
    <a:srgbClr val="DB3224"/>
    <a:srgbClr val="DB3CE8"/>
    <a:srgbClr val="75EB4C"/>
    <a:srgbClr val="0020EA"/>
    <a:srgbClr val="EDF8B1"/>
    <a:srgbClr val="FEE6CE"/>
    <a:srgbClr val="ED7D30"/>
    <a:srgbClr val="990000"/>
    <a:srgbClr val="8B3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83" autoAdjust="0"/>
    <p:restoredTop sz="84898" autoAdjust="0"/>
  </p:normalViewPr>
  <p:slideViewPr>
    <p:cSldViewPr snapToGrid="0" snapToObjects="1">
      <p:cViewPr varScale="1">
        <p:scale>
          <a:sx n="103" d="100"/>
          <a:sy n="103" d="100"/>
        </p:scale>
        <p:origin x="19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ung, Wilson" userId="P6UNvVWUVQrkVvF9reFjOCSwU5Jal/RGVaBNUXl7d7g=" providerId="None" clId="Web-{87C0304C-C0B4-4AEE-9265-D653AEE29C67}"/>
    <pc:docChg chg="modSld">
      <pc:chgData name="Leung, Wilson" userId="P6UNvVWUVQrkVvF9reFjOCSwU5Jal/RGVaBNUXl7d7g=" providerId="None" clId="Web-{87C0304C-C0B4-4AEE-9265-D653AEE29C67}" dt="2022-07-06T04:07:42.830" v="1" actId="20577"/>
      <pc:docMkLst>
        <pc:docMk/>
      </pc:docMkLst>
      <pc:sldChg chg="modSp">
        <pc:chgData name="Leung, Wilson" userId="P6UNvVWUVQrkVvF9reFjOCSwU5Jal/RGVaBNUXl7d7g=" providerId="None" clId="Web-{87C0304C-C0B4-4AEE-9265-D653AEE29C67}" dt="2022-07-06T04:07:42.830" v="1" actId="20577"/>
        <pc:sldMkLst>
          <pc:docMk/>
          <pc:sldMk cId="87736929" sldId="322"/>
        </pc:sldMkLst>
        <pc:spChg chg="mod">
          <ac:chgData name="Leung, Wilson" userId="P6UNvVWUVQrkVvF9reFjOCSwU5Jal/RGVaBNUXl7d7g=" providerId="None" clId="Web-{87C0304C-C0B4-4AEE-9265-D653AEE29C67}" dt="2022-07-06T04:07:42.830" v="1" actId="20577"/>
          <ac:spMkLst>
            <pc:docMk/>
            <pc:sldMk cId="87736929" sldId="322"/>
            <ac:spMk id="3" creationId="{058F63EC-25B5-6DB6-A0F3-52054AB6EBA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D7769-E993-2946-B142-72B0B61165DE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7B29-520C-CD49-9B6A-E281ACBC0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22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CD1D1-F84A-0A4E-8DF9-9D5087C98DDB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3ADA3-0448-CB46-BD98-E238EF9CC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1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97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Length of BK006336 = 14920 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9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“Check for additional features in your project” section of the F Element Annotation Report.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9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5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Retrogene: Protein-coding gene derived from the processed mRNA of another gene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85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2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contig24: QMES02000202</a:t>
            </a:r>
          </a:p>
          <a:p>
            <a:r>
              <a:rPr lang="en-US" i="1" dirty="0" err="1"/>
              <a:t>msk</a:t>
            </a:r>
            <a:r>
              <a:rPr lang="en-US" dirty="0"/>
              <a:t> is located on the Muller D Element (chr3L) in </a:t>
            </a:r>
            <a:r>
              <a:rPr lang="en-US" i="1" dirty="0"/>
              <a:t>D. melanogaster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18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47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A PowerpointTemp-Title3.82715.jpg">
            <a:extLst>
              <a:ext uri="{FF2B5EF4-FFF2-40B4-BE49-F238E27FC236}">
                <a16:creationId xmlns:a16="http://schemas.microsoft.com/office/drawing/2014/main" id="{0DB45EDF-9788-7B4B-BD46-5FD70A553F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1E0322-BDFB-4F48-9931-7B477DF1C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750" t="14242" r="9444" b="26753"/>
          <a:stretch/>
        </p:blipFill>
        <p:spPr>
          <a:xfrm>
            <a:off x="1403350" y="419100"/>
            <a:ext cx="6337300" cy="2285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2D738D-80FF-7840-BFBD-264CDD726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215667"/>
            <a:ext cx="6858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905B8D-2CB6-384D-899C-456A9A4DE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695342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8989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871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703500"/>
            <a:ext cx="8399929" cy="450804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4106" y="121023"/>
            <a:ext cx="8399930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106" y="1752600"/>
            <a:ext cx="839993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DF10717-8299-8940-A9F4-FF7ED15AED2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420EBC-78EB-8D4B-B9A2-9C0A82492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0A59C-09D8-404A-B739-F7A5A9D35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770EE-8017-5E4E-868E-027FA7FF8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3C87042-3410-504C-BC2A-FCB308DAA7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61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v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000" y="2365247"/>
            <a:ext cx="8727138" cy="1517639"/>
          </a:xfrm>
        </p:spPr>
        <p:txBody>
          <a:bodyPr/>
          <a:lstStyle/>
          <a:p>
            <a:r>
              <a:rPr lang="en-US" sz="4000" dirty="0"/>
              <a:t>Annotation of Other Genomic Features within the F Element Project</a:t>
            </a:r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0659D-BB47-9526-C47A-C1AF5B008053}"/>
              </a:ext>
            </a:extLst>
          </p:cNvPr>
          <p:cNvSpPr txBox="1"/>
          <p:nvPr/>
        </p:nvSpPr>
        <p:spPr>
          <a:xfrm>
            <a:off x="7152363" y="6076274"/>
            <a:ext cx="182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12/23/2023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9E6EAD-046D-2A82-8334-82AF69B644DA}"/>
              </a:ext>
            </a:extLst>
          </p:cNvPr>
          <p:cNvSpPr/>
          <p:nvPr/>
        </p:nvSpPr>
        <p:spPr>
          <a:xfrm>
            <a:off x="4719278" y="6076274"/>
            <a:ext cx="2033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Wilson Leung</a:t>
            </a:r>
          </a:p>
        </p:txBody>
      </p:sp>
    </p:spTree>
    <p:extLst>
      <p:ext uri="{BB962C8B-B14F-4D97-AF65-F5344CB8AC3E}">
        <p14:creationId xmlns:p14="http://schemas.microsoft.com/office/powerpoint/2010/main" val="3110312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AE28DF-ECB2-6312-B2B9-090A693A27D8}"/>
              </a:ext>
            </a:extLst>
          </p:cNvPr>
          <p:cNvSpPr/>
          <p:nvPr/>
        </p:nvSpPr>
        <p:spPr>
          <a:xfrm>
            <a:off x="0" y="1325217"/>
            <a:ext cx="9144000" cy="55327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6AD9CD-33C7-D04B-A7C8-ACC9F648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5" y="-69864"/>
            <a:ext cx="8399930" cy="1429871"/>
          </a:xfrm>
        </p:spPr>
        <p:txBody>
          <a:bodyPr>
            <a:normAutofit/>
          </a:bodyPr>
          <a:lstStyle/>
          <a:p>
            <a:r>
              <a:rPr lang="en-US" sz="3600" dirty="0"/>
              <a:t>Putative ortholog of </a:t>
            </a:r>
            <a:r>
              <a:rPr lang="en-US" sz="3600" i="1" dirty="0"/>
              <a:t>yin</a:t>
            </a:r>
            <a:r>
              <a:rPr lang="en-US" sz="3600" dirty="0"/>
              <a:t> is placed at scaffold_661 in the </a:t>
            </a:r>
            <a:r>
              <a:rPr lang="en-US" sz="3600" i="1" dirty="0"/>
              <a:t>D. bipectinata </a:t>
            </a:r>
            <a:r>
              <a:rPr lang="en-US" sz="3600" dirty="0"/>
              <a:t>assembly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0BCBA-3A3D-DAF7-FE11-C37D84550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81486" y="1419366"/>
            <a:ext cx="6367635" cy="504536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2858058-618C-74A2-8A4D-42F69540166E}"/>
              </a:ext>
            </a:extLst>
          </p:cNvPr>
          <p:cNvGrpSpPr/>
          <p:nvPr/>
        </p:nvGrpSpPr>
        <p:grpSpPr>
          <a:xfrm>
            <a:off x="5198724" y="2273403"/>
            <a:ext cx="1057813" cy="662608"/>
            <a:chOff x="5117699" y="2385392"/>
            <a:chExt cx="1057813" cy="662608"/>
          </a:xfrm>
        </p:grpSpPr>
        <p:sp>
          <p:nvSpPr>
            <p:cNvPr id="9" name="Left Arrow 8">
              <a:extLst>
                <a:ext uri="{FF2B5EF4-FFF2-40B4-BE49-F238E27FC236}">
                  <a16:creationId xmlns:a16="http://schemas.microsoft.com/office/drawing/2014/main" id="{04B8FB1D-A769-705E-133A-9B73F5FB9482}"/>
                </a:ext>
              </a:extLst>
            </p:cNvPr>
            <p:cNvSpPr/>
            <p:nvPr/>
          </p:nvSpPr>
          <p:spPr>
            <a:xfrm>
              <a:off x="5117699" y="2385392"/>
              <a:ext cx="1057813" cy="662608"/>
            </a:xfrm>
            <a:prstGeom prst="lef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CCE5D-9109-4163-774C-F5A225ADC3BC}"/>
                </a:ext>
              </a:extLst>
            </p:cNvPr>
            <p:cNvSpPr txBox="1"/>
            <p:nvPr/>
          </p:nvSpPr>
          <p:spPr>
            <a:xfrm>
              <a:off x="5446472" y="2465081"/>
              <a:ext cx="729040" cy="4420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i="1" dirty="0">
                  <a:solidFill>
                    <a:schemeClr val="accent2">
                      <a:lumMod val="50000"/>
                    </a:schemeClr>
                  </a:solidFill>
                </a:rPr>
                <a:t>yin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84C185A-74E5-54D9-D18B-4D3F10716815}"/>
              </a:ext>
            </a:extLst>
          </p:cNvPr>
          <p:cNvSpPr txBox="1"/>
          <p:nvPr/>
        </p:nvSpPr>
        <p:spPr>
          <a:xfrm>
            <a:off x="294879" y="3588849"/>
            <a:ext cx="2186609" cy="762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Gene Predictions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A1CD1-6331-7658-8B22-2511ACAA5213}"/>
              </a:ext>
            </a:extLst>
          </p:cNvPr>
          <p:cNvSpPr txBox="1"/>
          <p:nvPr/>
        </p:nvSpPr>
        <p:spPr>
          <a:xfrm>
            <a:off x="294879" y="5759937"/>
            <a:ext cx="2186609" cy="6706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Net Alignments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08CCE-41B1-047E-8BF1-781B74A1320F}"/>
              </a:ext>
            </a:extLst>
          </p:cNvPr>
          <p:cNvSpPr txBox="1"/>
          <p:nvPr/>
        </p:nvSpPr>
        <p:spPr>
          <a:xfrm>
            <a:off x="294879" y="4357077"/>
            <a:ext cx="2186609" cy="14028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RNA-Seq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BC2D2-F3A9-4372-C61C-E6881E259936}"/>
              </a:ext>
            </a:extLst>
          </p:cNvPr>
          <p:cNvSpPr txBox="1"/>
          <p:nvPr/>
        </p:nvSpPr>
        <p:spPr>
          <a:xfrm>
            <a:off x="294879" y="2911232"/>
            <a:ext cx="2186609" cy="67761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i="1" dirty="0">
                <a:solidFill>
                  <a:schemeClr val="tx2">
                    <a:lumMod val="10000"/>
                  </a:schemeClr>
                </a:solidFill>
              </a:rPr>
              <a:t>D.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</a:rPr>
              <a:t>mel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Proteins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0F52AB-2563-BAE6-36A7-30C1E0006496}"/>
              </a:ext>
            </a:extLst>
          </p:cNvPr>
          <p:cNvSpPr txBox="1"/>
          <p:nvPr/>
        </p:nvSpPr>
        <p:spPr>
          <a:xfrm>
            <a:off x="294879" y="2420532"/>
            <a:ext cx="2186609" cy="490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RefSeq Genes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A18B71-07D7-8757-2778-3D1DF2BFD80C}"/>
              </a:ext>
            </a:extLst>
          </p:cNvPr>
          <p:cNvSpPr txBox="1"/>
          <p:nvPr/>
        </p:nvSpPr>
        <p:spPr>
          <a:xfrm>
            <a:off x="3513015" y="6254453"/>
            <a:ext cx="5298832" cy="442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Similarity to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</a:rPr>
              <a:t>D. melanogaster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chrX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A0FD91-BF2D-08D4-A12F-C0C184ABACBB}"/>
              </a:ext>
            </a:extLst>
          </p:cNvPr>
          <p:cNvSpPr txBox="1"/>
          <p:nvPr/>
        </p:nvSpPr>
        <p:spPr>
          <a:xfrm>
            <a:off x="185353" y="6499555"/>
            <a:ext cx="3233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Ishtar </a:t>
            </a:r>
            <a:r>
              <a:rPr lang="en-US" sz="1400" dirty="0" err="1">
                <a:solidFill>
                  <a:schemeClr val="bg1"/>
                </a:solidFill>
              </a:rPr>
              <a:t>Olaveja</a:t>
            </a:r>
            <a:r>
              <a:rPr lang="en-US" sz="1400" dirty="0">
                <a:solidFill>
                  <a:schemeClr val="bg1"/>
                </a:solidFill>
              </a:rPr>
              <a:t>. 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69230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6BC1-0A47-209F-D561-8CDD89803654}"/>
              </a:ext>
            </a:extLst>
          </p:cNvPr>
          <p:cNvSpPr/>
          <p:nvPr/>
        </p:nvSpPr>
        <p:spPr>
          <a:xfrm>
            <a:off x="0" y="1325217"/>
            <a:ext cx="9144000" cy="55327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0EAFD-7825-F68D-B7A2-05D3D7D4B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505"/>
            <a:ext cx="9144000" cy="1429871"/>
          </a:xfrm>
        </p:spPr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i="1" dirty="0"/>
              <a:t>tblastn</a:t>
            </a:r>
            <a:r>
              <a:rPr lang="en-US" sz="3200" dirty="0"/>
              <a:t> alignment of yin-PD</a:t>
            </a:r>
            <a:r>
              <a:rPr lang="en-US" sz="3200" i="1" dirty="0"/>
              <a:t> </a:t>
            </a:r>
            <a:r>
              <a:rPr lang="en-US" sz="3200" dirty="0"/>
              <a:t>against contig16 include 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frame-shifts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in-frame stop codons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9" descr="Text&#10;&#10;Description automatically generated">
            <a:extLst>
              <a:ext uri="{FF2B5EF4-FFF2-40B4-BE49-F238E27FC236}">
                <a16:creationId xmlns:a16="http://schemas.microsoft.com/office/drawing/2014/main" id="{A0FB786F-EF89-025E-1A24-1EB8E48D6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6" t="21585"/>
          <a:stretch/>
        </p:blipFill>
        <p:spPr>
          <a:xfrm>
            <a:off x="2599509" y="4110248"/>
            <a:ext cx="6226438" cy="2569207"/>
          </a:xfrm>
          <a:prstGeom prst="rect">
            <a:avLst/>
          </a:prstGeom>
          <a:ln>
            <a:noFill/>
          </a:ln>
        </p:spPr>
      </p:pic>
      <p:pic>
        <p:nvPicPr>
          <p:cNvPr id="5" name="Picture 10" descr="Text&#10;&#10;Description automatically generated">
            <a:extLst>
              <a:ext uri="{FF2B5EF4-FFF2-40B4-BE49-F238E27FC236}">
                <a16:creationId xmlns:a16="http://schemas.microsoft.com/office/drawing/2014/main" id="{F38FFBC6-1A21-AD2C-8F04-0E44743B6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" t="12370"/>
          <a:stretch/>
        </p:blipFill>
        <p:spPr>
          <a:xfrm>
            <a:off x="2599509" y="1961687"/>
            <a:ext cx="6226436" cy="1704625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0569E7-1202-262B-74B5-CC17041EF7E6}"/>
              </a:ext>
            </a:extLst>
          </p:cNvPr>
          <p:cNvSpPr txBox="1"/>
          <p:nvPr/>
        </p:nvSpPr>
        <p:spPr>
          <a:xfrm>
            <a:off x="2703439" y="1381390"/>
            <a:ext cx="6334539" cy="371496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Query: yin-PD (780aa); Subject: contig16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EE558F-1912-5B20-E52D-D2C1383EA047}"/>
              </a:ext>
            </a:extLst>
          </p:cNvPr>
          <p:cNvSpPr txBox="1"/>
          <p:nvPr/>
        </p:nvSpPr>
        <p:spPr>
          <a:xfrm>
            <a:off x="-4" y="4560428"/>
            <a:ext cx="2491409" cy="119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Query: 530-780</a:t>
            </a:r>
          </a:p>
          <a:p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Subject: 49132-48404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B00362-C2D9-23C4-4BD7-472EB2DB2AAE}"/>
              </a:ext>
            </a:extLst>
          </p:cNvPr>
          <p:cNvSpPr txBox="1"/>
          <p:nvPr/>
        </p:nvSpPr>
        <p:spPr>
          <a:xfrm>
            <a:off x="7859687" y="4119694"/>
            <a:ext cx="1284313" cy="3714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Frame -3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CE0F5-E551-1534-5D48-E45E739343D1}"/>
              </a:ext>
            </a:extLst>
          </p:cNvPr>
          <p:cNvSpPr txBox="1"/>
          <p:nvPr/>
        </p:nvSpPr>
        <p:spPr>
          <a:xfrm>
            <a:off x="7859686" y="1961688"/>
            <a:ext cx="1284313" cy="3714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Frame 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2954F-521F-6220-B558-7F3AED448664}"/>
              </a:ext>
            </a:extLst>
          </p:cNvPr>
          <p:cNvSpPr txBox="1"/>
          <p:nvPr/>
        </p:nvSpPr>
        <p:spPr>
          <a:xfrm>
            <a:off x="54050" y="2385023"/>
            <a:ext cx="2491409" cy="11937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Query: 364-528</a:t>
            </a:r>
          </a:p>
          <a:p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Subject: 49599-49132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7D0610-61E5-0730-FD0C-26C91DAA714C}"/>
              </a:ext>
            </a:extLst>
          </p:cNvPr>
          <p:cNvGrpSpPr/>
          <p:nvPr/>
        </p:nvGrpSpPr>
        <p:grpSpPr>
          <a:xfrm>
            <a:off x="5705474" y="2305050"/>
            <a:ext cx="1126399" cy="2605955"/>
            <a:chOff x="5705474" y="2305050"/>
            <a:chExt cx="1126399" cy="260595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C66FA6F-7370-8BB7-693F-8410D1DCCFAB}"/>
                </a:ext>
              </a:extLst>
            </p:cNvPr>
            <p:cNvSpPr/>
            <p:nvPr/>
          </p:nvSpPr>
          <p:spPr>
            <a:xfrm>
              <a:off x="6407149" y="2376748"/>
              <a:ext cx="79375" cy="36962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45F86A-7D27-31C6-58BF-F0F355EC9D0B}"/>
                </a:ext>
              </a:extLst>
            </p:cNvPr>
            <p:cNvSpPr/>
            <p:nvPr/>
          </p:nvSpPr>
          <p:spPr>
            <a:xfrm>
              <a:off x="6407149" y="2305050"/>
              <a:ext cx="79375" cy="71698"/>
            </a:xfrm>
            <a:prstGeom prst="rect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E882F1-AE2F-2658-EA06-52A0D01479A0}"/>
                </a:ext>
              </a:extLst>
            </p:cNvPr>
            <p:cNvSpPr/>
            <p:nvPr/>
          </p:nvSpPr>
          <p:spPr>
            <a:xfrm>
              <a:off x="5705474" y="2825232"/>
              <a:ext cx="79375" cy="36962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27C1D3B-8747-88DF-6360-99586ACF1B07}"/>
                </a:ext>
              </a:extLst>
            </p:cNvPr>
            <p:cNvSpPr/>
            <p:nvPr/>
          </p:nvSpPr>
          <p:spPr>
            <a:xfrm>
              <a:off x="5705474" y="2753534"/>
              <a:ext cx="79375" cy="71698"/>
            </a:xfrm>
            <a:prstGeom prst="rect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CA1073-891C-7C84-30E3-58FEAB2213FC}"/>
                </a:ext>
              </a:extLst>
            </p:cNvPr>
            <p:cNvSpPr/>
            <p:nvPr/>
          </p:nvSpPr>
          <p:spPr>
            <a:xfrm>
              <a:off x="6752498" y="4560428"/>
              <a:ext cx="79375" cy="35057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301238-1A0C-848B-ED31-8AB53028BA5E}"/>
                </a:ext>
              </a:extLst>
            </p:cNvPr>
            <p:cNvSpPr/>
            <p:nvPr/>
          </p:nvSpPr>
          <p:spPr>
            <a:xfrm>
              <a:off x="6752498" y="4485555"/>
              <a:ext cx="79375" cy="71698"/>
            </a:xfrm>
            <a:prstGeom prst="rect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6BB01D-220E-866B-7011-9F6600191D64}"/>
              </a:ext>
            </a:extLst>
          </p:cNvPr>
          <p:cNvGrpSpPr/>
          <p:nvPr/>
        </p:nvGrpSpPr>
        <p:grpSpPr>
          <a:xfrm>
            <a:off x="5501286" y="3683502"/>
            <a:ext cx="2661174" cy="400110"/>
            <a:chOff x="405519" y="1825860"/>
            <a:chExt cx="2661174" cy="4001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81407D-FE09-BDA6-6B7B-12F4131E6104}"/>
                </a:ext>
              </a:extLst>
            </p:cNvPr>
            <p:cNvSpPr txBox="1"/>
            <p:nvPr/>
          </p:nvSpPr>
          <p:spPr>
            <a:xfrm>
              <a:off x="707806" y="1825860"/>
              <a:ext cx="2358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Stop codons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C5DAA3-77C2-673B-6813-A3893140922C}"/>
                </a:ext>
              </a:extLst>
            </p:cNvPr>
            <p:cNvSpPr/>
            <p:nvPr/>
          </p:nvSpPr>
          <p:spPr>
            <a:xfrm>
              <a:off x="405519" y="1889390"/>
              <a:ext cx="302287" cy="273050"/>
            </a:xfrm>
            <a:prstGeom prst="rect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7E7DF1F-A141-CDFC-9B48-750625F90AA4}"/>
              </a:ext>
            </a:extLst>
          </p:cNvPr>
          <p:cNvSpPr txBox="1"/>
          <p:nvPr/>
        </p:nvSpPr>
        <p:spPr>
          <a:xfrm>
            <a:off x="7258833" y="3448244"/>
            <a:ext cx="501041" cy="258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 anchor="ctr" anchorCtr="0">
            <a:noAutofit/>
          </a:bodyPr>
          <a:lstStyle/>
          <a:p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34A6D2-1C57-E693-089C-E3E668E0021A}"/>
              </a:ext>
            </a:extLst>
          </p:cNvPr>
          <p:cNvSpPr txBox="1"/>
          <p:nvPr/>
        </p:nvSpPr>
        <p:spPr>
          <a:xfrm>
            <a:off x="3187874" y="4713336"/>
            <a:ext cx="488515" cy="258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 anchor="ctr" anchorCtr="0">
            <a:noAutofit/>
          </a:bodyPr>
          <a:lstStyle/>
          <a:p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505E1F-22A4-A08A-3C42-CBADBA3F5845}"/>
              </a:ext>
            </a:extLst>
          </p:cNvPr>
          <p:cNvSpPr txBox="1"/>
          <p:nvPr/>
        </p:nvSpPr>
        <p:spPr>
          <a:xfrm>
            <a:off x="-4" y="4562856"/>
            <a:ext cx="2491409" cy="119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Query: 530-780</a:t>
            </a:r>
          </a:p>
          <a:p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Subject: </a:t>
            </a:r>
            <a:r>
              <a:rPr lang="en-US" sz="2000" b="1" u="sng" dirty="0">
                <a:solidFill>
                  <a:schemeClr val="accent2">
                    <a:lumMod val="50000"/>
                  </a:schemeClr>
                </a:solidFill>
              </a:rPr>
              <a:t>49132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-48404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4DDD88-4910-EED0-F14D-D93F70006E54}"/>
              </a:ext>
            </a:extLst>
          </p:cNvPr>
          <p:cNvSpPr txBox="1"/>
          <p:nvPr/>
        </p:nvSpPr>
        <p:spPr>
          <a:xfrm>
            <a:off x="54864" y="2386584"/>
            <a:ext cx="2491409" cy="11937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Query: 364-528</a:t>
            </a:r>
          </a:p>
          <a:p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Subject: 49599-</a:t>
            </a:r>
            <a:r>
              <a:rPr lang="en-US" sz="2000" b="1" u="sng" dirty="0">
                <a:solidFill>
                  <a:schemeClr val="accent2">
                    <a:lumMod val="50000"/>
                  </a:schemeClr>
                </a:solidFill>
              </a:rPr>
              <a:t>49132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53EBAD-6BEB-4854-436C-F862B84C10AD}"/>
              </a:ext>
            </a:extLst>
          </p:cNvPr>
          <p:cNvSpPr txBox="1"/>
          <p:nvPr/>
        </p:nvSpPr>
        <p:spPr>
          <a:xfrm>
            <a:off x="54050" y="6247675"/>
            <a:ext cx="2088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Ishtar </a:t>
            </a:r>
            <a:r>
              <a:rPr lang="en-US" sz="1400" dirty="0" err="1">
                <a:solidFill>
                  <a:schemeClr val="bg1"/>
                </a:solidFill>
              </a:rPr>
              <a:t>Olaveja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8744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FAC29-7248-AE8D-AF0E-7091068F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670"/>
            <a:ext cx="9144000" cy="1301669"/>
          </a:xfrm>
        </p:spPr>
        <p:txBody>
          <a:bodyPr>
            <a:noAutofit/>
          </a:bodyPr>
          <a:lstStyle/>
          <a:p>
            <a:r>
              <a:rPr lang="en-US" sz="3600" dirty="0"/>
              <a:t>Analysis of a </a:t>
            </a:r>
            <a:r>
              <a:rPr lang="en-US" sz="3600" i="1" dirty="0" err="1"/>
              <a:t>mael</a:t>
            </a:r>
            <a:r>
              <a:rPr lang="en-US" sz="3600" dirty="0"/>
              <a:t> 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retrogene</a:t>
            </a:r>
            <a:r>
              <a:rPr lang="en-US" sz="3600" dirty="0"/>
              <a:t> in the </a:t>
            </a:r>
            <a:br>
              <a:rPr lang="en-US" sz="3600" dirty="0"/>
            </a:br>
            <a:r>
              <a:rPr lang="en-US" sz="3600" i="1" dirty="0"/>
              <a:t>D. ananassae </a:t>
            </a:r>
            <a:r>
              <a:rPr lang="en-US" sz="3600" dirty="0"/>
              <a:t>F Element project contig4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163F27-2662-1677-44EC-338680749E42}"/>
              </a:ext>
            </a:extLst>
          </p:cNvPr>
          <p:cNvSpPr/>
          <p:nvPr/>
        </p:nvSpPr>
        <p:spPr>
          <a:xfrm>
            <a:off x="0" y="1502229"/>
            <a:ext cx="9144000" cy="53557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0DCD3C-5463-B562-FA09-FB69C940D9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46807" y="1583800"/>
            <a:ext cx="6573102" cy="4810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F9FDE9-6E7E-0DA8-2323-D03E157F626C}"/>
              </a:ext>
            </a:extLst>
          </p:cNvPr>
          <p:cNvSpPr txBox="1"/>
          <p:nvPr/>
        </p:nvSpPr>
        <p:spPr>
          <a:xfrm>
            <a:off x="338328" y="2944536"/>
            <a:ext cx="1907177" cy="9605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Gene Predictions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D6DD9B-EC13-9352-998C-EF606A65F2D3}"/>
              </a:ext>
            </a:extLst>
          </p:cNvPr>
          <p:cNvSpPr txBox="1"/>
          <p:nvPr/>
        </p:nvSpPr>
        <p:spPr>
          <a:xfrm>
            <a:off x="338328" y="5058561"/>
            <a:ext cx="1907177" cy="12865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Repeats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0B563-4597-2B09-875C-57CF32AABB02}"/>
              </a:ext>
            </a:extLst>
          </p:cNvPr>
          <p:cNvSpPr txBox="1"/>
          <p:nvPr/>
        </p:nvSpPr>
        <p:spPr>
          <a:xfrm>
            <a:off x="338328" y="3913465"/>
            <a:ext cx="1907177" cy="11409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RNA-Seq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7D0E71-C8C7-F60B-398D-F5D0F5BA61AF}"/>
              </a:ext>
            </a:extLst>
          </p:cNvPr>
          <p:cNvSpPr txBox="1"/>
          <p:nvPr/>
        </p:nvSpPr>
        <p:spPr>
          <a:xfrm>
            <a:off x="338328" y="2444947"/>
            <a:ext cx="1907177" cy="49958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i="1" dirty="0">
                <a:solidFill>
                  <a:schemeClr val="tx2">
                    <a:lumMod val="10000"/>
                  </a:schemeClr>
                </a:solidFill>
              </a:rPr>
              <a:t>D.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</a:rPr>
              <a:t>mel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Proteins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F13126-325C-98DC-231F-53B323E0FEB2}"/>
              </a:ext>
            </a:extLst>
          </p:cNvPr>
          <p:cNvGrpSpPr/>
          <p:nvPr/>
        </p:nvGrpSpPr>
        <p:grpSpPr>
          <a:xfrm>
            <a:off x="3295933" y="5613931"/>
            <a:ext cx="4989721" cy="307777"/>
            <a:chOff x="3374311" y="6005819"/>
            <a:chExt cx="4989721" cy="30777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1CF6D3-568D-1618-5D83-F887611D3CEA}"/>
                </a:ext>
              </a:extLst>
            </p:cNvPr>
            <p:cNvSpPr txBox="1"/>
            <p:nvPr/>
          </p:nvSpPr>
          <p:spPr>
            <a:xfrm>
              <a:off x="3374311" y="6005819"/>
              <a:ext cx="18630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Gypsy-41_DAn-LTR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775192-E1A9-F1D6-B103-E3D54DCDE420}"/>
                </a:ext>
              </a:extLst>
            </p:cNvPr>
            <p:cNvSpPr txBox="1"/>
            <p:nvPr/>
          </p:nvSpPr>
          <p:spPr>
            <a:xfrm>
              <a:off x="6501018" y="6005819"/>
              <a:ext cx="18630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Gypsy-41_DAn-LTR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8E77FF7-81D6-E040-4E16-D66FA331FA63}"/>
              </a:ext>
            </a:extLst>
          </p:cNvPr>
          <p:cNvSpPr txBox="1"/>
          <p:nvPr/>
        </p:nvSpPr>
        <p:spPr>
          <a:xfrm>
            <a:off x="5107577" y="6360083"/>
            <a:ext cx="2129246" cy="4420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Similarity to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</a:rPr>
              <a:t>mael</a:t>
            </a:r>
            <a:endParaRPr lang="en-US" sz="2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E81E71-BCE5-1EBA-6A0B-BA7C466C0EA4}"/>
              </a:ext>
            </a:extLst>
          </p:cNvPr>
          <p:cNvSpPr txBox="1"/>
          <p:nvPr/>
        </p:nvSpPr>
        <p:spPr>
          <a:xfrm>
            <a:off x="159136" y="6452464"/>
            <a:ext cx="32527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Meher</a:t>
            </a:r>
            <a:r>
              <a:rPr lang="en-US" sz="1400" dirty="0">
                <a:solidFill>
                  <a:schemeClr val="bg1"/>
                </a:solidFill>
              </a:rPr>
              <a:t> Arora. 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81292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C30F7-22B2-9EE2-B083-BE7AD0DB89C0}"/>
              </a:ext>
            </a:extLst>
          </p:cNvPr>
          <p:cNvSpPr/>
          <p:nvPr/>
        </p:nvSpPr>
        <p:spPr>
          <a:xfrm>
            <a:off x="0" y="1550894"/>
            <a:ext cx="9144000" cy="53071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108BC-7A79-83BD-C4E1-6C6302DB6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</a:t>
            </a:r>
            <a:r>
              <a:rPr lang="en-US" sz="3600" i="1" dirty="0"/>
              <a:t>D. melanogaster </a:t>
            </a:r>
            <a:r>
              <a:rPr lang="en-US" sz="3600" i="1" dirty="0" err="1"/>
              <a:t>mael</a:t>
            </a:r>
            <a:r>
              <a:rPr lang="en-US" sz="3600" i="1" dirty="0"/>
              <a:t> </a:t>
            </a:r>
            <a:r>
              <a:rPr lang="en-US" sz="3600" dirty="0"/>
              <a:t>gene is located on the 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Muller D Element </a:t>
            </a:r>
            <a:r>
              <a:rPr lang="en-US" sz="3600" dirty="0"/>
              <a:t>(chr3L) 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4DA09B-A5BC-55CC-E44F-069152DA78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8394" y="1655908"/>
            <a:ext cx="7794137" cy="2697683"/>
          </a:xfrm>
          <a:prstGeom prst="rect">
            <a:avLst/>
          </a:prstGeom>
        </p:spPr>
      </p:pic>
      <p:sp>
        <p:nvSpPr>
          <p:cNvPr id="11" name="Left Arrow 10">
            <a:extLst>
              <a:ext uri="{FF2B5EF4-FFF2-40B4-BE49-F238E27FC236}">
                <a16:creationId xmlns:a16="http://schemas.microsoft.com/office/drawing/2014/main" id="{0FFC4503-3205-E1B1-487D-E53A8D2735FA}"/>
              </a:ext>
            </a:extLst>
          </p:cNvPr>
          <p:cNvSpPr/>
          <p:nvPr/>
        </p:nvSpPr>
        <p:spPr>
          <a:xfrm flipH="1">
            <a:off x="2928395" y="2167035"/>
            <a:ext cx="3912243" cy="66260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8CF147-F816-C424-235E-9D9903BC0CFB}"/>
              </a:ext>
            </a:extLst>
          </p:cNvPr>
          <p:cNvSpPr txBox="1"/>
          <p:nvPr/>
        </p:nvSpPr>
        <p:spPr>
          <a:xfrm>
            <a:off x="2928394" y="2254181"/>
            <a:ext cx="3576577" cy="44201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</a:rPr>
              <a:t>mael</a:t>
            </a:r>
            <a:endParaRPr lang="en-US" sz="2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E0033-FD9F-1EB3-5200-D30081EE63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40034" y="4447029"/>
            <a:ext cx="4822497" cy="2360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18C08E-A2C7-4F7F-B0BC-3BB604C0CC1C}"/>
              </a:ext>
            </a:extLst>
          </p:cNvPr>
          <p:cNvSpPr txBox="1"/>
          <p:nvPr/>
        </p:nvSpPr>
        <p:spPr>
          <a:xfrm>
            <a:off x="287280" y="6225332"/>
            <a:ext cx="32527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Meher</a:t>
            </a:r>
            <a:r>
              <a:rPr lang="en-US" sz="1400" dirty="0">
                <a:solidFill>
                  <a:schemeClr val="bg1"/>
                </a:solidFill>
              </a:rPr>
              <a:t> Arora.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228779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AE28DF-ECB2-6312-B2B9-090A693A27D8}"/>
              </a:ext>
            </a:extLst>
          </p:cNvPr>
          <p:cNvSpPr/>
          <p:nvPr/>
        </p:nvSpPr>
        <p:spPr>
          <a:xfrm>
            <a:off x="0" y="1325217"/>
            <a:ext cx="9144000" cy="55327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6AD9CD-33C7-D04B-A7C8-ACC9F648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5" y="-69864"/>
            <a:ext cx="8399930" cy="142987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Putative ortholog of </a:t>
            </a:r>
            <a:r>
              <a:rPr lang="en-US" sz="3600" i="1" dirty="0" err="1"/>
              <a:t>mael</a:t>
            </a:r>
            <a:r>
              <a:rPr lang="en-US" sz="3600" dirty="0"/>
              <a:t> is placed at scaffold QMES02000178 in the </a:t>
            </a:r>
            <a:r>
              <a:rPr lang="en-US" sz="3600" i="1" dirty="0"/>
              <a:t>D. ananassae </a:t>
            </a:r>
            <a:r>
              <a:rPr lang="en-US" sz="3600" dirty="0"/>
              <a:t>assembly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0BCBA-3A3D-DAF7-FE11-C37D84550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48331" y="1432429"/>
            <a:ext cx="6510474" cy="509057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2858058-618C-74A2-8A4D-42F69540166E}"/>
              </a:ext>
            </a:extLst>
          </p:cNvPr>
          <p:cNvGrpSpPr/>
          <p:nvPr/>
        </p:nvGrpSpPr>
        <p:grpSpPr>
          <a:xfrm>
            <a:off x="4224760" y="1798302"/>
            <a:ext cx="4385160" cy="662608"/>
            <a:chOff x="4878060" y="2385392"/>
            <a:chExt cx="1297452" cy="662608"/>
          </a:xfrm>
        </p:grpSpPr>
        <p:sp>
          <p:nvSpPr>
            <p:cNvPr id="9" name="Left Arrow 8">
              <a:extLst>
                <a:ext uri="{FF2B5EF4-FFF2-40B4-BE49-F238E27FC236}">
                  <a16:creationId xmlns:a16="http://schemas.microsoft.com/office/drawing/2014/main" id="{04B8FB1D-A769-705E-133A-9B73F5FB9482}"/>
                </a:ext>
              </a:extLst>
            </p:cNvPr>
            <p:cNvSpPr/>
            <p:nvPr/>
          </p:nvSpPr>
          <p:spPr>
            <a:xfrm flipH="1">
              <a:off x="4878060" y="2385392"/>
              <a:ext cx="1297452" cy="662608"/>
            </a:xfrm>
            <a:prstGeom prst="lef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CCE5D-9109-4163-774C-F5A225ADC3BC}"/>
                </a:ext>
              </a:extLst>
            </p:cNvPr>
            <p:cNvSpPr txBox="1"/>
            <p:nvPr/>
          </p:nvSpPr>
          <p:spPr>
            <a:xfrm>
              <a:off x="4878060" y="2491207"/>
              <a:ext cx="1197364" cy="4420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i="1" dirty="0" err="1">
                  <a:solidFill>
                    <a:schemeClr val="accent2">
                      <a:lumMod val="50000"/>
                    </a:schemeClr>
                  </a:solidFill>
                </a:rPr>
                <a:t>mael</a:t>
              </a:r>
              <a:endParaRPr lang="en-US" sz="2000" i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84C185A-74E5-54D9-D18B-4D3F10716815}"/>
              </a:ext>
            </a:extLst>
          </p:cNvPr>
          <p:cNvSpPr txBox="1"/>
          <p:nvPr/>
        </p:nvSpPr>
        <p:spPr>
          <a:xfrm>
            <a:off x="530352" y="2906786"/>
            <a:ext cx="1920240" cy="12049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Gene Predictions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A1CD1-6331-7658-8B22-2511ACAA5213}"/>
              </a:ext>
            </a:extLst>
          </p:cNvPr>
          <p:cNvSpPr txBox="1"/>
          <p:nvPr/>
        </p:nvSpPr>
        <p:spPr>
          <a:xfrm>
            <a:off x="530352" y="5624817"/>
            <a:ext cx="1920240" cy="8540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Net Alignments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08CCE-41B1-047E-8BF1-781B74A1320F}"/>
              </a:ext>
            </a:extLst>
          </p:cNvPr>
          <p:cNvSpPr txBox="1"/>
          <p:nvPr/>
        </p:nvSpPr>
        <p:spPr>
          <a:xfrm>
            <a:off x="530352" y="4111745"/>
            <a:ext cx="1920240" cy="15130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RNA-Seq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0F52AB-2563-BAE6-36A7-30C1E0006496}"/>
              </a:ext>
            </a:extLst>
          </p:cNvPr>
          <p:cNvSpPr txBox="1"/>
          <p:nvPr/>
        </p:nvSpPr>
        <p:spPr>
          <a:xfrm>
            <a:off x="530352" y="2456884"/>
            <a:ext cx="1920240" cy="3355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RefSeq Genes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A18B71-07D7-8757-2778-3D1DF2BFD80C}"/>
              </a:ext>
            </a:extLst>
          </p:cNvPr>
          <p:cNvSpPr txBox="1"/>
          <p:nvPr/>
        </p:nvSpPr>
        <p:spPr>
          <a:xfrm>
            <a:off x="4140926" y="6226872"/>
            <a:ext cx="4299843" cy="442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Similarity to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</a:rPr>
              <a:t>D. melanogaster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chr3L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E916F6-56B4-E081-4978-ACC7BD32F03F}"/>
              </a:ext>
            </a:extLst>
          </p:cNvPr>
          <p:cNvSpPr txBox="1"/>
          <p:nvPr/>
        </p:nvSpPr>
        <p:spPr>
          <a:xfrm>
            <a:off x="372035" y="6535533"/>
            <a:ext cx="3233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Meher</a:t>
            </a:r>
            <a:r>
              <a:rPr lang="en-US" sz="1400" dirty="0">
                <a:solidFill>
                  <a:schemeClr val="bg1"/>
                </a:solidFill>
              </a:rPr>
              <a:t> Arora. 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9599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6BC1-0A47-209F-D561-8CDD89803654}"/>
              </a:ext>
            </a:extLst>
          </p:cNvPr>
          <p:cNvSpPr/>
          <p:nvPr/>
        </p:nvSpPr>
        <p:spPr>
          <a:xfrm>
            <a:off x="0" y="1325217"/>
            <a:ext cx="9144000" cy="55327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0EAFD-7825-F68D-B7A2-05D3D7D4B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505"/>
            <a:ext cx="9144000" cy="1429871"/>
          </a:xfrm>
        </p:spPr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i="1" dirty="0"/>
              <a:t>tblastn</a:t>
            </a:r>
            <a:r>
              <a:rPr lang="en-US" sz="3200" dirty="0"/>
              <a:t> alignment of </a:t>
            </a:r>
            <a:r>
              <a:rPr lang="en-US" sz="3200" dirty="0" err="1"/>
              <a:t>mael</a:t>
            </a:r>
            <a:r>
              <a:rPr lang="en-US" sz="3200" dirty="0"/>
              <a:t>-PC</a:t>
            </a:r>
            <a:r>
              <a:rPr lang="en-US" sz="3200" i="1" dirty="0"/>
              <a:t> </a:t>
            </a:r>
            <a:r>
              <a:rPr lang="en-US" sz="3200" dirty="0"/>
              <a:t>against contig4 shows 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one open reading frame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2954F-521F-6220-B558-7F3AED448664}"/>
              </a:ext>
            </a:extLst>
          </p:cNvPr>
          <p:cNvSpPr txBox="1"/>
          <p:nvPr/>
        </p:nvSpPr>
        <p:spPr>
          <a:xfrm>
            <a:off x="128380" y="2954667"/>
            <a:ext cx="1929848" cy="20432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Query:</a:t>
            </a: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1-456</a:t>
            </a:r>
          </a:p>
          <a:p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Subject:</a:t>
            </a: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295805-294429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A3BC4E-177D-803F-5BA8-4DB49761E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77205" y="2077040"/>
            <a:ext cx="6360168" cy="4403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0569E7-1202-262B-74B5-CC17041EF7E6}"/>
              </a:ext>
            </a:extLst>
          </p:cNvPr>
          <p:cNvSpPr txBox="1"/>
          <p:nvPr/>
        </p:nvSpPr>
        <p:spPr>
          <a:xfrm>
            <a:off x="2338250" y="1512020"/>
            <a:ext cx="6660539" cy="371496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Query: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mael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-PC (462aa); Subject: contig4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CE0F5-E551-1534-5D48-E45E739343D1}"/>
              </a:ext>
            </a:extLst>
          </p:cNvPr>
          <p:cNvSpPr txBox="1"/>
          <p:nvPr/>
        </p:nvSpPr>
        <p:spPr>
          <a:xfrm>
            <a:off x="7820497" y="2092318"/>
            <a:ext cx="1284313" cy="3714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Frame -1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B9850B-3809-7FE1-6D1C-E4C02AEEF986}"/>
              </a:ext>
            </a:extLst>
          </p:cNvPr>
          <p:cNvGrpSpPr/>
          <p:nvPr/>
        </p:nvGrpSpPr>
        <p:grpSpPr>
          <a:xfrm>
            <a:off x="2727088" y="2479928"/>
            <a:ext cx="4544995" cy="3658555"/>
            <a:chOff x="2727088" y="2479928"/>
            <a:chExt cx="4544995" cy="365855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E7DF1F-A141-CDFC-9B48-750625F90AA4}"/>
                </a:ext>
              </a:extLst>
            </p:cNvPr>
            <p:cNvSpPr txBox="1"/>
            <p:nvPr/>
          </p:nvSpPr>
          <p:spPr>
            <a:xfrm>
              <a:off x="6771042" y="5880055"/>
              <a:ext cx="501041" cy="258428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endParaRPr lang="en-US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A9A1B8-E3C4-D206-9BB2-8F25A581FBB0}"/>
                </a:ext>
              </a:extLst>
            </p:cNvPr>
            <p:cNvSpPr txBox="1"/>
            <p:nvPr/>
          </p:nvSpPr>
          <p:spPr>
            <a:xfrm>
              <a:off x="2727088" y="2479928"/>
              <a:ext cx="501041" cy="258428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endParaRPr lang="en-US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68D9CC0-C217-E014-CD4C-A4AB53C7F15F}"/>
              </a:ext>
            </a:extLst>
          </p:cNvPr>
          <p:cNvSpPr txBox="1"/>
          <p:nvPr/>
        </p:nvSpPr>
        <p:spPr>
          <a:xfrm>
            <a:off x="128380" y="6255133"/>
            <a:ext cx="22861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Meher</a:t>
            </a:r>
            <a:r>
              <a:rPr lang="en-US" sz="1400" dirty="0">
                <a:solidFill>
                  <a:schemeClr val="bg1"/>
                </a:solidFill>
              </a:rPr>
              <a:t> Arora.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7655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CE2CCF49-235B-EB33-65CE-7AD9936FA48D}"/>
              </a:ext>
            </a:extLst>
          </p:cNvPr>
          <p:cNvSpPr/>
          <p:nvPr/>
        </p:nvSpPr>
        <p:spPr>
          <a:xfrm>
            <a:off x="0" y="1481559"/>
            <a:ext cx="9144000" cy="53919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25DED1-41B5-9F92-99C3-DE2BEA7BE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37" y="1566372"/>
            <a:ext cx="7772400" cy="4654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C07AEE-6BFF-45FC-ED32-3CA43AB7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97873"/>
            <a:ext cx="8399930" cy="14298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Partial duplication</a:t>
            </a:r>
            <a:r>
              <a:rPr lang="en-US" sz="3600" dirty="0"/>
              <a:t> of </a:t>
            </a:r>
            <a:r>
              <a:rPr lang="en-US" sz="3600" i="1" dirty="0"/>
              <a:t>Dyrk3 </a:t>
            </a:r>
            <a:r>
              <a:rPr lang="en-US" sz="3600" dirty="0"/>
              <a:t>in the </a:t>
            </a:r>
            <a:br>
              <a:rPr lang="en-US" sz="3600" dirty="0"/>
            </a:br>
            <a:r>
              <a:rPr lang="en-US" sz="3600" i="1" dirty="0"/>
              <a:t>D. ananassae </a:t>
            </a:r>
            <a:r>
              <a:rPr lang="en-US" sz="3600" dirty="0"/>
              <a:t>F Element project contig24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B5C09E6-5EF6-377B-DC39-718B563FC03F}"/>
              </a:ext>
            </a:extLst>
          </p:cNvPr>
          <p:cNvGrpSpPr/>
          <p:nvPr/>
        </p:nvGrpSpPr>
        <p:grpSpPr>
          <a:xfrm>
            <a:off x="6180881" y="1750458"/>
            <a:ext cx="1784940" cy="1594625"/>
            <a:chOff x="6632294" y="1185330"/>
            <a:chExt cx="1784940" cy="159462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8A6E41E-AEF7-808D-C10A-4C79D77E0CA8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7524764" y="1646995"/>
              <a:ext cx="600664" cy="1132960"/>
            </a:xfrm>
            <a:prstGeom prst="straightConnector1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tailEnd type="triangle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69A5BBB-F410-0BA9-244A-09F5ABE1AC2D}"/>
                </a:ext>
              </a:extLst>
            </p:cNvPr>
            <p:cNvSpPr txBox="1"/>
            <p:nvPr/>
          </p:nvSpPr>
          <p:spPr>
            <a:xfrm>
              <a:off x="6632294" y="1185330"/>
              <a:ext cx="1784940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5_2336_2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9F3EFD-09B3-444D-DF36-E9051DC6FA1F}"/>
              </a:ext>
            </a:extLst>
          </p:cNvPr>
          <p:cNvGrpSpPr/>
          <p:nvPr/>
        </p:nvGrpSpPr>
        <p:grpSpPr>
          <a:xfrm>
            <a:off x="429421" y="1745195"/>
            <a:ext cx="2349661" cy="1033408"/>
            <a:chOff x="-658599" y="1918646"/>
            <a:chExt cx="2349661" cy="103340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9E56B3-4271-257A-4B16-77C076DF5C86}"/>
                </a:ext>
              </a:extLst>
            </p:cNvPr>
            <p:cNvSpPr txBox="1"/>
            <p:nvPr/>
          </p:nvSpPr>
          <p:spPr>
            <a:xfrm>
              <a:off x="-658599" y="1918646"/>
              <a:ext cx="192024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blastx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 match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459FF4F-5981-6246-286D-6ABE886AFCF5}"/>
                </a:ext>
              </a:extLst>
            </p:cNvPr>
            <p:cNvCxnSpPr>
              <a:cxnSpLocks/>
            </p:cNvCxnSpPr>
            <p:nvPr/>
          </p:nvCxnSpPr>
          <p:spPr>
            <a:xfrm>
              <a:off x="1090398" y="2380311"/>
              <a:ext cx="600664" cy="571743"/>
            </a:xfrm>
            <a:prstGeom prst="straightConnector1">
              <a:avLst/>
            </a:prstGeom>
            <a:noFill/>
            <a:ln w="76200" cap="flat" cmpd="sng" algn="ctr">
              <a:solidFill>
                <a:srgbClr val="5B9BD5">
                  <a:lumMod val="75000"/>
                </a:srgb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DA14268-DA7C-0944-83BC-D3EE20F33F89}"/>
              </a:ext>
            </a:extLst>
          </p:cNvPr>
          <p:cNvGrpSpPr/>
          <p:nvPr/>
        </p:nvGrpSpPr>
        <p:grpSpPr>
          <a:xfrm>
            <a:off x="4190034" y="3512919"/>
            <a:ext cx="3266652" cy="3213645"/>
            <a:chOff x="4190034" y="3003464"/>
            <a:chExt cx="3266652" cy="321364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295D52F-9C58-A343-355E-AF53828400F6}"/>
                </a:ext>
              </a:extLst>
            </p:cNvPr>
            <p:cNvSpPr txBox="1"/>
            <p:nvPr/>
          </p:nvSpPr>
          <p:spPr>
            <a:xfrm>
              <a:off x="4190034" y="5755444"/>
              <a:ext cx="3266652" cy="46166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Tandem repeats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0CDD56-A065-EEB3-BD90-7EA9EE3783F4}"/>
                </a:ext>
              </a:extLst>
            </p:cNvPr>
            <p:cNvSpPr/>
            <p:nvPr/>
          </p:nvSpPr>
          <p:spPr>
            <a:xfrm>
              <a:off x="4190034" y="3003464"/>
              <a:ext cx="3266651" cy="2751980"/>
            </a:xfrm>
            <a:prstGeom prst="rect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6433334-1120-9699-1C93-605B1AA4497B}"/>
              </a:ext>
            </a:extLst>
          </p:cNvPr>
          <p:cNvSpPr txBox="1"/>
          <p:nvPr/>
        </p:nvSpPr>
        <p:spPr>
          <a:xfrm>
            <a:off x="215537" y="6236425"/>
            <a:ext cx="32527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Meher</a:t>
            </a:r>
            <a:r>
              <a:rPr lang="en-US" sz="1400" dirty="0">
                <a:solidFill>
                  <a:schemeClr val="bg1"/>
                </a:solidFill>
              </a:rPr>
              <a:t> Arora.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84186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A3FE-71DA-E451-23C6-B8932DB4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1023"/>
            <a:ext cx="8930872" cy="142987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Multiple 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blastx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matches</a:t>
            </a:r>
            <a:r>
              <a:rPr lang="en-US" sz="3200" dirty="0"/>
              <a:t> to </a:t>
            </a:r>
            <a:r>
              <a:rPr lang="en-US" sz="3200" i="1" dirty="0"/>
              <a:t>Dyrk3</a:t>
            </a:r>
            <a:r>
              <a:rPr lang="en-US" sz="3200" dirty="0"/>
              <a:t> CDS 5_2336_2 in the </a:t>
            </a:r>
            <a:r>
              <a:rPr lang="en-US" sz="3200" i="1" dirty="0"/>
              <a:t>D. ananassae </a:t>
            </a:r>
            <a:r>
              <a:rPr lang="en-US" sz="3200" dirty="0"/>
              <a:t>F Element contig24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3CE58-D6FD-0B42-DD70-FE4DE248A4C5}"/>
              </a:ext>
            </a:extLst>
          </p:cNvPr>
          <p:cNvSpPr/>
          <p:nvPr/>
        </p:nvSpPr>
        <p:spPr>
          <a:xfrm>
            <a:off x="0" y="1550894"/>
            <a:ext cx="9144000" cy="530710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1F5BD2-456E-8C55-D12D-9CF65ED901D2}"/>
              </a:ext>
            </a:extLst>
          </p:cNvPr>
          <p:cNvSpPr txBox="1"/>
          <p:nvPr/>
        </p:nvSpPr>
        <p:spPr>
          <a:xfrm>
            <a:off x="49428" y="2853355"/>
            <a:ext cx="2769400" cy="1463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Query: 506410-506156</a:t>
            </a:r>
          </a:p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Subject: 3-95</a:t>
            </a:r>
          </a:p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E-value: 5e-14</a:t>
            </a:r>
          </a:p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Identities: 41/93 (44%)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CCFB43-5AB6-DCF0-876F-6B35508266FD}"/>
              </a:ext>
            </a:extLst>
          </p:cNvPr>
          <p:cNvSpPr txBox="1"/>
          <p:nvPr/>
        </p:nvSpPr>
        <p:spPr>
          <a:xfrm>
            <a:off x="2880927" y="6275312"/>
            <a:ext cx="615154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Identical matches at two locations in contig24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E4503A-D50B-33B4-E00D-FDA0874C9F30}"/>
              </a:ext>
            </a:extLst>
          </p:cNvPr>
          <p:cNvSpPr txBox="1"/>
          <p:nvPr/>
        </p:nvSpPr>
        <p:spPr>
          <a:xfrm>
            <a:off x="0" y="6305018"/>
            <a:ext cx="2769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Meher</a:t>
            </a:r>
            <a:r>
              <a:rPr lang="en-US" sz="1400" dirty="0">
                <a:solidFill>
                  <a:schemeClr val="bg1"/>
                </a:solidFill>
              </a:rPr>
              <a:t> Arora.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Personal communication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8A83CC-4F5A-4790-D531-972172520EB5}"/>
              </a:ext>
            </a:extLst>
          </p:cNvPr>
          <p:cNvGrpSpPr/>
          <p:nvPr/>
        </p:nvGrpSpPr>
        <p:grpSpPr>
          <a:xfrm>
            <a:off x="2821577" y="1734914"/>
            <a:ext cx="6219269" cy="2541321"/>
            <a:chOff x="2821577" y="1734914"/>
            <a:chExt cx="6219269" cy="254132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037FCE-5B6D-107A-C21C-E852F24ECD31}"/>
                </a:ext>
              </a:extLst>
            </p:cNvPr>
            <p:cNvSpPr txBox="1"/>
            <p:nvPr/>
          </p:nvSpPr>
          <p:spPr>
            <a:xfrm>
              <a:off x="2821577" y="1734914"/>
              <a:ext cx="6210896" cy="371496"/>
            </a:xfrm>
            <a:prstGeom prst="rect">
              <a:avLst/>
            </a:prstGeom>
            <a:solidFill>
              <a:schemeClr val="bg2">
                <a:lumMod val="10000"/>
                <a:lumOff val="90000"/>
              </a:schemeClr>
            </a:solidFill>
            <a:ln>
              <a:solidFill>
                <a:schemeClr val="tx2">
                  <a:lumMod val="10000"/>
                </a:schemeClr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Query: contig24; Subject: </a:t>
              </a:r>
              <a:r>
                <a:rPr lang="en-US" sz="2000" i="1" dirty="0">
                  <a:solidFill>
                    <a:schemeClr val="tx2">
                      <a:lumMod val="10000"/>
                    </a:schemeClr>
                  </a:solidFill>
                </a:rPr>
                <a:t>Dyrk3 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CDS 5_2336_2 (95aa)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BF4825-DF0E-FAB9-608A-ED317C4BB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38" b="1138"/>
            <a:stretch/>
          </p:blipFill>
          <p:spPr>
            <a:xfrm>
              <a:off x="2882097" y="2218879"/>
              <a:ext cx="6158749" cy="205735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11B350-9C7B-9AC0-353C-DE27527BAD1A}"/>
              </a:ext>
            </a:extLst>
          </p:cNvPr>
          <p:cNvGrpSpPr/>
          <p:nvPr/>
        </p:nvGrpSpPr>
        <p:grpSpPr>
          <a:xfrm>
            <a:off x="49428" y="4525974"/>
            <a:ext cx="9045144" cy="1640861"/>
            <a:chOff x="49428" y="4525974"/>
            <a:chExt cx="9045144" cy="164086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961FAC-0271-0F12-C134-E4498FFBD5EE}"/>
                </a:ext>
              </a:extLst>
            </p:cNvPr>
            <p:cNvSpPr txBox="1"/>
            <p:nvPr/>
          </p:nvSpPr>
          <p:spPr>
            <a:xfrm>
              <a:off x="49428" y="4674442"/>
              <a:ext cx="2769400" cy="14630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r>
                <a:rPr lang="en-US" sz="2000" dirty="0">
                  <a:solidFill>
                    <a:schemeClr val="accent2">
                      <a:lumMod val="50000"/>
                    </a:schemeClr>
                  </a:solidFill>
                </a:rPr>
                <a:t>Query: 502900-502646</a:t>
              </a:r>
            </a:p>
            <a:p>
              <a:r>
                <a:rPr lang="en-US" sz="2000" b="1" dirty="0">
                  <a:solidFill>
                    <a:schemeClr val="accent2">
                      <a:lumMod val="50000"/>
                    </a:schemeClr>
                  </a:solidFill>
                </a:rPr>
                <a:t>Subject: 3-95</a:t>
              </a:r>
            </a:p>
            <a:p>
              <a:r>
                <a:rPr lang="en-US" sz="2000" b="1" dirty="0">
                  <a:solidFill>
                    <a:schemeClr val="accent2">
                      <a:lumMod val="50000"/>
                    </a:schemeClr>
                  </a:solidFill>
                </a:rPr>
                <a:t>E-value: 5e-14</a:t>
              </a:r>
            </a:p>
            <a:p>
              <a:r>
                <a:rPr lang="en-US" sz="2000" b="1" dirty="0">
                  <a:solidFill>
                    <a:schemeClr val="accent2">
                      <a:lumMod val="50000"/>
                    </a:schemeClr>
                  </a:solidFill>
                </a:rPr>
                <a:t>Identities: 41/93 (44%)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5F0EC8-C154-D57C-5906-309009EB6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48" b="3648"/>
            <a:stretch/>
          </p:blipFill>
          <p:spPr>
            <a:xfrm>
              <a:off x="2895631" y="4525974"/>
              <a:ext cx="6198941" cy="1640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379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E1F72D6-6340-698F-ACCC-F2D20F071EF7}"/>
              </a:ext>
            </a:extLst>
          </p:cNvPr>
          <p:cNvSpPr/>
          <p:nvPr/>
        </p:nvSpPr>
        <p:spPr>
          <a:xfrm>
            <a:off x="0" y="1672046"/>
            <a:ext cx="9158047" cy="51859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648444F-6A52-01F2-FAAB-6EDB1BF607DE}"/>
              </a:ext>
            </a:extLst>
          </p:cNvPr>
          <p:cNvGrpSpPr/>
          <p:nvPr/>
        </p:nvGrpSpPr>
        <p:grpSpPr>
          <a:xfrm>
            <a:off x="52252" y="4691946"/>
            <a:ext cx="8987245" cy="1678574"/>
            <a:chOff x="52252" y="4613568"/>
            <a:chExt cx="8987245" cy="1678574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AE394DC-CE24-1464-E2B8-4F5E570EF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56" r="2818" b="1556"/>
            <a:stretch/>
          </p:blipFill>
          <p:spPr>
            <a:xfrm>
              <a:off x="2785917" y="4613568"/>
              <a:ext cx="6253580" cy="16785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D58A9E-411F-6992-196B-330E8C30C551}"/>
                </a:ext>
              </a:extLst>
            </p:cNvPr>
            <p:cNvSpPr txBox="1"/>
            <p:nvPr/>
          </p:nvSpPr>
          <p:spPr>
            <a:xfrm>
              <a:off x="52252" y="4822837"/>
              <a:ext cx="2769400" cy="14630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r>
                <a:rPr lang="en-US" sz="2000" dirty="0">
                  <a:solidFill>
                    <a:schemeClr val="accent2">
                      <a:lumMod val="50000"/>
                    </a:schemeClr>
                  </a:solidFill>
                </a:rPr>
                <a:t>Query: 504576-504382</a:t>
              </a:r>
            </a:p>
            <a:p>
              <a:r>
                <a:rPr lang="en-US" sz="2000" dirty="0">
                  <a:solidFill>
                    <a:schemeClr val="accent2">
                      <a:lumMod val="50000"/>
                    </a:schemeClr>
                  </a:solidFill>
                </a:rPr>
                <a:t>Subject: 16-88</a:t>
              </a:r>
            </a:p>
            <a:p>
              <a:r>
                <a:rPr lang="en-US" sz="2000" dirty="0">
                  <a:solidFill>
                    <a:schemeClr val="accent2">
                      <a:lumMod val="50000"/>
                    </a:schemeClr>
                  </a:solidFill>
                </a:rPr>
                <a:t>E-value: 1e-04</a:t>
              </a:r>
            </a:p>
            <a:p>
              <a:r>
                <a:rPr lang="en-US" sz="2000" dirty="0">
                  <a:solidFill>
                    <a:schemeClr val="accent2">
                      <a:lumMod val="50000"/>
                    </a:schemeClr>
                  </a:solidFill>
                </a:rPr>
                <a:t>Identities: 26/73 (36%)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A6709D-EFA0-8E64-3CAB-8CEEDAA9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" y="121023"/>
            <a:ext cx="8934994" cy="1429871"/>
          </a:xfrm>
        </p:spPr>
        <p:txBody>
          <a:bodyPr>
            <a:normAutofit/>
          </a:bodyPr>
          <a:lstStyle/>
          <a:p>
            <a:r>
              <a:rPr lang="en-US" sz="3600" dirty="0"/>
              <a:t>Additional matches to CDS 5_2336_2 in contig24 contain 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in-frame stop codons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3C87334-7F57-B946-EDDF-8F8EF11275DD}"/>
              </a:ext>
            </a:extLst>
          </p:cNvPr>
          <p:cNvGrpSpPr/>
          <p:nvPr/>
        </p:nvGrpSpPr>
        <p:grpSpPr>
          <a:xfrm>
            <a:off x="2821577" y="1822329"/>
            <a:ext cx="6336470" cy="2234841"/>
            <a:chOff x="2821577" y="1734914"/>
            <a:chExt cx="6336470" cy="22348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CBE4C5-34B0-C3A2-5D96-F1A6825C75F2}"/>
                </a:ext>
              </a:extLst>
            </p:cNvPr>
            <p:cNvSpPr txBox="1"/>
            <p:nvPr/>
          </p:nvSpPr>
          <p:spPr>
            <a:xfrm>
              <a:off x="2821577" y="1734914"/>
              <a:ext cx="6210896" cy="371496"/>
            </a:xfrm>
            <a:prstGeom prst="rect">
              <a:avLst/>
            </a:prstGeom>
            <a:solidFill>
              <a:schemeClr val="bg2">
                <a:lumMod val="10000"/>
                <a:lumOff val="90000"/>
              </a:schemeClr>
            </a:solidFill>
            <a:ln>
              <a:solidFill>
                <a:schemeClr val="tx2">
                  <a:lumMod val="10000"/>
                </a:schemeClr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Query: contig24; Subject: </a:t>
              </a:r>
              <a:r>
                <a:rPr lang="en-US" sz="2000" i="1" dirty="0">
                  <a:solidFill>
                    <a:schemeClr val="tx2">
                      <a:lumMod val="10000"/>
                    </a:schemeClr>
                  </a:solidFill>
                </a:rPr>
                <a:t>Dyrk3 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CDS 5_2336_2 (95aa)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2A7AFC-B29E-79F3-A865-30A3837B5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13" r="913"/>
            <a:stretch/>
          </p:blipFill>
          <p:spPr>
            <a:xfrm>
              <a:off x="2852960" y="2304393"/>
              <a:ext cx="6305087" cy="166536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96B2030-DC8E-1709-BAB8-5A428247BFD0}"/>
              </a:ext>
            </a:extLst>
          </p:cNvPr>
          <p:cNvGrpSpPr/>
          <p:nvPr/>
        </p:nvGrpSpPr>
        <p:grpSpPr>
          <a:xfrm>
            <a:off x="3285414" y="3301520"/>
            <a:ext cx="365760" cy="2518911"/>
            <a:chOff x="3285414" y="3223142"/>
            <a:chExt cx="365760" cy="251891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4E568A-FB17-2EF9-9F61-B7583C327CFB}"/>
                </a:ext>
              </a:extLst>
            </p:cNvPr>
            <p:cNvSpPr txBox="1"/>
            <p:nvPr/>
          </p:nvSpPr>
          <p:spPr>
            <a:xfrm>
              <a:off x="3285414" y="3223142"/>
              <a:ext cx="365760" cy="258324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endParaRPr lang="en-US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31E9F3-9DF5-5314-58F2-70F12F0DC2C7}"/>
                </a:ext>
              </a:extLst>
            </p:cNvPr>
            <p:cNvSpPr txBox="1"/>
            <p:nvPr/>
          </p:nvSpPr>
          <p:spPr>
            <a:xfrm>
              <a:off x="3285414" y="5485795"/>
              <a:ext cx="365760" cy="256258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endParaRPr lang="en-US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118DC4C-818F-C975-16C1-1CE79350FEC5}"/>
              </a:ext>
            </a:extLst>
          </p:cNvPr>
          <p:cNvGrpSpPr/>
          <p:nvPr/>
        </p:nvGrpSpPr>
        <p:grpSpPr>
          <a:xfrm>
            <a:off x="4489874" y="5814081"/>
            <a:ext cx="2358887" cy="823179"/>
            <a:chOff x="4489874" y="5735703"/>
            <a:chExt cx="2358887" cy="82317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894423C-4DEF-4E67-F4CB-5D184630C56E}"/>
                </a:ext>
              </a:extLst>
            </p:cNvPr>
            <p:cNvSpPr/>
            <p:nvPr/>
          </p:nvSpPr>
          <p:spPr>
            <a:xfrm>
              <a:off x="4693050" y="5807401"/>
              <a:ext cx="79375" cy="36661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76669BA-54E1-EED1-713E-9133D956FE24}"/>
                </a:ext>
              </a:extLst>
            </p:cNvPr>
            <p:cNvSpPr/>
            <p:nvPr/>
          </p:nvSpPr>
          <p:spPr>
            <a:xfrm>
              <a:off x="4693050" y="5735703"/>
              <a:ext cx="79375" cy="71698"/>
            </a:xfrm>
            <a:prstGeom prst="rect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A08B6F-B921-2917-52CA-2B1A36809CC7}"/>
                </a:ext>
              </a:extLst>
            </p:cNvPr>
            <p:cNvSpPr txBox="1"/>
            <p:nvPr/>
          </p:nvSpPr>
          <p:spPr>
            <a:xfrm>
              <a:off x="4489874" y="6158772"/>
              <a:ext cx="2358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Stop codon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7EA0C91-16C0-D4F6-6BF8-DD30B159FE25}"/>
              </a:ext>
            </a:extLst>
          </p:cNvPr>
          <p:cNvGrpSpPr/>
          <p:nvPr/>
        </p:nvGrpSpPr>
        <p:grpSpPr>
          <a:xfrm>
            <a:off x="5453248" y="3532548"/>
            <a:ext cx="2358887" cy="820499"/>
            <a:chOff x="5453248" y="3454170"/>
            <a:chExt cx="2358887" cy="8204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7007BC7-4F51-46A4-B089-ADA9313ED3B1}"/>
                </a:ext>
              </a:extLst>
            </p:cNvPr>
            <p:cNvSpPr/>
            <p:nvPr/>
          </p:nvSpPr>
          <p:spPr>
            <a:xfrm>
              <a:off x="5653934" y="3527791"/>
              <a:ext cx="79375" cy="36962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D33B083-6584-EBD6-56D6-1C5C2DC77606}"/>
                </a:ext>
              </a:extLst>
            </p:cNvPr>
            <p:cNvSpPr/>
            <p:nvPr/>
          </p:nvSpPr>
          <p:spPr>
            <a:xfrm>
              <a:off x="5653933" y="3454170"/>
              <a:ext cx="79375" cy="71698"/>
            </a:xfrm>
            <a:prstGeom prst="rect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D1B8D7-B3FB-0DB2-ADE0-29B67733B1E8}"/>
                </a:ext>
              </a:extLst>
            </p:cNvPr>
            <p:cNvSpPr txBox="1"/>
            <p:nvPr/>
          </p:nvSpPr>
          <p:spPr>
            <a:xfrm>
              <a:off x="5453248" y="3874559"/>
              <a:ext cx="2358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Stop codon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D6D57ED-EA36-199A-20B0-5CEBB09037D8}"/>
              </a:ext>
            </a:extLst>
          </p:cNvPr>
          <p:cNvSpPr txBox="1"/>
          <p:nvPr/>
        </p:nvSpPr>
        <p:spPr>
          <a:xfrm>
            <a:off x="52252" y="6483371"/>
            <a:ext cx="3233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Meher</a:t>
            </a:r>
            <a:r>
              <a:rPr lang="en-US" sz="1400" dirty="0">
                <a:solidFill>
                  <a:schemeClr val="bg1"/>
                </a:solidFill>
              </a:rPr>
              <a:t> Arora. Personal communication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60E59C-2C25-1081-063A-782922410E08}"/>
              </a:ext>
            </a:extLst>
          </p:cNvPr>
          <p:cNvSpPr txBox="1"/>
          <p:nvPr/>
        </p:nvSpPr>
        <p:spPr>
          <a:xfrm>
            <a:off x="52252" y="2730139"/>
            <a:ext cx="2769400" cy="1332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Query: 501086-500853</a:t>
            </a: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Subject: 3-88</a:t>
            </a: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E-value: 4e-08</a:t>
            </a: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Identities: 32/86 (37%)</a:t>
            </a:r>
          </a:p>
        </p:txBody>
      </p:sp>
    </p:spTree>
    <p:extLst>
      <p:ext uri="{BB962C8B-B14F-4D97-AF65-F5344CB8AC3E}">
        <p14:creationId xmlns:p14="http://schemas.microsoft.com/office/powerpoint/2010/main" val="42654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07AEE-6BFF-45FC-ED32-3CA43AB7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6508"/>
            <a:ext cx="9144000" cy="142987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Region with multiple matches to CDS 5_2336_2 contain multiple copies of 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Helitron-N1</a:t>
            </a:r>
            <a:r>
              <a:rPr lang="en-US" sz="3600" b="1" dirty="0"/>
              <a:t> </a:t>
            </a:r>
            <a:r>
              <a:rPr lang="en-US" sz="3600" dirty="0"/>
              <a:t>transposons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C47C15-65CD-E9E0-D9E8-544DA0C7CDEB}"/>
              </a:ext>
            </a:extLst>
          </p:cNvPr>
          <p:cNvSpPr/>
          <p:nvPr/>
        </p:nvSpPr>
        <p:spPr>
          <a:xfrm>
            <a:off x="0" y="1215343"/>
            <a:ext cx="9144000" cy="56581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111944-91FC-C400-1461-B90C1A452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1277129"/>
            <a:ext cx="7772400" cy="465457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06380AB-2169-A31F-436D-2D5F07B99691}"/>
              </a:ext>
            </a:extLst>
          </p:cNvPr>
          <p:cNvGrpSpPr/>
          <p:nvPr/>
        </p:nvGrpSpPr>
        <p:grpSpPr>
          <a:xfrm>
            <a:off x="6164068" y="1459878"/>
            <a:ext cx="1784940" cy="1594625"/>
            <a:chOff x="6632294" y="1185330"/>
            <a:chExt cx="1784940" cy="1594625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36F8BCE-AF2E-693C-7AA8-4E4517808F3C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7524764" y="1646995"/>
              <a:ext cx="600664" cy="1132960"/>
            </a:xfrm>
            <a:prstGeom prst="straightConnector1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DD0ACC-9879-D42F-2E43-7617D97BB5FB}"/>
                </a:ext>
              </a:extLst>
            </p:cNvPr>
            <p:cNvSpPr txBox="1"/>
            <p:nvPr/>
          </p:nvSpPr>
          <p:spPr>
            <a:xfrm>
              <a:off x="6632294" y="1185330"/>
              <a:ext cx="1784940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5_2336_2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B81BB33-C254-393A-C8C1-71BF9F6A8E43}"/>
              </a:ext>
            </a:extLst>
          </p:cNvPr>
          <p:cNvSpPr txBox="1"/>
          <p:nvPr/>
        </p:nvSpPr>
        <p:spPr>
          <a:xfrm>
            <a:off x="0" y="6295946"/>
            <a:ext cx="2130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Meher</a:t>
            </a:r>
            <a:r>
              <a:rPr lang="en-US" sz="1400" dirty="0">
                <a:solidFill>
                  <a:schemeClr val="bg1"/>
                </a:solidFill>
              </a:rPr>
              <a:t> Arora.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Personal communication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8209EB8-C754-19F5-04FD-5BCF327AE692}"/>
              </a:ext>
            </a:extLst>
          </p:cNvPr>
          <p:cNvGrpSpPr/>
          <p:nvPr/>
        </p:nvGrpSpPr>
        <p:grpSpPr>
          <a:xfrm>
            <a:off x="1614435" y="5751371"/>
            <a:ext cx="7192254" cy="766437"/>
            <a:chOff x="1938294" y="5582762"/>
            <a:chExt cx="7192254" cy="766437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15ABCFC-5C04-3526-DBA8-B4B5FBD811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2641" y="5582762"/>
              <a:ext cx="0" cy="365760"/>
            </a:xfrm>
            <a:prstGeom prst="straightConnector1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7B33F75-8329-4206-330C-EFA8910418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7431" y="5582762"/>
              <a:ext cx="0" cy="365760"/>
            </a:xfrm>
            <a:prstGeom prst="straightConnector1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DACE12E-5D3D-8074-7D25-723ED75569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7365" y="5582762"/>
              <a:ext cx="0" cy="365760"/>
            </a:xfrm>
            <a:prstGeom prst="straightConnector1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CB02B3C-B137-C328-5F00-6FB0C571C7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8967" y="5582762"/>
              <a:ext cx="0" cy="365760"/>
            </a:xfrm>
            <a:prstGeom prst="straightConnector1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B1F89E0-7E3E-393D-64B6-8E80B38BA7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7659" y="5582762"/>
              <a:ext cx="0" cy="365760"/>
            </a:xfrm>
            <a:prstGeom prst="straightConnector1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3A46E7A-3118-9B79-F6E3-20317A19ED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583" y="5582762"/>
              <a:ext cx="0" cy="365760"/>
            </a:xfrm>
            <a:prstGeom prst="straightConnector1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89C494C-3C05-42F2-42EB-2957391EF4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0662" y="5582762"/>
              <a:ext cx="0" cy="365760"/>
            </a:xfrm>
            <a:prstGeom prst="straightConnector1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E05D02F-5B7F-42E5-64EB-2BF232280B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8773" y="5582762"/>
              <a:ext cx="0" cy="365760"/>
            </a:xfrm>
            <a:prstGeom prst="straightConnector1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DAAAB5C-8574-6F5C-7C3A-7666A1F59E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3680" y="5582762"/>
              <a:ext cx="0" cy="365760"/>
            </a:xfrm>
            <a:prstGeom prst="straightConnector1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82FDD10-45CF-36B6-CA4A-22DD3CE76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6676" y="5582762"/>
              <a:ext cx="0" cy="365760"/>
            </a:xfrm>
            <a:prstGeom prst="straightConnector1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C280192-3A9E-4EA5-BB02-BCBD21FED9D1}"/>
                </a:ext>
              </a:extLst>
            </p:cNvPr>
            <p:cNvSpPr txBox="1"/>
            <p:nvPr/>
          </p:nvSpPr>
          <p:spPr>
            <a:xfrm>
              <a:off x="1938294" y="5955980"/>
              <a:ext cx="7192254" cy="3932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Similarity to Helitron-N1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helitrons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 in 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D. ananassae or D. bipectinata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CB24824-F14D-C97D-A994-161E38563F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1020" y="5582762"/>
              <a:ext cx="0" cy="365760"/>
            </a:xfrm>
            <a:prstGeom prst="straightConnector1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9670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Checking for additional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53" y="1769761"/>
            <a:ext cx="8789893" cy="4508040"/>
          </a:xfrm>
        </p:spPr>
        <p:txBody>
          <a:bodyPr/>
          <a:lstStyle/>
          <a:p>
            <a:r>
              <a:rPr lang="en-US" dirty="0"/>
              <a:t>Analyze each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Genscan</a:t>
            </a:r>
            <a:r>
              <a:rPr lang="en-US" dirty="0"/>
              <a:t> gene prediction that does not overlap with the genes you have annotated</a:t>
            </a:r>
          </a:p>
          <a:p>
            <a:endParaRPr lang="en-US" dirty="0"/>
          </a:p>
          <a:p>
            <a:r>
              <a:rPr lang="en-US" dirty="0"/>
              <a:t>Analyze regions with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RNA-Seq read coverage</a:t>
            </a:r>
            <a:r>
              <a:rPr lang="en-US" dirty="0"/>
              <a:t> that do not overlap with the features you have annotated or with transposon remnants identified by RepeatMasker</a:t>
            </a:r>
          </a:p>
        </p:txBody>
      </p:sp>
    </p:spTree>
    <p:extLst>
      <p:ext uri="{BB962C8B-B14F-4D97-AF65-F5344CB8AC3E}">
        <p14:creationId xmlns:p14="http://schemas.microsoft.com/office/powerpoint/2010/main" val="261069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44AF96-A343-7A46-BC6D-A649704AB9BC}"/>
              </a:ext>
            </a:extLst>
          </p:cNvPr>
          <p:cNvSpPr/>
          <p:nvPr/>
        </p:nvSpPr>
        <p:spPr>
          <a:xfrm>
            <a:off x="0" y="1280160"/>
            <a:ext cx="9144000" cy="56026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07E5A-EEC0-36FB-55DF-234DE9031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211"/>
            <a:ext cx="9144000" cy="1193471"/>
          </a:xfrm>
        </p:spPr>
        <p:txBody>
          <a:bodyPr>
            <a:normAutofit/>
          </a:bodyPr>
          <a:lstStyle/>
          <a:p>
            <a:r>
              <a:rPr lang="en-US" sz="3600" dirty="0"/>
              <a:t>Region with similarity to </a:t>
            </a:r>
            <a:r>
              <a:rPr lang="en-US" sz="3600" b="1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msk</a:t>
            </a:r>
            <a:r>
              <a:rPr lang="en-US" sz="3600" i="1" dirty="0"/>
              <a:t> </a:t>
            </a:r>
            <a:r>
              <a:rPr lang="en-US" sz="3600" dirty="0"/>
              <a:t>and </a:t>
            </a:r>
            <a:r>
              <a:rPr lang="en-US" sz="3600" b="1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vir</a:t>
            </a:r>
            <a:r>
              <a:rPr lang="en-US" sz="3600" i="1" dirty="0"/>
              <a:t> </a:t>
            </a:r>
            <a:r>
              <a:rPr lang="en-US" sz="3600" dirty="0"/>
              <a:t>in the </a:t>
            </a:r>
            <a:br>
              <a:rPr lang="en-US" sz="3600" dirty="0"/>
            </a:br>
            <a:r>
              <a:rPr lang="en-US" sz="3600" i="1" dirty="0"/>
              <a:t>D. ananassae </a:t>
            </a:r>
            <a:r>
              <a:rPr lang="en-US" sz="3600" dirty="0"/>
              <a:t>F Element project contig24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A684E-FC2A-792A-8F8B-03A589E526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3539" y="1375701"/>
            <a:ext cx="8365363" cy="471677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022A933-C880-FA3E-3E90-BB6B902425BE}"/>
              </a:ext>
            </a:extLst>
          </p:cNvPr>
          <p:cNvGrpSpPr/>
          <p:nvPr/>
        </p:nvGrpSpPr>
        <p:grpSpPr>
          <a:xfrm>
            <a:off x="1767930" y="6045862"/>
            <a:ext cx="6612128" cy="760576"/>
            <a:chOff x="1767930" y="6088027"/>
            <a:chExt cx="6612128" cy="76057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479841-A8A4-8114-A9CE-2A1686D5BDD6}"/>
                </a:ext>
              </a:extLst>
            </p:cNvPr>
            <p:cNvSpPr txBox="1"/>
            <p:nvPr/>
          </p:nvSpPr>
          <p:spPr>
            <a:xfrm>
              <a:off x="1767930" y="6146360"/>
              <a:ext cx="1597140" cy="400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CR1-2_DAn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60D02E1-63A3-298B-8F64-4F96F4CB79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5516" y="6088027"/>
              <a:ext cx="0" cy="365603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F77BFA-2C9A-234C-7BD4-C940AA0495F9}"/>
                </a:ext>
              </a:extLst>
            </p:cNvPr>
            <p:cNvSpPr txBox="1"/>
            <p:nvPr/>
          </p:nvSpPr>
          <p:spPr>
            <a:xfrm>
              <a:off x="6782918" y="6127211"/>
              <a:ext cx="1597140" cy="400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CR1-2_DAn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140125-3854-21E6-D627-DB2DA3BA1519}"/>
                </a:ext>
              </a:extLst>
            </p:cNvPr>
            <p:cNvSpPr txBox="1"/>
            <p:nvPr/>
          </p:nvSpPr>
          <p:spPr>
            <a:xfrm>
              <a:off x="4732829" y="6448135"/>
              <a:ext cx="1920240" cy="400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Helitron-1_DEl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FD340F-5E3A-D914-A141-2D8E52BBF928}"/>
              </a:ext>
            </a:extLst>
          </p:cNvPr>
          <p:cNvGrpSpPr/>
          <p:nvPr/>
        </p:nvGrpSpPr>
        <p:grpSpPr>
          <a:xfrm>
            <a:off x="3417848" y="1546174"/>
            <a:ext cx="2640116" cy="4511263"/>
            <a:chOff x="3417848" y="1669362"/>
            <a:chExt cx="2640116" cy="451126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24EFC8-C24D-8341-87F8-D7331828F5DB}"/>
                </a:ext>
              </a:extLst>
            </p:cNvPr>
            <p:cNvSpPr txBox="1"/>
            <p:nvPr/>
          </p:nvSpPr>
          <p:spPr>
            <a:xfrm>
              <a:off x="3444706" y="1669362"/>
              <a:ext cx="2613258" cy="473360"/>
            </a:xfrm>
            <a:prstGeom prst="rect">
              <a:avLst/>
            </a:prstGeom>
            <a:solidFill>
              <a:schemeClr val="tx1"/>
            </a:solidFill>
            <a:ln w="57150"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39FFF8-D691-A017-ED71-C7E60598BBB0}"/>
                </a:ext>
              </a:extLst>
            </p:cNvPr>
            <p:cNvSpPr txBox="1"/>
            <p:nvPr/>
          </p:nvSpPr>
          <p:spPr>
            <a:xfrm>
              <a:off x="3444705" y="1686065"/>
              <a:ext cx="1288124" cy="46050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msk</a:t>
              </a:r>
              <a:endPara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F4B91-E728-4E07-D0EF-D0E3AD5A2B26}"/>
                </a:ext>
              </a:extLst>
            </p:cNvPr>
            <p:cNvSpPr txBox="1"/>
            <p:nvPr/>
          </p:nvSpPr>
          <p:spPr>
            <a:xfrm>
              <a:off x="4927988" y="1686065"/>
              <a:ext cx="1129976" cy="4605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vir</a:t>
              </a:r>
              <a:endPara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1F4F1D-D636-103F-C842-71DCA8C57141}"/>
                </a:ext>
              </a:extLst>
            </p:cNvPr>
            <p:cNvSpPr txBox="1"/>
            <p:nvPr/>
          </p:nvSpPr>
          <p:spPr>
            <a:xfrm>
              <a:off x="3417848" y="1686065"/>
              <a:ext cx="2640116" cy="4494559"/>
            </a:xfrm>
            <a:prstGeom prst="rect">
              <a:avLst/>
            </a:prstGeom>
            <a:noFill/>
            <a:ln w="57150">
              <a:solidFill>
                <a:schemeClr val="accent3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82F3596-0333-414A-3D0A-A4870734254E}"/>
              </a:ext>
            </a:extLst>
          </p:cNvPr>
          <p:cNvSpPr txBox="1"/>
          <p:nvPr/>
        </p:nvSpPr>
        <p:spPr>
          <a:xfrm>
            <a:off x="0" y="6318081"/>
            <a:ext cx="2129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Ethan Cordes.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0005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44AF96-A343-7A46-BC6D-A649704AB9BC}"/>
              </a:ext>
            </a:extLst>
          </p:cNvPr>
          <p:cNvSpPr/>
          <p:nvPr/>
        </p:nvSpPr>
        <p:spPr>
          <a:xfrm>
            <a:off x="15212" y="1358900"/>
            <a:ext cx="9144000" cy="55368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07E5A-EEC0-36FB-55DF-234DE9031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211"/>
            <a:ext cx="9144000" cy="1193471"/>
          </a:xfrm>
        </p:spPr>
        <p:txBody>
          <a:bodyPr>
            <a:normAutofit/>
          </a:bodyPr>
          <a:lstStyle/>
          <a:p>
            <a:r>
              <a:rPr lang="en-US" sz="3600" dirty="0"/>
              <a:t>FlyBase </a:t>
            </a:r>
            <a:r>
              <a:rPr lang="en-US" sz="3600" i="1" dirty="0"/>
              <a:t>blastx</a:t>
            </a:r>
            <a:r>
              <a:rPr lang="en-US" sz="3600" dirty="0"/>
              <a:t> search shows 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three potential genes</a:t>
            </a:r>
            <a:r>
              <a:rPr lang="en-US" sz="3600" dirty="0"/>
              <a:t> within this region of contig24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9C42D7-585A-94AD-A320-D67FEC12CCA1}"/>
              </a:ext>
            </a:extLst>
          </p:cNvPr>
          <p:cNvSpPr txBox="1"/>
          <p:nvPr/>
        </p:nvSpPr>
        <p:spPr>
          <a:xfrm>
            <a:off x="1624640" y="1487117"/>
            <a:ext cx="7341196" cy="94173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Query: contig24:529224-533603 (4380 nt)</a:t>
            </a:r>
          </a:p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Database: 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</a:rPr>
              <a:t>“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Annotated proteins” in 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</a:rPr>
              <a:t>D. melanogaster 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76B09F0-F37C-D390-0AE2-700FBAD53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68" r="2087" b="27655"/>
          <a:stretch/>
        </p:blipFill>
        <p:spPr>
          <a:xfrm>
            <a:off x="1123651" y="2561149"/>
            <a:ext cx="7728249" cy="32605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541A2C1-A076-9D1E-A95F-86A4823B759F}"/>
              </a:ext>
            </a:extLst>
          </p:cNvPr>
          <p:cNvGrpSpPr/>
          <p:nvPr/>
        </p:nvGrpSpPr>
        <p:grpSpPr>
          <a:xfrm>
            <a:off x="2218493" y="5882209"/>
            <a:ext cx="4568995" cy="457201"/>
            <a:chOff x="2218493" y="5831409"/>
            <a:chExt cx="4568995" cy="45720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23DD2F-0E2C-2E67-B44B-6251248D9798}"/>
                </a:ext>
              </a:extLst>
            </p:cNvPr>
            <p:cNvSpPr txBox="1"/>
            <p:nvPr/>
          </p:nvSpPr>
          <p:spPr>
            <a:xfrm>
              <a:off x="2218493" y="5831409"/>
              <a:ext cx="1609895" cy="4572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msk</a:t>
              </a:r>
              <a:endPara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A8ED62-1E00-1A34-3BE8-1E9A785C09E4}"/>
                </a:ext>
              </a:extLst>
            </p:cNvPr>
            <p:cNvSpPr txBox="1"/>
            <p:nvPr/>
          </p:nvSpPr>
          <p:spPr>
            <a:xfrm>
              <a:off x="5389218" y="5831409"/>
              <a:ext cx="1398270" cy="4572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vir</a:t>
              </a:r>
              <a:endPara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19871B-41D6-849D-2918-936554082A31}"/>
                </a:ext>
              </a:extLst>
            </p:cNvPr>
            <p:cNvSpPr txBox="1"/>
            <p:nvPr/>
          </p:nvSpPr>
          <p:spPr>
            <a:xfrm>
              <a:off x="3929988" y="5831410"/>
              <a:ext cx="1416049" cy="457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i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CG14395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9095187-BFBB-B743-86CF-50066ACEDC83}"/>
              </a:ext>
            </a:extLst>
          </p:cNvPr>
          <p:cNvSpPr txBox="1"/>
          <p:nvPr/>
        </p:nvSpPr>
        <p:spPr>
          <a:xfrm>
            <a:off x="127000" y="6509780"/>
            <a:ext cx="3987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Ethan Cordes. Personal communication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9B3FD7-C560-7DDE-CA84-08C949141423}"/>
              </a:ext>
            </a:extLst>
          </p:cNvPr>
          <p:cNvGrpSpPr/>
          <p:nvPr/>
        </p:nvGrpSpPr>
        <p:grpSpPr>
          <a:xfrm>
            <a:off x="127000" y="3288444"/>
            <a:ext cx="1560828" cy="2439254"/>
            <a:chOff x="127000" y="3237644"/>
            <a:chExt cx="1560828" cy="243925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CD8545-1AC5-266D-EC06-7A0DE8F17212}"/>
                </a:ext>
              </a:extLst>
            </p:cNvPr>
            <p:cNvSpPr txBox="1"/>
            <p:nvPr/>
          </p:nvSpPr>
          <p:spPr>
            <a:xfrm>
              <a:off x="127000" y="4855058"/>
              <a:ext cx="1314450" cy="4077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i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CG14395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0B83669-7157-73B9-B205-9960B32F568D}"/>
                </a:ext>
              </a:extLst>
            </p:cNvPr>
            <p:cNvSpPr txBox="1"/>
            <p:nvPr/>
          </p:nvSpPr>
          <p:spPr>
            <a:xfrm>
              <a:off x="127000" y="3839981"/>
              <a:ext cx="1314450" cy="457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msk</a:t>
              </a:r>
              <a:endPara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FA2FF9-5DF2-8A87-48B3-F9091A51D9A6}"/>
                </a:ext>
              </a:extLst>
            </p:cNvPr>
            <p:cNvSpPr txBox="1"/>
            <p:nvPr/>
          </p:nvSpPr>
          <p:spPr>
            <a:xfrm>
              <a:off x="144779" y="3237644"/>
              <a:ext cx="1314449" cy="457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vir</a:t>
              </a:r>
              <a:endPara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5A8BF7BE-8CC5-5FE7-D7C6-5BE06685F052}"/>
                </a:ext>
              </a:extLst>
            </p:cNvPr>
            <p:cNvSpPr/>
            <p:nvPr/>
          </p:nvSpPr>
          <p:spPr>
            <a:xfrm>
              <a:off x="1459228" y="3347707"/>
              <a:ext cx="228600" cy="342900"/>
            </a:xfrm>
            <a:prstGeom prst="leftBrace">
              <a:avLst/>
            </a:prstGeom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Left Brace 35">
              <a:extLst>
                <a:ext uri="{FF2B5EF4-FFF2-40B4-BE49-F238E27FC236}">
                  <a16:creationId xmlns:a16="http://schemas.microsoft.com/office/drawing/2014/main" id="{7E5D181A-00C5-5567-A720-E94155EA7FA1}"/>
                </a:ext>
              </a:extLst>
            </p:cNvPr>
            <p:cNvSpPr/>
            <p:nvPr/>
          </p:nvSpPr>
          <p:spPr>
            <a:xfrm>
              <a:off x="1459228" y="3865836"/>
              <a:ext cx="228600" cy="457199"/>
            </a:xfrm>
            <a:prstGeom prst="leftBrac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Left Brace 36">
              <a:extLst>
                <a:ext uri="{FF2B5EF4-FFF2-40B4-BE49-F238E27FC236}">
                  <a16:creationId xmlns:a16="http://schemas.microsoft.com/office/drawing/2014/main" id="{54F2E9C0-E6A8-35DA-AF82-5E3C1B4F46EE}"/>
                </a:ext>
              </a:extLst>
            </p:cNvPr>
            <p:cNvSpPr/>
            <p:nvPr/>
          </p:nvSpPr>
          <p:spPr>
            <a:xfrm>
              <a:off x="1459228" y="4440970"/>
              <a:ext cx="228600" cy="1235928"/>
            </a:xfrm>
            <a:prstGeom prst="leftBrace">
              <a:avLst/>
            </a:prstGeom>
            <a:ln w="571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29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AE28DF-ECB2-6312-B2B9-090A693A27D8}"/>
              </a:ext>
            </a:extLst>
          </p:cNvPr>
          <p:cNvSpPr/>
          <p:nvPr/>
        </p:nvSpPr>
        <p:spPr>
          <a:xfrm>
            <a:off x="0" y="1600200"/>
            <a:ext cx="9144000" cy="5257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6AD9CD-33C7-D04B-A7C8-ACC9F648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5" y="55551"/>
            <a:ext cx="8399930" cy="142987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Putative ortholog of </a:t>
            </a:r>
            <a:r>
              <a:rPr lang="en-US" sz="3600" i="1" dirty="0" err="1"/>
              <a:t>msk</a:t>
            </a:r>
            <a:r>
              <a:rPr lang="en-US" sz="3600" dirty="0"/>
              <a:t> is placed at scaffold QMES02000178 in the </a:t>
            </a:r>
            <a:r>
              <a:rPr lang="en-US" sz="3600" i="1" dirty="0"/>
              <a:t>D. ananassae </a:t>
            </a:r>
            <a:r>
              <a:rPr lang="en-US" sz="3600" dirty="0"/>
              <a:t>assembly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E916F6-56B4-E081-4978-ACC7BD32F03F}"/>
              </a:ext>
            </a:extLst>
          </p:cNvPr>
          <p:cNvSpPr txBox="1"/>
          <p:nvPr/>
        </p:nvSpPr>
        <p:spPr>
          <a:xfrm>
            <a:off x="130735" y="6535533"/>
            <a:ext cx="3233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Ethan Cordes. Personal 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6E9A2-07C2-EA97-F73B-5BF2C43AB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" b="690"/>
          <a:stretch/>
        </p:blipFill>
        <p:spPr>
          <a:xfrm>
            <a:off x="2258568" y="1641413"/>
            <a:ext cx="6775704" cy="47890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2858058-618C-74A2-8A4D-42F69540166E}"/>
              </a:ext>
            </a:extLst>
          </p:cNvPr>
          <p:cNvGrpSpPr/>
          <p:nvPr/>
        </p:nvGrpSpPr>
        <p:grpSpPr>
          <a:xfrm>
            <a:off x="4756875" y="1977887"/>
            <a:ext cx="2773215" cy="662608"/>
            <a:chOff x="4903303" y="2385392"/>
            <a:chExt cx="914152" cy="662608"/>
          </a:xfrm>
        </p:grpSpPr>
        <p:sp>
          <p:nvSpPr>
            <p:cNvPr id="9" name="Left Arrow 8">
              <a:extLst>
                <a:ext uri="{FF2B5EF4-FFF2-40B4-BE49-F238E27FC236}">
                  <a16:creationId xmlns:a16="http://schemas.microsoft.com/office/drawing/2014/main" id="{04B8FB1D-A769-705E-133A-9B73F5FB9482}"/>
                </a:ext>
              </a:extLst>
            </p:cNvPr>
            <p:cNvSpPr/>
            <p:nvPr/>
          </p:nvSpPr>
          <p:spPr>
            <a:xfrm>
              <a:off x="4903303" y="2385392"/>
              <a:ext cx="914152" cy="662608"/>
            </a:xfrm>
            <a:prstGeom prst="lef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CCE5D-9109-4163-774C-F5A225ADC3BC}"/>
                </a:ext>
              </a:extLst>
            </p:cNvPr>
            <p:cNvSpPr txBox="1"/>
            <p:nvPr/>
          </p:nvSpPr>
          <p:spPr>
            <a:xfrm>
              <a:off x="5012149" y="2491207"/>
              <a:ext cx="805306" cy="4420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i="1" dirty="0" err="1">
                  <a:solidFill>
                    <a:schemeClr val="accent2">
                      <a:lumMod val="50000"/>
                    </a:schemeClr>
                  </a:solidFill>
                </a:rPr>
                <a:t>msk</a:t>
              </a:r>
              <a:endParaRPr lang="en-US" sz="2000" i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84C185A-74E5-54D9-D18B-4D3F10716815}"/>
              </a:ext>
            </a:extLst>
          </p:cNvPr>
          <p:cNvSpPr txBox="1"/>
          <p:nvPr/>
        </p:nvSpPr>
        <p:spPr>
          <a:xfrm>
            <a:off x="219456" y="3801878"/>
            <a:ext cx="2039112" cy="4839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Gene Predictions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A1CD1-6331-7658-8B22-2511ACAA5213}"/>
              </a:ext>
            </a:extLst>
          </p:cNvPr>
          <p:cNvSpPr txBox="1"/>
          <p:nvPr/>
        </p:nvSpPr>
        <p:spPr>
          <a:xfrm>
            <a:off x="219456" y="5539775"/>
            <a:ext cx="2039112" cy="8906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Net Alignments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08CCE-41B1-047E-8BF1-781B74A1320F}"/>
              </a:ext>
            </a:extLst>
          </p:cNvPr>
          <p:cNvSpPr txBox="1"/>
          <p:nvPr/>
        </p:nvSpPr>
        <p:spPr>
          <a:xfrm>
            <a:off x="219456" y="4287214"/>
            <a:ext cx="2039112" cy="12442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RNA-Seq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0F52AB-2563-BAE6-36A7-30C1E0006496}"/>
              </a:ext>
            </a:extLst>
          </p:cNvPr>
          <p:cNvSpPr txBox="1"/>
          <p:nvPr/>
        </p:nvSpPr>
        <p:spPr>
          <a:xfrm>
            <a:off x="219456" y="2761889"/>
            <a:ext cx="2039112" cy="5199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RefSeq Genes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5E299C-31A7-4B83-A560-3A27AC0ECB30}"/>
              </a:ext>
            </a:extLst>
          </p:cNvPr>
          <p:cNvSpPr txBox="1"/>
          <p:nvPr/>
        </p:nvSpPr>
        <p:spPr>
          <a:xfrm>
            <a:off x="4115526" y="6069474"/>
            <a:ext cx="4299843" cy="4404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Similarity to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</a:rPr>
              <a:t>D. melanogaster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chr3L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F43A90-0FB1-A89F-6A6E-BFB42DEA585A}"/>
              </a:ext>
            </a:extLst>
          </p:cNvPr>
          <p:cNvSpPr txBox="1"/>
          <p:nvPr/>
        </p:nvSpPr>
        <p:spPr>
          <a:xfrm>
            <a:off x="219456" y="3281883"/>
            <a:ext cx="2039112" cy="51999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i="1" dirty="0">
                <a:solidFill>
                  <a:schemeClr val="tx2">
                    <a:lumMod val="10000"/>
                  </a:schemeClr>
                </a:solidFill>
              </a:rPr>
              <a:t>D.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</a:rPr>
              <a:t>mel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Proteins</a:t>
            </a:r>
          </a:p>
        </p:txBody>
      </p:sp>
    </p:spTree>
    <p:extLst>
      <p:ext uri="{BB962C8B-B14F-4D97-AF65-F5344CB8AC3E}">
        <p14:creationId xmlns:p14="http://schemas.microsoft.com/office/powerpoint/2010/main" val="427531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D3CE58-D6FD-0B42-DD70-FE4DE248A4C5}"/>
              </a:ext>
            </a:extLst>
          </p:cNvPr>
          <p:cNvSpPr/>
          <p:nvPr/>
        </p:nvSpPr>
        <p:spPr>
          <a:xfrm>
            <a:off x="0" y="1805337"/>
            <a:ext cx="9144000" cy="50545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DA3FE-71DA-E451-23C6-B8932DB4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1023"/>
            <a:ext cx="8930872" cy="142987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Frame shift and in-frame stop codon </a:t>
            </a:r>
            <a:r>
              <a:rPr lang="en-US" sz="3200" dirty="0"/>
              <a:t>in the </a:t>
            </a:r>
            <a:r>
              <a:rPr lang="en-US" sz="3200" i="1" dirty="0"/>
              <a:t>blastx</a:t>
            </a:r>
            <a:r>
              <a:rPr lang="en-US" sz="3200" dirty="0"/>
              <a:t> alignments between the </a:t>
            </a:r>
            <a:r>
              <a:rPr lang="en-US" sz="3200" i="1" dirty="0" err="1"/>
              <a:t>msk</a:t>
            </a:r>
            <a:r>
              <a:rPr lang="en-US" sz="3200" dirty="0"/>
              <a:t> CDS 6_2200_2</a:t>
            </a:r>
            <a:r>
              <a:rPr lang="en-US" sz="3200" i="1" dirty="0"/>
              <a:t> </a:t>
            </a:r>
            <a:r>
              <a:rPr lang="en-US" sz="3200" dirty="0"/>
              <a:t>and </a:t>
            </a:r>
            <a:br>
              <a:rPr lang="en-US" sz="3200" dirty="0"/>
            </a:br>
            <a:r>
              <a:rPr lang="en-US" sz="3200" i="1" dirty="0"/>
              <a:t>D. ananassae </a:t>
            </a:r>
            <a:r>
              <a:rPr lang="en-US" sz="3200" dirty="0"/>
              <a:t>F Element contig24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1F5BD2-456E-8C55-D12D-9CF65ED901D2}"/>
              </a:ext>
            </a:extLst>
          </p:cNvPr>
          <p:cNvSpPr txBox="1"/>
          <p:nvPr/>
        </p:nvSpPr>
        <p:spPr>
          <a:xfrm>
            <a:off x="0" y="2660108"/>
            <a:ext cx="2769400" cy="1238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Query: 530454-530380</a:t>
            </a:r>
          </a:p>
          <a:p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Subject: 1-25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E4503A-D50B-33B4-E00D-FDA0874C9F30}"/>
              </a:ext>
            </a:extLst>
          </p:cNvPr>
          <p:cNvSpPr txBox="1"/>
          <p:nvPr/>
        </p:nvSpPr>
        <p:spPr>
          <a:xfrm>
            <a:off x="0" y="6458731"/>
            <a:ext cx="4051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Ethan Cordes. Personal communication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CC8689-4714-743F-F061-EF3A3333B1D5}"/>
              </a:ext>
            </a:extLst>
          </p:cNvPr>
          <p:cNvGrpSpPr/>
          <p:nvPr/>
        </p:nvGrpSpPr>
        <p:grpSpPr>
          <a:xfrm>
            <a:off x="2874714" y="2041683"/>
            <a:ext cx="6210896" cy="1514030"/>
            <a:chOff x="2874714" y="2041683"/>
            <a:chExt cx="6210896" cy="15140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24ADB4-AE54-DF1B-4D4D-4C3263F26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874714" y="2661925"/>
              <a:ext cx="5354886" cy="89378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037FCE-5B6D-107A-C21C-E852F24ECD31}"/>
                </a:ext>
              </a:extLst>
            </p:cNvPr>
            <p:cNvSpPr txBox="1"/>
            <p:nvPr/>
          </p:nvSpPr>
          <p:spPr>
            <a:xfrm>
              <a:off x="2874714" y="2041683"/>
              <a:ext cx="6210896" cy="371496"/>
            </a:xfrm>
            <a:prstGeom prst="rect">
              <a:avLst/>
            </a:prstGeom>
            <a:solidFill>
              <a:schemeClr val="bg2">
                <a:lumMod val="10000"/>
                <a:lumOff val="90000"/>
              </a:schemeClr>
            </a:solidFill>
            <a:ln>
              <a:solidFill>
                <a:schemeClr val="tx2">
                  <a:lumMod val="10000"/>
                </a:schemeClr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Query: contig24; Subject: </a:t>
              </a:r>
              <a:r>
                <a:rPr lang="en-US" sz="2000" i="1" dirty="0" err="1">
                  <a:solidFill>
                    <a:schemeClr val="tx2">
                      <a:lumMod val="10000"/>
                    </a:schemeClr>
                  </a:solidFill>
                </a:rPr>
                <a:t>msk</a:t>
              </a:r>
              <a:r>
                <a:rPr lang="en-US" sz="2000" i="1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CDS 6_2200_2 (265aa)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BCB2D92-64B8-B6B1-DD29-6696F58C2D44}"/>
              </a:ext>
            </a:extLst>
          </p:cNvPr>
          <p:cNvSpPr txBox="1"/>
          <p:nvPr/>
        </p:nvSpPr>
        <p:spPr>
          <a:xfrm>
            <a:off x="7418807" y="3016590"/>
            <a:ext cx="1284313" cy="3714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Frame -3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0954CB-4990-7EC5-C674-EB5723DD81B6}"/>
              </a:ext>
            </a:extLst>
          </p:cNvPr>
          <p:cNvGrpSpPr/>
          <p:nvPr/>
        </p:nvGrpSpPr>
        <p:grpSpPr>
          <a:xfrm>
            <a:off x="0" y="4865179"/>
            <a:ext cx="9031488" cy="1373873"/>
            <a:chOff x="0" y="4865179"/>
            <a:chExt cx="9031488" cy="13738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961FAC-0271-0F12-C134-E4498FFBD5EE}"/>
                </a:ext>
              </a:extLst>
            </p:cNvPr>
            <p:cNvSpPr txBox="1"/>
            <p:nvPr/>
          </p:nvSpPr>
          <p:spPr>
            <a:xfrm>
              <a:off x="0" y="4954066"/>
              <a:ext cx="2769400" cy="1238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r>
                <a:rPr lang="en-US" sz="2000" dirty="0">
                  <a:solidFill>
                    <a:schemeClr val="accent2">
                      <a:lumMod val="50000"/>
                    </a:schemeClr>
                  </a:solidFill>
                </a:rPr>
                <a:t>Query: 530384-530163</a:t>
              </a:r>
            </a:p>
            <a:p>
              <a:endParaRPr lang="en-US" sz="20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2000" dirty="0">
                  <a:solidFill>
                    <a:schemeClr val="accent2">
                      <a:lumMod val="50000"/>
                    </a:schemeClr>
                  </a:solidFill>
                </a:rPr>
                <a:t>Subject: 29-98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3D2DACC-D022-6EF2-A2AE-49F71EC17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"/>
            <a:stretch/>
          </p:blipFill>
          <p:spPr>
            <a:xfrm>
              <a:off x="2904064" y="4865179"/>
              <a:ext cx="6127424" cy="137387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E80740-E5A9-C6F7-BA7D-96581CED3202}"/>
              </a:ext>
            </a:extLst>
          </p:cNvPr>
          <p:cNvGrpSpPr/>
          <p:nvPr/>
        </p:nvGrpSpPr>
        <p:grpSpPr>
          <a:xfrm>
            <a:off x="3355619" y="3052700"/>
            <a:ext cx="3075318" cy="2446022"/>
            <a:chOff x="3379314" y="3046963"/>
            <a:chExt cx="3075318" cy="244602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369CE7-1846-9DD4-1995-DB2EA0C7D18A}"/>
                </a:ext>
              </a:extLst>
            </p:cNvPr>
            <p:cNvSpPr txBox="1"/>
            <p:nvPr/>
          </p:nvSpPr>
          <p:spPr>
            <a:xfrm>
              <a:off x="5866328" y="3046963"/>
              <a:ext cx="588304" cy="231929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endParaRPr lang="en-US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2ED5028-A574-8558-0A73-41C21C09674E}"/>
                </a:ext>
              </a:extLst>
            </p:cNvPr>
            <p:cNvSpPr txBox="1"/>
            <p:nvPr/>
          </p:nvSpPr>
          <p:spPr>
            <a:xfrm>
              <a:off x="3379314" y="5261056"/>
              <a:ext cx="588304" cy="231929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endParaRPr lang="en-US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33F8CA1-7C75-EF3B-B7A0-9048E17BDBFA}"/>
              </a:ext>
            </a:extLst>
          </p:cNvPr>
          <p:cNvSpPr txBox="1"/>
          <p:nvPr/>
        </p:nvSpPr>
        <p:spPr>
          <a:xfrm>
            <a:off x="7418807" y="4545406"/>
            <a:ext cx="1284313" cy="3714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Frame -1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3DF616-54F0-54EF-DF0E-125C323DAE8B}"/>
              </a:ext>
            </a:extLst>
          </p:cNvPr>
          <p:cNvGrpSpPr/>
          <p:nvPr/>
        </p:nvGrpSpPr>
        <p:grpSpPr>
          <a:xfrm>
            <a:off x="5200415" y="4543749"/>
            <a:ext cx="2624103" cy="1154560"/>
            <a:chOff x="5200415" y="4543749"/>
            <a:chExt cx="2624103" cy="115456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316E1BB-C99B-DD0E-1558-87B163D9D10A}"/>
                </a:ext>
              </a:extLst>
            </p:cNvPr>
            <p:cNvGrpSpPr/>
            <p:nvPr/>
          </p:nvGrpSpPr>
          <p:grpSpPr>
            <a:xfrm>
              <a:off x="5296625" y="5256984"/>
              <a:ext cx="79375" cy="441325"/>
              <a:chOff x="5296625" y="5256984"/>
              <a:chExt cx="79375" cy="441325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E88DD0-F364-0CC4-D334-16A2D39D795C}"/>
                  </a:ext>
                </a:extLst>
              </p:cNvPr>
              <p:cNvSpPr/>
              <p:nvPr/>
            </p:nvSpPr>
            <p:spPr>
              <a:xfrm>
                <a:off x="5296625" y="5328682"/>
                <a:ext cx="79375" cy="369627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0F680F-9A2C-110B-E9A4-8601D30422DB}"/>
                  </a:ext>
                </a:extLst>
              </p:cNvPr>
              <p:cNvSpPr/>
              <p:nvPr/>
            </p:nvSpPr>
            <p:spPr>
              <a:xfrm>
                <a:off x="5296625" y="5256984"/>
                <a:ext cx="79375" cy="71698"/>
              </a:xfrm>
              <a:prstGeom prst="rect">
                <a:avLst/>
              </a:prstGeom>
              <a:solidFill>
                <a:srgbClr val="C00000"/>
              </a:solidFill>
              <a:ln w="19050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6638958-2ACB-FA82-9451-EBB25A41F7B1}"/>
                </a:ext>
              </a:extLst>
            </p:cNvPr>
            <p:cNvGrpSpPr/>
            <p:nvPr/>
          </p:nvGrpSpPr>
          <p:grpSpPr>
            <a:xfrm>
              <a:off x="5200415" y="4543749"/>
              <a:ext cx="2624103" cy="400110"/>
              <a:chOff x="430233" y="1825860"/>
              <a:chExt cx="2624103" cy="40011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2C07FB-F842-29F7-3430-CEBB2FF69391}"/>
                  </a:ext>
                </a:extLst>
              </p:cNvPr>
              <p:cNvSpPr txBox="1"/>
              <p:nvPr/>
            </p:nvSpPr>
            <p:spPr>
              <a:xfrm>
                <a:off x="695449" y="1825860"/>
                <a:ext cx="23588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Stop codon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DACC065-3C51-147E-16EC-F2793FBDF594}"/>
                  </a:ext>
                </a:extLst>
              </p:cNvPr>
              <p:cNvSpPr/>
              <p:nvPr/>
            </p:nvSpPr>
            <p:spPr>
              <a:xfrm>
                <a:off x="430233" y="1889390"/>
                <a:ext cx="302287" cy="273050"/>
              </a:xfrm>
              <a:prstGeom prst="rect">
                <a:avLst/>
              </a:prstGeom>
              <a:solidFill>
                <a:srgbClr val="C00000"/>
              </a:solidFill>
              <a:ln w="19050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668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9D178-5434-70C5-12D1-F3D4CABD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90" y="305740"/>
            <a:ext cx="8399930" cy="1429871"/>
          </a:xfrm>
        </p:spPr>
        <p:txBody>
          <a:bodyPr>
            <a:noAutofit/>
          </a:bodyPr>
          <a:lstStyle/>
          <a:p>
            <a:r>
              <a:rPr lang="en-US" sz="3600" dirty="0"/>
              <a:t>A previous study shows the transfer of 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mitochondrial DNA</a:t>
            </a:r>
            <a:r>
              <a:rPr lang="en-US" sz="3600" dirty="0"/>
              <a:t> to the </a:t>
            </a:r>
            <a:br>
              <a:rPr lang="en-US" sz="3600" dirty="0"/>
            </a:br>
            <a:r>
              <a:rPr lang="en-US" sz="3600" i="1" dirty="0"/>
              <a:t>D. ananassae</a:t>
            </a:r>
            <a:r>
              <a:rPr lang="en-US" sz="3600" dirty="0"/>
              <a:t> F Element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5C0482-17E8-EADE-DF9D-FD89CC619E8A}"/>
              </a:ext>
            </a:extLst>
          </p:cNvPr>
          <p:cNvGrpSpPr/>
          <p:nvPr/>
        </p:nvGrpSpPr>
        <p:grpSpPr>
          <a:xfrm>
            <a:off x="0" y="2404143"/>
            <a:ext cx="9144000" cy="3327400"/>
            <a:chOff x="0" y="2404143"/>
            <a:chExt cx="9144000" cy="3327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593D3B-96A4-C4C7-1546-A05CCF53DF3E}"/>
                </a:ext>
              </a:extLst>
            </p:cNvPr>
            <p:cNvSpPr/>
            <p:nvPr/>
          </p:nvSpPr>
          <p:spPr>
            <a:xfrm>
              <a:off x="0" y="2404143"/>
              <a:ext cx="9144000" cy="3327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8F902A6-1CDB-452B-939D-370C8BFB98F1}"/>
                </a:ext>
              </a:extLst>
            </p:cNvPr>
            <p:cNvGrpSpPr/>
            <p:nvPr/>
          </p:nvGrpSpPr>
          <p:grpSpPr>
            <a:xfrm>
              <a:off x="109888" y="2582333"/>
              <a:ext cx="8924224" cy="3003676"/>
              <a:chOff x="71439" y="3743328"/>
              <a:chExt cx="8924224" cy="300367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C94111-CE0D-3757-182E-D56DC07C49F4}"/>
                  </a:ext>
                </a:extLst>
              </p:cNvPr>
              <p:cNvSpPr/>
              <p:nvPr/>
            </p:nvSpPr>
            <p:spPr>
              <a:xfrm>
                <a:off x="71439" y="3743328"/>
                <a:ext cx="8924224" cy="2600325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/>
                  <a:ea typeface="+mn-ea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B315C02-EE0B-1BD9-58C2-C5F28B78C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141" y="3814392"/>
                <a:ext cx="8043862" cy="120976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DECE0B8-684B-BB9C-8E08-3941EA8CB0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326"/>
              <a:stretch/>
            </p:blipFill>
            <p:spPr>
              <a:xfrm>
                <a:off x="248141" y="5024155"/>
                <a:ext cx="8611860" cy="1233773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2FD5ED3-6769-D40C-CD59-79605F1DD421}"/>
                  </a:ext>
                </a:extLst>
              </p:cNvPr>
              <p:cNvSpPr/>
              <p:nvPr/>
            </p:nvSpPr>
            <p:spPr>
              <a:xfrm>
                <a:off x="71439" y="6377672"/>
                <a:ext cx="710088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sto MT"/>
                    <a:ea typeface="+mn-ea"/>
                    <a:cs typeface="+mn-cs"/>
                  </a:rPr>
                  <a:t>Sawamura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sto MT"/>
                    <a:ea typeface="+mn-ea"/>
                    <a:cs typeface="+mn-cs"/>
                  </a:rPr>
                  <a:t> K </a:t>
                </a:r>
                <a:r>
                  <a:rPr kumimoji="0" lang="en-US" sz="1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sto MT"/>
                    <a:ea typeface="+mn-ea"/>
                    <a:cs typeface="+mn-cs"/>
                  </a:rPr>
                  <a:t>et al.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sto MT"/>
                    <a:ea typeface="+mn-ea"/>
                    <a:cs typeface="+mn-cs"/>
                  </a:rPr>
                  <a:t> </a:t>
                </a:r>
                <a:r>
                  <a:rPr kumimoji="0" lang="is-I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sto MT"/>
                    <a:ea typeface="+mn-ea"/>
                    <a:cs typeface="+mn-cs"/>
                  </a:rPr>
                  <a:t>Mol Phylogenet Evol. 2008 Sep;48(3):1087-93.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024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FAC29-7248-AE8D-AF0E-7091068F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670"/>
            <a:ext cx="9144000" cy="1301669"/>
          </a:xfrm>
        </p:spPr>
        <p:txBody>
          <a:bodyPr>
            <a:noAutofit/>
          </a:bodyPr>
          <a:lstStyle/>
          <a:p>
            <a:r>
              <a:rPr lang="en-US" sz="3200" i="1" dirty="0"/>
              <a:t>D. ananassae </a:t>
            </a:r>
            <a:r>
              <a:rPr lang="en-US" sz="3200" dirty="0"/>
              <a:t>F Element scaffold QMES02000012 shows similarity to 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mitochondrial proteins</a:t>
            </a:r>
            <a:endParaRPr lang="en-US" sz="3200" b="1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163F27-2662-1677-44EC-338680749E42}"/>
              </a:ext>
            </a:extLst>
          </p:cNvPr>
          <p:cNvSpPr/>
          <p:nvPr/>
        </p:nvSpPr>
        <p:spPr>
          <a:xfrm>
            <a:off x="0" y="1502229"/>
            <a:ext cx="9144000" cy="53557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D6DD9B-EC13-9352-998C-EF606A65F2D3}"/>
              </a:ext>
            </a:extLst>
          </p:cNvPr>
          <p:cNvSpPr txBox="1"/>
          <p:nvPr/>
        </p:nvSpPr>
        <p:spPr>
          <a:xfrm>
            <a:off x="182880" y="5088525"/>
            <a:ext cx="1920240" cy="4266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Repeats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0B563-4597-2B09-875C-57CF32AABB02}"/>
              </a:ext>
            </a:extLst>
          </p:cNvPr>
          <p:cNvSpPr txBox="1"/>
          <p:nvPr/>
        </p:nvSpPr>
        <p:spPr>
          <a:xfrm>
            <a:off x="182880" y="4740275"/>
            <a:ext cx="1920240" cy="347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RNA-Seq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7D0E71-C8C7-F60B-398D-F5D0F5BA61AF}"/>
              </a:ext>
            </a:extLst>
          </p:cNvPr>
          <p:cNvSpPr txBox="1"/>
          <p:nvPr/>
        </p:nvSpPr>
        <p:spPr>
          <a:xfrm>
            <a:off x="182880" y="3876470"/>
            <a:ext cx="1920240" cy="863805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i="1" dirty="0">
                <a:solidFill>
                  <a:schemeClr val="tx2">
                    <a:lumMod val="10000"/>
                  </a:schemeClr>
                </a:solidFill>
              </a:rPr>
              <a:t>D.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</a:rPr>
              <a:t>mel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Proteins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E81E71-BCE5-1EBA-6A0B-BA7C466C0EA4}"/>
              </a:ext>
            </a:extLst>
          </p:cNvPr>
          <p:cNvSpPr txBox="1"/>
          <p:nvPr/>
        </p:nvSpPr>
        <p:spPr>
          <a:xfrm>
            <a:off x="159136" y="6452464"/>
            <a:ext cx="3549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Martin </a:t>
            </a:r>
            <a:r>
              <a:rPr lang="en-US" sz="1400" dirty="0" err="1">
                <a:solidFill>
                  <a:schemeClr val="bg1"/>
                </a:solidFill>
              </a:rPr>
              <a:t>Dalling</a:t>
            </a:r>
            <a:r>
              <a:rPr lang="en-US" sz="1400" dirty="0">
                <a:solidFill>
                  <a:schemeClr val="bg1"/>
                </a:solidFill>
              </a:rPr>
              <a:t>. Personal 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66F82-F56E-8B6D-B958-A3A7D1F8B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98212" y="1837509"/>
            <a:ext cx="7011064" cy="37079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DF74D2-C9F8-1256-8E4A-E7C29E4B3057}"/>
              </a:ext>
            </a:extLst>
          </p:cNvPr>
          <p:cNvSpPr txBox="1"/>
          <p:nvPr/>
        </p:nvSpPr>
        <p:spPr>
          <a:xfrm>
            <a:off x="182880" y="2814669"/>
            <a:ext cx="1920240" cy="10618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RefSeq Genes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5069DA-09CB-8A02-C383-3D3721553C1D}"/>
              </a:ext>
            </a:extLst>
          </p:cNvPr>
          <p:cNvGrpSpPr/>
          <p:nvPr/>
        </p:nvGrpSpPr>
        <p:grpSpPr>
          <a:xfrm>
            <a:off x="4052096" y="2560516"/>
            <a:ext cx="3549264" cy="3933727"/>
            <a:chOff x="4156268" y="2572091"/>
            <a:chExt cx="3549264" cy="393372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64BC75-8EF9-DCC5-71C2-C272BBB0DCF4}"/>
                </a:ext>
              </a:extLst>
            </p:cNvPr>
            <p:cNvSpPr txBox="1"/>
            <p:nvPr/>
          </p:nvSpPr>
          <p:spPr>
            <a:xfrm>
              <a:off x="4156268" y="5664200"/>
              <a:ext cx="3549264" cy="84161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srgbClr val="C00000"/>
                  </a:solidFill>
                  <a:latin typeface="Calibri" panose="020F0502020204030204"/>
                </a:rPr>
                <a:t>Similarity to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srgbClr val="C00000"/>
                  </a:solidFill>
                  <a:latin typeface="Calibri" panose="020F0502020204030204"/>
                </a:rPr>
                <a:t>mitochondrial proteins</a:t>
              </a:r>
              <a:endPara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7B3EBB-2C9C-A165-4327-6CCD69A30E40}"/>
                </a:ext>
              </a:extLst>
            </p:cNvPr>
            <p:cNvSpPr txBox="1"/>
            <p:nvPr/>
          </p:nvSpPr>
          <p:spPr>
            <a:xfrm>
              <a:off x="5105400" y="2572091"/>
              <a:ext cx="1473200" cy="3092109"/>
            </a:xfrm>
            <a:prstGeom prst="rect">
              <a:avLst/>
            </a:prstGeom>
            <a:noFill/>
            <a:ln w="57150">
              <a:solidFill>
                <a:schemeClr val="accent3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8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012B8A-6DFE-0476-9228-109EE83BBD94}"/>
              </a:ext>
            </a:extLst>
          </p:cNvPr>
          <p:cNvSpPr/>
          <p:nvPr/>
        </p:nvSpPr>
        <p:spPr>
          <a:xfrm>
            <a:off x="0" y="1300767"/>
            <a:ext cx="9144000" cy="55572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73D1FB-8392-EF57-0324-8302199A44B8}"/>
              </a:ext>
            </a:extLst>
          </p:cNvPr>
          <p:cNvSpPr/>
          <p:nvPr/>
        </p:nvSpPr>
        <p:spPr>
          <a:xfrm>
            <a:off x="129569" y="1386220"/>
            <a:ext cx="2110379" cy="246217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B5451-9342-C3C8-F443-AF0AD0F7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5956"/>
            <a:ext cx="9144000" cy="1429871"/>
          </a:xfrm>
        </p:spPr>
        <p:txBody>
          <a:bodyPr>
            <a:noAutofit/>
          </a:bodyPr>
          <a:lstStyle/>
          <a:p>
            <a:r>
              <a:rPr lang="en-US" sz="3200" dirty="0"/>
              <a:t>Insertion of the </a:t>
            </a:r>
            <a:r>
              <a:rPr lang="en-US" sz="3200" i="1" dirty="0"/>
              <a:t>D. ananassae 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mitochondrial genome</a:t>
            </a:r>
            <a:r>
              <a:rPr lang="en-US" sz="3200" dirty="0"/>
              <a:t> into the F Element scaffold QMES02000012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614EFE-D489-EDDD-C7F2-402B35E475AC}"/>
              </a:ext>
            </a:extLst>
          </p:cNvPr>
          <p:cNvGrpSpPr/>
          <p:nvPr/>
        </p:nvGrpSpPr>
        <p:grpSpPr>
          <a:xfrm>
            <a:off x="2438400" y="2828925"/>
            <a:ext cx="6430252" cy="4004731"/>
            <a:chOff x="2438400" y="2828925"/>
            <a:chExt cx="6430252" cy="40047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899AE3-F589-893F-C114-DB8EFDB3D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1393"/>
            <a:stretch/>
          </p:blipFill>
          <p:spPr>
            <a:xfrm>
              <a:off x="2807732" y="2828925"/>
              <a:ext cx="6060920" cy="339157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01566E-345D-58F7-1CB6-B6CF7CE93BA8}"/>
                </a:ext>
              </a:extLst>
            </p:cNvPr>
            <p:cNvSpPr txBox="1"/>
            <p:nvPr/>
          </p:nvSpPr>
          <p:spPr>
            <a:xfrm>
              <a:off x="2859178" y="6187325"/>
              <a:ext cx="59580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Subject: </a:t>
              </a:r>
              <a:r>
                <a:rPr lang="en-US" i="1" dirty="0">
                  <a:solidFill>
                    <a:schemeClr val="bg1"/>
                  </a:solidFill>
                </a:rPr>
                <a:t>D. ananassae</a:t>
              </a:r>
              <a:r>
                <a:rPr lang="en-US" dirty="0">
                  <a:solidFill>
                    <a:schemeClr val="bg1"/>
                  </a:solidFill>
                </a:rPr>
                <a:t> mitochondrial genome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(BK006336; 14920 nt)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CA1CAC-32E9-5C56-630B-206DE5F97237}"/>
                </a:ext>
              </a:extLst>
            </p:cNvPr>
            <p:cNvSpPr txBox="1"/>
            <p:nvPr/>
          </p:nvSpPr>
          <p:spPr>
            <a:xfrm rot="16200000">
              <a:off x="1226065" y="4309558"/>
              <a:ext cx="2794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Query: QMES02000012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A70D5A-9784-68C8-2FE3-9EBF8789EFDB}"/>
              </a:ext>
            </a:extLst>
          </p:cNvPr>
          <p:cNvCxnSpPr>
            <a:cxnSpLocks/>
          </p:cNvCxnSpPr>
          <p:nvPr/>
        </p:nvCxnSpPr>
        <p:spPr>
          <a:xfrm flipH="1" flipV="1">
            <a:off x="6047726" y="3363924"/>
            <a:ext cx="306907" cy="550639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82A11C7-E1DF-9913-CF3F-350937EEF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732" y="1386220"/>
            <a:ext cx="6060920" cy="13915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96AA63-DE0A-5F0F-3807-AC61929865DF}"/>
              </a:ext>
            </a:extLst>
          </p:cNvPr>
          <p:cNvSpPr txBox="1"/>
          <p:nvPr/>
        </p:nvSpPr>
        <p:spPr>
          <a:xfrm>
            <a:off x="52674" y="6261760"/>
            <a:ext cx="3549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Martin </a:t>
            </a:r>
            <a:r>
              <a:rPr lang="en-US" sz="1400" dirty="0" err="1">
                <a:solidFill>
                  <a:schemeClr val="bg1"/>
                </a:solidFill>
              </a:rPr>
              <a:t>Dalling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</a:p>
          <a:p>
            <a:r>
              <a:rPr lang="en-US" sz="1400" dirty="0">
                <a:solidFill>
                  <a:schemeClr val="bg1"/>
                </a:solidFill>
              </a:rPr>
              <a:t>Personal communication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3F5310-5EC1-06CA-7FBB-0E20DDA90EA9}"/>
              </a:ext>
            </a:extLst>
          </p:cNvPr>
          <p:cNvSpPr txBox="1"/>
          <p:nvPr/>
        </p:nvSpPr>
        <p:spPr>
          <a:xfrm>
            <a:off x="129569" y="1454970"/>
            <a:ext cx="211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Alignment Scores</a:t>
            </a: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5D0E0E3A-8673-334F-AB84-384C44977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292001"/>
              </p:ext>
            </p:extLst>
          </p:nvPr>
        </p:nvGraphicFramePr>
        <p:xfrm>
          <a:off x="234827" y="1855196"/>
          <a:ext cx="1805877" cy="1854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5732">
                  <a:extLst>
                    <a:ext uri="{9D8B030D-6E8A-4147-A177-3AD203B41FA5}">
                      <a16:colId xmlns:a16="http://schemas.microsoft.com/office/drawing/2014/main" val="1476160241"/>
                    </a:ext>
                  </a:extLst>
                </a:gridCol>
                <a:gridCol w="1450145">
                  <a:extLst>
                    <a:ext uri="{9D8B030D-6E8A-4147-A177-3AD203B41FA5}">
                      <a16:colId xmlns:a16="http://schemas.microsoft.com/office/drawing/2014/main" val="605124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&lt; 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738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40 - 50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529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50 - 80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64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80 - 200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645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≥ 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756584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F9DAB2F1-49BA-F429-85D3-ED974DDB77F8}"/>
              </a:ext>
            </a:extLst>
          </p:cNvPr>
          <p:cNvSpPr/>
          <p:nvPr/>
        </p:nvSpPr>
        <p:spPr>
          <a:xfrm>
            <a:off x="330500" y="1916542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E2643B-DBC9-DD85-5F74-C2247475C5E1}"/>
              </a:ext>
            </a:extLst>
          </p:cNvPr>
          <p:cNvSpPr/>
          <p:nvPr/>
        </p:nvSpPr>
        <p:spPr>
          <a:xfrm>
            <a:off x="330500" y="2283819"/>
            <a:ext cx="228600" cy="228600"/>
          </a:xfrm>
          <a:prstGeom prst="rect">
            <a:avLst/>
          </a:prstGeom>
          <a:solidFill>
            <a:srgbClr val="0020EA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BC6721-B282-1DCB-C5E6-61AE46048F0B}"/>
              </a:ext>
            </a:extLst>
          </p:cNvPr>
          <p:cNvSpPr/>
          <p:nvPr/>
        </p:nvSpPr>
        <p:spPr>
          <a:xfrm>
            <a:off x="330500" y="2656907"/>
            <a:ext cx="228600" cy="228600"/>
          </a:xfrm>
          <a:prstGeom prst="rect">
            <a:avLst/>
          </a:prstGeom>
          <a:solidFill>
            <a:srgbClr val="75EB4C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BC1DF-2015-3748-A066-57559ECBC1AB}"/>
              </a:ext>
            </a:extLst>
          </p:cNvPr>
          <p:cNvSpPr/>
          <p:nvPr/>
        </p:nvSpPr>
        <p:spPr>
          <a:xfrm>
            <a:off x="330500" y="3038290"/>
            <a:ext cx="228600" cy="228600"/>
          </a:xfrm>
          <a:prstGeom prst="rect">
            <a:avLst/>
          </a:prstGeom>
          <a:solidFill>
            <a:srgbClr val="DB3CE8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A5193D-2078-873F-17E3-464BE8F8803A}"/>
              </a:ext>
            </a:extLst>
          </p:cNvPr>
          <p:cNvSpPr/>
          <p:nvPr/>
        </p:nvSpPr>
        <p:spPr>
          <a:xfrm>
            <a:off x="330500" y="3403625"/>
            <a:ext cx="228600" cy="228600"/>
          </a:xfrm>
          <a:prstGeom prst="rect">
            <a:avLst/>
          </a:prstGeom>
          <a:solidFill>
            <a:srgbClr val="DB3224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3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3F80-D8F5-0B45-1AD8-0F9FDCBA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Analysis summary of other genomic features on the expanded F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F63EC-25B5-6DB6-A0F3-52054AB6E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07" y="1703499"/>
            <a:ext cx="8648225" cy="50334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Transposons are major contributors to the expansion of the </a:t>
            </a:r>
            <a:r>
              <a:rPr lang="en-US" i="1" dirty="0"/>
              <a:t>Drosophila</a:t>
            </a:r>
            <a:r>
              <a:rPr lang="en-US" dirty="0"/>
              <a:t> F Elements</a:t>
            </a:r>
          </a:p>
          <a:p>
            <a:pPr lvl="2"/>
            <a:endParaRPr lang="en-US" dirty="0"/>
          </a:p>
          <a:p>
            <a:r>
              <a:rPr lang="en-US" dirty="0"/>
              <a:t>Active transposons might introduce unusual genomic features to the F Element</a:t>
            </a:r>
          </a:p>
          <a:p>
            <a:pPr lvl="1"/>
            <a:r>
              <a:rPr lang="en-US" dirty="0"/>
              <a:t>Novel paralogs, pseudogenes, retrogenes, NUMTs, ...</a:t>
            </a:r>
          </a:p>
          <a:p>
            <a:pPr lvl="2"/>
            <a:endParaRPr lang="en-US" dirty="0"/>
          </a:p>
          <a:p>
            <a:r>
              <a:rPr lang="en-US" dirty="0"/>
              <a:t>Consult with F Element Project staff or the GEP Virtual TAs on the analysis of these genomic features</a:t>
            </a:r>
          </a:p>
          <a:p>
            <a:pPr lvl="1"/>
            <a:r>
              <a:rPr lang="en-US" dirty="0"/>
              <a:t>F Element Project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Office Hours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3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CAFD968-FC7D-89BA-1631-0008B84BFCEA}"/>
              </a:ext>
            </a:extLst>
          </p:cNvPr>
          <p:cNvSpPr/>
          <p:nvPr/>
        </p:nvSpPr>
        <p:spPr>
          <a:xfrm>
            <a:off x="0" y="1103585"/>
            <a:ext cx="9144000" cy="575441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ß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A2EBF-3392-FA1F-C1EB-FB0526F1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5" y="-161698"/>
            <a:ext cx="8399930" cy="1429871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A8B97FB-AD31-31AE-5B25-033427FBE3F7}"/>
              </a:ext>
            </a:extLst>
          </p:cNvPr>
          <p:cNvSpPr txBox="1">
            <a:spLocks/>
          </p:cNvSpPr>
          <p:nvPr/>
        </p:nvSpPr>
        <p:spPr>
          <a:xfrm>
            <a:off x="3226676" y="6262657"/>
            <a:ext cx="5843754" cy="47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Transposon density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ea typeface="+mn-ea"/>
                <a:cs typeface="+mn-cs"/>
              </a:rPr>
              <a:t>78%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61D5EE-BEC9-9115-6EF8-CD211280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29114" y="2777696"/>
            <a:ext cx="7197769" cy="345768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8617F7-1826-4B3C-671D-355941F04725}"/>
              </a:ext>
            </a:extLst>
          </p:cNvPr>
          <p:cNvSpPr txBox="1"/>
          <p:nvPr/>
        </p:nvSpPr>
        <p:spPr>
          <a:xfrm>
            <a:off x="73570" y="6430333"/>
            <a:ext cx="3291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Nicole </a:t>
            </a:r>
            <a:r>
              <a:rPr lang="en-US" sz="1400" dirty="0" err="1">
                <a:solidFill>
                  <a:prstClr val="black"/>
                </a:solidFill>
              </a:rPr>
              <a:t>Torosin</a:t>
            </a:r>
            <a:r>
              <a:rPr lang="en-US" sz="1400" dirty="0">
                <a:solidFill>
                  <a:prstClr val="black"/>
                </a:solidFill>
              </a:rPr>
              <a:t> (Ellison Lab)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60770E-A30F-55DF-5CF9-B7DF831A4039}"/>
              </a:ext>
            </a:extLst>
          </p:cNvPr>
          <p:cNvGrpSpPr/>
          <p:nvPr/>
        </p:nvGrpSpPr>
        <p:grpSpPr>
          <a:xfrm>
            <a:off x="3373616" y="1185645"/>
            <a:ext cx="5256357" cy="2910721"/>
            <a:chOff x="3279025" y="1723579"/>
            <a:chExt cx="5256357" cy="29107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9A45F5-A310-5609-8533-24EC784A5154}"/>
                </a:ext>
              </a:extLst>
            </p:cNvPr>
            <p:cNvGrpSpPr/>
            <p:nvPr/>
          </p:nvGrpSpPr>
          <p:grpSpPr>
            <a:xfrm>
              <a:off x="3344270" y="3164389"/>
              <a:ext cx="5121703" cy="1469911"/>
              <a:chOff x="3286398" y="3164389"/>
              <a:chExt cx="5121703" cy="146991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487B6E-D324-60D1-EBD5-B0F9C0B8E6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398" y="3179079"/>
                <a:ext cx="2562932" cy="1437247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>
                    <a:lumMod val="75000"/>
                  </a:schemeClr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DFBC298-B665-C80F-D7A7-628CF18AA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79820" y="3164389"/>
                <a:ext cx="2428281" cy="1469911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>
                    <a:lumMod val="75000"/>
                  </a:schemeClr>
                </a:solidFill>
                <a:prstDash val="sysDot"/>
                <a:miter lim="800000"/>
              </a:ln>
              <a:effectLst/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FA43AB-72F7-D639-136C-ADB86C4CF5A3}"/>
                </a:ext>
              </a:extLst>
            </p:cNvPr>
            <p:cNvGrpSpPr/>
            <p:nvPr/>
          </p:nvGrpSpPr>
          <p:grpSpPr>
            <a:xfrm>
              <a:off x="3279025" y="1723579"/>
              <a:ext cx="5256357" cy="1440810"/>
              <a:chOff x="3279025" y="1723579"/>
              <a:chExt cx="5256357" cy="144081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6D24B5C-97CA-8F2A-CC03-7362B420C311}"/>
                  </a:ext>
                </a:extLst>
              </p:cNvPr>
              <p:cNvSpPr/>
              <p:nvPr/>
            </p:nvSpPr>
            <p:spPr>
              <a:xfrm>
                <a:off x="3279025" y="1723579"/>
                <a:ext cx="5256357" cy="144081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D6BBD43-912A-4375-103D-4AE9DB44A573}"/>
                  </a:ext>
                </a:extLst>
              </p:cNvPr>
              <p:cNvGrpSpPr/>
              <p:nvPr/>
            </p:nvGrpSpPr>
            <p:grpSpPr>
              <a:xfrm>
                <a:off x="3348432" y="1804785"/>
                <a:ext cx="5117541" cy="1286042"/>
                <a:chOff x="-200917" y="856436"/>
                <a:chExt cx="7772400" cy="1953210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6F03B7C5-4CBC-E46D-8E9D-32FDE84DB0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58858"/>
                <a:stretch/>
              </p:blipFill>
              <p:spPr>
                <a:xfrm>
                  <a:off x="-200917" y="856436"/>
                  <a:ext cx="7772400" cy="1698775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65F42C70-677C-0FBC-7B36-39AE9018FE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46522" b="47174"/>
                <a:stretch/>
              </p:blipFill>
              <p:spPr>
                <a:xfrm>
                  <a:off x="-200917" y="2549352"/>
                  <a:ext cx="7772400" cy="26029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191F86F-AA9A-C58C-5B3B-4D22741086BA}"/>
              </a:ext>
            </a:extLst>
          </p:cNvPr>
          <p:cNvSpPr txBox="1"/>
          <p:nvPr/>
        </p:nvSpPr>
        <p:spPr>
          <a:xfrm>
            <a:off x="73570" y="5226804"/>
            <a:ext cx="1907177" cy="539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Repeats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F134B-EF8D-986B-6E27-72E74FB1A127}"/>
              </a:ext>
            </a:extLst>
          </p:cNvPr>
          <p:cNvSpPr txBox="1"/>
          <p:nvPr/>
        </p:nvSpPr>
        <p:spPr>
          <a:xfrm>
            <a:off x="73570" y="5769244"/>
            <a:ext cx="1907177" cy="43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TE 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A21E7-AF70-1B72-526E-74FADD9D7652}"/>
              </a:ext>
            </a:extLst>
          </p:cNvPr>
          <p:cNvSpPr txBox="1"/>
          <p:nvPr/>
        </p:nvSpPr>
        <p:spPr>
          <a:xfrm>
            <a:off x="73570" y="4265908"/>
            <a:ext cx="1907177" cy="960896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i="1" dirty="0">
                <a:solidFill>
                  <a:schemeClr val="tx2">
                    <a:lumMod val="10000"/>
                  </a:schemeClr>
                </a:solidFill>
              </a:rPr>
              <a:t>D.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</a:rPr>
              <a:t>mel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Proteins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513BBC-9E48-3B79-C4CE-AD28C67591FF}"/>
              </a:ext>
            </a:extLst>
          </p:cNvPr>
          <p:cNvSpPr txBox="1"/>
          <p:nvPr/>
        </p:nvSpPr>
        <p:spPr>
          <a:xfrm>
            <a:off x="73570" y="3924945"/>
            <a:ext cx="1907177" cy="3377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Gaps</a:t>
            </a:r>
          </a:p>
        </p:txBody>
      </p:sp>
    </p:spTree>
    <p:extLst>
      <p:ext uri="{BB962C8B-B14F-4D97-AF65-F5344CB8AC3E}">
        <p14:creationId xmlns:p14="http://schemas.microsoft.com/office/powerpoint/2010/main" val="31414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C225-3203-F875-D031-808F5D98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 of Genscan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617D8-D514-F800-0EEB-F5079572F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70" y="1550894"/>
            <a:ext cx="8812401" cy="50884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FlyBase </a:t>
            </a:r>
            <a:r>
              <a:rPr lang="en-US" i="1" dirty="0"/>
              <a:t>blastp</a:t>
            </a:r>
            <a:r>
              <a:rPr lang="en-US" dirty="0"/>
              <a:t> search of the predicted protein against the </a:t>
            </a:r>
            <a:r>
              <a:rPr lang="en-US" i="1" dirty="0"/>
              <a:t>D. melanogaster </a:t>
            </a:r>
            <a:r>
              <a:rPr lang="en-US" dirty="0"/>
              <a:t>“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Annotated proteins</a:t>
            </a:r>
            <a:r>
              <a:rPr lang="en-US" dirty="0"/>
              <a:t>” database</a:t>
            </a:r>
          </a:p>
          <a:p>
            <a:pPr lvl="1"/>
            <a:r>
              <a:rPr lang="en-US" dirty="0"/>
              <a:t>Analyze matches with E-values &lt;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1e-5</a:t>
            </a:r>
          </a:p>
          <a:p>
            <a:pPr lvl="2"/>
            <a:endParaRPr lang="en-US" dirty="0"/>
          </a:p>
          <a:p>
            <a:r>
              <a:rPr lang="en-US" dirty="0"/>
              <a:t>NCBI </a:t>
            </a:r>
            <a:r>
              <a:rPr lang="en-US" i="1" dirty="0"/>
              <a:t>blastp</a:t>
            </a:r>
            <a:r>
              <a:rPr lang="en-US" dirty="0"/>
              <a:t> search of the predicted protein against the NCBI “Reference proteins (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refseq_protein</a:t>
            </a:r>
            <a:r>
              <a:rPr lang="en-US" dirty="0"/>
              <a:t>)” database</a:t>
            </a:r>
          </a:p>
          <a:p>
            <a:pPr lvl="1"/>
            <a:r>
              <a:rPr lang="en-US" dirty="0"/>
              <a:t>Analyze matches to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curated</a:t>
            </a:r>
            <a:r>
              <a:rPr lang="en-US" dirty="0"/>
              <a:t> RefSeq gene models </a:t>
            </a:r>
            <a:br>
              <a:rPr lang="en-US" dirty="0"/>
            </a:br>
            <a:r>
              <a:rPr lang="en-US" dirty="0"/>
              <a:t>(i.e., accession numbers with the “NP_” prefix)</a:t>
            </a:r>
          </a:p>
          <a:p>
            <a:pPr lvl="2"/>
            <a:endParaRPr lang="en-US" dirty="0"/>
          </a:p>
          <a:p>
            <a:r>
              <a:rPr lang="en-US" dirty="0"/>
              <a:t>Determine if the feature is a protein-coding gene (e.g., novel paralog), pseudogene, or partial gene duplication</a:t>
            </a:r>
          </a:p>
          <a:p>
            <a:pPr marL="34925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5FBF-44A9-57C1-30BF-84E452E2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5" y="0"/>
            <a:ext cx="8399930" cy="1429871"/>
          </a:xfrm>
        </p:spPr>
        <p:txBody>
          <a:bodyPr>
            <a:normAutofit/>
          </a:bodyPr>
          <a:lstStyle/>
          <a:p>
            <a:r>
              <a:rPr lang="en-US" sz="3600" dirty="0"/>
              <a:t>Analysis of regions with substantial </a:t>
            </a:r>
            <a:br>
              <a:rPr lang="en-US" sz="3600" dirty="0"/>
            </a:br>
            <a:r>
              <a:rPr lang="en-US" sz="3600" dirty="0"/>
              <a:t>RNA-Seq read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6BC2A-C5C5-5984-2BB7-EF5939F9F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33" y="1553284"/>
            <a:ext cx="8789893" cy="4475504"/>
          </a:xfrm>
        </p:spPr>
        <p:txBody>
          <a:bodyPr>
            <a:normAutofit fontScale="92500"/>
          </a:bodyPr>
          <a:lstStyle/>
          <a:p>
            <a:r>
              <a:rPr lang="en-US" dirty="0"/>
              <a:t>The FANTOM consortium uses an arbitrary length cutoff of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300 nt</a:t>
            </a:r>
            <a:r>
              <a:rPr lang="en-US" dirty="0"/>
              <a:t> (100aa) to identify putative mRNAs</a:t>
            </a:r>
          </a:p>
          <a:p>
            <a:pPr lvl="1"/>
            <a:r>
              <a:rPr lang="en-US" dirty="0"/>
              <a:t>Reviewed in Dinger ME </a:t>
            </a:r>
            <a:r>
              <a:rPr lang="en-US" i="1" dirty="0"/>
              <a:t>et al.</a:t>
            </a:r>
            <a:r>
              <a:rPr lang="en-US" dirty="0"/>
              <a:t>, 2008</a:t>
            </a:r>
          </a:p>
          <a:p>
            <a:pPr lvl="3"/>
            <a:endParaRPr lang="en-US" dirty="0"/>
          </a:p>
          <a:p>
            <a:r>
              <a:rPr lang="en-US" dirty="0"/>
              <a:t>Identify regions with contiguous RNA-Seq read coverage</a:t>
            </a:r>
          </a:p>
          <a:p>
            <a:pPr lvl="2"/>
            <a:endParaRPr lang="en-US" dirty="0"/>
          </a:p>
          <a:p>
            <a:r>
              <a:rPr lang="en-US" dirty="0"/>
              <a:t>Perform a NCBI </a:t>
            </a:r>
            <a:r>
              <a:rPr lang="en-US" i="1" dirty="0"/>
              <a:t>blastx </a:t>
            </a:r>
            <a:r>
              <a:rPr lang="en-US" dirty="0"/>
              <a:t>search of each region against the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refseq_protein</a:t>
            </a:r>
            <a:r>
              <a:rPr lang="en-US" dirty="0"/>
              <a:t> database</a:t>
            </a:r>
          </a:p>
          <a:p>
            <a:pPr lvl="1"/>
            <a:r>
              <a:rPr lang="en-US" dirty="0"/>
              <a:t>Analyze matches to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curated</a:t>
            </a:r>
            <a:r>
              <a:rPr lang="en-US" dirty="0"/>
              <a:t> RefSeq gene models with </a:t>
            </a:r>
            <a:br>
              <a:rPr lang="en-US" dirty="0"/>
            </a:br>
            <a:r>
              <a:rPr lang="en-US" dirty="0"/>
              <a:t>E-values &lt;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1e-5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4EC47-8AFD-E8D9-81C1-C5EC7D9D7731}"/>
              </a:ext>
            </a:extLst>
          </p:cNvPr>
          <p:cNvSpPr txBox="1"/>
          <p:nvPr/>
        </p:nvSpPr>
        <p:spPr>
          <a:xfrm>
            <a:off x="389964" y="6152202"/>
            <a:ext cx="8608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Dinger ME, et al. Differentiating protein-coding and noncoding RNA: challenges and ambiguities. </a:t>
            </a:r>
            <a:r>
              <a:rPr lang="en-US" sz="1600" dirty="0" err="1"/>
              <a:t>PLoS</a:t>
            </a:r>
            <a:r>
              <a:rPr lang="en-US" sz="1600" dirty="0"/>
              <a:t> </a:t>
            </a:r>
            <a:r>
              <a:rPr lang="en-US" sz="1600" dirty="0" err="1"/>
              <a:t>Comput</a:t>
            </a:r>
            <a:r>
              <a:rPr lang="en-US" sz="1600" dirty="0"/>
              <a:t> Biol. 2008 Nov;4(11):e1000176.</a:t>
            </a:r>
          </a:p>
        </p:txBody>
      </p:sp>
    </p:spTree>
    <p:extLst>
      <p:ext uri="{BB962C8B-B14F-4D97-AF65-F5344CB8AC3E}">
        <p14:creationId xmlns:p14="http://schemas.microsoft.com/office/powerpoint/2010/main" val="74707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E48B3-7824-731E-1D0C-BAD59211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Goals for the analysis of additional genomic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BBC7E-E667-FA0C-554F-03440D498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07" y="1968543"/>
            <a:ext cx="8399929" cy="45080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Analysis of the features might require additional techniques and tools beyond the standard annotation protocol</a:t>
            </a:r>
          </a:p>
          <a:p>
            <a:pPr lvl="2"/>
            <a:endParaRPr lang="en-US" dirty="0"/>
          </a:p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Document</a:t>
            </a:r>
            <a:r>
              <a:rPr lang="en-US" dirty="0"/>
              <a:t> the genomic features in the annotation report for the F Element Project</a:t>
            </a:r>
          </a:p>
          <a:p>
            <a:pPr lvl="1"/>
            <a:r>
              <a:rPr lang="en-US" dirty="0"/>
              <a:t>Reconcilers can follow up on the analysis of the feature</a:t>
            </a:r>
          </a:p>
          <a:p>
            <a:pPr lvl="2"/>
            <a:endParaRPr lang="en-US" dirty="0"/>
          </a:p>
          <a:p>
            <a:r>
              <a:rPr lang="en-US" dirty="0"/>
              <a:t>Consult with Wilson during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Office Hours </a:t>
            </a:r>
            <a:r>
              <a:rPr lang="en-US" dirty="0"/>
              <a:t>for the F Element Project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0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B5F15-862D-8D43-61B7-EE897D433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5" y="129029"/>
            <a:ext cx="8399930" cy="1429871"/>
          </a:xfrm>
        </p:spPr>
        <p:txBody>
          <a:bodyPr>
            <a:normAutofit/>
          </a:bodyPr>
          <a:lstStyle/>
          <a:p>
            <a:r>
              <a:rPr lang="en-US" sz="4000" dirty="0"/>
              <a:t>Examples of additional features in the expanded F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A4408-BD9E-2CCC-1C09-F5F69E5FF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1909564"/>
            <a:ext cx="8953500" cy="4786200"/>
          </a:xfrm>
        </p:spPr>
        <p:txBody>
          <a:bodyPr>
            <a:normAutofit/>
          </a:bodyPr>
          <a:lstStyle/>
          <a:p>
            <a:r>
              <a:rPr lang="en-US" dirty="0"/>
              <a:t>Paralogs</a:t>
            </a:r>
          </a:p>
          <a:p>
            <a:r>
              <a:rPr lang="en-US" dirty="0"/>
              <a:t>Pseudogenes</a:t>
            </a:r>
          </a:p>
          <a:p>
            <a:r>
              <a:rPr lang="en-US" dirty="0"/>
              <a:t>Retrogenes</a:t>
            </a:r>
          </a:p>
          <a:p>
            <a:r>
              <a:rPr lang="en-US" dirty="0"/>
              <a:t>Partial gene duplications</a:t>
            </a:r>
          </a:p>
          <a:p>
            <a:r>
              <a:rPr lang="en-US" dirty="0"/>
              <a:t>Pseudogene clusters</a:t>
            </a:r>
          </a:p>
          <a:p>
            <a:r>
              <a:rPr lang="en-US" dirty="0"/>
              <a:t>Nuclear mitochondrial DNA segments (NUMT)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8A4038-75C8-4E99-FA16-69872A15BB75}"/>
              </a:ext>
            </a:extLst>
          </p:cNvPr>
          <p:cNvSpPr txBox="1">
            <a:spLocks/>
          </p:cNvSpPr>
          <p:nvPr/>
        </p:nvSpPr>
        <p:spPr>
          <a:xfrm>
            <a:off x="190501" y="1909564"/>
            <a:ext cx="8953500" cy="47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Paralogs (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Chris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Hemauer</a:t>
            </a:r>
            <a:r>
              <a:rPr lang="en-US" dirty="0"/>
              <a:t>)</a:t>
            </a:r>
          </a:p>
          <a:p>
            <a:r>
              <a:rPr lang="en-US" dirty="0"/>
              <a:t>Pseudogenes (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Ishtar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Olaveja</a:t>
            </a:r>
            <a:r>
              <a:rPr lang="en-US" dirty="0"/>
              <a:t>)</a:t>
            </a:r>
          </a:p>
          <a:p>
            <a:r>
              <a:rPr lang="en-US" dirty="0"/>
              <a:t>Retrogenes (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Meher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Arora</a:t>
            </a:r>
            <a:r>
              <a:rPr lang="en-US" dirty="0"/>
              <a:t>)</a:t>
            </a:r>
          </a:p>
          <a:p>
            <a:r>
              <a:rPr lang="en-US" dirty="0"/>
              <a:t>Partial gene duplications (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Meher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Arora</a:t>
            </a:r>
            <a:r>
              <a:rPr lang="en-US" dirty="0"/>
              <a:t>)</a:t>
            </a:r>
          </a:p>
          <a:p>
            <a:r>
              <a:rPr lang="en-US" dirty="0"/>
              <a:t>Pseudogene clusters (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Ethan Cordes</a:t>
            </a:r>
            <a:r>
              <a:rPr lang="en-US" dirty="0"/>
              <a:t>)</a:t>
            </a:r>
          </a:p>
          <a:p>
            <a:r>
              <a:rPr lang="en-US" dirty="0"/>
              <a:t>Nuclear mitochondrial DNA segments (NUMT)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Martin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Dalling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6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EBBB85-91DE-DDE8-97B2-122FE249DCCA}"/>
              </a:ext>
            </a:extLst>
          </p:cNvPr>
          <p:cNvSpPr/>
          <p:nvPr/>
        </p:nvSpPr>
        <p:spPr>
          <a:xfrm>
            <a:off x="0" y="1188720"/>
            <a:ext cx="9144000" cy="56692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BBE254-1DC6-2AEE-438C-118143AA1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03"/>
            <a:ext cx="9144000" cy="117129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Novel 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paralog of </a:t>
            </a:r>
            <a:r>
              <a:rPr lang="en-US" sz="36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PMCA</a:t>
            </a:r>
            <a:r>
              <a:rPr lang="en-US" sz="3600" dirty="0"/>
              <a:t> in the </a:t>
            </a:r>
            <a:br>
              <a:rPr lang="en-US" sz="3600" dirty="0"/>
            </a:br>
            <a:r>
              <a:rPr lang="en-US" sz="3600" i="1" dirty="0"/>
              <a:t>D. kikkawai </a:t>
            </a:r>
            <a:r>
              <a:rPr lang="en-US" sz="3600" dirty="0"/>
              <a:t>F Element scaffold tig00000049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B337A-3A46-B1DA-38F9-BFB82FFB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47259" y="1279945"/>
            <a:ext cx="6418281" cy="51899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BE572-B973-B650-1006-0AD346FCF01E}"/>
              </a:ext>
            </a:extLst>
          </p:cNvPr>
          <p:cNvGrpSpPr/>
          <p:nvPr/>
        </p:nvGrpSpPr>
        <p:grpSpPr>
          <a:xfrm>
            <a:off x="3759414" y="1570340"/>
            <a:ext cx="1654757" cy="662608"/>
            <a:chOff x="3759414" y="1860515"/>
            <a:chExt cx="1654757" cy="662608"/>
          </a:xfrm>
        </p:grpSpPr>
        <p:sp>
          <p:nvSpPr>
            <p:cNvPr id="7" name="Left Arrow 6">
              <a:extLst>
                <a:ext uri="{FF2B5EF4-FFF2-40B4-BE49-F238E27FC236}">
                  <a16:creationId xmlns:a16="http://schemas.microsoft.com/office/drawing/2014/main" id="{1F5F5D15-53A6-EE1F-97A0-5542CFBF5B7E}"/>
                </a:ext>
              </a:extLst>
            </p:cNvPr>
            <p:cNvSpPr/>
            <p:nvPr/>
          </p:nvSpPr>
          <p:spPr>
            <a:xfrm flipH="1">
              <a:off x="3759414" y="1860515"/>
              <a:ext cx="1654757" cy="662608"/>
            </a:xfrm>
            <a:prstGeom prst="lef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8C255C-7390-9EBC-EE81-45906819E965}"/>
                </a:ext>
              </a:extLst>
            </p:cNvPr>
            <p:cNvSpPr txBox="1"/>
            <p:nvPr/>
          </p:nvSpPr>
          <p:spPr>
            <a:xfrm>
              <a:off x="3759414" y="1954968"/>
              <a:ext cx="1326293" cy="4420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i="1" dirty="0">
                  <a:solidFill>
                    <a:schemeClr val="accent2">
                      <a:lumMod val="50000"/>
                    </a:schemeClr>
                  </a:solidFill>
                </a:rPr>
                <a:t>PMCA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3C6640-19F7-D0E6-026B-4260A37EBF2B}"/>
              </a:ext>
            </a:extLst>
          </p:cNvPr>
          <p:cNvGrpSpPr/>
          <p:nvPr/>
        </p:nvGrpSpPr>
        <p:grpSpPr>
          <a:xfrm>
            <a:off x="5602906" y="1574299"/>
            <a:ext cx="3111723" cy="662608"/>
            <a:chOff x="5602906" y="1864474"/>
            <a:chExt cx="3111723" cy="662608"/>
          </a:xfrm>
        </p:grpSpPr>
        <p:sp>
          <p:nvSpPr>
            <p:cNvPr id="10" name="Left Arrow 9">
              <a:extLst>
                <a:ext uri="{FF2B5EF4-FFF2-40B4-BE49-F238E27FC236}">
                  <a16:creationId xmlns:a16="http://schemas.microsoft.com/office/drawing/2014/main" id="{55A935C7-FE0B-8137-BAD8-51A2EE67BE9E}"/>
                </a:ext>
              </a:extLst>
            </p:cNvPr>
            <p:cNvSpPr/>
            <p:nvPr/>
          </p:nvSpPr>
          <p:spPr>
            <a:xfrm flipH="1">
              <a:off x="5602906" y="1864474"/>
              <a:ext cx="3111723" cy="662608"/>
            </a:xfrm>
            <a:prstGeom prst="lef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3CCE27-5765-4EEA-FAFB-D1EC44C94AC9}"/>
                </a:ext>
              </a:extLst>
            </p:cNvPr>
            <p:cNvSpPr txBox="1"/>
            <p:nvPr/>
          </p:nvSpPr>
          <p:spPr>
            <a:xfrm>
              <a:off x="5602907" y="1958927"/>
              <a:ext cx="2723605" cy="4420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i="1" dirty="0">
                  <a:solidFill>
                    <a:schemeClr val="accent2">
                      <a:lumMod val="50000"/>
                    </a:schemeClr>
                  </a:solidFill>
                </a:rPr>
                <a:t>PMCA paralog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D9F44E1-BBB9-327F-9D78-40A406AA8125}"/>
              </a:ext>
            </a:extLst>
          </p:cNvPr>
          <p:cNvSpPr txBox="1"/>
          <p:nvPr/>
        </p:nvSpPr>
        <p:spPr>
          <a:xfrm>
            <a:off x="253420" y="4596076"/>
            <a:ext cx="2293839" cy="3378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Gene Predictions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56E917-33B1-5EB3-6666-91A4ED8C9CEC}"/>
              </a:ext>
            </a:extLst>
          </p:cNvPr>
          <p:cNvSpPr txBox="1"/>
          <p:nvPr/>
        </p:nvSpPr>
        <p:spPr>
          <a:xfrm>
            <a:off x="253419" y="6055803"/>
            <a:ext cx="2293839" cy="3897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Repeats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044D3C-A431-CC96-6988-47992F725FD8}"/>
              </a:ext>
            </a:extLst>
          </p:cNvPr>
          <p:cNvSpPr txBox="1"/>
          <p:nvPr/>
        </p:nvSpPr>
        <p:spPr>
          <a:xfrm>
            <a:off x="253420" y="4933887"/>
            <a:ext cx="2293839" cy="1121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RNA-Seq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33840B-BE4A-EB5C-0F1C-9540E0AED282}"/>
              </a:ext>
            </a:extLst>
          </p:cNvPr>
          <p:cNvSpPr txBox="1"/>
          <p:nvPr/>
        </p:nvSpPr>
        <p:spPr>
          <a:xfrm>
            <a:off x="253420" y="3423858"/>
            <a:ext cx="2293837" cy="1172215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mel</a:t>
            </a:r>
            <a:r>
              <a:rPr lang="en-US" sz="20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Transcripts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D5BDA-7538-03E6-532D-3D9ED97F653E}"/>
              </a:ext>
            </a:extLst>
          </p:cNvPr>
          <p:cNvSpPr txBox="1"/>
          <p:nvPr/>
        </p:nvSpPr>
        <p:spPr>
          <a:xfrm>
            <a:off x="253420" y="2301944"/>
            <a:ext cx="2293835" cy="1121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RefSeq Genes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E7F729-F697-CFDD-4F10-BFA92E426736}"/>
              </a:ext>
            </a:extLst>
          </p:cNvPr>
          <p:cNvSpPr txBox="1"/>
          <p:nvPr/>
        </p:nvSpPr>
        <p:spPr>
          <a:xfrm>
            <a:off x="178459" y="6515180"/>
            <a:ext cx="42759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Chris </a:t>
            </a:r>
            <a:r>
              <a:rPr lang="en-US" sz="1400" dirty="0" err="1">
                <a:solidFill>
                  <a:schemeClr val="bg1"/>
                </a:solidFill>
              </a:rPr>
              <a:t>Hemauer</a:t>
            </a:r>
            <a:r>
              <a:rPr lang="en-US" sz="1400" dirty="0">
                <a:solidFill>
                  <a:schemeClr val="bg1"/>
                </a:solidFill>
              </a:rPr>
              <a:t>. 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07048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628253-E2C0-4207-0773-04267CDBEB10}"/>
              </a:ext>
            </a:extLst>
          </p:cNvPr>
          <p:cNvSpPr/>
          <p:nvPr/>
        </p:nvSpPr>
        <p:spPr>
          <a:xfrm>
            <a:off x="0" y="1458130"/>
            <a:ext cx="9144000" cy="539987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46FA4F-43C4-90AA-F047-9C40CDB4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38843" y="1603928"/>
            <a:ext cx="6588571" cy="4804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4B5F15-862D-8D43-61B7-EE897D433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5" y="28258"/>
            <a:ext cx="8399930" cy="1429871"/>
          </a:xfrm>
        </p:spPr>
        <p:txBody>
          <a:bodyPr>
            <a:normAutofit/>
          </a:bodyPr>
          <a:lstStyle/>
          <a:p>
            <a:r>
              <a:rPr lang="en-US" sz="3600" dirty="0"/>
              <a:t>Region with similarity to </a:t>
            </a:r>
            <a:r>
              <a:rPr lang="en-US" sz="36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yin</a:t>
            </a:r>
            <a:r>
              <a:rPr lang="en-US" sz="3600" i="1" dirty="0"/>
              <a:t> </a:t>
            </a:r>
            <a:r>
              <a:rPr lang="en-US" sz="3600" dirty="0"/>
              <a:t>in the</a:t>
            </a:r>
            <a:br>
              <a:rPr lang="en-US" sz="3600" dirty="0"/>
            </a:br>
            <a:r>
              <a:rPr lang="en-US" sz="3600" i="1" dirty="0"/>
              <a:t>D. bipectinata </a:t>
            </a:r>
            <a:r>
              <a:rPr lang="en-US" sz="3600" dirty="0"/>
              <a:t>F Element project contig16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F1B15-CA80-776A-937C-10B5A841F641}"/>
              </a:ext>
            </a:extLst>
          </p:cNvPr>
          <p:cNvSpPr txBox="1"/>
          <p:nvPr/>
        </p:nvSpPr>
        <p:spPr>
          <a:xfrm>
            <a:off x="345452" y="2971800"/>
            <a:ext cx="1993392" cy="9715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Gene Predictions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CC426-B610-ED85-1FE5-1555ACA7AE61}"/>
              </a:ext>
            </a:extLst>
          </p:cNvPr>
          <p:cNvSpPr txBox="1"/>
          <p:nvPr/>
        </p:nvSpPr>
        <p:spPr>
          <a:xfrm>
            <a:off x="345453" y="5089525"/>
            <a:ext cx="1993390" cy="12784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Repeats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C488B3-E6C9-2D4F-B024-4F653D0EDD81}"/>
              </a:ext>
            </a:extLst>
          </p:cNvPr>
          <p:cNvSpPr txBox="1"/>
          <p:nvPr/>
        </p:nvSpPr>
        <p:spPr>
          <a:xfrm>
            <a:off x="345452" y="3943350"/>
            <a:ext cx="1993391" cy="11461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RNA-Seq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8DA148-63B1-E435-2F81-DE16965F7014}"/>
              </a:ext>
            </a:extLst>
          </p:cNvPr>
          <p:cNvSpPr txBox="1"/>
          <p:nvPr/>
        </p:nvSpPr>
        <p:spPr>
          <a:xfrm>
            <a:off x="4968367" y="6324390"/>
            <a:ext cx="2333769" cy="4420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Similarity to 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</a:rPr>
              <a:t>yin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AE0E7C-FC86-A13D-D9B8-55C4F003E9CF}"/>
              </a:ext>
            </a:extLst>
          </p:cNvPr>
          <p:cNvSpPr txBox="1"/>
          <p:nvPr/>
        </p:nvSpPr>
        <p:spPr>
          <a:xfrm>
            <a:off x="345453" y="2466975"/>
            <a:ext cx="1993390" cy="50482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mel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Proteins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3AD237-2DE2-F341-4105-E5CC8433F824}"/>
              </a:ext>
            </a:extLst>
          </p:cNvPr>
          <p:cNvGrpSpPr/>
          <p:nvPr/>
        </p:nvGrpSpPr>
        <p:grpSpPr>
          <a:xfrm>
            <a:off x="3343862" y="5204455"/>
            <a:ext cx="5998203" cy="990122"/>
            <a:chOff x="1345244" y="5334469"/>
            <a:chExt cx="5998203" cy="99012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2D79AFA-A6F2-CDE9-2879-5E90262726E5}"/>
                </a:ext>
              </a:extLst>
            </p:cNvPr>
            <p:cNvSpPr txBox="1"/>
            <p:nvPr/>
          </p:nvSpPr>
          <p:spPr>
            <a:xfrm>
              <a:off x="1345244" y="5334470"/>
              <a:ext cx="10966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Loa-1_DBp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C1CEC3-AB78-7E9D-56CF-F69471CD3D18}"/>
                </a:ext>
              </a:extLst>
            </p:cNvPr>
            <p:cNvSpPr txBox="1"/>
            <p:nvPr/>
          </p:nvSpPr>
          <p:spPr>
            <a:xfrm>
              <a:off x="1630408" y="6016814"/>
              <a:ext cx="16229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Helitron-N1_DBp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34BF369-64CC-DC05-8970-C4EFB3EAC374}"/>
                </a:ext>
              </a:extLst>
            </p:cNvPr>
            <p:cNvSpPr txBox="1"/>
            <p:nvPr/>
          </p:nvSpPr>
          <p:spPr>
            <a:xfrm>
              <a:off x="5720542" y="5334469"/>
              <a:ext cx="16229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RTE-1_DBp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CE22B9-55C4-780E-6267-9E9E53772875}"/>
                </a:ext>
              </a:extLst>
            </p:cNvPr>
            <p:cNvSpPr txBox="1"/>
            <p:nvPr/>
          </p:nvSpPr>
          <p:spPr>
            <a:xfrm>
              <a:off x="4288770" y="5791263"/>
              <a:ext cx="16229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BEL-11_DBp-I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3EEA85A-1A0B-D4C1-2786-473206707976}"/>
              </a:ext>
            </a:extLst>
          </p:cNvPr>
          <p:cNvSpPr txBox="1"/>
          <p:nvPr/>
        </p:nvSpPr>
        <p:spPr>
          <a:xfrm>
            <a:off x="55050" y="6512070"/>
            <a:ext cx="32888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Ishtar </a:t>
            </a:r>
            <a:r>
              <a:rPr lang="en-US" sz="1400" dirty="0" err="1">
                <a:solidFill>
                  <a:schemeClr val="bg1"/>
                </a:solidFill>
              </a:rPr>
              <a:t>Olaveja</a:t>
            </a:r>
            <a:r>
              <a:rPr lang="en-US" sz="1400" dirty="0">
                <a:solidFill>
                  <a:schemeClr val="bg1"/>
                </a:solidFill>
              </a:rPr>
              <a:t>. 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36709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C30F7-22B2-9EE2-B083-BE7AD0DB89C0}"/>
              </a:ext>
            </a:extLst>
          </p:cNvPr>
          <p:cNvSpPr/>
          <p:nvPr/>
        </p:nvSpPr>
        <p:spPr>
          <a:xfrm>
            <a:off x="0" y="1638635"/>
            <a:ext cx="9144000" cy="52195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108BC-7A79-83BD-C4E1-6C6302DB6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</a:t>
            </a:r>
            <a:r>
              <a:rPr lang="en-US" sz="3600" i="1" dirty="0"/>
              <a:t>D. melanogaster yin </a:t>
            </a:r>
            <a:r>
              <a:rPr lang="en-US" sz="3600" dirty="0"/>
              <a:t>gene is located on the 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X chromosome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4DA09B-A5BC-55CC-E44F-069152DA7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8"/>
          <a:stretch/>
        </p:blipFill>
        <p:spPr>
          <a:xfrm>
            <a:off x="354106" y="1769897"/>
            <a:ext cx="8399930" cy="4329978"/>
          </a:xfrm>
          <a:prstGeom prst="rect">
            <a:avLst/>
          </a:prstGeom>
        </p:spPr>
      </p:pic>
      <p:sp>
        <p:nvSpPr>
          <p:cNvPr id="11" name="Left Arrow 10">
            <a:extLst>
              <a:ext uri="{FF2B5EF4-FFF2-40B4-BE49-F238E27FC236}">
                <a16:creationId xmlns:a16="http://schemas.microsoft.com/office/drawing/2014/main" id="{0FFC4503-3205-E1B1-487D-E53A8D2735FA}"/>
              </a:ext>
            </a:extLst>
          </p:cNvPr>
          <p:cNvSpPr/>
          <p:nvPr/>
        </p:nvSpPr>
        <p:spPr>
          <a:xfrm>
            <a:off x="6043828" y="2254380"/>
            <a:ext cx="1387119" cy="66260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8CF147-F816-C424-235E-9D9903BC0CFB}"/>
              </a:ext>
            </a:extLst>
          </p:cNvPr>
          <p:cNvSpPr txBox="1"/>
          <p:nvPr/>
        </p:nvSpPr>
        <p:spPr>
          <a:xfrm>
            <a:off x="6389225" y="2334069"/>
            <a:ext cx="1041722" cy="44201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50000"/>
                  </a:schemeClr>
                </a:solidFill>
              </a:rPr>
              <a:t>yin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00C04-92A6-3B87-EF90-86096E565F63}"/>
              </a:ext>
            </a:extLst>
          </p:cNvPr>
          <p:cNvSpPr txBox="1"/>
          <p:nvPr/>
        </p:nvSpPr>
        <p:spPr>
          <a:xfrm>
            <a:off x="212034" y="6213757"/>
            <a:ext cx="2088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Ishtar </a:t>
            </a:r>
            <a:r>
              <a:rPr lang="en-US" sz="1400" dirty="0" err="1">
                <a:solidFill>
                  <a:schemeClr val="bg1"/>
                </a:solidFill>
              </a:rPr>
              <a:t>Olaveja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Personal communication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45C202B-E70F-A906-393D-8D1190B641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34917" y="4057555"/>
            <a:ext cx="6574743" cy="248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78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5575</TotalTime>
  <Words>1312</Words>
  <Application>Microsoft Macintosh PowerPoint</Application>
  <PresentationFormat>On-screen Show (4:3)</PresentationFormat>
  <Paragraphs>250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Calisto MT</vt:lpstr>
      <vt:lpstr>Courier New</vt:lpstr>
      <vt:lpstr>Wingdings</vt:lpstr>
      <vt:lpstr>Story</vt:lpstr>
      <vt:lpstr>2_Custom Design</vt:lpstr>
      <vt:lpstr>Annotation of Other Genomic Features within the F Element Project</vt:lpstr>
      <vt:lpstr>Checking for additional features</vt:lpstr>
      <vt:lpstr>Analysis of Genscan predictions</vt:lpstr>
      <vt:lpstr>Analysis of regions with substantial  RNA-Seq read coverage</vt:lpstr>
      <vt:lpstr>Goals for the analysis of additional genomic features</vt:lpstr>
      <vt:lpstr>Examples of additional features in the expanded F Elements</vt:lpstr>
      <vt:lpstr>Novel paralog of PMCA in the  D. kikkawai F Element scaffold tig00000049</vt:lpstr>
      <vt:lpstr>Region with similarity to yin in the D. bipectinata F Element project contig16</vt:lpstr>
      <vt:lpstr>The D. melanogaster yin gene is located on the X chromosome</vt:lpstr>
      <vt:lpstr>Putative ortholog of yin is placed at scaffold_661 in the D. bipectinata assembly</vt:lpstr>
      <vt:lpstr>The tblastn alignment of yin-PD against contig16 include frame-shifts and in-frame stop codons</vt:lpstr>
      <vt:lpstr>Analysis of a mael retrogene in the  D. ananassae F Element project contig4</vt:lpstr>
      <vt:lpstr>The D. melanogaster mael gene is located on the Muller D Element (chr3L) </vt:lpstr>
      <vt:lpstr>Putative ortholog of mael is placed at scaffold QMES02000178 in the D. ananassae assembly</vt:lpstr>
      <vt:lpstr>The tblastn alignment of mael-PC against contig4 shows one open reading frame</vt:lpstr>
      <vt:lpstr>Partial duplication of Dyrk3 in the  D. ananassae F Element project contig24</vt:lpstr>
      <vt:lpstr>Multiple blastx matches to Dyrk3 CDS 5_2336_2 in the D. ananassae F Element contig24</vt:lpstr>
      <vt:lpstr>Additional matches to CDS 5_2336_2 in contig24 contain in-frame stop codons</vt:lpstr>
      <vt:lpstr>Region with multiple matches to CDS 5_2336_2 contain multiple copies of Helitron-N1 transposons</vt:lpstr>
      <vt:lpstr>Region with similarity to msk and vir in the  D. ananassae F Element project contig24</vt:lpstr>
      <vt:lpstr>FlyBase blastx search shows three potential genes within this region of contig24</vt:lpstr>
      <vt:lpstr>Putative ortholog of msk is placed at scaffold QMES02000178 in the D. ananassae assembly</vt:lpstr>
      <vt:lpstr>Frame shift and in-frame stop codon in the blastx alignments between the msk CDS 6_2200_2 and  D. ananassae F Element contig24</vt:lpstr>
      <vt:lpstr>A previous study shows the transfer of mitochondrial DNA to the  D. ananassae F Element</vt:lpstr>
      <vt:lpstr>D. ananassae F Element scaffold QMES02000012 shows similarity to mitochondrial proteins</vt:lpstr>
      <vt:lpstr>Insertion of the D. ananassae mitochondrial genome into the F Element scaffold QMES02000012</vt:lpstr>
      <vt:lpstr>Analysis summary of other genomic features on the expanded F Elements</vt:lpstr>
      <vt:lpstr>Questions?</vt:lpstr>
    </vt:vector>
  </TitlesOfParts>
  <Company>Washington University in St. Louis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Annotation of Drosophila</dc:title>
  <dc:creator>Wilson Leung</dc:creator>
  <cp:lastModifiedBy>Leung, Wilson</cp:lastModifiedBy>
  <cp:revision>3319</cp:revision>
  <cp:lastPrinted>2012-12-09T00:10:59Z</cp:lastPrinted>
  <dcterms:created xsi:type="dcterms:W3CDTF">2012-12-08T23:11:57Z</dcterms:created>
  <dcterms:modified xsi:type="dcterms:W3CDTF">2023-12-23T07:09:04Z</dcterms:modified>
</cp:coreProperties>
</file>