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3" r:id="rId2"/>
  </p:sldMasterIdLst>
  <p:notesMasterIdLst>
    <p:notesMasterId r:id="rId36"/>
  </p:notesMasterIdLst>
  <p:handoutMasterIdLst>
    <p:handoutMasterId r:id="rId37"/>
  </p:handoutMasterIdLst>
  <p:sldIdLst>
    <p:sldId id="263" r:id="rId3"/>
    <p:sldId id="279" r:id="rId4"/>
    <p:sldId id="280" r:id="rId5"/>
    <p:sldId id="281" r:id="rId6"/>
    <p:sldId id="278" r:id="rId7"/>
    <p:sldId id="270" r:id="rId8"/>
    <p:sldId id="271" r:id="rId9"/>
    <p:sldId id="282" r:id="rId10"/>
    <p:sldId id="302" r:id="rId11"/>
    <p:sldId id="283" r:id="rId12"/>
    <p:sldId id="284" r:id="rId13"/>
    <p:sldId id="285" r:id="rId14"/>
    <p:sldId id="287" r:id="rId15"/>
    <p:sldId id="289" r:id="rId16"/>
    <p:sldId id="288" r:id="rId17"/>
    <p:sldId id="290" r:id="rId18"/>
    <p:sldId id="293" r:id="rId19"/>
    <p:sldId id="303" r:id="rId20"/>
    <p:sldId id="292" r:id="rId21"/>
    <p:sldId id="294" r:id="rId22"/>
    <p:sldId id="304" r:id="rId23"/>
    <p:sldId id="295" r:id="rId24"/>
    <p:sldId id="275" r:id="rId25"/>
    <p:sldId id="299" r:id="rId26"/>
    <p:sldId id="298" r:id="rId27"/>
    <p:sldId id="300" r:id="rId28"/>
    <p:sldId id="296" r:id="rId29"/>
    <p:sldId id="301" r:id="rId30"/>
    <p:sldId id="264" r:id="rId31"/>
    <p:sldId id="305" r:id="rId32"/>
    <p:sldId id="307" r:id="rId33"/>
    <p:sldId id="306" r:id="rId34"/>
    <p:sldId id="30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1F1F1"/>
    <a:srgbClr val="00000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8"/>
    <p:restoredTop sz="70476"/>
  </p:normalViewPr>
  <p:slideViewPr>
    <p:cSldViewPr snapToGrid="0" snapToObjects="1">
      <p:cViewPr varScale="1">
        <p:scale>
          <a:sx n="84" d="100"/>
          <a:sy n="84" d="100"/>
        </p:scale>
        <p:origin x="3304"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152B59-5A04-C12A-FA47-EBB261FCBD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4BEE49A-EDAB-F20A-3F9D-A0457742DB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10/26/2023</a:t>
            </a:r>
          </a:p>
        </p:txBody>
      </p:sp>
      <p:sp>
        <p:nvSpPr>
          <p:cNvPr id="4" name="Footer Placeholder 3">
            <a:extLst>
              <a:ext uri="{FF2B5EF4-FFF2-40B4-BE49-F238E27FC236}">
                <a16:creationId xmlns:a16="http://schemas.microsoft.com/office/drawing/2014/main" id="{576F9B7B-F84D-8833-F768-1B384C5F1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DA1317-6568-801F-22A9-52B7C973AF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E79309-145B-B446-AF79-F9660F98C6D8}" type="slidenum">
              <a:rPr lang="en-US" smtClean="0"/>
              <a:t>‹#›</a:t>
            </a:fld>
            <a:endParaRPr lang="en-US"/>
          </a:p>
        </p:txBody>
      </p:sp>
    </p:spTree>
    <p:extLst>
      <p:ext uri="{BB962C8B-B14F-4D97-AF65-F5344CB8AC3E}">
        <p14:creationId xmlns:p14="http://schemas.microsoft.com/office/powerpoint/2010/main" val="194827528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10/26/2023</a:t>
            </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ECF14-924C-1E4D-8125-9BEE7BA076B6}" type="slidenum">
              <a:rPr lang="en-US" smtClean="0"/>
              <a:t>‹#›</a:t>
            </a:fld>
            <a:endParaRPr lang="en-US"/>
          </a:p>
        </p:txBody>
      </p:sp>
    </p:spTree>
    <p:extLst>
      <p:ext uri="{BB962C8B-B14F-4D97-AF65-F5344CB8AC3E}">
        <p14:creationId xmlns:p14="http://schemas.microsoft.com/office/powerpoint/2010/main" val="415936553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volution.berkeley.edu/glossary/parsimon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Bioinformatics</a:t>
            </a:r>
            <a:r>
              <a:rPr lang="en-US" sz="1800" dirty="0">
                <a:effectLst/>
                <a:latin typeface="Arial" panose="020B0604020202020204" pitchFamily="34" charset="0"/>
                <a:ea typeface="Arial" panose="020B0604020202020204" pitchFamily="34" charset="0"/>
              </a:rPr>
              <a:t> is a field of science that encompasses biology, chemistry, computer science, and mathematics</a:t>
            </a:r>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2</a:t>
            </a:fld>
            <a:endParaRPr lang="en-US"/>
          </a:p>
        </p:txBody>
      </p:sp>
      <p:sp>
        <p:nvSpPr>
          <p:cNvPr id="5" name="Date Placeholder 4">
            <a:extLst>
              <a:ext uri="{FF2B5EF4-FFF2-40B4-BE49-F238E27FC236}">
                <a16:creationId xmlns:a16="http://schemas.microsoft.com/office/drawing/2014/main" id="{F7243859-4D1C-63FB-C77D-9408B48A555D}"/>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3371162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Arial" panose="020B0604020202020204" pitchFamily="34" charset="0"/>
                <a:ea typeface="Arial" panose="020B060402020202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12</a:t>
            </a:fld>
            <a:endParaRPr lang="en-US"/>
          </a:p>
        </p:txBody>
      </p:sp>
      <p:sp>
        <p:nvSpPr>
          <p:cNvPr id="5" name="Date Placeholder 4">
            <a:extLst>
              <a:ext uri="{FF2B5EF4-FFF2-40B4-BE49-F238E27FC236}">
                <a16:creationId xmlns:a16="http://schemas.microsoft.com/office/drawing/2014/main" id="{F1A914FE-5D6A-E181-E97C-45A0FCC3B6EF}"/>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3451407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We’ve seen that </a:t>
            </a:r>
            <a:r>
              <a:rPr lang="en-US" i="1" dirty="0"/>
              <a:t>Pax6</a:t>
            </a:r>
            <a:r>
              <a:rPr lang="en-US" dirty="0"/>
              <a:t> from vertebrates and </a:t>
            </a:r>
            <a:r>
              <a:rPr lang="en-US" i="1" dirty="0"/>
              <a:t>eyeless</a:t>
            </a:r>
            <a:r>
              <a:rPr lang="en-US" dirty="0"/>
              <a:t> from flies are remarkably similar in sequence and function, but what about our other visionaries — the squid and the flatworm? Despite the major differences in their eyes, they all have genes similar to </a:t>
            </a:r>
            <a:r>
              <a:rPr lang="en-US" i="1" dirty="0"/>
              <a:t>Pax6</a:t>
            </a:r>
            <a:r>
              <a:rPr lang="en-US" dirty="0"/>
              <a:t>. Here are corresponding sections of the </a:t>
            </a:r>
            <a:r>
              <a:rPr lang="en-US" i="1" dirty="0"/>
              <a:t>Pax6</a:t>
            </a:r>
            <a:r>
              <a:rPr lang="en-US" dirty="0"/>
              <a:t>-like eye-building genes for our visionaries. </a:t>
            </a:r>
            <a:r>
              <a:rPr lang="en-US" b="1" dirty="0"/>
              <a:t>Similarities to the mouse gene are highlighted in green.</a:t>
            </a:r>
            <a:endParaRPr lang="en-US" dirty="0"/>
          </a:p>
          <a:p>
            <a:endParaRPr lang="en-US" dirty="0"/>
          </a:p>
          <a:p>
            <a:r>
              <a:rPr lang="en-US" dirty="0"/>
              <a:t>But why are these genes so similar when the animals from which they come, and the eyes that they develop, are so different? There are two basic evolutionary explanations for similarities: homology and analogy. Are these genes homologous (i.e., were they passed down from the common ancestor of all these different organisms) or analogous (i.e., did they all evolve independently through convergent evolution)?</a:t>
            </a:r>
          </a:p>
          <a:p>
            <a:r>
              <a:rPr lang="en-US" dirty="0"/>
              <a:t>Based on the observations that all these gene versions are remarkably similar in sequence, have related functions, and are incredibly widespread (animals all across the tree of life have them), scientists have concluded that they must be homologous and must have been inherited from the common ancestor of all these animals. It is just too unlikely that all these different animal lineages happened to independently evolve remarkably similar genes that do remarkably similar jobs. The most </a:t>
            </a:r>
            <a:r>
              <a:rPr lang="en-US" dirty="0">
                <a:hlinkClick r:id="rId3"/>
              </a:rPr>
              <a:t>parsimonious</a:t>
            </a:r>
            <a:r>
              <a:rPr lang="en-US" dirty="0"/>
              <a:t> explanation is that the gene evolved just once long ago and was then passed down to all these different modern animal lineages.</a:t>
            </a: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13</a:t>
            </a:fld>
            <a:endParaRPr lang="en-US"/>
          </a:p>
        </p:txBody>
      </p:sp>
      <p:sp>
        <p:nvSpPr>
          <p:cNvPr id="5" name="Date Placeholder 4">
            <a:extLst>
              <a:ext uri="{FF2B5EF4-FFF2-40B4-BE49-F238E27FC236}">
                <a16:creationId xmlns:a16="http://schemas.microsoft.com/office/drawing/2014/main" id="{18CDA4E1-E16B-4192-FCB4-7FC6FD0ECBFA}"/>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3754987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Arial" panose="020B060402020202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14</a:t>
            </a:fld>
            <a:endParaRPr lang="en-US"/>
          </a:p>
        </p:txBody>
      </p:sp>
      <p:sp>
        <p:nvSpPr>
          <p:cNvPr id="5" name="Date Placeholder 4">
            <a:extLst>
              <a:ext uri="{FF2B5EF4-FFF2-40B4-BE49-F238E27FC236}">
                <a16:creationId xmlns:a16="http://schemas.microsoft.com/office/drawing/2014/main" id="{B4AF1381-FA35-355A-2599-987240CD0DAF}"/>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2623497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15</a:t>
            </a:fld>
            <a:endParaRPr lang="en-US"/>
          </a:p>
        </p:txBody>
      </p:sp>
      <p:sp>
        <p:nvSpPr>
          <p:cNvPr id="5" name="Date Placeholder 4">
            <a:extLst>
              <a:ext uri="{FF2B5EF4-FFF2-40B4-BE49-F238E27FC236}">
                <a16:creationId xmlns:a16="http://schemas.microsoft.com/office/drawing/2014/main" id="{817254AD-BFA2-F485-E200-88CE2BE4B05C}"/>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408972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16</a:t>
            </a:fld>
            <a:endParaRPr lang="en-US"/>
          </a:p>
        </p:txBody>
      </p:sp>
      <p:sp>
        <p:nvSpPr>
          <p:cNvPr id="5" name="Date Placeholder 4">
            <a:extLst>
              <a:ext uri="{FF2B5EF4-FFF2-40B4-BE49-F238E27FC236}">
                <a16:creationId xmlns:a16="http://schemas.microsoft.com/office/drawing/2014/main" id="{6C581A0E-D01F-F3DB-C386-E0F4A0799333}"/>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3514662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Arial" panose="020B0604020202020204" pitchFamily="34" charset="0"/>
              </a:rPr>
              <a:t>The 20 commonly occurring amino acids are represented by a single letter or three letter abbreviations within the table and each possible substitution is given a numerical score that is associated with how similar or different the substituted amino acid properties are (</a:t>
            </a:r>
            <a:r>
              <a:rPr lang="en-US" sz="1800" b="1" dirty="0">
                <a:effectLst/>
                <a:latin typeface="Arial" panose="020B0604020202020204" pitchFamily="34" charset="0"/>
                <a:ea typeface="Arial" panose="020B0604020202020204" pitchFamily="34" charset="0"/>
              </a:rPr>
              <a:t>Table 1</a:t>
            </a:r>
            <a:r>
              <a:rPr lang="en-US" sz="1800" dirty="0">
                <a:effectLst/>
                <a:latin typeface="Arial" panose="020B0604020202020204" pitchFamily="34" charset="0"/>
                <a:ea typeface="Arial" panose="020B0604020202020204" pitchFamily="34" charset="0"/>
              </a:rPr>
              <a:t>).</a:t>
            </a:r>
            <a:r>
              <a:rPr lang="en-US" dirty="0">
                <a:effectLst/>
              </a:rPr>
              <a:t> </a:t>
            </a:r>
            <a:endParaRPr lang="en-US" dirty="0">
              <a:effectLst/>
              <a:ea typeface="Arial" panose="020B0604020202020204" pitchFamily="34" charset="0"/>
            </a:endParaRPr>
          </a:p>
          <a:p>
            <a:r>
              <a:rPr lang="en-US" dirty="0">
                <a:effectLst/>
                <a:ea typeface="Arial" panose="020B0604020202020204" pitchFamily="34" charset="0"/>
              </a:rPr>
              <a:t>Amino acid substitutions between residues that are similar in size and/or polarity are generally scored as positive values.</a:t>
            </a:r>
            <a:endParaRPr lang="en-US" dirty="0">
              <a:ea typeface="Arial" panose="020B0604020202020204" pitchFamily="34" charset="0"/>
            </a:endParaRPr>
          </a:p>
          <a:p>
            <a:r>
              <a:rPr lang="en-US" dirty="0">
                <a:ea typeface="Arial" panose="020B0604020202020204" pitchFamily="34" charset="0"/>
              </a:rPr>
              <a:t>C</a:t>
            </a:r>
            <a:r>
              <a:rPr lang="en-US" dirty="0">
                <a:effectLst/>
                <a:ea typeface="Arial" panose="020B0604020202020204" pitchFamily="34" charset="0"/>
              </a:rPr>
              <a:t>hemically dissimilar substitutions are generally scored as negative in a substitution matrix. </a:t>
            </a: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17</a:t>
            </a:fld>
            <a:endParaRPr lang="en-US"/>
          </a:p>
        </p:txBody>
      </p:sp>
      <p:sp>
        <p:nvSpPr>
          <p:cNvPr id="5" name="Date Placeholder 4">
            <a:extLst>
              <a:ext uri="{FF2B5EF4-FFF2-40B4-BE49-F238E27FC236}">
                <a16:creationId xmlns:a16="http://schemas.microsoft.com/office/drawing/2014/main" id="{3EAAE4FB-9220-3B95-CBCF-18618C71DD12}"/>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2640512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ea typeface="Arial" panose="020B0604020202020204" pitchFamily="34" charset="0"/>
              </a:rPr>
              <a:t>Amino acid substitutions between residues that are similar in size and/or polarity are generally scored as positive values.</a:t>
            </a:r>
            <a:endParaRPr lang="en-US" dirty="0">
              <a:ea typeface="Arial" panose="020B0604020202020204" pitchFamily="34" charset="0"/>
            </a:endParaRPr>
          </a:p>
          <a:p>
            <a:r>
              <a:rPr lang="en-US" dirty="0">
                <a:ea typeface="Arial" panose="020B0604020202020204" pitchFamily="34" charset="0"/>
              </a:rPr>
              <a:t>C</a:t>
            </a:r>
            <a:r>
              <a:rPr lang="en-US" dirty="0">
                <a:effectLst/>
                <a:ea typeface="Arial" panose="020B0604020202020204" pitchFamily="34" charset="0"/>
              </a:rPr>
              <a:t>hemically dissimilar substitutions are generally scored as negative in a substitution matrix. </a:t>
            </a: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18</a:t>
            </a:fld>
            <a:endParaRPr lang="en-US"/>
          </a:p>
        </p:txBody>
      </p:sp>
      <p:sp>
        <p:nvSpPr>
          <p:cNvPr id="5" name="Date Placeholder 4">
            <a:extLst>
              <a:ext uri="{FF2B5EF4-FFF2-40B4-BE49-F238E27FC236}">
                <a16:creationId xmlns:a16="http://schemas.microsoft.com/office/drawing/2014/main" id="{52E4D893-50EB-33AF-820A-52C4CC68418F}"/>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3724788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19</a:t>
            </a:fld>
            <a:endParaRPr lang="en-US"/>
          </a:p>
        </p:txBody>
      </p:sp>
      <p:sp>
        <p:nvSpPr>
          <p:cNvPr id="5" name="Date Placeholder 4">
            <a:extLst>
              <a:ext uri="{FF2B5EF4-FFF2-40B4-BE49-F238E27FC236}">
                <a16:creationId xmlns:a16="http://schemas.microsoft.com/office/drawing/2014/main" id="{C5DB073D-8AB6-53F8-2CBC-EFD124CE47EF}"/>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1400728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Arial" panose="020B0604020202020204" pitchFamily="34" charset="0"/>
                <a:ea typeface="Arial" panose="020B0604020202020204" pitchFamily="34" charset="0"/>
              </a:rPr>
              <a:t>To illustrate the use of this matrix, let’s say you have isolated a protein with the following amino acid sequence (this will be our </a:t>
            </a:r>
            <a:r>
              <a:rPr lang="en-US" sz="1800" b="1" dirty="0">
                <a:effectLst/>
                <a:latin typeface="Arial" panose="020B0604020202020204" pitchFamily="34" charset="0"/>
                <a:ea typeface="Arial" panose="020B0604020202020204" pitchFamily="34" charset="0"/>
              </a:rPr>
              <a:t>query</a:t>
            </a:r>
            <a:r>
              <a:rPr lang="en-US" sz="1800" dirty="0">
                <a:effectLst/>
                <a:latin typeface="Arial" panose="020B0604020202020204" pitchFamily="34" charset="0"/>
                <a:ea typeface="Arial" panose="020B0604020202020204" pitchFamily="34" charset="0"/>
              </a:rPr>
              <a:t> sequence): MGDVEKGKKIFIMKC. We want to compare the similarity of this sequence to the following sequence that was found in a database of protein sequences: MGEVERGKKLFIMKC. The arrangement of two sequences to identify regions of similarity is termed </a:t>
            </a:r>
            <a:r>
              <a:rPr lang="en-US" sz="1800" b="1" dirty="0">
                <a:effectLst/>
                <a:latin typeface="Arial" panose="020B0604020202020204" pitchFamily="34" charset="0"/>
                <a:ea typeface="Arial" panose="020B0604020202020204" pitchFamily="34" charset="0"/>
              </a:rPr>
              <a:t>sequence alignment</a:t>
            </a:r>
            <a:r>
              <a:rPr lang="en-US" sz="1800" dirty="0">
                <a:effectLst/>
                <a:latin typeface="Arial" panose="020B0604020202020204" pitchFamily="34" charset="0"/>
                <a:ea typeface="Arial" panose="020B0604020202020204" pitchFamily="34" charset="0"/>
              </a:rPr>
              <a: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Arial" panose="020B0604020202020204" pitchFamily="34" charset="0"/>
              </a:rPr>
              <a:t>To do this, find the first amino acid of the query in the top row of the BLOSUM 62 matrix, then look for the first amino acid of the </a:t>
            </a:r>
            <a:r>
              <a:rPr lang="en-US" sz="1800" b="1" dirty="0">
                <a:effectLst/>
                <a:latin typeface="Arial" panose="020B0604020202020204" pitchFamily="34" charset="0"/>
                <a:ea typeface="Arial" panose="020B0604020202020204" pitchFamily="34" charset="0"/>
              </a:rPr>
              <a:t>subject</a:t>
            </a:r>
            <a:r>
              <a:rPr lang="en-US" sz="1800" dirty="0">
                <a:effectLst/>
                <a:latin typeface="Arial" panose="020B0604020202020204" pitchFamily="34" charset="0"/>
                <a:ea typeface="Arial" panose="020B0604020202020204" pitchFamily="34" charset="0"/>
              </a:rPr>
              <a:t> sequence (the sequence being compared to the query) in the left column of the matrix and locate the box at the intersection of these two amino acids in the table. The number that corresponds to this pairing is noted and added to the value for each of the subsequent pairings. For example, the first amino acid of each sequence is methionine (M) which scores 5 and the second amino acid of each sequence is glycine (G) which scores 6. The third amino acid of the query sequence is aspartate (D) but in the subject sequence it’s glutamate (E) which scores 2. Therefore, our total score thus far of 13.</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20</a:t>
            </a:fld>
            <a:endParaRPr lang="en-US"/>
          </a:p>
        </p:txBody>
      </p:sp>
      <p:sp>
        <p:nvSpPr>
          <p:cNvPr id="5" name="Date Placeholder 4">
            <a:extLst>
              <a:ext uri="{FF2B5EF4-FFF2-40B4-BE49-F238E27FC236}">
                <a16:creationId xmlns:a16="http://schemas.microsoft.com/office/drawing/2014/main" id="{A5E83987-BD45-D2A3-9291-93553B913C0D}"/>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3504116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6 2 4 5 2 6 5 5 2 6 4 5 5 9 = 71</a:t>
            </a: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21</a:t>
            </a:fld>
            <a:endParaRPr lang="en-US"/>
          </a:p>
        </p:txBody>
      </p:sp>
      <p:sp>
        <p:nvSpPr>
          <p:cNvPr id="5" name="Date Placeholder 4">
            <a:extLst>
              <a:ext uri="{FF2B5EF4-FFF2-40B4-BE49-F238E27FC236}">
                <a16:creationId xmlns:a16="http://schemas.microsoft.com/office/drawing/2014/main" id="{1D3FEDD9-05C1-068D-F467-B39F6464A801}"/>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393260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The ability to utilize these resources is of great importance for understanding genomic sequences (e.g., assigning probable functions to genes), identifying previously unknown microorganisms, investigating phylogenetic relationships (ancestry), and tracking disease outbreaks.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3</a:t>
            </a:fld>
            <a:endParaRPr lang="en-US"/>
          </a:p>
        </p:txBody>
      </p:sp>
      <p:sp>
        <p:nvSpPr>
          <p:cNvPr id="5" name="Date Placeholder 4">
            <a:extLst>
              <a:ext uri="{FF2B5EF4-FFF2-40B4-BE49-F238E27FC236}">
                <a16:creationId xmlns:a16="http://schemas.microsoft.com/office/drawing/2014/main" id="{18A32F04-579C-37D7-DB44-6161845270B0}"/>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1596396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PEG</a:t>
            </a:r>
          </a:p>
        </p:txBody>
      </p:sp>
      <p:sp>
        <p:nvSpPr>
          <p:cNvPr id="4" name="Slide Number Placeholder 3"/>
          <p:cNvSpPr>
            <a:spLocks noGrp="1"/>
          </p:cNvSpPr>
          <p:nvPr>
            <p:ph type="sldNum" sz="quarter" idx="5"/>
          </p:nvPr>
        </p:nvSpPr>
        <p:spPr/>
        <p:txBody>
          <a:bodyPr/>
          <a:lstStyle/>
          <a:p>
            <a:fld id="{647ECF14-924C-1E4D-8125-9BEE7BA076B6}" type="slidenum">
              <a:rPr lang="en-US" smtClean="0"/>
              <a:t>23</a:t>
            </a:fld>
            <a:endParaRPr lang="en-US"/>
          </a:p>
        </p:txBody>
      </p:sp>
      <p:sp>
        <p:nvSpPr>
          <p:cNvPr id="5" name="Date Placeholder 4">
            <a:extLst>
              <a:ext uri="{FF2B5EF4-FFF2-40B4-BE49-F238E27FC236}">
                <a16:creationId xmlns:a16="http://schemas.microsoft.com/office/drawing/2014/main" id="{B36F7461-B952-A9EB-D21F-FBD884279D21}"/>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1262203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Arial" panose="020B0604020202020204" pitchFamily="34" charset="0"/>
              </a:rPr>
              <a:t>extends in both directions until a negative substitution value is aligned on both sides </a:t>
            </a:r>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24</a:t>
            </a:fld>
            <a:endParaRPr lang="en-US"/>
          </a:p>
        </p:txBody>
      </p:sp>
      <p:sp>
        <p:nvSpPr>
          <p:cNvPr id="5" name="Date Placeholder 4">
            <a:extLst>
              <a:ext uri="{FF2B5EF4-FFF2-40B4-BE49-F238E27FC236}">
                <a16:creationId xmlns:a16="http://schemas.microsoft.com/office/drawing/2014/main" id="{7839F582-385A-3480-C860-816EAD111AC7}"/>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2944858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Arial" panose="020B0604020202020204" pitchFamily="34" charset="0"/>
                <a:ea typeface="Arial" panose="020B0604020202020204" pitchFamily="34" charset="0"/>
              </a:rPr>
              <a:t>In the examples used above, the query and subject sequences were of the same length and had very few substitutions, making a direct comparison of the sequences easily accomplished. An alignment approach that attempts to align all residues between two sequences is termed a global alignment. In reality, when a newly identified amino acid sequence is used to query a database of amino acid sequences there will likely be considerable differences in the sequence length and/or in the number of amino acid substitutions, unless the protein is highly conserved. Local alignments can find sequence similarity between divergent sequences of different length, often using a subset of the query sequence. Thus, to find known sequences that are similar to the query sequence, the query sequence must be aligned with all possible sequences and similarity scores calculated.</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200" dirty="0">
                <a:effectLst/>
                <a:latin typeface="Arial" panose="020B0604020202020204" pitchFamily="34" charset="0"/>
                <a:ea typeface="Arial" panose="020B0604020202020204" pitchFamily="34" charset="0"/>
              </a:rPr>
              <a:t>Aligning a sequence against a database also allows the user to infer homology between the query and the output subject sequences, by considering statistical metrics associated with alignments. The Expect value (</a:t>
            </a:r>
            <a:r>
              <a:rPr lang="en-US" sz="1200" b="1" dirty="0">
                <a:effectLst/>
                <a:latin typeface="Arial" panose="020B0604020202020204" pitchFamily="34" charset="0"/>
                <a:ea typeface="Arial" panose="020B0604020202020204" pitchFamily="34" charset="0"/>
              </a:rPr>
              <a:t>E value</a:t>
            </a:r>
            <a:r>
              <a:rPr lang="en-US" sz="1200" dirty="0">
                <a:effectLst/>
                <a:latin typeface="Arial" panose="020B0604020202020204" pitchFamily="34" charset="0"/>
                <a:ea typeface="Arial" panose="020B0604020202020204" pitchFamily="34" charset="0"/>
              </a:rPr>
              <a:t>) is a statistic that represents the number of times that one can expect the alignment in question to randomly arise between the query and a given subject within the database. It is important to note that query length and database size will influence E values. Shorter query sequences and larger databases will make it more likely that the query will randomly align with a subject sequence in the database. Alignments with relatively small E values are more likely to be significant and biologically interesting. It is important to note that similarity between sequences does not imply homology, but similarity is an expected consequence of homology. Thus, if a query sequence returns a long list of small E value hits that correspond to a described gene in several different species, it is likely that you have identified a homologous sequence. </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200" dirty="0">
                <a:effectLst/>
                <a:latin typeface="Arial" panose="020B0604020202020204" pitchFamily="34" charset="0"/>
                <a:ea typeface="Arial" panose="020B0604020202020204" pitchFamily="34" charset="0"/>
              </a:rPr>
              <a:t>This alignment of amino acid or nucleotide sequences is based on pattern matching and is often carried out using a local alignment tool called </a:t>
            </a:r>
            <a:r>
              <a:rPr lang="en-US" sz="1200" b="1" dirty="0">
                <a:effectLst/>
                <a:latin typeface="Arial" panose="020B0604020202020204" pitchFamily="34" charset="0"/>
                <a:ea typeface="Arial" panose="020B0604020202020204" pitchFamily="34" charset="0"/>
              </a:rPr>
              <a:t>B</a:t>
            </a:r>
            <a:r>
              <a:rPr lang="en-US" sz="1200" dirty="0">
                <a:effectLst/>
                <a:latin typeface="Arial" panose="020B0604020202020204" pitchFamily="34" charset="0"/>
                <a:ea typeface="Arial" panose="020B0604020202020204" pitchFamily="34" charset="0"/>
              </a:rPr>
              <a:t>asic </a:t>
            </a:r>
            <a:r>
              <a:rPr lang="en-US" sz="1200" b="1" dirty="0">
                <a:effectLst/>
                <a:latin typeface="Arial" panose="020B0604020202020204" pitchFamily="34" charset="0"/>
                <a:ea typeface="Arial" panose="020B0604020202020204" pitchFamily="34" charset="0"/>
              </a:rPr>
              <a:t>L</a:t>
            </a:r>
            <a:r>
              <a:rPr lang="en-US" sz="1200" dirty="0">
                <a:effectLst/>
                <a:latin typeface="Arial" panose="020B0604020202020204" pitchFamily="34" charset="0"/>
                <a:ea typeface="Arial" panose="020B0604020202020204" pitchFamily="34" charset="0"/>
              </a:rPr>
              <a:t>ocal </a:t>
            </a:r>
            <a:r>
              <a:rPr lang="en-US" sz="1200" b="1" dirty="0">
                <a:effectLst/>
                <a:latin typeface="Arial" panose="020B0604020202020204" pitchFamily="34" charset="0"/>
                <a:ea typeface="Arial" panose="020B0604020202020204" pitchFamily="34" charset="0"/>
              </a:rPr>
              <a:t>A</a:t>
            </a:r>
            <a:r>
              <a:rPr lang="en-US" sz="1200" dirty="0">
                <a:effectLst/>
                <a:latin typeface="Arial" panose="020B0604020202020204" pitchFamily="34" charset="0"/>
                <a:ea typeface="Arial" panose="020B0604020202020204" pitchFamily="34" charset="0"/>
              </a:rPr>
              <a:t>lignment </a:t>
            </a:r>
            <a:r>
              <a:rPr lang="en-US" sz="1200" b="1" dirty="0">
                <a:effectLst/>
                <a:latin typeface="Arial" panose="020B0604020202020204" pitchFamily="34" charset="0"/>
                <a:ea typeface="Arial" panose="020B0604020202020204" pitchFamily="34" charset="0"/>
              </a:rPr>
              <a:t>S</a:t>
            </a:r>
            <a:r>
              <a:rPr lang="en-US" sz="1200" dirty="0">
                <a:effectLst/>
                <a:latin typeface="Arial" panose="020B0604020202020204" pitchFamily="34" charset="0"/>
                <a:ea typeface="Arial" panose="020B0604020202020204" pitchFamily="34" charset="0"/>
              </a:rPr>
              <a:t>earch </a:t>
            </a:r>
            <a:r>
              <a:rPr lang="en-US" sz="1200" b="1" dirty="0">
                <a:effectLst/>
                <a:latin typeface="Arial" panose="020B0604020202020204" pitchFamily="34" charset="0"/>
                <a:ea typeface="Arial" panose="020B0604020202020204" pitchFamily="34" charset="0"/>
              </a:rPr>
              <a:t>T</a:t>
            </a:r>
            <a:r>
              <a:rPr lang="en-US" sz="1200" dirty="0">
                <a:effectLst/>
                <a:latin typeface="Arial" panose="020B0604020202020204" pitchFamily="34" charset="0"/>
                <a:ea typeface="Arial" panose="020B0604020202020204" pitchFamily="34" charset="0"/>
              </a:rPr>
              <a:t>ool (BLAST). In this process, a sequence is “cut” into short segments (</a:t>
            </a:r>
            <a:r>
              <a:rPr lang="en-US" sz="1200" b="1" dirty="0">
                <a:effectLst/>
                <a:latin typeface="Arial" panose="020B0604020202020204" pitchFamily="34" charset="0"/>
                <a:ea typeface="Arial" panose="020B0604020202020204" pitchFamily="34" charset="0"/>
              </a:rPr>
              <a:t>query words</a:t>
            </a:r>
            <a:r>
              <a:rPr lang="en-US" sz="1200" dirty="0">
                <a:effectLst/>
                <a:latin typeface="Arial" panose="020B0604020202020204" pitchFamily="34" charset="0"/>
                <a:ea typeface="Arial" panose="020B0604020202020204" pitchFamily="34" charset="0"/>
              </a:rPr>
              <a:t>) that can be used to locate a match(es) within the database. BLAST takes this approach, opposed to aligning the full-length query sequence, to reduce the amount of computational time needed to return database hits and avoid searching for possible alignments that are unlikely to be biologically relevant. The increase in speed imparted by this strategy comes with the tradeoff of being less accurate than other alignment algorithms, but the results are still quite robust. Once a match to this query word is found, further matching between the query and target sequences is determined (</a:t>
            </a:r>
            <a:r>
              <a:rPr lang="en-US" sz="1200" dirty="0" err="1">
                <a:effectLst/>
                <a:latin typeface="Arial" panose="020B0604020202020204" pitchFamily="34" charset="0"/>
                <a:ea typeface="Arial" panose="020B0604020202020204" pitchFamily="34" charset="0"/>
              </a:rPr>
              <a:t>Altschul</a:t>
            </a:r>
            <a:r>
              <a:rPr lang="en-US" sz="1200" dirty="0">
                <a:effectLst/>
                <a:latin typeface="Arial" panose="020B0604020202020204" pitchFamily="34" charset="0"/>
                <a:ea typeface="Arial" panose="020B0604020202020204" pitchFamily="34" charset="0"/>
              </a:rPr>
              <a:t> et al., 1990). BLAST relies on a user defined scoring threshold when choosing query words and extending alignments. In this activity, we will model a simplified version of BLAST through the use of a single query word followed by the construction of alignments started by an exact query word match that extends in both directions until a negative substitution value is aligned on both sides (</a:t>
            </a:r>
            <a:r>
              <a:rPr lang="en-US" sz="1200" b="1" dirty="0">
                <a:effectLst/>
                <a:latin typeface="Arial" panose="020B0604020202020204" pitchFamily="34" charset="0"/>
                <a:ea typeface="Arial" panose="020B0604020202020204" pitchFamily="34" charset="0"/>
              </a:rPr>
              <a:t>Figure 2</a:t>
            </a:r>
            <a:r>
              <a:rPr lang="en-US" sz="1200" dirty="0">
                <a:effectLst/>
                <a:latin typeface="Arial" panose="020B0604020202020204" pitchFamily="34" charset="0"/>
                <a:ea typeface="Arial" panose="020B0604020202020204" pitchFamily="34" charset="0"/>
              </a:rPr>
              <a:t>).</a:t>
            </a:r>
            <a:endParaRPr lang="en-US" sz="1200" dirty="0">
              <a:effectLst/>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25</a:t>
            </a:fld>
            <a:endParaRPr lang="en-US"/>
          </a:p>
        </p:txBody>
      </p:sp>
      <p:sp>
        <p:nvSpPr>
          <p:cNvPr id="5" name="Date Placeholder 4">
            <a:extLst>
              <a:ext uri="{FF2B5EF4-FFF2-40B4-BE49-F238E27FC236}">
                <a16:creationId xmlns:a16="http://schemas.microsoft.com/office/drawing/2014/main" id="{D6427F85-48E0-2D03-56AF-97CDB35310FF}"/>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599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gn="l">
              <a:lnSpc>
                <a:spcPct val="115000"/>
              </a:lnSpc>
              <a:spcBef>
                <a:spcPts val="0"/>
              </a:spcBef>
              <a:spcAft>
                <a:spcPts val="1000"/>
              </a:spcAft>
            </a:pPr>
            <a:r>
              <a:rPr lang="en-US" sz="1800" i="0" dirty="0">
                <a:effectLst/>
                <a:latin typeface="Arial" panose="020B0604020202020204" pitchFamily="34" charset="0"/>
                <a:ea typeface="Arial" panose="020B0604020202020204" pitchFamily="34" charset="0"/>
              </a:rPr>
              <a:t>The C-terminus of protein sequence 4 is most similar to the query using MPY as a query word (highest total score). This should get the students to think about how all possible query words should be used in order to answer this question during use of the real BLAST algorithm (not just exact matches in this simplified model).  That being said, students may conclude that #2 is least similar due to lack of query word MPY.</a:t>
            </a:r>
          </a:p>
          <a:p>
            <a:pPr marL="457200" marR="0" algn="l">
              <a:lnSpc>
                <a:spcPct val="115000"/>
              </a:lnSpc>
              <a:spcBef>
                <a:spcPts val="0"/>
              </a:spcBef>
              <a:spcAft>
                <a:spcPts val="1000"/>
              </a:spcAft>
            </a:pPr>
            <a:r>
              <a:rPr lang="en-US" sz="1800" i="0" dirty="0">
                <a:effectLst/>
                <a:latin typeface="Arial" panose="020B0604020202020204" pitchFamily="34" charset="0"/>
                <a:ea typeface="Arial" panose="020B0604020202020204" pitchFamily="34" charset="0"/>
              </a:rPr>
              <a:t>The students are encouraged to use a simplified version of the BLAST algorithm in this exercise. In the real BLAST algorithm, negative substitution values may not terminate the extension process as long as the total alignment score is above a user defined value. Thus, this would influence the solution to this question.</a:t>
            </a:r>
            <a:endParaRPr lang="en-US" sz="1800" i="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27</a:t>
            </a:fld>
            <a:endParaRPr lang="en-US"/>
          </a:p>
        </p:txBody>
      </p:sp>
      <p:sp>
        <p:nvSpPr>
          <p:cNvPr id="5" name="Date Placeholder 4">
            <a:extLst>
              <a:ext uri="{FF2B5EF4-FFF2-40B4-BE49-F238E27FC236}">
                <a16:creationId xmlns:a16="http://schemas.microsoft.com/office/drawing/2014/main" id="{0413FC02-9E96-AD64-5897-1B23A2B4E921}"/>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1569244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statistical values we will focus on is the  E Value. </a:t>
            </a:r>
            <a:r>
              <a:rPr lang="en-US" sz="1800" dirty="0">
                <a:effectLst/>
                <a:latin typeface="Arial" panose="020B0604020202020204" pitchFamily="34" charset="0"/>
                <a:ea typeface="Arial" panose="020B0604020202020204" pitchFamily="34" charset="0"/>
              </a:rPr>
              <a:t>The Expect value (</a:t>
            </a:r>
            <a:r>
              <a:rPr lang="en-US" sz="1800" b="1" dirty="0">
                <a:effectLst/>
                <a:latin typeface="Arial" panose="020B0604020202020204" pitchFamily="34" charset="0"/>
                <a:ea typeface="Arial" panose="020B0604020202020204" pitchFamily="34" charset="0"/>
              </a:rPr>
              <a:t>E value</a:t>
            </a:r>
            <a:r>
              <a:rPr lang="en-US" sz="1800" dirty="0">
                <a:effectLst/>
                <a:latin typeface="Arial" panose="020B0604020202020204" pitchFamily="34" charset="0"/>
                <a:ea typeface="Arial" panose="020B0604020202020204" pitchFamily="34" charset="0"/>
              </a:rPr>
              <a:t>) is a statistic that represents the number of times that one can expect the alignment in question to randomly arise between the query and a given subject within the database. It is important to note that query length and database size will influence E values. Shorter query sequences and larger databases will make it more likely that the query will randomly align with a subject sequence in the database. Alignments with relatively small E values are more likely to be significant and biologically interesting. It is important to note that similarity between sequences does not imply homology, but similarity is an expected consequence of homology. Thus, if a query sequence returns a long list of small E value hits that correspond to a described gene in several different species, it is likely that you have identified a homologous sequence. </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29</a:t>
            </a:fld>
            <a:endParaRPr lang="en-US"/>
          </a:p>
        </p:txBody>
      </p:sp>
      <p:sp>
        <p:nvSpPr>
          <p:cNvPr id="5" name="Date Placeholder 4">
            <a:extLst>
              <a:ext uri="{FF2B5EF4-FFF2-40B4-BE49-F238E27FC236}">
                <a16:creationId xmlns:a16="http://schemas.microsoft.com/office/drawing/2014/main" id="{D2B1938D-C00A-AFC2-A32B-EA04FF3C743C}"/>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934459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31</a:t>
            </a:fld>
            <a:endParaRPr lang="en-US"/>
          </a:p>
        </p:txBody>
      </p:sp>
      <p:sp>
        <p:nvSpPr>
          <p:cNvPr id="5" name="Date Placeholder 4">
            <a:extLst>
              <a:ext uri="{FF2B5EF4-FFF2-40B4-BE49-F238E27FC236}">
                <a16:creationId xmlns:a16="http://schemas.microsoft.com/office/drawing/2014/main" id="{3194B264-F8B8-DB15-631A-7D9FE986A3D6}"/>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2255293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mn-lt"/>
                <a:ea typeface="Arial" panose="020B0604020202020204" pitchFamily="34" charset="0"/>
              </a:rPr>
              <a:t>It is likely that the nucleotide sequences encoding H4 are not identical even though their protein sequence is identical.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mn-l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mn-lt"/>
                <a:ea typeface="Arial" panose="020B0604020202020204" pitchFamily="34" charset="0"/>
              </a:rPr>
              <a:t>Students should review and discuss codon degeneracy. It may help to prompt students to discuss the genetic code and why the genetic code is considered redundant.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mn-l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mn-lt"/>
                <a:ea typeface="Arial" panose="020B0604020202020204" pitchFamily="34" charset="0"/>
              </a:rPr>
              <a:t>The instructor may want to have an image of the genetic codon table available to review with students that there are 64 possible combinations of RNA nucleotides, but only 20 commonly occurring amino acids (includes 3 Stop codons).   </a:t>
            </a:r>
            <a:endParaRPr lang="en-US" sz="1800" i="0" dirty="0">
              <a:effectLst/>
              <a:latin typeface="+mn-lt"/>
              <a:ea typeface="Calibri" panose="020F0502020204030204" pitchFamily="34" charset="0"/>
            </a:endParaRPr>
          </a:p>
          <a:p>
            <a:endParaRPr lang="en-US" i="0" dirty="0"/>
          </a:p>
        </p:txBody>
      </p:sp>
      <p:sp>
        <p:nvSpPr>
          <p:cNvPr id="4" name="Slide Number Placeholder 3"/>
          <p:cNvSpPr>
            <a:spLocks noGrp="1"/>
          </p:cNvSpPr>
          <p:nvPr>
            <p:ph type="sldNum" sz="quarter" idx="5"/>
          </p:nvPr>
        </p:nvSpPr>
        <p:spPr/>
        <p:txBody>
          <a:bodyPr/>
          <a:lstStyle/>
          <a:p>
            <a:fld id="{647ECF14-924C-1E4D-8125-9BEE7BA076B6}" type="slidenum">
              <a:rPr lang="en-US" smtClean="0"/>
              <a:t>32</a:t>
            </a:fld>
            <a:endParaRPr lang="en-US"/>
          </a:p>
        </p:txBody>
      </p:sp>
      <p:sp>
        <p:nvSpPr>
          <p:cNvPr id="5" name="Date Placeholder 4">
            <a:extLst>
              <a:ext uri="{FF2B5EF4-FFF2-40B4-BE49-F238E27FC236}">
                <a16:creationId xmlns:a16="http://schemas.microsoft.com/office/drawing/2014/main" id="{F51FFB3B-31F7-53D5-387F-92A625EFAA42}"/>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109060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5</a:t>
            </a:fld>
            <a:endParaRPr lang="en-US"/>
          </a:p>
        </p:txBody>
      </p:sp>
      <p:sp>
        <p:nvSpPr>
          <p:cNvPr id="5" name="Date Placeholder 4">
            <a:extLst>
              <a:ext uri="{FF2B5EF4-FFF2-40B4-BE49-F238E27FC236}">
                <a16:creationId xmlns:a16="http://schemas.microsoft.com/office/drawing/2014/main" id="{ECCC8001-68D4-B211-AE72-BD04D1CD5444}"/>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286064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Arial" panose="020B0604020202020204" pitchFamily="34" charset="0"/>
                <a:ea typeface="Arial" panose="020B0604020202020204" pitchFamily="34" charset="0"/>
              </a:rPr>
              <a:t>Students should brainstorm and list ideas – no incorrect answers here</a:t>
            </a:r>
            <a:endParaRPr lang="en-US" sz="1800" i="0" dirty="0">
              <a:effectLst/>
              <a:latin typeface="Calibri" panose="020F0502020204030204" pitchFamily="34" charset="0"/>
              <a:ea typeface="Calibri" panose="020F0502020204030204" pitchFamily="34" charset="0"/>
            </a:endParaRPr>
          </a:p>
          <a:p>
            <a:endParaRPr lang="en-US" i="0" dirty="0"/>
          </a:p>
        </p:txBody>
      </p:sp>
      <p:sp>
        <p:nvSpPr>
          <p:cNvPr id="4" name="Slide Number Placeholder 3"/>
          <p:cNvSpPr>
            <a:spLocks noGrp="1"/>
          </p:cNvSpPr>
          <p:nvPr>
            <p:ph type="sldNum" sz="quarter" idx="5"/>
          </p:nvPr>
        </p:nvSpPr>
        <p:spPr/>
        <p:txBody>
          <a:bodyPr/>
          <a:lstStyle/>
          <a:p>
            <a:fld id="{647ECF14-924C-1E4D-8125-9BEE7BA076B6}" type="slidenum">
              <a:rPr lang="en-US" smtClean="0"/>
              <a:t>6</a:t>
            </a:fld>
            <a:endParaRPr lang="en-US"/>
          </a:p>
        </p:txBody>
      </p:sp>
      <p:sp>
        <p:nvSpPr>
          <p:cNvPr id="5" name="Date Placeholder 4">
            <a:extLst>
              <a:ext uri="{FF2B5EF4-FFF2-40B4-BE49-F238E27FC236}">
                <a16:creationId xmlns:a16="http://schemas.microsoft.com/office/drawing/2014/main" id="{CE54068E-9AA5-50EF-A290-D089259E0E8E}"/>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92346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Arial" panose="020B0604020202020204" pitchFamily="34" charset="0"/>
                <a:ea typeface="Arial" panose="020B0604020202020204" pitchFamily="34" charset="0"/>
              </a:rPr>
              <a:t>Students should be able to relate similar form to similar function.</a:t>
            </a:r>
            <a:endParaRPr lang="en-US" sz="1800" i="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7</a:t>
            </a:fld>
            <a:endParaRPr lang="en-US"/>
          </a:p>
        </p:txBody>
      </p:sp>
      <p:sp>
        <p:nvSpPr>
          <p:cNvPr id="5" name="Date Placeholder 4">
            <a:extLst>
              <a:ext uri="{FF2B5EF4-FFF2-40B4-BE49-F238E27FC236}">
                <a16:creationId xmlns:a16="http://schemas.microsoft.com/office/drawing/2014/main" id="{DE0353E6-A0F0-E43B-6828-89ECD378F29E}"/>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233703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implication also holds true for biological sequences, which can be more easily quantified than anatomical or behavioral traits.</a:t>
            </a:r>
          </a:p>
        </p:txBody>
      </p:sp>
      <p:sp>
        <p:nvSpPr>
          <p:cNvPr id="4" name="Slide Number Placeholder 3"/>
          <p:cNvSpPr>
            <a:spLocks noGrp="1"/>
          </p:cNvSpPr>
          <p:nvPr>
            <p:ph type="sldNum" sz="quarter" idx="5"/>
          </p:nvPr>
        </p:nvSpPr>
        <p:spPr/>
        <p:txBody>
          <a:bodyPr/>
          <a:lstStyle/>
          <a:p>
            <a:fld id="{647ECF14-924C-1E4D-8125-9BEE7BA076B6}" type="slidenum">
              <a:rPr lang="en-US" smtClean="0"/>
              <a:t>8</a:t>
            </a:fld>
            <a:endParaRPr lang="en-US"/>
          </a:p>
        </p:txBody>
      </p:sp>
      <p:sp>
        <p:nvSpPr>
          <p:cNvPr id="5" name="Date Placeholder 4">
            <a:extLst>
              <a:ext uri="{FF2B5EF4-FFF2-40B4-BE49-F238E27FC236}">
                <a16:creationId xmlns:a16="http://schemas.microsoft.com/office/drawing/2014/main" id="{B2C94B33-44D3-A6B8-2862-3D430048BC58}"/>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377218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9</a:t>
            </a:fld>
            <a:endParaRPr lang="en-US"/>
          </a:p>
        </p:txBody>
      </p:sp>
      <p:sp>
        <p:nvSpPr>
          <p:cNvPr id="5" name="Date Placeholder 4">
            <a:extLst>
              <a:ext uri="{FF2B5EF4-FFF2-40B4-BE49-F238E27FC236}">
                <a16:creationId xmlns:a16="http://schemas.microsoft.com/office/drawing/2014/main" id="{961918FE-F1DE-48CF-7B59-D08E890127D3}"/>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3614004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Arial" panose="020B0604020202020204" pitchFamily="34" charset="0"/>
                <a:ea typeface="Arial" panose="020B0604020202020204" pitchFamily="34" charset="0"/>
              </a:rPr>
              <a:t>Idea here is to get the students to identify the need to “align” the passages and to use a simple scoring matrix (e.g., +1 for identical words, 0 if words are different but have the same meaning, -1 if the words are different and have different meaning; the higher the score, the more similar the passages).</a:t>
            </a:r>
            <a:endParaRPr lang="en-US" sz="1800" i="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10</a:t>
            </a:fld>
            <a:endParaRPr lang="en-US"/>
          </a:p>
        </p:txBody>
      </p:sp>
      <p:sp>
        <p:nvSpPr>
          <p:cNvPr id="5" name="Date Placeholder 4">
            <a:extLst>
              <a:ext uri="{FF2B5EF4-FFF2-40B4-BE49-F238E27FC236}">
                <a16:creationId xmlns:a16="http://schemas.microsoft.com/office/drawing/2014/main" id="{A75782E6-0DBB-97FA-C333-6266C91ABF82}"/>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3919754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11</a:t>
            </a:fld>
            <a:endParaRPr lang="en-US"/>
          </a:p>
        </p:txBody>
      </p:sp>
      <p:sp>
        <p:nvSpPr>
          <p:cNvPr id="5" name="Date Placeholder 4">
            <a:extLst>
              <a:ext uri="{FF2B5EF4-FFF2-40B4-BE49-F238E27FC236}">
                <a16:creationId xmlns:a16="http://schemas.microsoft.com/office/drawing/2014/main" id="{0AE325D2-67DF-7625-102C-B0A82457DD2F}"/>
              </a:ext>
            </a:extLst>
          </p:cNvPr>
          <p:cNvSpPr>
            <a:spLocks noGrp="1"/>
          </p:cNvSpPr>
          <p:nvPr>
            <p:ph type="dt" idx="1"/>
          </p:nvPr>
        </p:nvSpPr>
        <p:spPr/>
        <p:txBody>
          <a:bodyPr/>
          <a:lstStyle/>
          <a:p>
            <a:r>
              <a:rPr lang="en-US"/>
              <a:t>10/26/2023</a:t>
            </a:r>
          </a:p>
        </p:txBody>
      </p:sp>
    </p:spTree>
    <p:extLst>
      <p:ext uri="{BB962C8B-B14F-4D97-AF65-F5344CB8AC3E}">
        <p14:creationId xmlns:p14="http://schemas.microsoft.com/office/powerpoint/2010/main" val="2819439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9DC972-6ABF-C7EE-58CF-0D7125C6CB7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908999"/>
            <a:ext cx="7772400" cy="1706185"/>
          </a:xfrm>
        </p:spPr>
        <p:txBody>
          <a:bodyPr anchor="t"/>
          <a:lstStyle>
            <a:lvl1pPr algn="ctr">
              <a:defRPr sz="6000">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051212"/>
            <a:ext cx="6858000" cy="962067"/>
          </a:xfrm>
        </p:spPr>
        <p:txBody>
          <a:bodyPr anchor="t"/>
          <a:lstStyle>
            <a:lvl1pPr marL="0" indent="0" algn="ctr">
              <a:buNone/>
              <a:defRPr lang="en-US" dirty="0" smtClean="0">
                <a:solidFill>
                  <a:srgbClr val="99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4252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102241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9DC972-6ABF-C7EE-58CF-0D7125C6CB7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908999"/>
            <a:ext cx="7772400" cy="1706185"/>
          </a:xfrm>
        </p:spPr>
        <p:txBody>
          <a:bodyPr anchor="t"/>
          <a:lstStyle>
            <a:lvl1pPr algn="ctr">
              <a:defRPr sz="6000">
                <a:latin typeface="+mn-lt"/>
              </a:defRPr>
            </a:lvl1pPr>
          </a:lstStyle>
          <a:p>
            <a:r>
              <a:rPr lang="en-US" dirty="0"/>
              <a:t>Click to edit Master title style</a:t>
            </a:r>
          </a:p>
        </p:txBody>
      </p:sp>
      <p:sp>
        <p:nvSpPr>
          <p:cNvPr id="3" name="Subtitle 2"/>
          <p:cNvSpPr>
            <a:spLocks noGrp="1"/>
          </p:cNvSpPr>
          <p:nvPr>
            <p:ph type="subTitle" idx="1"/>
          </p:nvPr>
        </p:nvSpPr>
        <p:spPr>
          <a:xfrm>
            <a:off x="1143000" y="4051212"/>
            <a:ext cx="6858000" cy="962067"/>
          </a:xfrm>
        </p:spPr>
        <p:txBody>
          <a:bodyPr anchor="t"/>
          <a:lstStyle>
            <a:lvl1pPr marL="0" indent="0" algn="ctr">
              <a:buNone/>
              <a:defRPr lang="en-US" dirty="0" smtClean="0">
                <a:solidFill>
                  <a:srgbClr val="99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14380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0000"/>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583B418D-BC1F-4141-AD91-492020F8FF52}" type="slidenum">
              <a:rPr lang="en-US" smtClean="0"/>
              <a:pPr/>
              <a:t>‹#›</a:t>
            </a:fld>
            <a:endParaRPr lang="en-US"/>
          </a:p>
        </p:txBody>
      </p:sp>
    </p:spTree>
    <p:extLst>
      <p:ext uri="{BB962C8B-B14F-4D97-AF65-F5344CB8AC3E}">
        <p14:creationId xmlns:p14="http://schemas.microsoft.com/office/powerpoint/2010/main" val="2424099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rgbClr val="99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2531CA0A-90D9-454B-ADDB-A5C3A6DE859D}"/>
              </a:ext>
            </a:extLst>
          </p:cNvPr>
          <p:cNvSpPr>
            <a:spLocks noGrp="1"/>
          </p:cNvSpPr>
          <p:nvPr>
            <p:ph type="sldNum" sz="quarter" idx="10"/>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2624618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1848059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rgbClr val="99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3226043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0000"/>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1307466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B418D-BC1F-4141-AD91-492020F8FF52}" type="slidenum">
              <a:rPr lang="en-US" smtClean="0"/>
              <a:t>‹#›</a:t>
            </a:fld>
            <a:endParaRPr lang="en-US" dirty="0"/>
          </a:p>
        </p:txBody>
      </p:sp>
      <p:sp>
        <p:nvSpPr>
          <p:cNvPr id="5" name="TextBox 4">
            <a:extLst>
              <a:ext uri="{FF2B5EF4-FFF2-40B4-BE49-F238E27FC236}">
                <a16:creationId xmlns:a16="http://schemas.microsoft.com/office/drawing/2014/main" id="{A88889DF-E505-6141-8EAD-FB64689C8039}"/>
              </a:ext>
            </a:extLst>
          </p:cNvPr>
          <p:cNvSpPr txBox="1"/>
          <p:nvPr userDrawn="1"/>
        </p:nvSpPr>
        <p:spPr>
          <a:xfrm>
            <a:off x="0" y="5919537"/>
            <a:ext cx="5486400" cy="93846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5215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B418D-BC1F-4141-AD91-492020F8FF52}" type="slidenum">
              <a:rPr lang="en-US" smtClean="0"/>
              <a:t>‹#›</a:t>
            </a:fld>
            <a:endParaRPr lang="en-US" dirty="0"/>
          </a:p>
        </p:txBody>
      </p:sp>
    </p:spTree>
    <p:extLst>
      <p:ext uri="{BB962C8B-B14F-4D97-AF65-F5344CB8AC3E}">
        <p14:creationId xmlns:p14="http://schemas.microsoft.com/office/powerpoint/2010/main" val="3663549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428531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0000"/>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583B418D-BC1F-4141-AD91-492020F8FF52}" type="slidenum">
              <a:rPr lang="en-US" smtClean="0"/>
              <a:pPr/>
              <a:t>‹#›</a:t>
            </a:fld>
            <a:endParaRPr lang="en-US"/>
          </a:p>
        </p:txBody>
      </p:sp>
    </p:spTree>
    <p:extLst>
      <p:ext uri="{BB962C8B-B14F-4D97-AF65-F5344CB8AC3E}">
        <p14:creationId xmlns:p14="http://schemas.microsoft.com/office/powerpoint/2010/main" val="858199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412333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rgbClr val="99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2531CA0A-90D9-454B-ADDB-A5C3A6DE859D}"/>
              </a:ext>
            </a:extLst>
          </p:cNvPr>
          <p:cNvSpPr>
            <a:spLocks noGrp="1"/>
          </p:cNvSpPr>
          <p:nvPr>
            <p:ph type="sldNum" sz="quarter" idx="10"/>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85877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208500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rgbClr val="99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291122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0000"/>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131762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B418D-BC1F-4141-AD91-492020F8FF52}" type="slidenum">
              <a:rPr lang="en-US" smtClean="0"/>
              <a:t>‹#›</a:t>
            </a:fld>
            <a:endParaRPr lang="en-US" dirty="0"/>
          </a:p>
        </p:txBody>
      </p:sp>
      <p:sp>
        <p:nvSpPr>
          <p:cNvPr id="5" name="TextBox 4">
            <a:extLst>
              <a:ext uri="{FF2B5EF4-FFF2-40B4-BE49-F238E27FC236}">
                <a16:creationId xmlns:a16="http://schemas.microsoft.com/office/drawing/2014/main" id="{A88889DF-E505-6141-8EAD-FB64689C8039}"/>
              </a:ext>
            </a:extLst>
          </p:cNvPr>
          <p:cNvSpPr txBox="1"/>
          <p:nvPr userDrawn="1"/>
        </p:nvSpPr>
        <p:spPr>
          <a:xfrm>
            <a:off x="0" y="5919537"/>
            <a:ext cx="5486400" cy="93846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9029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B418D-BC1F-4141-AD91-492020F8FF52}" type="slidenum">
              <a:rPr lang="en-US" smtClean="0"/>
              <a:t>‹#›</a:t>
            </a:fld>
            <a:endParaRPr lang="en-US" dirty="0"/>
          </a:p>
        </p:txBody>
      </p:sp>
    </p:spTree>
    <p:extLst>
      <p:ext uri="{BB962C8B-B14F-4D97-AF65-F5344CB8AC3E}">
        <p14:creationId xmlns:p14="http://schemas.microsoft.com/office/powerpoint/2010/main" val="369588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403900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A773831-DE2A-7547-9E43-89ECAF646DF9}"/>
              </a:ext>
            </a:extLst>
          </p:cNvPr>
          <p:cNvPicPr>
            <a:picLocks noChangeAspect="1"/>
          </p:cNvPicPr>
          <p:nvPr userDrawn="1"/>
        </p:nvPicPr>
        <p:blipFill rotWithShape="1">
          <a:blip r:embed="rId12">
            <a:extLst>
              <a:ext uri="{96DAC541-7B7A-43D3-8B79-37D633B846F1}">
                <asvg:svgBlip xmlns:asvg="http://schemas.microsoft.com/office/drawing/2016/SVG/main" r:embed="rId13"/>
              </a:ext>
            </a:extLst>
          </a:blip>
          <a:srcRect t="86595" r="37262"/>
          <a:stretch/>
        </p:blipFill>
        <p:spPr>
          <a:xfrm>
            <a:off x="0" y="5938684"/>
            <a:ext cx="5378245" cy="919316"/>
          </a:xfrm>
          <a:prstGeom prst="rect">
            <a:avLst/>
          </a:prstGeom>
        </p:spPr>
      </p:pic>
      <p:sp>
        <p:nvSpPr>
          <p:cNvPr id="2" name="Title Placeholder 1"/>
          <p:cNvSpPr>
            <a:spLocks noGrp="1"/>
          </p:cNvSpPr>
          <p:nvPr>
            <p:ph type="title"/>
          </p:nvPr>
        </p:nvSpPr>
        <p:spPr>
          <a:xfrm>
            <a:off x="628650" y="365127"/>
            <a:ext cx="7886700" cy="77946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15845"/>
            <a:ext cx="7886700" cy="46228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583B418D-BC1F-4141-AD91-492020F8FF52}" type="slidenum">
              <a:rPr lang="en-US" smtClean="0"/>
              <a:pPr/>
              <a:t>‹#›</a:t>
            </a:fld>
            <a:endParaRPr lang="en-US"/>
          </a:p>
        </p:txBody>
      </p:sp>
    </p:spTree>
    <p:extLst>
      <p:ext uri="{BB962C8B-B14F-4D97-AF65-F5344CB8AC3E}">
        <p14:creationId xmlns:p14="http://schemas.microsoft.com/office/powerpoint/2010/main" val="2304103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68" r:id="rId9"/>
    <p:sldLayoutId id="2147483669" r:id="rId10"/>
  </p:sldLayoutIdLst>
  <p:txStyles>
    <p:titleStyle>
      <a:lvl1pPr algn="ctr" defTabSz="914400" rtl="0" eaLnBrk="1" latinLnBrk="0" hangingPunct="1">
        <a:lnSpc>
          <a:spcPct val="90000"/>
        </a:lnSpc>
        <a:spcBef>
          <a:spcPct val="0"/>
        </a:spcBef>
        <a:buNone/>
        <a:defRPr sz="4400" kern="1200">
          <a:solidFill>
            <a:srgbClr val="99000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7946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28650" y="1315845"/>
            <a:ext cx="7886700" cy="4622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583B418D-BC1F-4141-AD91-492020F8FF52}" type="slidenum">
              <a:rPr lang="en-US" smtClean="0"/>
              <a:pPr/>
              <a:t>‹#›</a:t>
            </a:fld>
            <a:endParaRPr lang="en-US"/>
          </a:p>
        </p:txBody>
      </p:sp>
    </p:spTree>
    <p:extLst>
      <p:ext uri="{BB962C8B-B14F-4D97-AF65-F5344CB8AC3E}">
        <p14:creationId xmlns:p14="http://schemas.microsoft.com/office/powerpoint/2010/main" val="192698091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xStyles>
    <p:titleStyle>
      <a:lvl1pPr algn="ctr" defTabSz="914400" rtl="0" eaLnBrk="1" latinLnBrk="0" hangingPunct="1">
        <a:lnSpc>
          <a:spcPct val="90000"/>
        </a:lnSpc>
        <a:spcBef>
          <a:spcPct val="0"/>
        </a:spcBef>
        <a:buNone/>
        <a:defRPr sz="4400" kern="1200">
          <a:solidFill>
            <a:srgbClr val="99000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thegep.org/lessons/aweisstein-lesson_with_exercises-dynamic_programmi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ommons.wikimedia.org/wiki/File:Chinese_vase.jpg" TargetMode="External"/><Relationship Id="rId5" Type="http://schemas.openxmlformats.org/officeDocument/2006/relationships/hyperlink" Target="https://commons.wikimedia.org/wiki/File:Greek_vase_Dionysos_attica_520_bC.jpg"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400790-803E-14EA-03D7-3FD0CFB3FF4F}"/>
              </a:ext>
            </a:extLst>
          </p:cNvPr>
          <p:cNvSpPr>
            <a:spLocks noGrp="1"/>
          </p:cNvSpPr>
          <p:nvPr>
            <p:ph type="ctrTitle"/>
          </p:nvPr>
        </p:nvSpPr>
        <p:spPr/>
        <p:txBody>
          <a:bodyPr>
            <a:normAutofit fontScale="90000"/>
          </a:bodyPr>
          <a:lstStyle/>
          <a:p>
            <a:r>
              <a:rPr lang="en-US" dirty="0"/>
              <a:t>Sequence Similarity</a:t>
            </a:r>
            <a:br>
              <a:rPr lang="en-US" dirty="0"/>
            </a:br>
            <a:r>
              <a:rPr lang="en-US" dirty="0"/>
              <a:t>Introduction</a:t>
            </a:r>
          </a:p>
        </p:txBody>
      </p:sp>
      <p:sp>
        <p:nvSpPr>
          <p:cNvPr id="7" name="Subtitle 6">
            <a:extLst>
              <a:ext uri="{FF2B5EF4-FFF2-40B4-BE49-F238E27FC236}">
                <a16:creationId xmlns:a16="http://schemas.microsoft.com/office/drawing/2014/main" id="{800D47B4-F910-4A80-B05D-4E01B596A038}"/>
              </a:ext>
            </a:extLst>
          </p:cNvPr>
          <p:cNvSpPr>
            <a:spLocks noGrp="1"/>
          </p:cNvSpPr>
          <p:nvPr>
            <p:ph type="subTitle" idx="1"/>
          </p:nvPr>
        </p:nvSpPr>
        <p:spPr>
          <a:xfrm>
            <a:off x="1143000" y="4051212"/>
            <a:ext cx="6858000" cy="1360373"/>
          </a:xfrm>
        </p:spPr>
        <p:txBody>
          <a:bodyPr>
            <a:normAutofit/>
          </a:bodyPr>
          <a:lstStyle/>
          <a:p>
            <a:r>
              <a:rPr lang="en-US" dirty="0"/>
              <a:t>Katie M. Sandlin, M.S.</a:t>
            </a:r>
          </a:p>
          <a:p>
            <a:r>
              <a:rPr lang="en-US"/>
              <a:t>Last Update: 10/26/2023</a:t>
            </a:r>
            <a:endParaRPr lang="en-US" dirty="0"/>
          </a:p>
        </p:txBody>
      </p:sp>
    </p:spTree>
    <p:extLst>
      <p:ext uri="{BB962C8B-B14F-4D97-AF65-F5344CB8AC3E}">
        <p14:creationId xmlns:p14="http://schemas.microsoft.com/office/powerpoint/2010/main" val="1549786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9AB378-0EF5-6F84-922B-B0B706312DAA}"/>
              </a:ext>
            </a:extLst>
          </p:cNvPr>
          <p:cNvSpPr>
            <a:spLocks noGrp="1"/>
          </p:cNvSpPr>
          <p:nvPr>
            <p:ph type="title"/>
          </p:nvPr>
        </p:nvSpPr>
        <p:spPr/>
        <p:txBody>
          <a:bodyPr>
            <a:noAutofit/>
          </a:bodyPr>
          <a:lstStyle/>
          <a:p>
            <a:r>
              <a:rPr lang="en-US" sz="2800" dirty="0"/>
              <a:t>Q3. How could the similarity between these two passages be quantified? What must be done prior to determining the similarity of these passages? </a:t>
            </a:r>
            <a:br>
              <a:rPr lang="en-US" sz="2800" dirty="0"/>
            </a:br>
            <a:endParaRPr lang="en-US" sz="2800" dirty="0"/>
          </a:p>
        </p:txBody>
      </p:sp>
      <p:sp>
        <p:nvSpPr>
          <p:cNvPr id="5" name="Text Placeholder 4">
            <a:extLst>
              <a:ext uri="{FF2B5EF4-FFF2-40B4-BE49-F238E27FC236}">
                <a16:creationId xmlns:a16="http://schemas.microsoft.com/office/drawing/2014/main" id="{02E48E0F-D8DC-26CB-6486-B6F2C49C259A}"/>
              </a:ext>
            </a:extLst>
          </p:cNvPr>
          <p:cNvSpPr>
            <a:spLocks noGrp="1"/>
          </p:cNvSpPr>
          <p:nvPr>
            <p:ph type="body" idx="1"/>
          </p:nvPr>
        </p:nvSpPr>
        <p:spPr/>
        <p:txBody>
          <a:bodyPr/>
          <a:lstStyle/>
          <a:p>
            <a:r>
              <a:rPr lang="en-US" dirty="0"/>
              <a:t>Passage 1</a:t>
            </a:r>
          </a:p>
        </p:txBody>
      </p:sp>
      <p:sp>
        <p:nvSpPr>
          <p:cNvPr id="6" name="Content Placeholder 5">
            <a:extLst>
              <a:ext uri="{FF2B5EF4-FFF2-40B4-BE49-F238E27FC236}">
                <a16:creationId xmlns:a16="http://schemas.microsoft.com/office/drawing/2014/main" id="{FD4CED9E-293B-E2BE-43A0-E0A6E0B5687A}"/>
              </a:ext>
            </a:extLst>
          </p:cNvPr>
          <p:cNvSpPr>
            <a:spLocks noGrp="1"/>
          </p:cNvSpPr>
          <p:nvPr>
            <p:ph sz="half" idx="2"/>
          </p:nvPr>
        </p:nvSpPr>
        <p:spPr/>
        <p:txBody>
          <a:bodyPr>
            <a:normAutofit fontScale="92500" lnSpcReduction="10000"/>
          </a:bodyPr>
          <a:lstStyle/>
          <a:p>
            <a:pPr marL="0" indent="0">
              <a:buNone/>
            </a:pPr>
            <a:r>
              <a:rPr lang="en-US" dirty="0"/>
              <a:t>One fish, two fish,</a:t>
            </a:r>
          </a:p>
          <a:p>
            <a:pPr marL="0" indent="0">
              <a:buNone/>
            </a:pPr>
            <a:r>
              <a:rPr lang="en-US" dirty="0"/>
              <a:t>red fish, blue fish.</a:t>
            </a:r>
          </a:p>
          <a:p>
            <a:pPr marL="0" indent="0">
              <a:buNone/>
            </a:pPr>
            <a:r>
              <a:rPr lang="en-US" dirty="0"/>
              <a:t>Black fish, blue fish,</a:t>
            </a:r>
          </a:p>
          <a:p>
            <a:pPr marL="0" indent="0">
              <a:buNone/>
            </a:pPr>
            <a:r>
              <a:rPr lang="en-US" dirty="0"/>
              <a:t>old fish, new fish.</a:t>
            </a:r>
          </a:p>
          <a:p>
            <a:pPr marL="0" indent="0">
              <a:buNone/>
            </a:pPr>
            <a:r>
              <a:rPr lang="en-US" dirty="0"/>
              <a:t>This one has a little star.</a:t>
            </a:r>
          </a:p>
          <a:p>
            <a:pPr marL="0" indent="0">
              <a:buNone/>
            </a:pPr>
            <a:r>
              <a:rPr lang="en-US" dirty="0"/>
              <a:t>This one has a little car.</a:t>
            </a:r>
          </a:p>
          <a:p>
            <a:pPr marL="0" indent="0">
              <a:buNone/>
            </a:pPr>
            <a:r>
              <a:rPr lang="en-US" dirty="0"/>
              <a:t>Say! what a lot of fish there are.</a:t>
            </a:r>
          </a:p>
          <a:p>
            <a:pPr marL="0" indent="0">
              <a:buNone/>
            </a:pPr>
            <a:endParaRPr lang="en-US" dirty="0"/>
          </a:p>
        </p:txBody>
      </p:sp>
      <p:sp>
        <p:nvSpPr>
          <p:cNvPr id="7" name="Text Placeholder 6">
            <a:extLst>
              <a:ext uri="{FF2B5EF4-FFF2-40B4-BE49-F238E27FC236}">
                <a16:creationId xmlns:a16="http://schemas.microsoft.com/office/drawing/2014/main" id="{809F9A7F-3917-04DD-7C7E-99A91A510469}"/>
              </a:ext>
            </a:extLst>
          </p:cNvPr>
          <p:cNvSpPr>
            <a:spLocks noGrp="1"/>
          </p:cNvSpPr>
          <p:nvPr>
            <p:ph type="body" sz="quarter" idx="3"/>
          </p:nvPr>
        </p:nvSpPr>
        <p:spPr/>
        <p:txBody>
          <a:bodyPr/>
          <a:lstStyle/>
          <a:p>
            <a:r>
              <a:rPr lang="en-US" dirty="0"/>
              <a:t>Passage 2</a:t>
            </a:r>
          </a:p>
        </p:txBody>
      </p:sp>
      <p:sp>
        <p:nvSpPr>
          <p:cNvPr id="8" name="Content Placeholder 7">
            <a:extLst>
              <a:ext uri="{FF2B5EF4-FFF2-40B4-BE49-F238E27FC236}">
                <a16:creationId xmlns:a16="http://schemas.microsoft.com/office/drawing/2014/main" id="{ADB60D11-A841-7B8F-7E78-74BE4AC47943}"/>
              </a:ext>
            </a:extLst>
          </p:cNvPr>
          <p:cNvSpPr>
            <a:spLocks noGrp="1"/>
          </p:cNvSpPr>
          <p:nvPr>
            <p:ph sz="quarter" idx="4"/>
          </p:nvPr>
        </p:nvSpPr>
        <p:spPr/>
        <p:txBody>
          <a:bodyPr>
            <a:normAutofit fontScale="92500" lnSpcReduction="10000"/>
          </a:bodyPr>
          <a:lstStyle/>
          <a:p>
            <a:pPr marL="0" indent="0">
              <a:buNone/>
            </a:pPr>
            <a:r>
              <a:rPr lang="en-US" dirty="0"/>
              <a:t>One sheep, two sheep,</a:t>
            </a:r>
          </a:p>
          <a:p>
            <a:pPr marL="0" indent="0">
              <a:buNone/>
            </a:pPr>
            <a:r>
              <a:rPr lang="en-US" dirty="0"/>
              <a:t>black sheep, blue sheep.</a:t>
            </a:r>
          </a:p>
          <a:p>
            <a:pPr marL="0" indent="0">
              <a:buNone/>
            </a:pPr>
            <a:r>
              <a:rPr lang="en-US" dirty="0"/>
              <a:t>Red sheep, blue sheep,</a:t>
            </a:r>
          </a:p>
          <a:p>
            <a:pPr marL="0" indent="0">
              <a:buNone/>
            </a:pPr>
            <a:r>
              <a:rPr lang="en-US" dirty="0"/>
              <a:t>old sheep, new sheep.</a:t>
            </a:r>
          </a:p>
          <a:p>
            <a:pPr marL="0" indent="0">
              <a:buNone/>
            </a:pPr>
            <a:r>
              <a:rPr lang="en-US" dirty="0"/>
              <a:t>This one has a little bell.</a:t>
            </a:r>
          </a:p>
          <a:p>
            <a:pPr marL="0" indent="0">
              <a:buNone/>
            </a:pPr>
            <a:r>
              <a:rPr lang="en-US" dirty="0"/>
              <a:t>That one drank from a well.</a:t>
            </a:r>
          </a:p>
          <a:p>
            <a:pPr marL="0" indent="0">
              <a:buNone/>
            </a:pPr>
            <a:r>
              <a:rPr lang="en-US" dirty="0"/>
              <a:t>Wow! what loads of sheep there are.</a:t>
            </a:r>
          </a:p>
          <a:p>
            <a:pPr marL="0" indent="0">
              <a:buNone/>
            </a:pPr>
            <a:endParaRPr lang="en-US" dirty="0"/>
          </a:p>
        </p:txBody>
      </p:sp>
      <p:sp>
        <p:nvSpPr>
          <p:cNvPr id="2" name="TextBox 1">
            <a:extLst>
              <a:ext uri="{FF2B5EF4-FFF2-40B4-BE49-F238E27FC236}">
                <a16:creationId xmlns:a16="http://schemas.microsoft.com/office/drawing/2014/main" id="{20BC944C-82E5-D288-02F2-0E804A619CCF}"/>
              </a:ext>
            </a:extLst>
          </p:cNvPr>
          <p:cNvSpPr txBox="1"/>
          <p:nvPr/>
        </p:nvSpPr>
        <p:spPr>
          <a:xfrm>
            <a:off x="7508631" y="6488668"/>
            <a:ext cx="896399" cy="230832"/>
          </a:xfrm>
          <a:prstGeom prst="rect">
            <a:avLst/>
          </a:prstGeom>
          <a:noFill/>
        </p:spPr>
        <p:txBody>
          <a:bodyPr wrap="none" rtlCol="0">
            <a:spAutoFit/>
          </a:bodyPr>
          <a:lstStyle/>
          <a:p>
            <a:r>
              <a:rPr lang="en-US" sz="900" dirty="0"/>
              <a:t>Dr. Seuss, 1960</a:t>
            </a:r>
          </a:p>
        </p:txBody>
      </p:sp>
    </p:spTree>
    <p:extLst>
      <p:ext uri="{BB962C8B-B14F-4D97-AF65-F5344CB8AC3E}">
        <p14:creationId xmlns:p14="http://schemas.microsoft.com/office/powerpoint/2010/main" val="305916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5895AD-9F42-CDEC-3D1E-C6C50985F95C}"/>
              </a:ext>
            </a:extLst>
          </p:cNvPr>
          <p:cNvSpPr>
            <a:spLocks noGrp="1"/>
          </p:cNvSpPr>
          <p:nvPr>
            <p:ph type="title"/>
          </p:nvPr>
        </p:nvSpPr>
        <p:spPr/>
        <p:txBody>
          <a:bodyPr/>
          <a:lstStyle/>
          <a:p>
            <a:r>
              <a:rPr lang="en-US" dirty="0"/>
              <a:t>Similarity in Bioinformatics</a:t>
            </a:r>
          </a:p>
        </p:txBody>
      </p:sp>
      <p:sp>
        <p:nvSpPr>
          <p:cNvPr id="8" name="Content Placeholder 7">
            <a:extLst>
              <a:ext uri="{FF2B5EF4-FFF2-40B4-BE49-F238E27FC236}">
                <a16:creationId xmlns:a16="http://schemas.microsoft.com/office/drawing/2014/main" id="{ED4A74AC-B03C-3474-BF06-F286D8FD5CD4}"/>
              </a:ext>
            </a:extLst>
          </p:cNvPr>
          <p:cNvSpPr>
            <a:spLocks noGrp="1"/>
          </p:cNvSpPr>
          <p:nvPr>
            <p:ph idx="1"/>
          </p:nvPr>
        </p:nvSpPr>
        <p:spPr/>
        <p:txBody>
          <a:bodyPr/>
          <a:lstStyle/>
          <a:p>
            <a:r>
              <a:rPr lang="en-US" dirty="0"/>
              <a:t>”Excessive" (i.e., more than one would expect based on chance) amount of </a:t>
            </a:r>
            <a:r>
              <a:rPr lang="en-US" u="sng" dirty="0"/>
              <a:t>physical</a:t>
            </a:r>
            <a:r>
              <a:rPr lang="en-US" dirty="0"/>
              <a:t> similarity between two organisms implies a </a:t>
            </a:r>
            <a:r>
              <a:rPr lang="en-US" b="1" dirty="0">
                <a:solidFill>
                  <a:srgbClr val="990000"/>
                </a:solidFill>
              </a:rPr>
              <a:t>common ancestry</a:t>
            </a:r>
            <a:endParaRPr lang="en-US" dirty="0"/>
          </a:p>
          <a:p>
            <a:pPr lvl="1"/>
            <a:r>
              <a:rPr lang="en-US" dirty="0"/>
              <a:t>This implication also holds true for </a:t>
            </a:r>
            <a:r>
              <a:rPr lang="en-US" u="sng" dirty="0"/>
              <a:t>biological sequences</a:t>
            </a:r>
            <a:r>
              <a:rPr lang="en-US" dirty="0"/>
              <a:t>. </a:t>
            </a:r>
          </a:p>
          <a:p>
            <a:endParaRPr lang="en-US" dirty="0"/>
          </a:p>
          <a:p>
            <a:r>
              <a:rPr lang="en-US" dirty="0"/>
              <a:t>Shared ancestry between two organisms or sequences is known as </a:t>
            </a:r>
            <a:r>
              <a:rPr lang="en-US" b="1" dirty="0">
                <a:solidFill>
                  <a:srgbClr val="990000"/>
                </a:solidFill>
              </a:rPr>
              <a:t>homology</a:t>
            </a:r>
            <a:r>
              <a:rPr lang="en-US" dirty="0"/>
              <a:t>. </a:t>
            </a:r>
          </a:p>
        </p:txBody>
      </p:sp>
    </p:spTree>
    <p:extLst>
      <p:ext uri="{BB962C8B-B14F-4D97-AF65-F5344CB8AC3E}">
        <p14:creationId xmlns:p14="http://schemas.microsoft.com/office/powerpoint/2010/main" val="283430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5895AD-9F42-CDEC-3D1E-C6C50985F95C}"/>
              </a:ext>
            </a:extLst>
          </p:cNvPr>
          <p:cNvSpPr>
            <a:spLocks noGrp="1"/>
          </p:cNvSpPr>
          <p:nvPr>
            <p:ph type="title"/>
          </p:nvPr>
        </p:nvSpPr>
        <p:spPr/>
        <p:txBody>
          <a:bodyPr/>
          <a:lstStyle/>
          <a:p>
            <a:r>
              <a:rPr lang="en-US" dirty="0"/>
              <a:t>Similarity in Bioinformatics</a:t>
            </a:r>
          </a:p>
        </p:txBody>
      </p:sp>
      <p:sp>
        <p:nvSpPr>
          <p:cNvPr id="8" name="Content Placeholder 7">
            <a:extLst>
              <a:ext uri="{FF2B5EF4-FFF2-40B4-BE49-F238E27FC236}">
                <a16:creationId xmlns:a16="http://schemas.microsoft.com/office/drawing/2014/main" id="{ED4A74AC-B03C-3474-BF06-F286D8FD5CD4}"/>
              </a:ext>
            </a:extLst>
          </p:cNvPr>
          <p:cNvSpPr>
            <a:spLocks noGrp="1"/>
          </p:cNvSpPr>
          <p:nvPr>
            <p:ph idx="1"/>
          </p:nvPr>
        </p:nvSpPr>
        <p:spPr/>
        <p:txBody>
          <a:bodyPr/>
          <a:lstStyle/>
          <a:p>
            <a:r>
              <a:rPr lang="en-US" dirty="0"/>
              <a:t>It is important to note that sequence similarity does not always ensure sequence homology, but that sequence similarity is an expected consequence of homology.</a:t>
            </a:r>
          </a:p>
        </p:txBody>
      </p:sp>
    </p:spTree>
    <p:extLst>
      <p:ext uri="{BB962C8B-B14F-4D97-AF65-F5344CB8AC3E}">
        <p14:creationId xmlns:p14="http://schemas.microsoft.com/office/powerpoint/2010/main" val="1274754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747A-31F0-C726-3702-B9C98625EC8F}"/>
              </a:ext>
            </a:extLst>
          </p:cNvPr>
          <p:cNvSpPr>
            <a:spLocks noGrp="1"/>
          </p:cNvSpPr>
          <p:nvPr>
            <p:ph type="title"/>
          </p:nvPr>
        </p:nvSpPr>
        <p:spPr/>
        <p:txBody>
          <a:bodyPr/>
          <a:lstStyle/>
          <a:p>
            <a:r>
              <a:rPr lang="en-US" dirty="0"/>
              <a:t>Homology</a:t>
            </a:r>
          </a:p>
        </p:txBody>
      </p:sp>
      <p:sp>
        <p:nvSpPr>
          <p:cNvPr id="3" name="Content Placeholder 2">
            <a:extLst>
              <a:ext uri="{FF2B5EF4-FFF2-40B4-BE49-F238E27FC236}">
                <a16:creationId xmlns:a16="http://schemas.microsoft.com/office/drawing/2014/main" id="{3731181D-0560-EBAF-5890-7D7F35C20DCF}"/>
              </a:ext>
            </a:extLst>
          </p:cNvPr>
          <p:cNvSpPr>
            <a:spLocks noGrp="1"/>
          </p:cNvSpPr>
          <p:nvPr>
            <p:ph idx="1"/>
          </p:nvPr>
        </p:nvSpPr>
        <p:spPr>
          <a:xfrm>
            <a:off x="552450" y="2505373"/>
            <a:ext cx="2963636" cy="2243784"/>
          </a:xfrm>
        </p:spPr>
        <p:txBody>
          <a:bodyPr/>
          <a:lstStyle/>
          <a:p>
            <a:r>
              <a:rPr lang="en-US" dirty="0"/>
              <a:t>Similarities to the mouse gene (</a:t>
            </a:r>
            <a:r>
              <a:rPr lang="en-US" i="1" dirty="0"/>
              <a:t>Pax6</a:t>
            </a:r>
            <a:r>
              <a:rPr lang="en-US" dirty="0"/>
              <a:t>) are highlighted in green.</a:t>
            </a:r>
          </a:p>
          <a:p>
            <a:endParaRPr lang="en-US" dirty="0"/>
          </a:p>
        </p:txBody>
      </p:sp>
      <p:pic>
        <p:nvPicPr>
          <p:cNvPr id="3074" name="Picture 2">
            <a:extLst>
              <a:ext uri="{FF2B5EF4-FFF2-40B4-BE49-F238E27FC236}">
                <a16:creationId xmlns:a16="http://schemas.microsoft.com/office/drawing/2014/main" id="{7976E8A1-5851-F935-F7B4-FE8F64345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105" y="1315845"/>
            <a:ext cx="5229302" cy="46228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AC87D8-009A-5946-190D-580992D14859}"/>
              </a:ext>
            </a:extLst>
          </p:cNvPr>
          <p:cNvSpPr txBox="1"/>
          <p:nvPr/>
        </p:nvSpPr>
        <p:spPr>
          <a:xfrm>
            <a:off x="5960946" y="6627168"/>
            <a:ext cx="3262432" cy="230832"/>
          </a:xfrm>
          <a:prstGeom prst="rect">
            <a:avLst/>
          </a:prstGeom>
          <a:noFill/>
        </p:spPr>
        <p:txBody>
          <a:bodyPr wrap="none" rtlCol="0">
            <a:spAutoFit/>
          </a:bodyPr>
          <a:lstStyle/>
          <a:p>
            <a:r>
              <a:rPr lang="en-US" sz="900" dirty="0"/>
              <a:t>https://</a:t>
            </a:r>
            <a:r>
              <a:rPr lang="en-US" sz="900" dirty="0" err="1"/>
              <a:t>evolution.berkeley.edu</a:t>
            </a:r>
            <a:r>
              <a:rPr lang="en-US" sz="900" dirty="0"/>
              <a:t>/why-the-eye/homologous-genes/</a:t>
            </a:r>
          </a:p>
        </p:txBody>
      </p:sp>
    </p:spTree>
    <p:extLst>
      <p:ext uri="{BB962C8B-B14F-4D97-AF65-F5344CB8AC3E}">
        <p14:creationId xmlns:p14="http://schemas.microsoft.com/office/powerpoint/2010/main" val="750628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5895AD-9F42-CDEC-3D1E-C6C50985F95C}"/>
              </a:ext>
            </a:extLst>
          </p:cNvPr>
          <p:cNvSpPr>
            <a:spLocks noGrp="1"/>
          </p:cNvSpPr>
          <p:nvPr>
            <p:ph type="title"/>
          </p:nvPr>
        </p:nvSpPr>
        <p:spPr/>
        <p:txBody>
          <a:bodyPr>
            <a:normAutofit/>
          </a:bodyPr>
          <a:lstStyle/>
          <a:p>
            <a:r>
              <a:rPr lang="en-US" dirty="0"/>
              <a:t>Identifying Similarity</a:t>
            </a:r>
          </a:p>
        </p:txBody>
      </p:sp>
      <p:sp>
        <p:nvSpPr>
          <p:cNvPr id="8" name="Content Placeholder 7">
            <a:extLst>
              <a:ext uri="{FF2B5EF4-FFF2-40B4-BE49-F238E27FC236}">
                <a16:creationId xmlns:a16="http://schemas.microsoft.com/office/drawing/2014/main" id="{ED4A74AC-B03C-3474-BF06-F286D8FD5CD4}"/>
              </a:ext>
            </a:extLst>
          </p:cNvPr>
          <p:cNvSpPr>
            <a:spLocks noGrp="1"/>
          </p:cNvSpPr>
          <p:nvPr>
            <p:ph idx="1"/>
          </p:nvPr>
        </p:nvSpPr>
        <p:spPr/>
        <p:txBody>
          <a:bodyPr>
            <a:normAutofit/>
          </a:bodyPr>
          <a:lstStyle/>
          <a:p>
            <a:r>
              <a:rPr lang="en-US" dirty="0"/>
              <a:t>Imagine that you have </a:t>
            </a:r>
            <a:r>
              <a:rPr lang="en-US" b="1" dirty="0">
                <a:solidFill>
                  <a:srgbClr val="990000"/>
                </a:solidFill>
              </a:rPr>
              <a:t>identified a new </a:t>
            </a:r>
            <a:r>
              <a:rPr lang="en-US" dirty="0"/>
              <a:t>gene or protein. What questions might you be asking?</a:t>
            </a:r>
          </a:p>
          <a:p>
            <a:pPr lvl="1"/>
            <a:r>
              <a:rPr lang="en-US" dirty="0"/>
              <a:t>What is the function of this protein?</a:t>
            </a:r>
          </a:p>
          <a:p>
            <a:pPr lvl="1"/>
            <a:r>
              <a:rPr lang="en-US" dirty="0"/>
              <a:t>What type of protein is encoded by this gene?</a:t>
            </a:r>
          </a:p>
          <a:p>
            <a:pPr lvl="1"/>
            <a:endParaRPr lang="en-US" dirty="0"/>
          </a:p>
          <a:p>
            <a:r>
              <a:rPr lang="en-US" dirty="0"/>
              <a:t>A first step in answering these questions would likely include a search of nucleotide and/or protein databases for a </a:t>
            </a:r>
            <a:r>
              <a:rPr lang="en-US" b="1" dirty="0">
                <a:solidFill>
                  <a:srgbClr val="990000"/>
                </a:solidFill>
              </a:rPr>
              <a:t>known</a:t>
            </a:r>
            <a:r>
              <a:rPr lang="en-US" dirty="0"/>
              <a:t> gene or protein that is similar to your recently identified sequence. </a:t>
            </a:r>
          </a:p>
          <a:p>
            <a:endParaRPr lang="en-US" dirty="0"/>
          </a:p>
        </p:txBody>
      </p:sp>
    </p:spTree>
    <p:extLst>
      <p:ext uri="{BB962C8B-B14F-4D97-AF65-F5344CB8AC3E}">
        <p14:creationId xmlns:p14="http://schemas.microsoft.com/office/powerpoint/2010/main" val="68284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5895AD-9F42-CDEC-3D1E-C6C50985F95C}"/>
              </a:ext>
            </a:extLst>
          </p:cNvPr>
          <p:cNvSpPr>
            <a:spLocks noGrp="1"/>
          </p:cNvSpPr>
          <p:nvPr>
            <p:ph type="title"/>
          </p:nvPr>
        </p:nvSpPr>
        <p:spPr/>
        <p:txBody>
          <a:bodyPr>
            <a:normAutofit/>
          </a:bodyPr>
          <a:lstStyle/>
          <a:p>
            <a:r>
              <a:rPr lang="en-US" dirty="0"/>
              <a:t>Identifying Similarity</a:t>
            </a:r>
          </a:p>
        </p:txBody>
      </p:sp>
      <p:sp>
        <p:nvSpPr>
          <p:cNvPr id="8" name="Content Placeholder 7">
            <a:extLst>
              <a:ext uri="{FF2B5EF4-FFF2-40B4-BE49-F238E27FC236}">
                <a16:creationId xmlns:a16="http://schemas.microsoft.com/office/drawing/2014/main" id="{ED4A74AC-B03C-3474-BF06-F286D8FD5CD4}"/>
              </a:ext>
            </a:extLst>
          </p:cNvPr>
          <p:cNvSpPr>
            <a:spLocks noGrp="1"/>
          </p:cNvSpPr>
          <p:nvPr>
            <p:ph idx="1"/>
          </p:nvPr>
        </p:nvSpPr>
        <p:spPr/>
        <p:txBody>
          <a:bodyPr>
            <a:normAutofit/>
          </a:bodyPr>
          <a:lstStyle/>
          <a:p>
            <a:r>
              <a:rPr lang="en-US" dirty="0"/>
              <a:t>A search of these databases is based on </a:t>
            </a:r>
            <a:r>
              <a:rPr lang="en-US" b="1" dirty="0">
                <a:solidFill>
                  <a:srgbClr val="990000"/>
                </a:solidFill>
              </a:rPr>
              <a:t>finding a sequence that can be aligned with your sequence of interest</a:t>
            </a:r>
            <a:r>
              <a:rPr lang="en-US" dirty="0"/>
              <a:t> and then the </a:t>
            </a:r>
            <a:r>
              <a:rPr lang="en-US" dirty="0">
                <a:solidFill>
                  <a:srgbClr val="990000"/>
                </a:solidFill>
              </a:rPr>
              <a:t>similarity of the sequences can be calculated</a:t>
            </a:r>
            <a:r>
              <a:rPr lang="en-US" dirty="0"/>
              <a:t> using a suitable scoring matrix. </a:t>
            </a:r>
          </a:p>
        </p:txBody>
      </p:sp>
    </p:spTree>
    <p:extLst>
      <p:ext uri="{BB962C8B-B14F-4D97-AF65-F5344CB8AC3E}">
        <p14:creationId xmlns:p14="http://schemas.microsoft.com/office/powerpoint/2010/main" val="1701514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5895AD-9F42-CDEC-3D1E-C6C50985F95C}"/>
              </a:ext>
            </a:extLst>
          </p:cNvPr>
          <p:cNvSpPr>
            <a:spLocks noGrp="1"/>
          </p:cNvSpPr>
          <p:nvPr>
            <p:ph type="title"/>
          </p:nvPr>
        </p:nvSpPr>
        <p:spPr/>
        <p:txBody>
          <a:bodyPr>
            <a:normAutofit/>
          </a:bodyPr>
          <a:lstStyle/>
          <a:p>
            <a:r>
              <a:rPr lang="en-US" dirty="0"/>
              <a:t>Scoring Similarity</a:t>
            </a:r>
          </a:p>
        </p:txBody>
      </p:sp>
      <p:sp>
        <p:nvSpPr>
          <p:cNvPr id="8" name="Content Placeholder 7">
            <a:extLst>
              <a:ext uri="{FF2B5EF4-FFF2-40B4-BE49-F238E27FC236}">
                <a16:creationId xmlns:a16="http://schemas.microsoft.com/office/drawing/2014/main" id="{ED4A74AC-B03C-3474-BF06-F286D8FD5CD4}"/>
              </a:ext>
            </a:extLst>
          </p:cNvPr>
          <p:cNvSpPr>
            <a:spLocks noGrp="1"/>
          </p:cNvSpPr>
          <p:nvPr>
            <p:ph idx="1"/>
          </p:nvPr>
        </p:nvSpPr>
        <p:spPr/>
        <p:txBody>
          <a:bodyPr>
            <a:noAutofit/>
          </a:bodyPr>
          <a:lstStyle/>
          <a:p>
            <a:r>
              <a:rPr lang="en-US" dirty="0">
                <a:effectLst/>
                <a:ea typeface="Arial" panose="020B0604020202020204" pitchFamily="34" charset="0"/>
              </a:rPr>
              <a:t>Several scoring matrices for amino acid sequence comparisons (e.g., BLOSUM, PAM) have been developed by scientists. </a:t>
            </a:r>
          </a:p>
          <a:p>
            <a:pPr marL="0" indent="0">
              <a:buNone/>
            </a:pPr>
            <a:endParaRPr lang="en-US" dirty="0">
              <a:effectLst/>
              <a:ea typeface="Arial" panose="020B0604020202020204" pitchFamily="34" charset="0"/>
            </a:endParaRPr>
          </a:p>
          <a:p>
            <a:r>
              <a:rPr lang="en-US" dirty="0">
                <a:effectLst/>
                <a:ea typeface="Arial" panose="020B0604020202020204" pitchFamily="34" charset="0"/>
              </a:rPr>
              <a:t>These matrices take into account the substitution of chemically and/or physically similar amino acids and the relative frequency of such substitutions in naturally occurring proteins. </a:t>
            </a:r>
          </a:p>
          <a:p>
            <a:endParaRPr lang="en-US" dirty="0"/>
          </a:p>
        </p:txBody>
      </p:sp>
    </p:spTree>
    <p:extLst>
      <p:ext uri="{BB962C8B-B14F-4D97-AF65-F5344CB8AC3E}">
        <p14:creationId xmlns:p14="http://schemas.microsoft.com/office/powerpoint/2010/main" val="398971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9B2FBD-08DD-7CFD-674A-13BE818903BF}"/>
              </a:ext>
            </a:extLst>
          </p:cNvPr>
          <p:cNvPicPr>
            <a:picLocks noChangeAspect="1"/>
          </p:cNvPicPr>
          <p:nvPr/>
        </p:nvPicPr>
        <p:blipFill>
          <a:blip r:embed="rId3"/>
          <a:stretch>
            <a:fillRect/>
          </a:stretch>
        </p:blipFill>
        <p:spPr>
          <a:xfrm>
            <a:off x="685800" y="366875"/>
            <a:ext cx="7772400" cy="5631243"/>
          </a:xfrm>
          <a:prstGeom prst="rect">
            <a:avLst/>
          </a:prstGeom>
        </p:spPr>
      </p:pic>
    </p:spTree>
    <p:extLst>
      <p:ext uri="{BB962C8B-B14F-4D97-AF65-F5344CB8AC3E}">
        <p14:creationId xmlns:p14="http://schemas.microsoft.com/office/powerpoint/2010/main" val="146951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E13F-2AF9-76DC-63CF-869B258AE92E}"/>
              </a:ext>
            </a:extLst>
          </p:cNvPr>
          <p:cNvSpPr>
            <a:spLocks noGrp="1"/>
          </p:cNvSpPr>
          <p:nvPr>
            <p:ph type="title"/>
          </p:nvPr>
        </p:nvSpPr>
        <p:spPr/>
        <p:txBody>
          <a:bodyPr/>
          <a:lstStyle/>
          <a:p>
            <a:r>
              <a:rPr lang="en-US" dirty="0"/>
              <a:t>Q4.</a:t>
            </a:r>
          </a:p>
        </p:txBody>
      </p:sp>
      <p:sp>
        <p:nvSpPr>
          <p:cNvPr id="3" name="Content Placeholder 2">
            <a:extLst>
              <a:ext uri="{FF2B5EF4-FFF2-40B4-BE49-F238E27FC236}">
                <a16:creationId xmlns:a16="http://schemas.microsoft.com/office/drawing/2014/main" id="{C47B4A13-D1E1-0EFA-A64B-66247EDACBB1}"/>
              </a:ext>
            </a:extLst>
          </p:cNvPr>
          <p:cNvSpPr>
            <a:spLocks noGrp="1"/>
          </p:cNvSpPr>
          <p:nvPr>
            <p:ph idx="1"/>
          </p:nvPr>
        </p:nvSpPr>
        <p:spPr/>
        <p:txBody>
          <a:bodyPr/>
          <a:lstStyle/>
          <a:p>
            <a:r>
              <a:rPr lang="en-US" dirty="0"/>
              <a:t>Considering amino acid residue chemical properties, explain why an Alanine substituted with a Serine is assigned a score of 1, while an Alanine substituted with a Tryptophan is assigned a score of -3 in the BLOSUM 62 substitution matrix. </a:t>
            </a:r>
          </a:p>
          <a:p>
            <a:pPr marL="0" indent="0">
              <a:buNone/>
            </a:pPr>
            <a:endParaRPr lang="en-US" dirty="0"/>
          </a:p>
        </p:txBody>
      </p:sp>
    </p:spTree>
    <p:extLst>
      <p:ext uri="{BB962C8B-B14F-4D97-AF65-F5344CB8AC3E}">
        <p14:creationId xmlns:p14="http://schemas.microsoft.com/office/powerpoint/2010/main" val="714658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5895AD-9F42-CDEC-3D1E-C6C50985F95C}"/>
              </a:ext>
            </a:extLst>
          </p:cNvPr>
          <p:cNvSpPr>
            <a:spLocks noGrp="1"/>
          </p:cNvSpPr>
          <p:nvPr>
            <p:ph type="title"/>
          </p:nvPr>
        </p:nvSpPr>
        <p:spPr/>
        <p:txBody>
          <a:bodyPr>
            <a:normAutofit/>
          </a:bodyPr>
          <a:lstStyle/>
          <a:p>
            <a:r>
              <a:rPr lang="en-US" dirty="0"/>
              <a:t>Scoring Similarity</a:t>
            </a:r>
          </a:p>
        </p:txBody>
      </p:sp>
      <p:sp>
        <p:nvSpPr>
          <p:cNvPr id="8" name="Content Placeholder 7">
            <a:extLst>
              <a:ext uri="{FF2B5EF4-FFF2-40B4-BE49-F238E27FC236}">
                <a16:creationId xmlns:a16="http://schemas.microsoft.com/office/drawing/2014/main" id="{ED4A74AC-B03C-3474-BF06-F286D8FD5CD4}"/>
              </a:ext>
            </a:extLst>
          </p:cNvPr>
          <p:cNvSpPr>
            <a:spLocks noGrp="1"/>
          </p:cNvSpPr>
          <p:nvPr>
            <p:ph idx="1"/>
          </p:nvPr>
        </p:nvSpPr>
        <p:spPr/>
        <p:txBody>
          <a:bodyPr>
            <a:noAutofit/>
          </a:bodyPr>
          <a:lstStyle/>
          <a:p>
            <a:r>
              <a:rPr lang="en-US" dirty="0">
                <a:effectLst/>
                <a:ea typeface="Arial" panose="020B0604020202020204" pitchFamily="34" charset="0"/>
              </a:rPr>
              <a:t>How positive or negative a substitution score is depends on the relative similarity in residue chemical properties. </a:t>
            </a:r>
          </a:p>
          <a:p>
            <a:r>
              <a:rPr lang="en-US" dirty="0">
                <a:effectLst/>
                <a:ea typeface="Arial" panose="020B0604020202020204" pitchFamily="34" charset="0"/>
              </a:rPr>
              <a:t>BLOSUM 62 is a commonly used substitution matrix.</a:t>
            </a:r>
            <a:endParaRPr lang="en-US"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240149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225E-D6FC-636B-16C0-1DF42AFF1432}"/>
              </a:ext>
            </a:extLst>
          </p:cNvPr>
          <p:cNvSpPr>
            <a:spLocks noGrp="1"/>
          </p:cNvSpPr>
          <p:nvPr>
            <p:ph type="title"/>
          </p:nvPr>
        </p:nvSpPr>
        <p:spPr/>
        <p:txBody>
          <a:bodyPr/>
          <a:lstStyle/>
          <a:p>
            <a:r>
              <a:rPr lang="en-US" dirty="0"/>
              <a:t>Bioinformatics</a:t>
            </a:r>
          </a:p>
        </p:txBody>
      </p:sp>
      <p:sp>
        <p:nvSpPr>
          <p:cNvPr id="3" name="Content Placeholder 2">
            <a:extLst>
              <a:ext uri="{FF2B5EF4-FFF2-40B4-BE49-F238E27FC236}">
                <a16:creationId xmlns:a16="http://schemas.microsoft.com/office/drawing/2014/main" id="{074925E4-5CEB-A66A-D6BC-1BCF9E586530}"/>
              </a:ext>
            </a:extLst>
          </p:cNvPr>
          <p:cNvSpPr>
            <a:spLocks noGrp="1"/>
          </p:cNvSpPr>
          <p:nvPr>
            <p:ph idx="1"/>
          </p:nvPr>
        </p:nvSpPr>
        <p:spPr/>
        <p:txBody>
          <a:bodyPr/>
          <a:lstStyle/>
          <a:p>
            <a:r>
              <a:rPr lang="en-US" dirty="0"/>
              <a:t>Involves the use of </a:t>
            </a:r>
            <a:r>
              <a:rPr lang="en-US" b="1" dirty="0">
                <a:solidFill>
                  <a:srgbClr val="990000"/>
                </a:solidFill>
              </a:rPr>
              <a:t>computers</a:t>
            </a:r>
            <a:r>
              <a:rPr lang="en-US" dirty="0"/>
              <a:t> to store, retrieve, analyze, and compare the composition of biological molecules, specifically DNA and protein sequences</a:t>
            </a:r>
          </a:p>
        </p:txBody>
      </p:sp>
      <p:pic>
        <p:nvPicPr>
          <p:cNvPr id="1026" name="Picture 2">
            <a:extLst>
              <a:ext uri="{FF2B5EF4-FFF2-40B4-BE49-F238E27FC236}">
                <a16:creationId xmlns:a16="http://schemas.microsoft.com/office/drawing/2014/main" id="{856469C2-18CD-6734-005A-C032FC3D7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2686050"/>
            <a:ext cx="40386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656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74D3D2-666B-EA9D-8091-7A4B9E813870}"/>
              </a:ext>
            </a:extLst>
          </p:cNvPr>
          <p:cNvPicPr>
            <a:picLocks noChangeAspect="1"/>
          </p:cNvPicPr>
          <p:nvPr/>
        </p:nvPicPr>
        <p:blipFill>
          <a:blip r:embed="rId3"/>
          <a:stretch>
            <a:fillRect/>
          </a:stretch>
        </p:blipFill>
        <p:spPr>
          <a:xfrm>
            <a:off x="685800" y="336226"/>
            <a:ext cx="7772400" cy="5498290"/>
          </a:xfrm>
          <a:prstGeom prst="rect">
            <a:avLst/>
          </a:prstGeom>
        </p:spPr>
      </p:pic>
      <p:sp>
        <p:nvSpPr>
          <p:cNvPr id="6" name="TextBox 5">
            <a:extLst>
              <a:ext uri="{FF2B5EF4-FFF2-40B4-BE49-F238E27FC236}">
                <a16:creationId xmlns:a16="http://schemas.microsoft.com/office/drawing/2014/main" id="{25315996-9EB5-358C-A6E2-C1E287E7056E}"/>
              </a:ext>
            </a:extLst>
          </p:cNvPr>
          <p:cNvSpPr txBox="1"/>
          <p:nvPr/>
        </p:nvSpPr>
        <p:spPr>
          <a:xfrm>
            <a:off x="5377543" y="5834516"/>
            <a:ext cx="3995057" cy="707886"/>
          </a:xfrm>
          <a:prstGeom prst="rect">
            <a:avLst/>
          </a:prstGeom>
          <a:noFill/>
        </p:spPr>
        <p:txBody>
          <a:bodyPr wrap="square" rtlCol="0">
            <a:spAutoFit/>
          </a:bodyPr>
          <a:lstStyle/>
          <a:p>
            <a:r>
              <a:rPr lang="en-US" sz="2000" dirty="0"/>
              <a:t>Query:     </a:t>
            </a:r>
            <a:r>
              <a:rPr lang="en-US" sz="2000" dirty="0">
                <a:effectLst/>
                <a:latin typeface="Courier New" panose="02070309020205020404" pitchFamily="49" charset="0"/>
                <a:ea typeface="Arial" panose="020B0604020202020204" pitchFamily="34" charset="0"/>
                <a:cs typeface="Courier New" panose="02070309020205020404" pitchFamily="49" charset="0"/>
              </a:rPr>
              <a:t>MGDVEKGKKIFIMKC</a:t>
            </a:r>
            <a:endParaRPr lang="en-US" sz="2000" dirty="0">
              <a:latin typeface="Courier New" panose="02070309020205020404" pitchFamily="49" charset="0"/>
              <a:cs typeface="Courier New" panose="02070309020205020404" pitchFamily="49" charset="0"/>
            </a:endParaRPr>
          </a:p>
          <a:p>
            <a:r>
              <a:rPr lang="en-US" sz="2000" dirty="0">
                <a:latin typeface="Arial" panose="020B0604020202020204" pitchFamily="34" charset="0"/>
              </a:rPr>
              <a:t>Subject: </a:t>
            </a:r>
            <a:r>
              <a:rPr lang="en-US" sz="2000" dirty="0">
                <a:effectLst/>
                <a:latin typeface="Courier New" panose="02070309020205020404" pitchFamily="49" charset="0"/>
                <a:ea typeface="Arial" panose="020B0604020202020204" pitchFamily="34" charset="0"/>
                <a:cs typeface="Courier New" panose="02070309020205020404" pitchFamily="49" charset="0"/>
              </a:rPr>
              <a:t>MGEVERGKKLFIMKC</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75395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5293-C187-168C-E0A5-4563480C55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9ADC6C-1E0C-217A-0934-D3DE3BD85137}"/>
              </a:ext>
            </a:extLst>
          </p:cNvPr>
          <p:cNvSpPr>
            <a:spLocks noGrp="1"/>
          </p:cNvSpPr>
          <p:nvPr>
            <p:ph idx="1"/>
          </p:nvPr>
        </p:nvSpPr>
        <p:spPr/>
        <p:txBody>
          <a:bodyPr/>
          <a:lstStyle/>
          <a:p>
            <a:r>
              <a:rPr lang="en-US" dirty="0"/>
              <a:t>What is the total similarity score for these two aligned sequences?</a:t>
            </a:r>
          </a:p>
          <a:p>
            <a:pPr lvl="1"/>
            <a:r>
              <a:rPr lang="en-US" dirty="0"/>
              <a:t>Query:     </a:t>
            </a:r>
            <a:r>
              <a:rPr lang="en-US" dirty="0">
                <a:effectLst/>
                <a:latin typeface="Courier New" panose="02070309020205020404" pitchFamily="49" charset="0"/>
                <a:ea typeface="Arial" panose="020B0604020202020204" pitchFamily="34" charset="0"/>
                <a:cs typeface="Courier New" panose="02070309020205020404" pitchFamily="49" charset="0"/>
              </a:rPr>
              <a:t>MGDVEKGKKIFIMKC</a:t>
            </a:r>
            <a:endParaRPr lang="en-US" dirty="0">
              <a:latin typeface="Courier New" panose="02070309020205020404" pitchFamily="49" charset="0"/>
              <a:cs typeface="Courier New" panose="02070309020205020404" pitchFamily="49" charset="0"/>
            </a:endParaRPr>
          </a:p>
          <a:p>
            <a:pPr lvl="1"/>
            <a:r>
              <a:rPr lang="en-US" dirty="0">
                <a:latin typeface="Arial" panose="020B0604020202020204" pitchFamily="34" charset="0"/>
              </a:rPr>
              <a:t>Subject: </a:t>
            </a:r>
            <a:r>
              <a:rPr lang="en-US" dirty="0">
                <a:effectLst/>
                <a:latin typeface="Courier New" panose="02070309020205020404" pitchFamily="49" charset="0"/>
                <a:ea typeface="Arial" panose="020B0604020202020204" pitchFamily="34" charset="0"/>
                <a:cs typeface="Courier New" panose="02070309020205020404" pitchFamily="49" charset="0"/>
              </a:rPr>
              <a:t>MGEVERGKKLFIMKC</a:t>
            </a:r>
            <a:endParaRPr lang="en-US"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2659520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49E6-43A3-444F-206D-A3676404B5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FAA106-BBBB-0F97-739E-B5E44C8E769C}"/>
              </a:ext>
            </a:extLst>
          </p:cNvPr>
          <p:cNvSpPr>
            <a:spLocks noGrp="1"/>
          </p:cNvSpPr>
          <p:nvPr>
            <p:ph idx="1"/>
          </p:nvPr>
        </p:nvSpPr>
        <p:spPr/>
        <p:txBody>
          <a:bodyPr/>
          <a:lstStyle/>
          <a:p>
            <a:r>
              <a:rPr lang="en-US" dirty="0"/>
              <a:t>Finish Questions 6-9 </a:t>
            </a:r>
          </a:p>
          <a:p>
            <a:r>
              <a:rPr lang="en-US" dirty="0"/>
              <a:t>Read the text on pages 6-8</a:t>
            </a:r>
          </a:p>
        </p:txBody>
      </p:sp>
    </p:spTree>
    <p:extLst>
      <p:ext uri="{BB962C8B-B14F-4D97-AF65-F5344CB8AC3E}">
        <p14:creationId xmlns:p14="http://schemas.microsoft.com/office/powerpoint/2010/main" val="1731093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417390F6-BA70-91CB-F126-AF9D39B8282F}"/>
              </a:ext>
            </a:extLst>
          </p:cNvPr>
          <p:cNvGraphicFramePr>
            <a:graphicFrameLocks noGrp="1"/>
          </p:cNvGraphicFramePr>
          <p:nvPr>
            <p:extLst>
              <p:ext uri="{D42A27DB-BD31-4B8C-83A1-F6EECF244321}">
                <p14:modId xmlns:p14="http://schemas.microsoft.com/office/powerpoint/2010/main" val="829803935"/>
              </p:ext>
            </p:extLst>
          </p:nvPr>
        </p:nvGraphicFramePr>
        <p:xfrm>
          <a:off x="413657" y="2102574"/>
          <a:ext cx="8101695" cy="2436228"/>
        </p:xfrm>
        <a:graphic>
          <a:graphicData uri="http://schemas.openxmlformats.org/drawingml/2006/table">
            <a:tbl>
              <a:tblPr firstRow="1" bandRow="1">
                <a:tableStyleId>{5C22544A-7EE6-4342-B048-85BDC9FD1C3A}</a:tableStyleId>
              </a:tblPr>
              <a:tblGrid>
                <a:gridCol w="2528855">
                  <a:extLst>
                    <a:ext uri="{9D8B030D-6E8A-4147-A177-3AD203B41FA5}">
                      <a16:colId xmlns:a16="http://schemas.microsoft.com/office/drawing/2014/main" val="3811413576"/>
                    </a:ext>
                  </a:extLst>
                </a:gridCol>
                <a:gridCol w="796120">
                  <a:extLst>
                    <a:ext uri="{9D8B030D-6E8A-4147-A177-3AD203B41FA5}">
                      <a16:colId xmlns:a16="http://schemas.microsoft.com/office/drawing/2014/main" val="4230425729"/>
                    </a:ext>
                  </a:extLst>
                </a:gridCol>
                <a:gridCol w="796120">
                  <a:extLst>
                    <a:ext uri="{9D8B030D-6E8A-4147-A177-3AD203B41FA5}">
                      <a16:colId xmlns:a16="http://schemas.microsoft.com/office/drawing/2014/main" val="1280744293"/>
                    </a:ext>
                  </a:extLst>
                </a:gridCol>
                <a:gridCol w="796120">
                  <a:extLst>
                    <a:ext uri="{9D8B030D-6E8A-4147-A177-3AD203B41FA5}">
                      <a16:colId xmlns:a16="http://schemas.microsoft.com/office/drawing/2014/main" val="1437721866"/>
                    </a:ext>
                  </a:extLst>
                </a:gridCol>
                <a:gridCol w="796120">
                  <a:extLst>
                    <a:ext uri="{9D8B030D-6E8A-4147-A177-3AD203B41FA5}">
                      <a16:colId xmlns:a16="http://schemas.microsoft.com/office/drawing/2014/main" val="83391384"/>
                    </a:ext>
                  </a:extLst>
                </a:gridCol>
                <a:gridCol w="796120">
                  <a:extLst>
                    <a:ext uri="{9D8B030D-6E8A-4147-A177-3AD203B41FA5}">
                      <a16:colId xmlns:a16="http://schemas.microsoft.com/office/drawing/2014/main" val="1887889188"/>
                    </a:ext>
                  </a:extLst>
                </a:gridCol>
                <a:gridCol w="796120">
                  <a:extLst>
                    <a:ext uri="{9D8B030D-6E8A-4147-A177-3AD203B41FA5}">
                      <a16:colId xmlns:a16="http://schemas.microsoft.com/office/drawing/2014/main" val="174153731"/>
                    </a:ext>
                  </a:extLst>
                </a:gridCol>
                <a:gridCol w="796120">
                  <a:extLst>
                    <a:ext uri="{9D8B030D-6E8A-4147-A177-3AD203B41FA5}">
                      <a16:colId xmlns:a16="http://schemas.microsoft.com/office/drawing/2014/main" val="577689683"/>
                    </a:ext>
                  </a:extLst>
                </a:gridCol>
              </a:tblGrid>
              <a:tr h="609057">
                <a:tc>
                  <a:txBody>
                    <a:bodyPr/>
                    <a:lstStyle/>
                    <a:p>
                      <a:pPr algn="r"/>
                      <a:r>
                        <a:rPr lang="en-US" b="0" dirty="0">
                          <a:solidFill>
                            <a:schemeClr val="tx1"/>
                          </a:solidFill>
                        </a:rPr>
                        <a:t>Query Sequence: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6818565"/>
                  </a:ext>
                </a:extLst>
              </a:tr>
              <a:tr h="60905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Database Sequence: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6703599"/>
                  </a:ext>
                </a:extLst>
              </a:tr>
              <a:tr h="60905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1085442"/>
                  </a:ext>
                </a:extLst>
              </a:tr>
              <a:tr h="609057">
                <a:tc>
                  <a:txBody>
                    <a:bodyPr/>
                    <a:lstStyle/>
                    <a:p>
                      <a:pPr algn="r"/>
                      <a:r>
                        <a:rPr lang="en-US" b="0" dirty="0">
                          <a:solidFill>
                            <a:schemeClr val="tx1"/>
                          </a:solidFill>
                        </a:rPr>
                        <a:t>Score: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4666811"/>
                  </a:ext>
                </a:extLst>
              </a:tr>
            </a:tbl>
          </a:graphicData>
        </a:graphic>
      </p:graphicFrame>
      <p:sp>
        <p:nvSpPr>
          <p:cNvPr id="6" name="Left Arrow 5">
            <a:extLst>
              <a:ext uri="{FF2B5EF4-FFF2-40B4-BE49-F238E27FC236}">
                <a16:creationId xmlns:a16="http://schemas.microsoft.com/office/drawing/2014/main" id="{1E7D8348-6FCB-1282-2CE3-88A242B57853}"/>
              </a:ext>
            </a:extLst>
          </p:cNvPr>
          <p:cNvSpPr/>
          <p:nvPr/>
        </p:nvSpPr>
        <p:spPr>
          <a:xfrm>
            <a:off x="4021593" y="4538802"/>
            <a:ext cx="885822" cy="272143"/>
          </a:xfrm>
          <a:prstGeom prst="leftArrow">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extLst>
              <a:ext uri="{FF2B5EF4-FFF2-40B4-BE49-F238E27FC236}">
                <a16:creationId xmlns:a16="http://schemas.microsoft.com/office/drawing/2014/main" id="{AF988D98-C7C1-DF13-1F95-217D78FDDD6D}"/>
              </a:ext>
            </a:extLst>
          </p:cNvPr>
          <p:cNvSpPr/>
          <p:nvPr/>
        </p:nvSpPr>
        <p:spPr>
          <a:xfrm rot="10800000">
            <a:off x="6711040" y="4538802"/>
            <a:ext cx="885822" cy="272143"/>
          </a:xfrm>
          <a:prstGeom prst="leftArrow">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441B12E-CC99-25A3-408C-09DB45DA8942}"/>
              </a:ext>
            </a:extLst>
          </p:cNvPr>
          <p:cNvSpPr txBox="1"/>
          <p:nvPr/>
        </p:nvSpPr>
        <p:spPr>
          <a:xfrm>
            <a:off x="2663460" y="5312121"/>
            <a:ext cx="4933402" cy="369332"/>
          </a:xfrm>
          <a:prstGeom prst="rect">
            <a:avLst/>
          </a:prstGeom>
          <a:noFill/>
        </p:spPr>
        <p:txBody>
          <a:bodyPr wrap="none" rtlCol="0">
            <a:spAutoFit/>
          </a:bodyPr>
          <a:lstStyle/>
          <a:p>
            <a:r>
              <a:rPr lang="en-US" dirty="0"/>
              <a:t>Optimal Accumulated Score = 7 + 7 + 5 + 6 + 1 = 26</a:t>
            </a:r>
          </a:p>
        </p:txBody>
      </p:sp>
      <p:sp>
        <p:nvSpPr>
          <p:cNvPr id="10" name="Title 9">
            <a:extLst>
              <a:ext uri="{FF2B5EF4-FFF2-40B4-BE49-F238E27FC236}">
                <a16:creationId xmlns:a16="http://schemas.microsoft.com/office/drawing/2014/main" id="{C9C3049D-B5EE-EAB9-258C-437818107F8F}"/>
              </a:ext>
            </a:extLst>
          </p:cNvPr>
          <p:cNvSpPr>
            <a:spLocks noGrp="1"/>
          </p:cNvSpPr>
          <p:nvPr>
            <p:ph type="title"/>
          </p:nvPr>
        </p:nvSpPr>
        <p:spPr/>
        <p:txBody>
          <a:bodyPr/>
          <a:lstStyle/>
          <a:p>
            <a:r>
              <a:rPr lang="en-US" dirty="0"/>
              <a:t>Query Word</a:t>
            </a:r>
          </a:p>
        </p:txBody>
      </p:sp>
      <p:sp>
        <p:nvSpPr>
          <p:cNvPr id="2" name="TextBox 1">
            <a:extLst>
              <a:ext uri="{FF2B5EF4-FFF2-40B4-BE49-F238E27FC236}">
                <a16:creationId xmlns:a16="http://schemas.microsoft.com/office/drawing/2014/main" id="{4D18F27E-334D-E6EF-CB43-067953ED7551}"/>
              </a:ext>
            </a:extLst>
          </p:cNvPr>
          <p:cNvSpPr txBox="1"/>
          <p:nvPr/>
        </p:nvSpPr>
        <p:spPr>
          <a:xfrm>
            <a:off x="1775791" y="4028661"/>
            <a:ext cx="6739559" cy="1652792"/>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B5098320-F9E8-BDB7-CF31-AF85D1779F30}"/>
              </a:ext>
            </a:extLst>
          </p:cNvPr>
          <p:cNvSpPr txBox="1"/>
          <p:nvPr/>
        </p:nvSpPr>
        <p:spPr>
          <a:xfrm>
            <a:off x="683907" y="5081288"/>
            <a:ext cx="7561193" cy="1200329"/>
          </a:xfrm>
          <a:prstGeom prst="rect">
            <a:avLst/>
          </a:prstGeom>
          <a:noFill/>
        </p:spPr>
        <p:txBody>
          <a:bodyPr wrap="square" rtlCol="0">
            <a:spAutoFit/>
          </a:bodyPr>
          <a:lstStyle/>
          <a:p>
            <a:r>
              <a:rPr lang="en-US" sz="2400" dirty="0"/>
              <a:t>What’s our query word (i.e., scan for an exact match that is 3 amino acids long)?</a:t>
            </a:r>
          </a:p>
          <a:p>
            <a:endParaRPr lang="en-US" sz="2400" dirty="0"/>
          </a:p>
        </p:txBody>
      </p:sp>
      <p:sp>
        <p:nvSpPr>
          <p:cNvPr id="12" name="Rounded Rectangle 11">
            <a:extLst>
              <a:ext uri="{FF2B5EF4-FFF2-40B4-BE49-F238E27FC236}">
                <a16:creationId xmlns:a16="http://schemas.microsoft.com/office/drawing/2014/main" id="{D301E1FD-3A49-309B-7C8B-B0FB15D33998}"/>
              </a:ext>
            </a:extLst>
          </p:cNvPr>
          <p:cNvSpPr/>
          <p:nvPr/>
        </p:nvSpPr>
        <p:spPr>
          <a:xfrm>
            <a:off x="4757057" y="2787559"/>
            <a:ext cx="1970314" cy="457200"/>
          </a:xfrm>
          <a:prstGeom prst="roundRect">
            <a:avLst/>
          </a:pr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1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417390F6-BA70-91CB-F126-AF9D39B8282F}"/>
              </a:ext>
            </a:extLst>
          </p:cNvPr>
          <p:cNvGraphicFramePr>
            <a:graphicFrameLocks noGrp="1"/>
          </p:cNvGraphicFramePr>
          <p:nvPr>
            <p:extLst>
              <p:ext uri="{D42A27DB-BD31-4B8C-83A1-F6EECF244321}">
                <p14:modId xmlns:p14="http://schemas.microsoft.com/office/powerpoint/2010/main" val="192620543"/>
              </p:ext>
            </p:extLst>
          </p:nvPr>
        </p:nvGraphicFramePr>
        <p:xfrm>
          <a:off x="413657" y="2102574"/>
          <a:ext cx="8101695" cy="2436228"/>
        </p:xfrm>
        <a:graphic>
          <a:graphicData uri="http://schemas.openxmlformats.org/drawingml/2006/table">
            <a:tbl>
              <a:tblPr firstRow="1" bandRow="1">
                <a:tableStyleId>{5C22544A-7EE6-4342-B048-85BDC9FD1C3A}</a:tableStyleId>
              </a:tblPr>
              <a:tblGrid>
                <a:gridCol w="2528855">
                  <a:extLst>
                    <a:ext uri="{9D8B030D-6E8A-4147-A177-3AD203B41FA5}">
                      <a16:colId xmlns:a16="http://schemas.microsoft.com/office/drawing/2014/main" val="3811413576"/>
                    </a:ext>
                  </a:extLst>
                </a:gridCol>
                <a:gridCol w="796120">
                  <a:extLst>
                    <a:ext uri="{9D8B030D-6E8A-4147-A177-3AD203B41FA5}">
                      <a16:colId xmlns:a16="http://schemas.microsoft.com/office/drawing/2014/main" val="4230425729"/>
                    </a:ext>
                  </a:extLst>
                </a:gridCol>
                <a:gridCol w="796120">
                  <a:extLst>
                    <a:ext uri="{9D8B030D-6E8A-4147-A177-3AD203B41FA5}">
                      <a16:colId xmlns:a16="http://schemas.microsoft.com/office/drawing/2014/main" val="1280744293"/>
                    </a:ext>
                  </a:extLst>
                </a:gridCol>
                <a:gridCol w="796120">
                  <a:extLst>
                    <a:ext uri="{9D8B030D-6E8A-4147-A177-3AD203B41FA5}">
                      <a16:colId xmlns:a16="http://schemas.microsoft.com/office/drawing/2014/main" val="1437721866"/>
                    </a:ext>
                  </a:extLst>
                </a:gridCol>
                <a:gridCol w="796120">
                  <a:extLst>
                    <a:ext uri="{9D8B030D-6E8A-4147-A177-3AD203B41FA5}">
                      <a16:colId xmlns:a16="http://schemas.microsoft.com/office/drawing/2014/main" val="83391384"/>
                    </a:ext>
                  </a:extLst>
                </a:gridCol>
                <a:gridCol w="796120">
                  <a:extLst>
                    <a:ext uri="{9D8B030D-6E8A-4147-A177-3AD203B41FA5}">
                      <a16:colId xmlns:a16="http://schemas.microsoft.com/office/drawing/2014/main" val="1887889188"/>
                    </a:ext>
                  </a:extLst>
                </a:gridCol>
                <a:gridCol w="796120">
                  <a:extLst>
                    <a:ext uri="{9D8B030D-6E8A-4147-A177-3AD203B41FA5}">
                      <a16:colId xmlns:a16="http://schemas.microsoft.com/office/drawing/2014/main" val="174153731"/>
                    </a:ext>
                  </a:extLst>
                </a:gridCol>
                <a:gridCol w="796120">
                  <a:extLst>
                    <a:ext uri="{9D8B030D-6E8A-4147-A177-3AD203B41FA5}">
                      <a16:colId xmlns:a16="http://schemas.microsoft.com/office/drawing/2014/main" val="577689683"/>
                    </a:ext>
                  </a:extLst>
                </a:gridCol>
              </a:tblGrid>
              <a:tr h="609057">
                <a:tc>
                  <a:txBody>
                    <a:bodyPr/>
                    <a:lstStyle/>
                    <a:p>
                      <a:pPr algn="r"/>
                      <a:r>
                        <a:rPr lang="en-US" b="0" dirty="0">
                          <a:solidFill>
                            <a:schemeClr val="tx1"/>
                          </a:solidFill>
                        </a:rPr>
                        <a:t>Query Sequence: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6818565"/>
                  </a:ext>
                </a:extLst>
              </a:tr>
              <a:tr h="60905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Database Sequence: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6703599"/>
                  </a:ext>
                </a:extLst>
              </a:tr>
              <a:tr h="60905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Score: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1085442"/>
                  </a:ext>
                </a:extLst>
              </a:tr>
              <a:tr h="609057">
                <a:tc>
                  <a:txBody>
                    <a:bodyPr/>
                    <a:lstStyle/>
                    <a:p>
                      <a:pPr algn="r"/>
                      <a:r>
                        <a:rPr lang="en-US" b="0" dirty="0">
                          <a:solidFill>
                            <a:schemeClr val="tx1"/>
                          </a:solidFill>
                        </a:rPr>
                        <a:t>Score: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4666811"/>
                  </a:ext>
                </a:extLst>
              </a:tr>
            </a:tbl>
          </a:graphicData>
        </a:graphic>
      </p:graphicFrame>
      <p:sp>
        <p:nvSpPr>
          <p:cNvPr id="6" name="Left Arrow 5">
            <a:extLst>
              <a:ext uri="{FF2B5EF4-FFF2-40B4-BE49-F238E27FC236}">
                <a16:creationId xmlns:a16="http://schemas.microsoft.com/office/drawing/2014/main" id="{1E7D8348-6FCB-1282-2CE3-88A242B57853}"/>
              </a:ext>
            </a:extLst>
          </p:cNvPr>
          <p:cNvSpPr/>
          <p:nvPr/>
        </p:nvSpPr>
        <p:spPr>
          <a:xfrm>
            <a:off x="4021593" y="4538802"/>
            <a:ext cx="885822" cy="272143"/>
          </a:xfrm>
          <a:prstGeom prst="leftArrow">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extLst>
              <a:ext uri="{FF2B5EF4-FFF2-40B4-BE49-F238E27FC236}">
                <a16:creationId xmlns:a16="http://schemas.microsoft.com/office/drawing/2014/main" id="{AF988D98-C7C1-DF13-1F95-217D78FDDD6D}"/>
              </a:ext>
            </a:extLst>
          </p:cNvPr>
          <p:cNvSpPr/>
          <p:nvPr/>
        </p:nvSpPr>
        <p:spPr>
          <a:xfrm rot="10800000">
            <a:off x="6711040" y="4538802"/>
            <a:ext cx="885822" cy="272143"/>
          </a:xfrm>
          <a:prstGeom prst="leftArrow">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441B12E-CC99-25A3-408C-09DB45DA8942}"/>
              </a:ext>
            </a:extLst>
          </p:cNvPr>
          <p:cNvSpPr txBox="1"/>
          <p:nvPr/>
        </p:nvSpPr>
        <p:spPr>
          <a:xfrm>
            <a:off x="2663460" y="5312121"/>
            <a:ext cx="4933402" cy="369332"/>
          </a:xfrm>
          <a:prstGeom prst="rect">
            <a:avLst/>
          </a:prstGeom>
          <a:noFill/>
        </p:spPr>
        <p:txBody>
          <a:bodyPr wrap="none" rtlCol="0">
            <a:spAutoFit/>
          </a:bodyPr>
          <a:lstStyle/>
          <a:p>
            <a:r>
              <a:rPr lang="en-US" dirty="0"/>
              <a:t>Optimal Accumulated Score = 7 + 7 + 5 + 6 + 1 = 26</a:t>
            </a:r>
          </a:p>
        </p:txBody>
      </p:sp>
      <p:sp>
        <p:nvSpPr>
          <p:cNvPr id="10" name="Title 9">
            <a:extLst>
              <a:ext uri="{FF2B5EF4-FFF2-40B4-BE49-F238E27FC236}">
                <a16:creationId xmlns:a16="http://schemas.microsoft.com/office/drawing/2014/main" id="{C9C3049D-B5EE-EAB9-258C-437818107F8F}"/>
              </a:ext>
            </a:extLst>
          </p:cNvPr>
          <p:cNvSpPr>
            <a:spLocks noGrp="1"/>
          </p:cNvSpPr>
          <p:nvPr>
            <p:ph type="title"/>
          </p:nvPr>
        </p:nvSpPr>
        <p:spPr/>
        <p:txBody>
          <a:bodyPr/>
          <a:lstStyle/>
          <a:p>
            <a:r>
              <a:rPr lang="en-US" dirty="0"/>
              <a:t>Query Word</a:t>
            </a:r>
          </a:p>
        </p:txBody>
      </p:sp>
      <p:sp>
        <p:nvSpPr>
          <p:cNvPr id="2" name="TextBox 1">
            <a:extLst>
              <a:ext uri="{FF2B5EF4-FFF2-40B4-BE49-F238E27FC236}">
                <a16:creationId xmlns:a16="http://schemas.microsoft.com/office/drawing/2014/main" id="{4D18F27E-334D-E6EF-CB43-067953ED7551}"/>
              </a:ext>
            </a:extLst>
          </p:cNvPr>
          <p:cNvSpPr txBox="1"/>
          <p:nvPr/>
        </p:nvSpPr>
        <p:spPr>
          <a:xfrm>
            <a:off x="1775791" y="4028661"/>
            <a:ext cx="6954547" cy="1652792"/>
          </a:xfrm>
          <a:prstGeom prst="rect">
            <a:avLst/>
          </a:prstGeom>
          <a:solidFill>
            <a:schemeClr val="bg1"/>
          </a:solidFill>
        </p:spPr>
        <p:txBody>
          <a:bodyPr wrap="square" rtlCol="0">
            <a:spAutoFit/>
          </a:bodyPr>
          <a:lstStyle/>
          <a:p>
            <a:endParaRPr lang="en-US" dirty="0"/>
          </a:p>
        </p:txBody>
      </p:sp>
      <p:cxnSp>
        <p:nvCxnSpPr>
          <p:cNvPr id="17" name="Straight Connector 16">
            <a:extLst>
              <a:ext uri="{FF2B5EF4-FFF2-40B4-BE49-F238E27FC236}">
                <a16:creationId xmlns:a16="http://schemas.microsoft.com/office/drawing/2014/main" id="{1BAEF472-E78C-3E33-AB2A-65EC7A691078}"/>
              </a:ext>
            </a:extLst>
          </p:cNvPr>
          <p:cNvCxnSpPr/>
          <p:nvPr/>
        </p:nvCxnSpPr>
        <p:spPr>
          <a:xfrm>
            <a:off x="4572000" y="1742661"/>
            <a:ext cx="0" cy="1686339"/>
          </a:xfrm>
          <a:prstGeom prst="line">
            <a:avLst/>
          </a:prstGeom>
          <a:ln w="76200">
            <a:solidFill>
              <a:srgbClr val="990000"/>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7AA6DD-D587-08AC-8A11-93EFF9496B95}"/>
              </a:ext>
            </a:extLst>
          </p:cNvPr>
          <p:cNvCxnSpPr/>
          <p:nvPr/>
        </p:nvCxnSpPr>
        <p:spPr>
          <a:xfrm>
            <a:off x="6950765" y="1769165"/>
            <a:ext cx="0" cy="1686339"/>
          </a:xfrm>
          <a:prstGeom prst="line">
            <a:avLst/>
          </a:prstGeom>
          <a:ln w="76200">
            <a:solidFill>
              <a:srgbClr val="990000"/>
            </a:solidFill>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F3C9058-855A-8760-B5D6-4E20EEA86416}"/>
              </a:ext>
            </a:extLst>
          </p:cNvPr>
          <p:cNvSpPr txBox="1"/>
          <p:nvPr/>
        </p:nvSpPr>
        <p:spPr>
          <a:xfrm>
            <a:off x="4790003" y="3411169"/>
            <a:ext cx="340158" cy="461665"/>
          </a:xfrm>
          <a:prstGeom prst="rect">
            <a:avLst/>
          </a:prstGeom>
          <a:noFill/>
        </p:spPr>
        <p:txBody>
          <a:bodyPr wrap="none" rtlCol="0">
            <a:spAutoFit/>
          </a:bodyPr>
          <a:lstStyle/>
          <a:p>
            <a:r>
              <a:rPr lang="en-US" sz="2400" dirty="0"/>
              <a:t>7</a:t>
            </a:r>
          </a:p>
        </p:txBody>
      </p:sp>
      <p:sp>
        <p:nvSpPr>
          <p:cNvPr id="20" name="TextBox 19">
            <a:extLst>
              <a:ext uri="{FF2B5EF4-FFF2-40B4-BE49-F238E27FC236}">
                <a16:creationId xmlns:a16="http://schemas.microsoft.com/office/drawing/2014/main" id="{36E14023-C5CC-316A-9478-1E5CB1037C1A}"/>
              </a:ext>
            </a:extLst>
          </p:cNvPr>
          <p:cNvSpPr txBox="1"/>
          <p:nvPr/>
        </p:nvSpPr>
        <p:spPr>
          <a:xfrm>
            <a:off x="5591757" y="3404545"/>
            <a:ext cx="340158" cy="461665"/>
          </a:xfrm>
          <a:prstGeom prst="rect">
            <a:avLst/>
          </a:prstGeom>
          <a:noFill/>
        </p:spPr>
        <p:txBody>
          <a:bodyPr wrap="none" rtlCol="0">
            <a:spAutoFit/>
          </a:bodyPr>
          <a:lstStyle/>
          <a:p>
            <a:r>
              <a:rPr lang="en-US" sz="2400" dirty="0"/>
              <a:t>5</a:t>
            </a:r>
          </a:p>
        </p:txBody>
      </p:sp>
      <p:sp>
        <p:nvSpPr>
          <p:cNvPr id="21" name="TextBox 20">
            <a:extLst>
              <a:ext uri="{FF2B5EF4-FFF2-40B4-BE49-F238E27FC236}">
                <a16:creationId xmlns:a16="http://schemas.microsoft.com/office/drawing/2014/main" id="{764938F1-5BA5-17D3-D849-D904A37B7DE7}"/>
              </a:ext>
            </a:extLst>
          </p:cNvPr>
          <p:cNvSpPr txBox="1"/>
          <p:nvPr/>
        </p:nvSpPr>
        <p:spPr>
          <a:xfrm>
            <a:off x="6406768" y="3411170"/>
            <a:ext cx="340158" cy="461665"/>
          </a:xfrm>
          <a:prstGeom prst="rect">
            <a:avLst/>
          </a:prstGeom>
          <a:noFill/>
        </p:spPr>
        <p:txBody>
          <a:bodyPr wrap="none" rtlCol="0">
            <a:spAutoFit/>
          </a:bodyPr>
          <a:lstStyle/>
          <a:p>
            <a:r>
              <a:rPr lang="en-US" sz="2400" dirty="0"/>
              <a:t>6</a:t>
            </a:r>
          </a:p>
        </p:txBody>
      </p:sp>
      <p:sp>
        <p:nvSpPr>
          <p:cNvPr id="22" name="Bent-Up Arrow 21">
            <a:extLst>
              <a:ext uri="{FF2B5EF4-FFF2-40B4-BE49-F238E27FC236}">
                <a16:creationId xmlns:a16="http://schemas.microsoft.com/office/drawing/2014/main" id="{D497598B-9E62-4368-6FAE-0F6ED294C472}"/>
              </a:ext>
            </a:extLst>
          </p:cNvPr>
          <p:cNvSpPr/>
          <p:nvPr/>
        </p:nvSpPr>
        <p:spPr>
          <a:xfrm rot="5400000">
            <a:off x="6944915" y="3905908"/>
            <a:ext cx="360043" cy="348343"/>
          </a:xfrm>
          <a:prstGeom prst="bentUpArrow">
            <a:avLst>
              <a:gd name="adj1" fmla="val 21000"/>
              <a:gd name="adj2" fmla="val 25000"/>
              <a:gd name="adj3" fmla="val 25000"/>
            </a:avLst>
          </a:prstGeom>
          <a:solidFill>
            <a:srgbClr val="990000"/>
          </a:solidFill>
          <a:ln w="952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ent-Up Arrow 22">
            <a:extLst>
              <a:ext uri="{FF2B5EF4-FFF2-40B4-BE49-F238E27FC236}">
                <a16:creationId xmlns:a16="http://schemas.microsoft.com/office/drawing/2014/main" id="{AB35A027-7FB1-3309-1A14-48427A589640}"/>
              </a:ext>
            </a:extLst>
          </p:cNvPr>
          <p:cNvSpPr/>
          <p:nvPr/>
        </p:nvSpPr>
        <p:spPr>
          <a:xfrm rot="16200000" flipH="1">
            <a:off x="4284482" y="3872060"/>
            <a:ext cx="360043" cy="348343"/>
          </a:xfrm>
          <a:prstGeom prst="bentUpArrow">
            <a:avLst>
              <a:gd name="adj1" fmla="val 21000"/>
              <a:gd name="adj2" fmla="val 25000"/>
              <a:gd name="adj3" fmla="val 25000"/>
            </a:avLst>
          </a:prstGeom>
          <a:solidFill>
            <a:srgbClr val="990000"/>
          </a:solidFill>
          <a:ln w="952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09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417390F6-BA70-91CB-F126-AF9D39B8282F}"/>
              </a:ext>
            </a:extLst>
          </p:cNvPr>
          <p:cNvGraphicFramePr>
            <a:graphicFrameLocks noGrp="1"/>
          </p:cNvGraphicFramePr>
          <p:nvPr>
            <p:extLst>
              <p:ext uri="{D42A27DB-BD31-4B8C-83A1-F6EECF244321}">
                <p14:modId xmlns:p14="http://schemas.microsoft.com/office/powerpoint/2010/main" val="801891082"/>
              </p:ext>
            </p:extLst>
          </p:nvPr>
        </p:nvGraphicFramePr>
        <p:xfrm>
          <a:off x="413657" y="2102574"/>
          <a:ext cx="8101695" cy="1827171"/>
        </p:xfrm>
        <a:graphic>
          <a:graphicData uri="http://schemas.openxmlformats.org/drawingml/2006/table">
            <a:tbl>
              <a:tblPr firstRow="1" bandRow="1">
                <a:tableStyleId>{5C22544A-7EE6-4342-B048-85BDC9FD1C3A}</a:tableStyleId>
              </a:tblPr>
              <a:tblGrid>
                <a:gridCol w="2528855">
                  <a:extLst>
                    <a:ext uri="{9D8B030D-6E8A-4147-A177-3AD203B41FA5}">
                      <a16:colId xmlns:a16="http://schemas.microsoft.com/office/drawing/2014/main" val="3811413576"/>
                    </a:ext>
                  </a:extLst>
                </a:gridCol>
                <a:gridCol w="796120">
                  <a:extLst>
                    <a:ext uri="{9D8B030D-6E8A-4147-A177-3AD203B41FA5}">
                      <a16:colId xmlns:a16="http://schemas.microsoft.com/office/drawing/2014/main" val="4230425729"/>
                    </a:ext>
                  </a:extLst>
                </a:gridCol>
                <a:gridCol w="796120">
                  <a:extLst>
                    <a:ext uri="{9D8B030D-6E8A-4147-A177-3AD203B41FA5}">
                      <a16:colId xmlns:a16="http://schemas.microsoft.com/office/drawing/2014/main" val="1280744293"/>
                    </a:ext>
                  </a:extLst>
                </a:gridCol>
                <a:gridCol w="796120">
                  <a:extLst>
                    <a:ext uri="{9D8B030D-6E8A-4147-A177-3AD203B41FA5}">
                      <a16:colId xmlns:a16="http://schemas.microsoft.com/office/drawing/2014/main" val="1437721866"/>
                    </a:ext>
                  </a:extLst>
                </a:gridCol>
                <a:gridCol w="796120">
                  <a:extLst>
                    <a:ext uri="{9D8B030D-6E8A-4147-A177-3AD203B41FA5}">
                      <a16:colId xmlns:a16="http://schemas.microsoft.com/office/drawing/2014/main" val="83391384"/>
                    </a:ext>
                  </a:extLst>
                </a:gridCol>
                <a:gridCol w="796120">
                  <a:extLst>
                    <a:ext uri="{9D8B030D-6E8A-4147-A177-3AD203B41FA5}">
                      <a16:colId xmlns:a16="http://schemas.microsoft.com/office/drawing/2014/main" val="1887889188"/>
                    </a:ext>
                  </a:extLst>
                </a:gridCol>
                <a:gridCol w="796120">
                  <a:extLst>
                    <a:ext uri="{9D8B030D-6E8A-4147-A177-3AD203B41FA5}">
                      <a16:colId xmlns:a16="http://schemas.microsoft.com/office/drawing/2014/main" val="174153731"/>
                    </a:ext>
                  </a:extLst>
                </a:gridCol>
                <a:gridCol w="796120">
                  <a:extLst>
                    <a:ext uri="{9D8B030D-6E8A-4147-A177-3AD203B41FA5}">
                      <a16:colId xmlns:a16="http://schemas.microsoft.com/office/drawing/2014/main" val="577689683"/>
                    </a:ext>
                  </a:extLst>
                </a:gridCol>
              </a:tblGrid>
              <a:tr h="609057">
                <a:tc>
                  <a:txBody>
                    <a:bodyPr/>
                    <a:lstStyle/>
                    <a:p>
                      <a:pPr algn="r"/>
                      <a:r>
                        <a:rPr lang="en-US" b="0" dirty="0">
                          <a:solidFill>
                            <a:schemeClr val="tx1"/>
                          </a:solidFill>
                        </a:rPr>
                        <a:t>Query Sequence: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6818565"/>
                  </a:ext>
                </a:extLst>
              </a:tr>
              <a:tr h="60905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Database Sequence: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6703599"/>
                  </a:ext>
                </a:extLst>
              </a:tr>
              <a:tr h="609057">
                <a:tc>
                  <a:txBody>
                    <a:bodyPr/>
                    <a:lstStyle/>
                    <a:p>
                      <a:pPr algn="r"/>
                      <a:r>
                        <a:rPr lang="en-US" b="0" dirty="0">
                          <a:solidFill>
                            <a:schemeClr val="tx1"/>
                          </a:solidFill>
                        </a:rPr>
                        <a:t>Score: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4666811"/>
                  </a:ext>
                </a:extLst>
              </a:tr>
            </a:tbl>
          </a:graphicData>
        </a:graphic>
      </p:graphicFrame>
      <p:sp>
        <p:nvSpPr>
          <p:cNvPr id="3" name="Rounded Rectangle 2">
            <a:extLst>
              <a:ext uri="{FF2B5EF4-FFF2-40B4-BE49-F238E27FC236}">
                <a16:creationId xmlns:a16="http://schemas.microsoft.com/office/drawing/2014/main" id="{22E573B3-DE18-A7FD-2AF5-D4F0267B3FFD}"/>
              </a:ext>
            </a:extLst>
          </p:cNvPr>
          <p:cNvSpPr/>
          <p:nvPr/>
        </p:nvSpPr>
        <p:spPr>
          <a:xfrm>
            <a:off x="4757057" y="2787559"/>
            <a:ext cx="1970314" cy="457200"/>
          </a:xfrm>
          <a:prstGeom prst="roundRect">
            <a:avLst/>
          </a:pr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a:extLst>
              <a:ext uri="{FF2B5EF4-FFF2-40B4-BE49-F238E27FC236}">
                <a16:creationId xmlns:a16="http://schemas.microsoft.com/office/drawing/2014/main" id="{1E7D8348-6FCB-1282-2CE3-88A242B57853}"/>
              </a:ext>
            </a:extLst>
          </p:cNvPr>
          <p:cNvSpPr/>
          <p:nvPr/>
        </p:nvSpPr>
        <p:spPr>
          <a:xfrm>
            <a:off x="4021593" y="4538802"/>
            <a:ext cx="885822" cy="272143"/>
          </a:xfrm>
          <a:prstGeom prst="leftArrow">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extLst>
              <a:ext uri="{FF2B5EF4-FFF2-40B4-BE49-F238E27FC236}">
                <a16:creationId xmlns:a16="http://schemas.microsoft.com/office/drawing/2014/main" id="{AF988D98-C7C1-DF13-1F95-217D78FDDD6D}"/>
              </a:ext>
            </a:extLst>
          </p:cNvPr>
          <p:cNvSpPr/>
          <p:nvPr/>
        </p:nvSpPr>
        <p:spPr>
          <a:xfrm rot="10800000">
            <a:off x="6711040" y="4538802"/>
            <a:ext cx="885822" cy="272143"/>
          </a:xfrm>
          <a:prstGeom prst="leftArrow">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441B12E-CC99-25A3-408C-09DB45DA8942}"/>
              </a:ext>
            </a:extLst>
          </p:cNvPr>
          <p:cNvSpPr txBox="1"/>
          <p:nvPr/>
        </p:nvSpPr>
        <p:spPr>
          <a:xfrm>
            <a:off x="2663460" y="5312121"/>
            <a:ext cx="4933402" cy="369332"/>
          </a:xfrm>
          <a:prstGeom prst="rect">
            <a:avLst/>
          </a:prstGeom>
          <a:noFill/>
        </p:spPr>
        <p:txBody>
          <a:bodyPr wrap="none" rtlCol="0">
            <a:spAutoFit/>
          </a:bodyPr>
          <a:lstStyle/>
          <a:p>
            <a:r>
              <a:rPr lang="en-US" dirty="0"/>
              <a:t>Optimal Accumulated Score = 7 + 7 + 5 + 6 + 1 = 26</a:t>
            </a:r>
          </a:p>
        </p:txBody>
      </p:sp>
      <p:sp>
        <p:nvSpPr>
          <p:cNvPr id="10" name="Title 9">
            <a:extLst>
              <a:ext uri="{FF2B5EF4-FFF2-40B4-BE49-F238E27FC236}">
                <a16:creationId xmlns:a16="http://schemas.microsoft.com/office/drawing/2014/main" id="{C9C3049D-B5EE-EAB9-258C-437818107F8F}"/>
              </a:ext>
            </a:extLst>
          </p:cNvPr>
          <p:cNvSpPr>
            <a:spLocks noGrp="1"/>
          </p:cNvSpPr>
          <p:nvPr>
            <p:ph type="title"/>
          </p:nvPr>
        </p:nvSpPr>
        <p:spPr/>
        <p:txBody>
          <a:bodyPr/>
          <a:lstStyle/>
          <a:p>
            <a:r>
              <a:rPr lang="en-US" dirty="0"/>
              <a:t>Query Word</a:t>
            </a:r>
          </a:p>
        </p:txBody>
      </p:sp>
    </p:spTree>
    <p:extLst>
      <p:ext uri="{BB962C8B-B14F-4D97-AF65-F5344CB8AC3E}">
        <p14:creationId xmlns:p14="http://schemas.microsoft.com/office/powerpoint/2010/main" val="634186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CCAB86-B841-A79B-8233-BF7707BD8F6C}"/>
              </a:ext>
            </a:extLst>
          </p:cNvPr>
          <p:cNvSpPr>
            <a:spLocks noGrp="1"/>
          </p:cNvSpPr>
          <p:nvPr>
            <p:ph type="title"/>
          </p:nvPr>
        </p:nvSpPr>
        <p:spPr/>
        <p:txBody>
          <a:bodyPr/>
          <a:lstStyle/>
          <a:p>
            <a:r>
              <a:rPr lang="en-US" dirty="0"/>
              <a:t>Calculate Total Score</a:t>
            </a:r>
          </a:p>
        </p:txBody>
      </p:sp>
      <p:pic>
        <p:nvPicPr>
          <p:cNvPr id="4" name="Picture 3">
            <a:extLst>
              <a:ext uri="{FF2B5EF4-FFF2-40B4-BE49-F238E27FC236}">
                <a16:creationId xmlns:a16="http://schemas.microsoft.com/office/drawing/2014/main" id="{1BE5A6E5-38FE-68AB-CFEB-1A2DFF231FC7}"/>
              </a:ext>
            </a:extLst>
          </p:cNvPr>
          <p:cNvPicPr>
            <a:picLocks noChangeAspect="1"/>
          </p:cNvPicPr>
          <p:nvPr/>
        </p:nvPicPr>
        <p:blipFill>
          <a:blip r:embed="rId2"/>
          <a:stretch>
            <a:fillRect/>
          </a:stretch>
        </p:blipFill>
        <p:spPr>
          <a:xfrm>
            <a:off x="187329" y="1519380"/>
            <a:ext cx="8769342" cy="4184733"/>
          </a:xfrm>
          <a:prstGeom prst="rect">
            <a:avLst/>
          </a:prstGeom>
        </p:spPr>
      </p:pic>
    </p:spTree>
    <p:extLst>
      <p:ext uri="{BB962C8B-B14F-4D97-AF65-F5344CB8AC3E}">
        <p14:creationId xmlns:p14="http://schemas.microsoft.com/office/powerpoint/2010/main" val="4265245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CCAB86-B841-A79B-8233-BF7707BD8F6C}"/>
              </a:ext>
            </a:extLst>
          </p:cNvPr>
          <p:cNvSpPr>
            <a:spLocks noGrp="1"/>
          </p:cNvSpPr>
          <p:nvPr>
            <p:ph type="title"/>
          </p:nvPr>
        </p:nvSpPr>
        <p:spPr/>
        <p:txBody>
          <a:bodyPr/>
          <a:lstStyle/>
          <a:p>
            <a:r>
              <a:rPr lang="en-US" dirty="0"/>
              <a:t>Calculate Total Score</a:t>
            </a:r>
          </a:p>
        </p:txBody>
      </p:sp>
      <p:pic>
        <p:nvPicPr>
          <p:cNvPr id="4" name="Picture 3">
            <a:extLst>
              <a:ext uri="{FF2B5EF4-FFF2-40B4-BE49-F238E27FC236}">
                <a16:creationId xmlns:a16="http://schemas.microsoft.com/office/drawing/2014/main" id="{1BE5A6E5-38FE-68AB-CFEB-1A2DFF231FC7}"/>
              </a:ext>
            </a:extLst>
          </p:cNvPr>
          <p:cNvPicPr>
            <a:picLocks noChangeAspect="1"/>
          </p:cNvPicPr>
          <p:nvPr/>
        </p:nvPicPr>
        <p:blipFill>
          <a:blip r:embed="rId3"/>
          <a:stretch>
            <a:fillRect/>
          </a:stretch>
        </p:blipFill>
        <p:spPr>
          <a:xfrm>
            <a:off x="187329" y="1519380"/>
            <a:ext cx="8769342" cy="4184733"/>
          </a:xfrm>
          <a:prstGeom prst="rect">
            <a:avLst/>
          </a:prstGeom>
        </p:spPr>
      </p:pic>
      <p:sp>
        <p:nvSpPr>
          <p:cNvPr id="2" name="Rounded Rectangle 1">
            <a:extLst>
              <a:ext uri="{FF2B5EF4-FFF2-40B4-BE49-F238E27FC236}">
                <a16:creationId xmlns:a16="http://schemas.microsoft.com/office/drawing/2014/main" id="{8D1396AC-04E2-AF28-CCF8-459C46EBD48A}"/>
              </a:ext>
            </a:extLst>
          </p:cNvPr>
          <p:cNvSpPr/>
          <p:nvPr/>
        </p:nvSpPr>
        <p:spPr>
          <a:xfrm>
            <a:off x="2786743" y="2460988"/>
            <a:ext cx="838200" cy="391070"/>
          </a:xfrm>
          <a:prstGeom prst="roundRect">
            <a:avLst/>
          </a:pr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A090359-475A-9BF7-28EE-744BB5206BA2}"/>
              </a:ext>
            </a:extLst>
          </p:cNvPr>
          <p:cNvSpPr txBox="1"/>
          <p:nvPr/>
        </p:nvSpPr>
        <p:spPr>
          <a:xfrm>
            <a:off x="8305998" y="2754086"/>
            <a:ext cx="418704" cy="369332"/>
          </a:xfrm>
          <a:prstGeom prst="rect">
            <a:avLst/>
          </a:prstGeom>
          <a:noFill/>
        </p:spPr>
        <p:txBody>
          <a:bodyPr wrap="none" rtlCol="0">
            <a:spAutoFit/>
          </a:bodyPr>
          <a:lstStyle/>
          <a:p>
            <a:r>
              <a:rPr lang="en-US" dirty="0"/>
              <a:t>23</a:t>
            </a:r>
          </a:p>
        </p:txBody>
      </p:sp>
      <p:sp>
        <p:nvSpPr>
          <p:cNvPr id="6" name="Rounded Rectangle 5">
            <a:extLst>
              <a:ext uri="{FF2B5EF4-FFF2-40B4-BE49-F238E27FC236}">
                <a16:creationId xmlns:a16="http://schemas.microsoft.com/office/drawing/2014/main" id="{B9463B71-DE14-179E-01EB-CDCF66877452}"/>
              </a:ext>
            </a:extLst>
          </p:cNvPr>
          <p:cNvSpPr/>
          <p:nvPr/>
        </p:nvSpPr>
        <p:spPr>
          <a:xfrm>
            <a:off x="4012641" y="4246245"/>
            <a:ext cx="576943" cy="314869"/>
          </a:xfrm>
          <a:prstGeom prst="roundRect">
            <a:avLst/>
          </a:pr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1A9949-8537-773F-9EA5-641E936011AF}"/>
              </a:ext>
            </a:extLst>
          </p:cNvPr>
          <p:cNvSpPr txBox="1"/>
          <p:nvPr/>
        </p:nvSpPr>
        <p:spPr>
          <a:xfrm>
            <a:off x="8371314" y="3622632"/>
            <a:ext cx="301686" cy="369332"/>
          </a:xfrm>
          <a:prstGeom prst="rect">
            <a:avLst/>
          </a:prstGeom>
          <a:noFill/>
        </p:spPr>
        <p:txBody>
          <a:bodyPr wrap="none" rtlCol="0">
            <a:spAutoFit/>
          </a:bodyPr>
          <a:lstStyle/>
          <a:p>
            <a:r>
              <a:rPr lang="en-US" dirty="0"/>
              <a:t>0</a:t>
            </a:r>
          </a:p>
        </p:txBody>
      </p:sp>
      <p:sp>
        <p:nvSpPr>
          <p:cNvPr id="8" name="TextBox 7">
            <a:extLst>
              <a:ext uri="{FF2B5EF4-FFF2-40B4-BE49-F238E27FC236}">
                <a16:creationId xmlns:a16="http://schemas.microsoft.com/office/drawing/2014/main" id="{AFC8D885-1483-AB97-34A7-B552015BAB7B}"/>
              </a:ext>
            </a:extLst>
          </p:cNvPr>
          <p:cNvSpPr txBox="1"/>
          <p:nvPr/>
        </p:nvSpPr>
        <p:spPr>
          <a:xfrm>
            <a:off x="8312805" y="4478706"/>
            <a:ext cx="418704" cy="369332"/>
          </a:xfrm>
          <a:prstGeom prst="rect">
            <a:avLst/>
          </a:prstGeom>
          <a:noFill/>
        </p:spPr>
        <p:txBody>
          <a:bodyPr wrap="none" rtlCol="0">
            <a:spAutoFit/>
          </a:bodyPr>
          <a:lstStyle/>
          <a:p>
            <a:r>
              <a:rPr lang="en-US" dirty="0"/>
              <a:t>19</a:t>
            </a:r>
          </a:p>
        </p:txBody>
      </p:sp>
      <p:sp>
        <p:nvSpPr>
          <p:cNvPr id="9" name="Rounded Rectangle 8">
            <a:extLst>
              <a:ext uri="{FF2B5EF4-FFF2-40B4-BE49-F238E27FC236}">
                <a16:creationId xmlns:a16="http://schemas.microsoft.com/office/drawing/2014/main" id="{419FDA57-4D4E-F5CE-2D54-F7DAF37F1CE7}"/>
              </a:ext>
            </a:extLst>
          </p:cNvPr>
          <p:cNvSpPr/>
          <p:nvPr/>
        </p:nvSpPr>
        <p:spPr>
          <a:xfrm>
            <a:off x="1230085" y="5078997"/>
            <a:ext cx="1382486" cy="314869"/>
          </a:xfrm>
          <a:prstGeom prst="roundRect">
            <a:avLst/>
          </a:pr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C602F8EC-0D9E-5002-9134-DA90338A42E6}"/>
              </a:ext>
            </a:extLst>
          </p:cNvPr>
          <p:cNvSpPr/>
          <p:nvPr/>
        </p:nvSpPr>
        <p:spPr>
          <a:xfrm>
            <a:off x="6172198" y="5078996"/>
            <a:ext cx="1491343" cy="314869"/>
          </a:xfrm>
          <a:prstGeom prst="roundRect">
            <a:avLst/>
          </a:pr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57971A0-1EC1-EE16-1678-6815780787EC}"/>
              </a:ext>
            </a:extLst>
          </p:cNvPr>
          <p:cNvSpPr txBox="1"/>
          <p:nvPr/>
        </p:nvSpPr>
        <p:spPr>
          <a:xfrm>
            <a:off x="1711976" y="5674571"/>
            <a:ext cx="418704" cy="369332"/>
          </a:xfrm>
          <a:prstGeom prst="rect">
            <a:avLst/>
          </a:prstGeom>
          <a:noFill/>
        </p:spPr>
        <p:txBody>
          <a:bodyPr wrap="none" rtlCol="0">
            <a:spAutoFit/>
          </a:bodyPr>
          <a:lstStyle/>
          <a:p>
            <a:r>
              <a:rPr lang="en-US" dirty="0"/>
              <a:t>19</a:t>
            </a:r>
          </a:p>
        </p:txBody>
      </p:sp>
      <p:sp>
        <p:nvSpPr>
          <p:cNvPr id="12" name="TextBox 11">
            <a:extLst>
              <a:ext uri="{FF2B5EF4-FFF2-40B4-BE49-F238E27FC236}">
                <a16:creationId xmlns:a16="http://schemas.microsoft.com/office/drawing/2014/main" id="{6E0BE629-3093-C4A2-1088-915B153A8A01}"/>
              </a:ext>
            </a:extLst>
          </p:cNvPr>
          <p:cNvSpPr txBox="1"/>
          <p:nvPr/>
        </p:nvSpPr>
        <p:spPr>
          <a:xfrm>
            <a:off x="6708518" y="5674571"/>
            <a:ext cx="418704" cy="369332"/>
          </a:xfrm>
          <a:prstGeom prst="rect">
            <a:avLst/>
          </a:prstGeom>
          <a:noFill/>
        </p:spPr>
        <p:txBody>
          <a:bodyPr wrap="none" rtlCol="0">
            <a:spAutoFit/>
          </a:bodyPr>
          <a:lstStyle/>
          <a:p>
            <a:r>
              <a:rPr lang="en-US" dirty="0"/>
              <a:t>25</a:t>
            </a:r>
          </a:p>
        </p:txBody>
      </p:sp>
    </p:spTree>
    <p:extLst>
      <p:ext uri="{BB962C8B-B14F-4D97-AF65-F5344CB8AC3E}">
        <p14:creationId xmlns:p14="http://schemas.microsoft.com/office/powerpoint/2010/main" val="163892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p:bldP spid="9" grpId="0" animBg="1"/>
      <p:bldP spid="10" grpId="0" animBg="1"/>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A27851-4CC2-59CE-58F9-60F6F00FACBE}"/>
              </a:ext>
            </a:extLst>
          </p:cNvPr>
          <p:cNvSpPr>
            <a:spLocks noGrp="1"/>
          </p:cNvSpPr>
          <p:nvPr>
            <p:ph type="title"/>
          </p:nvPr>
        </p:nvSpPr>
        <p:spPr/>
        <p:txBody>
          <a:bodyPr/>
          <a:lstStyle/>
          <a:p>
            <a:r>
              <a:rPr lang="en-US"/>
              <a:t>Caveat</a:t>
            </a:r>
          </a:p>
        </p:txBody>
      </p:sp>
      <p:sp>
        <p:nvSpPr>
          <p:cNvPr id="4" name="Content Placeholder 3">
            <a:extLst>
              <a:ext uri="{FF2B5EF4-FFF2-40B4-BE49-F238E27FC236}">
                <a16:creationId xmlns:a16="http://schemas.microsoft.com/office/drawing/2014/main" id="{781E08D4-1F3D-2E8A-29E8-83FE6B012F89}"/>
              </a:ext>
            </a:extLst>
          </p:cNvPr>
          <p:cNvSpPr>
            <a:spLocks noGrp="1"/>
          </p:cNvSpPr>
          <p:nvPr>
            <p:ph idx="1"/>
          </p:nvPr>
        </p:nvSpPr>
        <p:spPr/>
        <p:txBody>
          <a:bodyPr/>
          <a:lstStyle/>
          <a:p>
            <a:r>
              <a:rPr lang="en-US"/>
              <a:t>Negative </a:t>
            </a:r>
            <a:r>
              <a:rPr lang="en-US" dirty="0"/>
              <a:t>substitution values may not terminate the extension process as long as the total alignment score is above a user defined value. </a:t>
            </a:r>
          </a:p>
          <a:p>
            <a:pPr lvl="1"/>
            <a:r>
              <a:rPr lang="en-US" dirty="0"/>
              <a:t>We must also deal with gaps in the alignment. For more information on this see </a:t>
            </a:r>
            <a:r>
              <a:rPr lang="en-US" dirty="0">
                <a:hlinkClick r:id="rId2"/>
              </a:rPr>
              <a:t>Introduction to Dynamic Programming</a:t>
            </a:r>
            <a:r>
              <a:rPr lang="en-US" dirty="0"/>
              <a:t>.</a:t>
            </a:r>
          </a:p>
        </p:txBody>
      </p:sp>
    </p:spTree>
    <p:extLst>
      <p:ext uri="{BB962C8B-B14F-4D97-AF65-F5344CB8AC3E}">
        <p14:creationId xmlns:p14="http://schemas.microsoft.com/office/powerpoint/2010/main" val="1754634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E3A0-C017-A6D5-02A3-6FE2D27B8BA1}"/>
              </a:ext>
            </a:extLst>
          </p:cNvPr>
          <p:cNvSpPr>
            <a:spLocks noGrp="1"/>
          </p:cNvSpPr>
          <p:nvPr>
            <p:ph type="title"/>
          </p:nvPr>
        </p:nvSpPr>
        <p:spPr/>
        <p:txBody>
          <a:bodyPr>
            <a:noAutofit/>
          </a:bodyPr>
          <a:lstStyle/>
          <a:p>
            <a:r>
              <a:rPr lang="en-US" sz="3200" b="1" u="sng" dirty="0"/>
              <a:t>B</a:t>
            </a:r>
            <a:r>
              <a:rPr lang="en-US" sz="3200" b="1" dirty="0"/>
              <a:t>asic </a:t>
            </a:r>
            <a:r>
              <a:rPr lang="en-US" sz="3200" b="1" u="sng" dirty="0"/>
              <a:t>L</a:t>
            </a:r>
            <a:r>
              <a:rPr lang="en-US" sz="3200" b="1" dirty="0"/>
              <a:t>ocal </a:t>
            </a:r>
            <a:r>
              <a:rPr lang="en-US" sz="3200" b="1" u="sng" dirty="0"/>
              <a:t>A</a:t>
            </a:r>
            <a:r>
              <a:rPr lang="en-US" sz="3200" b="1" dirty="0"/>
              <a:t>lignment </a:t>
            </a:r>
            <a:r>
              <a:rPr lang="en-US" sz="3200" b="1" u="sng" dirty="0"/>
              <a:t>S</a:t>
            </a:r>
            <a:r>
              <a:rPr lang="en-US" sz="3200" b="1" dirty="0"/>
              <a:t>earch </a:t>
            </a:r>
            <a:r>
              <a:rPr lang="en-US" sz="3200" b="1" u="sng" dirty="0"/>
              <a:t>T</a:t>
            </a:r>
            <a:r>
              <a:rPr lang="en-US" sz="3200" b="1" dirty="0"/>
              <a:t>ool (BLAST) </a:t>
            </a:r>
          </a:p>
        </p:txBody>
      </p:sp>
      <p:sp>
        <p:nvSpPr>
          <p:cNvPr id="3" name="Content Placeholder 2">
            <a:extLst>
              <a:ext uri="{FF2B5EF4-FFF2-40B4-BE49-F238E27FC236}">
                <a16:creationId xmlns:a16="http://schemas.microsoft.com/office/drawing/2014/main" id="{57B1EA89-D34A-291C-F5B0-78EC272C7ECD}"/>
              </a:ext>
            </a:extLst>
          </p:cNvPr>
          <p:cNvSpPr>
            <a:spLocks noGrp="1"/>
          </p:cNvSpPr>
          <p:nvPr>
            <p:ph idx="1"/>
          </p:nvPr>
        </p:nvSpPr>
        <p:spPr/>
        <p:txBody>
          <a:bodyPr/>
          <a:lstStyle/>
          <a:p>
            <a:r>
              <a:rPr lang="en-US" sz="2800" b="1" dirty="0"/>
              <a:t>BLAST </a:t>
            </a:r>
            <a:r>
              <a:rPr lang="en-US" b="1" dirty="0"/>
              <a:t>finds regions of local similarity between nucleotide or protein sequences </a:t>
            </a:r>
          </a:p>
          <a:p>
            <a:pPr lvl="1"/>
            <a:r>
              <a:rPr lang="en-US" dirty="0"/>
              <a:t>by comparing nucleotide or protein sequences to sequence databases (or to an individual nucleotide or protein sequence) </a:t>
            </a:r>
          </a:p>
          <a:p>
            <a:pPr lvl="1"/>
            <a:r>
              <a:rPr lang="en-US" dirty="0"/>
              <a:t>calculates the statistical significance of each match</a:t>
            </a:r>
          </a:p>
          <a:p>
            <a:endParaRPr lang="en-US" dirty="0"/>
          </a:p>
        </p:txBody>
      </p:sp>
    </p:spTree>
    <p:extLst>
      <p:ext uri="{BB962C8B-B14F-4D97-AF65-F5344CB8AC3E}">
        <p14:creationId xmlns:p14="http://schemas.microsoft.com/office/powerpoint/2010/main" val="1811813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697F-4063-AACC-F4C5-0B42975BF9C2}"/>
              </a:ext>
            </a:extLst>
          </p:cNvPr>
          <p:cNvSpPr>
            <a:spLocks noGrp="1"/>
          </p:cNvSpPr>
          <p:nvPr>
            <p:ph type="title"/>
          </p:nvPr>
        </p:nvSpPr>
        <p:spPr/>
        <p:txBody>
          <a:bodyPr/>
          <a:lstStyle/>
          <a:p>
            <a:r>
              <a:rPr lang="en-US" dirty="0"/>
              <a:t>Bioinformatics</a:t>
            </a:r>
          </a:p>
        </p:txBody>
      </p:sp>
      <p:sp>
        <p:nvSpPr>
          <p:cNvPr id="3" name="Content Placeholder 2">
            <a:extLst>
              <a:ext uri="{FF2B5EF4-FFF2-40B4-BE49-F238E27FC236}">
                <a16:creationId xmlns:a16="http://schemas.microsoft.com/office/drawing/2014/main" id="{B0DD1836-3749-49BF-B081-F0EA1BF62C87}"/>
              </a:ext>
            </a:extLst>
          </p:cNvPr>
          <p:cNvSpPr>
            <a:spLocks noGrp="1"/>
          </p:cNvSpPr>
          <p:nvPr>
            <p:ph idx="1"/>
          </p:nvPr>
        </p:nvSpPr>
        <p:spPr>
          <a:xfrm>
            <a:off x="3995058" y="2404416"/>
            <a:ext cx="4879521" cy="2396184"/>
          </a:xfrm>
        </p:spPr>
        <p:txBody>
          <a:bodyPr>
            <a:normAutofit/>
          </a:bodyPr>
          <a:lstStyle/>
          <a:p>
            <a:r>
              <a:rPr lang="en-US" dirty="0"/>
              <a:t>Bioinformatic tools allow scientists (including YOU!) to access the abundant genomic and protein sequences that are available in databases via the </a:t>
            </a:r>
            <a:r>
              <a:rPr lang="en-US" b="1" dirty="0">
                <a:solidFill>
                  <a:srgbClr val="990000"/>
                </a:solidFill>
              </a:rPr>
              <a:t>internet</a:t>
            </a:r>
            <a:r>
              <a:rPr lang="en-US" dirty="0"/>
              <a:t>.</a:t>
            </a:r>
          </a:p>
          <a:p>
            <a:endParaRPr lang="en-US" dirty="0"/>
          </a:p>
        </p:txBody>
      </p:sp>
      <p:pic>
        <p:nvPicPr>
          <p:cNvPr id="5" name="Picture 4">
            <a:extLst>
              <a:ext uri="{FF2B5EF4-FFF2-40B4-BE49-F238E27FC236}">
                <a16:creationId xmlns:a16="http://schemas.microsoft.com/office/drawing/2014/main" id="{E2CBF29B-E133-CFC9-E10E-BBA654F38E6C}"/>
              </a:ext>
            </a:extLst>
          </p:cNvPr>
          <p:cNvPicPr>
            <a:picLocks noChangeAspect="1"/>
          </p:cNvPicPr>
          <p:nvPr/>
        </p:nvPicPr>
        <p:blipFill>
          <a:blip r:embed="rId3"/>
          <a:stretch>
            <a:fillRect/>
          </a:stretch>
        </p:blipFill>
        <p:spPr>
          <a:xfrm>
            <a:off x="269421" y="1351361"/>
            <a:ext cx="3366407" cy="4155277"/>
          </a:xfrm>
          <a:prstGeom prst="rect">
            <a:avLst/>
          </a:prstGeom>
        </p:spPr>
      </p:pic>
      <p:sp>
        <p:nvSpPr>
          <p:cNvPr id="4" name="TextBox 3">
            <a:extLst>
              <a:ext uri="{FF2B5EF4-FFF2-40B4-BE49-F238E27FC236}">
                <a16:creationId xmlns:a16="http://schemas.microsoft.com/office/drawing/2014/main" id="{1788EB36-F47C-8C34-6B71-7F1423F8C9F1}"/>
              </a:ext>
            </a:extLst>
          </p:cNvPr>
          <p:cNvSpPr txBox="1"/>
          <p:nvPr/>
        </p:nvSpPr>
        <p:spPr>
          <a:xfrm>
            <a:off x="7152749" y="6627168"/>
            <a:ext cx="1991251" cy="230832"/>
          </a:xfrm>
          <a:prstGeom prst="rect">
            <a:avLst/>
          </a:prstGeom>
          <a:noFill/>
        </p:spPr>
        <p:txBody>
          <a:bodyPr wrap="none" rtlCol="0">
            <a:spAutoFit/>
          </a:bodyPr>
          <a:lstStyle/>
          <a:p>
            <a:pPr algn="r"/>
            <a:r>
              <a:rPr lang="en-US" sz="900" dirty="0"/>
              <a:t>Photo: Huge monitor meme generator</a:t>
            </a:r>
          </a:p>
        </p:txBody>
      </p:sp>
    </p:spTree>
    <p:extLst>
      <p:ext uri="{BB962C8B-B14F-4D97-AF65-F5344CB8AC3E}">
        <p14:creationId xmlns:p14="http://schemas.microsoft.com/office/powerpoint/2010/main" val="3980825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E4E23-DAFF-EE7F-9D48-7E4939C16842}"/>
              </a:ext>
            </a:extLst>
          </p:cNvPr>
          <p:cNvSpPr>
            <a:spLocks noGrp="1"/>
          </p:cNvSpPr>
          <p:nvPr>
            <p:ph type="title"/>
          </p:nvPr>
        </p:nvSpPr>
        <p:spPr/>
        <p:txBody>
          <a:bodyPr/>
          <a:lstStyle/>
          <a:p>
            <a:r>
              <a:rPr lang="en-US" dirty="0"/>
              <a:t>Exercise 1</a:t>
            </a:r>
          </a:p>
        </p:txBody>
      </p:sp>
      <p:sp>
        <p:nvSpPr>
          <p:cNvPr id="3" name="Content Placeholder 2">
            <a:extLst>
              <a:ext uri="{FF2B5EF4-FFF2-40B4-BE49-F238E27FC236}">
                <a16:creationId xmlns:a16="http://schemas.microsoft.com/office/drawing/2014/main" id="{3264DC6B-48B6-E099-3521-71E5D8B1FFA0}"/>
              </a:ext>
            </a:extLst>
          </p:cNvPr>
          <p:cNvSpPr>
            <a:spLocks noGrp="1"/>
          </p:cNvSpPr>
          <p:nvPr>
            <p:ph idx="1"/>
          </p:nvPr>
        </p:nvSpPr>
        <p:spPr/>
        <p:txBody>
          <a:bodyPr/>
          <a:lstStyle/>
          <a:p>
            <a:r>
              <a:rPr lang="en-US" dirty="0"/>
              <a:t>Complete the Computational Procedure for the Protein BLAST. </a:t>
            </a:r>
          </a:p>
          <a:p>
            <a:r>
              <a:rPr lang="en-US" dirty="0"/>
              <a:t>Answer Q10-12. </a:t>
            </a:r>
          </a:p>
        </p:txBody>
      </p:sp>
    </p:spTree>
    <p:extLst>
      <p:ext uri="{BB962C8B-B14F-4D97-AF65-F5344CB8AC3E}">
        <p14:creationId xmlns:p14="http://schemas.microsoft.com/office/powerpoint/2010/main" val="2451135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807E-FA78-FF47-4FC1-31C5C24F6A28}"/>
              </a:ext>
            </a:extLst>
          </p:cNvPr>
          <p:cNvSpPr>
            <a:spLocks noGrp="1"/>
          </p:cNvSpPr>
          <p:nvPr>
            <p:ph type="title"/>
          </p:nvPr>
        </p:nvSpPr>
        <p:spPr/>
        <p:txBody>
          <a:bodyPr/>
          <a:lstStyle/>
          <a:p>
            <a:r>
              <a:rPr lang="en-US" dirty="0"/>
              <a:t>Q11.</a:t>
            </a:r>
          </a:p>
        </p:txBody>
      </p:sp>
      <p:sp>
        <p:nvSpPr>
          <p:cNvPr id="3" name="Content Placeholder 2">
            <a:extLst>
              <a:ext uri="{FF2B5EF4-FFF2-40B4-BE49-F238E27FC236}">
                <a16:creationId xmlns:a16="http://schemas.microsoft.com/office/drawing/2014/main" id="{8834CD78-08E5-EEE0-B728-26F792EA2EF3}"/>
              </a:ext>
            </a:extLst>
          </p:cNvPr>
          <p:cNvSpPr>
            <a:spLocks noGrp="1"/>
          </p:cNvSpPr>
          <p:nvPr>
            <p:ph idx="1"/>
          </p:nvPr>
        </p:nvSpPr>
        <p:spPr/>
        <p:txBody>
          <a:bodyPr/>
          <a:lstStyle/>
          <a:p>
            <a:r>
              <a:rPr lang="en-US" dirty="0"/>
              <a:t>What was the query for this search? </a:t>
            </a:r>
          </a:p>
          <a:p>
            <a:endParaRPr lang="en-US" dirty="0"/>
          </a:p>
          <a:p>
            <a:r>
              <a:rPr lang="en-US" dirty="0"/>
              <a:t>What species database did you search for a hit to the query? </a:t>
            </a:r>
          </a:p>
        </p:txBody>
      </p:sp>
    </p:spTree>
    <p:extLst>
      <p:ext uri="{BB962C8B-B14F-4D97-AF65-F5344CB8AC3E}">
        <p14:creationId xmlns:p14="http://schemas.microsoft.com/office/powerpoint/2010/main" val="1232454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08BD6-64EA-5A91-5603-33C2C755066F}"/>
              </a:ext>
            </a:extLst>
          </p:cNvPr>
          <p:cNvSpPr>
            <a:spLocks noGrp="1"/>
          </p:cNvSpPr>
          <p:nvPr>
            <p:ph type="title"/>
          </p:nvPr>
        </p:nvSpPr>
        <p:spPr/>
        <p:txBody>
          <a:bodyPr/>
          <a:lstStyle/>
          <a:p>
            <a:r>
              <a:rPr lang="en-US" dirty="0"/>
              <a:t>Q12.</a:t>
            </a:r>
          </a:p>
        </p:txBody>
      </p:sp>
      <p:sp>
        <p:nvSpPr>
          <p:cNvPr id="3" name="Content Placeholder 2">
            <a:extLst>
              <a:ext uri="{FF2B5EF4-FFF2-40B4-BE49-F238E27FC236}">
                <a16:creationId xmlns:a16="http://schemas.microsoft.com/office/drawing/2014/main" id="{890EC534-8C0E-E7AC-B1BC-E903F238BC01}"/>
              </a:ext>
            </a:extLst>
          </p:cNvPr>
          <p:cNvSpPr>
            <a:spLocks noGrp="1"/>
          </p:cNvSpPr>
          <p:nvPr>
            <p:ph idx="1"/>
          </p:nvPr>
        </p:nvSpPr>
        <p:spPr/>
        <p:txBody>
          <a:bodyPr/>
          <a:lstStyle/>
          <a:p>
            <a:r>
              <a:rPr lang="en-US" dirty="0"/>
              <a:t>If we were to compare the nucleotide sequences for the gene encoding this protein between humans and chimps, do you think they would be identical? Explain. </a:t>
            </a:r>
          </a:p>
        </p:txBody>
      </p:sp>
    </p:spTree>
    <p:extLst>
      <p:ext uri="{BB962C8B-B14F-4D97-AF65-F5344CB8AC3E}">
        <p14:creationId xmlns:p14="http://schemas.microsoft.com/office/powerpoint/2010/main" val="3060085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E4E23-DAFF-EE7F-9D48-7E4939C16842}"/>
              </a:ext>
            </a:extLst>
          </p:cNvPr>
          <p:cNvSpPr>
            <a:spLocks noGrp="1"/>
          </p:cNvSpPr>
          <p:nvPr>
            <p:ph type="title"/>
          </p:nvPr>
        </p:nvSpPr>
        <p:spPr/>
        <p:txBody>
          <a:bodyPr/>
          <a:lstStyle/>
          <a:p>
            <a:r>
              <a:rPr lang="en-US" dirty="0"/>
              <a:t>Exercise 2</a:t>
            </a:r>
          </a:p>
        </p:txBody>
      </p:sp>
      <p:sp>
        <p:nvSpPr>
          <p:cNvPr id="3" name="Content Placeholder 2">
            <a:extLst>
              <a:ext uri="{FF2B5EF4-FFF2-40B4-BE49-F238E27FC236}">
                <a16:creationId xmlns:a16="http://schemas.microsoft.com/office/drawing/2014/main" id="{3264DC6B-48B6-E099-3521-71E5D8B1FFA0}"/>
              </a:ext>
            </a:extLst>
          </p:cNvPr>
          <p:cNvSpPr>
            <a:spLocks noGrp="1"/>
          </p:cNvSpPr>
          <p:nvPr>
            <p:ph idx="1"/>
          </p:nvPr>
        </p:nvSpPr>
        <p:spPr/>
        <p:txBody>
          <a:bodyPr/>
          <a:lstStyle/>
          <a:p>
            <a:r>
              <a:rPr lang="en-US" dirty="0"/>
              <a:t>Complete the Computational Procedure for the Nucleotide BLAST. </a:t>
            </a:r>
          </a:p>
          <a:p>
            <a:r>
              <a:rPr lang="en-US"/>
              <a:t>Answer Q13-15. </a:t>
            </a:r>
            <a:endParaRPr lang="en-US" dirty="0"/>
          </a:p>
        </p:txBody>
      </p:sp>
    </p:spTree>
    <p:extLst>
      <p:ext uri="{BB962C8B-B14F-4D97-AF65-F5344CB8AC3E}">
        <p14:creationId xmlns:p14="http://schemas.microsoft.com/office/powerpoint/2010/main" val="151521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F400-FB0D-AD54-5858-7C487DC2A646}"/>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0CD0E5F3-37B0-FD0E-84A2-E93B41F7FAAA}"/>
              </a:ext>
            </a:extLst>
          </p:cNvPr>
          <p:cNvSpPr>
            <a:spLocks noGrp="1"/>
          </p:cNvSpPr>
          <p:nvPr>
            <p:ph idx="1"/>
          </p:nvPr>
        </p:nvSpPr>
        <p:spPr/>
        <p:txBody>
          <a:bodyPr/>
          <a:lstStyle/>
          <a:p>
            <a:r>
              <a:rPr lang="en-US" dirty="0"/>
              <a:t>Many of the tools used in bioinformatics (e.g., BLAST) are based on the ability to </a:t>
            </a:r>
            <a:r>
              <a:rPr lang="en-US" b="1" dirty="0">
                <a:solidFill>
                  <a:srgbClr val="990000"/>
                </a:solidFill>
              </a:rPr>
              <a:t>search</a:t>
            </a:r>
            <a:r>
              <a:rPr lang="en-US" dirty="0"/>
              <a:t> </a:t>
            </a:r>
            <a:r>
              <a:rPr lang="en-US" b="1" dirty="0">
                <a:solidFill>
                  <a:srgbClr val="990000"/>
                </a:solidFill>
              </a:rPr>
              <a:t>for</a:t>
            </a:r>
            <a:r>
              <a:rPr lang="en-US" dirty="0"/>
              <a:t> either nucleotide or amino acid </a:t>
            </a:r>
            <a:r>
              <a:rPr lang="en-US" b="1" dirty="0">
                <a:solidFill>
                  <a:srgbClr val="990000"/>
                </a:solidFill>
              </a:rPr>
              <a:t>sequences that share some degree of similarity</a:t>
            </a:r>
            <a:r>
              <a:rPr lang="en-US" dirty="0"/>
              <a:t>. </a:t>
            </a:r>
          </a:p>
          <a:p>
            <a:pPr marL="0" indent="0">
              <a:buNone/>
            </a:pPr>
            <a:endParaRPr lang="en-US" dirty="0"/>
          </a:p>
          <a:p>
            <a:r>
              <a:rPr lang="en-US" dirty="0"/>
              <a:t>In this exercise, you will be introduced to the idea of similarity and the alignment of amino acid and nucleotide sequences.</a:t>
            </a:r>
          </a:p>
          <a:p>
            <a:endParaRPr lang="en-US" dirty="0"/>
          </a:p>
        </p:txBody>
      </p:sp>
    </p:spTree>
    <p:extLst>
      <p:ext uri="{BB962C8B-B14F-4D97-AF65-F5344CB8AC3E}">
        <p14:creationId xmlns:p14="http://schemas.microsoft.com/office/powerpoint/2010/main" val="420770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6F4DA-6EB4-23C9-CA2C-BB5B46B5FAC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A6AACCE-AABB-40CB-3365-99F61D163BC3}"/>
              </a:ext>
            </a:extLst>
          </p:cNvPr>
          <p:cNvSpPr>
            <a:spLocks noGrp="1"/>
          </p:cNvSpPr>
          <p:nvPr>
            <p:ph idx="1"/>
          </p:nvPr>
        </p:nvSpPr>
        <p:spPr/>
        <p:txBody>
          <a:bodyPr>
            <a:normAutofit/>
          </a:bodyPr>
          <a:lstStyle/>
          <a:p>
            <a:pPr marL="0" indent="0">
              <a:buNone/>
            </a:pPr>
            <a:r>
              <a:rPr lang="en-US" dirty="0"/>
              <a:t>After completing this exercise, you should be able to:</a:t>
            </a:r>
          </a:p>
          <a:p>
            <a:pPr marL="971550" lvl="1" indent="-514350">
              <a:buFont typeface="+mj-lt"/>
              <a:buAutoNum type="arabicPeriod"/>
            </a:pPr>
            <a:r>
              <a:rPr lang="en-US" dirty="0"/>
              <a:t>Define similarity in a non-biological and biological sense.</a:t>
            </a:r>
          </a:p>
          <a:p>
            <a:pPr marL="971550" lvl="1" indent="-514350">
              <a:buFont typeface="+mj-lt"/>
              <a:buAutoNum type="arabicPeriod"/>
            </a:pPr>
            <a:r>
              <a:rPr lang="en-US" dirty="0"/>
              <a:t>Quantify the similarity between two sequences.</a:t>
            </a:r>
          </a:p>
          <a:p>
            <a:pPr marL="971550" lvl="1" indent="-514350">
              <a:buFont typeface="+mj-lt"/>
              <a:buAutoNum type="arabicPeriod"/>
            </a:pPr>
            <a:r>
              <a:rPr lang="en-US" dirty="0"/>
              <a:t>Explain how a substitution matrix is used to quantify similarity.</a:t>
            </a:r>
          </a:p>
          <a:p>
            <a:pPr marL="971550" lvl="1" indent="-514350">
              <a:buFont typeface="+mj-lt"/>
              <a:buAutoNum type="arabicPeriod"/>
            </a:pPr>
            <a:r>
              <a:rPr lang="en-US" dirty="0"/>
              <a:t>Calculate amino acid similarity scores using the BLOSUM 62 substitution matrix.</a:t>
            </a:r>
          </a:p>
          <a:p>
            <a:pPr marL="971550" lvl="1" indent="-514350">
              <a:buFont typeface="+mj-lt"/>
              <a:buAutoNum type="arabicPeriod"/>
            </a:pPr>
            <a:r>
              <a:rPr lang="en-US" dirty="0"/>
              <a:t>Explain how BLAST detects similarity between two sequences.</a:t>
            </a:r>
          </a:p>
          <a:p>
            <a:pPr marL="971550" lvl="1" indent="-514350">
              <a:buFont typeface="+mj-lt"/>
              <a:buAutoNum type="arabicPeriod"/>
            </a:pPr>
            <a:r>
              <a:rPr lang="en-US" dirty="0"/>
              <a:t>Explain how to use BLAST and interpret the alignments.</a:t>
            </a:r>
          </a:p>
          <a:p>
            <a:endParaRPr lang="en-US" dirty="0"/>
          </a:p>
        </p:txBody>
      </p:sp>
    </p:spTree>
    <p:extLst>
      <p:ext uri="{BB962C8B-B14F-4D97-AF65-F5344CB8AC3E}">
        <p14:creationId xmlns:p14="http://schemas.microsoft.com/office/powerpoint/2010/main" val="3871158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E13F-2AF9-76DC-63CF-869B258AE92E}"/>
              </a:ext>
            </a:extLst>
          </p:cNvPr>
          <p:cNvSpPr>
            <a:spLocks noGrp="1"/>
          </p:cNvSpPr>
          <p:nvPr>
            <p:ph type="title"/>
          </p:nvPr>
        </p:nvSpPr>
        <p:spPr/>
        <p:txBody>
          <a:bodyPr/>
          <a:lstStyle/>
          <a:p>
            <a:r>
              <a:rPr lang="en-US" dirty="0"/>
              <a:t>Q1. Investigation of Similarity</a:t>
            </a:r>
          </a:p>
        </p:txBody>
      </p:sp>
      <p:sp>
        <p:nvSpPr>
          <p:cNvPr id="3" name="Content Placeholder 2">
            <a:extLst>
              <a:ext uri="{FF2B5EF4-FFF2-40B4-BE49-F238E27FC236}">
                <a16:creationId xmlns:a16="http://schemas.microsoft.com/office/drawing/2014/main" id="{C47B4A13-D1E1-0EFA-A64B-66247EDACBB1}"/>
              </a:ext>
            </a:extLst>
          </p:cNvPr>
          <p:cNvSpPr>
            <a:spLocks noGrp="1"/>
          </p:cNvSpPr>
          <p:nvPr>
            <p:ph idx="1"/>
          </p:nvPr>
        </p:nvSpPr>
        <p:spPr/>
        <p:txBody>
          <a:bodyPr/>
          <a:lstStyle/>
          <a:p>
            <a:r>
              <a:rPr lang="en-US" dirty="0"/>
              <a:t>What do we mean when we describe two objects as being similar? </a:t>
            </a:r>
          </a:p>
          <a:p>
            <a:endParaRPr lang="en-US" dirty="0"/>
          </a:p>
          <a:p>
            <a:endParaRPr lang="en-US" dirty="0"/>
          </a:p>
        </p:txBody>
      </p:sp>
    </p:spTree>
    <p:extLst>
      <p:ext uri="{BB962C8B-B14F-4D97-AF65-F5344CB8AC3E}">
        <p14:creationId xmlns:p14="http://schemas.microsoft.com/office/powerpoint/2010/main" val="2486068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E13F-2AF9-76DC-63CF-869B258AE92E}"/>
              </a:ext>
            </a:extLst>
          </p:cNvPr>
          <p:cNvSpPr>
            <a:spLocks noGrp="1"/>
          </p:cNvSpPr>
          <p:nvPr>
            <p:ph type="title"/>
          </p:nvPr>
        </p:nvSpPr>
        <p:spPr/>
        <p:txBody>
          <a:bodyPr/>
          <a:lstStyle/>
          <a:p>
            <a:r>
              <a:rPr lang="en-US" dirty="0"/>
              <a:t>Q2. Investigation of Similarity</a:t>
            </a:r>
          </a:p>
        </p:txBody>
      </p:sp>
      <p:sp>
        <p:nvSpPr>
          <p:cNvPr id="3" name="Content Placeholder 2">
            <a:extLst>
              <a:ext uri="{FF2B5EF4-FFF2-40B4-BE49-F238E27FC236}">
                <a16:creationId xmlns:a16="http://schemas.microsoft.com/office/drawing/2014/main" id="{C47B4A13-D1E1-0EFA-A64B-66247EDACBB1}"/>
              </a:ext>
            </a:extLst>
          </p:cNvPr>
          <p:cNvSpPr>
            <a:spLocks noGrp="1"/>
          </p:cNvSpPr>
          <p:nvPr>
            <p:ph idx="1"/>
          </p:nvPr>
        </p:nvSpPr>
        <p:spPr/>
        <p:txBody>
          <a:bodyPr/>
          <a:lstStyle/>
          <a:p>
            <a:r>
              <a:rPr lang="en-US" dirty="0"/>
              <a:t>Are these objects similar? If so, in what way(s) would you consider them to be similar? </a:t>
            </a:r>
          </a:p>
          <a:p>
            <a:endParaRPr lang="en-US" dirty="0"/>
          </a:p>
        </p:txBody>
      </p:sp>
      <p:pic>
        <p:nvPicPr>
          <p:cNvPr id="4" name="image3.jpg" descr="Image result for vase">
            <a:extLst>
              <a:ext uri="{FF2B5EF4-FFF2-40B4-BE49-F238E27FC236}">
                <a16:creationId xmlns:a16="http://schemas.microsoft.com/office/drawing/2014/main" id="{3273969F-4A4C-F87C-8747-749BC7779ACE}"/>
              </a:ext>
            </a:extLst>
          </p:cNvPr>
          <p:cNvPicPr/>
          <p:nvPr/>
        </p:nvPicPr>
        <p:blipFill>
          <a:blip r:embed="rId3"/>
          <a:srcRect/>
          <a:stretch>
            <a:fillRect/>
          </a:stretch>
        </p:blipFill>
        <p:spPr>
          <a:xfrm>
            <a:off x="1671865" y="2438400"/>
            <a:ext cx="2900135" cy="2895601"/>
          </a:xfrm>
          <a:prstGeom prst="rect">
            <a:avLst/>
          </a:prstGeom>
          <a:ln/>
        </p:spPr>
      </p:pic>
      <p:pic>
        <p:nvPicPr>
          <p:cNvPr id="5" name="image9.jpg" descr="Image result for vase">
            <a:extLst>
              <a:ext uri="{FF2B5EF4-FFF2-40B4-BE49-F238E27FC236}">
                <a16:creationId xmlns:a16="http://schemas.microsoft.com/office/drawing/2014/main" id="{FA645AC8-85D7-E2A6-BB0B-80FFD799D105}"/>
              </a:ext>
            </a:extLst>
          </p:cNvPr>
          <p:cNvPicPr/>
          <p:nvPr/>
        </p:nvPicPr>
        <p:blipFill>
          <a:blip r:embed="rId4"/>
          <a:srcRect/>
          <a:stretch>
            <a:fillRect/>
          </a:stretch>
        </p:blipFill>
        <p:spPr>
          <a:xfrm>
            <a:off x="4953907" y="2438400"/>
            <a:ext cx="2518228" cy="2895601"/>
          </a:xfrm>
          <a:prstGeom prst="rect">
            <a:avLst/>
          </a:prstGeom>
          <a:ln/>
        </p:spPr>
      </p:pic>
      <p:sp>
        <p:nvSpPr>
          <p:cNvPr id="7" name="TextBox 6">
            <a:extLst>
              <a:ext uri="{FF2B5EF4-FFF2-40B4-BE49-F238E27FC236}">
                <a16:creationId xmlns:a16="http://schemas.microsoft.com/office/drawing/2014/main" id="{BB2888CA-77AD-C02C-7E93-6690AFA52A76}"/>
              </a:ext>
            </a:extLst>
          </p:cNvPr>
          <p:cNvSpPr txBox="1"/>
          <p:nvPr/>
        </p:nvSpPr>
        <p:spPr>
          <a:xfrm>
            <a:off x="5334000" y="6427113"/>
            <a:ext cx="3810000" cy="369332"/>
          </a:xfrm>
          <a:prstGeom prst="rect">
            <a:avLst/>
          </a:prstGeom>
          <a:noFill/>
        </p:spPr>
        <p:txBody>
          <a:bodyPr wrap="square">
            <a:spAutoFit/>
          </a:bodyPr>
          <a:lstStyle/>
          <a:p>
            <a:pPr algn="r"/>
            <a:r>
              <a:rPr lang="en-US" sz="900" dirty="0">
                <a:hlinkClick r:id="rId5"/>
              </a:rPr>
              <a:t>Matthias Kabel</a:t>
            </a:r>
            <a:r>
              <a:rPr lang="en-US" sz="900" dirty="0"/>
              <a:t>, CC BY-SA 3.0, via Wikimedia Commons.</a:t>
            </a:r>
          </a:p>
          <a:p>
            <a:pPr algn="r"/>
            <a:r>
              <a:rPr lang="en-US" sz="900" dirty="0">
                <a:hlinkClick r:id="rId6"/>
              </a:rPr>
              <a:t>Andre Karwath</a:t>
            </a:r>
            <a:r>
              <a:rPr lang="en-US" sz="900" dirty="0"/>
              <a:t>, CC BY-SA 2.5, via Wikimedia Commons.</a:t>
            </a:r>
          </a:p>
        </p:txBody>
      </p:sp>
    </p:spTree>
    <p:extLst>
      <p:ext uri="{BB962C8B-B14F-4D97-AF65-F5344CB8AC3E}">
        <p14:creationId xmlns:p14="http://schemas.microsoft.com/office/powerpoint/2010/main" val="3468694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3EC9-3FB5-3776-866F-1A8975233D4B}"/>
              </a:ext>
            </a:extLst>
          </p:cNvPr>
          <p:cNvSpPr>
            <a:spLocks noGrp="1"/>
          </p:cNvSpPr>
          <p:nvPr>
            <p:ph type="title"/>
          </p:nvPr>
        </p:nvSpPr>
        <p:spPr/>
        <p:txBody>
          <a:bodyPr/>
          <a:lstStyle/>
          <a:p>
            <a:r>
              <a:rPr lang="en-US" dirty="0"/>
              <a:t>Similarity</a:t>
            </a:r>
          </a:p>
        </p:txBody>
      </p:sp>
      <p:sp>
        <p:nvSpPr>
          <p:cNvPr id="3" name="Content Placeholder 2">
            <a:extLst>
              <a:ext uri="{FF2B5EF4-FFF2-40B4-BE49-F238E27FC236}">
                <a16:creationId xmlns:a16="http://schemas.microsoft.com/office/drawing/2014/main" id="{BE537CF2-A72E-82DD-22BF-E48B1004F462}"/>
              </a:ext>
            </a:extLst>
          </p:cNvPr>
          <p:cNvSpPr>
            <a:spLocks noGrp="1"/>
          </p:cNvSpPr>
          <p:nvPr>
            <p:ph idx="1"/>
          </p:nvPr>
        </p:nvSpPr>
        <p:spPr/>
        <p:txBody>
          <a:bodyPr>
            <a:normAutofit/>
          </a:bodyPr>
          <a:lstStyle/>
          <a:p>
            <a:r>
              <a:rPr lang="en-US" dirty="0"/>
              <a:t>Defined as a resemblance or likeness; related in appearance or nature; or having a corresponding aspect or feature.</a:t>
            </a:r>
          </a:p>
        </p:txBody>
      </p:sp>
    </p:spTree>
    <p:extLst>
      <p:ext uri="{BB962C8B-B14F-4D97-AF65-F5344CB8AC3E}">
        <p14:creationId xmlns:p14="http://schemas.microsoft.com/office/powerpoint/2010/main" val="213063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3EC9-3FB5-3776-866F-1A8975233D4B}"/>
              </a:ext>
            </a:extLst>
          </p:cNvPr>
          <p:cNvSpPr>
            <a:spLocks noGrp="1"/>
          </p:cNvSpPr>
          <p:nvPr>
            <p:ph type="title"/>
          </p:nvPr>
        </p:nvSpPr>
        <p:spPr/>
        <p:txBody>
          <a:bodyPr/>
          <a:lstStyle/>
          <a:p>
            <a:r>
              <a:rPr lang="en-US" dirty="0"/>
              <a:t>Similarity</a:t>
            </a:r>
          </a:p>
        </p:txBody>
      </p:sp>
      <p:sp>
        <p:nvSpPr>
          <p:cNvPr id="3" name="Content Placeholder 2">
            <a:extLst>
              <a:ext uri="{FF2B5EF4-FFF2-40B4-BE49-F238E27FC236}">
                <a16:creationId xmlns:a16="http://schemas.microsoft.com/office/drawing/2014/main" id="{BE537CF2-A72E-82DD-22BF-E48B1004F462}"/>
              </a:ext>
            </a:extLst>
          </p:cNvPr>
          <p:cNvSpPr>
            <a:spLocks noGrp="1"/>
          </p:cNvSpPr>
          <p:nvPr>
            <p:ph idx="1"/>
          </p:nvPr>
        </p:nvSpPr>
        <p:spPr/>
        <p:txBody>
          <a:bodyPr>
            <a:normAutofit/>
          </a:bodyPr>
          <a:lstStyle/>
          <a:p>
            <a:r>
              <a:rPr lang="en-US" dirty="0"/>
              <a:t>In addition to obvious similarities among objects with the same function, written works can also display similarity. </a:t>
            </a:r>
          </a:p>
          <a:p>
            <a:pPr lvl="1"/>
            <a:r>
              <a:rPr lang="en-US" dirty="0"/>
              <a:t>When two passages are highly similar, it is considered </a:t>
            </a:r>
            <a:r>
              <a:rPr lang="en-US" b="1" dirty="0">
                <a:solidFill>
                  <a:srgbClr val="990000"/>
                </a:solidFill>
              </a:rPr>
              <a:t>plagiarism</a:t>
            </a:r>
            <a:r>
              <a:rPr lang="en-US" dirty="0"/>
              <a:t>. This implies a common origin to the passages (i.e., the second passage was copied from the first). </a:t>
            </a:r>
          </a:p>
        </p:txBody>
      </p:sp>
    </p:spTree>
    <p:extLst>
      <p:ext uri="{BB962C8B-B14F-4D97-AF65-F5344CB8AC3E}">
        <p14:creationId xmlns:p14="http://schemas.microsoft.com/office/powerpoint/2010/main" val="422902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solidFill>
            <a:srgbClr val="99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 Template_Su22" id="{39BD944C-E4F7-BB4B-819E-F242001472EC}" vid="{BEE9710F-FF47-7C40-9141-0A98CD5CDEE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solidFill>
            <a:srgbClr val="99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 Template_Su22" id="{39BD944C-E4F7-BB4B-819E-F242001472EC}" vid="{BEF10518-3500-C341-B9B1-FE6AD52251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566</TotalTime>
  <Words>3021</Words>
  <Application>Microsoft Macintosh PowerPoint</Application>
  <PresentationFormat>On-screen Show (4:3)</PresentationFormat>
  <Paragraphs>283</Paragraphs>
  <Slides>33</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Aptos</vt:lpstr>
      <vt:lpstr>Arial</vt:lpstr>
      <vt:lpstr>Calibri</vt:lpstr>
      <vt:lpstr>Courier New</vt:lpstr>
      <vt:lpstr>Wingdings</vt:lpstr>
      <vt:lpstr>Office Theme</vt:lpstr>
      <vt:lpstr>1_Office Theme</vt:lpstr>
      <vt:lpstr>Sequence Similarity Introduction</vt:lpstr>
      <vt:lpstr>Bioinformatics</vt:lpstr>
      <vt:lpstr>Bioinformatics</vt:lpstr>
      <vt:lpstr>Overview</vt:lpstr>
      <vt:lpstr>Objectives</vt:lpstr>
      <vt:lpstr>Q1. Investigation of Similarity</vt:lpstr>
      <vt:lpstr>Q2. Investigation of Similarity</vt:lpstr>
      <vt:lpstr>Similarity</vt:lpstr>
      <vt:lpstr>Similarity</vt:lpstr>
      <vt:lpstr>Q3. How could the similarity between these two passages be quantified? What must be done prior to determining the similarity of these passages?  </vt:lpstr>
      <vt:lpstr>Similarity in Bioinformatics</vt:lpstr>
      <vt:lpstr>Similarity in Bioinformatics</vt:lpstr>
      <vt:lpstr>Homology</vt:lpstr>
      <vt:lpstr>Identifying Similarity</vt:lpstr>
      <vt:lpstr>Identifying Similarity</vt:lpstr>
      <vt:lpstr>Scoring Similarity</vt:lpstr>
      <vt:lpstr>PowerPoint Presentation</vt:lpstr>
      <vt:lpstr>Q4.</vt:lpstr>
      <vt:lpstr>Scoring Similarity</vt:lpstr>
      <vt:lpstr>PowerPoint Presentation</vt:lpstr>
      <vt:lpstr>PowerPoint Presentation</vt:lpstr>
      <vt:lpstr>PowerPoint Presentation</vt:lpstr>
      <vt:lpstr>Query Word</vt:lpstr>
      <vt:lpstr>Query Word</vt:lpstr>
      <vt:lpstr>Query Word</vt:lpstr>
      <vt:lpstr>Calculate Total Score</vt:lpstr>
      <vt:lpstr>Calculate Total Score</vt:lpstr>
      <vt:lpstr>Caveat</vt:lpstr>
      <vt:lpstr>Basic Local Alignment Search Tool (BLAST) </vt:lpstr>
      <vt:lpstr>Exercise 1</vt:lpstr>
      <vt:lpstr>Q11.</vt:lpstr>
      <vt:lpstr>Q12.</vt:lpstr>
      <vt:lpstr>Exercise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BLAST</dc:title>
  <dc:creator>Sandlin, Katie</dc:creator>
  <cp:lastModifiedBy>Leung, Wilson</cp:lastModifiedBy>
  <cp:revision>46</cp:revision>
  <cp:lastPrinted>2024-06-23T20:21:39Z</cp:lastPrinted>
  <dcterms:created xsi:type="dcterms:W3CDTF">2023-01-30T19:52:55Z</dcterms:created>
  <dcterms:modified xsi:type="dcterms:W3CDTF">2024-06-23T20:22:58Z</dcterms:modified>
</cp:coreProperties>
</file>