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311" r:id="rId2"/>
    <p:sldId id="270" r:id="rId3"/>
    <p:sldId id="303" r:id="rId4"/>
    <p:sldId id="304" r:id="rId5"/>
    <p:sldId id="305" r:id="rId6"/>
    <p:sldId id="306" r:id="rId7"/>
    <p:sldId id="307" r:id="rId8"/>
    <p:sldId id="308" r:id="rId9"/>
    <p:sldId id="302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309" r:id="rId23"/>
    <p:sldId id="301" r:id="rId24"/>
    <p:sldId id="261" r:id="rId25"/>
    <p:sldId id="264" r:id="rId26"/>
    <p:sldId id="263" r:id="rId27"/>
    <p:sldId id="289" r:id="rId28"/>
    <p:sldId id="26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088"/>
  </p:normalViewPr>
  <p:slideViewPr>
    <p:cSldViewPr>
      <p:cViewPr varScale="1">
        <p:scale>
          <a:sx n="98" d="100"/>
          <a:sy n="98" d="100"/>
        </p:scale>
        <p:origin x="2488" y="192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5E91B9D-1A2E-534E-97C4-45688DFC55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E82D40-665B-DA4B-8EED-D30BF9C85A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08/11/2021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1A78C-31E4-C74B-9A52-31F4A545DE5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2CF7B-1F2B-0E4E-8E67-58797E573D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AD169-CDF1-114B-9706-0B15B4F1A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934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F72F2EA-4936-3C48-99AC-CF32894BA9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15114608-70B9-9541-B195-DF518C86C0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altLang="en-US"/>
              <a:t>08/11/2021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B6C010E-6F86-BD41-8F46-1FAECE37B11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3123C11D-F87A-3E48-B813-CE05E44CF7A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50126097-5E03-C547-9CEA-1D1524FCB8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367E7BB6-0718-0041-B7CB-D10FD9C465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DDA7EE-BE0E-CD42-A308-DD4D0AD321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BF85C724-9264-684C-812D-0ABBDB1C1F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36B44AC-4349-BD4D-A4A8-8A22805DA2C8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6386" name="Rectangle 1026">
            <a:extLst>
              <a:ext uri="{FF2B5EF4-FFF2-40B4-BE49-F238E27FC236}">
                <a16:creationId xmlns:a16="http://schemas.microsoft.com/office/drawing/2014/main" id="{43DB65E2-E52C-E44C-9980-E368146BD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>
            <a:extLst>
              <a:ext uri="{FF2B5EF4-FFF2-40B4-BE49-F238E27FC236}">
                <a16:creationId xmlns:a16="http://schemas.microsoft.com/office/drawing/2014/main" id="{2CDA2E2E-3249-344F-B646-DD2457689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" pitchFamily="2" charset="0"/>
              </a:rPr>
              <a:t>Last Updated: 08/11/2021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C26EA1-3F6E-1E4E-9B63-36AA5DC2647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648C54CD-47AF-D54A-AE83-9AE158610A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098E874-8005-814E-A3B1-FF4818AA078A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9C85774-26D1-1448-B025-351077902E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534FD4C-737E-8541-A613-D04F286DD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48702F-FA10-EA47-91A2-A899664CAD4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A66D7CBF-3DED-0442-B04A-47B0C3282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A1A1A9F3-1AEA-3743-8E75-E6C8FD017FB9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1E9CA3C5-6576-8941-B9E6-879D0E97E0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D2F9C7A-BDCE-F641-B84E-21974EDFD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C21BB3-F121-2243-8C25-4C5E99D8E09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6224A250-EB00-8549-AE38-C3DF2B216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4779F00-DFE1-5A4D-A291-14169D042B5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620EC2A-5C96-494B-A99D-940A0A9C8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8642877-EC9A-F545-9415-877A4842F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5AA19D-BF13-944E-BD5E-60A6D550C4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5D03DB5D-C4BE-364E-A68F-6277B665A0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6EFFAA9-A288-454E-8749-4F840DB77052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C40E3DB-0B88-6E48-8DB0-E2D2AFF7D5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05839CA4-284B-254E-A92B-0984769A16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244AB4-C586-6844-BA23-69C2947DD99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7984E675-3368-F741-B33F-AA3AA93B85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95E5D27-21C4-0B4B-887E-D0FEF69E53F8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CB6D3F24-084E-3C4C-99F6-0FD871C70F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964BF30-E6C1-214C-9495-0E9D0285D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73BD78-6604-894E-8D00-691AD665119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43CA51A1-DEC8-8449-ADE7-8A4339DDB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87AC3C7-66FC-0443-B5E6-4D8CB33CC63E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2CB2A31C-268F-B24F-9F6F-EE6DD666BE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4A5E86B-0B3F-8340-BEBF-E55BDC3A2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FB1D8-BE60-BE47-9B90-40BEA26A864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D8310BA2-9840-8343-9FBC-5F08ECF91A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022E782-21EB-3042-8011-695A42E2972D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D03E8D9B-4788-2D4F-BF56-4FB9D86429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8E944C0-836E-8446-A5C2-71F576414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Salzberg</a:t>
            </a:r>
            <a:r>
              <a:rPr lang="en-US" dirty="0"/>
              <a:t> SL, </a:t>
            </a:r>
            <a:r>
              <a:rPr lang="en-US" dirty="0" err="1"/>
              <a:t>Delcher</a:t>
            </a:r>
            <a:r>
              <a:rPr lang="en-US" dirty="0"/>
              <a:t> AL, </a:t>
            </a:r>
            <a:r>
              <a:rPr lang="en-US" dirty="0" err="1"/>
              <a:t>Kasif</a:t>
            </a:r>
            <a:r>
              <a:rPr lang="en-US" dirty="0"/>
              <a:t> S, White O. Microbial gene identification using interpolated Markov models. Nucleic Acids Res. 1998 Jan 15;26(2):544-8. </a:t>
            </a:r>
            <a:r>
              <a:rPr lang="en-US" dirty="0" err="1"/>
              <a:t>doi</a:t>
            </a:r>
            <a:r>
              <a:rPr lang="en-US" dirty="0"/>
              <a:t>: 10.1093/</a:t>
            </a:r>
            <a:r>
              <a:rPr lang="en-US" dirty="0" err="1"/>
              <a:t>nar</a:t>
            </a:r>
            <a:r>
              <a:rPr lang="en-US" dirty="0"/>
              <a:t>/</a:t>
            </a:r>
            <a:r>
              <a:rPr lang="en-US"/>
              <a:t>26.2.544.</a:t>
            </a:r>
            <a:endParaRPr 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Burge C, </a:t>
            </a:r>
            <a:r>
              <a:rPr lang="en-US" dirty="0" err="1"/>
              <a:t>Karlin</a:t>
            </a:r>
            <a:r>
              <a:rPr lang="en-US" dirty="0"/>
              <a:t> S. Prediction of complete gene structures in human genomic DNA. J Mol Biol. 1997 Apr 25;268(1):78-94. </a:t>
            </a:r>
            <a:r>
              <a:rPr lang="en-US" dirty="0" err="1"/>
              <a:t>doi</a:t>
            </a:r>
            <a:r>
              <a:rPr lang="en-US" dirty="0"/>
              <a:t>: 10.1006/jmbi.1997.0951.</a:t>
            </a:r>
          </a:p>
          <a:p>
            <a:pPr eaLnBrk="1" hangingPunct="1"/>
            <a:endParaRPr lang="en-US" altLang="en-US" dirty="0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6BC980-AF32-9A4A-AC7B-A88946D70BA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E2EFA45B-0826-B34E-9A21-149D5DE47F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8E4C975-0F54-1F49-841C-079F21F460CC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ED82B4E7-FED5-764F-8010-40228A56AC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E6344FD-17AF-714D-9DC2-B40A8B287D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9CA089-AAF3-7F44-8A40-CF07704D439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6B3BD1B9-580D-7B45-9852-DF03FBD0C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31FBA34-F4B7-B14F-AF39-4B3B029EAC95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FB802CBA-C8CD-C540-8BCB-D0117EF91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7292AA5-AFA7-084A-AA4C-E1C5AEDC85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FF428-7DE0-6641-8DE5-CAF5B505C64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DED46A99-0118-0848-B649-84EF53A38B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DC02D53-8139-2D42-8E9F-A7CC65D2EA6C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B194E27-9C46-DF49-858F-B147BE9F10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2E290BA-7E00-D543-B740-E09A8E351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4D5BAA-C2DA-EC4F-A542-9F035BE4D58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0C002151-E44D-6046-A750-40B6E53837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D830804-4C2E-B54F-BABF-768468C115F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87079AB-E9DC-1648-BAB3-5C176B47B7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5449953-460A-C040-A4E4-966D8776C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905E2-D5D3-294F-A41C-F6248A6AF38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171CA15E-9185-5246-91D3-126DC46BA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2D00F7A2-8EEA-9A45-A377-87E4ACE07319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9C8A2C76-2AB5-C848-804D-A7E602142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1EC3794-8370-7943-9B22-68AEDF84F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B6E868-BB4A-B044-835A-71C75BCF0E3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1B1454FC-AA11-4A46-ABFF-CF52069A0C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2A7A2E92-00F8-4444-9DDF-2B0FA151D69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9C257CA5-F46A-4B4E-AC44-B715238844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A730779-F206-1F41-B034-069FF9C562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32987-F3F5-8748-A6D6-FE50DA810F5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6E552D89-A2A0-6749-BDBA-D3A3704EC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C0B6B5E-688F-2545-9577-A67B0B846799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E1F2B5AE-51D5-BA49-88A7-B222F3F3D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E6F0BB0-1C08-5448-8033-7945D2154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067FE-5386-6846-93E8-C9952460D0D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7C66A9F7-1E34-FF49-BC28-E9323E24A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A2A4BC1-9068-2745-BB6D-EEDCC097D3A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C697FDB-1BCC-DF4A-96B6-333CB3E25B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582A619-D30A-0540-AEB5-B2B2A3E61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6DC0A6-6524-EF4C-8A1D-185141D00D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D45BB7ED-3887-4A4A-A89E-0D6912F27E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ED1BCC1-80C1-B04F-977F-ECB1CD03369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6F4D400C-C72A-3B45-9335-81566B81F3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7CE1ED7-D4C2-1D49-BFD3-B2D9C214E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9BEA8E-FE16-1F44-89CE-5340431A029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69394006-0773-854B-8B96-EFD0F714D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29D011C6-9904-3E48-9CCF-2816694EA934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B42C4E7B-092E-D44D-AB0E-2B97EE22A9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3AADC26-2524-7E43-9D4A-D08F9B3096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7B74CF-ADBD-C54E-8D2D-62B3324E47C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192F41B2-64A9-5147-B086-E3C9899613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DC03D05-2B63-F94F-A759-CFF9E30B40B3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DC0AD7B-B306-FB43-9EAB-7F73E6E0A8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DCC5748-2F0B-7D45-B3A7-EF215606B8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C9871-A77F-7A44-B69F-A97D54E2FF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8A6797B3-8CE9-4743-9712-BB8D47A93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2B432D0-4A6A-744D-8CC6-970190AF3BE1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4567DBAB-C1BD-8640-AABD-0862DBF23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2E70E3D-3168-564F-A2B6-961259042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itchFamily="2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A39263-A9F8-6242-9FF0-9997A542346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08/11/2021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AF5C0-9051-5B4C-9AE7-C2BC4E81A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5661D-7220-3B45-B8D4-92B238293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8C52-8AF2-A046-8BD2-8E8BD5B1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5C8D7-E152-2547-A3EB-8CED2999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CC55C-82F8-024E-BC0C-ACB066FCD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0AD26-E9C5-6240-BD0D-C36022D5EFD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30BE-3A1F-454D-8EF1-4295AC94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BD644-58A7-824E-BF7B-69840F4B3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B25CD-B996-424F-90A1-3AEEC0BC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A1BCD-6B48-5D49-B153-00F8DB9D3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0C075-ADE5-CF47-9399-D6B6D938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650BA-56F0-E548-A535-31C48D9461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75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2E0A0-1E97-6546-9BAE-09087C9D33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85102-661E-774E-AACC-432E6A815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B8DFD-E5F4-1C49-ACB1-3E1A109EE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D62CB-7270-044A-8FEB-6929EA2A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A810-26BA-7D45-90C6-00DDCF165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F67F7-6B7A-BE44-A3E7-DE99FEF990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0814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533400"/>
            <a:ext cx="8162925" cy="10906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>
            <a:extLst>
              <a:ext uri="{FF2B5EF4-FFF2-40B4-BE49-F238E27FC236}">
                <a16:creationId xmlns:a16="http://schemas.microsoft.com/office/drawing/2014/main" id="{DAE34DF1-2867-304E-856C-4A0333E5FA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>
            <a:extLst>
              <a:ext uri="{FF2B5EF4-FFF2-40B4-BE49-F238E27FC236}">
                <a16:creationId xmlns:a16="http://schemas.microsoft.com/office/drawing/2014/main" id="{C4F2B861-8AB8-334C-AB4D-91625EACA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357C3F22-EE41-BA4E-BF0B-F1FF9EAF2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D5B8D-2B7F-D34C-83A6-F796EEFD9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98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0FDB-0C91-D54A-8A82-6C73AC6BF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B436B-BE98-9742-836D-FA0B9C451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3363" indent="-233363">
              <a:spcAft>
                <a:spcPts val="600"/>
              </a:spcAft>
              <a:tabLst/>
              <a:defRPr sz="2800"/>
            </a:lvl1pPr>
            <a:lvl2pPr marL="628650" indent="-285750">
              <a:spcAft>
                <a:spcPts val="600"/>
              </a:spcAft>
              <a:buSzPct val="90000"/>
              <a:buFont typeface="Courier New" panose="02070309020205020404" pitchFamily="49" charset="0"/>
              <a:buChar char="o"/>
              <a:tabLst/>
              <a:defRPr sz="2400"/>
            </a:lvl2pPr>
            <a:lvl3pPr marL="923925" indent="-238125">
              <a:spcAft>
                <a:spcPts val="400"/>
              </a:spcAft>
              <a:buFont typeface="Wingdings" pitchFamily="2" charset="2"/>
              <a:buChar char="§"/>
              <a:tabLst/>
              <a:defRPr sz="20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067BF-17A6-CE45-A9F9-CB5A29B9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BC364-9536-6740-8905-8BBA6E240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599D3-1452-5549-9BC0-C70F106C7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368B1-0384-F348-BB52-B5F2046362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12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F1C4C-CCAE-6B4E-8691-AA99977F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05BEB-CC47-F040-898E-5764B497F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044B5-6AD2-7048-946A-AAC82C6DD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D796F-6107-FF46-A0CB-6EEAB7BA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F1C84-D701-4542-806B-7587B92D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25CB4-CE1C-A044-83C3-6D5307E97D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86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022B-16D3-E24D-80AC-263238C4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ADE5C-3926-0342-A238-B0A6B001D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495B0-DACB-B24A-8ECF-58B46AE02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3FE9B-9057-FB43-99F1-F98C5902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A2775-AE12-6F44-AA07-3D9B29987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2675F-A982-7A43-8C75-98CF9C6F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DF2EC-7B85-2B4E-9B6A-763D1A7BEC7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26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C1FB-A48C-2C42-BB8B-AD3A9FBA4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64125-6680-2243-B114-AC63D3612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4DF3A-66D9-6A4A-8B0E-6AEBAA935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5B3DF-4B79-CF46-B88B-BC8C6F21D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90B50B-670B-024D-9568-A43B33E4F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EECED6-E663-A841-83FE-FFF9931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5FE6B-8C72-A844-884A-22B99CF2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DA6BFC-BD89-514A-BE69-1EBF8500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52FC5-02FA-454B-8DF8-724CC24C444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54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224D-DF40-B842-989F-13DE96B51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118C3-661B-6846-8E09-88FD35E9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17407-CFED-7D41-9D1B-63EB893A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12A95-D937-6D43-A5A0-3F9103D6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ADA06-1F6B-4E47-9D3B-964213B4481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22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C1DCC-1306-6745-92A7-C2F8107B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4306C4-F29C-DA43-8930-413BA3D6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236C0-C2F0-2B47-83E1-19E7AF42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EC6EE-F828-6942-BFE3-761DF3B7A2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54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90A0-3E41-0046-B460-3D35DCB9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CD2BC-51D2-CA4F-B442-6C5CF1920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0E45-0795-9245-9DA0-1023010BC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F41EC-B9BB-F145-8031-5BF7799F7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63D0A-B944-4E49-B199-599F1AA3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6DAAD7-7944-3141-9358-76E0C2EB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6857C-004C-D84F-B795-64685FE3563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1B61-A49D-9E4B-9775-133B3405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CFE29D-E866-4644-B685-5C18BAC46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5AA1B-6890-3F49-97C3-CD4510C49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4DD2D-83BF-4E4A-836D-3E662B4F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E3613E-46E5-9C42-A0C9-1E7E153BA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026EF-B7D5-0542-9601-4B582110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BB4EA-47D1-874D-AB7D-3CB57B42E3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4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9C111E-825B-6A42-91B4-C2412BABF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BD772-CF08-F247-B77D-CEA855B26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8C411-7490-2746-9112-E1DE69B87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16E7F-F49B-1F45-8C0D-EEAE4CBF5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9C9DF-90F2-014D-A661-39831ACA7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24DA94-6649-FE4F-8012-8E55BB20EBE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63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last.ncbi.nlm.nih.gov/Blast.cgi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enome.ucsc.ed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enome.ucsc.edu/staff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F5D819E2-5A64-5C41-9ECF-C70D25CC364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Gene Finding in Chimpanzee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BF4866F7-C614-0749-8B28-DFACA23A59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57600"/>
            <a:ext cx="6858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/>
              <a:t>Evidence-based improvement of</a:t>
            </a:r>
            <a:br>
              <a:rPr lang="en-US" altLang="en-US" sz="2800" dirty="0"/>
            </a:br>
            <a:r>
              <a:rPr lang="en-US" altLang="en-US" sz="2800" i="1" dirty="0"/>
              <a:t>ab initio</a:t>
            </a:r>
            <a:r>
              <a:rPr lang="en-US" altLang="en-US" sz="2800" dirty="0"/>
              <a:t> gene predictions</a:t>
            </a: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D934419D-CF29-5341-B76A-119AA2703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399" y="6324600"/>
            <a:ext cx="324394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Chris Shaffer	06/2009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17CCEDB0-7D30-6140-AD2D-AC2BB995F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4600"/>
            <a:ext cx="324394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+mn-lt"/>
              </a:rPr>
              <a:t>Last Update: 08/2021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E1D991D-4D93-3140-80BB-E2597B9F0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Chimp BAC Analysis 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2A7792E2-6DAD-984D-99B8-B86EBDAB3A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Analysis of </a:t>
            </a:r>
            <a:r>
              <a:rPr lang="en-US" altLang="en-US" b="1" dirty="0">
                <a:solidFill>
                  <a:srgbClr val="C00000"/>
                </a:solidFill>
              </a:rPr>
              <a:t>Gene 1</a:t>
            </a:r>
            <a:r>
              <a:rPr lang="en-US" altLang="en-US" dirty="0"/>
              <a:t> (423 coding bases):</a:t>
            </a:r>
          </a:p>
          <a:p>
            <a:pPr lvl="1"/>
            <a:r>
              <a:rPr lang="en-US" altLang="en-US" dirty="0"/>
              <a:t>Use the predicted peptide sequence to evaluate the validity of </a:t>
            </a:r>
            <a:r>
              <a:rPr lang="en-US" altLang="en-US" i="1" dirty="0"/>
              <a:t>Genscan</a:t>
            </a:r>
            <a:r>
              <a:rPr lang="en-US" altLang="en-US" dirty="0"/>
              <a:t> prediction</a:t>
            </a:r>
          </a:p>
          <a:p>
            <a:pPr lvl="2"/>
            <a:endParaRPr lang="en-US" altLang="en-US" dirty="0"/>
          </a:p>
          <a:p>
            <a:pPr>
              <a:buClr>
                <a:schemeClr val="tx1"/>
              </a:buClr>
            </a:pPr>
            <a:r>
              <a:rPr lang="en-US" altLang="en-US" b="1" i="1" dirty="0">
                <a:solidFill>
                  <a:srgbClr val="C00000"/>
                </a:solidFill>
              </a:rPr>
              <a:t>blastp</a:t>
            </a:r>
            <a:r>
              <a:rPr lang="en-US" altLang="en-US" dirty="0"/>
              <a:t> of predicted peptide against the </a:t>
            </a:r>
            <a:r>
              <a:rPr lang="en-US" altLang="en-US" b="1" dirty="0">
                <a:solidFill>
                  <a:srgbClr val="C00000"/>
                </a:solidFill>
              </a:rPr>
              <a:t>nr</a:t>
            </a:r>
            <a:r>
              <a:rPr lang="en-US" altLang="en-US" dirty="0"/>
              <a:t> database</a:t>
            </a:r>
          </a:p>
          <a:p>
            <a:pPr lvl="1"/>
            <a:r>
              <a:rPr lang="en-US" altLang="en-US" dirty="0"/>
              <a:t>Typically uses the NCBI </a:t>
            </a:r>
            <a:r>
              <a:rPr lang="en-US" altLang="en-US" i="1" dirty="0"/>
              <a:t>BLAST</a:t>
            </a:r>
            <a:r>
              <a:rPr lang="en-US" altLang="en-US" dirty="0"/>
              <a:t> page:</a:t>
            </a:r>
          </a:p>
          <a:p>
            <a:pPr lvl="2"/>
            <a:r>
              <a:rPr lang="en-US" altLang="en-US" dirty="0">
                <a:hlinkClick r:id="rId3"/>
              </a:rPr>
              <a:t>https://blast.ncbi.nlm.nih.gov/Blast.cgi</a:t>
            </a:r>
            <a:endParaRPr lang="en-US" altLang="en-US" dirty="0"/>
          </a:p>
          <a:p>
            <a:pPr lvl="2"/>
            <a:r>
              <a:rPr lang="en-US" altLang="en-US" dirty="0"/>
              <a:t>Click on the “Protein </a:t>
            </a:r>
            <a:r>
              <a:rPr lang="en-US" altLang="en-US" i="1" dirty="0"/>
              <a:t>BLAST</a:t>
            </a:r>
            <a:r>
              <a:rPr lang="en-US" altLang="en-US" dirty="0"/>
              <a:t>” image</a:t>
            </a:r>
          </a:p>
          <a:p>
            <a:pPr lvl="2"/>
            <a:r>
              <a:rPr lang="en-US" altLang="en-US" dirty="0"/>
              <a:t>Select the “</a:t>
            </a:r>
            <a:r>
              <a:rPr lang="en-US" altLang="en-US" i="1" dirty="0"/>
              <a:t>blastp</a:t>
            </a:r>
            <a:r>
              <a:rPr lang="en-US" altLang="en-US" dirty="0"/>
              <a:t>” algorithm</a:t>
            </a:r>
          </a:p>
          <a:p>
            <a:pPr lvl="2"/>
            <a:r>
              <a:rPr lang="en-US" altLang="en-US" dirty="0"/>
              <a:t>Search against the nr database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For the purpose of this tutorial, open blastpGene1.txt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93BFBE87-6CD3-EF4A-9547-DBDC325AE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Interpreting </a:t>
            </a:r>
            <a:r>
              <a:rPr lang="en-US" altLang="en-US" i="1" dirty="0"/>
              <a:t>blastp</a:t>
            </a:r>
            <a:r>
              <a:rPr lang="en-US" altLang="en-US" dirty="0"/>
              <a:t> Output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28C6025F-A26E-3846-A4D1-A8C71BEEF1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981950" cy="457517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Many significant hits to the nr database that cover the entire length of the predicted protein</a:t>
            </a:r>
          </a:p>
          <a:p>
            <a:endParaRPr lang="en-US" altLang="en-US" dirty="0"/>
          </a:p>
          <a:p>
            <a:r>
              <a:rPr lang="en-US" altLang="en-US" dirty="0"/>
              <a:t>Do not rely on hits that have accession numbers starting with XP_</a:t>
            </a:r>
          </a:p>
          <a:p>
            <a:pPr lvl="1"/>
            <a:r>
              <a:rPr lang="en-US" altLang="en-US" dirty="0"/>
              <a:t>XP_ indicates RefSeq without experimental confirmation</a:t>
            </a:r>
          </a:p>
          <a:p>
            <a:pPr lvl="1">
              <a:buClr>
                <a:schemeClr val="tx1"/>
              </a:buClr>
            </a:pPr>
            <a:r>
              <a:rPr lang="en-US" altLang="en-US" b="1" dirty="0">
                <a:solidFill>
                  <a:srgbClr val="C00000"/>
                </a:solidFill>
              </a:rPr>
              <a:t>NP_</a:t>
            </a:r>
            <a:r>
              <a:rPr lang="en-US" altLang="en-US" dirty="0"/>
              <a:t> indicates RefSeq that has been </a:t>
            </a:r>
            <a:r>
              <a:rPr lang="en-US" altLang="en-US" b="1" dirty="0">
                <a:solidFill>
                  <a:srgbClr val="C00000"/>
                </a:solidFill>
              </a:rPr>
              <a:t>validated by the NCBI staff</a:t>
            </a:r>
          </a:p>
          <a:p>
            <a:endParaRPr lang="en-US" altLang="en-US" dirty="0"/>
          </a:p>
          <a:p>
            <a:r>
              <a:rPr lang="en-US" altLang="en-US" dirty="0"/>
              <a:t>Click on the “Description” for the best curated RefSeq hit in the </a:t>
            </a:r>
            <a:r>
              <a:rPr lang="en-US" altLang="en-US" i="1" dirty="0"/>
              <a:t>blastp</a:t>
            </a:r>
            <a:r>
              <a:rPr lang="en-US" altLang="en-US" dirty="0"/>
              <a:t> output (</a:t>
            </a:r>
            <a:r>
              <a:rPr lang="en-US" altLang="en-US" b="1" dirty="0">
                <a:solidFill>
                  <a:srgbClr val="C00000"/>
                </a:solidFill>
              </a:rPr>
              <a:t>NP_001288157.1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Indicates hit to human HMGB3 protein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EB74370E-E3B3-8448-A703-A1EB1181E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0886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Investigating HMGB3 Alignment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BF011D31-B2F0-4745-AA68-5DB2CD331E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36449"/>
            <a:ext cx="8439150" cy="5292950"/>
          </a:xfrm>
        </p:spPr>
        <p:txBody>
          <a:bodyPr>
            <a:normAutofit/>
          </a:bodyPr>
          <a:lstStyle/>
          <a:p>
            <a:r>
              <a:rPr lang="en-US" altLang="en-US" dirty="0"/>
              <a:t>The full HMGB3 protein has length of </a:t>
            </a:r>
            <a:r>
              <a:rPr lang="en-US" altLang="en-US" b="1" dirty="0">
                <a:solidFill>
                  <a:srgbClr val="C00000"/>
                </a:solidFill>
              </a:rPr>
              <a:t>200 aa</a:t>
            </a:r>
          </a:p>
          <a:p>
            <a:pPr lvl="1"/>
            <a:r>
              <a:rPr lang="en-US" altLang="en-US" dirty="0"/>
              <a:t>However, our predicted peptide only has </a:t>
            </a:r>
            <a:r>
              <a:rPr lang="en-US" altLang="en-US" b="1" dirty="0">
                <a:solidFill>
                  <a:srgbClr val="C00000"/>
                </a:solidFill>
              </a:rPr>
              <a:t>140 aa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Possible explanations:</a:t>
            </a:r>
          </a:p>
          <a:p>
            <a:pPr lvl="1"/>
            <a:r>
              <a:rPr lang="en-US" altLang="en-US" i="1" dirty="0"/>
              <a:t>Genscan</a:t>
            </a:r>
            <a:r>
              <a:rPr lang="en-US" altLang="en-US" dirty="0"/>
              <a:t> </a:t>
            </a:r>
            <a:r>
              <a:rPr lang="en-US" altLang="en-US" dirty="0" err="1"/>
              <a:t>mispredicted</a:t>
            </a:r>
            <a:r>
              <a:rPr lang="en-US" altLang="en-US" dirty="0"/>
              <a:t> the gene</a:t>
            </a:r>
          </a:p>
          <a:p>
            <a:pPr lvl="2"/>
            <a:r>
              <a:rPr lang="en-US" altLang="en-US" dirty="0"/>
              <a:t>Missed part of the real chimp protein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i="1" dirty="0"/>
              <a:t>Genscan</a:t>
            </a:r>
            <a:r>
              <a:rPr lang="en-US" altLang="en-US" dirty="0"/>
              <a:t> predicted the gene correctly</a:t>
            </a:r>
          </a:p>
          <a:p>
            <a:pPr lvl="2"/>
            <a:r>
              <a:rPr lang="en-US" altLang="en-US" dirty="0"/>
              <a:t>Pseudogene that has acquired an in-frame stop codon</a:t>
            </a:r>
          </a:p>
          <a:p>
            <a:pPr lvl="2"/>
            <a:r>
              <a:rPr lang="en-US" altLang="en-US" dirty="0"/>
              <a:t>Functional protein in chimp that lacks one or more functional domains when compared to the human version</a:t>
            </a:r>
          </a:p>
          <a:p>
            <a:pPr lvl="3"/>
            <a:endParaRPr lang="en-US" altLang="en-US" dirty="0"/>
          </a:p>
          <a:p>
            <a:r>
              <a:rPr lang="en-US" altLang="en-US" dirty="0"/>
              <a:t>Best Source: further evidence from the </a:t>
            </a:r>
            <a:r>
              <a:rPr lang="en-US" altLang="en-US" b="1" dirty="0">
                <a:solidFill>
                  <a:srgbClr val="C00000"/>
                </a:solidFill>
              </a:rPr>
              <a:t>human genome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E4C9938F-4FBC-AE4A-8A77-DBCA645BE6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/>
              <a:t>Analysis Using the </a:t>
            </a:r>
            <a:r>
              <a:rPr lang="en-US" altLang="en-US" sz="4000" i="1" dirty="0"/>
              <a:t>UCSC Genome Browser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B4949E58-3C54-7F48-BE29-D6E3D74A03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44673"/>
            <a:ext cx="8362950" cy="4648201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Go back to </a:t>
            </a:r>
            <a:r>
              <a:rPr lang="en-US" altLang="en-US" i="1" dirty="0"/>
              <a:t>Genscan</a:t>
            </a:r>
            <a:r>
              <a:rPr lang="en-US" altLang="en-US" dirty="0"/>
              <a:t> output page and copy the first predicted coding sequence 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Navigate to the </a:t>
            </a:r>
            <a:r>
              <a:rPr lang="en-US" altLang="en-US" i="1" dirty="0"/>
              <a:t>UCSC Genome Browser</a:t>
            </a:r>
            <a:r>
              <a:rPr lang="en-US" altLang="en-US" dirty="0"/>
              <a:t> at </a:t>
            </a:r>
            <a:r>
              <a:rPr lang="en-US" altLang="en-US" dirty="0">
                <a:hlinkClick r:id="rId3"/>
              </a:rPr>
              <a:t>https://genome.ucsc.edu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Click on the “</a:t>
            </a:r>
            <a:r>
              <a:rPr lang="en-US" altLang="en-US" b="1" i="1" dirty="0">
                <a:solidFill>
                  <a:srgbClr val="C00000"/>
                </a:solidFill>
              </a:rPr>
              <a:t>BLAT</a:t>
            </a:r>
            <a:r>
              <a:rPr lang="en-US" altLang="en-US" dirty="0"/>
              <a:t>” link (under “Our tools”)</a:t>
            </a:r>
          </a:p>
          <a:p>
            <a:pPr lvl="1"/>
            <a:r>
              <a:rPr lang="en-US" altLang="en-US" dirty="0"/>
              <a:t>Select the “</a:t>
            </a:r>
            <a:r>
              <a:rPr lang="en-US" altLang="en-US" b="1" dirty="0">
                <a:solidFill>
                  <a:srgbClr val="C00000"/>
                </a:solidFill>
              </a:rPr>
              <a:t>Human</a:t>
            </a:r>
            <a:r>
              <a:rPr lang="en-US" altLang="en-US" dirty="0"/>
              <a:t>” genome</a:t>
            </a:r>
          </a:p>
          <a:p>
            <a:pPr lvl="1"/>
            <a:r>
              <a:rPr lang="en-US" altLang="en-US" dirty="0"/>
              <a:t>Select the “</a:t>
            </a:r>
            <a:r>
              <a:rPr lang="en-US" altLang="en-US" b="1" dirty="0">
                <a:solidFill>
                  <a:srgbClr val="C00000"/>
                </a:solidFill>
              </a:rPr>
              <a:t>Mar. 2006 (NCBI36/hg18)</a:t>
            </a:r>
            <a:r>
              <a:rPr lang="en-US" altLang="en-US" dirty="0"/>
              <a:t>” assembly</a:t>
            </a:r>
          </a:p>
          <a:p>
            <a:pPr lvl="1"/>
            <a:r>
              <a:rPr lang="en-US" altLang="en-US" dirty="0"/>
              <a:t>Paste the coding sequence into the text box</a:t>
            </a:r>
          </a:p>
          <a:p>
            <a:pPr lvl="1"/>
            <a:r>
              <a:rPr lang="en-US" altLang="en-US" dirty="0"/>
              <a:t>Click “Submit”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25A8876A-B34E-9B4A-AC63-08FB9B0CE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Human </a:t>
            </a:r>
            <a:r>
              <a:rPr lang="en-US" altLang="en-US" i="1" dirty="0"/>
              <a:t>BLAT</a:t>
            </a:r>
            <a:r>
              <a:rPr lang="en-US" altLang="en-US" dirty="0"/>
              <a:t> Results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117AD100-561A-1D4A-85EB-64B1070A12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764" y="1828800"/>
            <a:ext cx="8210550" cy="4802184"/>
          </a:xfrm>
        </p:spPr>
        <p:txBody>
          <a:bodyPr>
            <a:normAutofit/>
          </a:bodyPr>
          <a:lstStyle/>
          <a:p>
            <a:r>
              <a:rPr lang="en-US" altLang="en-US" dirty="0"/>
              <a:t>Predicted sequence matches to many places in the human genome</a:t>
            </a:r>
          </a:p>
          <a:p>
            <a:pPr lvl="1"/>
            <a:r>
              <a:rPr lang="en-US" altLang="en-US" dirty="0"/>
              <a:t>Top hit shows sequence identity of </a:t>
            </a:r>
            <a:r>
              <a:rPr lang="en-US" altLang="en-US" b="1" dirty="0">
                <a:solidFill>
                  <a:srgbClr val="C00000"/>
                </a:solidFill>
              </a:rPr>
              <a:t>99.1%</a:t>
            </a:r>
            <a:r>
              <a:rPr lang="en-US" altLang="en-US" dirty="0"/>
              <a:t> between our sequence and the human sequence</a:t>
            </a:r>
          </a:p>
          <a:p>
            <a:pPr lvl="1"/>
            <a:r>
              <a:rPr lang="en-US" altLang="en-US" dirty="0"/>
              <a:t>Next best match has identity of </a:t>
            </a:r>
            <a:r>
              <a:rPr lang="en-US" altLang="en-US" b="1" dirty="0">
                <a:solidFill>
                  <a:srgbClr val="C00000"/>
                </a:solidFill>
              </a:rPr>
              <a:t>93.6%</a:t>
            </a:r>
            <a:r>
              <a:rPr lang="en-US" altLang="en-US" dirty="0"/>
              <a:t>, below what we expect for human / chimp orthologs (98.5% identical)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Click on “</a:t>
            </a:r>
            <a:r>
              <a:rPr lang="en-US" altLang="en-US" b="1" dirty="0">
                <a:solidFill>
                  <a:srgbClr val="C00000"/>
                </a:solidFill>
              </a:rPr>
              <a:t>browser</a:t>
            </a:r>
            <a:r>
              <a:rPr lang="en-US" altLang="en-US" dirty="0"/>
              <a:t>” for the top hit (on chromosome 7)</a:t>
            </a:r>
          </a:p>
          <a:p>
            <a:pPr lvl="1"/>
            <a:r>
              <a:rPr lang="en-US" altLang="en-US" dirty="0"/>
              <a:t>The genome browser for this region in human chromosome 7 should now appear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8FE35F28-03E1-5845-A8C1-7D9942DD5F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Human </a:t>
            </a:r>
            <a:r>
              <a:rPr lang="en-US" altLang="en-US" i="1" dirty="0"/>
              <a:t>UCSC Genome Browser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77F8BB6B-AB6A-2749-8B2A-70BA088424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/>
          <a:lstStyle/>
          <a:p>
            <a:r>
              <a:rPr lang="en-US" altLang="en-US" dirty="0"/>
              <a:t>Zoom out 3x to get a broader view</a:t>
            </a:r>
          </a:p>
          <a:p>
            <a:endParaRPr lang="en-US" altLang="en-US" dirty="0"/>
          </a:p>
          <a:p>
            <a:r>
              <a:rPr lang="en-US" altLang="en-US" dirty="0"/>
              <a:t>There are </a:t>
            </a:r>
            <a:r>
              <a:rPr lang="en-US" altLang="en-US" b="1" dirty="0">
                <a:solidFill>
                  <a:srgbClr val="C00000"/>
                </a:solidFill>
              </a:rPr>
              <a:t>no known genes</a:t>
            </a:r>
            <a:r>
              <a:rPr lang="en-US" altLang="en-US" dirty="0"/>
              <a:t> in this region</a:t>
            </a:r>
          </a:p>
          <a:p>
            <a:pPr lvl="1"/>
            <a:r>
              <a:rPr lang="en-US" altLang="en-US" dirty="0"/>
              <a:t>Only evidence is from hypothetical genes predicted by </a:t>
            </a:r>
            <a:r>
              <a:rPr lang="en-US" altLang="en-US" i="1" dirty="0"/>
              <a:t>SGP</a:t>
            </a:r>
            <a:r>
              <a:rPr lang="en-US" altLang="en-US" dirty="0"/>
              <a:t> and </a:t>
            </a:r>
            <a:r>
              <a:rPr lang="en-US" altLang="en-US" i="1" dirty="0"/>
              <a:t>Genscan</a:t>
            </a:r>
          </a:p>
          <a:p>
            <a:pPr lvl="1"/>
            <a:r>
              <a:rPr lang="en-US" altLang="en-US" i="1" dirty="0"/>
              <a:t>SGP</a:t>
            </a:r>
            <a:r>
              <a:rPr lang="en-US" altLang="en-US" dirty="0"/>
              <a:t> predicted a larger gene with two exons</a:t>
            </a:r>
          </a:p>
          <a:p>
            <a:pPr lvl="1"/>
            <a:r>
              <a:rPr lang="en-US" altLang="en-US" dirty="0"/>
              <a:t>There are also no known human mRNAs or human ESTs in the aligned region</a:t>
            </a:r>
          </a:p>
          <a:p>
            <a:pPr lvl="1"/>
            <a:r>
              <a:rPr lang="en-US" altLang="en-US" dirty="0"/>
              <a:t>However, there are ESTs from other organisms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19B520D2-7F15-E04F-BEDC-22DEED7FD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Investigate Partial Match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15434089-8AF1-7745-805B-70AA57A327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r>
              <a:rPr lang="en-US" altLang="en-US" dirty="0"/>
              <a:t>Go to GenBank record for the human HMGB3 protein (using the </a:t>
            </a:r>
            <a:r>
              <a:rPr lang="en-US" altLang="en-US" i="1" dirty="0"/>
              <a:t>BLAST</a:t>
            </a:r>
            <a:r>
              <a:rPr lang="en-US" altLang="en-US" dirty="0"/>
              <a:t> result)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Click on the “</a:t>
            </a:r>
            <a:r>
              <a:rPr lang="en-US" altLang="en-US" b="1" dirty="0">
                <a:solidFill>
                  <a:srgbClr val="C00000"/>
                </a:solidFill>
              </a:rPr>
              <a:t>FASTA</a:t>
            </a:r>
            <a:r>
              <a:rPr lang="en-US" altLang="en-US" dirty="0"/>
              <a:t>” link to obtain the sequence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Go back to the </a:t>
            </a:r>
            <a:r>
              <a:rPr lang="en-US" altLang="en-US" i="1" dirty="0"/>
              <a:t>BLAT</a:t>
            </a:r>
            <a:r>
              <a:rPr lang="en-US" altLang="en-US" dirty="0"/>
              <a:t> search page to use this sequence to search the human genome assembly</a:t>
            </a:r>
          </a:p>
          <a:p>
            <a:pPr lvl="1">
              <a:buClr>
                <a:schemeClr val="tx1"/>
              </a:buClr>
            </a:pPr>
            <a:r>
              <a:rPr lang="en-US" altLang="en-US" b="1" dirty="0">
                <a:solidFill>
                  <a:srgbClr val="C00000"/>
                </a:solidFill>
              </a:rPr>
              <a:t>Mar. 2006 (NCBI36/hg18)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E20D0C8B-800E-2942-8BCD-AEE5EA68E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BLAT</a:t>
            </a:r>
            <a:r>
              <a:rPr lang="en-US" altLang="en-US" dirty="0"/>
              <a:t> Search of Human HMGB3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69EF19F4-0457-D24B-8EB1-F9E65B1DFB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90690"/>
            <a:ext cx="8515350" cy="4881560"/>
          </a:xfrm>
        </p:spPr>
        <p:txBody>
          <a:bodyPr>
            <a:normAutofit/>
          </a:bodyPr>
          <a:lstStyle/>
          <a:p>
            <a:r>
              <a:rPr lang="en-US" altLang="en-US" dirty="0"/>
              <a:t>Notice the match to part of human chromosome 7 we observed previously is only the </a:t>
            </a:r>
            <a:r>
              <a:rPr lang="en-US" altLang="en-US" b="1" dirty="0">
                <a:solidFill>
                  <a:srgbClr val="C00000"/>
                </a:solidFill>
              </a:rPr>
              <a:t>7</a:t>
            </a:r>
            <a:r>
              <a:rPr lang="en-US" altLang="en-US" b="1" baseline="30000" dirty="0">
                <a:solidFill>
                  <a:srgbClr val="C00000"/>
                </a:solidFill>
              </a:rPr>
              <a:t>th</a:t>
            </a:r>
            <a:r>
              <a:rPr lang="en-US" altLang="en-US" b="1" dirty="0">
                <a:solidFill>
                  <a:srgbClr val="C00000"/>
                </a:solidFill>
              </a:rPr>
              <a:t> best match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Identity of </a:t>
            </a:r>
            <a:r>
              <a:rPr lang="en-US" altLang="en-US" b="1" dirty="0">
                <a:solidFill>
                  <a:srgbClr val="C00000"/>
                </a:solidFill>
              </a:rPr>
              <a:t>88.8%</a:t>
            </a:r>
          </a:p>
          <a:p>
            <a:pPr lvl="1"/>
            <a:r>
              <a:rPr lang="en-US" altLang="en-US" dirty="0"/>
              <a:t>Consistent with one of our hypotheses that our predicted protein is a paralog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Click on “</a:t>
            </a:r>
            <a:r>
              <a:rPr lang="en-US" altLang="en-US" b="1" dirty="0">
                <a:solidFill>
                  <a:srgbClr val="C00000"/>
                </a:solidFill>
              </a:rPr>
              <a:t>browser</a:t>
            </a:r>
            <a:r>
              <a:rPr lang="en-US" altLang="en-US" dirty="0"/>
              <a:t>” to see corresponding sequence on human chromosome 7</a:t>
            </a:r>
          </a:p>
          <a:p>
            <a:pPr lvl="1"/>
            <a:r>
              <a:rPr lang="en-US" altLang="en-US" i="1" dirty="0"/>
              <a:t>BLAT</a:t>
            </a:r>
            <a:r>
              <a:rPr lang="en-US" altLang="en-US" dirty="0"/>
              <a:t> results overlap </a:t>
            </a:r>
            <a:r>
              <a:rPr lang="en-US" altLang="en-US" i="1" dirty="0"/>
              <a:t>Genscan</a:t>
            </a:r>
            <a:r>
              <a:rPr lang="en-US" altLang="en-US" dirty="0"/>
              <a:t> prediction but extend both ends</a:t>
            </a:r>
          </a:p>
          <a:p>
            <a:pPr lvl="1"/>
            <a:r>
              <a:rPr lang="en-US" altLang="en-US" dirty="0"/>
              <a:t>Why would </a:t>
            </a:r>
            <a:r>
              <a:rPr lang="en-US" altLang="en-US" i="1" dirty="0"/>
              <a:t>Genscan</a:t>
            </a:r>
            <a:r>
              <a:rPr lang="en-US" altLang="en-US" dirty="0"/>
              <a:t> predict a shorter gene?  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8C205C15-88B9-3648-BFEA-1220BE0BE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Examining Alignment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F97FED93-697C-344F-838D-F1C118C538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8286750" cy="5257800"/>
          </a:xfrm>
        </p:spPr>
        <p:txBody>
          <a:bodyPr>
            <a:normAutofit/>
          </a:bodyPr>
          <a:lstStyle/>
          <a:p>
            <a:r>
              <a:rPr lang="en-US" altLang="en-US" dirty="0"/>
              <a:t>Now we need to examine the alignment:</a:t>
            </a:r>
          </a:p>
          <a:p>
            <a:pPr lvl="1"/>
            <a:r>
              <a:rPr lang="en-US" altLang="en-US" dirty="0"/>
              <a:t>Go back to previous page and click on “</a:t>
            </a:r>
            <a:r>
              <a:rPr lang="en-US" altLang="en-US" b="1" dirty="0">
                <a:solidFill>
                  <a:srgbClr val="C00000"/>
                </a:solidFill>
              </a:rPr>
              <a:t>details</a:t>
            </a:r>
            <a:r>
              <a:rPr lang="en-US" altLang="en-US" dirty="0"/>
              <a:t>”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The alignment looks good except for a few changes</a:t>
            </a:r>
          </a:p>
          <a:p>
            <a:pPr lvl="1"/>
            <a:r>
              <a:rPr lang="en-US" altLang="en-US" dirty="0"/>
              <a:t>However, when examining some of the unmatched (black) regions, notice there is a “</a:t>
            </a:r>
            <a:r>
              <a:rPr lang="en-US" altLang="en-US" b="1" dirty="0">
                <a:solidFill>
                  <a:srgbClr val="C00000"/>
                </a:solidFill>
              </a:rPr>
              <a:t>TAG</a:t>
            </a:r>
            <a:r>
              <a:rPr lang="en-US" altLang="en-US" dirty="0"/>
              <a:t>” — a stop codon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Examine the </a:t>
            </a:r>
            <a:r>
              <a:rPr lang="en-US" altLang="en-US" b="1" dirty="0">
                <a:solidFill>
                  <a:srgbClr val="C00000"/>
                </a:solidFill>
              </a:rPr>
              <a:t>side-by-side alignment</a:t>
            </a:r>
            <a:r>
              <a:rPr lang="en-US" altLang="en-US" dirty="0"/>
              <a:t> to confirm that the “TAG” sequence is an in-frame stop codon on human chromosome 7</a:t>
            </a:r>
          </a:p>
          <a:p>
            <a:pPr lvl="1"/>
            <a:r>
              <a:rPr lang="en-US" altLang="en-US" dirty="0"/>
              <a:t>This in-frame stop codon caused </a:t>
            </a:r>
            <a:r>
              <a:rPr lang="en-US" altLang="en-US" i="1" dirty="0"/>
              <a:t>Genscan </a:t>
            </a:r>
            <a:r>
              <a:rPr lang="en-US" altLang="en-US" dirty="0"/>
              <a:t>to predict a shorter gene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B3495A92-35AA-CF4D-BED2-267A84690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Confirming Pseudogene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64F6E99E-94C5-7141-86CF-CA8C92600E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Side-by-side alignment color scheme</a:t>
            </a:r>
          </a:p>
          <a:p>
            <a:pPr lvl="1"/>
            <a:r>
              <a:rPr lang="en-US" altLang="en-US" dirty="0"/>
              <a:t>Lines = match</a:t>
            </a:r>
          </a:p>
          <a:p>
            <a:pPr lvl="1"/>
            <a:r>
              <a:rPr lang="en-US" altLang="en-US" dirty="0"/>
              <a:t>Green = similar amino acids</a:t>
            </a:r>
          </a:p>
          <a:p>
            <a:pPr lvl="1"/>
            <a:r>
              <a:rPr lang="en-US" altLang="en-US" dirty="0"/>
              <a:t>Red = dissimilar amino acids</a:t>
            </a:r>
          </a:p>
          <a:p>
            <a:endParaRPr lang="en-US" altLang="en-US" dirty="0"/>
          </a:p>
          <a:p>
            <a:r>
              <a:rPr lang="en-US" altLang="en-US" dirty="0"/>
              <a:t>We noticed a red “</a:t>
            </a:r>
            <a:r>
              <a:rPr lang="en-US" altLang="en-US" b="1" dirty="0">
                <a:solidFill>
                  <a:srgbClr val="C00000"/>
                </a:solidFill>
              </a:rPr>
              <a:t>X</a:t>
            </a:r>
            <a:r>
              <a:rPr lang="en-US" altLang="en-US" dirty="0"/>
              <a:t>” (stop codon) aligning to a “Y” (tyrosine) in the human sequence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CB37117-BA32-1B4E-A1B4-740B449CC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altLang="en-US" dirty="0"/>
              <a:t>Chimp Analysis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65AB844A-7754-DB4F-9527-DE1F3B3211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1"/>
            <a:ext cx="8286750" cy="5257799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Prerequisites (</a:t>
            </a:r>
            <a:r>
              <a:rPr lang="en-US" altLang="en-US" i="1" dirty="0"/>
              <a:t>BLAST</a:t>
            </a:r>
            <a:r>
              <a:rPr lang="en-US" altLang="en-US" dirty="0"/>
              <a:t> exercises):</a:t>
            </a:r>
          </a:p>
          <a:p>
            <a:pPr lvl="1"/>
            <a:r>
              <a:rPr lang="en-US" altLang="en-US" dirty="0"/>
              <a:t>Detecting and Interpreting Genetic Homology</a:t>
            </a:r>
          </a:p>
          <a:p>
            <a:pPr lvl="1"/>
            <a:r>
              <a:rPr lang="en-US" altLang="en-US" dirty="0"/>
              <a:t>Using mRNA and EST Evidence in Annotation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Learning objectives:</a:t>
            </a:r>
          </a:p>
          <a:p>
            <a:pPr lvl="1"/>
            <a:r>
              <a:rPr lang="en-US" altLang="en-US" dirty="0"/>
              <a:t>Exposure to mammalian genomes</a:t>
            </a:r>
          </a:p>
          <a:p>
            <a:pPr lvl="1"/>
            <a:r>
              <a:rPr lang="en-US" altLang="en-US" dirty="0"/>
              <a:t>Practice computational and cognitive skills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Two parts:</a:t>
            </a:r>
          </a:p>
          <a:p>
            <a:pPr lvl="1"/>
            <a:r>
              <a:rPr lang="en-US" altLang="en-US" dirty="0"/>
              <a:t>BAC analysis — in class worksheet </a:t>
            </a:r>
          </a:p>
          <a:p>
            <a:pPr lvl="1"/>
            <a:r>
              <a:rPr lang="en-US" altLang="en-US" dirty="0"/>
              <a:t>Chimp chunks — selected regions of the chimp genome are annotated by groups of 2–3 students; ends with paper and presentation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58462DD4-D866-6548-8080-29718B30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Confirming Pseudogene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D0DFA649-A433-B843-8C21-4D366AA29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altLang="en-US" dirty="0"/>
              <a:t>Alignment after stop codon showed no deterioration in similarity suggest our prediction is a </a:t>
            </a:r>
            <a:r>
              <a:rPr lang="en-US" altLang="en-US" b="1" dirty="0">
                <a:solidFill>
                  <a:srgbClr val="C00000"/>
                </a:solidFill>
              </a:rPr>
              <a:t>recently retrotransposed pseudogene</a:t>
            </a:r>
          </a:p>
          <a:p>
            <a:endParaRPr lang="en-US" altLang="en-US" dirty="0"/>
          </a:p>
          <a:p>
            <a:r>
              <a:rPr lang="en-US" altLang="en-US" dirty="0"/>
              <a:t>To confirm hypothesis, go back to </a:t>
            </a:r>
            <a:r>
              <a:rPr lang="en-US" altLang="en-US" i="1" dirty="0"/>
              <a:t>BLAT</a:t>
            </a:r>
            <a:r>
              <a:rPr lang="en-US" altLang="en-US" dirty="0"/>
              <a:t> results and get the top hit (100% identity on chromosome X)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real </a:t>
            </a:r>
            <a:r>
              <a:rPr lang="en-US" altLang="en-US" i="1" dirty="0"/>
              <a:t>HMGB3</a:t>
            </a:r>
            <a:r>
              <a:rPr lang="en-US" altLang="en-US" dirty="0"/>
              <a:t> gene in human has four coding exons!</a:t>
            </a:r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A643EACC-B613-7148-96AC-9C63D5625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753ADDFF-DC40-7046-A41B-F98DB2CCB5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458200" cy="4351338"/>
          </a:xfrm>
        </p:spPr>
        <p:txBody>
          <a:bodyPr/>
          <a:lstStyle/>
          <a:p>
            <a:r>
              <a:rPr lang="en-US" altLang="en-US" dirty="0"/>
              <a:t>Based on evidence accumulated:</a:t>
            </a:r>
          </a:p>
          <a:p>
            <a:pPr lvl="1"/>
            <a:r>
              <a:rPr lang="en-US" altLang="en-US" dirty="0"/>
              <a:t>As a cDNA, the four-exon </a:t>
            </a:r>
            <a:r>
              <a:rPr lang="en-US" altLang="en-US" i="1" dirty="0"/>
              <a:t>HMGB3</a:t>
            </a:r>
            <a:r>
              <a:rPr lang="en-US" altLang="en-US" dirty="0"/>
              <a:t> gene was retrotransposed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It then acquired a stop codon mutation prior to the split of the chimpanzee and human lineages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The </a:t>
            </a:r>
            <a:r>
              <a:rPr lang="en-US" altLang="en-US" dirty="0" err="1"/>
              <a:t>retrotransposition</a:t>
            </a:r>
            <a:r>
              <a:rPr lang="en-US" altLang="en-US" dirty="0"/>
              <a:t> event is relatively recent</a:t>
            </a:r>
          </a:p>
          <a:p>
            <a:pPr lvl="2"/>
            <a:r>
              <a:rPr lang="en-US" altLang="en-US" dirty="0"/>
              <a:t>Pseudogene still retains 88.8% sequence identity to the source protein</a:t>
            </a:r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045D451-DE79-EE4E-B85A-5A547A862F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811462"/>
            <a:ext cx="7678738" cy="61753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Questions?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5BA008CE-F3C8-814E-8603-5DCDCBEB1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663C1350-288E-7C49-A210-B2EB31A955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>
            <a:extLst>
              <a:ext uri="{FF2B5EF4-FFF2-40B4-BE49-F238E27FC236}">
                <a16:creationId xmlns:a16="http://schemas.microsoft.com/office/drawing/2014/main" id="{87108A4E-9143-144D-9BBD-35C2B71FD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ab initio</a:t>
            </a:r>
            <a:r>
              <a:rPr lang="en-US" altLang="en-US" dirty="0"/>
              <a:t> Gene Finders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B7E25D5C-9005-8441-A089-C7013FB718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Examples:</a:t>
            </a:r>
          </a:p>
          <a:p>
            <a:pPr lvl="1"/>
            <a:r>
              <a:rPr lang="en-US" altLang="en-US" i="1" dirty="0"/>
              <a:t>Glimmer</a:t>
            </a:r>
            <a:r>
              <a:rPr lang="en-US" altLang="en-US" dirty="0"/>
              <a:t> for prokaryotic gene predictions </a:t>
            </a:r>
          </a:p>
          <a:p>
            <a:pPr lvl="2"/>
            <a:r>
              <a:rPr lang="en-US" altLang="en-US" dirty="0"/>
              <a:t>(S. </a:t>
            </a:r>
            <a:r>
              <a:rPr lang="en-US" altLang="en-US" dirty="0" err="1"/>
              <a:t>Salzberg</a:t>
            </a:r>
            <a:r>
              <a:rPr lang="en-US" altLang="en-US" dirty="0"/>
              <a:t>, A. </a:t>
            </a:r>
            <a:r>
              <a:rPr lang="en-US" altLang="en-US" dirty="0" err="1"/>
              <a:t>Delcher</a:t>
            </a:r>
            <a:r>
              <a:rPr lang="en-US" altLang="en-US" dirty="0"/>
              <a:t>, S. </a:t>
            </a:r>
            <a:r>
              <a:rPr lang="en-US" altLang="en-US" dirty="0" err="1"/>
              <a:t>Kasif</a:t>
            </a:r>
            <a:r>
              <a:rPr lang="en-US" altLang="en-US" dirty="0"/>
              <a:t>, and O. White 1998)</a:t>
            </a:r>
          </a:p>
          <a:p>
            <a:pPr lvl="1"/>
            <a:r>
              <a:rPr lang="en-US" altLang="en-US" i="1" dirty="0"/>
              <a:t>Genscan</a:t>
            </a:r>
            <a:r>
              <a:rPr lang="en-US" altLang="en-US" dirty="0"/>
              <a:t> for eukaryotic gene predictions </a:t>
            </a:r>
          </a:p>
          <a:p>
            <a:pPr lvl="2"/>
            <a:r>
              <a:rPr lang="en-US" altLang="en-US" dirty="0"/>
              <a:t>(Burge and </a:t>
            </a:r>
            <a:r>
              <a:rPr lang="en-US" altLang="en-US" dirty="0" err="1"/>
              <a:t>Karlin</a:t>
            </a:r>
            <a:r>
              <a:rPr lang="en-US" altLang="en-US" dirty="0"/>
              <a:t> 1997) </a:t>
            </a:r>
          </a:p>
          <a:p>
            <a:endParaRPr lang="en-US" altLang="en-US" dirty="0"/>
          </a:p>
          <a:p>
            <a:r>
              <a:rPr lang="en-US" altLang="en-US" dirty="0"/>
              <a:t>We will use </a:t>
            </a:r>
            <a:r>
              <a:rPr lang="en-US" altLang="en-US" i="1" dirty="0"/>
              <a:t>Genscan</a:t>
            </a:r>
            <a:r>
              <a:rPr lang="en-US" altLang="en-US" dirty="0"/>
              <a:t> for our chimpanzee and </a:t>
            </a:r>
            <a:r>
              <a:rPr lang="en-US" altLang="en-US" i="1" dirty="0"/>
              <a:t>Drosophila</a:t>
            </a:r>
            <a:r>
              <a:rPr lang="en-US" altLang="en-US" dirty="0"/>
              <a:t> annotations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25621564-5F10-D140-B778-6F0731081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Genscan</a:t>
            </a:r>
            <a:r>
              <a:rPr lang="en-US" altLang="en-US" dirty="0"/>
              <a:t> Gene Model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FD29E066-FAE1-4046-AD35-9EE6805063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3943350" cy="4351338"/>
          </a:xfrm>
        </p:spPr>
        <p:txBody>
          <a:bodyPr/>
          <a:lstStyle/>
          <a:p>
            <a:r>
              <a:rPr lang="en-US" altLang="en-US" i="1" dirty="0"/>
              <a:t>Genscan</a:t>
            </a:r>
            <a:r>
              <a:rPr lang="en-US" altLang="en-US" dirty="0"/>
              <a:t> considers the following:</a:t>
            </a:r>
          </a:p>
          <a:p>
            <a:pPr lvl="1"/>
            <a:r>
              <a:rPr lang="en-US" altLang="en-US" dirty="0"/>
              <a:t>Promoter signals</a:t>
            </a:r>
          </a:p>
          <a:p>
            <a:pPr lvl="1"/>
            <a:r>
              <a:rPr lang="en-US" altLang="en-US" dirty="0"/>
              <a:t>Polyadenylation signals</a:t>
            </a:r>
          </a:p>
          <a:p>
            <a:pPr lvl="1"/>
            <a:r>
              <a:rPr lang="en-US" altLang="en-US" dirty="0"/>
              <a:t>Splice signals</a:t>
            </a:r>
          </a:p>
          <a:p>
            <a:pPr lvl="1"/>
            <a:r>
              <a:rPr lang="en-US" altLang="en-US" dirty="0"/>
              <a:t>Probability of coding and non-coding DNA</a:t>
            </a:r>
          </a:p>
          <a:p>
            <a:pPr lvl="1"/>
            <a:r>
              <a:rPr lang="en-US" altLang="en-US" dirty="0"/>
              <a:t>Gene, exon and intron length</a:t>
            </a:r>
          </a:p>
        </p:txBody>
      </p:sp>
      <p:pic>
        <p:nvPicPr>
          <p:cNvPr id="56323" name="Picture 5">
            <a:extLst>
              <a:ext uri="{FF2B5EF4-FFF2-40B4-BE49-F238E27FC236}">
                <a16:creationId xmlns:a16="http://schemas.microsoft.com/office/drawing/2014/main" id="{A3A6FD96-A982-154E-890B-BCDA77EC2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" b="49660"/>
          <a:stretch>
            <a:fillRect/>
          </a:stretch>
        </p:blipFill>
        <p:spPr bwMode="auto">
          <a:xfrm>
            <a:off x="4572000" y="1905000"/>
            <a:ext cx="4114800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Text Box 6">
            <a:extLst>
              <a:ext uri="{FF2B5EF4-FFF2-40B4-BE49-F238E27FC236}">
                <a16:creationId xmlns:a16="http://schemas.microsoft.com/office/drawing/2014/main" id="{4E3996F2-6B24-5445-BBBC-C542B1214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638800"/>
            <a:ext cx="2895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/>
              <a:t>Chris Burge and Samuel Karlin, </a:t>
            </a:r>
            <a:r>
              <a:rPr lang="en-US" altLang="en-US" sz="1200" i="1"/>
              <a:t>Prediction of Complete Gene Structures in Human Genomic DNA</a:t>
            </a:r>
            <a:r>
              <a:rPr lang="en-US" altLang="en-US" sz="1200"/>
              <a:t>, JMB. (1997) </a:t>
            </a:r>
            <a:r>
              <a:rPr lang="en-US" altLang="en-US" sz="1200" b="1"/>
              <a:t>268</a:t>
            </a:r>
            <a:r>
              <a:rPr lang="en-US" altLang="en-US" sz="1200"/>
              <a:t>, 78-94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>
            <a:extLst>
              <a:ext uri="{FF2B5EF4-FFF2-40B4-BE49-F238E27FC236}">
                <a16:creationId xmlns:a16="http://schemas.microsoft.com/office/drawing/2014/main" id="{9F00D0F2-50A2-8449-8F50-570E4ACE6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Improve Predictions?</a:t>
            </a:r>
          </a:p>
        </p:txBody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607C6B95-1722-6A48-BD46-B139A18F50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2057400"/>
            <a:ext cx="4495800" cy="3810001"/>
          </a:xfrm>
        </p:spPr>
        <p:txBody>
          <a:bodyPr>
            <a:normAutofit/>
          </a:bodyPr>
          <a:lstStyle/>
          <a:p>
            <a:r>
              <a:rPr lang="en-US" altLang="en-US" dirty="0"/>
              <a:t>New gene finders use additional evidence to generate better predictions:</a:t>
            </a:r>
          </a:p>
          <a:p>
            <a:pPr lvl="1"/>
            <a:r>
              <a:rPr lang="en-US" altLang="en-US" i="1" dirty="0" err="1"/>
              <a:t>Twinscan</a:t>
            </a:r>
            <a:r>
              <a:rPr lang="en-US" altLang="en-US" dirty="0"/>
              <a:t> extends model in </a:t>
            </a:r>
            <a:r>
              <a:rPr lang="en-US" altLang="en-US" i="1" dirty="0"/>
              <a:t>Genscan</a:t>
            </a:r>
            <a:r>
              <a:rPr lang="en-US" altLang="en-US" dirty="0"/>
              <a:t> by using </a:t>
            </a:r>
            <a:r>
              <a:rPr lang="en-US" altLang="en-US" b="1" dirty="0">
                <a:solidFill>
                  <a:srgbClr val="C00000"/>
                </a:solidFill>
              </a:rPr>
              <a:t>homology</a:t>
            </a:r>
            <a:r>
              <a:rPr lang="en-US" altLang="en-US" dirty="0"/>
              <a:t> between two related species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Separate model used for exons, introns, splice sites, UTR’s </a:t>
            </a:r>
          </a:p>
        </p:txBody>
      </p:sp>
      <p:pic>
        <p:nvPicPr>
          <p:cNvPr id="58371" name="Picture 4">
            <a:extLst>
              <a:ext uri="{FF2B5EF4-FFF2-40B4-BE49-F238E27FC236}">
                <a16:creationId xmlns:a16="http://schemas.microsoft.com/office/drawing/2014/main" id="{27534EE3-8747-B94C-AF30-987E05F074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12950"/>
            <a:ext cx="41910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5">
            <a:extLst>
              <a:ext uri="{FF2B5EF4-FFF2-40B4-BE49-F238E27FC236}">
                <a16:creationId xmlns:a16="http://schemas.microsoft.com/office/drawing/2014/main" id="{6EB560C1-6F6C-E542-89DE-ECEBB9B97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441950"/>
            <a:ext cx="3886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00" dirty="0"/>
              <a:t>Ian Korf, et al. </a:t>
            </a:r>
            <a:r>
              <a:rPr lang="en-US" altLang="en-US" sz="1400" i="1" dirty="0"/>
              <a:t>Integrating genomic homology into gene structure prediction</a:t>
            </a:r>
            <a:r>
              <a:rPr lang="en-US" altLang="en-US" sz="1400" dirty="0"/>
              <a:t>. Bioinformatics. (2001)</a:t>
            </a:r>
            <a:r>
              <a:rPr lang="en-US" altLang="en-US" sz="1400" b="1" dirty="0"/>
              <a:t> 17 </a:t>
            </a:r>
            <a:r>
              <a:rPr lang="en-US" altLang="en-US" sz="1400" dirty="0"/>
              <a:t>S140-S148.</a:t>
            </a:r>
            <a:r>
              <a:rPr lang="en-US" altLang="en-US" sz="1400" b="1" dirty="0"/>
              <a:t> 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ABDE8B0-86A7-1442-8C8C-1150206FC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1137" y="0"/>
            <a:ext cx="8162925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Gene Annotation System</a:t>
            </a:r>
          </a:p>
        </p:txBody>
      </p:sp>
      <p:pic>
        <p:nvPicPr>
          <p:cNvPr id="60419" name="Picture 3">
            <a:extLst>
              <a:ext uri="{FF2B5EF4-FFF2-40B4-BE49-F238E27FC236}">
                <a16:creationId xmlns:a16="http://schemas.microsoft.com/office/drawing/2014/main" id="{5A6F790C-0D9E-1B4D-B8DB-8E9925B3299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/>
        </p:blipFill>
        <p:spPr>
          <a:xfrm>
            <a:off x="413657" y="1153885"/>
            <a:ext cx="3962202" cy="5404327"/>
          </a:xfrm>
        </p:spPr>
      </p:pic>
      <p:sp>
        <p:nvSpPr>
          <p:cNvPr id="60421" name="Text Box 5">
            <a:extLst>
              <a:ext uri="{FF2B5EF4-FFF2-40B4-BE49-F238E27FC236}">
                <a16:creationId xmlns:a16="http://schemas.microsoft.com/office/drawing/2014/main" id="{B8FEECD1-6CFC-BF49-B16D-1EF9FA07D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943600"/>
            <a:ext cx="4038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i="1" dirty="0">
                <a:solidFill>
                  <a:srgbClr val="000000"/>
                </a:solidFill>
              </a:rPr>
              <a:t>Val Curwen, et al. The </a:t>
            </a:r>
            <a:r>
              <a:rPr lang="en-US" altLang="en-US" sz="1600" i="1" dirty="0" err="1">
                <a:solidFill>
                  <a:srgbClr val="000000"/>
                </a:solidFill>
              </a:rPr>
              <a:t>Ensembl</a:t>
            </a:r>
            <a:r>
              <a:rPr lang="en-US" altLang="en-US" sz="1600" i="1" dirty="0">
                <a:solidFill>
                  <a:srgbClr val="000000"/>
                </a:solidFill>
              </a:rPr>
              <a:t> Automatic Gene Annotation System Genome Res., (2004) </a:t>
            </a:r>
            <a:r>
              <a:rPr lang="en-US" altLang="en-US" sz="1600" b="1" i="1" dirty="0">
                <a:solidFill>
                  <a:srgbClr val="000000"/>
                </a:solidFill>
              </a:rPr>
              <a:t>14</a:t>
            </a:r>
            <a:r>
              <a:rPr lang="en-US" altLang="en-US" sz="1600" i="1" dirty="0">
                <a:solidFill>
                  <a:srgbClr val="000000"/>
                </a:solidFill>
              </a:rPr>
              <a:t> 942 - 950.</a:t>
            </a:r>
          </a:p>
          <a:p>
            <a:pPr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909EAE49-27BB-6A44-A5D0-2763F6D455E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0" y="1676400"/>
            <a:ext cx="4419600" cy="402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/>
              <a:t>All </a:t>
            </a:r>
            <a:r>
              <a:rPr lang="en-US" altLang="en-US" sz="2400" dirty="0" err="1"/>
              <a:t>Ensembl</a:t>
            </a:r>
            <a:r>
              <a:rPr lang="en-US" altLang="en-US" sz="2400" dirty="0"/>
              <a:t> gene predictions are based on experimental evidence</a:t>
            </a:r>
          </a:p>
          <a:p>
            <a:pPr lvl="1"/>
            <a:endParaRPr lang="en-US" altLang="en-US" sz="2100" dirty="0"/>
          </a:p>
          <a:p>
            <a:r>
              <a:rPr lang="en-US" altLang="en-US" sz="2400" dirty="0"/>
              <a:t>Predictions based on </a:t>
            </a:r>
            <a:r>
              <a:rPr lang="en-US" altLang="en-US" sz="2400" b="1" dirty="0">
                <a:solidFill>
                  <a:srgbClr val="C00000"/>
                </a:solidFill>
              </a:rPr>
              <a:t>manually curated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UniProtKB</a:t>
            </a:r>
            <a:r>
              <a:rPr lang="en-US" altLang="en-US" sz="2400" dirty="0"/>
              <a:t> / Swiss-</a:t>
            </a:r>
            <a:r>
              <a:rPr lang="en-US" altLang="en-US" sz="2400" dirty="0" err="1"/>
              <a:t>Prot</a:t>
            </a:r>
            <a:r>
              <a:rPr lang="en-US" altLang="en-US" sz="2400" dirty="0"/>
              <a:t> / RefSeq databases</a:t>
            </a:r>
          </a:p>
          <a:p>
            <a:pPr lvl="1"/>
            <a:endParaRPr lang="en-US" altLang="en-US" sz="2100" dirty="0"/>
          </a:p>
          <a:p>
            <a:r>
              <a:rPr lang="en-US" altLang="en-US" sz="2400" dirty="0"/>
              <a:t>UTRs are annotated only if they are supported by EMBL mRNA records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877C97EC-7890-0A44-A069-4E37A90F4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/>
              <a:t>UCSC Genome Browser</a:t>
            </a:r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6A4F73D4-0C46-104E-9A0A-E087DDA2C8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01574"/>
            <a:ext cx="8515350" cy="4791299"/>
          </a:xfrm>
        </p:spPr>
        <p:txBody>
          <a:bodyPr>
            <a:normAutofit/>
          </a:bodyPr>
          <a:lstStyle/>
          <a:p>
            <a:r>
              <a:rPr lang="en-US" altLang="en-US" i="1" dirty="0"/>
              <a:t>UCSC Genome Browser</a:t>
            </a:r>
            <a:r>
              <a:rPr lang="en-US" altLang="en-US" dirty="0"/>
              <a:t> is created by the Genome Bioinformatics Group at UC Santa Cruz</a:t>
            </a:r>
          </a:p>
          <a:p>
            <a:endParaRPr lang="en-US" altLang="en-US" dirty="0"/>
          </a:p>
          <a:p>
            <a:r>
              <a:rPr lang="en-US" altLang="en-US" dirty="0"/>
              <a:t>Development team: </a:t>
            </a:r>
            <a:r>
              <a:rPr lang="en-US" altLang="en-US" dirty="0">
                <a:hlinkClick r:id="rId3"/>
              </a:rPr>
              <a:t>https://genome.ucsc.edu/staff.html</a:t>
            </a:r>
            <a:endParaRPr lang="en-US" altLang="en-US" dirty="0"/>
          </a:p>
          <a:p>
            <a:pPr lvl="1"/>
            <a:r>
              <a:rPr lang="en-US" altLang="en-US" dirty="0"/>
              <a:t>Led by Jim Kent and David Haussler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The </a:t>
            </a:r>
            <a:r>
              <a:rPr lang="en-US" altLang="en-US" i="1" dirty="0"/>
              <a:t>UCSC Genome Browser</a:t>
            </a:r>
            <a:r>
              <a:rPr lang="en-US" altLang="en-US" dirty="0"/>
              <a:t> was initially created for the human genome project</a:t>
            </a:r>
          </a:p>
          <a:p>
            <a:pPr lvl="1"/>
            <a:r>
              <a:rPr lang="en-US" altLang="en-US" dirty="0"/>
              <a:t>It has since been adapted for many other organisms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A00B8FA4-9FFD-C946-980A-CFD4CAC5A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53953CE1-C67A-7942-A440-6C4F624BB0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Abridged version of Bio 4342 lecture (next 5 slides)</a:t>
            </a:r>
          </a:p>
          <a:p>
            <a:endParaRPr lang="en-US" altLang="en-US" dirty="0"/>
          </a:p>
          <a:p>
            <a:r>
              <a:rPr lang="en-US" altLang="en-US" dirty="0"/>
              <a:t>Work together on one chimp feature from “BAC analysis”</a:t>
            </a:r>
          </a:p>
          <a:p>
            <a:endParaRPr lang="en-US" altLang="en-US" dirty="0"/>
          </a:p>
          <a:p>
            <a:r>
              <a:rPr lang="en-US" altLang="en-US" dirty="0"/>
              <a:t>Optional work on chimp chunk individually with help from TA’s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87A80FD7-8819-944C-B1A5-2F0A66B72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Basic Strategy for Annotation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5729A12D-54A3-D848-BBFC-22B7293C58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88670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Use </a:t>
            </a:r>
            <a:r>
              <a:rPr lang="en-US" altLang="en-US" i="1" dirty="0"/>
              <a:t>ab initio</a:t>
            </a:r>
            <a:r>
              <a:rPr lang="en-US" altLang="en-US" dirty="0"/>
              <a:t> prediction to focus attention on genomic features (areas) of interest</a:t>
            </a:r>
          </a:p>
          <a:p>
            <a:pPr lvl="1"/>
            <a:endParaRPr lang="en-US" altLang="en-US" dirty="0"/>
          </a:p>
          <a:p>
            <a:pPr>
              <a:buClr>
                <a:schemeClr val="tx1"/>
              </a:buClr>
            </a:pPr>
            <a:r>
              <a:rPr lang="en-US" altLang="en-US" b="1" dirty="0">
                <a:solidFill>
                  <a:srgbClr val="C00000"/>
                </a:solidFill>
              </a:rPr>
              <a:t>80% failure rate</a:t>
            </a:r>
            <a:r>
              <a:rPr lang="en-US" altLang="en-US" dirty="0"/>
              <a:t>; where are the mistakes?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Add as much other evidence as you can to refine the gene model and support your conclusion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What other evidence is there?</a:t>
            </a:r>
          </a:p>
          <a:p>
            <a:pPr marL="693738" lvl="1" indent="-350838">
              <a:buFont typeface="+mj-lt"/>
              <a:buAutoNum type="arabicPeriod"/>
            </a:pPr>
            <a:r>
              <a:rPr lang="en-US" altLang="en-US" dirty="0"/>
              <a:t> Basic gene structure</a:t>
            </a:r>
          </a:p>
          <a:p>
            <a:pPr marL="693738" lvl="1" indent="-350838">
              <a:buFont typeface="+mj-lt"/>
              <a:buAutoNum type="arabicPeriod"/>
            </a:pPr>
            <a:r>
              <a:rPr lang="en-US" altLang="en-US" dirty="0"/>
              <a:t> Motif information</a:t>
            </a:r>
          </a:p>
          <a:p>
            <a:pPr marL="693738" lvl="1" indent="-350838">
              <a:buFont typeface="+mj-lt"/>
              <a:buAutoNum type="arabicPeriod"/>
            </a:pPr>
            <a:r>
              <a:rPr lang="en-US" altLang="en-US" dirty="0"/>
              <a:t> </a:t>
            </a:r>
            <a:r>
              <a:rPr lang="en-US" altLang="en-US" i="1" dirty="0"/>
              <a:t>BLAST</a:t>
            </a:r>
            <a:r>
              <a:rPr lang="en-US" altLang="en-US" dirty="0"/>
              <a:t> homologies: nr, protein, ESTs</a:t>
            </a:r>
          </a:p>
          <a:p>
            <a:pPr marL="693738" lvl="1" indent="-350838">
              <a:buFont typeface="+mj-lt"/>
              <a:buAutoNum type="arabicPeriod"/>
            </a:pPr>
            <a:r>
              <a:rPr lang="en-US" altLang="en-US" dirty="0"/>
              <a:t> Other species or other proteins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65722695-911A-F147-B8AB-449186B23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Chimpanzee Annotation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A64D599D-F330-3743-B927-AAF9323180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/>
              <a:t>1. Basic gene structure</a:t>
            </a:r>
          </a:p>
          <a:p>
            <a:pPr lvl="1"/>
            <a:r>
              <a:rPr lang="en-US" altLang="en-US" dirty="0"/>
              <a:t>Only </a:t>
            </a:r>
            <a:r>
              <a:rPr lang="en-US" altLang="en-US" b="1" dirty="0">
                <a:solidFill>
                  <a:srgbClr val="C00000"/>
                </a:solidFill>
              </a:rPr>
              <a:t>~15%</a:t>
            </a:r>
            <a:r>
              <a:rPr lang="en-US" altLang="en-US" dirty="0"/>
              <a:t> of known mammalian genes have </a:t>
            </a:r>
            <a:r>
              <a:rPr lang="en-US" altLang="en-US" b="1" dirty="0">
                <a:solidFill>
                  <a:srgbClr val="C00000"/>
                </a:solidFill>
              </a:rPr>
              <a:t>one exon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Many </a:t>
            </a:r>
            <a:r>
              <a:rPr lang="en-US" altLang="en-US" b="1" dirty="0">
                <a:solidFill>
                  <a:srgbClr val="C00000"/>
                </a:solidFill>
              </a:rPr>
              <a:t>pseudogenes</a:t>
            </a:r>
            <a:r>
              <a:rPr lang="en-US" altLang="en-US" dirty="0"/>
              <a:t> are mRNAs that have </a:t>
            </a:r>
            <a:r>
              <a:rPr lang="en-US" altLang="en-US" b="1" dirty="0">
                <a:solidFill>
                  <a:srgbClr val="C00000"/>
                </a:solidFill>
              </a:rPr>
              <a:t>retrotransposed</a:t>
            </a:r>
            <a:r>
              <a:rPr lang="en-US" altLang="en-US" dirty="0"/>
              <a:t> back into the genome; many of these will appear as a single exon genes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Increase vigilance for signs of a pseudogene when considering any single exon gene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Alternatively, there may be missing exons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A7D227C-2230-3047-A7D4-F1444EA373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Chimpanzee Annotation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8BCA8B49-374D-704D-AAE2-D383BDB84E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/>
              <a:t>2. Motif information</a:t>
            </a:r>
          </a:p>
          <a:p>
            <a:pPr lvl="1"/>
            <a:r>
              <a:rPr lang="en-US" altLang="en-US" i="1" dirty="0"/>
              <a:t>Genscan</a:t>
            </a:r>
            <a:r>
              <a:rPr lang="en-US" altLang="en-US" dirty="0"/>
              <a:t> uses statistical methods to predict genes, will tag all apparent ORFs of sufficient length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Since genomes are very large, statistical methods will give some false positives</a:t>
            </a:r>
          </a:p>
          <a:p>
            <a:pPr lvl="2"/>
            <a:r>
              <a:rPr lang="en-US" altLang="en-US" dirty="0"/>
              <a:t>Sequence looks like a gene simply by chance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If the predicted gene has </a:t>
            </a:r>
            <a:r>
              <a:rPr lang="en-US" altLang="en-US" b="1" dirty="0">
                <a:solidFill>
                  <a:srgbClr val="C00000"/>
                </a:solidFill>
              </a:rPr>
              <a:t>protein motifs</a:t>
            </a:r>
            <a:r>
              <a:rPr lang="en-US" altLang="en-US" dirty="0"/>
              <a:t> found in other proteins, it is much less likely to be a false positive and more likely to be a real gene or a real pseudogene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A839D398-2C9C-CD47-91BF-7D4CFEC41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Chimpanzee Annotation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D5793B65-EB81-F846-80F4-4DDB2AF8E5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8362950" cy="4879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dirty="0"/>
              <a:t>3. </a:t>
            </a:r>
            <a:r>
              <a:rPr lang="en-US" altLang="en-US" i="1" dirty="0"/>
              <a:t>BLAST </a:t>
            </a:r>
            <a:r>
              <a:rPr lang="en-US" altLang="en-US" dirty="0"/>
              <a:t>homology: nr, protein, EST</a:t>
            </a:r>
          </a:p>
          <a:p>
            <a:pPr lvl="1"/>
            <a:r>
              <a:rPr lang="en-US" altLang="en-US" dirty="0"/>
              <a:t>Homology to known proteins argues against false positive</a:t>
            </a:r>
          </a:p>
          <a:p>
            <a:pPr marL="342900" lvl="1" indent="0">
              <a:buNone/>
            </a:pP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Mammals have many gene families and many pseudogenes</a:t>
            </a:r>
          </a:p>
          <a:p>
            <a:pPr lvl="2"/>
            <a:r>
              <a:rPr lang="en-US" altLang="en-US" dirty="0"/>
              <a:t>Both can show high sequence similarity to your predicted gene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Consider </a:t>
            </a:r>
            <a:r>
              <a:rPr lang="en-US" altLang="en-US" b="1" dirty="0">
                <a:solidFill>
                  <a:srgbClr val="C00000"/>
                </a:solidFill>
              </a:rPr>
              <a:t>length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C00000"/>
                </a:solidFill>
              </a:rPr>
              <a:t>percent identity</a:t>
            </a:r>
            <a:r>
              <a:rPr lang="en-US" altLang="en-US" dirty="0"/>
              <a:t> when examining alignments</a:t>
            </a:r>
          </a:p>
          <a:p>
            <a:pPr lvl="2"/>
            <a:r>
              <a:rPr lang="en-US" altLang="en-US" dirty="0"/>
              <a:t>Human vs. chimp orthologs should differ by </a:t>
            </a:r>
            <a:r>
              <a:rPr lang="en-US" altLang="en-US" b="1" dirty="0">
                <a:solidFill>
                  <a:srgbClr val="C00000"/>
                </a:solidFill>
              </a:rPr>
              <a:t>&lt;1%</a:t>
            </a:r>
          </a:p>
          <a:p>
            <a:pPr lvl="2"/>
            <a:r>
              <a:rPr lang="en-US" altLang="en-US" dirty="0"/>
              <a:t>Most paralogs or homologs will differ by more than this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Without good EST or RNA-Seq evidence you can never be sure; make your best guess and be able to defend 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4339C173-D91E-C547-AFD2-8C5D92695C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Chimpanzee Annotation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12601E35-F095-864A-98FD-2474BDBCEF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836295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4. Other species or other proteins</a:t>
            </a:r>
          </a:p>
          <a:p>
            <a:pPr lvl="1"/>
            <a:r>
              <a:rPr lang="en-US" altLang="en-US" dirty="0"/>
              <a:t>For any similarity hit, look for even better hits elsewhere in the genome</a:t>
            </a:r>
          </a:p>
          <a:p>
            <a:pPr lvl="2"/>
            <a:r>
              <a:rPr lang="en-US" altLang="en-US" dirty="0"/>
              <a:t>Paralogs and pseudogenes will look similar but will usually have an even better hit somewhere else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If you are convinced you have a gene and it is a member of a multi-gene family, be sure to </a:t>
            </a:r>
            <a:r>
              <a:rPr lang="en-US" altLang="en-US" b="1" dirty="0">
                <a:solidFill>
                  <a:srgbClr val="C00000"/>
                </a:solidFill>
              </a:rPr>
              <a:t>pick the right ortholog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Look at synteny with properly distant species (mouse or rat)</a:t>
            </a:r>
          </a:p>
          <a:p>
            <a:pPr lvl="2"/>
            <a:r>
              <a:rPr lang="en-US" altLang="en-US" dirty="0"/>
              <a:t>Evidence for a transposition suggests a pseudogene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0A24D52C-2A4A-2941-AC10-9C24DE254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Chimp BAC Analysis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6AFABFF1-A0BE-804B-99E7-8394616AB8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886700" cy="5167311"/>
          </a:xfrm>
        </p:spPr>
        <p:txBody>
          <a:bodyPr>
            <a:normAutofit/>
          </a:bodyPr>
          <a:lstStyle/>
          <a:p>
            <a:r>
              <a:rPr lang="en-US" altLang="en-US" dirty="0"/>
              <a:t>Worksheet in your folder, follow along, ask for help</a:t>
            </a:r>
          </a:p>
          <a:p>
            <a:pPr lvl="2"/>
            <a:endParaRPr lang="en-US" altLang="en-US" dirty="0"/>
          </a:p>
          <a:p>
            <a:r>
              <a:rPr lang="en-US" altLang="en-US" i="1" dirty="0"/>
              <a:t>Genscan</a:t>
            </a:r>
            <a:r>
              <a:rPr lang="en-US" altLang="en-US" dirty="0"/>
              <a:t> was run on the </a:t>
            </a:r>
            <a:r>
              <a:rPr lang="en-US" altLang="en-US" b="1" dirty="0">
                <a:solidFill>
                  <a:srgbClr val="C00000"/>
                </a:solidFill>
              </a:rPr>
              <a:t>repeat-masked BAC</a:t>
            </a:r>
            <a:r>
              <a:rPr lang="en-US" altLang="en-US" dirty="0"/>
              <a:t> using the </a:t>
            </a:r>
            <a:r>
              <a:rPr lang="en-US" altLang="en-US" b="1" dirty="0">
                <a:solidFill>
                  <a:srgbClr val="C00000"/>
                </a:solidFill>
              </a:rPr>
              <a:t>vertebrate</a:t>
            </a:r>
            <a:r>
              <a:rPr lang="en-US" altLang="en-US" dirty="0"/>
              <a:t> parameter set (</a:t>
            </a:r>
            <a:r>
              <a:rPr lang="en-US" altLang="en-US" dirty="0" err="1"/>
              <a:t>GENSCAN_ChimpBAC.html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i="1" dirty="0"/>
              <a:t>Genscan</a:t>
            </a:r>
            <a:r>
              <a:rPr lang="en-US" altLang="en-US" dirty="0"/>
              <a:t> is a good </a:t>
            </a:r>
            <a:r>
              <a:rPr lang="en-US" altLang="en-US" i="1" dirty="0"/>
              <a:t>ab initio</a:t>
            </a:r>
            <a:r>
              <a:rPr lang="en-US" altLang="en-US" dirty="0"/>
              <a:t> gene finder</a:t>
            </a:r>
          </a:p>
          <a:p>
            <a:pPr lvl="1"/>
            <a:r>
              <a:rPr lang="en-US" altLang="en-US" dirty="0"/>
              <a:t>Predicts 8 genes within this BAC</a:t>
            </a:r>
          </a:p>
          <a:p>
            <a:pPr lvl="1"/>
            <a:r>
              <a:rPr lang="en-US" altLang="en-US" dirty="0"/>
              <a:t>By default, </a:t>
            </a:r>
            <a:r>
              <a:rPr lang="en-US" altLang="en-US" i="1" dirty="0"/>
              <a:t>Genscan</a:t>
            </a:r>
            <a:r>
              <a:rPr lang="en-US" altLang="en-US" dirty="0"/>
              <a:t> also predicts promoter and poly-A sites; however, these are generally unreliable</a:t>
            </a:r>
          </a:p>
          <a:p>
            <a:pPr lvl="1"/>
            <a:r>
              <a:rPr lang="en-US" altLang="en-US" dirty="0"/>
              <a:t>Output consists of map, summary table, peptide  and coding sequences of the predicted genes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1782</Words>
  <Application>Microsoft Macintosh PowerPoint</Application>
  <PresentationFormat>On-screen Show (4:3)</PresentationFormat>
  <Paragraphs>266</Paragraphs>
  <Slides>28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</vt:lpstr>
      <vt:lpstr>Wingdings</vt:lpstr>
      <vt:lpstr>Office Theme</vt:lpstr>
      <vt:lpstr>Gene Finding in Chimpanzee</vt:lpstr>
      <vt:lpstr>Chimp Analysis</vt:lpstr>
      <vt:lpstr>Agenda</vt:lpstr>
      <vt:lpstr>Basic Strategy for Annotation</vt:lpstr>
      <vt:lpstr>Chimpanzee Annotation</vt:lpstr>
      <vt:lpstr>Chimpanzee Annotation</vt:lpstr>
      <vt:lpstr>Chimpanzee Annotation</vt:lpstr>
      <vt:lpstr>Chimpanzee Annotation</vt:lpstr>
      <vt:lpstr>Chimp BAC Analysis</vt:lpstr>
      <vt:lpstr>Chimp BAC Analysis </vt:lpstr>
      <vt:lpstr>Interpreting blastp Output</vt:lpstr>
      <vt:lpstr>Investigating HMGB3 Alignment</vt:lpstr>
      <vt:lpstr>Analysis Using the UCSC Genome Browser</vt:lpstr>
      <vt:lpstr>Human BLAT Results</vt:lpstr>
      <vt:lpstr>Human UCSC Genome Browser</vt:lpstr>
      <vt:lpstr>Investigate Partial Match</vt:lpstr>
      <vt:lpstr>BLAT Search of Human HMGB3</vt:lpstr>
      <vt:lpstr>Examining Alignment</vt:lpstr>
      <vt:lpstr>Confirming Pseudogene</vt:lpstr>
      <vt:lpstr>Confirming Pseudogene</vt:lpstr>
      <vt:lpstr>Conclusions</vt:lpstr>
      <vt:lpstr>Questions?</vt:lpstr>
      <vt:lpstr>PowerPoint Presentation</vt:lpstr>
      <vt:lpstr>ab initio Gene Finders</vt:lpstr>
      <vt:lpstr>Genscan Gene Model</vt:lpstr>
      <vt:lpstr>How to Improve Predictions?</vt:lpstr>
      <vt:lpstr>Gene Annotation System</vt:lpstr>
      <vt:lpstr>UCSC Genome Browser</vt:lpstr>
    </vt:vector>
  </TitlesOfParts>
  <Company>Washington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 initio and Evidence-Based Gene Finding</dc:title>
  <dc:creator>Chris Shaffer</dc:creator>
  <cp:lastModifiedBy>Leung, Wilson</cp:lastModifiedBy>
  <cp:revision>227</cp:revision>
  <cp:lastPrinted>2021-08-22T18:50:08Z</cp:lastPrinted>
  <dcterms:created xsi:type="dcterms:W3CDTF">2008-06-01T21:09:10Z</dcterms:created>
  <dcterms:modified xsi:type="dcterms:W3CDTF">2021-08-22T18:50:34Z</dcterms:modified>
</cp:coreProperties>
</file>