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90" r:id="rId4"/>
    <p:sldId id="277" r:id="rId5"/>
    <p:sldId id="289" r:id="rId6"/>
    <p:sldId id="260" r:id="rId7"/>
    <p:sldId id="278" r:id="rId8"/>
    <p:sldId id="279" r:id="rId9"/>
    <p:sldId id="291" r:id="rId10"/>
    <p:sldId id="280" r:id="rId11"/>
    <p:sldId id="293" r:id="rId12"/>
    <p:sldId id="281" r:id="rId13"/>
    <p:sldId id="284" r:id="rId14"/>
    <p:sldId id="258" r:id="rId15"/>
    <p:sldId id="292" r:id="rId16"/>
    <p:sldId id="288" r:id="rId17"/>
    <p:sldId id="261" r:id="rId18"/>
    <p:sldId id="263" r:id="rId19"/>
    <p:sldId id="266" r:id="rId20"/>
    <p:sldId id="267" r:id="rId21"/>
    <p:sldId id="276" r:id="rId22"/>
    <p:sldId id="268" r:id="rId23"/>
    <p:sldId id="262" r:id="rId24"/>
    <p:sldId id="269" r:id="rId25"/>
    <p:sldId id="270" r:id="rId26"/>
    <p:sldId id="271" r:id="rId27"/>
    <p:sldId id="272" r:id="rId28"/>
    <p:sldId id="273" r:id="rId29"/>
    <p:sldId id="274" r:id="rId30"/>
    <p:sldId id="27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8163" autoAdjust="0"/>
  </p:normalViewPr>
  <p:slideViewPr>
    <p:cSldViewPr snapToGrid="0" snapToObjects="1">
      <p:cViewPr varScale="1">
        <p:scale>
          <a:sx n="108" d="100"/>
          <a:sy n="108" d="100"/>
        </p:scale>
        <p:origin x="220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455F3AD-8956-7544-80CC-1786F0C6CA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96CBF1-1FE8-3E4A-A2BC-D82C2080763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09/01/2020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704232-7295-AA42-B939-F884FDE2445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FF6ABB-6DFF-934B-8D90-C2716BBE4DE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5BCA7-2037-9947-BFBB-8E804FBFD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66954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09/01/2020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57D9B-B457-EC47-91A0-03FE9E1F3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1180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Last Update: 09/01/2020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57D9B-B457-EC47-91A0-03FE9E1F3251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FF6902-D0D2-EA43-A0A8-70ED632352C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09/01/2020</a:t>
            </a:r>
          </a:p>
        </p:txBody>
      </p:sp>
    </p:spTree>
    <p:extLst>
      <p:ext uri="{BB962C8B-B14F-4D97-AF65-F5344CB8AC3E}">
        <p14:creationId xmlns:p14="http://schemas.microsoft.com/office/powerpoint/2010/main" val="619546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9/11/20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 dirty="0">
                <a:solidFill>
                  <a:schemeClr val="bg1"/>
                </a:solidFill>
                <a:sym typeface="Wingdings"/>
              </a:rPr>
              <a:t>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9/11/20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9/11/20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9/11/20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9/11/20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Drag picture to placeholder or click icon to add</a:t>
            </a:r>
            <a:endParaRPr dirty="0"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9/11/20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  <a:endParaRPr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9/11/20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9/11/20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9/11/20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9/11/20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Drag picture to placeholder or click icon to add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 dirty="0">
                <a:solidFill>
                  <a:schemeClr val="bg1"/>
                </a:solidFill>
                <a:sym typeface="Wingdings"/>
              </a:rPr>
              <a:t>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 dirty="0">
                <a:solidFill>
                  <a:schemeClr val="bg1"/>
                </a:solidFill>
                <a:sym typeface="Wingdings"/>
              </a:rPr>
              <a:t>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9/11/20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Drag picture to placeholder or click icon to add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9/11/20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 dirty="0">
                <a:solidFill>
                  <a:schemeClr val="bg1"/>
                </a:solidFill>
                <a:sym typeface="Wingdings"/>
              </a:rPr>
              <a:t>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9/11/20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9/11/20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9/11/20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9/11/20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251665B-C24A-4702-B522-6A4334602E03}" type="datetimeFigureOut">
              <a:rPr lang="en-US" smtClean="0"/>
              <a:t>9/11/20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FD889E0-CAB2-4699-909D-B9A88D47ACB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hegep.org/curriculumsearch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gep.rele.chinmay@gmail.com" TargetMode="External"/><Relationship Id="rId2" Type="http://schemas.openxmlformats.org/officeDocument/2006/relationships/hyperlink" Target="mailto:kmsandlin@ua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hegep.org/staffandleadership/" TargetMode="External"/><Relationship Id="rId5" Type="http://schemas.openxmlformats.org/officeDocument/2006/relationships/hyperlink" Target="mailto:lreed1@ua.edu" TargetMode="External"/><Relationship Id="rId4" Type="http://schemas.openxmlformats.org/officeDocument/2006/relationships/hyperlink" Target="mailto:wleung@wustl.edu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515107"/>
            <a:ext cx="7808976" cy="1088136"/>
          </a:xfrm>
        </p:spPr>
        <p:txBody>
          <a:bodyPr>
            <a:normAutofit fontScale="90000"/>
          </a:bodyPr>
          <a:lstStyle/>
          <a:p>
            <a:r>
              <a:rPr lang="en-US" dirty="0"/>
              <a:t>GEP Implementation at Mt. San Jacinto Community College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Nick Reeves, Ph.D.</a:t>
            </a:r>
          </a:p>
        </p:txBody>
      </p:sp>
      <p:pic>
        <p:nvPicPr>
          <p:cNvPr id="5" name="Picture 4" descr="IMG_331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0254" y="2320089"/>
            <a:ext cx="5063493" cy="379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33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Can I guide students through </a:t>
            </a:r>
            <a:br>
              <a:rPr lang="en-US" sz="2800" dirty="0"/>
            </a:br>
            <a:r>
              <a:rPr lang="en-US" sz="2800" dirty="0"/>
              <a:t>an annotation project?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456" y="1869196"/>
            <a:ext cx="7076747" cy="532482"/>
          </a:xfrm>
        </p:spPr>
        <p:txBody>
          <a:bodyPr/>
          <a:lstStyle/>
          <a:p>
            <a:r>
              <a:rPr lang="en-US" dirty="0"/>
              <a:t>GEP Curriculum Resources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212441-88FD-424A-973C-6CD1904AD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6456" y="2401678"/>
            <a:ext cx="7669499" cy="39486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34B5410-4576-4048-B7B4-968D5010FE15}"/>
              </a:ext>
            </a:extLst>
          </p:cNvPr>
          <p:cNvSpPr/>
          <p:nvPr/>
        </p:nvSpPr>
        <p:spPr>
          <a:xfrm>
            <a:off x="736456" y="6350331"/>
            <a:ext cx="7669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hlinkClick r:id="rId3"/>
              </a:rPr>
              <a:t>https://thegep.org/curriculumsearch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6092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Can I guide students through </a:t>
            </a:r>
            <a:br>
              <a:rPr lang="en-US" sz="2800" dirty="0"/>
            </a:br>
            <a:r>
              <a:rPr lang="en-US" sz="2800" dirty="0"/>
              <a:t>an annotation project?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8499" y="1961896"/>
            <a:ext cx="7889751" cy="489610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Curriculum, Recruitment, &amp; Training Specialist:</a:t>
            </a:r>
          </a:p>
          <a:p>
            <a:pPr lvl="1"/>
            <a:r>
              <a:rPr lang="en-US" dirty="0"/>
              <a:t>Katie Sandlin (</a:t>
            </a:r>
            <a:r>
              <a:rPr lang="en-US" dirty="0">
                <a:hlinkClick r:id="rId2"/>
              </a:rPr>
              <a:t>kmsandlin@ua.edu</a:t>
            </a:r>
            <a:r>
              <a:rPr lang="en-US" dirty="0"/>
              <a:t>)</a:t>
            </a:r>
          </a:p>
          <a:p>
            <a:r>
              <a:rPr lang="en-US" dirty="0"/>
              <a:t>IT Technical Specialist:</a:t>
            </a:r>
          </a:p>
          <a:p>
            <a:pPr lvl="1"/>
            <a:r>
              <a:rPr lang="en-US" dirty="0"/>
              <a:t>Chinmay </a:t>
            </a:r>
            <a:r>
              <a:rPr lang="en-US" dirty="0" err="1"/>
              <a:t>Rele</a:t>
            </a:r>
            <a:r>
              <a:rPr lang="en-US" dirty="0"/>
              <a:t> (</a:t>
            </a:r>
            <a:r>
              <a:rPr lang="en-US" dirty="0">
                <a:hlinkClick r:id="rId3"/>
              </a:rPr>
              <a:t>gep.rele.chinmay@gmail.com</a:t>
            </a:r>
            <a:r>
              <a:rPr lang="en-US" dirty="0"/>
              <a:t>)</a:t>
            </a:r>
          </a:p>
          <a:p>
            <a:r>
              <a:rPr lang="en-US" dirty="0"/>
              <a:t>Director of IT:</a:t>
            </a:r>
          </a:p>
          <a:p>
            <a:pPr lvl="1"/>
            <a:r>
              <a:rPr lang="en-US" dirty="0"/>
              <a:t>Wilson Leung (</a:t>
            </a:r>
            <a:r>
              <a:rPr lang="en-US" dirty="0">
                <a:hlinkClick r:id="rId4"/>
              </a:rPr>
              <a:t>wleung@wustl.edu</a:t>
            </a:r>
            <a:r>
              <a:rPr lang="en-US" dirty="0"/>
              <a:t>)</a:t>
            </a:r>
          </a:p>
          <a:p>
            <a:r>
              <a:rPr lang="en-US" dirty="0"/>
              <a:t>GEP Program Director:</a:t>
            </a:r>
          </a:p>
          <a:p>
            <a:pPr lvl="1"/>
            <a:r>
              <a:rPr lang="en-US" dirty="0"/>
              <a:t>Dr. Laura K. Reed (</a:t>
            </a:r>
            <a:r>
              <a:rPr lang="en-US" dirty="0">
                <a:hlinkClick r:id="rId5"/>
              </a:rPr>
              <a:t>lreed1@ua.edu</a:t>
            </a:r>
            <a:r>
              <a:rPr lang="en-US" dirty="0"/>
              <a:t>)</a:t>
            </a:r>
          </a:p>
          <a:p>
            <a:r>
              <a:rPr lang="en-US" dirty="0"/>
              <a:t>GEP Committee Leadership:</a:t>
            </a:r>
          </a:p>
          <a:p>
            <a:pPr lvl="1"/>
            <a:r>
              <a:rPr lang="en-US" dirty="0">
                <a:hlinkClick r:id="rId6"/>
              </a:rPr>
              <a:t>https://thegep.org/staffandleadership/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46196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Can I guide students through </a:t>
            </a:r>
            <a:br>
              <a:rPr lang="en-US" sz="2800" dirty="0"/>
            </a:br>
            <a:r>
              <a:rPr lang="en-US" sz="2800" dirty="0"/>
              <a:t>an annotation project?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Most of the GEP curriculum is geared for upper division courses</a:t>
            </a:r>
          </a:p>
          <a:p>
            <a:r>
              <a:rPr lang="en-US" dirty="0"/>
              <a:t>Decided to develop a clear and reproducible documentation process for annotation:            </a:t>
            </a:r>
            <a:r>
              <a:rPr lang="en-US" i="1" dirty="0"/>
              <a:t>Digital Laboratory Notebook </a:t>
            </a:r>
          </a:p>
          <a:p>
            <a:r>
              <a:rPr lang="en-US" dirty="0"/>
              <a:t>Formatted Microsoft Word files that help students collect all of the data needed to annotate a gene in a standardized way</a:t>
            </a:r>
          </a:p>
          <a:p>
            <a:r>
              <a:rPr lang="en-US" dirty="0"/>
              <a:t>Still improving and interested in feedback/ideas</a:t>
            </a:r>
          </a:p>
        </p:txBody>
      </p:sp>
    </p:spTree>
    <p:extLst>
      <p:ext uri="{BB962C8B-B14F-4D97-AF65-F5344CB8AC3E}">
        <p14:creationId xmlns:p14="http://schemas.microsoft.com/office/powerpoint/2010/main" val="869208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Can I guide students through </a:t>
            </a:r>
            <a:br>
              <a:rPr lang="en-US" sz="2800" dirty="0"/>
            </a:br>
            <a:r>
              <a:rPr lang="en-US" sz="2800" dirty="0"/>
              <a:t>an annotation project?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Define the Coding DNA Sequence of the query gene by synthesis evidence provided in genome browser</a:t>
            </a:r>
          </a:p>
        </p:txBody>
      </p:sp>
      <p:pic>
        <p:nvPicPr>
          <p:cNvPr id="5" name="Picture 4" descr="DLN Page 3 Part 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304" y="2151063"/>
            <a:ext cx="4424398" cy="316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907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Other Institution-Dependent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Strong Honors Enrichment Program at MSJC:          5+ honors biology students in each class of ~32 students</a:t>
            </a:r>
          </a:p>
          <a:p>
            <a:r>
              <a:rPr lang="en-US" dirty="0"/>
              <a:t>Career and transfer center – enlighten students about bioinformatics careers and identify local bioinformatics programs</a:t>
            </a:r>
          </a:p>
        </p:txBody>
      </p:sp>
    </p:spTree>
    <p:extLst>
      <p:ext uri="{BB962C8B-B14F-4D97-AF65-F5344CB8AC3E}">
        <p14:creationId xmlns:p14="http://schemas.microsoft.com/office/powerpoint/2010/main" val="4012784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CURE (course-based undergraduate </a:t>
            </a:r>
            <a:br>
              <a:rPr lang="en-US" sz="2800" dirty="0"/>
            </a:br>
            <a:r>
              <a:rPr lang="en-US" sz="2800" dirty="0"/>
              <a:t>research experience) Achieved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Questions?</a:t>
            </a:r>
          </a:p>
          <a:p>
            <a:pPr algn="ctr"/>
            <a:r>
              <a:rPr lang="en-US" sz="3200" dirty="0"/>
              <a:t>Contact Information                            Nick Reeves                                                 Mt. San Jacinto College nreeves@msjc.edu          951-639-5735</a:t>
            </a:r>
          </a:p>
        </p:txBody>
      </p:sp>
    </p:spTree>
    <p:extLst>
      <p:ext uri="{BB962C8B-B14F-4D97-AF65-F5344CB8AC3E}">
        <p14:creationId xmlns:p14="http://schemas.microsoft.com/office/powerpoint/2010/main" val="864825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Presentations Reinforced Concepts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honors biology students presented their work at 2 conferences:</a:t>
            </a:r>
          </a:p>
          <a:p>
            <a:pPr lvl="1"/>
            <a:r>
              <a:rPr lang="en-US" dirty="0"/>
              <a:t>Annual Drosophila Research Conference in San Diego – Wow! There sure are a lot of scientists working on fruit flies!</a:t>
            </a:r>
          </a:p>
          <a:p>
            <a:pPr lvl="1"/>
            <a:r>
              <a:rPr lang="en-US" dirty="0"/>
              <a:t>Honors Transfer Council Conference for California Community Colleges – Honors capstone experience</a:t>
            </a:r>
          </a:p>
        </p:txBody>
      </p:sp>
      <p:pic>
        <p:nvPicPr>
          <p:cNvPr id="5" name="Picture 4" descr="IMG_331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140" y="1824582"/>
            <a:ext cx="2898588" cy="21739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336" y="4150562"/>
            <a:ext cx="3062197" cy="231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985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exactly are we doing for honors?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865" b="-17865"/>
          <a:stretch>
            <a:fillRect/>
          </a:stretch>
        </p:blipFill>
        <p:spPr>
          <a:xfrm>
            <a:off x="403225" y="2151063"/>
            <a:ext cx="3932238" cy="39751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45075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Started with Introduction to Gene Annotation</a:t>
            </a:r>
          </a:p>
          <a:p>
            <a:r>
              <a:rPr lang="en-US" dirty="0"/>
              <a:t>Emphasized </a:t>
            </a:r>
          </a:p>
          <a:p>
            <a:pPr lvl="1"/>
            <a:r>
              <a:rPr lang="en-US" dirty="0"/>
              <a:t>GEP history/background</a:t>
            </a:r>
          </a:p>
          <a:p>
            <a:pPr lvl="1"/>
            <a:r>
              <a:rPr lang="en-US" dirty="0"/>
              <a:t>Reference/query species</a:t>
            </a:r>
          </a:p>
          <a:p>
            <a:pPr lvl="1"/>
            <a:r>
              <a:rPr lang="en-US" dirty="0"/>
              <a:t>Evolution of trait differences (biarmipes wing spots) as evidence of gene sequence change</a:t>
            </a:r>
          </a:p>
          <a:p>
            <a:pPr lvl="1"/>
            <a:r>
              <a:rPr lang="en-US" dirty="0"/>
              <a:t>Basic gene structure</a:t>
            </a:r>
          </a:p>
          <a:p>
            <a:pPr lvl="1"/>
            <a:r>
              <a:rPr lang="en-US" dirty="0"/>
              <a:t>Annotation evidence – BLAST/Predictions/RNA-seq/RepeatMasker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4403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BLAST finds genes by homology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Walk through introductory BLAST activity with students and discuss results</a:t>
            </a:r>
          </a:p>
          <a:p>
            <a:r>
              <a:rPr lang="en-US" dirty="0"/>
              <a:t>Students clearly didn’t understand how a BLAST hit differs from a random sequence match… Tried a different approach in spring</a:t>
            </a: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163" y="3518135"/>
            <a:ext cx="4494025" cy="977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163" y="2355613"/>
            <a:ext cx="4494025" cy="10876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69530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 prediction finds gene sequences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Developed an extension of the BLAST activity that uses a gene prediction program online to find the same gene</a:t>
            </a:r>
          </a:p>
          <a:p>
            <a:r>
              <a:rPr lang="en-US" dirty="0"/>
              <a:t>Discussed the difference in approaches between BLAST (homology) and gene prediction algorithms (sequence signals)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694" y="2355613"/>
            <a:ext cx="4655902" cy="1126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694" y="3536522"/>
            <a:ext cx="4655900" cy="1065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2311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GEP Training Concerns - July 2013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/>
          <a:lstStyle/>
          <a:p>
            <a:r>
              <a:rPr lang="en-US" dirty="0"/>
              <a:t>Will it be possible to implement the Genomics Education Partnership in an introductory majors biology course at a community college?</a:t>
            </a:r>
          </a:p>
          <a:p>
            <a:pPr lvl="1"/>
            <a:r>
              <a:rPr lang="en-US" dirty="0"/>
              <a:t>Can we connect the GEP experience to our introductory biology curriculum?</a:t>
            </a:r>
          </a:p>
          <a:p>
            <a:pPr lvl="1"/>
            <a:r>
              <a:rPr lang="en-US" dirty="0"/>
              <a:t>Do we have enough lab time available to make the GEP implementation worthwhile for our students?</a:t>
            </a:r>
          </a:p>
          <a:p>
            <a:pPr lvl="1"/>
            <a:r>
              <a:rPr lang="en-US" dirty="0"/>
              <a:t>Can I guide students all the way through an annotation project?</a:t>
            </a:r>
          </a:p>
        </p:txBody>
      </p:sp>
    </p:spTree>
    <p:extLst>
      <p:ext uri="{BB962C8B-B14F-4D97-AF65-F5344CB8AC3E}">
        <p14:creationId xmlns:p14="http://schemas.microsoft.com/office/powerpoint/2010/main" val="323312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without an assignment…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Difficulty explaining RNA seq to students that have not learned sanger sequencing much less next gen sequencing</a:t>
            </a:r>
          </a:p>
          <a:p>
            <a:r>
              <a:rPr lang="en-US" dirty="0"/>
              <a:t>RepeatMasker algorithm is unclear to me and hard to demonstrate to students</a:t>
            </a:r>
          </a:p>
        </p:txBody>
      </p:sp>
    </p:spTree>
    <p:extLst>
      <p:ext uri="{BB962C8B-B14F-4D97-AF65-F5344CB8AC3E}">
        <p14:creationId xmlns:p14="http://schemas.microsoft.com/office/powerpoint/2010/main" val="32591140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BLAST Activity Version 2.0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0169" b="-50169"/>
          <a:stretch>
            <a:fillRect/>
          </a:stretch>
        </p:blipFill>
        <p:spPr/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888" b="-58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573790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Adopt a DNA chunk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claimed lower difficulty contigs (level 4) with 1 to 2 genes</a:t>
            </a:r>
          </a:p>
          <a:p>
            <a:r>
              <a:rPr lang="en-US" dirty="0"/>
              <a:t>Honors students chose one of the claimed contigs to work through</a:t>
            </a:r>
          </a:p>
          <a:p>
            <a:r>
              <a:rPr lang="en-US" dirty="0"/>
              <a:t>All files were delivered to student computers through Course Blackboard site and Dropbox which worked but was clunky… Google docs is probably a better choice</a:t>
            </a:r>
          </a:p>
        </p:txBody>
      </p:sp>
    </p:spTree>
    <p:extLst>
      <p:ext uri="{BB962C8B-B14F-4D97-AF65-F5344CB8AC3E}">
        <p14:creationId xmlns:p14="http://schemas.microsoft.com/office/powerpoint/2010/main" val="32118852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Laboratory Notebook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How can I guide students through the annotation workflow without working with them one on one?</a:t>
            </a:r>
          </a:p>
          <a:p>
            <a:r>
              <a:rPr lang="en-US" dirty="0"/>
              <a:t>Clear and reproducible documentation of their steps will help me help them</a:t>
            </a:r>
          </a:p>
          <a:p>
            <a:r>
              <a:rPr lang="en-US" dirty="0"/>
              <a:t>Develop a Microsoft Word based Digital Laboratory Notebook (DLN) that collects the data needed to annotate a gene in a standardized way</a:t>
            </a:r>
          </a:p>
          <a:p>
            <a:r>
              <a:rPr lang="en-US" dirty="0"/>
              <a:t>Stole content from DiAngelo’s Simple Annotation Exercise as a starting point</a:t>
            </a:r>
          </a:p>
        </p:txBody>
      </p:sp>
    </p:spTree>
    <p:extLst>
      <p:ext uri="{BB962C8B-B14F-4D97-AF65-F5344CB8AC3E}">
        <p14:creationId xmlns:p14="http://schemas.microsoft.com/office/powerpoint/2010/main" val="10886251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DLN Page 1 - Synteny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Orient students to the GEP genome browser and FlyBase Gbrowse</a:t>
            </a:r>
          </a:p>
          <a:p>
            <a:r>
              <a:rPr lang="en-US" dirty="0"/>
              <a:t>Synteny analysis that aligns with chromosome concepts covered in class – loci/linkage/cell division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16431" y="2115469"/>
            <a:ext cx="4595623" cy="3755708"/>
            <a:chOff x="10591800" y="9351686"/>
            <a:chExt cx="9859160" cy="805725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591800" y="9351686"/>
              <a:ext cx="9859160" cy="47244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91800" y="13999886"/>
              <a:ext cx="9829800" cy="34090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82584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DLN Page 2 – Gene Structure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4080062" cy="4572626"/>
          </a:xfrm>
        </p:spPr>
        <p:txBody>
          <a:bodyPr>
            <a:normAutofit/>
          </a:bodyPr>
          <a:lstStyle/>
          <a:p>
            <a:r>
              <a:rPr lang="en-US" dirty="0"/>
              <a:t>Pick a gene and compare the gene structure of the BLASTX track for </a:t>
            </a:r>
            <a:r>
              <a:rPr lang="en-US" i="1" dirty="0"/>
              <a:t>D. biarmipes </a:t>
            </a:r>
            <a:r>
              <a:rPr lang="en-US" dirty="0"/>
              <a:t>to the </a:t>
            </a:r>
            <a:r>
              <a:rPr lang="en-US" i="1" dirty="0"/>
              <a:t>D. melanogaster </a:t>
            </a:r>
            <a:r>
              <a:rPr lang="en-US" dirty="0"/>
              <a:t>annotation</a:t>
            </a:r>
          </a:p>
          <a:p>
            <a:r>
              <a:rPr lang="en-US" dirty="0"/>
              <a:t>Emphasize</a:t>
            </a:r>
          </a:p>
          <a:p>
            <a:pPr lvl="1"/>
            <a:r>
              <a:rPr lang="en-US" dirty="0"/>
              <a:t>Number of isoforms </a:t>
            </a:r>
          </a:p>
          <a:p>
            <a:pPr lvl="1"/>
            <a:r>
              <a:rPr lang="en-US" dirty="0"/>
              <a:t>Number of exons</a:t>
            </a:r>
          </a:p>
          <a:p>
            <a:pPr lvl="1"/>
            <a:r>
              <a:rPr lang="en-US" dirty="0"/>
              <a:t>Alternative splicing</a:t>
            </a:r>
          </a:p>
          <a:p>
            <a:r>
              <a:rPr lang="en-US" dirty="0"/>
              <a:t>Not considering the sequence yet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99297" y="2066925"/>
            <a:ext cx="4440436" cy="3919516"/>
            <a:chOff x="10566400" y="21000820"/>
            <a:chExt cx="9855200" cy="869905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591799" y="21000820"/>
              <a:ext cx="9798089" cy="526277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66400" y="26263599"/>
              <a:ext cx="9855200" cy="34362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868092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DLN Page 3 – Gene Annotation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Start at the start codon – It’s painted green!</a:t>
            </a:r>
          </a:p>
          <a:p>
            <a:r>
              <a:rPr lang="en-US" dirty="0"/>
              <a:t>Watch what strand you are reading from</a:t>
            </a:r>
          </a:p>
          <a:p>
            <a:r>
              <a:rPr lang="en-US" dirty="0"/>
              <a:t>Consilience of evidence</a:t>
            </a:r>
          </a:p>
          <a:p>
            <a:pPr lvl="1"/>
            <a:r>
              <a:rPr lang="en-US" dirty="0"/>
              <a:t>BLAST track finds homologs</a:t>
            </a:r>
          </a:p>
          <a:p>
            <a:pPr lvl="1"/>
            <a:r>
              <a:rPr lang="en-US" dirty="0"/>
              <a:t>Gene predictions indicate boundaries</a:t>
            </a:r>
          </a:p>
          <a:p>
            <a:pPr lvl="1"/>
            <a:r>
              <a:rPr lang="en-US" dirty="0"/>
              <a:t>RNA-seq shows expression and verifies boundaries but 5’ UTR is confusing for intro students – trumps other tracks</a:t>
            </a:r>
          </a:p>
        </p:txBody>
      </p:sp>
      <p:pic>
        <p:nvPicPr>
          <p:cNvPr id="5" name="Picture 4" descr="DLN Page 3 Part 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304" y="2151063"/>
            <a:ext cx="4424398" cy="316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591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DLN Page 3 – Gene Annotation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72848" y="2151063"/>
            <a:ext cx="4385402" cy="3975100"/>
          </a:xfrm>
        </p:spPr>
        <p:txBody>
          <a:bodyPr/>
          <a:lstStyle/>
          <a:p>
            <a:r>
              <a:rPr lang="en-US" dirty="0"/>
              <a:t>Intron boundaries</a:t>
            </a:r>
          </a:p>
          <a:p>
            <a:r>
              <a:rPr lang="en-US" dirty="0"/>
              <a:t>Frame vs. phase – critical thinking! Prep assignments needed though…</a:t>
            </a:r>
          </a:p>
          <a:p>
            <a:r>
              <a:rPr lang="en-US" dirty="0"/>
              <a:t>Is it an AG or GT? Beyond the basic text…</a:t>
            </a:r>
          </a:p>
          <a:p>
            <a:r>
              <a:rPr lang="en-US" dirty="0"/>
              <a:t>Compare to the </a:t>
            </a:r>
            <a:r>
              <a:rPr lang="en-US" i="1" dirty="0"/>
              <a:t>D. melanogaster</a:t>
            </a:r>
            <a:r>
              <a:rPr lang="en-US" dirty="0"/>
              <a:t> protein as you go – Gene Record Finder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60419" y="1767907"/>
            <a:ext cx="3839885" cy="4872837"/>
            <a:chOff x="20925115" y="5410200"/>
            <a:chExt cx="9847316" cy="12496302"/>
          </a:xfrm>
        </p:grpSpPr>
        <p:pic>
          <p:nvPicPr>
            <p:cNvPr id="15" name="Picture 14" descr="DLN Page 3 Part 3.tif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925115" y="11513688"/>
              <a:ext cx="9847316" cy="6392814"/>
            </a:xfrm>
            <a:prstGeom prst="rect">
              <a:avLst/>
            </a:prstGeom>
          </p:spPr>
        </p:pic>
        <p:pic>
          <p:nvPicPr>
            <p:cNvPr id="16" name="Picture 15" descr="DLN Page 3 Part 2.tif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955000" y="5410200"/>
              <a:ext cx="9798089" cy="62147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46224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DLN Page 3 – Gene Annotation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446787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Stop at the stop codon – It’s painted red</a:t>
            </a:r>
          </a:p>
          <a:p>
            <a:r>
              <a:rPr lang="en-US" dirty="0"/>
              <a:t>Check whether amino acids match </a:t>
            </a:r>
            <a:r>
              <a:rPr lang="en-US" i="1" dirty="0"/>
              <a:t>D. melanogaster</a:t>
            </a:r>
          </a:p>
          <a:p>
            <a:r>
              <a:rPr lang="en-US" dirty="0"/>
              <a:t>Don’t get confused by BLASTX (ends before stop codon – does not an amino acid) and RNA-seq (ends after stop codon – 3’UTR)</a:t>
            </a:r>
          </a:p>
          <a:p>
            <a:r>
              <a:rPr lang="en-US" dirty="0"/>
              <a:t>All coordinates in highlighted boxes and ready to go but isoforms are tricky to document in the DLN</a:t>
            </a:r>
          </a:p>
        </p:txBody>
      </p:sp>
      <p:pic>
        <p:nvPicPr>
          <p:cNvPr id="5" name="Picture 4" descr="DLN Page 3 Part 4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68" y="2164019"/>
            <a:ext cx="4635419" cy="264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2707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DLN Page 4 – Project Report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22487"/>
            <a:ext cx="3931920" cy="447824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DLN Page 3 coordinates used to run the gene model checker</a:t>
            </a:r>
          </a:p>
          <a:p>
            <a:r>
              <a:rPr lang="en-US" dirty="0"/>
              <a:t>Students could mostly navigate this part on their own with a little intervention</a:t>
            </a:r>
          </a:p>
          <a:p>
            <a:r>
              <a:rPr lang="en-US" dirty="0"/>
              <a:t>Only ~20% finished a gene isoform in 15 hours…</a:t>
            </a:r>
          </a:p>
          <a:p>
            <a:r>
              <a:rPr lang="en-US" dirty="0"/>
              <a:t>Honors students completely finished during the summer…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9765" y="1862109"/>
            <a:ext cx="3623616" cy="34486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2"/>
          <a:stretch/>
        </p:blipFill>
        <p:spPr>
          <a:xfrm>
            <a:off x="569765" y="5353652"/>
            <a:ext cx="3623616" cy="146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068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GEP Training Concerns - July 2013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/>
          <a:lstStyle/>
          <a:p>
            <a:r>
              <a:rPr lang="en-US" dirty="0"/>
              <a:t>Will it be possible to implement the Genomics Education Partnership in an introductory majors biology course at a community college?</a:t>
            </a:r>
          </a:p>
          <a:p>
            <a:pPr lvl="1"/>
            <a:r>
              <a:rPr lang="en-US" dirty="0"/>
              <a:t>Can we connect the GEP experience to our introductory biology curriculum?</a:t>
            </a:r>
          </a:p>
          <a:p>
            <a:pPr lvl="1"/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Do we have enough lab time available to make the GEP implementation worthwhile for our students?</a:t>
            </a:r>
          </a:p>
          <a:p>
            <a:pPr lvl="1"/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Can I guide students all the way through an annotation project?</a:t>
            </a:r>
          </a:p>
        </p:txBody>
      </p:sp>
    </p:spTree>
    <p:extLst>
      <p:ext uri="{BB962C8B-B14F-4D97-AF65-F5344CB8AC3E}">
        <p14:creationId xmlns:p14="http://schemas.microsoft.com/office/powerpoint/2010/main" val="4019271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Presentations Reinforced Concepts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honors biology students presented their work at 2 conferences:</a:t>
            </a:r>
          </a:p>
          <a:p>
            <a:pPr lvl="1"/>
            <a:r>
              <a:rPr lang="en-US" dirty="0"/>
              <a:t>Annual Drosophila Research Conference in San Diego – Wow! There sure are a lot of scientists working on fruit flies!</a:t>
            </a:r>
          </a:p>
          <a:p>
            <a:pPr lvl="1"/>
            <a:r>
              <a:rPr lang="en-US" dirty="0"/>
              <a:t>Honors Transfer Council Conference for California Community Colleges – Honors capstone experience</a:t>
            </a:r>
          </a:p>
        </p:txBody>
      </p:sp>
      <p:pic>
        <p:nvPicPr>
          <p:cNvPr id="5" name="Picture 4" descr="IMG_331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140" y="1824582"/>
            <a:ext cx="2898588" cy="21739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336" y="4150562"/>
            <a:ext cx="3062197" cy="231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1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Can we connect the GEP experience to our introductory biology curriculum?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413" y="1849718"/>
            <a:ext cx="8454838" cy="3992563"/>
          </a:xfrm>
        </p:spPr>
        <p:txBody>
          <a:bodyPr>
            <a:normAutofit/>
          </a:bodyPr>
          <a:lstStyle/>
          <a:p>
            <a:r>
              <a:rPr lang="en-US" sz="2000" b="1" dirty="0"/>
              <a:t>Textbook</a:t>
            </a:r>
            <a:r>
              <a:rPr lang="en-US" sz="2000" dirty="0"/>
              <a:t>: </a:t>
            </a:r>
            <a:r>
              <a:rPr lang="en-US" sz="2000" i="1" dirty="0"/>
              <a:t>Campbell Biology,</a:t>
            </a:r>
            <a:r>
              <a:rPr lang="en-US" sz="2000" dirty="0"/>
              <a:t> Reece et al.</a:t>
            </a:r>
          </a:p>
          <a:p>
            <a:r>
              <a:rPr lang="en-US" sz="2000" b="1" dirty="0"/>
              <a:t>Learning Objective 1: </a:t>
            </a:r>
            <a:r>
              <a:rPr lang="en-US" sz="2000" dirty="0"/>
              <a:t>Design, perform and evaluate experimental investigations in biology through application of the scientific method, and report on the investigation using scientific format. </a:t>
            </a:r>
            <a:endParaRPr lang="en-US" sz="2000" b="1" dirty="0"/>
          </a:p>
          <a:p>
            <a:r>
              <a:rPr lang="en-US" sz="2000" b="1" dirty="0"/>
              <a:t>Learning Objective 2: </a:t>
            </a:r>
            <a:r>
              <a:rPr lang="en-US" sz="2000" dirty="0"/>
              <a:t>Relate DNA information to protein products through the mechanisms of transcription and translation. </a:t>
            </a:r>
          </a:p>
          <a:p>
            <a:r>
              <a:rPr lang="en-US" sz="2000" dirty="0"/>
              <a:t>Lecture Schedule: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2251" y="4533153"/>
            <a:ext cx="6096000" cy="187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263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GEP Training Concerns - July 2013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/>
          <a:lstStyle/>
          <a:p>
            <a:r>
              <a:rPr lang="en-US" dirty="0"/>
              <a:t>Will it be possible to implement the Genomics Education Partnership in an introductory majors biology course at a community college?</a:t>
            </a:r>
          </a:p>
          <a:p>
            <a:pPr lvl="1"/>
            <a:r>
              <a:rPr lang="en-US" dirty="0">
                <a:solidFill>
                  <a:srgbClr val="D6D0CA"/>
                </a:solidFill>
              </a:rPr>
              <a:t>Can we connect the GEP experience to our introductory biology curriculum?</a:t>
            </a:r>
          </a:p>
          <a:p>
            <a:pPr lvl="1"/>
            <a:r>
              <a:rPr lang="en-US" dirty="0"/>
              <a:t>Do we have enough lab time available to make the GEP implementation worthwhile for our students?</a:t>
            </a:r>
          </a:p>
          <a:p>
            <a:pPr lvl="1"/>
            <a:r>
              <a:rPr lang="en-US" dirty="0">
                <a:solidFill>
                  <a:srgbClr val="D6D0CA"/>
                </a:solidFill>
              </a:rPr>
              <a:t>Can I guide students all the way through an annotation project?</a:t>
            </a:r>
          </a:p>
        </p:txBody>
      </p:sp>
    </p:spTree>
    <p:extLst>
      <p:ext uri="{BB962C8B-B14F-4D97-AF65-F5344CB8AC3E}">
        <p14:creationId xmlns:p14="http://schemas.microsoft.com/office/powerpoint/2010/main" val="1710633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Do we have enough lab time to implement </a:t>
            </a:r>
            <a:br>
              <a:rPr lang="en-US" sz="2800" dirty="0"/>
            </a:br>
            <a:r>
              <a:rPr lang="en-US" sz="2800" dirty="0"/>
              <a:t>GEP gene annotation?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035" b="-16035"/>
          <a:stretch>
            <a:fillRect/>
          </a:stretch>
        </p:blipFill>
        <p:spPr>
          <a:xfrm>
            <a:off x="1" y="1444402"/>
            <a:ext cx="5059218" cy="511477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Used the ABLE workflow as a starting point (Emerson et al. 2013)</a:t>
            </a:r>
          </a:p>
        </p:txBody>
      </p:sp>
    </p:spTree>
    <p:extLst>
      <p:ext uri="{BB962C8B-B14F-4D97-AF65-F5344CB8AC3E}">
        <p14:creationId xmlns:p14="http://schemas.microsoft.com/office/powerpoint/2010/main" val="2504106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Do we have enough lab time to implement </a:t>
            </a:r>
            <a:br>
              <a:rPr lang="en-US" sz="2800" dirty="0"/>
            </a:br>
            <a:r>
              <a:rPr lang="en-US" sz="2800" dirty="0"/>
              <a:t>GEP gene annotation?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/>
          <a:lstStyle/>
          <a:p>
            <a:r>
              <a:rPr lang="en-US" dirty="0"/>
              <a:t>General Biology includes a 2 unit (2 x 3 hours) lab section</a:t>
            </a:r>
          </a:p>
          <a:p>
            <a:r>
              <a:rPr lang="en-US" dirty="0"/>
              <a:t>Pre-GEP Lab Schedule: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3232"/>
          <a:stretch/>
        </p:blipFill>
        <p:spPr>
          <a:xfrm>
            <a:off x="254000" y="3450956"/>
            <a:ext cx="8636000" cy="233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284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Do we have enough lab time to implement </a:t>
            </a:r>
            <a:br>
              <a:rPr lang="en-US" sz="2800" dirty="0"/>
            </a:br>
            <a:r>
              <a:rPr lang="en-US" sz="2800" dirty="0"/>
              <a:t>GEP gene annotation?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/>
          <a:lstStyle/>
          <a:p>
            <a:r>
              <a:rPr lang="en-US" dirty="0"/>
              <a:t>General Biology includes a 2 unit (2 x 3 hours) lab section</a:t>
            </a:r>
          </a:p>
          <a:p>
            <a:r>
              <a:rPr lang="en-US" dirty="0"/>
              <a:t>Post-GEP Lab Schedule (Fall 2014):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783" b="-1"/>
          <a:stretch/>
        </p:blipFill>
        <p:spPr>
          <a:xfrm>
            <a:off x="1036917" y="3428999"/>
            <a:ext cx="7518400" cy="290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284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GEP Training Concerns - July 2013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/>
          <a:lstStyle/>
          <a:p>
            <a:r>
              <a:rPr lang="en-US" dirty="0"/>
              <a:t>Will it be possible to implement the Genomics Education Partnership in an introductory majors biology course at a community college?</a:t>
            </a:r>
          </a:p>
          <a:p>
            <a:pPr lvl="1"/>
            <a:r>
              <a:rPr lang="en-US" dirty="0">
                <a:solidFill>
                  <a:srgbClr val="D6D0CA"/>
                </a:solidFill>
              </a:rPr>
              <a:t>Can we connect the GEP experience to our introductory biology curriculum?</a:t>
            </a:r>
          </a:p>
          <a:p>
            <a:pPr lvl="1"/>
            <a:r>
              <a:rPr lang="en-US" dirty="0">
                <a:solidFill>
                  <a:srgbClr val="D6D0CA"/>
                </a:solidFill>
              </a:rPr>
              <a:t>Do we have enough lab time available to make the GEP implementation worthwhile for our students?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Can I guide students all the way through an annotation project?</a:t>
            </a:r>
          </a:p>
        </p:txBody>
      </p:sp>
    </p:spTree>
    <p:extLst>
      <p:ext uri="{BB962C8B-B14F-4D97-AF65-F5344CB8AC3E}">
        <p14:creationId xmlns:p14="http://schemas.microsoft.com/office/powerpoint/2010/main" val="269287189"/>
      </p:ext>
    </p:extLst>
  </p:cSld>
  <p:clrMapOvr>
    <a:masterClrMapping/>
  </p:clrMapOvr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423</TotalTime>
  <Words>1395</Words>
  <Application>Microsoft Macintosh PowerPoint</Application>
  <PresentationFormat>On-screen Show (4:3)</PresentationFormat>
  <Paragraphs>132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Calibri</vt:lpstr>
      <vt:lpstr>Corbel</vt:lpstr>
      <vt:lpstr>Wingdings</vt:lpstr>
      <vt:lpstr>Spectrum</vt:lpstr>
      <vt:lpstr>GEP Implementation at Mt. San Jacinto Community College</vt:lpstr>
      <vt:lpstr>GEP Training Concerns - July 2013</vt:lpstr>
      <vt:lpstr>GEP Training Concerns - July 2013</vt:lpstr>
      <vt:lpstr>Can we connect the GEP experience to our introductory biology curriculum?</vt:lpstr>
      <vt:lpstr>GEP Training Concerns - July 2013</vt:lpstr>
      <vt:lpstr>Do we have enough lab time to implement  GEP gene annotation?</vt:lpstr>
      <vt:lpstr>Do we have enough lab time to implement  GEP gene annotation?</vt:lpstr>
      <vt:lpstr>Do we have enough lab time to implement  GEP gene annotation?</vt:lpstr>
      <vt:lpstr>GEP Training Concerns - July 2013</vt:lpstr>
      <vt:lpstr>Can I guide students through  an annotation project?</vt:lpstr>
      <vt:lpstr>Can I guide students through  an annotation project?</vt:lpstr>
      <vt:lpstr>Can I guide students through  an annotation project?</vt:lpstr>
      <vt:lpstr>Can I guide students through  an annotation project?</vt:lpstr>
      <vt:lpstr>Other Institution-Dependent Opportunities</vt:lpstr>
      <vt:lpstr>CURE (course-based undergraduate  research experience) Achieved</vt:lpstr>
      <vt:lpstr>Presentations Reinforced Concepts</vt:lpstr>
      <vt:lpstr>What exactly are we doing for honors?</vt:lpstr>
      <vt:lpstr>BLAST finds genes by homology</vt:lpstr>
      <vt:lpstr>Gene prediction finds gene sequences</vt:lpstr>
      <vt:lpstr>Evidence without an assignment…</vt:lpstr>
      <vt:lpstr>BLAST Activity Version 2.0</vt:lpstr>
      <vt:lpstr>Adopt a DNA chunk</vt:lpstr>
      <vt:lpstr>Digital Laboratory Notebook</vt:lpstr>
      <vt:lpstr>DLN Page 1 - Synteny</vt:lpstr>
      <vt:lpstr>DLN Page 2 – Gene Structure</vt:lpstr>
      <vt:lpstr>DLN Page 3 – Gene Annotation</vt:lpstr>
      <vt:lpstr>DLN Page 3 – Gene Annotation</vt:lpstr>
      <vt:lpstr>DLN Page 3 – Gene Annotation</vt:lpstr>
      <vt:lpstr>DLN Page 4 – Project Report</vt:lpstr>
      <vt:lpstr>Presentations Reinforced Concepts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GEP Implementation – First Year</dc:title>
  <dc:creator>Nick Reeves</dc:creator>
  <cp:lastModifiedBy>Leung, Wilson</cp:lastModifiedBy>
  <cp:revision>54</cp:revision>
  <cp:lastPrinted>2020-09-12T02:59:35Z</cp:lastPrinted>
  <dcterms:created xsi:type="dcterms:W3CDTF">2014-08-02T19:35:01Z</dcterms:created>
  <dcterms:modified xsi:type="dcterms:W3CDTF">2020-09-12T03:27:39Z</dcterms:modified>
</cp:coreProperties>
</file>