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84" r:id="rId3"/>
    <p:sldId id="285" r:id="rId4"/>
    <p:sldId id="275" r:id="rId5"/>
    <p:sldId id="276" r:id="rId6"/>
    <p:sldId id="277" r:id="rId7"/>
    <p:sldId id="286" r:id="rId8"/>
    <p:sldId id="279" r:id="rId9"/>
    <p:sldId id="287" r:id="rId10"/>
    <p:sldId id="288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Youngblom" initials="JY" lastIdx="2" clrIdx="0">
    <p:extLst>
      <p:ext uri="{19B8F6BF-5375-455C-9EA6-DF929625EA0E}">
        <p15:presenceInfo xmlns:p15="http://schemas.microsoft.com/office/powerpoint/2012/main" userId="S-1-5-21-507729080-268123737-2003004241-6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F66055"/>
    <a:srgbClr val="F26957"/>
    <a:srgbClr val="B0D1E2"/>
    <a:srgbClr val="4F81BD"/>
    <a:srgbClr val="BE89D3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86939"/>
  </p:normalViewPr>
  <p:slideViewPr>
    <p:cSldViewPr snapToGrid="0">
      <p:cViewPr varScale="1">
        <p:scale>
          <a:sx n="106" d="100"/>
          <a:sy n="106" d="100"/>
        </p:scale>
        <p:origin x="24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74A0C7-3508-5C4C-A255-6B53621E5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19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54D58B-D602-DD45-9735-8C4BAD48F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297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update: 12/24/2023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4D58B-D602-DD45-9735-8C4BAD48FF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4D58B-D602-DD45-9735-8C4BAD48FF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E8D2F-FC56-B848-B3FD-2F6C9E763A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8DF3E-83FE-9A4C-9F84-C159B8CE19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charset="0"/>
              </a:rPr>
              <a:t>-&gt; Demonstrates the importance of scrutiny when revising these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7E4F21-F7DD-944D-B353-82E83464B8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DF7C6-0975-B348-BFE9-9640061CB9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A5194B-8E29-8941-8664-A507B8DA48A4}" type="slidenum">
              <a:rPr lang="en-US" sz="1200">
                <a:latin typeface="Times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latin typeface="Times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54658-06CC-F344-BC79-1081EF97B4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44BE84-4FAD-DE4E-92F5-E98578F536DF}" type="slidenum">
              <a:rPr lang="en-US" altLang="zh-CN" sz="1200">
                <a:latin typeface="Times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 sz="1200" dirty="0">
              <a:latin typeface="Times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>
              <a:latin typeface="Calibri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845ED-26C4-E348-AA9D-C76167F833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12/24/2023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143E-422C-DC47-A36C-9520813BA1BA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1A07-54DC-0047-8B0A-645A497E8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6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443C-C095-4446-9256-0573139A77B3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835D-6476-9348-89CB-7E73306E5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2613-A114-8146-8146-44B7D213281D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578E-EB08-C34F-9E00-3437FDEFD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A6C9-69D5-9C4C-9D63-2097723B1FE5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B673-3639-FB49-9C87-FA2F8AD3B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1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FF33-BE8A-4449-9E88-527C3D8586E1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D758-356E-FF41-BFF0-BB8A32C30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BA71-FF3A-2842-BCBF-875D23C7AB12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1B02-B944-EE48-A1E6-C97C5EF03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2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CD3D-9BA1-1944-A38E-79D11E302E40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043F-8DD3-7845-8297-05B6FD6C6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7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EE56-1934-E44C-B161-F46C858F5E87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FAEC-C459-1C48-A3EF-42BDB971D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67F-E4E2-FA44-BA85-E7727E76648E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68D6-2E8D-3C44-86CC-33E6634DA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32C2-C3FF-2C46-B71F-91DF0AA61497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6078-FBD0-8B45-8FA2-80CBBAB43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2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46D8-265D-1A48-8B99-C795FC304AA1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2236-BC57-5145-B255-D64FACB9B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7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836CD6-E35A-6141-9614-861238D16ADB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E37CDE-F3E9-0E41-926F-A7EE26AEB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pubmed.ncbi.nlm.nih.gov/2199424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4683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latin typeface="Arial" charset="0"/>
              </a:rPr>
              <a:t>Common Errors in </a:t>
            </a:r>
            <a:br>
              <a:rPr lang="en-US" sz="3600" dirty="0">
                <a:solidFill>
                  <a:srgbClr val="000090"/>
                </a:solidFill>
                <a:latin typeface="Arial" charset="0"/>
              </a:rPr>
            </a:br>
            <a:r>
              <a:rPr lang="en-US" sz="3600" dirty="0">
                <a:solidFill>
                  <a:srgbClr val="000090"/>
                </a:solidFill>
                <a:latin typeface="Arial" charset="0"/>
              </a:rPr>
              <a:t>Student Annotation Submissions</a:t>
            </a:r>
            <a:br>
              <a:rPr lang="en-US" sz="3600" dirty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>
                <a:solidFill>
                  <a:srgbClr val="000090"/>
                </a:solidFill>
                <a:latin typeface="Arial" charset="0"/>
              </a:rPr>
              <a:t>contributions from</a:t>
            </a:r>
            <a:br>
              <a:rPr lang="en-US" sz="2000" dirty="0">
                <a:solidFill>
                  <a:srgbClr val="000090"/>
                </a:solidFill>
                <a:latin typeface="Arial" charset="0"/>
              </a:rPr>
            </a:br>
            <a:r>
              <a:rPr lang="en-US" sz="2400" dirty="0">
                <a:solidFill>
                  <a:srgbClr val="000090"/>
                </a:solidFill>
                <a:latin typeface="Arial" charset="0"/>
              </a:rPr>
              <a:t>Paul Lee, David Xiong, Thomas Quisenberry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Annotating multiple genes at the same locus based on </a:t>
            </a:r>
            <a:r>
              <a:rPr lang="en-US" sz="2800" i="1" dirty="0">
                <a:latin typeface="Arial" charset="0"/>
              </a:rPr>
              <a:t>blastx</a:t>
            </a:r>
            <a:r>
              <a:rPr lang="en-US" sz="2800" dirty="0">
                <a:latin typeface="Arial" charset="0"/>
              </a:rPr>
              <a:t> alignments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Over-reliance on BLAST alignments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Over-reliance on gene predictors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Not annotating all genes or all isoforms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Missing small exons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Annotating incorrect splice sites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F8D1A-6616-598D-703A-15323D186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72"/>
          <a:stretch/>
        </p:blipFill>
        <p:spPr>
          <a:xfrm>
            <a:off x="457199" y="4580153"/>
            <a:ext cx="8000999" cy="1434055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6575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</a:rPr>
              <a:t>Interesting annotation challenges:</a:t>
            </a:r>
            <a:br>
              <a:rPr lang="en-US" sz="3200" dirty="0">
                <a:solidFill>
                  <a:srgbClr val="000090"/>
                </a:solidFill>
                <a:latin typeface="Arial" charset="0"/>
              </a:rPr>
            </a:br>
            <a:r>
              <a:rPr lang="en-US" sz="3200" dirty="0">
                <a:latin typeface="Arial" charset="0"/>
              </a:rPr>
              <a:t>Read-through stop codons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6053138"/>
            <a:ext cx="8229600" cy="654050"/>
          </a:xfrm>
        </p:spPr>
        <p:txBody>
          <a:bodyPr/>
          <a:lstStyle/>
          <a:p>
            <a:pPr marL="0" indent="0" eaLnBrk="1" hangingPunct="1">
              <a:buFont typeface="Times" charset="0"/>
              <a:buNone/>
            </a:pPr>
            <a:r>
              <a:rPr lang="en-US" sz="1800" dirty="0">
                <a:latin typeface="Arial" charset="0"/>
                <a:cs typeface="Arial" charset="0"/>
              </a:rPr>
              <a:t>Jungreis </a:t>
            </a:r>
            <a:r>
              <a:rPr lang="en-US" sz="1800" i="1" dirty="0">
                <a:latin typeface="Arial" charset="0"/>
                <a:cs typeface="Arial" charset="0"/>
              </a:rPr>
              <a:t>et al </a:t>
            </a:r>
            <a:r>
              <a:rPr lang="en-US" sz="1800" dirty="0">
                <a:latin typeface="Arial" charset="0"/>
                <a:cs typeface="Arial" charset="0"/>
              </a:rPr>
              <a:t>“Evidence of abundant stop codon read-through in </a:t>
            </a:r>
            <a:r>
              <a:rPr lang="en-US" sz="1800" i="1" dirty="0">
                <a:latin typeface="Arial" charset="0"/>
                <a:cs typeface="Arial" charset="0"/>
              </a:rPr>
              <a:t>Drosophila</a:t>
            </a:r>
            <a:r>
              <a:rPr lang="en-US" sz="1800" dirty="0">
                <a:latin typeface="Arial" charset="0"/>
                <a:cs typeface="Arial" charset="0"/>
              </a:rPr>
              <a:t> and other metazoa.” </a:t>
            </a:r>
            <a:r>
              <a:rPr lang="en-US" sz="1800" dirty="0">
                <a:latin typeface="Arial" charset="0"/>
                <a:cs typeface="Arial" charset="0"/>
                <a:hlinkClick r:id="rId4"/>
              </a:rPr>
              <a:t>Genome Res.</a:t>
            </a:r>
            <a:r>
              <a:rPr lang="en-US" sz="1800" dirty="0">
                <a:latin typeface="Arial" charset="0"/>
                <a:cs typeface="Arial" charset="0"/>
              </a:rPr>
              <a:t> 2011 </a:t>
            </a:r>
            <a:r>
              <a:rPr lang="en-US" sz="1800" u="sng" dirty="0">
                <a:latin typeface="Arial" charset="0"/>
                <a:cs typeface="Arial" charset="0"/>
              </a:rPr>
              <a:t>21</a:t>
            </a:r>
            <a:r>
              <a:rPr lang="en-US" sz="1800" dirty="0">
                <a:latin typeface="Arial" charset="0"/>
                <a:cs typeface="Arial" charset="0"/>
              </a:rPr>
              <a:t>: 2096-113.</a:t>
            </a:r>
          </a:p>
        </p:txBody>
      </p:sp>
      <p:sp>
        <p:nvSpPr>
          <p:cNvPr id="2" name="Left Arrow 1"/>
          <p:cNvSpPr/>
          <p:nvPr/>
        </p:nvSpPr>
        <p:spPr>
          <a:xfrm rot="10800000">
            <a:off x="1850570" y="5607713"/>
            <a:ext cx="664029" cy="4222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9555E-B8DC-0BD3-DD78-227F5AE8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4886" y="1178759"/>
            <a:ext cx="7993312" cy="3266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6012-2002-37CC-1492-0F7196C16141}"/>
              </a:ext>
            </a:extLst>
          </p:cNvPr>
          <p:cNvSpPr/>
          <p:nvPr/>
        </p:nvSpPr>
        <p:spPr>
          <a:xfrm>
            <a:off x="2721429" y="2546940"/>
            <a:ext cx="174171" cy="2351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329FF-6D67-0C38-B1D2-F4BC2CAFFF68}"/>
              </a:ext>
            </a:extLst>
          </p:cNvPr>
          <p:cNvSpPr/>
          <p:nvPr/>
        </p:nvSpPr>
        <p:spPr>
          <a:xfrm>
            <a:off x="7673272" y="2546940"/>
            <a:ext cx="174171" cy="2351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-33338"/>
            <a:ext cx="9144000" cy="1143001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</a:rPr>
              <a:t>Interesting annotation challenges</a:t>
            </a:r>
            <a:br>
              <a:rPr lang="en-US" sz="3200" dirty="0">
                <a:solidFill>
                  <a:srgbClr val="000090"/>
                </a:solidFill>
                <a:latin typeface="Arial" charset="0"/>
              </a:rPr>
            </a:br>
            <a:r>
              <a:rPr lang="en-US" sz="3200" dirty="0">
                <a:latin typeface="Arial" charset="0"/>
              </a:rPr>
              <a:t>Errors in the consensus sequence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8575" y="5851298"/>
            <a:ext cx="9115425" cy="11699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i="1" dirty="0">
                <a:latin typeface="Arial" charset="0"/>
              </a:rPr>
              <a:t>tblastn</a:t>
            </a:r>
            <a:r>
              <a:rPr lang="en-US" sz="2400" dirty="0">
                <a:latin typeface="Arial" charset="0"/>
              </a:rPr>
              <a:t> search of exon against contig shows a frame shift in the middle of the exon (problem with 454 sequencing)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32953-76E2-8929-0D2A-D935E56A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58116" y="1134440"/>
            <a:ext cx="6394054" cy="4652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B41AC-4180-6A50-90EE-16576366DC71}"/>
              </a:ext>
            </a:extLst>
          </p:cNvPr>
          <p:cNvSpPr txBox="1"/>
          <p:nvPr/>
        </p:nvSpPr>
        <p:spPr>
          <a:xfrm>
            <a:off x="108854" y="2437848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Query: </a:t>
            </a:r>
            <a:r>
              <a:rPr lang="en-US" dirty="0"/>
              <a:t>CG32301:7_10856_1</a:t>
            </a:r>
          </a:p>
          <a:p>
            <a:endParaRPr lang="en-US" dirty="0"/>
          </a:p>
          <a:p>
            <a:r>
              <a:rPr lang="en-US" b="1" dirty="0"/>
              <a:t>Subject: </a:t>
            </a:r>
          </a:p>
          <a:p>
            <a:r>
              <a:rPr lang="en-US" dirty="0"/>
              <a:t>fosmid40 from the</a:t>
            </a:r>
          </a:p>
          <a:p>
            <a:r>
              <a:rPr lang="en-US" i="1" dirty="0"/>
              <a:t>D. erecta</a:t>
            </a:r>
            <a:r>
              <a:rPr lang="en-US" dirty="0"/>
              <a:t> Nov. 2011 (GEP/2nd 3L Control) (Dere6) assembly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6ACDB9-2A34-83A0-9226-7B5F14511D78}"/>
              </a:ext>
            </a:extLst>
          </p:cNvPr>
          <p:cNvGrpSpPr/>
          <p:nvPr/>
        </p:nvGrpSpPr>
        <p:grpSpPr>
          <a:xfrm>
            <a:off x="7726903" y="1472165"/>
            <a:ext cx="1390169" cy="369332"/>
            <a:chOff x="7726903" y="1472165"/>
            <a:chExt cx="1390169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1A8CDD-5A0C-50C8-73AB-C23346813175}"/>
                </a:ext>
              </a:extLst>
            </p:cNvPr>
            <p:cNvSpPr txBox="1"/>
            <p:nvPr/>
          </p:nvSpPr>
          <p:spPr>
            <a:xfrm>
              <a:off x="8033280" y="1472165"/>
              <a:ext cx="108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53735"/>
                  </a:solidFill>
                </a:rPr>
                <a:t>Frame +2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4BDBF6-19CF-5A5E-76B4-76D29AE01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6903" y="1656831"/>
              <a:ext cx="367974" cy="7816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55520-88E1-D769-2A00-87E7D849764D}"/>
              </a:ext>
            </a:extLst>
          </p:cNvPr>
          <p:cNvGrpSpPr/>
          <p:nvPr/>
        </p:nvGrpSpPr>
        <p:grpSpPr>
          <a:xfrm>
            <a:off x="7726903" y="3888794"/>
            <a:ext cx="1390169" cy="369332"/>
            <a:chOff x="7726903" y="3888794"/>
            <a:chExt cx="1390169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A83BBA-C299-C1C0-24CD-CC1983F9DE07}"/>
                </a:ext>
              </a:extLst>
            </p:cNvPr>
            <p:cNvSpPr txBox="1"/>
            <p:nvPr/>
          </p:nvSpPr>
          <p:spPr>
            <a:xfrm>
              <a:off x="8033280" y="3888794"/>
              <a:ext cx="108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53735"/>
                  </a:solidFill>
                </a:rPr>
                <a:t>Frame +1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0191AA-4BED-BD06-9928-EF119E6E58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6903" y="4073460"/>
              <a:ext cx="367974" cy="7816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914D7FE-79E1-B89A-CFC2-C44B55F3F33A}"/>
              </a:ext>
            </a:extLst>
          </p:cNvPr>
          <p:cNvSpPr/>
          <p:nvPr/>
        </p:nvSpPr>
        <p:spPr>
          <a:xfrm>
            <a:off x="7614209" y="3110448"/>
            <a:ext cx="555172" cy="2177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81E7B8-3284-99CB-8CCE-AC8C90EDC2A6}"/>
              </a:ext>
            </a:extLst>
          </p:cNvPr>
          <p:cNvSpPr/>
          <p:nvPr/>
        </p:nvSpPr>
        <p:spPr>
          <a:xfrm>
            <a:off x="2978054" y="4517803"/>
            <a:ext cx="555172" cy="2177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8275"/>
            <a:ext cx="91440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zh-CN" sz="3200" dirty="0">
                <a:solidFill>
                  <a:srgbClr val="000090"/>
                </a:solidFill>
                <a:latin typeface="Arial" charset="0"/>
              </a:rPr>
              <a:t>To avoid these discrepancies, </a:t>
            </a:r>
            <a:br>
              <a:rPr lang="en-US" altLang="zh-CN" sz="3200" dirty="0">
                <a:solidFill>
                  <a:srgbClr val="000090"/>
                </a:solidFill>
                <a:latin typeface="Arial" charset="0"/>
              </a:rPr>
            </a:br>
            <a:r>
              <a:rPr lang="en-US" altLang="zh-CN" sz="3200" dirty="0">
                <a:solidFill>
                  <a:srgbClr val="000090"/>
                </a:solidFill>
                <a:latin typeface="Arial" charset="0"/>
              </a:rPr>
              <a:t>     students should remember to</a:t>
            </a:r>
            <a:r>
              <a:rPr lang="en-US" altLang="zh-CN" dirty="0">
                <a:solidFill>
                  <a:srgbClr val="000090"/>
                </a:solidFill>
                <a:latin typeface="Arial" charset="0"/>
              </a:rPr>
              <a:t>…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71600"/>
            <a:ext cx="845026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latin typeface="Arial" charset="0"/>
              </a:rPr>
              <a:t>check the dot plot and peptide sequence alignment comparison with </a:t>
            </a:r>
            <a:br>
              <a:rPr lang="en-US" altLang="zh-CN" sz="2000" dirty="0">
                <a:latin typeface="Arial" charset="0"/>
              </a:rPr>
            </a:br>
            <a:r>
              <a:rPr lang="en-US" altLang="zh-CN" sz="2000" i="1" dirty="0">
                <a:latin typeface="Arial" charset="0"/>
              </a:rPr>
              <a:t>D. melanogaster </a:t>
            </a:r>
            <a:r>
              <a:rPr lang="en-US" altLang="zh-CN" sz="2000" dirty="0">
                <a:latin typeface="Arial" charset="0"/>
              </a:rPr>
              <a:t>(output from Gene Model Checker); be able to explain &amp; defend any differences!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latin typeface="Arial" charset="0"/>
              </a:rPr>
              <a:t>look for discrepancies by going back to the Gene Record Finder and comparing exon lengths and locations;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latin typeface="Arial" charset="0"/>
              </a:rPr>
              <a:t>double check all splice sites; check whether any proposed </a:t>
            </a:r>
            <a:br>
              <a:rPr lang="en-US" altLang="zh-CN" sz="2000" dirty="0">
                <a:latin typeface="Arial" charset="0"/>
              </a:rPr>
            </a:br>
            <a:r>
              <a:rPr lang="en-US" altLang="zh-CN" sz="2000" dirty="0">
                <a:latin typeface="Arial" charset="0"/>
              </a:rPr>
              <a:t>non-canonical splice sites are also observed in the </a:t>
            </a:r>
            <a:r>
              <a:rPr lang="en-US" altLang="zh-CN" sz="2000" i="1" dirty="0">
                <a:latin typeface="Arial" charset="0"/>
              </a:rPr>
              <a:t>D. melanogaster </a:t>
            </a:r>
            <a:r>
              <a:rPr lang="en-US" altLang="zh-CN" sz="2000" dirty="0">
                <a:latin typeface="Arial" charset="0"/>
              </a:rPr>
              <a:t>model or nearby species;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latin typeface="Arial" charset="0"/>
              </a:rPr>
              <a:t>check all final annotation models with </a:t>
            </a:r>
            <a:r>
              <a:rPr lang="en-US" altLang="zh-CN" sz="2000" i="1" dirty="0">
                <a:latin typeface="Arial" charset="0"/>
              </a:rPr>
              <a:t>blastp</a:t>
            </a:r>
            <a:r>
              <a:rPr lang="en-US" altLang="zh-CN" sz="2000" dirty="0">
                <a:latin typeface="Arial" charset="0"/>
              </a:rPr>
              <a:t> alignments to the </a:t>
            </a:r>
            <a:br>
              <a:rPr lang="en-US" altLang="zh-CN" sz="2000" dirty="0">
                <a:latin typeface="Arial" charset="0"/>
              </a:rPr>
            </a:br>
            <a:r>
              <a:rPr lang="en-US" altLang="zh-CN" sz="2000" i="1" dirty="0">
                <a:latin typeface="Arial" charset="0"/>
              </a:rPr>
              <a:t>D. melanogaster </a:t>
            </a:r>
            <a:r>
              <a:rPr lang="en-US" altLang="zh-CN" sz="2000" dirty="0">
                <a:latin typeface="Arial" charset="0"/>
              </a:rPr>
              <a:t>ortholog (higher resolution);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zh-CN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latin typeface="Arial" charset="0"/>
              </a:rPr>
              <a:t>for 454 sequenced species, check DNA sequence using added Illumina reads or RNA-Seq data if needed.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</a:rPr>
              <a:t>Over-reliance on </a:t>
            </a:r>
            <a:r>
              <a:rPr lang="en-US" sz="3200" i="1" dirty="0">
                <a:solidFill>
                  <a:srgbClr val="000090"/>
                </a:solidFill>
                <a:latin typeface="Arial" charset="0"/>
              </a:rPr>
              <a:t>blastx</a:t>
            </a:r>
            <a:r>
              <a:rPr lang="en-US" sz="3200" dirty="0">
                <a:solidFill>
                  <a:srgbClr val="000090"/>
                </a:solidFill>
                <a:latin typeface="Arial" charset="0"/>
              </a:rPr>
              <a:t> alignment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459B3-2ED6-E9C3-2432-B7D375D5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51163" y="1118025"/>
            <a:ext cx="7478454" cy="5419512"/>
          </a:xfrm>
          <a:prstGeom prst="rect">
            <a:avLst/>
          </a:prstGeom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" y="3392515"/>
            <a:ext cx="1636782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i="1" dirty="0"/>
              <a:t>blastx</a:t>
            </a:r>
            <a:r>
              <a:rPr lang="en-US" sz="1800" dirty="0"/>
              <a:t> Alignment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0" y="2744108"/>
            <a:ext cx="1636782" cy="368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accent1"/>
                </a:solidFill>
              </a:rPr>
              <a:t>Annotations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" y="4535412"/>
            <a:ext cx="1636781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F66055"/>
                </a:solidFill>
              </a:rPr>
              <a:t>Gene Predictors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-1" y="5724022"/>
            <a:ext cx="163678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BE89D3"/>
                </a:solidFill>
              </a:rPr>
              <a:t>RNA-Seq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EDD04-A0C4-23E0-F8E4-88FFBAC82F79}"/>
              </a:ext>
            </a:extLst>
          </p:cNvPr>
          <p:cNvSpPr/>
          <p:nvPr/>
        </p:nvSpPr>
        <p:spPr>
          <a:xfrm>
            <a:off x="1848254" y="2698750"/>
            <a:ext cx="7244945" cy="431799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DA271-D756-EE01-7A5F-DDDCD1B14E38}"/>
              </a:ext>
            </a:extLst>
          </p:cNvPr>
          <p:cNvSpPr/>
          <p:nvPr/>
        </p:nvSpPr>
        <p:spPr>
          <a:xfrm>
            <a:off x="1848255" y="3140075"/>
            <a:ext cx="7244944" cy="9715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4A223-433E-86BB-321C-6BAE5E0D325E}"/>
              </a:ext>
            </a:extLst>
          </p:cNvPr>
          <p:cNvSpPr/>
          <p:nvPr/>
        </p:nvSpPr>
        <p:spPr>
          <a:xfrm>
            <a:off x="1848255" y="4128078"/>
            <a:ext cx="7244944" cy="1390072"/>
          </a:xfrm>
          <a:prstGeom prst="rect">
            <a:avLst/>
          </a:prstGeom>
          <a:noFill/>
          <a:ln w="19050">
            <a:solidFill>
              <a:srgbClr val="F660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92776-3C94-4F54-1359-D3840252D413}"/>
              </a:ext>
            </a:extLst>
          </p:cNvPr>
          <p:cNvSpPr/>
          <p:nvPr/>
        </p:nvSpPr>
        <p:spPr>
          <a:xfrm>
            <a:off x="1848255" y="5537200"/>
            <a:ext cx="7244944" cy="701675"/>
          </a:xfrm>
          <a:prstGeom prst="rect">
            <a:avLst/>
          </a:prstGeom>
          <a:noFill/>
          <a:ln w="19050">
            <a:solidFill>
              <a:srgbClr val="BE89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</a:rPr>
              <a:t>Relying on a single gene predictor</a:t>
            </a: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 rotWithShape="1">
          <a:blip r:embed="rId3"/>
          <a:srcRect b="486"/>
          <a:stretch/>
        </p:blipFill>
        <p:spPr bwMode="auto">
          <a:xfrm>
            <a:off x="1574619" y="1384888"/>
            <a:ext cx="7410898" cy="44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075FCB2-D27C-4167-A214-A29EBEB2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7092"/>
            <a:ext cx="1527922" cy="368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accent1"/>
                </a:solidFill>
              </a:rPr>
              <a:t>Annotations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AA8B1DE-BCC2-1356-167E-9300EADE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1759"/>
            <a:ext cx="1527921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F66055"/>
                </a:solidFill>
              </a:rPr>
              <a:t>Gene Predictors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6D04567-B24C-4528-FD3F-0434116D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1235"/>
            <a:ext cx="152792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BE89D3"/>
                </a:solidFill>
              </a:rPr>
              <a:t>RNA-Seq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5C9A8-9808-08AD-ADEE-DCAD97F36850}"/>
              </a:ext>
            </a:extLst>
          </p:cNvPr>
          <p:cNvSpPr/>
          <p:nvPr/>
        </p:nvSpPr>
        <p:spPr>
          <a:xfrm>
            <a:off x="1728217" y="3027815"/>
            <a:ext cx="7196328" cy="55106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A09B8-4EF0-8407-51DD-AA8506864760}"/>
              </a:ext>
            </a:extLst>
          </p:cNvPr>
          <p:cNvSpPr/>
          <p:nvPr/>
        </p:nvSpPr>
        <p:spPr>
          <a:xfrm>
            <a:off x="1728216" y="3590925"/>
            <a:ext cx="7196328" cy="1425576"/>
          </a:xfrm>
          <a:prstGeom prst="rect">
            <a:avLst/>
          </a:prstGeom>
          <a:noFill/>
          <a:ln w="19050">
            <a:solidFill>
              <a:srgbClr val="F660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FFB92-23D0-4710-736D-D07410DB68B1}"/>
              </a:ext>
            </a:extLst>
          </p:cNvPr>
          <p:cNvSpPr/>
          <p:nvPr/>
        </p:nvSpPr>
        <p:spPr>
          <a:xfrm>
            <a:off x="1728214" y="5032375"/>
            <a:ext cx="7196328" cy="819785"/>
          </a:xfrm>
          <a:prstGeom prst="rect">
            <a:avLst/>
          </a:prstGeom>
          <a:noFill/>
          <a:ln w="19050">
            <a:solidFill>
              <a:srgbClr val="BE89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</a:rPr>
              <a:t>Strategies to resolve common errors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16472" y="1338942"/>
            <a:ext cx="3715321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dirty="0">
                <a:latin typeface="Arial" charset="0"/>
              </a:rPr>
              <a:t>Dot plot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i="1" dirty="0">
                <a:latin typeface="Arial" charset="0"/>
              </a:rPr>
              <a:t>tblastn</a:t>
            </a:r>
            <a:r>
              <a:rPr lang="en-US" sz="2400" dirty="0">
                <a:latin typeface="Arial" charset="0"/>
              </a:rPr>
              <a:t> / </a:t>
            </a:r>
            <a:r>
              <a:rPr lang="en-US" sz="2400" i="1" dirty="0">
                <a:latin typeface="Arial" charset="0"/>
              </a:rPr>
              <a:t>blastx </a:t>
            </a:r>
            <a:r>
              <a:rPr lang="en-US" sz="2400" dirty="0">
                <a:latin typeface="Arial" charset="0"/>
              </a:rPr>
              <a:t>with exon-by-exon strategy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dirty="0">
                <a:latin typeface="Arial" charset="0"/>
              </a:rPr>
              <a:t>RNA-Seq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dirty="0">
                <a:latin typeface="Arial" charset="0"/>
              </a:rPr>
              <a:t>Identify small coding exons using “Small Exons Finder” </a:t>
            </a:r>
          </a:p>
          <a:p>
            <a:pPr eaLnBrk="1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dirty="0">
                <a:latin typeface="Arial" charset="0"/>
              </a:rPr>
              <a:t>Use dot plot and peptide sequence alignment to check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3" y="1228433"/>
            <a:ext cx="5212207" cy="55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373063"/>
            <a:ext cx="9144000" cy="795337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An interesting annotation problem: contig34 (Liz Chen’s project </a:t>
            </a:r>
            <a:b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from Bio 4342), reconciliation by Thomas Quisenberry</a:t>
            </a:r>
            <a:br>
              <a:rPr lang="en-US" sz="2400" dirty="0">
                <a:solidFill>
                  <a:srgbClr val="000090"/>
                </a:solidFill>
                <a:latin typeface="Calibri" charset="0"/>
              </a:rPr>
            </a:br>
            <a:endParaRPr lang="en-US" sz="24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25644"/>
            <a:ext cx="7169150" cy="381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800" dirty="0">
                <a:latin typeface="Arial" charset="0"/>
                <a:cs typeface="Arial" charset="0"/>
              </a:rPr>
              <a:t>Submitted annotations:</a:t>
            </a:r>
          </a:p>
        </p:txBody>
      </p:sp>
      <p:pic>
        <p:nvPicPr>
          <p:cNvPr id="19459" name="Picture 3" descr="Screen shot 2014-07-07 at 1.0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" y="1639353"/>
            <a:ext cx="7924801" cy="15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199" y="3731995"/>
            <a:ext cx="8469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Did Liz include an extra exon at 32298-32363?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Her model has 10 exons, while the </a:t>
            </a:r>
            <a:r>
              <a:rPr lang="en-US" sz="1800" i="1" dirty="0">
                <a:latin typeface="Arial" charset="0"/>
                <a:cs typeface="Arial" charset="0"/>
              </a:rPr>
              <a:t>Drosophila melanogaster</a:t>
            </a:r>
            <a:r>
              <a:rPr lang="en-US" sz="1800" dirty="0">
                <a:latin typeface="Arial" charset="0"/>
                <a:cs typeface="Arial" charset="0"/>
              </a:rPr>
              <a:t> model only has 9.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6378ED-7EB1-BA63-E723-F67CDB4C6E20}"/>
              </a:ext>
            </a:extLst>
          </p:cNvPr>
          <p:cNvGrpSpPr/>
          <p:nvPr/>
        </p:nvGrpSpPr>
        <p:grpSpPr>
          <a:xfrm>
            <a:off x="1161945" y="4488540"/>
            <a:ext cx="6356684" cy="1988109"/>
            <a:chOff x="1161945" y="4488540"/>
            <a:chExt cx="6356684" cy="19881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5152C5-3E28-5210-3654-4C36D0CAF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1945" y="4488540"/>
              <a:ext cx="6356684" cy="1113777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6B05CC-4580-3896-CAE1-8F1F1206B8DE}"/>
                </a:ext>
              </a:extLst>
            </p:cNvPr>
            <p:cNvCxnSpPr>
              <a:cxnSpLocks/>
            </p:cNvCxnSpPr>
            <p:nvPr/>
          </p:nvCxnSpPr>
          <p:spPr>
            <a:xfrm>
              <a:off x="4520282" y="4560763"/>
              <a:ext cx="0" cy="120831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4FDE92-333F-98E5-1F90-1C144497812A}"/>
                </a:ext>
              </a:extLst>
            </p:cNvPr>
            <p:cNvSpPr txBox="1"/>
            <p:nvPr/>
          </p:nvSpPr>
          <p:spPr>
            <a:xfrm>
              <a:off x="2201539" y="5769077"/>
              <a:ext cx="4637486" cy="707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Liz suggested that there is an extra exon between 4_9472_0 and 5_9472_1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5337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Continuing investigation of contig34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12287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Checked other student’s submission forms for </a:t>
            </a:r>
            <a:r>
              <a:rPr lang="en-US" sz="2000" i="1" dirty="0">
                <a:latin typeface="Arial" charset="0"/>
                <a:cs typeface="Arial" charset="0"/>
              </a:rPr>
              <a:t>CG1909, </a:t>
            </a:r>
            <a:r>
              <a:rPr lang="en-US" sz="2000" dirty="0">
                <a:latin typeface="Arial" charset="0"/>
                <a:cs typeface="Arial" charset="0"/>
              </a:rPr>
              <a:t>the gene in question:</a:t>
            </a:r>
          </a:p>
        </p:txBody>
      </p:sp>
      <p:pic>
        <p:nvPicPr>
          <p:cNvPr id="21507" name="Picture 4" descr="Dot plot to investigate examp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6"/>
          <a:stretch/>
        </p:blipFill>
        <p:spPr bwMode="auto">
          <a:xfrm>
            <a:off x="54430" y="1805171"/>
            <a:ext cx="4320143" cy="49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477444" y="2851742"/>
            <a:ext cx="466655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y-axis = student annotation submission;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x-axis = </a:t>
            </a:r>
            <a:r>
              <a:rPr lang="en-US" sz="1800" i="1" dirty="0">
                <a:latin typeface="Arial" charset="0"/>
                <a:cs typeface="Arial" charset="0"/>
              </a:rPr>
              <a:t>D. melanogaster</a:t>
            </a:r>
            <a:r>
              <a:rPr lang="en-US" sz="1800" dirty="0">
                <a:latin typeface="Arial" charset="0"/>
                <a:cs typeface="Arial" charset="0"/>
              </a:rPr>
              <a:t> gene model</a:t>
            </a:r>
          </a:p>
          <a:p>
            <a:pPr eaLnBrk="1" hangingPunct="1"/>
            <a:endParaRPr lang="en-US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Gap (red) indicates residues in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i="1" dirty="0">
                <a:latin typeface="Arial" charset="0"/>
                <a:cs typeface="Arial" charset="0"/>
              </a:rPr>
              <a:t>D. melanogaster</a:t>
            </a:r>
            <a:r>
              <a:rPr lang="en-US" sz="1800" dirty="0">
                <a:latin typeface="Arial" charset="0"/>
                <a:cs typeface="Arial" charset="0"/>
              </a:rPr>
              <a:t> gene that are not present in student annotation</a:t>
            </a:r>
          </a:p>
          <a:p>
            <a:pPr eaLnBrk="1" hangingPunct="1">
              <a:buFont typeface="Wingdings" charset="0"/>
              <a:buChar char="ß"/>
            </a:pPr>
            <a:endParaRPr lang="en-US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All in all, this dot plot warrants further investigation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643F1-FDA9-0380-34D8-CC76F0A4968A}"/>
              </a:ext>
            </a:extLst>
          </p:cNvPr>
          <p:cNvSpPr txBox="1"/>
          <p:nvPr/>
        </p:nvSpPr>
        <p:spPr>
          <a:xfrm>
            <a:off x="870857" y="3559629"/>
            <a:ext cx="149134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Gap warrants investigation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407360-B3FB-895A-29B4-01105D3CB148}"/>
              </a:ext>
            </a:extLst>
          </p:cNvPr>
          <p:cNvCxnSpPr>
            <a:cxnSpLocks/>
          </p:cNvCxnSpPr>
          <p:nvPr/>
        </p:nvCxnSpPr>
        <p:spPr>
          <a:xfrm>
            <a:off x="1559859" y="4144404"/>
            <a:ext cx="0" cy="78010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EE10B3C-8B16-ADA0-476B-38F672E53798}"/>
              </a:ext>
            </a:extLst>
          </p:cNvPr>
          <p:cNvSpPr/>
          <p:nvPr/>
        </p:nvSpPr>
        <p:spPr>
          <a:xfrm>
            <a:off x="1388918" y="4944293"/>
            <a:ext cx="405229" cy="4095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9070"/>
            <a:ext cx="9144000" cy="6953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contig34 continuing investigation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57200" y="613451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Check </a:t>
            </a:r>
            <a:r>
              <a:rPr lang="en-US" sz="1800" i="1" dirty="0">
                <a:latin typeface="Arial" charset="0"/>
                <a:cs typeface="Arial" charset="0"/>
              </a:rPr>
              <a:t>UCSC Genome Browser</a:t>
            </a:r>
            <a:r>
              <a:rPr lang="en-US" sz="1800" dirty="0">
                <a:latin typeface="Arial" charset="0"/>
                <a:cs typeface="Arial" charset="0"/>
              </a:rPr>
              <a:t> view for this gene in </a:t>
            </a:r>
            <a:r>
              <a:rPr lang="en-US" sz="1800" i="1" dirty="0">
                <a:latin typeface="Arial" charset="0"/>
                <a:cs typeface="Arial" charset="0"/>
              </a:rPr>
              <a:t>D. biarmipes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3348736"/>
            <a:ext cx="8686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19063" indent="-119063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Above: blue box marks </a:t>
            </a:r>
            <a:r>
              <a:rPr lang="en-US" sz="1600" i="1" dirty="0">
                <a:latin typeface="Arial" charset="0"/>
                <a:cs typeface="Arial" charset="0"/>
              </a:rPr>
              <a:t>blastx</a:t>
            </a:r>
            <a:r>
              <a:rPr lang="en-US" sz="1600" dirty="0">
                <a:latin typeface="Arial" charset="0"/>
                <a:cs typeface="Arial" charset="0"/>
              </a:rPr>
              <a:t> alignment and RNA-Seq data in the region of extra exon.</a:t>
            </a:r>
          </a:p>
          <a:p>
            <a:pPr marL="119063" indent="-119063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Right-hand exon (fifth) is supported by RNA-Seq data, conservation. </a:t>
            </a:r>
          </a:p>
          <a:p>
            <a:pPr marL="119063" indent="-119063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Below: </a:t>
            </a:r>
            <a:r>
              <a:rPr lang="en-US" sz="1600" i="1" dirty="0">
                <a:latin typeface="Arial" charset="0"/>
                <a:cs typeface="Arial" charset="0"/>
              </a:rPr>
              <a:t>tblastn</a:t>
            </a:r>
            <a:r>
              <a:rPr lang="en-US" sz="1600" dirty="0">
                <a:latin typeface="Arial" charset="0"/>
                <a:cs typeface="Arial" charset="0"/>
              </a:rPr>
              <a:t> results using a.a. sequence of fourth exon in </a:t>
            </a:r>
            <a:r>
              <a:rPr lang="en-US" sz="1600" i="1" dirty="0">
                <a:latin typeface="Arial" charset="0"/>
                <a:cs typeface="Arial" charset="0"/>
              </a:rPr>
              <a:t>D. melanogaster</a:t>
            </a:r>
            <a:r>
              <a:rPr lang="en-US" sz="1600" dirty="0">
                <a:latin typeface="Arial" charset="0"/>
                <a:cs typeface="Arial" charset="0"/>
              </a:rPr>
              <a:t> model as the query and nucleotide sequence of contig34 as the subject </a:t>
            </a:r>
            <a:r>
              <a:rPr lang="en-US" sz="1600" dirty="0">
                <a:latin typeface="Arial" charset="0"/>
                <a:cs typeface="Arial" charset="0"/>
                <a:sym typeface="Wingdings" charset="0"/>
              </a:rPr>
              <a:t> two regions of conservation</a:t>
            </a:r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1866D-BCFB-AE8D-2603-36C4A8009DB2}"/>
              </a:ext>
            </a:extLst>
          </p:cNvPr>
          <p:cNvGrpSpPr/>
          <p:nvPr/>
        </p:nvGrpSpPr>
        <p:grpSpPr>
          <a:xfrm>
            <a:off x="989172" y="892695"/>
            <a:ext cx="7146473" cy="2435168"/>
            <a:chOff x="457199" y="903511"/>
            <a:chExt cx="7826829" cy="2667000"/>
          </a:xfrm>
        </p:grpSpPr>
        <p:pic>
          <p:nvPicPr>
            <p:cNvPr id="22530" name="Picture 3"/>
            <p:cNvPicPr>
              <a:picLocks noChangeAspect="1"/>
            </p:cNvPicPr>
            <p:nvPr/>
          </p:nvPicPr>
          <p:blipFill rotWithShape="1">
            <a:blip r:embed="rId2"/>
            <a:srcRect t="12423"/>
            <a:stretch/>
          </p:blipFill>
          <p:spPr bwMode="auto">
            <a:xfrm>
              <a:off x="457199" y="983339"/>
              <a:ext cx="7826829" cy="256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A7AEAD-78F6-B3F0-C7D5-C61F15AC8A88}"/>
                </a:ext>
              </a:extLst>
            </p:cNvPr>
            <p:cNvSpPr/>
            <p:nvPr/>
          </p:nvSpPr>
          <p:spPr>
            <a:xfrm>
              <a:off x="7728857" y="1762803"/>
              <a:ext cx="283028" cy="1807708"/>
            </a:xfrm>
            <a:prstGeom prst="rect">
              <a:avLst/>
            </a:prstGeom>
            <a:noFill/>
            <a:ln w="57150"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3BA8D2A-35F8-E7BF-DFA2-92B8D947DFC7}"/>
                </a:ext>
              </a:extLst>
            </p:cNvPr>
            <p:cNvCxnSpPr>
              <a:cxnSpLocks/>
            </p:cNvCxnSpPr>
            <p:nvPr/>
          </p:nvCxnSpPr>
          <p:spPr>
            <a:xfrm>
              <a:off x="7878538" y="903511"/>
              <a:ext cx="0" cy="66335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51369CD-2132-27D7-A12A-DEC7E962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8" b="2178"/>
          <a:stretch/>
        </p:blipFill>
        <p:spPr>
          <a:xfrm>
            <a:off x="1527655" y="4500091"/>
            <a:ext cx="6088689" cy="1123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CD8D9-AEC8-AFE5-2421-1A06EAAD4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r="140"/>
          <a:stretch/>
        </p:blipFill>
        <p:spPr>
          <a:xfrm>
            <a:off x="1494284" y="5662353"/>
            <a:ext cx="6134615" cy="11178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5312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Arial" charset="0"/>
                <a:cs typeface="Arial" charset="0"/>
              </a:rPr>
              <a:t>contig34 completed </a:t>
            </a:r>
            <a:r>
              <a:rPr lang="en-US" sz="3200" dirty="0">
                <a:solidFill>
                  <a:srgbClr val="000090"/>
                </a:solidFill>
                <a:latin typeface="Arial" charset="0"/>
                <a:cs typeface="Arial" charset="0"/>
                <a:sym typeface="Wingdings" charset="0"/>
              </a:rPr>
              <a:t></a:t>
            </a:r>
            <a:endParaRPr lang="en-US" sz="32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23554" name="Picture 3" descr="Screen shot 2014-07-07 at 2.14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"/>
          <a:stretch/>
        </p:blipFill>
        <p:spPr bwMode="auto">
          <a:xfrm>
            <a:off x="128732" y="1611766"/>
            <a:ext cx="5094143" cy="48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" y="973138"/>
            <a:ext cx="850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Gene model checker dot plot output for model including additional exon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3263" y="3040916"/>
            <a:ext cx="390976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Much better than before!</a:t>
            </a: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Amino acid sequence conserved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Appropriate splice junctions maintaining ORF identified 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Model has one more exon</a:t>
            </a:r>
          </a:p>
          <a:p>
            <a:pPr>
              <a:buFont typeface="Wingdings" charset="2"/>
              <a:buChar char="à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AB0EA-888A-F0A5-1CD2-7CD7318F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9721" y="2916871"/>
            <a:ext cx="7450423" cy="390841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307137" y="4766714"/>
            <a:ext cx="889000" cy="1130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 rotWithShape="1">
          <a:blip r:embed="rId3"/>
          <a:srcRect l="-154" t="1552" r="-126" b="1"/>
          <a:stretch/>
        </p:blipFill>
        <p:spPr bwMode="auto">
          <a:xfrm>
            <a:off x="417738" y="999898"/>
            <a:ext cx="8308524" cy="173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4" y="108859"/>
            <a:ext cx="892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identify small exons, particularly those with start and stop codons: Use RNA-Seq and TopHat to identify the 5’ and 3’ UTRs.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615</Words>
  <Application>Microsoft Macintosh PowerPoint</Application>
  <PresentationFormat>On-screen Show (4:3)</PresentationFormat>
  <Paragraphs>83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</vt:lpstr>
      <vt:lpstr>Wingdings</vt:lpstr>
      <vt:lpstr>Office Theme</vt:lpstr>
      <vt:lpstr>Common Errors in  Student Annotation Submissions contributions from Paul Lee, David Xiong, Thomas Quisenberry </vt:lpstr>
      <vt:lpstr>Over-reliance on blastx alignment</vt:lpstr>
      <vt:lpstr>Relying on a single gene predictor</vt:lpstr>
      <vt:lpstr>Strategies to resolve common errors</vt:lpstr>
      <vt:lpstr>An interesting annotation problem: contig34 (Liz Chen’s project  from Bio 4342), reconciliation by Thomas Quisenberry </vt:lpstr>
      <vt:lpstr>Continuing investigation of contig34</vt:lpstr>
      <vt:lpstr>contig34 continuing investigation</vt:lpstr>
      <vt:lpstr>contig34 completed </vt:lpstr>
      <vt:lpstr>PowerPoint Presentation</vt:lpstr>
      <vt:lpstr>Interesting annotation challenges: Read-through stop codons</vt:lpstr>
      <vt:lpstr>Interesting annotation challenges Errors in the consensus sequence</vt:lpstr>
      <vt:lpstr>To avoid these discrepancies,       students should remember to…</vt:lpstr>
    </vt:vector>
  </TitlesOfParts>
  <Company>Washington University in 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Reconciling student annotations</dc:title>
  <dc:creator>Wilson Leung</dc:creator>
  <cp:lastModifiedBy>Leung, Wilson</cp:lastModifiedBy>
  <cp:revision>322</cp:revision>
  <cp:lastPrinted>2024-01-06T19:27:03Z</cp:lastPrinted>
  <dcterms:created xsi:type="dcterms:W3CDTF">2012-08-09T02:02:42Z</dcterms:created>
  <dcterms:modified xsi:type="dcterms:W3CDTF">2024-01-06T19:27:27Z</dcterms:modified>
</cp:coreProperties>
</file>