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360" r:id="rId2"/>
    <p:sldId id="361" r:id="rId3"/>
    <p:sldId id="362" r:id="rId4"/>
    <p:sldId id="363" r:id="rId5"/>
    <p:sldId id="364" r:id="rId6"/>
    <p:sldId id="381" r:id="rId7"/>
    <p:sldId id="365" r:id="rId8"/>
    <p:sldId id="366" r:id="rId9"/>
    <p:sldId id="380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275" r:id="rId24"/>
    <p:sldId id="286" r:id="rId25"/>
    <p:sldId id="352" r:id="rId26"/>
    <p:sldId id="287" r:id="rId27"/>
    <p:sldId id="335" r:id="rId28"/>
    <p:sldId id="288" r:id="rId29"/>
    <p:sldId id="290" r:id="rId30"/>
    <p:sldId id="281" r:id="rId31"/>
    <p:sldId id="284" r:id="rId32"/>
    <p:sldId id="285" r:id="rId33"/>
    <p:sldId id="277" r:id="rId34"/>
    <p:sldId id="279" r:id="rId35"/>
    <p:sldId id="278" r:id="rId36"/>
    <p:sldId id="353" r:id="rId37"/>
    <p:sldId id="280" r:id="rId38"/>
    <p:sldId id="354" r:id="rId39"/>
    <p:sldId id="293" r:id="rId40"/>
    <p:sldId id="348" r:id="rId41"/>
    <p:sldId id="292" r:id="rId42"/>
    <p:sldId id="295" r:id="rId43"/>
    <p:sldId id="296" r:id="rId44"/>
    <p:sldId id="298" r:id="rId45"/>
    <p:sldId id="355" r:id="rId46"/>
    <p:sldId id="299" r:id="rId47"/>
    <p:sldId id="300" r:id="rId48"/>
    <p:sldId id="351" r:id="rId49"/>
    <p:sldId id="356" r:id="rId50"/>
    <p:sldId id="357" r:id="rId51"/>
    <p:sldId id="305" r:id="rId52"/>
    <p:sldId id="306" r:id="rId53"/>
    <p:sldId id="349" r:id="rId54"/>
    <p:sldId id="308" r:id="rId55"/>
    <p:sldId id="313" r:id="rId56"/>
    <p:sldId id="358" r:id="rId57"/>
    <p:sldId id="328" r:id="rId58"/>
    <p:sldId id="345" r:id="rId59"/>
    <p:sldId id="312" r:id="rId60"/>
    <p:sldId id="337" r:id="rId61"/>
    <p:sldId id="315" r:id="rId62"/>
    <p:sldId id="316" r:id="rId63"/>
    <p:sldId id="331" r:id="rId64"/>
    <p:sldId id="318" r:id="rId65"/>
    <p:sldId id="319" r:id="rId66"/>
    <p:sldId id="320" r:id="rId67"/>
    <p:sldId id="321" r:id="rId68"/>
    <p:sldId id="329" r:id="rId69"/>
    <p:sldId id="26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43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 autoAdjust="0"/>
    <p:restoredTop sz="82177" autoAdjust="0"/>
  </p:normalViewPr>
  <p:slideViewPr>
    <p:cSldViewPr snapToGrid="0" snapToObjects="1">
      <p:cViewPr varScale="1">
        <p:scale>
          <a:sx n="100" d="100"/>
          <a:sy n="100" d="100"/>
        </p:scale>
        <p:origin x="139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D7769-E993-2946-B142-72B0B61165DE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7B29-520C-CD49-9B6A-E281ACBC0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2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D1D1-F84A-0A4E-8DF9-9D5087C98DDB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3ADA3-0448-CB46-BD98-E238EF9CC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6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5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7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1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tblastx</a:t>
            </a:r>
            <a:r>
              <a:rPr lang="en-US" baseline="0" dirty="0"/>
              <a:t> is no longer listed on the new NCBI BLAST front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2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1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95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5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94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4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9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35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2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0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</a:t>
            </a:r>
            <a:r>
              <a:rPr lang="en-US" baseline="0" dirty="0"/>
              <a:t> break these rules if they are found in </a:t>
            </a:r>
            <a:r>
              <a:rPr lang="en-US" i="1" baseline="0" dirty="0"/>
              <a:t>D. melanogaster</a:t>
            </a:r>
            <a:r>
              <a:rPr lang="en-US" baseline="0" dirty="0"/>
              <a:t> or supported by experimental evidence</a:t>
            </a:r>
          </a:p>
          <a:p>
            <a:r>
              <a:rPr lang="en-US" baseline="0" dirty="0"/>
              <a:t>~1% of the genes in </a:t>
            </a:r>
            <a:r>
              <a:rPr lang="en-US" i="1" baseline="0" dirty="0"/>
              <a:t>D. melanogaster</a:t>
            </a:r>
            <a:r>
              <a:rPr lang="en-US" baseline="0" dirty="0"/>
              <a:t> have a GC donor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40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7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62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53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06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Puerto Rican parrot. Tom </a:t>
            </a:r>
            <a:r>
              <a:rPr lang="en-US" i="0" dirty="0" err="1"/>
              <a:t>MacKenzie</a:t>
            </a:r>
            <a:r>
              <a:rPr lang="en-US" i="0" dirty="0"/>
              <a:t> / USFWS. https://</a:t>
            </a:r>
            <a:r>
              <a:rPr lang="en-US" i="0" dirty="0" err="1"/>
              <a:t>www.fws.gov</a:t>
            </a:r>
            <a:r>
              <a:rPr lang="en-US" i="0" dirty="0"/>
              <a:t>/media/puerto-rican-parrot-0</a:t>
            </a:r>
          </a:p>
          <a:p>
            <a:endParaRPr lang="en-US" i="0" dirty="0"/>
          </a:p>
          <a:p>
            <a:r>
              <a:rPr lang="en-US" i="1" dirty="0"/>
              <a:t>Drosophila </a:t>
            </a:r>
            <a:r>
              <a:rPr lang="en-US" i="1" dirty="0" err="1"/>
              <a:t>funebris</a:t>
            </a:r>
            <a:r>
              <a:rPr lang="en-US" i="1" dirty="0"/>
              <a:t> </a:t>
            </a:r>
            <a:r>
              <a:rPr lang="en-US" i="0" dirty="0" err="1"/>
              <a:t>StackedPose</a:t>
            </a:r>
            <a:r>
              <a:rPr lang="en-US" i="1" dirty="0"/>
              <a:t>.</a:t>
            </a:r>
            <a:r>
              <a:rPr lang="en-US" i="0" dirty="0"/>
              <a:t> Darren J </a:t>
            </a:r>
            <a:r>
              <a:rPr lang="en-US" i="0" dirty="0" err="1"/>
              <a:t>Obbard</a:t>
            </a:r>
            <a:r>
              <a:rPr lang="en-US" i="0" dirty="0"/>
              <a:t>. https://</a:t>
            </a:r>
            <a:r>
              <a:rPr lang="en-US" i="0" dirty="0" err="1"/>
              <a:t>obbard.bio.ed.ac.uk</a:t>
            </a:r>
            <a:r>
              <a:rPr lang="en-US" i="0" dirty="0"/>
              <a:t>/</a:t>
            </a:r>
            <a:r>
              <a:rPr lang="en-US" i="0" dirty="0" err="1"/>
              <a:t>photo_gallery</a:t>
            </a:r>
            <a:r>
              <a:rPr lang="en-US" i="0" dirty="0"/>
              <a:t>/</a:t>
            </a:r>
            <a:r>
              <a:rPr lang="en-US" i="0" dirty="0" err="1"/>
              <a:t>Drosophila_funebris_StackedPose.html</a:t>
            </a:r>
            <a:endParaRPr lang="en-US" i="0" dirty="0"/>
          </a:p>
          <a:p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Scott </a:t>
            </a:r>
            <a:r>
              <a:rPr lang="en-US" dirty="0" err="1"/>
              <a:t>Chialvo</a:t>
            </a:r>
            <a:r>
              <a:rPr lang="en-US" dirty="0"/>
              <a:t> CH, White BE, Reed LK, Dyer KA. A phylogenetic examination of host use evolution in the </a:t>
            </a:r>
            <a:r>
              <a:rPr lang="en-US" dirty="0" err="1"/>
              <a:t>quinaria</a:t>
            </a:r>
            <a:r>
              <a:rPr lang="en-US" dirty="0"/>
              <a:t> and </a:t>
            </a:r>
            <a:r>
              <a:rPr lang="en-US" dirty="0" err="1"/>
              <a:t>testacea</a:t>
            </a:r>
            <a:r>
              <a:rPr lang="en-US" dirty="0"/>
              <a:t> groups of Drosophila. Mol </a:t>
            </a:r>
            <a:r>
              <a:rPr lang="en-US" dirty="0" err="1"/>
              <a:t>Phylogenet</a:t>
            </a:r>
            <a:r>
              <a:rPr lang="en-US" dirty="0"/>
              <a:t> </a:t>
            </a:r>
            <a:r>
              <a:rPr lang="en-US" dirty="0" err="1"/>
              <a:t>Evol</a:t>
            </a:r>
            <a:r>
              <a:rPr lang="en-US" dirty="0"/>
              <a:t>. 2019 Jan;130:233-243. </a:t>
            </a:r>
            <a:r>
              <a:rPr lang="en-US" dirty="0" err="1"/>
              <a:t>doi</a:t>
            </a:r>
            <a:r>
              <a:rPr lang="en-US" dirty="0"/>
              <a:t>: 10.1016/j.ympev.2018.10.027. </a:t>
            </a:r>
            <a:r>
              <a:rPr lang="en-US" dirty="0" err="1"/>
              <a:t>Epub</a:t>
            </a:r>
            <a:r>
              <a:rPr lang="en-US" dirty="0"/>
              <a:t> 2018 Oct 23. PMID: 30366088; PMCID: PMC6327841.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5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FlyBase Syntenic relationships page: https://</a:t>
            </a:r>
            <a:r>
              <a:rPr lang="en-US" dirty="0" err="1"/>
              <a:t>flybase.org</a:t>
            </a:r>
            <a:r>
              <a:rPr lang="en-US" dirty="0"/>
              <a:t>/maps/synteny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7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mav</a:t>
            </a:r>
            <a:r>
              <a:rPr lang="en-US" dirty="0"/>
              <a:t> is the gene symbol, </a:t>
            </a:r>
            <a:r>
              <a:rPr lang="en-US" i="1" dirty="0"/>
              <a:t>CG1901 </a:t>
            </a:r>
            <a:r>
              <a:rPr lang="en-US" dirty="0"/>
              <a:t>is the annotation symbol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is</a:t>
            </a:r>
            <a:r>
              <a:rPr lang="en-US" baseline="0" dirty="0"/>
              <a:t> more definitive than conservation if it is available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Bem46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3ADA3-0448-CB46-BD98-E238EF9CCA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4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45080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0717-8299-8940-A9F4-FF7ED15AED22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C26B-28FC-A04D-9ABE-709F0C6D68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106" y="1752600"/>
            <a:ext cx="839993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fld id="{CDF10717-8299-8940-A9F4-FF7ED15AED22}" type="datetimeFigureOut">
              <a:rPr lang="en-US" smtClean="0"/>
              <a:pPr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fld id="{1229C26B-28FC-A04D-9ABE-709F0C6D6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b="0" i="0" kern="1200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800" b="0" i="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400" b="0" i="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i="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i="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i="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gep.wustl.edu/repository/course_materials_WU/annotation/Annotation_Instruction_Shee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gep.wustl.edu/repository/course_materials_WU/annotation/RNA-Seq_Primer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unity.gep.wustl.edu/repository/course_materials_WU/annotation/Browser_Based_Annotation_and_RNA_Seq_Data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gander.wustl.ed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training/index.html" TargetMode="External"/><Relationship Id="rId2" Type="http://schemas.openxmlformats.org/officeDocument/2006/relationships/hyperlink" Target="https://genome.ucsc.edu/training/edu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stars.org/tag/UCSC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ep.org/browser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ast.ncbi.nlm.nih.gov/Blast.cgi" TargetMode="External"/><Relationship Id="rId5" Type="http://schemas.openxmlformats.org/officeDocument/2006/relationships/hyperlink" Target="https://thegep.org/finder" TargetMode="External"/><Relationship Id="rId4" Type="http://schemas.openxmlformats.org/officeDocument/2006/relationships/hyperlink" Target="https://flybase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jdispatcher/sss/ncbiblast" TargetMode="External"/><Relationship Id="rId2" Type="http://schemas.openxmlformats.org/officeDocument/2006/relationships/hyperlink" Target="https://blast.ncbi.nlm.nih.gov/Blast.cg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ybase.org/blas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gep.wustl.edu/repository/course_materials_WU/annotation/Annotation_Instruction_Sheet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unity.gep.wustl.edu/repository/course_materials_WU/annotation/Annotation_Strategy_Guide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gep.wustl.edu/repository/course_materials_WU/annotation/Quick_Check_Student_Annotations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ac_opo/240254763/sizes/l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056" y="2365248"/>
            <a:ext cx="8467122" cy="97840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Annotation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Drosophila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2477" y="6242461"/>
            <a:ext cx="412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Last Updated: 12/23/2023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CC20F-2436-5E4B-AD8F-AC74074A1918}"/>
              </a:ext>
            </a:extLst>
          </p:cNvPr>
          <p:cNvSpPr txBox="1"/>
          <p:nvPr/>
        </p:nvSpPr>
        <p:spPr>
          <a:xfrm>
            <a:off x="4832476" y="5842351"/>
            <a:ext cx="4123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Wilson Leung and Chris Shaffer</a:t>
            </a:r>
          </a:p>
        </p:txBody>
      </p:sp>
    </p:spTree>
    <p:extLst>
      <p:ext uri="{BB962C8B-B14F-4D97-AF65-F5344CB8AC3E}">
        <p14:creationId xmlns:p14="http://schemas.microsoft.com/office/powerpoint/2010/main" val="4130916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023"/>
            <a:ext cx="9144000" cy="1429871"/>
          </a:xfrm>
        </p:spPr>
        <p:txBody>
          <a:bodyPr>
            <a:normAutofit/>
          </a:bodyPr>
          <a:lstStyle/>
          <a:p>
            <a:r>
              <a:rPr lang="en-US" dirty="0"/>
              <a:t>Limitations of annotation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8242162" cy="4257022"/>
          </a:xfrm>
        </p:spPr>
        <p:txBody>
          <a:bodyPr/>
          <a:lstStyle/>
          <a:p>
            <a:r>
              <a:rPr lang="en-US" dirty="0"/>
              <a:t>Technique optimized for projects with a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moderately close, well annotated </a:t>
            </a:r>
            <a:r>
              <a:rPr lang="en-US" dirty="0"/>
              <a:t>neighbor species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Example: </a:t>
            </a:r>
            <a:r>
              <a:rPr lang="en-US" i="1" dirty="0"/>
              <a:t>D. melanogaster</a:t>
            </a:r>
          </a:p>
          <a:p>
            <a:pPr lvl="1"/>
            <a:endParaRPr lang="en-US" i="1" dirty="0"/>
          </a:p>
          <a:p>
            <a:r>
              <a:rPr lang="en-US" dirty="0"/>
              <a:t>Need to apply different strategies when annotating genes in other species: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Examples: parasitoid wasps, Puerto Rican parrot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5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goals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0894"/>
            <a:ext cx="8104094" cy="5180105"/>
          </a:xfrm>
        </p:spPr>
        <p:txBody>
          <a:bodyPr>
            <a:normAutofit/>
          </a:bodyPr>
          <a:lstStyle/>
          <a:p>
            <a:r>
              <a:rPr lang="en-US" dirty="0"/>
              <a:t>Identify and annotate all the genes in your project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For each gene, identify and precisely map (accurate to the base pair) all coding exons 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CDS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 this for </a:t>
            </a:r>
            <a:r>
              <a:rPr lang="en-US" b="1" u="sng" dirty="0">
                <a:solidFill>
                  <a:srgbClr val="FFCC66"/>
                </a:solidFill>
              </a:rPr>
              <a:t>ALL</a:t>
            </a:r>
            <a:r>
              <a:rPr lang="en-US" dirty="0"/>
              <a:t> isoforms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i="1" dirty="0"/>
          </a:p>
          <a:p>
            <a:r>
              <a:rPr lang="en-US" dirty="0"/>
              <a:t>Optional curriculum not submitted to GEP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Annotate the initial transcribed exon and transcription start site (TSS)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Clustal analysis (proteins, promoter regions)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Non-coding genes</a:t>
            </a:r>
          </a:p>
        </p:txBody>
      </p:sp>
    </p:spTree>
    <p:extLst>
      <p:ext uri="{BB962C8B-B14F-4D97-AF65-F5344CB8AC3E}">
        <p14:creationId xmlns:p14="http://schemas.microsoft.com/office/powerpoint/2010/main" val="1025387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Evidence-based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5" y="1869141"/>
            <a:ext cx="8399932" cy="4257022"/>
          </a:xfrm>
        </p:spPr>
        <p:txBody>
          <a:bodyPr/>
          <a:lstStyle/>
          <a:p>
            <a:r>
              <a:rPr lang="en-US" dirty="0"/>
              <a:t>Human-curated analysis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Much higher accuracy than standard </a:t>
            </a:r>
            <a:r>
              <a:rPr lang="en-US" i="1" dirty="0" err="1"/>
              <a:t>ab</a:t>
            </a:r>
            <a:r>
              <a:rPr lang="en-US" i="1" dirty="0"/>
              <a:t> initio </a:t>
            </a:r>
            <a:r>
              <a:rPr lang="en-US" dirty="0"/>
              <a:t>and evidence-based gene finders</a:t>
            </a:r>
          </a:p>
          <a:p>
            <a:pPr lvl="1"/>
            <a:endParaRPr lang="en-US" dirty="0"/>
          </a:p>
          <a:p>
            <a:r>
              <a:rPr lang="en-US" b="1" dirty="0"/>
              <a:t>Goal</a:t>
            </a:r>
            <a:r>
              <a:rPr lang="en-US" dirty="0"/>
              <a:t>: </a:t>
            </a:r>
            <a:r>
              <a:rPr lang="en-US" b="1" dirty="0">
                <a:solidFill>
                  <a:srgbClr val="F6C16A"/>
                </a:solidFill>
              </a:rPr>
              <a:t>collect</a:t>
            </a:r>
            <a:r>
              <a:rPr lang="en-US" dirty="0"/>
              <a:t>, </a:t>
            </a:r>
            <a:r>
              <a:rPr lang="en-US" b="1" dirty="0">
                <a:solidFill>
                  <a:srgbClr val="F6C16A"/>
                </a:solidFill>
              </a:rPr>
              <a:t>analyze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synthesize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all the available evidence to create the best-supported gene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Example: 4591-4688, 5157-5490, 5747-6001</a:t>
            </a:r>
          </a:p>
        </p:txBody>
      </p:sp>
    </p:spTree>
    <p:extLst>
      <p:ext uri="{BB962C8B-B14F-4D97-AF65-F5344CB8AC3E}">
        <p14:creationId xmlns:p14="http://schemas.microsoft.com/office/powerpoint/2010/main" val="212506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Collect, analyze, and synthesize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5" y="1869140"/>
            <a:ext cx="8399929" cy="4747767"/>
          </a:xfrm>
        </p:spPr>
        <p:txBody>
          <a:bodyPr>
            <a:normAutofit/>
          </a:bodyPr>
          <a:lstStyle/>
          <a:p>
            <a:r>
              <a:rPr lang="en-US" b="1" dirty="0"/>
              <a:t>Collect: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Genome Browser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Conservation (BLAST searches)</a:t>
            </a:r>
          </a:p>
          <a:p>
            <a:r>
              <a:rPr lang="en-US" dirty="0"/>
              <a:t> </a:t>
            </a:r>
            <a:r>
              <a:rPr lang="en-US" b="1" dirty="0"/>
              <a:t>Analyze: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Interpreting Genome Browser evidence 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Interpreting BLAST results</a:t>
            </a:r>
          </a:p>
          <a:p>
            <a:r>
              <a:rPr lang="en-US" b="1" dirty="0"/>
              <a:t>Synthesize: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Construct the best-supported gene model based on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potentially contradictory </a:t>
            </a:r>
            <a:r>
              <a:rPr lang="en-US" dirty="0"/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183098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for gene models</a:t>
            </a:r>
            <a:br>
              <a:rPr lang="en-US" dirty="0"/>
            </a:br>
            <a:r>
              <a:rPr lang="en-US" sz="3200" dirty="0"/>
              <a:t>(in general order of importance)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14540"/>
            <a:ext cx="8399929" cy="4813259"/>
          </a:xfrm>
        </p:spPr>
        <p:txBody>
          <a:bodyPr>
            <a:normAutofit/>
          </a:bodyPr>
          <a:lstStyle/>
          <a:p>
            <a:pPr marL="46355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Conservation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Sequence similarity to genes in </a:t>
            </a:r>
            <a:r>
              <a:rPr lang="en-US" i="1" dirty="0"/>
              <a:t>D. melanogaster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Sequence similarity to other </a:t>
            </a:r>
            <a:r>
              <a:rPr lang="en-US" i="1" dirty="0"/>
              <a:t>Drosophila</a:t>
            </a:r>
            <a:r>
              <a:rPr lang="en-US" dirty="0"/>
              <a:t> species (ROAST)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dirty="0"/>
          </a:p>
          <a:p>
            <a:pPr marL="46355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Expression data</a:t>
            </a:r>
          </a:p>
          <a:p>
            <a:pPr lvl="1">
              <a:spcBef>
                <a:spcPts val="0"/>
              </a:spcBef>
            </a:pPr>
            <a:r>
              <a:rPr lang="en-US" dirty="0"/>
              <a:t>RNA-Seq, EST, cDNA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dirty="0"/>
          </a:p>
          <a:p>
            <a:pPr marL="46355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Computational predictions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Open reading frames (ORFs),</a:t>
            </a:r>
            <a:r>
              <a:rPr lang="en-US" sz="2400" dirty="0"/>
              <a:t> gene and splice site predictions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sz="2400" dirty="0"/>
          </a:p>
          <a:p>
            <a:pPr marL="46355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Tie-breakers of last resort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See the “</a:t>
            </a:r>
            <a:r>
              <a:rPr lang="en-US" dirty="0">
                <a:hlinkClick r:id="rId3"/>
              </a:rPr>
              <a:t>Annotation Instruction Sheet</a:t>
            </a:r>
            <a:r>
              <a:rPr lang="en-US" dirty="0"/>
              <a:t>”</a:t>
            </a:r>
          </a:p>
          <a:p>
            <a:pPr marL="635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1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0"/>
            <a:ext cx="8399930" cy="1429871"/>
          </a:xfrm>
        </p:spPr>
        <p:txBody>
          <a:bodyPr/>
          <a:lstStyle/>
          <a:p>
            <a:r>
              <a:rPr lang="en-US" dirty="0"/>
              <a:t>Expression data: RNA-Seq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371601"/>
            <a:ext cx="8399929" cy="5245500"/>
          </a:xfrm>
        </p:spPr>
        <p:txBody>
          <a:bodyPr>
            <a:normAutofit/>
          </a:bodyPr>
          <a:lstStyle/>
          <a:p>
            <a:r>
              <a:rPr lang="en-US" dirty="0"/>
              <a:t>Positive results are very helpful</a:t>
            </a:r>
          </a:p>
          <a:p>
            <a:r>
              <a:rPr lang="en-US" dirty="0"/>
              <a:t>Negative results are less informative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6C16A"/>
                </a:solidFill>
              </a:rPr>
              <a:t>Lack of transcription ≠ no gene</a:t>
            </a:r>
          </a:p>
          <a:p>
            <a:r>
              <a:rPr lang="en-US" dirty="0"/>
              <a:t>Evidence tracks: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coverage (read depth)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Splice junction predictions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Assembled transcripts (Cufflinks, Oases)</a:t>
            </a:r>
          </a:p>
          <a:p>
            <a:r>
              <a:rPr lang="en-US" dirty="0"/>
              <a:t>GEP curriculum: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RNA-Seq Primer</a:t>
            </a:r>
            <a:r>
              <a:rPr lang="en-US" dirty="0"/>
              <a:t> (PowerPoint presentation)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4"/>
              </a:rPr>
              <a:t>Browser-Based Annotation and RNA-Seq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28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structure - terminology</a:t>
            </a:r>
          </a:p>
        </p:txBody>
      </p:sp>
      <p:cxnSp>
        <p:nvCxnSpPr>
          <p:cNvPr id="60" name="Straight Connector 58"/>
          <p:cNvCxnSpPr>
            <a:cxnSpLocks noChangeShapeType="1"/>
          </p:cNvCxnSpPr>
          <p:nvPr/>
        </p:nvCxnSpPr>
        <p:spPr bwMode="auto">
          <a:xfrm>
            <a:off x="2025650" y="3127376"/>
            <a:ext cx="4876800" cy="1588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traight Connector 7"/>
          <p:cNvCxnSpPr>
            <a:cxnSpLocks noChangeShapeType="1"/>
          </p:cNvCxnSpPr>
          <p:nvPr/>
        </p:nvCxnSpPr>
        <p:spPr bwMode="auto">
          <a:xfrm>
            <a:off x="577850" y="2441576"/>
            <a:ext cx="7162800" cy="1588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1797050" y="2289176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2787650" y="2289176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4387850" y="2289176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5988050" y="2289176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6521450" y="2289176"/>
            <a:ext cx="533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7" name="Rectangle 13"/>
          <p:cNvSpPr>
            <a:spLocks noChangeArrowheads="1"/>
          </p:cNvSpPr>
          <p:nvPr/>
        </p:nvSpPr>
        <p:spPr bwMode="auto">
          <a:xfrm>
            <a:off x="1263650" y="2289176"/>
            <a:ext cx="533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68" name="Straight Connector 17"/>
          <p:cNvCxnSpPr>
            <a:cxnSpLocks noChangeShapeType="1"/>
          </p:cNvCxnSpPr>
          <p:nvPr/>
        </p:nvCxnSpPr>
        <p:spPr bwMode="auto">
          <a:xfrm>
            <a:off x="1250950" y="2062164"/>
            <a:ext cx="457200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9" name="Straight Connector 19"/>
          <p:cNvCxnSpPr>
            <a:cxnSpLocks noChangeShapeType="1"/>
          </p:cNvCxnSpPr>
          <p:nvPr/>
        </p:nvCxnSpPr>
        <p:spPr bwMode="auto">
          <a:xfrm rot="5400000">
            <a:off x="1073944" y="2221708"/>
            <a:ext cx="381000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70" name="Group 32"/>
          <p:cNvGrpSpPr>
            <a:grpSpLocks/>
          </p:cNvGrpSpPr>
          <p:nvPr/>
        </p:nvGrpSpPr>
        <p:grpSpPr bwMode="auto">
          <a:xfrm>
            <a:off x="2330450" y="2060576"/>
            <a:ext cx="457200" cy="228600"/>
            <a:chOff x="2438400" y="3429000"/>
            <a:chExt cx="457200" cy="228601"/>
          </a:xfrm>
        </p:grpSpPr>
        <p:cxnSp>
          <p:nvCxnSpPr>
            <p:cNvPr id="71" name="Straight Connector 30"/>
            <p:cNvCxnSpPr>
              <a:cxnSpLocks noChangeShapeType="1"/>
            </p:cNvCxnSpPr>
            <p:nvPr/>
          </p:nvCxnSpPr>
          <p:spPr bwMode="auto">
            <a:xfrm rot="5400000" flipH="1" flipV="1">
              <a:off x="2438400" y="3429000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2" name="Straight Connector 31"/>
            <p:cNvCxnSpPr>
              <a:cxnSpLocks noChangeShapeType="1"/>
            </p:cNvCxnSpPr>
            <p:nvPr/>
          </p:nvCxnSpPr>
          <p:spPr bwMode="auto">
            <a:xfrm rot="16200000" flipV="1">
              <a:off x="2667000" y="3429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3" name="Group 33"/>
          <p:cNvGrpSpPr>
            <a:grpSpLocks/>
          </p:cNvGrpSpPr>
          <p:nvPr/>
        </p:nvGrpSpPr>
        <p:grpSpPr bwMode="auto">
          <a:xfrm>
            <a:off x="3930650" y="2060576"/>
            <a:ext cx="457200" cy="228600"/>
            <a:chOff x="2438400" y="3429000"/>
            <a:chExt cx="457200" cy="228601"/>
          </a:xfrm>
        </p:grpSpPr>
        <p:cxnSp>
          <p:nvCxnSpPr>
            <p:cNvPr id="74" name="Straight Connector 34"/>
            <p:cNvCxnSpPr>
              <a:cxnSpLocks noChangeShapeType="1"/>
            </p:cNvCxnSpPr>
            <p:nvPr/>
          </p:nvCxnSpPr>
          <p:spPr bwMode="auto">
            <a:xfrm rot="5400000" flipH="1" flipV="1">
              <a:off x="2438400" y="3429000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2667000" y="3429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6" name="Group 36"/>
          <p:cNvGrpSpPr>
            <a:grpSpLocks/>
          </p:cNvGrpSpPr>
          <p:nvPr/>
        </p:nvGrpSpPr>
        <p:grpSpPr bwMode="auto">
          <a:xfrm>
            <a:off x="5530850" y="2060576"/>
            <a:ext cx="457200" cy="228600"/>
            <a:chOff x="2438400" y="3429000"/>
            <a:chExt cx="457200" cy="228601"/>
          </a:xfrm>
        </p:grpSpPr>
        <p:cxnSp>
          <p:nvCxnSpPr>
            <p:cNvPr id="77" name="Straight Connector 37"/>
            <p:cNvCxnSpPr>
              <a:cxnSpLocks noChangeShapeType="1"/>
            </p:cNvCxnSpPr>
            <p:nvPr/>
          </p:nvCxnSpPr>
          <p:spPr bwMode="auto">
            <a:xfrm rot="5400000" flipH="1" flipV="1">
              <a:off x="2438400" y="3429000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Straight Connector 38"/>
            <p:cNvCxnSpPr>
              <a:cxnSpLocks noChangeShapeType="1"/>
            </p:cNvCxnSpPr>
            <p:nvPr/>
          </p:nvCxnSpPr>
          <p:spPr bwMode="auto">
            <a:xfrm rot="16200000" flipV="1">
              <a:off x="2667000" y="3429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0" name="Rectangle 51"/>
          <p:cNvSpPr>
            <a:spLocks noChangeArrowheads="1"/>
          </p:cNvSpPr>
          <p:nvPr/>
        </p:nvSpPr>
        <p:spPr bwMode="auto">
          <a:xfrm>
            <a:off x="1797050" y="2974976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1" name="Rectangle 52"/>
          <p:cNvSpPr>
            <a:spLocks noChangeArrowheads="1"/>
          </p:cNvSpPr>
          <p:nvPr/>
        </p:nvSpPr>
        <p:spPr bwMode="auto">
          <a:xfrm>
            <a:off x="2787650" y="2974976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" name="Rectangle 53"/>
          <p:cNvSpPr>
            <a:spLocks noChangeArrowheads="1"/>
          </p:cNvSpPr>
          <p:nvPr/>
        </p:nvSpPr>
        <p:spPr bwMode="auto">
          <a:xfrm>
            <a:off x="4387850" y="2974976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3" name="Rectangle 54"/>
          <p:cNvSpPr>
            <a:spLocks noChangeArrowheads="1"/>
          </p:cNvSpPr>
          <p:nvPr/>
        </p:nvSpPr>
        <p:spPr bwMode="auto">
          <a:xfrm>
            <a:off x="5988050" y="2974976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1263650" y="3051176"/>
            <a:ext cx="533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5" name="Rectangle 57"/>
          <p:cNvSpPr>
            <a:spLocks noChangeArrowheads="1"/>
          </p:cNvSpPr>
          <p:nvPr/>
        </p:nvSpPr>
        <p:spPr bwMode="auto">
          <a:xfrm>
            <a:off x="6521450" y="3051176"/>
            <a:ext cx="533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63650" y="4727576"/>
            <a:ext cx="7467600" cy="369888"/>
            <a:chOff x="1263650" y="4727576"/>
            <a:chExt cx="7467600" cy="369888"/>
          </a:xfrm>
        </p:grpSpPr>
        <p:sp>
          <p:nvSpPr>
            <p:cNvPr id="89" name="TextBox 49"/>
            <p:cNvSpPr txBox="1">
              <a:spLocks noChangeArrowheads="1"/>
            </p:cNvSpPr>
            <p:nvPr/>
          </p:nvSpPr>
          <p:spPr bwMode="auto">
            <a:xfrm>
              <a:off x="7283450" y="4727576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Gene span</a:t>
              </a:r>
            </a:p>
          </p:txBody>
        </p:sp>
        <p:cxnSp>
          <p:nvCxnSpPr>
            <p:cNvPr id="99" name="Straight Connector 44"/>
            <p:cNvCxnSpPr>
              <a:cxnSpLocks noChangeShapeType="1"/>
            </p:cNvCxnSpPr>
            <p:nvPr/>
          </p:nvCxnSpPr>
          <p:spPr bwMode="auto">
            <a:xfrm>
              <a:off x="1263650" y="4930776"/>
              <a:ext cx="57912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7" name="TextBox 65"/>
          <p:cNvSpPr txBox="1">
            <a:spLocks noChangeArrowheads="1"/>
          </p:cNvSpPr>
          <p:nvPr/>
        </p:nvSpPr>
        <p:spPr bwMode="auto">
          <a:xfrm>
            <a:off x="7359650" y="2898776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Primary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63650" y="5032376"/>
            <a:ext cx="7467600" cy="369888"/>
            <a:chOff x="1263650" y="5032376"/>
            <a:chExt cx="7467600" cy="369888"/>
          </a:xfrm>
        </p:grpSpPr>
        <p:grpSp>
          <p:nvGrpSpPr>
            <p:cNvPr id="79" name="Group 11"/>
            <p:cNvGrpSpPr>
              <a:grpSpLocks/>
            </p:cNvGrpSpPr>
            <p:nvPr/>
          </p:nvGrpSpPr>
          <p:grpSpPr bwMode="auto">
            <a:xfrm>
              <a:off x="1263650" y="5195889"/>
              <a:ext cx="5791200" cy="1587"/>
              <a:chOff x="1371600" y="4187745"/>
              <a:chExt cx="5791200" cy="1587"/>
            </a:xfrm>
          </p:grpSpPr>
          <p:cxnSp>
            <p:nvCxnSpPr>
              <p:cNvPr id="80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1371600" y="4187745"/>
                <a:ext cx="1066800" cy="158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1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895600" y="4187745"/>
                <a:ext cx="1066800" cy="158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2" name="Straight Connector 42"/>
              <p:cNvCxnSpPr>
                <a:cxnSpLocks noChangeShapeType="1"/>
              </p:cNvCxnSpPr>
              <p:nvPr/>
            </p:nvCxnSpPr>
            <p:spPr bwMode="auto">
              <a:xfrm>
                <a:off x="4572000" y="4187745"/>
                <a:ext cx="1066800" cy="158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3" name="Straight Connector 43"/>
              <p:cNvCxnSpPr>
                <a:cxnSpLocks noChangeShapeType="1"/>
              </p:cNvCxnSpPr>
              <p:nvPr/>
            </p:nvCxnSpPr>
            <p:spPr bwMode="auto">
              <a:xfrm>
                <a:off x="6096000" y="4187745"/>
                <a:ext cx="1066800" cy="158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08" name="TextBox 49"/>
            <p:cNvSpPr txBox="1">
              <a:spLocks noChangeArrowheads="1"/>
            </p:cNvSpPr>
            <p:nvPr/>
          </p:nvSpPr>
          <p:spPr bwMode="auto">
            <a:xfrm>
              <a:off x="7283450" y="5032376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Exons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63650" y="5337176"/>
            <a:ext cx="7467600" cy="369888"/>
            <a:chOff x="1263650" y="5337176"/>
            <a:chExt cx="7467600" cy="369888"/>
          </a:xfrm>
        </p:grpSpPr>
        <p:grpSp>
          <p:nvGrpSpPr>
            <p:cNvPr id="96" name="Group 3"/>
            <p:cNvGrpSpPr>
              <a:grpSpLocks/>
            </p:cNvGrpSpPr>
            <p:nvPr/>
          </p:nvGrpSpPr>
          <p:grpSpPr bwMode="auto">
            <a:xfrm>
              <a:off x="1263650" y="5489576"/>
              <a:ext cx="5791200" cy="1588"/>
              <a:chOff x="1371600" y="4721066"/>
              <a:chExt cx="5791200" cy="1747"/>
            </a:xfrm>
          </p:grpSpPr>
          <p:cxnSp>
            <p:nvCxnSpPr>
              <p:cNvPr id="97" name="Straight Connector 61"/>
              <p:cNvCxnSpPr>
                <a:cxnSpLocks noChangeShapeType="1"/>
              </p:cNvCxnSpPr>
              <p:nvPr/>
            </p:nvCxnSpPr>
            <p:spPr bwMode="auto">
              <a:xfrm>
                <a:off x="1371600" y="4721066"/>
                <a:ext cx="5334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8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6629400" y="4721066"/>
                <a:ext cx="5334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09" name="TextBox 49"/>
            <p:cNvSpPr txBox="1">
              <a:spLocks noChangeArrowheads="1"/>
            </p:cNvSpPr>
            <p:nvPr/>
          </p:nvSpPr>
          <p:spPr bwMode="auto">
            <a:xfrm>
              <a:off x="7283450" y="5337176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UTR’s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73250" y="5641976"/>
            <a:ext cx="6858000" cy="369888"/>
            <a:chOff x="1873250" y="5641976"/>
            <a:chExt cx="6858000" cy="369888"/>
          </a:xfrm>
        </p:grpSpPr>
        <p:grpSp>
          <p:nvGrpSpPr>
            <p:cNvPr id="84" name="Group 2"/>
            <p:cNvGrpSpPr>
              <a:grpSpLocks/>
            </p:cNvGrpSpPr>
            <p:nvPr/>
          </p:nvGrpSpPr>
          <p:grpSpPr bwMode="auto">
            <a:xfrm>
              <a:off x="1873250" y="5757864"/>
              <a:ext cx="4648200" cy="1587"/>
              <a:chOff x="1981200" y="5027453"/>
              <a:chExt cx="4648200" cy="1747"/>
            </a:xfrm>
          </p:grpSpPr>
          <p:cxnSp>
            <p:nvCxnSpPr>
              <p:cNvPr id="85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2895600" y="5027453"/>
                <a:ext cx="10668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6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4572000" y="5027453"/>
                <a:ext cx="10668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7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6172200" y="5027453"/>
                <a:ext cx="4572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88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1981200" y="5027453"/>
                <a:ext cx="457200" cy="17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10" name="TextBox 49"/>
            <p:cNvSpPr txBox="1">
              <a:spLocks noChangeArrowheads="1"/>
            </p:cNvSpPr>
            <p:nvPr/>
          </p:nvSpPr>
          <p:spPr bwMode="auto">
            <a:xfrm>
              <a:off x="7283450" y="5641976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CDS’s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17700" y="3630296"/>
            <a:ext cx="6737350" cy="1016000"/>
            <a:chOff x="1917700" y="3630296"/>
            <a:chExt cx="6737350" cy="1016000"/>
          </a:xfrm>
        </p:grpSpPr>
        <p:sp>
          <p:nvSpPr>
            <p:cNvPr id="100" name="Rectangle 51"/>
            <p:cNvSpPr>
              <a:spLocks noChangeArrowheads="1"/>
            </p:cNvSpPr>
            <p:nvPr/>
          </p:nvSpPr>
          <p:spPr bwMode="auto">
            <a:xfrm>
              <a:off x="2451100" y="3681414"/>
              <a:ext cx="5334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1" name="Rectangle 52"/>
            <p:cNvSpPr>
              <a:spLocks noChangeArrowheads="1"/>
            </p:cNvSpPr>
            <p:nvPr/>
          </p:nvSpPr>
          <p:spPr bwMode="auto">
            <a:xfrm>
              <a:off x="3001963" y="3681414"/>
              <a:ext cx="11430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4159250" y="3681414"/>
              <a:ext cx="11430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5302250" y="3681414"/>
              <a:ext cx="5334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4" name="Rectangle 56"/>
            <p:cNvSpPr>
              <a:spLocks noChangeArrowheads="1"/>
            </p:cNvSpPr>
            <p:nvPr/>
          </p:nvSpPr>
          <p:spPr bwMode="auto">
            <a:xfrm>
              <a:off x="1917700" y="3757614"/>
              <a:ext cx="5334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5" name="Rectangle 57"/>
            <p:cNvSpPr>
              <a:spLocks noChangeArrowheads="1"/>
            </p:cNvSpPr>
            <p:nvPr/>
          </p:nvSpPr>
          <p:spPr bwMode="auto">
            <a:xfrm>
              <a:off x="5835650" y="3757614"/>
              <a:ext cx="5334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6" name="Rectangle 51"/>
            <p:cNvSpPr>
              <a:spLocks noChangeArrowheads="1"/>
            </p:cNvSpPr>
            <p:nvPr/>
          </p:nvSpPr>
          <p:spPr bwMode="auto">
            <a:xfrm>
              <a:off x="2482850" y="4270376"/>
              <a:ext cx="3352800" cy="3048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11" name="TextBox 65"/>
            <p:cNvSpPr txBox="1">
              <a:spLocks noChangeArrowheads="1"/>
            </p:cNvSpPr>
            <p:nvPr/>
          </p:nvSpPr>
          <p:spPr bwMode="auto">
            <a:xfrm>
              <a:off x="7359650" y="3630296"/>
              <a:ext cx="12954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mRNA</a:t>
              </a:r>
            </a:p>
            <a:p>
              <a:endParaRPr lang="en-US" sz="2000" dirty="0"/>
            </a:p>
            <a:p>
              <a:r>
                <a:rPr lang="en-US" sz="2000" dirty="0"/>
                <a:t>Protein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annotation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5" y="1550893"/>
            <a:ext cx="8640697" cy="5209237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Identify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likely ortholog </a:t>
            </a:r>
            <a:r>
              <a:rPr lang="en-US" dirty="0"/>
              <a:t>in </a:t>
            </a:r>
            <a:r>
              <a:rPr lang="en-US" i="1" dirty="0"/>
              <a:t>D. melanogaster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i="1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Determine the </a:t>
            </a:r>
            <a:r>
              <a:rPr lang="en-US" b="1" dirty="0">
                <a:solidFill>
                  <a:srgbClr val="F6C16A"/>
                </a:solidFill>
              </a:rPr>
              <a:t>gene structure</a:t>
            </a:r>
            <a:r>
              <a:rPr lang="en-US" dirty="0"/>
              <a:t> of the ortholog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Map </a:t>
            </a:r>
            <a:r>
              <a:rPr lang="en-US" b="1" dirty="0">
                <a:solidFill>
                  <a:srgbClr val="F6C16A"/>
                </a:solidFill>
              </a:rPr>
              <a:t>each CDS </a:t>
            </a:r>
            <a:r>
              <a:rPr lang="en-US" dirty="0"/>
              <a:t>of ortholog to the project sequence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Use </a:t>
            </a:r>
            <a:r>
              <a:rPr lang="en-US" i="1" dirty="0"/>
              <a:t>blastx </a:t>
            </a:r>
            <a:r>
              <a:rPr lang="en-US" dirty="0"/>
              <a:t>to identify conserved region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Note position and reading frame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Use these data to </a:t>
            </a:r>
            <a:r>
              <a:rPr lang="en-US" b="1" dirty="0">
                <a:solidFill>
                  <a:srgbClr val="F6C16A"/>
                </a:solidFill>
              </a:rPr>
              <a:t>construct a gene model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Identify the exact start and stop base position for each CDS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Use the Gene Model Checker to </a:t>
            </a:r>
            <a:r>
              <a:rPr lang="en-US" b="1" dirty="0">
                <a:solidFill>
                  <a:srgbClr val="F6C16A"/>
                </a:solidFill>
              </a:rPr>
              <a:t>verify the gene model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b="1" dirty="0">
              <a:solidFill>
                <a:srgbClr val="F6C16A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For each additional isoform, </a:t>
            </a:r>
            <a:r>
              <a:rPr lang="en-US" b="1" dirty="0">
                <a:solidFill>
                  <a:srgbClr val="F6C16A"/>
                </a:solidFill>
              </a:rPr>
              <a:t>repeat </a:t>
            </a:r>
            <a:r>
              <a:rPr lang="en-US" dirty="0"/>
              <a:t>steps 2-5</a:t>
            </a:r>
          </a:p>
        </p:txBody>
      </p:sp>
    </p:spTree>
    <p:extLst>
      <p:ext uri="{BB962C8B-B14F-4D97-AF65-F5344CB8AC3E}">
        <p14:creationId xmlns:p14="http://schemas.microsoft.com/office/powerpoint/2010/main" val="207837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249"/>
          <p:cNvGrpSpPr/>
          <p:nvPr/>
        </p:nvGrpSpPr>
        <p:grpSpPr>
          <a:xfrm>
            <a:off x="241300" y="4851400"/>
            <a:ext cx="8648700" cy="1905000"/>
            <a:chOff x="241300" y="4851400"/>
            <a:chExt cx="8648700" cy="1905000"/>
          </a:xfrm>
        </p:grpSpPr>
        <p:sp>
          <p:nvSpPr>
            <p:cNvPr id="143" name="Rectangle 142"/>
            <p:cNvSpPr/>
            <p:nvPr/>
          </p:nvSpPr>
          <p:spPr>
            <a:xfrm>
              <a:off x="241300" y="4851400"/>
              <a:ext cx="8648700" cy="1905000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241300" y="4887973"/>
              <a:ext cx="86486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 dirty="0"/>
                <a:t>blastx </a:t>
              </a:r>
              <a:r>
                <a:rPr lang="en-US" sz="2000" dirty="0"/>
                <a:t>search of each </a:t>
              </a:r>
              <a:r>
                <a:rPr lang="en-US" sz="2000" i="1" dirty="0"/>
                <a:t>D. melanogaster </a:t>
              </a:r>
              <a:r>
                <a:rPr lang="en-US" sz="2000" dirty="0"/>
                <a:t>CDS against the contig</a:t>
              </a: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>
              <a:off x="2216151" y="6203950"/>
              <a:ext cx="5257800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69" name="Text Box 5"/>
            <p:cNvSpPr txBox="1">
              <a:spLocks noChangeArrowheads="1"/>
            </p:cNvSpPr>
            <p:nvPr/>
          </p:nvSpPr>
          <p:spPr bwMode="auto">
            <a:xfrm>
              <a:off x="7473950" y="6007853"/>
              <a:ext cx="10494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/>
                <a:t>Contig</a:t>
              </a:r>
            </a:p>
          </p:txBody>
        </p:sp>
        <p:sp>
          <p:nvSpPr>
            <p:cNvPr id="172" name="Line 39"/>
            <p:cNvSpPr>
              <a:spLocks noChangeShapeType="1"/>
            </p:cNvSpPr>
            <p:nvPr/>
          </p:nvSpPr>
          <p:spPr bwMode="auto">
            <a:xfrm>
              <a:off x="3508694" y="6464300"/>
              <a:ext cx="717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73" name="Line 39"/>
            <p:cNvSpPr>
              <a:spLocks noChangeShapeType="1"/>
            </p:cNvSpPr>
            <p:nvPr/>
          </p:nvSpPr>
          <p:spPr bwMode="auto">
            <a:xfrm>
              <a:off x="4740125" y="6464300"/>
              <a:ext cx="673292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74" name="Rectangle 6"/>
            <p:cNvSpPr>
              <a:spLocks noChangeArrowheads="1"/>
            </p:cNvSpPr>
            <p:nvPr/>
          </p:nvSpPr>
          <p:spPr bwMode="auto">
            <a:xfrm>
              <a:off x="2902479" y="6364485"/>
              <a:ext cx="603504" cy="1735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75" name="Rectangle 7"/>
            <p:cNvSpPr>
              <a:spLocks noChangeArrowheads="1"/>
            </p:cNvSpPr>
            <p:nvPr/>
          </p:nvSpPr>
          <p:spPr bwMode="auto">
            <a:xfrm>
              <a:off x="4226093" y="6368951"/>
              <a:ext cx="514032" cy="1690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76" name="Rectangle 8"/>
            <p:cNvSpPr>
              <a:spLocks noChangeArrowheads="1"/>
            </p:cNvSpPr>
            <p:nvPr/>
          </p:nvSpPr>
          <p:spPr bwMode="auto">
            <a:xfrm>
              <a:off x="5418141" y="6373417"/>
              <a:ext cx="596900" cy="1645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77" name="Text Box 5"/>
            <p:cNvSpPr txBox="1">
              <a:spLocks noChangeArrowheads="1"/>
            </p:cNvSpPr>
            <p:nvPr/>
          </p:nvSpPr>
          <p:spPr bwMode="auto">
            <a:xfrm>
              <a:off x="241300" y="6239063"/>
              <a:ext cx="17170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Feature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0"/>
            <a:ext cx="8399930" cy="869577"/>
          </a:xfrm>
        </p:spPr>
        <p:txBody>
          <a:bodyPr>
            <a:normAutofit fontScale="90000"/>
          </a:bodyPr>
          <a:lstStyle/>
          <a:p>
            <a:r>
              <a:rPr lang="en-US" dirty="0"/>
              <a:t>Annotation workflow (graphically)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143000" y="1357176"/>
            <a:ext cx="73533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8900" y="1077776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Contig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333500" y="1471476"/>
            <a:ext cx="274320" cy="1645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37360" y="1475941"/>
            <a:ext cx="274320" cy="1645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148840" y="1475941"/>
            <a:ext cx="274320" cy="1645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15578" y="1077776"/>
            <a:ext cx="274320" cy="16459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110231" y="1077776"/>
            <a:ext cx="274320" cy="16459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508693" y="1077776"/>
            <a:ext cx="274320" cy="16459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925888" y="1077776"/>
            <a:ext cx="274320" cy="16459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532313" y="1475941"/>
            <a:ext cx="274320" cy="164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914901" y="1475941"/>
            <a:ext cx="274320" cy="164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5335906" y="1475941"/>
            <a:ext cx="274320" cy="164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5766118" y="1471476"/>
            <a:ext cx="274320" cy="164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908800" y="1077776"/>
            <a:ext cx="274320" cy="1645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7277100" y="1077776"/>
            <a:ext cx="274320" cy="1645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7645400" y="1077776"/>
            <a:ext cx="274320" cy="1645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8001000" y="1077776"/>
            <a:ext cx="274320" cy="1645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232634" y="3213100"/>
            <a:ext cx="8657366" cy="1397000"/>
            <a:chOff x="232634" y="3213100"/>
            <a:chExt cx="8657366" cy="1397000"/>
          </a:xfrm>
        </p:grpSpPr>
        <p:sp>
          <p:nvSpPr>
            <p:cNvPr id="134" name="Rectangle 133"/>
            <p:cNvSpPr/>
            <p:nvPr/>
          </p:nvSpPr>
          <p:spPr>
            <a:xfrm>
              <a:off x="241300" y="3213100"/>
              <a:ext cx="8648700" cy="1397000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232634" y="3314700"/>
              <a:ext cx="86573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 dirty="0"/>
                <a:t>blastp </a:t>
              </a:r>
              <a:r>
                <a:rPr lang="en-US" sz="2000" dirty="0"/>
                <a:t>search of feature against the </a:t>
              </a:r>
              <a:r>
                <a:rPr lang="en-US" sz="2000" i="1" dirty="0"/>
                <a:t>D. melanogaster </a:t>
              </a:r>
              <a:r>
                <a:rPr lang="en-US" sz="2000" dirty="0"/>
                <a:t>proteins database</a:t>
              </a:r>
            </a:p>
          </p:txBody>
        </p:sp>
      </p:grp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6172200" y="1471476"/>
            <a:ext cx="274320" cy="1645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955676" y="1471476"/>
            <a:ext cx="4967287" cy="1508770"/>
            <a:chOff x="955676" y="1471476"/>
            <a:chExt cx="4967287" cy="1508770"/>
          </a:xfrm>
        </p:grpSpPr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1371600" y="2462076"/>
              <a:ext cx="4551363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2514600" y="1471476"/>
              <a:ext cx="3406775" cy="889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1143000" y="1471476"/>
              <a:ext cx="190500" cy="889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955676" y="2518581"/>
              <a:ext cx="13335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Feature</a:t>
              </a:r>
            </a:p>
          </p:txBody>
        </p:sp>
        <p:sp>
          <p:nvSpPr>
            <p:cNvPr id="4" name="Line 39"/>
            <p:cNvSpPr>
              <a:spLocks noChangeShapeType="1"/>
            </p:cNvSpPr>
            <p:nvPr/>
          </p:nvSpPr>
          <p:spPr bwMode="auto">
            <a:xfrm>
              <a:off x="2895600" y="2774814"/>
              <a:ext cx="849313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Line 39"/>
            <p:cNvSpPr>
              <a:spLocks noChangeShapeType="1"/>
            </p:cNvSpPr>
            <p:nvPr/>
          </p:nvSpPr>
          <p:spPr bwMode="auto">
            <a:xfrm>
              <a:off x="4256088" y="2774814"/>
              <a:ext cx="849312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5" name="Rectangle 6"/>
            <p:cNvSpPr>
              <a:spLocks noChangeArrowheads="1"/>
            </p:cNvSpPr>
            <p:nvPr/>
          </p:nvSpPr>
          <p:spPr bwMode="auto">
            <a:xfrm>
              <a:off x="2293302" y="2675351"/>
              <a:ext cx="602297" cy="1920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6" name="Rectangle 7"/>
            <p:cNvSpPr>
              <a:spLocks noChangeArrowheads="1"/>
            </p:cNvSpPr>
            <p:nvPr/>
          </p:nvSpPr>
          <p:spPr bwMode="auto">
            <a:xfrm>
              <a:off x="3742056" y="2675352"/>
              <a:ext cx="514032" cy="1920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7" name="Rectangle 8"/>
            <p:cNvSpPr>
              <a:spLocks noChangeArrowheads="1"/>
            </p:cNvSpPr>
            <p:nvPr/>
          </p:nvSpPr>
          <p:spPr bwMode="auto">
            <a:xfrm>
              <a:off x="5109106" y="2679818"/>
              <a:ext cx="596900" cy="1920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1016000" y="3872962"/>
            <a:ext cx="6903720" cy="636624"/>
            <a:chOff x="1016000" y="3822162"/>
            <a:chExt cx="6903720" cy="636624"/>
          </a:xfrm>
        </p:grpSpPr>
        <p:sp>
          <p:nvSpPr>
            <p:cNvPr id="8" name="Line 39"/>
            <p:cNvSpPr>
              <a:spLocks noChangeShapeType="1"/>
            </p:cNvSpPr>
            <p:nvPr/>
          </p:nvSpPr>
          <p:spPr bwMode="auto">
            <a:xfrm>
              <a:off x="3403602" y="3921760"/>
              <a:ext cx="557211" cy="1588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Line 40"/>
            <p:cNvSpPr>
              <a:spLocks noChangeShapeType="1"/>
            </p:cNvSpPr>
            <p:nvPr/>
          </p:nvSpPr>
          <p:spPr bwMode="auto">
            <a:xfrm>
              <a:off x="4786314" y="3920173"/>
              <a:ext cx="53340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" name="Line 41"/>
            <p:cNvSpPr>
              <a:spLocks noChangeShapeType="1"/>
            </p:cNvSpPr>
            <p:nvPr/>
          </p:nvSpPr>
          <p:spPr bwMode="auto">
            <a:xfrm>
              <a:off x="5700714" y="3918586"/>
              <a:ext cx="76200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2424114" y="3923348"/>
              <a:ext cx="53340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3" name="Text Box 31"/>
            <p:cNvSpPr txBox="1">
              <a:spLocks noChangeArrowheads="1"/>
            </p:cNvSpPr>
            <p:nvPr/>
          </p:nvSpPr>
          <p:spPr bwMode="auto">
            <a:xfrm>
              <a:off x="1016000" y="4058676"/>
              <a:ext cx="6903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 dirty="0"/>
                <a:t>D. melanogaster</a:t>
              </a:r>
              <a:r>
                <a:rPr lang="en-US" sz="2000" dirty="0"/>
                <a:t> gene model (1 isoform, 5 CDS)</a:t>
              </a:r>
            </a:p>
          </p:txBody>
        </p:sp>
        <p:sp>
          <p:nvSpPr>
            <p:cNvPr id="138" name="Rectangle 6"/>
            <p:cNvSpPr>
              <a:spLocks noChangeArrowheads="1"/>
            </p:cNvSpPr>
            <p:nvPr/>
          </p:nvSpPr>
          <p:spPr bwMode="auto">
            <a:xfrm>
              <a:off x="2206413" y="3838819"/>
              <a:ext cx="215583" cy="169057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9" name="Rectangle 7"/>
            <p:cNvSpPr>
              <a:spLocks noChangeArrowheads="1"/>
            </p:cNvSpPr>
            <p:nvPr/>
          </p:nvSpPr>
          <p:spPr bwMode="auto">
            <a:xfrm>
              <a:off x="2961326" y="3834056"/>
              <a:ext cx="442275" cy="173820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0" name="Rectangle 8"/>
            <p:cNvSpPr>
              <a:spLocks noChangeArrowheads="1"/>
            </p:cNvSpPr>
            <p:nvPr/>
          </p:nvSpPr>
          <p:spPr bwMode="auto">
            <a:xfrm>
              <a:off x="3960813" y="3834056"/>
              <a:ext cx="825501" cy="173820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1" name="Rectangle 8"/>
            <p:cNvSpPr>
              <a:spLocks noChangeArrowheads="1"/>
            </p:cNvSpPr>
            <p:nvPr/>
          </p:nvSpPr>
          <p:spPr bwMode="auto">
            <a:xfrm>
              <a:off x="5327651" y="3838819"/>
              <a:ext cx="373063" cy="169057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2" name="Rectangle 8"/>
            <p:cNvSpPr>
              <a:spLocks noChangeArrowheads="1"/>
            </p:cNvSpPr>
            <p:nvPr/>
          </p:nvSpPr>
          <p:spPr bwMode="auto">
            <a:xfrm>
              <a:off x="6463507" y="3822162"/>
              <a:ext cx="268686" cy="185714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3026488" y="5325622"/>
            <a:ext cx="462878" cy="834672"/>
            <a:chOff x="3026488" y="5325622"/>
            <a:chExt cx="462878" cy="834672"/>
          </a:xfrm>
        </p:grpSpPr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3026488" y="5325622"/>
              <a:ext cx="439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1</a:t>
              </a:r>
            </a:p>
          </p:txBody>
        </p:sp>
        <p:cxnSp>
          <p:nvCxnSpPr>
            <p:cNvPr id="68" name="Straight Connector 70"/>
            <p:cNvCxnSpPr>
              <a:cxnSpLocks noChangeShapeType="1"/>
            </p:cNvCxnSpPr>
            <p:nvPr/>
          </p:nvCxnSpPr>
          <p:spPr bwMode="auto">
            <a:xfrm rot="5400000">
              <a:off x="29148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9" name="Straight Connector 71"/>
            <p:cNvCxnSpPr>
              <a:cxnSpLocks noChangeShapeType="1"/>
            </p:cNvCxnSpPr>
            <p:nvPr/>
          </p:nvCxnSpPr>
          <p:spPr bwMode="auto">
            <a:xfrm rot="5400000">
              <a:off x="29354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0" name="Straight Connector 72"/>
            <p:cNvCxnSpPr>
              <a:cxnSpLocks noChangeShapeType="1"/>
            </p:cNvCxnSpPr>
            <p:nvPr/>
          </p:nvCxnSpPr>
          <p:spPr bwMode="auto">
            <a:xfrm rot="5400000">
              <a:off x="29560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1" name="Straight Connector 73"/>
            <p:cNvCxnSpPr>
              <a:cxnSpLocks noChangeShapeType="1"/>
            </p:cNvCxnSpPr>
            <p:nvPr/>
          </p:nvCxnSpPr>
          <p:spPr bwMode="auto">
            <a:xfrm rot="5400000">
              <a:off x="29767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2" name="Straight Connector 74"/>
            <p:cNvCxnSpPr>
              <a:cxnSpLocks noChangeShapeType="1"/>
            </p:cNvCxnSpPr>
            <p:nvPr/>
          </p:nvCxnSpPr>
          <p:spPr bwMode="auto">
            <a:xfrm rot="5400000">
              <a:off x="29973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3" name="Straight Connector 75"/>
            <p:cNvCxnSpPr>
              <a:cxnSpLocks noChangeShapeType="1"/>
            </p:cNvCxnSpPr>
            <p:nvPr/>
          </p:nvCxnSpPr>
          <p:spPr bwMode="auto">
            <a:xfrm rot="5400000">
              <a:off x="30164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Connector 79"/>
            <p:cNvCxnSpPr>
              <a:cxnSpLocks noChangeShapeType="1"/>
            </p:cNvCxnSpPr>
            <p:nvPr/>
          </p:nvCxnSpPr>
          <p:spPr bwMode="auto">
            <a:xfrm rot="5400000">
              <a:off x="30989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Straight Connector 80"/>
            <p:cNvCxnSpPr>
              <a:cxnSpLocks noChangeShapeType="1"/>
            </p:cNvCxnSpPr>
            <p:nvPr/>
          </p:nvCxnSpPr>
          <p:spPr bwMode="auto">
            <a:xfrm rot="5400000">
              <a:off x="31180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Straight Connector 81"/>
            <p:cNvCxnSpPr>
              <a:cxnSpLocks noChangeShapeType="1"/>
            </p:cNvCxnSpPr>
            <p:nvPr/>
          </p:nvCxnSpPr>
          <p:spPr bwMode="auto">
            <a:xfrm rot="5400000">
              <a:off x="31386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Straight Connector 82"/>
            <p:cNvCxnSpPr>
              <a:cxnSpLocks noChangeShapeType="1"/>
            </p:cNvCxnSpPr>
            <p:nvPr/>
          </p:nvCxnSpPr>
          <p:spPr bwMode="auto">
            <a:xfrm rot="5400000">
              <a:off x="31592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5" name="Rectangle 7"/>
            <p:cNvSpPr>
              <a:spLocks noChangeArrowheads="1"/>
            </p:cNvSpPr>
            <p:nvPr/>
          </p:nvSpPr>
          <p:spPr bwMode="auto">
            <a:xfrm>
              <a:off x="3047091" y="5678297"/>
              <a:ext cx="442275" cy="173820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32634" y="5304985"/>
            <a:ext cx="4647343" cy="864228"/>
            <a:chOff x="232634" y="5304985"/>
            <a:chExt cx="4647343" cy="864228"/>
          </a:xfrm>
        </p:grpSpPr>
        <p:sp>
          <p:nvSpPr>
            <p:cNvPr id="55" name="Text Box 57"/>
            <p:cNvSpPr txBox="1">
              <a:spLocks noChangeArrowheads="1"/>
            </p:cNvSpPr>
            <p:nvPr/>
          </p:nvSpPr>
          <p:spPr bwMode="auto">
            <a:xfrm>
              <a:off x="4046579" y="5304985"/>
              <a:ext cx="8333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3</a:t>
              </a:r>
            </a:p>
          </p:txBody>
        </p:sp>
        <p:cxnSp>
          <p:nvCxnSpPr>
            <p:cNvPr id="88" name="Straight Connector 90"/>
            <p:cNvCxnSpPr>
              <a:cxnSpLocks noChangeShapeType="1"/>
            </p:cNvCxnSpPr>
            <p:nvPr/>
          </p:nvCxnSpPr>
          <p:spPr bwMode="auto">
            <a:xfrm rot="5400000">
              <a:off x="41848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9" name="Straight Connector 91"/>
            <p:cNvCxnSpPr>
              <a:cxnSpLocks noChangeShapeType="1"/>
            </p:cNvCxnSpPr>
            <p:nvPr/>
          </p:nvCxnSpPr>
          <p:spPr bwMode="auto">
            <a:xfrm rot="5400000">
              <a:off x="42054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0" name="Straight Connector 92"/>
            <p:cNvCxnSpPr>
              <a:cxnSpLocks noChangeShapeType="1"/>
            </p:cNvCxnSpPr>
            <p:nvPr/>
          </p:nvCxnSpPr>
          <p:spPr bwMode="auto">
            <a:xfrm rot="5400000">
              <a:off x="42260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Straight Connector 93"/>
            <p:cNvCxnSpPr>
              <a:cxnSpLocks noChangeShapeType="1"/>
            </p:cNvCxnSpPr>
            <p:nvPr/>
          </p:nvCxnSpPr>
          <p:spPr bwMode="auto">
            <a:xfrm rot="5400000">
              <a:off x="42467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" name="Straight Connector 94"/>
            <p:cNvCxnSpPr>
              <a:cxnSpLocks noChangeShapeType="1"/>
            </p:cNvCxnSpPr>
            <p:nvPr/>
          </p:nvCxnSpPr>
          <p:spPr bwMode="auto">
            <a:xfrm rot="5400000">
              <a:off x="42673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Text Box 5"/>
            <p:cNvSpPr txBox="1">
              <a:spLocks noChangeArrowheads="1"/>
            </p:cNvSpPr>
            <p:nvPr/>
          </p:nvSpPr>
          <p:spPr bwMode="auto">
            <a:xfrm>
              <a:off x="232634" y="5332944"/>
              <a:ext cx="17257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Reading frame</a:t>
              </a:r>
            </a:p>
          </p:txBody>
        </p:sp>
        <p:sp>
          <p:nvSpPr>
            <p:cNvPr id="170" name="Text Box 5"/>
            <p:cNvSpPr txBox="1">
              <a:spLocks noChangeArrowheads="1"/>
            </p:cNvSpPr>
            <p:nvPr/>
          </p:nvSpPr>
          <p:spPr bwMode="auto">
            <a:xfrm>
              <a:off x="241300" y="5799881"/>
              <a:ext cx="17257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Alignment</a:t>
              </a:r>
            </a:p>
          </p:txBody>
        </p:sp>
        <p:cxnSp>
          <p:nvCxnSpPr>
            <p:cNvPr id="201" name="Straight Connector 110"/>
            <p:cNvCxnSpPr>
              <a:cxnSpLocks noChangeShapeType="1"/>
            </p:cNvCxnSpPr>
            <p:nvPr/>
          </p:nvCxnSpPr>
          <p:spPr bwMode="auto">
            <a:xfrm rot="5400000">
              <a:off x="429593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2" name="Straight Connector 111"/>
            <p:cNvCxnSpPr>
              <a:cxnSpLocks noChangeShapeType="1"/>
            </p:cNvCxnSpPr>
            <p:nvPr/>
          </p:nvCxnSpPr>
          <p:spPr bwMode="auto">
            <a:xfrm rot="5400000">
              <a:off x="4316573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3" name="Straight Connector 112"/>
            <p:cNvCxnSpPr>
              <a:cxnSpLocks noChangeShapeType="1"/>
            </p:cNvCxnSpPr>
            <p:nvPr/>
          </p:nvCxnSpPr>
          <p:spPr bwMode="auto">
            <a:xfrm rot="5400000">
              <a:off x="4337211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4" name="Straight Connector 113"/>
            <p:cNvCxnSpPr>
              <a:cxnSpLocks noChangeShapeType="1"/>
            </p:cNvCxnSpPr>
            <p:nvPr/>
          </p:nvCxnSpPr>
          <p:spPr bwMode="auto">
            <a:xfrm rot="5400000">
              <a:off x="435784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5" name="Straight Connector 114"/>
            <p:cNvCxnSpPr>
              <a:cxnSpLocks noChangeShapeType="1"/>
            </p:cNvCxnSpPr>
            <p:nvPr/>
          </p:nvCxnSpPr>
          <p:spPr bwMode="auto">
            <a:xfrm rot="5400000">
              <a:off x="437689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6" name="Straight Connector 115"/>
            <p:cNvCxnSpPr>
              <a:cxnSpLocks noChangeShapeType="1"/>
            </p:cNvCxnSpPr>
            <p:nvPr/>
          </p:nvCxnSpPr>
          <p:spPr bwMode="auto">
            <a:xfrm rot="5400000">
              <a:off x="439594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7" name="Straight Connector 116"/>
            <p:cNvCxnSpPr>
              <a:cxnSpLocks noChangeShapeType="1"/>
            </p:cNvCxnSpPr>
            <p:nvPr/>
          </p:nvCxnSpPr>
          <p:spPr bwMode="auto">
            <a:xfrm rot="5400000">
              <a:off x="441658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8" name="Straight Connector 117"/>
            <p:cNvCxnSpPr>
              <a:cxnSpLocks noChangeShapeType="1"/>
            </p:cNvCxnSpPr>
            <p:nvPr/>
          </p:nvCxnSpPr>
          <p:spPr bwMode="auto">
            <a:xfrm rot="5400000">
              <a:off x="4437223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9" name="Straight Connector 118"/>
            <p:cNvCxnSpPr>
              <a:cxnSpLocks noChangeShapeType="1"/>
            </p:cNvCxnSpPr>
            <p:nvPr/>
          </p:nvCxnSpPr>
          <p:spPr bwMode="auto">
            <a:xfrm rot="5400000">
              <a:off x="4456273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0" name="Straight Connector 119"/>
            <p:cNvCxnSpPr>
              <a:cxnSpLocks noChangeShapeType="1"/>
            </p:cNvCxnSpPr>
            <p:nvPr/>
          </p:nvCxnSpPr>
          <p:spPr bwMode="auto">
            <a:xfrm rot="5400000">
              <a:off x="4476911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1" name="Straight Connector 120"/>
            <p:cNvCxnSpPr>
              <a:cxnSpLocks noChangeShapeType="1"/>
            </p:cNvCxnSpPr>
            <p:nvPr/>
          </p:nvCxnSpPr>
          <p:spPr bwMode="auto">
            <a:xfrm rot="5400000">
              <a:off x="4495961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2" name="Straight Connector 121"/>
            <p:cNvCxnSpPr>
              <a:cxnSpLocks noChangeShapeType="1"/>
            </p:cNvCxnSpPr>
            <p:nvPr/>
          </p:nvCxnSpPr>
          <p:spPr bwMode="auto">
            <a:xfrm rot="5400000">
              <a:off x="451659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3" name="Straight Connector 122"/>
            <p:cNvCxnSpPr>
              <a:cxnSpLocks noChangeShapeType="1"/>
            </p:cNvCxnSpPr>
            <p:nvPr/>
          </p:nvCxnSpPr>
          <p:spPr bwMode="auto">
            <a:xfrm rot="5400000">
              <a:off x="453723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4" name="Straight Connector 123"/>
            <p:cNvCxnSpPr>
              <a:cxnSpLocks noChangeShapeType="1"/>
            </p:cNvCxnSpPr>
            <p:nvPr/>
          </p:nvCxnSpPr>
          <p:spPr bwMode="auto">
            <a:xfrm rot="5400000">
              <a:off x="455628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5" name="Straight Connector 124"/>
            <p:cNvCxnSpPr>
              <a:cxnSpLocks noChangeShapeType="1"/>
            </p:cNvCxnSpPr>
            <p:nvPr/>
          </p:nvCxnSpPr>
          <p:spPr bwMode="auto">
            <a:xfrm rot="5400000">
              <a:off x="4576923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6" name="Straight Connector 125"/>
            <p:cNvCxnSpPr>
              <a:cxnSpLocks noChangeShapeType="1"/>
            </p:cNvCxnSpPr>
            <p:nvPr/>
          </p:nvCxnSpPr>
          <p:spPr bwMode="auto">
            <a:xfrm rot="5400000">
              <a:off x="4595973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7" name="Straight Connector 126"/>
            <p:cNvCxnSpPr>
              <a:cxnSpLocks noChangeShapeType="1"/>
            </p:cNvCxnSpPr>
            <p:nvPr/>
          </p:nvCxnSpPr>
          <p:spPr bwMode="auto">
            <a:xfrm rot="5400000">
              <a:off x="4616611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8" name="Straight Connector 127"/>
            <p:cNvCxnSpPr>
              <a:cxnSpLocks noChangeShapeType="1"/>
            </p:cNvCxnSpPr>
            <p:nvPr/>
          </p:nvCxnSpPr>
          <p:spPr bwMode="auto">
            <a:xfrm rot="5400000">
              <a:off x="463724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9" name="Straight Connector 128"/>
            <p:cNvCxnSpPr>
              <a:cxnSpLocks noChangeShapeType="1"/>
            </p:cNvCxnSpPr>
            <p:nvPr/>
          </p:nvCxnSpPr>
          <p:spPr bwMode="auto">
            <a:xfrm rot="5400000">
              <a:off x="4656298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0" name="Straight Connector 129"/>
            <p:cNvCxnSpPr>
              <a:cxnSpLocks noChangeShapeType="1"/>
            </p:cNvCxnSpPr>
            <p:nvPr/>
          </p:nvCxnSpPr>
          <p:spPr bwMode="auto">
            <a:xfrm rot="5400000">
              <a:off x="467693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1" name="Straight Connector 130"/>
            <p:cNvCxnSpPr>
              <a:cxnSpLocks noChangeShapeType="1"/>
            </p:cNvCxnSpPr>
            <p:nvPr/>
          </p:nvCxnSpPr>
          <p:spPr bwMode="auto">
            <a:xfrm rot="5400000">
              <a:off x="4695986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6" name="Straight Connector 90"/>
            <p:cNvCxnSpPr>
              <a:cxnSpLocks noChangeShapeType="1"/>
            </p:cNvCxnSpPr>
            <p:nvPr/>
          </p:nvCxnSpPr>
          <p:spPr bwMode="auto">
            <a:xfrm rot="5400000">
              <a:off x="3933984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7" name="Straight Connector 91"/>
            <p:cNvCxnSpPr>
              <a:cxnSpLocks noChangeShapeType="1"/>
            </p:cNvCxnSpPr>
            <p:nvPr/>
          </p:nvCxnSpPr>
          <p:spPr bwMode="auto">
            <a:xfrm rot="5400000">
              <a:off x="3954622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8" name="Straight Connector 92"/>
            <p:cNvCxnSpPr>
              <a:cxnSpLocks noChangeShapeType="1"/>
            </p:cNvCxnSpPr>
            <p:nvPr/>
          </p:nvCxnSpPr>
          <p:spPr bwMode="auto">
            <a:xfrm rot="5400000">
              <a:off x="3975259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9" name="Straight Connector 93"/>
            <p:cNvCxnSpPr>
              <a:cxnSpLocks noChangeShapeType="1"/>
            </p:cNvCxnSpPr>
            <p:nvPr/>
          </p:nvCxnSpPr>
          <p:spPr bwMode="auto">
            <a:xfrm rot="5400000">
              <a:off x="3995897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0" name="Straight Connector 94"/>
            <p:cNvCxnSpPr>
              <a:cxnSpLocks noChangeShapeType="1"/>
            </p:cNvCxnSpPr>
            <p:nvPr/>
          </p:nvCxnSpPr>
          <p:spPr bwMode="auto">
            <a:xfrm rot="5400000">
              <a:off x="4016534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1" name="Straight Connector 110"/>
            <p:cNvCxnSpPr>
              <a:cxnSpLocks noChangeShapeType="1"/>
            </p:cNvCxnSpPr>
            <p:nvPr/>
          </p:nvCxnSpPr>
          <p:spPr bwMode="auto">
            <a:xfrm rot="5400000">
              <a:off x="4045110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2" name="Straight Connector 111"/>
            <p:cNvCxnSpPr>
              <a:cxnSpLocks noChangeShapeType="1"/>
            </p:cNvCxnSpPr>
            <p:nvPr/>
          </p:nvCxnSpPr>
          <p:spPr bwMode="auto">
            <a:xfrm rot="5400000">
              <a:off x="4065747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3" name="Straight Connector 112"/>
            <p:cNvCxnSpPr>
              <a:cxnSpLocks noChangeShapeType="1"/>
            </p:cNvCxnSpPr>
            <p:nvPr/>
          </p:nvCxnSpPr>
          <p:spPr bwMode="auto">
            <a:xfrm rot="5400000">
              <a:off x="4086385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4" name="Straight Connector 113"/>
            <p:cNvCxnSpPr>
              <a:cxnSpLocks noChangeShapeType="1"/>
            </p:cNvCxnSpPr>
            <p:nvPr/>
          </p:nvCxnSpPr>
          <p:spPr bwMode="auto">
            <a:xfrm rot="5400000">
              <a:off x="4107022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" name="Straight Connector 114"/>
            <p:cNvCxnSpPr>
              <a:cxnSpLocks noChangeShapeType="1"/>
            </p:cNvCxnSpPr>
            <p:nvPr/>
          </p:nvCxnSpPr>
          <p:spPr bwMode="auto">
            <a:xfrm rot="5400000">
              <a:off x="4126072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6" name="Straight Connector 115"/>
            <p:cNvCxnSpPr>
              <a:cxnSpLocks noChangeShapeType="1"/>
            </p:cNvCxnSpPr>
            <p:nvPr/>
          </p:nvCxnSpPr>
          <p:spPr bwMode="auto">
            <a:xfrm rot="5400000">
              <a:off x="4145122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7" name="Straight Connector 116"/>
            <p:cNvCxnSpPr>
              <a:cxnSpLocks noChangeShapeType="1"/>
            </p:cNvCxnSpPr>
            <p:nvPr/>
          </p:nvCxnSpPr>
          <p:spPr bwMode="auto">
            <a:xfrm rot="5400000">
              <a:off x="4165760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6" name="Rectangle 8"/>
            <p:cNvSpPr>
              <a:spLocks noChangeArrowheads="1"/>
            </p:cNvSpPr>
            <p:nvPr/>
          </p:nvSpPr>
          <p:spPr bwMode="auto">
            <a:xfrm>
              <a:off x="4046578" y="5678297"/>
              <a:ext cx="825501" cy="173820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2222197" y="5313728"/>
            <a:ext cx="4621161" cy="846566"/>
            <a:chOff x="2222197" y="5313728"/>
            <a:chExt cx="4621161" cy="846566"/>
          </a:xfrm>
        </p:grpSpPr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5417341" y="5313728"/>
              <a:ext cx="384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2</a:t>
              </a:r>
            </a:p>
          </p:txBody>
        </p:sp>
        <p:sp>
          <p:nvSpPr>
            <p:cNvPr id="57" name="Text Box 59"/>
            <p:cNvSpPr txBox="1">
              <a:spLocks noChangeArrowheads="1"/>
            </p:cNvSpPr>
            <p:nvPr/>
          </p:nvSpPr>
          <p:spPr bwMode="auto">
            <a:xfrm>
              <a:off x="6549271" y="5313728"/>
              <a:ext cx="2833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1</a:t>
              </a:r>
            </a:p>
          </p:txBody>
        </p:sp>
        <p:cxnSp>
          <p:nvCxnSpPr>
            <p:cNvPr id="93" name="Straight Connector 95"/>
            <p:cNvCxnSpPr>
              <a:cxnSpLocks noChangeShapeType="1"/>
            </p:cNvCxnSpPr>
            <p:nvPr/>
          </p:nvCxnSpPr>
          <p:spPr bwMode="auto">
            <a:xfrm rot="5400000">
              <a:off x="53436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4" name="Straight Connector 96"/>
            <p:cNvCxnSpPr>
              <a:cxnSpLocks noChangeShapeType="1"/>
            </p:cNvCxnSpPr>
            <p:nvPr/>
          </p:nvCxnSpPr>
          <p:spPr bwMode="auto">
            <a:xfrm rot="5400000">
              <a:off x="53643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5" name="Straight Connector 97"/>
            <p:cNvCxnSpPr>
              <a:cxnSpLocks noChangeShapeType="1"/>
            </p:cNvCxnSpPr>
            <p:nvPr/>
          </p:nvCxnSpPr>
          <p:spPr bwMode="auto">
            <a:xfrm rot="5400000">
              <a:off x="538337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6" name="Straight Connector 98"/>
            <p:cNvCxnSpPr>
              <a:cxnSpLocks noChangeShapeType="1"/>
            </p:cNvCxnSpPr>
            <p:nvPr/>
          </p:nvCxnSpPr>
          <p:spPr bwMode="auto">
            <a:xfrm rot="5400000">
              <a:off x="54040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7" name="Straight Connector 99"/>
            <p:cNvCxnSpPr>
              <a:cxnSpLocks noChangeShapeType="1"/>
            </p:cNvCxnSpPr>
            <p:nvPr/>
          </p:nvCxnSpPr>
          <p:spPr bwMode="auto">
            <a:xfrm rot="5400000">
              <a:off x="54246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8" name="Straight Connector 100"/>
            <p:cNvCxnSpPr>
              <a:cxnSpLocks noChangeShapeType="1"/>
            </p:cNvCxnSpPr>
            <p:nvPr/>
          </p:nvCxnSpPr>
          <p:spPr bwMode="auto">
            <a:xfrm rot="5400000">
              <a:off x="544369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Straight Connector 101"/>
            <p:cNvCxnSpPr>
              <a:cxnSpLocks noChangeShapeType="1"/>
            </p:cNvCxnSpPr>
            <p:nvPr/>
          </p:nvCxnSpPr>
          <p:spPr bwMode="auto">
            <a:xfrm rot="5400000">
              <a:off x="54627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0" name="Straight Connector 102"/>
            <p:cNvCxnSpPr>
              <a:cxnSpLocks noChangeShapeType="1"/>
            </p:cNvCxnSpPr>
            <p:nvPr/>
          </p:nvCxnSpPr>
          <p:spPr bwMode="auto">
            <a:xfrm rot="5400000">
              <a:off x="54833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1" name="Straight Connector 103"/>
            <p:cNvCxnSpPr>
              <a:cxnSpLocks noChangeShapeType="1"/>
            </p:cNvCxnSpPr>
            <p:nvPr/>
          </p:nvCxnSpPr>
          <p:spPr bwMode="auto">
            <a:xfrm rot="5400000">
              <a:off x="55040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Straight Connector 104"/>
            <p:cNvCxnSpPr>
              <a:cxnSpLocks noChangeShapeType="1"/>
            </p:cNvCxnSpPr>
            <p:nvPr/>
          </p:nvCxnSpPr>
          <p:spPr bwMode="auto">
            <a:xfrm rot="5400000">
              <a:off x="55246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3" name="Straight Connector 105"/>
            <p:cNvCxnSpPr>
              <a:cxnSpLocks noChangeShapeType="1"/>
            </p:cNvCxnSpPr>
            <p:nvPr/>
          </p:nvCxnSpPr>
          <p:spPr bwMode="auto">
            <a:xfrm rot="5400000">
              <a:off x="55437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4" name="Straight Connector 106"/>
            <p:cNvCxnSpPr>
              <a:cxnSpLocks noChangeShapeType="1"/>
            </p:cNvCxnSpPr>
            <p:nvPr/>
          </p:nvCxnSpPr>
          <p:spPr bwMode="auto">
            <a:xfrm rot="5400000">
              <a:off x="55627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5" name="Straight Connector 107"/>
            <p:cNvCxnSpPr>
              <a:cxnSpLocks noChangeShapeType="1"/>
            </p:cNvCxnSpPr>
            <p:nvPr/>
          </p:nvCxnSpPr>
          <p:spPr bwMode="auto">
            <a:xfrm rot="5400000">
              <a:off x="558339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6" name="Straight Connector 108"/>
            <p:cNvCxnSpPr>
              <a:cxnSpLocks noChangeShapeType="1"/>
            </p:cNvCxnSpPr>
            <p:nvPr/>
          </p:nvCxnSpPr>
          <p:spPr bwMode="auto">
            <a:xfrm rot="5400000">
              <a:off x="560403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7" name="Straight Connector 109"/>
            <p:cNvCxnSpPr>
              <a:cxnSpLocks noChangeShapeType="1"/>
            </p:cNvCxnSpPr>
            <p:nvPr/>
          </p:nvCxnSpPr>
          <p:spPr bwMode="auto">
            <a:xfrm rot="5400000">
              <a:off x="562467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8" name="Straight Connector 110"/>
            <p:cNvCxnSpPr>
              <a:cxnSpLocks noChangeShapeType="1"/>
            </p:cNvCxnSpPr>
            <p:nvPr/>
          </p:nvCxnSpPr>
          <p:spPr bwMode="auto">
            <a:xfrm rot="5400000">
              <a:off x="645017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9" name="Straight Connector 111"/>
            <p:cNvCxnSpPr>
              <a:cxnSpLocks noChangeShapeType="1"/>
            </p:cNvCxnSpPr>
            <p:nvPr/>
          </p:nvCxnSpPr>
          <p:spPr bwMode="auto">
            <a:xfrm rot="5400000">
              <a:off x="64708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" name="Straight Connector 112"/>
            <p:cNvCxnSpPr>
              <a:cxnSpLocks noChangeShapeType="1"/>
            </p:cNvCxnSpPr>
            <p:nvPr/>
          </p:nvCxnSpPr>
          <p:spPr bwMode="auto">
            <a:xfrm rot="5400000">
              <a:off x="64914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1" name="Straight Connector 113"/>
            <p:cNvCxnSpPr>
              <a:cxnSpLocks noChangeShapeType="1"/>
            </p:cNvCxnSpPr>
            <p:nvPr/>
          </p:nvCxnSpPr>
          <p:spPr bwMode="auto">
            <a:xfrm rot="5400000">
              <a:off x="65120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2" name="Straight Connector 114"/>
            <p:cNvCxnSpPr>
              <a:cxnSpLocks noChangeShapeType="1"/>
            </p:cNvCxnSpPr>
            <p:nvPr/>
          </p:nvCxnSpPr>
          <p:spPr bwMode="auto">
            <a:xfrm rot="5400000">
              <a:off x="653113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3" name="Straight Connector 115"/>
            <p:cNvCxnSpPr>
              <a:cxnSpLocks noChangeShapeType="1"/>
            </p:cNvCxnSpPr>
            <p:nvPr/>
          </p:nvCxnSpPr>
          <p:spPr bwMode="auto">
            <a:xfrm rot="5400000">
              <a:off x="65501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" name="Straight Connector 116"/>
            <p:cNvCxnSpPr>
              <a:cxnSpLocks noChangeShapeType="1"/>
            </p:cNvCxnSpPr>
            <p:nvPr/>
          </p:nvCxnSpPr>
          <p:spPr bwMode="auto">
            <a:xfrm rot="5400000">
              <a:off x="65708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5" name="Straight Connector 117"/>
            <p:cNvCxnSpPr>
              <a:cxnSpLocks noChangeShapeType="1"/>
            </p:cNvCxnSpPr>
            <p:nvPr/>
          </p:nvCxnSpPr>
          <p:spPr bwMode="auto">
            <a:xfrm rot="5400000">
              <a:off x="659146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5" name="Straight Connector 108"/>
            <p:cNvCxnSpPr>
              <a:cxnSpLocks noChangeShapeType="1"/>
            </p:cNvCxnSpPr>
            <p:nvPr/>
          </p:nvCxnSpPr>
          <p:spPr bwMode="auto">
            <a:xfrm rot="5400000">
              <a:off x="5300027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6" name="Straight Connector 109"/>
            <p:cNvCxnSpPr>
              <a:cxnSpLocks noChangeShapeType="1"/>
            </p:cNvCxnSpPr>
            <p:nvPr/>
          </p:nvCxnSpPr>
          <p:spPr bwMode="auto">
            <a:xfrm rot="5400000">
              <a:off x="5320665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2222197" y="5325622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3</a:t>
              </a:r>
            </a:p>
          </p:txBody>
        </p:sp>
        <p:cxnSp>
          <p:nvCxnSpPr>
            <p:cNvPr id="63" name="Straight Connector 65"/>
            <p:cNvCxnSpPr>
              <a:cxnSpLocks noChangeShapeType="1"/>
            </p:cNvCxnSpPr>
            <p:nvPr/>
          </p:nvCxnSpPr>
          <p:spPr bwMode="auto">
            <a:xfrm rot="5400000">
              <a:off x="2279810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Straight Connector 66"/>
            <p:cNvCxnSpPr>
              <a:cxnSpLocks noChangeShapeType="1"/>
            </p:cNvCxnSpPr>
            <p:nvPr/>
          </p:nvCxnSpPr>
          <p:spPr bwMode="auto">
            <a:xfrm rot="5400000">
              <a:off x="2300448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5" name="Straight Connector 67"/>
            <p:cNvCxnSpPr>
              <a:cxnSpLocks noChangeShapeType="1"/>
            </p:cNvCxnSpPr>
            <p:nvPr/>
          </p:nvCxnSpPr>
          <p:spPr bwMode="auto">
            <a:xfrm rot="5400000">
              <a:off x="2321085" y="6022340"/>
              <a:ext cx="27432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Straight Connector 68"/>
            <p:cNvCxnSpPr>
              <a:cxnSpLocks noChangeShapeType="1"/>
            </p:cNvCxnSpPr>
            <p:nvPr/>
          </p:nvCxnSpPr>
          <p:spPr bwMode="auto">
            <a:xfrm rot="5400000">
              <a:off x="2341723" y="6022340"/>
              <a:ext cx="27432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4" name="Rectangle 6"/>
            <p:cNvSpPr>
              <a:spLocks noChangeArrowheads="1"/>
            </p:cNvSpPr>
            <p:nvPr/>
          </p:nvSpPr>
          <p:spPr bwMode="auto">
            <a:xfrm>
              <a:off x="2275245" y="5683060"/>
              <a:ext cx="215583" cy="169057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47" name="Rectangle 8"/>
            <p:cNvSpPr>
              <a:spLocks noChangeArrowheads="1"/>
            </p:cNvSpPr>
            <p:nvPr/>
          </p:nvSpPr>
          <p:spPr bwMode="auto">
            <a:xfrm>
              <a:off x="5413416" y="5683060"/>
              <a:ext cx="373063" cy="169057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48" name="Rectangle 8"/>
            <p:cNvSpPr>
              <a:spLocks noChangeArrowheads="1"/>
            </p:cNvSpPr>
            <p:nvPr/>
          </p:nvSpPr>
          <p:spPr bwMode="auto">
            <a:xfrm>
              <a:off x="6574672" y="5666403"/>
              <a:ext cx="268686" cy="185714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/>
          <p:cNvSpPr/>
          <p:nvPr/>
        </p:nvSpPr>
        <p:spPr>
          <a:xfrm>
            <a:off x="234954" y="983877"/>
            <a:ext cx="8648700" cy="1606923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396" name="Group 395"/>
          <p:cNvGrpSpPr/>
          <p:nvPr/>
        </p:nvGrpSpPr>
        <p:grpSpPr>
          <a:xfrm>
            <a:off x="215904" y="2336427"/>
            <a:ext cx="8667750" cy="2104196"/>
            <a:chOff x="215904" y="2438027"/>
            <a:chExt cx="8667750" cy="2104196"/>
          </a:xfrm>
        </p:grpSpPr>
        <p:sp>
          <p:nvSpPr>
            <p:cNvPr id="244" name="Rectangle 243"/>
            <p:cNvSpPr/>
            <p:nvPr/>
          </p:nvSpPr>
          <p:spPr>
            <a:xfrm>
              <a:off x="234954" y="3047917"/>
              <a:ext cx="8648700" cy="1494306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45" name="Text Box 42"/>
            <p:cNvSpPr txBox="1">
              <a:spLocks noChangeArrowheads="1"/>
            </p:cNvSpPr>
            <p:nvPr/>
          </p:nvSpPr>
          <p:spPr bwMode="auto">
            <a:xfrm>
              <a:off x="215904" y="3047917"/>
              <a:ext cx="86486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/>
                <a:t>Identify the exact coordinates of each CDS using the Genome Browser</a:t>
              </a:r>
            </a:p>
          </p:txBody>
        </p:sp>
        <p:sp>
          <p:nvSpPr>
            <p:cNvPr id="258" name="Line 23"/>
            <p:cNvSpPr>
              <a:spLocks noChangeShapeType="1"/>
            </p:cNvSpPr>
            <p:nvPr/>
          </p:nvSpPr>
          <p:spPr bwMode="auto">
            <a:xfrm flipH="1">
              <a:off x="262823" y="2438027"/>
              <a:ext cx="1974850" cy="588867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59" name="Line 23"/>
            <p:cNvSpPr>
              <a:spLocks noChangeShapeType="1"/>
            </p:cNvSpPr>
            <p:nvPr/>
          </p:nvSpPr>
          <p:spPr bwMode="auto">
            <a:xfrm>
              <a:off x="3626183" y="2469963"/>
              <a:ext cx="5206241" cy="55693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00" y="0"/>
            <a:ext cx="8399930" cy="983877"/>
          </a:xfrm>
        </p:spPr>
        <p:txBody>
          <a:bodyPr>
            <a:normAutofit fontScale="90000"/>
          </a:bodyPr>
          <a:lstStyle/>
          <a:p>
            <a:r>
              <a:rPr lang="en-US" dirty="0"/>
              <a:t>Annotation workflow (graphically)</a:t>
            </a:r>
          </a:p>
        </p:txBody>
      </p:sp>
      <p:sp>
        <p:nvSpPr>
          <p:cNvPr id="141" name="Text Box 42"/>
          <p:cNvSpPr txBox="1">
            <a:spLocks noChangeArrowheads="1"/>
          </p:cNvSpPr>
          <p:nvPr/>
        </p:nvSpPr>
        <p:spPr bwMode="auto">
          <a:xfrm>
            <a:off x="234954" y="1020450"/>
            <a:ext cx="86486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 dirty="0"/>
              <a:t>blastx </a:t>
            </a:r>
            <a:r>
              <a:rPr lang="en-US" sz="2000" dirty="0"/>
              <a:t>search of each </a:t>
            </a:r>
            <a:r>
              <a:rPr lang="en-US" sz="2000" i="1" dirty="0"/>
              <a:t>D. melanogaster </a:t>
            </a:r>
            <a:r>
              <a:rPr lang="en-US" sz="2000" dirty="0"/>
              <a:t>CDS against the contig</a:t>
            </a:r>
          </a:p>
        </p:txBody>
      </p:sp>
      <p:sp>
        <p:nvSpPr>
          <p:cNvPr id="142" name="Line 43"/>
          <p:cNvSpPr>
            <a:spLocks noChangeShapeType="1"/>
          </p:cNvSpPr>
          <p:nvPr/>
        </p:nvSpPr>
        <p:spPr bwMode="auto">
          <a:xfrm>
            <a:off x="2209805" y="2336427"/>
            <a:ext cx="52578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43" name="Text Box 5"/>
          <p:cNvSpPr txBox="1">
            <a:spLocks noChangeArrowheads="1"/>
          </p:cNvSpPr>
          <p:nvPr/>
        </p:nvSpPr>
        <p:spPr bwMode="auto">
          <a:xfrm>
            <a:off x="7467604" y="2140330"/>
            <a:ext cx="104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Contig</a:t>
            </a:r>
          </a:p>
        </p:txBody>
      </p:sp>
      <p:sp>
        <p:nvSpPr>
          <p:cNvPr id="151" name="Text Box 56"/>
          <p:cNvSpPr txBox="1">
            <a:spLocks noChangeArrowheads="1"/>
          </p:cNvSpPr>
          <p:nvPr/>
        </p:nvSpPr>
        <p:spPr bwMode="auto">
          <a:xfrm>
            <a:off x="3020142" y="1458099"/>
            <a:ext cx="439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1</a:t>
            </a:r>
          </a:p>
        </p:txBody>
      </p:sp>
      <p:cxnSp>
        <p:nvCxnSpPr>
          <p:cNvPr id="152" name="Straight Connector 70"/>
          <p:cNvCxnSpPr>
            <a:cxnSpLocks noChangeShapeType="1"/>
          </p:cNvCxnSpPr>
          <p:nvPr/>
        </p:nvCxnSpPr>
        <p:spPr bwMode="auto">
          <a:xfrm rot="5400000">
            <a:off x="29084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3" name="Straight Connector 71"/>
          <p:cNvCxnSpPr>
            <a:cxnSpLocks noChangeShapeType="1"/>
          </p:cNvCxnSpPr>
          <p:nvPr/>
        </p:nvCxnSpPr>
        <p:spPr bwMode="auto">
          <a:xfrm rot="5400000">
            <a:off x="29291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4" name="Straight Connector 72"/>
          <p:cNvCxnSpPr>
            <a:cxnSpLocks noChangeShapeType="1"/>
          </p:cNvCxnSpPr>
          <p:nvPr/>
        </p:nvCxnSpPr>
        <p:spPr bwMode="auto">
          <a:xfrm rot="5400000">
            <a:off x="29497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5" name="Straight Connector 73"/>
          <p:cNvCxnSpPr>
            <a:cxnSpLocks noChangeShapeType="1"/>
          </p:cNvCxnSpPr>
          <p:nvPr/>
        </p:nvCxnSpPr>
        <p:spPr bwMode="auto">
          <a:xfrm rot="5400000">
            <a:off x="29703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6" name="Straight Connector 74"/>
          <p:cNvCxnSpPr>
            <a:cxnSpLocks noChangeShapeType="1"/>
          </p:cNvCxnSpPr>
          <p:nvPr/>
        </p:nvCxnSpPr>
        <p:spPr bwMode="auto">
          <a:xfrm rot="5400000">
            <a:off x="29910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7" name="Straight Connector 75"/>
          <p:cNvCxnSpPr>
            <a:cxnSpLocks noChangeShapeType="1"/>
          </p:cNvCxnSpPr>
          <p:nvPr/>
        </p:nvCxnSpPr>
        <p:spPr bwMode="auto">
          <a:xfrm rot="5400000">
            <a:off x="30100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8" name="Straight Connector 79"/>
          <p:cNvCxnSpPr>
            <a:cxnSpLocks noChangeShapeType="1"/>
          </p:cNvCxnSpPr>
          <p:nvPr/>
        </p:nvCxnSpPr>
        <p:spPr bwMode="auto">
          <a:xfrm rot="5400000">
            <a:off x="30926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9" name="Straight Connector 80"/>
          <p:cNvCxnSpPr>
            <a:cxnSpLocks noChangeShapeType="1"/>
          </p:cNvCxnSpPr>
          <p:nvPr/>
        </p:nvCxnSpPr>
        <p:spPr bwMode="auto">
          <a:xfrm rot="5400000">
            <a:off x="31116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0" name="Straight Connector 81"/>
          <p:cNvCxnSpPr>
            <a:cxnSpLocks noChangeShapeType="1"/>
          </p:cNvCxnSpPr>
          <p:nvPr/>
        </p:nvCxnSpPr>
        <p:spPr bwMode="auto">
          <a:xfrm rot="5400000">
            <a:off x="31323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1" name="Straight Connector 82"/>
          <p:cNvCxnSpPr>
            <a:cxnSpLocks noChangeShapeType="1"/>
          </p:cNvCxnSpPr>
          <p:nvPr/>
        </p:nvCxnSpPr>
        <p:spPr bwMode="auto">
          <a:xfrm rot="5400000">
            <a:off x="31529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2" name="Rectangle 7"/>
          <p:cNvSpPr>
            <a:spLocks noChangeArrowheads="1"/>
          </p:cNvSpPr>
          <p:nvPr/>
        </p:nvSpPr>
        <p:spPr bwMode="auto">
          <a:xfrm>
            <a:off x="3040745" y="1810774"/>
            <a:ext cx="442275" cy="17382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4" name="Text Box 57"/>
          <p:cNvSpPr txBox="1">
            <a:spLocks noChangeArrowheads="1"/>
          </p:cNvSpPr>
          <p:nvPr/>
        </p:nvSpPr>
        <p:spPr bwMode="auto">
          <a:xfrm>
            <a:off x="4040233" y="1437462"/>
            <a:ext cx="833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3</a:t>
            </a:r>
          </a:p>
        </p:txBody>
      </p:sp>
      <p:cxnSp>
        <p:nvCxnSpPr>
          <p:cNvPr id="165" name="Straight Connector 90"/>
          <p:cNvCxnSpPr>
            <a:cxnSpLocks noChangeShapeType="1"/>
          </p:cNvCxnSpPr>
          <p:nvPr/>
        </p:nvCxnSpPr>
        <p:spPr bwMode="auto">
          <a:xfrm rot="5400000">
            <a:off x="41784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6" name="Straight Connector 91"/>
          <p:cNvCxnSpPr>
            <a:cxnSpLocks noChangeShapeType="1"/>
          </p:cNvCxnSpPr>
          <p:nvPr/>
        </p:nvCxnSpPr>
        <p:spPr bwMode="auto">
          <a:xfrm rot="5400000">
            <a:off x="41991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7" name="Straight Connector 92"/>
          <p:cNvCxnSpPr>
            <a:cxnSpLocks noChangeShapeType="1"/>
          </p:cNvCxnSpPr>
          <p:nvPr/>
        </p:nvCxnSpPr>
        <p:spPr bwMode="auto">
          <a:xfrm rot="5400000">
            <a:off x="42197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8" name="Straight Connector 93"/>
          <p:cNvCxnSpPr>
            <a:cxnSpLocks noChangeShapeType="1"/>
          </p:cNvCxnSpPr>
          <p:nvPr/>
        </p:nvCxnSpPr>
        <p:spPr bwMode="auto">
          <a:xfrm rot="5400000">
            <a:off x="42403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9" name="Straight Connector 94"/>
          <p:cNvCxnSpPr>
            <a:cxnSpLocks noChangeShapeType="1"/>
          </p:cNvCxnSpPr>
          <p:nvPr/>
        </p:nvCxnSpPr>
        <p:spPr bwMode="auto">
          <a:xfrm rot="5400000">
            <a:off x="42610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0" name="Text Box 5"/>
          <p:cNvSpPr txBox="1">
            <a:spLocks noChangeArrowheads="1"/>
          </p:cNvSpPr>
          <p:nvPr/>
        </p:nvSpPr>
        <p:spPr bwMode="auto">
          <a:xfrm>
            <a:off x="226288" y="1465421"/>
            <a:ext cx="172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dirty="0"/>
              <a:t>Reading frame</a:t>
            </a:r>
          </a:p>
        </p:txBody>
      </p:sp>
      <p:sp>
        <p:nvSpPr>
          <p:cNvPr id="171" name="Text Box 5"/>
          <p:cNvSpPr txBox="1">
            <a:spLocks noChangeArrowheads="1"/>
          </p:cNvSpPr>
          <p:nvPr/>
        </p:nvSpPr>
        <p:spPr bwMode="auto">
          <a:xfrm>
            <a:off x="234954" y="1932358"/>
            <a:ext cx="172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dirty="0"/>
              <a:t>Alignment</a:t>
            </a:r>
          </a:p>
        </p:txBody>
      </p:sp>
      <p:cxnSp>
        <p:nvCxnSpPr>
          <p:cNvPr id="172" name="Straight Connector 110"/>
          <p:cNvCxnSpPr>
            <a:cxnSpLocks noChangeShapeType="1"/>
          </p:cNvCxnSpPr>
          <p:nvPr/>
        </p:nvCxnSpPr>
        <p:spPr bwMode="auto">
          <a:xfrm rot="5400000">
            <a:off x="428959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3" name="Straight Connector 111"/>
          <p:cNvCxnSpPr>
            <a:cxnSpLocks noChangeShapeType="1"/>
          </p:cNvCxnSpPr>
          <p:nvPr/>
        </p:nvCxnSpPr>
        <p:spPr bwMode="auto">
          <a:xfrm rot="5400000">
            <a:off x="4310227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" name="Straight Connector 112"/>
          <p:cNvCxnSpPr>
            <a:cxnSpLocks noChangeShapeType="1"/>
          </p:cNvCxnSpPr>
          <p:nvPr/>
        </p:nvCxnSpPr>
        <p:spPr bwMode="auto">
          <a:xfrm rot="5400000">
            <a:off x="4330865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5" name="Straight Connector 113"/>
          <p:cNvCxnSpPr>
            <a:cxnSpLocks noChangeShapeType="1"/>
          </p:cNvCxnSpPr>
          <p:nvPr/>
        </p:nvCxnSpPr>
        <p:spPr bwMode="auto">
          <a:xfrm rot="5400000">
            <a:off x="435150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6" name="Straight Connector 114"/>
          <p:cNvCxnSpPr>
            <a:cxnSpLocks noChangeShapeType="1"/>
          </p:cNvCxnSpPr>
          <p:nvPr/>
        </p:nvCxnSpPr>
        <p:spPr bwMode="auto">
          <a:xfrm rot="5400000">
            <a:off x="437055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7" name="Straight Connector 115"/>
          <p:cNvCxnSpPr>
            <a:cxnSpLocks noChangeShapeType="1"/>
          </p:cNvCxnSpPr>
          <p:nvPr/>
        </p:nvCxnSpPr>
        <p:spPr bwMode="auto">
          <a:xfrm rot="5400000">
            <a:off x="438960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8" name="Straight Connector 116"/>
          <p:cNvCxnSpPr>
            <a:cxnSpLocks noChangeShapeType="1"/>
          </p:cNvCxnSpPr>
          <p:nvPr/>
        </p:nvCxnSpPr>
        <p:spPr bwMode="auto">
          <a:xfrm rot="5400000">
            <a:off x="441024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9" name="Straight Connector 117"/>
          <p:cNvCxnSpPr>
            <a:cxnSpLocks noChangeShapeType="1"/>
          </p:cNvCxnSpPr>
          <p:nvPr/>
        </p:nvCxnSpPr>
        <p:spPr bwMode="auto">
          <a:xfrm rot="5400000">
            <a:off x="4430877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0" name="Straight Connector 118"/>
          <p:cNvCxnSpPr>
            <a:cxnSpLocks noChangeShapeType="1"/>
          </p:cNvCxnSpPr>
          <p:nvPr/>
        </p:nvCxnSpPr>
        <p:spPr bwMode="auto">
          <a:xfrm rot="5400000">
            <a:off x="4449927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1" name="Straight Connector 119"/>
          <p:cNvCxnSpPr>
            <a:cxnSpLocks noChangeShapeType="1"/>
          </p:cNvCxnSpPr>
          <p:nvPr/>
        </p:nvCxnSpPr>
        <p:spPr bwMode="auto">
          <a:xfrm rot="5400000">
            <a:off x="4470565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2" name="Straight Connector 120"/>
          <p:cNvCxnSpPr>
            <a:cxnSpLocks noChangeShapeType="1"/>
          </p:cNvCxnSpPr>
          <p:nvPr/>
        </p:nvCxnSpPr>
        <p:spPr bwMode="auto">
          <a:xfrm rot="5400000">
            <a:off x="4489615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3" name="Straight Connector 121"/>
          <p:cNvCxnSpPr>
            <a:cxnSpLocks noChangeShapeType="1"/>
          </p:cNvCxnSpPr>
          <p:nvPr/>
        </p:nvCxnSpPr>
        <p:spPr bwMode="auto">
          <a:xfrm rot="5400000">
            <a:off x="451025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4" name="Straight Connector 122"/>
          <p:cNvCxnSpPr>
            <a:cxnSpLocks noChangeShapeType="1"/>
          </p:cNvCxnSpPr>
          <p:nvPr/>
        </p:nvCxnSpPr>
        <p:spPr bwMode="auto">
          <a:xfrm rot="5400000">
            <a:off x="453089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5" name="Straight Connector 123"/>
          <p:cNvCxnSpPr>
            <a:cxnSpLocks noChangeShapeType="1"/>
          </p:cNvCxnSpPr>
          <p:nvPr/>
        </p:nvCxnSpPr>
        <p:spPr bwMode="auto">
          <a:xfrm rot="5400000">
            <a:off x="454994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6" name="Straight Connector 124"/>
          <p:cNvCxnSpPr>
            <a:cxnSpLocks noChangeShapeType="1"/>
          </p:cNvCxnSpPr>
          <p:nvPr/>
        </p:nvCxnSpPr>
        <p:spPr bwMode="auto">
          <a:xfrm rot="5400000">
            <a:off x="4570577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7" name="Straight Connector 125"/>
          <p:cNvCxnSpPr>
            <a:cxnSpLocks noChangeShapeType="1"/>
          </p:cNvCxnSpPr>
          <p:nvPr/>
        </p:nvCxnSpPr>
        <p:spPr bwMode="auto">
          <a:xfrm rot="5400000">
            <a:off x="4589627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8" name="Straight Connector 126"/>
          <p:cNvCxnSpPr>
            <a:cxnSpLocks noChangeShapeType="1"/>
          </p:cNvCxnSpPr>
          <p:nvPr/>
        </p:nvCxnSpPr>
        <p:spPr bwMode="auto">
          <a:xfrm rot="5400000">
            <a:off x="4610265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9" name="Straight Connector 127"/>
          <p:cNvCxnSpPr>
            <a:cxnSpLocks noChangeShapeType="1"/>
          </p:cNvCxnSpPr>
          <p:nvPr/>
        </p:nvCxnSpPr>
        <p:spPr bwMode="auto">
          <a:xfrm rot="5400000">
            <a:off x="463090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0" name="Straight Connector 128"/>
          <p:cNvCxnSpPr>
            <a:cxnSpLocks noChangeShapeType="1"/>
          </p:cNvCxnSpPr>
          <p:nvPr/>
        </p:nvCxnSpPr>
        <p:spPr bwMode="auto">
          <a:xfrm rot="5400000">
            <a:off x="4649952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1" name="Straight Connector 129"/>
          <p:cNvCxnSpPr>
            <a:cxnSpLocks noChangeShapeType="1"/>
          </p:cNvCxnSpPr>
          <p:nvPr/>
        </p:nvCxnSpPr>
        <p:spPr bwMode="auto">
          <a:xfrm rot="5400000">
            <a:off x="467059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2" name="Straight Connector 130"/>
          <p:cNvCxnSpPr>
            <a:cxnSpLocks noChangeShapeType="1"/>
          </p:cNvCxnSpPr>
          <p:nvPr/>
        </p:nvCxnSpPr>
        <p:spPr bwMode="auto">
          <a:xfrm rot="5400000">
            <a:off x="4689640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3" name="Straight Connector 90"/>
          <p:cNvCxnSpPr>
            <a:cxnSpLocks noChangeShapeType="1"/>
          </p:cNvCxnSpPr>
          <p:nvPr/>
        </p:nvCxnSpPr>
        <p:spPr bwMode="auto">
          <a:xfrm rot="5400000">
            <a:off x="3927638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4" name="Straight Connector 91"/>
          <p:cNvCxnSpPr>
            <a:cxnSpLocks noChangeShapeType="1"/>
          </p:cNvCxnSpPr>
          <p:nvPr/>
        </p:nvCxnSpPr>
        <p:spPr bwMode="auto">
          <a:xfrm rot="5400000">
            <a:off x="3948276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5" name="Straight Connector 92"/>
          <p:cNvCxnSpPr>
            <a:cxnSpLocks noChangeShapeType="1"/>
          </p:cNvCxnSpPr>
          <p:nvPr/>
        </p:nvCxnSpPr>
        <p:spPr bwMode="auto">
          <a:xfrm rot="5400000">
            <a:off x="3968913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6" name="Straight Connector 93"/>
          <p:cNvCxnSpPr>
            <a:cxnSpLocks noChangeShapeType="1"/>
          </p:cNvCxnSpPr>
          <p:nvPr/>
        </p:nvCxnSpPr>
        <p:spPr bwMode="auto">
          <a:xfrm rot="5400000">
            <a:off x="3989551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7" name="Straight Connector 94"/>
          <p:cNvCxnSpPr>
            <a:cxnSpLocks noChangeShapeType="1"/>
          </p:cNvCxnSpPr>
          <p:nvPr/>
        </p:nvCxnSpPr>
        <p:spPr bwMode="auto">
          <a:xfrm rot="5400000">
            <a:off x="4010188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8" name="Straight Connector 110"/>
          <p:cNvCxnSpPr>
            <a:cxnSpLocks noChangeShapeType="1"/>
          </p:cNvCxnSpPr>
          <p:nvPr/>
        </p:nvCxnSpPr>
        <p:spPr bwMode="auto">
          <a:xfrm rot="5400000">
            <a:off x="4038764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9" name="Straight Connector 111"/>
          <p:cNvCxnSpPr>
            <a:cxnSpLocks noChangeShapeType="1"/>
          </p:cNvCxnSpPr>
          <p:nvPr/>
        </p:nvCxnSpPr>
        <p:spPr bwMode="auto">
          <a:xfrm rot="5400000">
            <a:off x="4059401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0" name="Straight Connector 112"/>
          <p:cNvCxnSpPr>
            <a:cxnSpLocks noChangeShapeType="1"/>
          </p:cNvCxnSpPr>
          <p:nvPr/>
        </p:nvCxnSpPr>
        <p:spPr bwMode="auto">
          <a:xfrm rot="5400000">
            <a:off x="4080039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1" name="Straight Connector 113"/>
          <p:cNvCxnSpPr>
            <a:cxnSpLocks noChangeShapeType="1"/>
          </p:cNvCxnSpPr>
          <p:nvPr/>
        </p:nvCxnSpPr>
        <p:spPr bwMode="auto">
          <a:xfrm rot="5400000">
            <a:off x="4100676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2" name="Straight Connector 114"/>
          <p:cNvCxnSpPr>
            <a:cxnSpLocks noChangeShapeType="1"/>
          </p:cNvCxnSpPr>
          <p:nvPr/>
        </p:nvCxnSpPr>
        <p:spPr bwMode="auto">
          <a:xfrm rot="5400000">
            <a:off x="4119726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3" name="Straight Connector 115"/>
          <p:cNvCxnSpPr>
            <a:cxnSpLocks noChangeShapeType="1"/>
          </p:cNvCxnSpPr>
          <p:nvPr/>
        </p:nvCxnSpPr>
        <p:spPr bwMode="auto">
          <a:xfrm rot="5400000">
            <a:off x="4138776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" name="Straight Connector 116"/>
          <p:cNvCxnSpPr>
            <a:cxnSpLocks noChangeShapeType="1"/>
          </p:cNvCxnSpPr>
          <p:nvPr/>
        </p:nvCxnSpPr>
        <p:spPr bwMode="auto">
          <a:xfrm rot="5400000">
            <a:off x="4159414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" name="Rectangle 8"/>
          <p:cNvSpPr>
            <a:spLocks noChangeArrowheads="1"/>
          </p:cNvSpPr>
          <p:nvPr/>
        </p:nvSpPr>
        <p:spPr bwMode="auto">
          <a:xfrm>
            <a:off x="4040232" y="1810774"/>
            <a:ext cx="825501" cy="17382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07" name="Text Box 58"/>
          <p:cNvSpPr txBox="1">
            <a:spLocks noChangeArrowheads="1"/>
          </p:cNvSpPr>
          <p:nvPr/>
        </p:nvSpPr>
        <p:spPr bwMode="auto">
          <a:xfrm>
            <a:off x="5410995" y="1446205"/>
            <a:ext cx="384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2</a:t>
            </a:r>
          </a:p>
        </p:txBody>
      </p:sp>
      <p:sp>
        <p:nvSpPr>
          <p:cNvPr id="208" name="Text Box 59"/>
          <p:cNvSpPr txBox="1">
            <a:spLocks noChangeArrowheads="1"/>
          </p:cNvSpPr>
          <p:nvPr/>
        </p:nvSpPr>
        <p:spPr bwMode="auto">
          <a:xfrm>
            <a:off x="6542925" y="1446205"/>
            <a:ext cx="283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1</a:t>
            </a:r>
          </a:p>
        </p:txBody>
      </p:sp>
      <p:cxnSp>
        <p:nvCxnSpPr>
          <p:cNvPr id="209" name="Straight Connector 95"/>
          <p:cNvCxnSpPr>
            <a:cxnSpLocks noChangeShapeType="1"/>
          </p:cNvCxnSpPr>
          <p:nvPr/>
        </p:nvCxnSpPr>
        <p:spPr bwMode="auto">
          <a:xfrm rot="5400000">
            <a:off x="53373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0" name="Straight Connector 96"/>
          <p:cNvCxnSpPr>
            <a:cxnSpLocks noChangeShapeType="1"/>
          </p:cNvCxnSpPr>
          <p:nvPr/>
        </p:nvCxnSpPr>
        <p:spPr bwMode="auto">
          <a:xfrm rot="5400000">
            <a:off x="53579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1" name="Straight Connector 97"/>
          <p:cNvCxnSpPr>
            <a:cxnSpLocks noChangeShapeType="1"/>
          </p:cNvCxnSpPr>
          <p:nvPr/>
        </p:nvCxnSpPr>
        <p:spPr bwMode="auto">
          <a:xfrm rot="5400000">
            <a:off x="537702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2" name="Straight Connector 98"/>
          <p:cNvCxnSpPr>
            <a:cxnSpLocks noChangeShapeType="1"/>
          </p:cNvCxnSpPr>
          <p:nvPr/>
        </p:nvCxnSpPr>
        <p:spPr bwMode="auto">
          <a:xfrm rot="5400000">
            <a:off x="53976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3" name="Straight Connector 99"/>
          <p:cNvCxnSpPr>
            <a:cxnSpLocks noChangeShapeType="1"/>
          </p:cNvCxnSpPr>
          <p:nvPr/>
        </p:nvCxnSpPr>
        <p:spPr bwMode="auto">
          <a:xfrm rot="5400000">
            <a:off x="54183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4" name="Straight Connector 100"/>
          <p:cNvCxnSpPr>
            <a:cxnSpLocks noChangeShapeType="1"/>
          </p:cNvCxnSpPr>
          <p:nvPr/>
        </p:nvCxnSpPr>
        <p:spPr bwMode="auto">
          <a:xfrm rot="5400000">
            <a:off x="543735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" name="Straight Connector 101"/>
          <p:cNvCxnSpPr>
            <a:cxnSpLocks noChangeShapeType="1"/>
          </p:cNvCxnSpPr>
          <p:nvPr/>
        </p:nvCxnSpPr>
        <p:spPr bwMode="auto">
          <a:xfrm rot="5400000">
            <a:off x="54564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6" name="Straight Connector 102"/>
          <p:cNvCxnSpPr>
            <a:cxnSpLocks noChangeShapeType="1"/>
          </p:cNvCxnSpPr>
          <p:nvPr/>
        </p:nvCxnSpPr>
        <p:spPr bwMode="auto">
          <a:xfrm rot="5400000">
            <a:off x="54770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7" name="Straight Connector 103"/>
          <p:cNvCxnSpPr>
            <a:cxnSpLocks noChangeShapeType="1"/>
          </p:cNvCxnSpPr>
          <p:nvPr/>
        </p:nvCxnSpPr>
        <p:spPr bwMode="auto">
          <a:xfrm rot="5400000">
            <a:off x="54976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8" name="Straight Connector 104"/>
          <p:cNvCxnSpPr>
            <a:cxnSpLocks noChangeShapeType="1"/>
          </p:cNvCxnSpPr>
          <p:nvPr/>
        </p:nvCxnSpPr>
        <p:spPr bwMode="auto">
          <a:xfrm rot="5400000">
            <a:off x="55183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9" name="Straight Connector 105"/>
          <p:cNvCxnSpPr>
            <a:cxnSpLocks noChangeShapeType="1"/>
          </p:cNvCxnSpPr>
          <p:nvPr/>
        </p:nvCxnSpPr>
        <p:spPr bwMode="auto">
          <a:xfrm rot="5400000">
            <a:off x="55373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0" name="Straight Connector 106"/>
          <p:cNvCxnSpPr>
            <a:cxnSpLocks noChangeShapeType="1"/>
          </p:cNvCxnSpPr>
          <p:nvPr/>
        </p:nvCxnSpPr>
        <p:spPr bwMode="auto">
          <a:xfrm rot="5400000">
            <a:off x="55564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1" name="Straight Connector 107"/>
          <p:cNvCxnSpPr>
            <a:cxnSpLocks noChangeShapeType="1"/>
          </p:cNvCxnSpPr>
          <p:nvPr/>
        </p:nvCxnSpPr>
        <p:spPr bwMode="auto">
          <a:xfrm rot="5400000">
            <a:off x="557705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2" name="Straight Connector 108"/>
          <p:cNvCxnSpPr>
            <a:cxnSpLocks noChangeShapeType="1"/>
          </p:cNvCxnSpPr>
          <p:nvPr/>
        </p:nvCxnSpPr>
        <p:spPr bwMode="auto">
          <a:xfrm rot="5400000">
            <a:off x="559768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3" name="Straight Connector 109"/>
          <p:cNvCxnSpPr>
            <a:cxnSpLocks noChangeShapeType="1"/>
          </p:cNvCxnSpPr>
          <p:nvPr/>
        </p:nvCxnSpPr>
        <p:spPr bwMode="auto">
          <a:xfrm rot="5400000">
            <a:off x="561832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4" name="Straight Connector 110"/>
          <p:cNvCxnSpPr>
            <a:cxnSpLocks noChangeShapeType="1"/>
          </p:cNvCxnSpPr>
          <p:nvPr/>
        </p:nvCxnSpPr>
        <p:spPr bwMode="auto">
          <a:xfrm rot="5400000">
            <a:off x="644382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" name="Straight Connector 111"/>
          <p:cNvCxnSpPr>
            <a:cxnSpLocks noChangeShapeType="1"/>
          </p:cNvCxnSpPr>
          <p:nvPr/>
        </p:nvCxnSpPr>
        <p:spPr bwMode="auto">
          <a:xfrm rot="5400000">
            <a:off x="64644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6" name="Straight Connector 112"/>
          <p:cNvCxnSpPr>
            <a:cxnSpLocks noChangeShapeType="1"/>
          </p:cNvCxnSpPr>
          <p:nvPr/>
        </p:nvCxnSpPr>
        <p:spPr bwMode="auto">
          <a:xfrm rot="5400000">
            <a:off x="64851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7" name="Straight Connector 113"/>
          <p:cNvCxnSpPr>
            <a:cxnSpLocks noChangeShapeType="1"/>
          </p:cNvCxnSpPr>
          <p:nvPr/>
        </p:nvCxnSpPr>
        <p:spPr bwMode="auto">
          <a:xfrm rot="5400000">
            <a:off x="65057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8" name="Straight Connector 114"/>
          <p:cNvCxnSpPr>
            <a:cxnSpLocks noChangeShapeType="1"/>
          </p:cNvCxnSpPr>
          <p:nvPr/>
        </p:nvCxnSpPr>
        <p:spPr bwMode="auto">
          <a:xfrm rot="5400000">
            <a:off x="652478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9" name="Straight Connector 115"/>
          <p:cNvCxnSpPr>
            <a:cxnSpLocks noChangeShapeType="1"/>
          </p:cNvCxnSpPr>
          <p:nvPr/>
        </p:nvCxnSpPr>
        <p:spPr bwMode="auto">
          <a:xfrm rot="5400000">
            <a:off x="65438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0" name="Straight Connector 116"/>
          <p:cNvCxnSpPr>
            <a:cxnSpLocks noChangeShapeType="1"/>
          </p:cNvCxnSpPr>
          <p:nvPr/>
        </p:nvCxnSpPr>
        <p:spPr bwMode="auto">
          <a:xfrm rot="5400000">
            <a:off x="65644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1" name="Straight Connector 117"/>
          <p:cNvCxnSpPr>
            <a:cxnSpLocks noChangeShapeType="1"/>
          </p:cNvCxnSpPr>
          <p:nvPr/>
        </p:nvCxnSpPr>
        <p:spPr bwMode="auto">
          <a:xfrm rot="5400000">
            <a:off x="658511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2" name="Straight Connector 108"/>
          <p:cNvCxnSpPr>
            <a:cxnSpLocks noChangeShapeType="1"/>
          </p:cNvCxnSpPr>
          <p:nvPr/>
        </p:nvCxnSpPr>
        <p:spPr bwMode="auto">
          <a:xfrm rot="5400000">
            <a:off x="5293681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3" name="Straight Connector 109"/>
          <p:cNvCxnSpPr>
            <a:cxnSpLocks noChangeShapeType="1"/>
          </p:cNvCxnSpPr>
          <p:nvPr/>
        </p:nvCxnSpPr>
        <p:spPr bwMode="auto">
          <a:xfrm rot="5400000">
            <a:off x="5314319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4" name="Text Box 55"/>
          <p:cNvSpPr txBox="1">
            <a:spLocks noChangeArrowheads="1"/>
          </p:cNvSpPr>
          <p:nvPr/>
        </p:nvSpPr>
        <p:spPr bwMode="auto">
          <a:xfrm>
            <a:off x="2215851" y="1458099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3</a:t>
            </a:r>
          </a:p>
        </p:txBody>
      </p:sp>
      <p:cxnSp>
        <p:nvCxnSpPr>
          <p:cNvPr id="235" name="Straight Connector 65"/>
          <p:cNvCxnSpPr>
            <a:cxnSpLocks noChangeShapeType="1"/>
          </p:cNvCxnSpPr>
          <p:nvPr/>
        </p:nvCxnSpPr>
        <p:spPr bwMode="auto">
          <a:xfrm rot="5400000">
            <a:off x="2273464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6" name="Straight Connector 66"/>
          <p:cNvCxnSpPr>
            <a:cxnSpLocks noChangeShapeType="1"/>
          </p:cNvCxnSpPr>
          <p:nvPr/>
        </p:nvCxnSpPr>
        <p:spPr bwMode="auto">
          <a:xfrm rot="5400000">
            <a:off x="2294102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7" name="Straight Connector 67"/>
          <p:cNvCxnSpPr>
            <a:cxnSpLocks noChangeShapeType="1"/>
          </p:cNvCxnSpPr>
          <p:nvPr/>
        </p:nvCxnSpPr>
        <p:spPr bwMode="auto">
          <a:xfrm rot="5400000">
            <a:off x="2314739" y="2154817"/>
            <a:ext cx="27432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8" name="Straight Connector 68"/>
          <p:cNvCxnSpPr>
            <a:cxnSpLocks noChangeShapeType="1"/>
          </p:cNvCxnSpPr>
          <p:nvPr/>
        </p:nvCxnSpPr>
        <p:spPr bwMode="auto">
          <a:xfrm rot="5400000">
            <a:off x="2335377" y="2154817"/>
            <a:ext cx="27432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9" name="Rectangle 6"/>
          <p:cNvSpPr>
            <a:spLocks noChangeArrowheads="1"/>
          </p:cNvSpPr>
          <p:nvPr/>
        </p:nvSpPr>
        <p:spPr bwMode="auto">
          <a:xfrm>
            <a:off x="2268899" y="1815537"/>
            <a:ext cx="215583" cy="169057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0" name="Rectangle 8"/>
          <p:cNvSpPr>
            <a:spLocks noChangeArrowheads="1"/>
          </p:cNvSpPr>
          <p:nvPr/>
        </p:nvSpPr>
        <p:spPr bwMode="auto">
          <a:xfrm>
            <a:off x="5407070" y="1815537"/>
            <a:ext cx="373063" cy="169057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1" name="Rectangle 8"/>
          <p:cNvSpPr>
            <a:spLocks noChangeArrowheads="1"/>
          </p:cNvSpPr>
          <p:nvPr/>
        </p:nvSpPr>
        <p:spPr bwMode="auto">
          <a:xfrm>
            <a:off x="6568326" y="1798880"/>
            <a:ext cx="268686" cy="18571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55" name="Text Box 71"/>
          <p:cNvSpPr txBox="1">
            <a:spLocks noChangeArrowheads="1"/>
          </p:cNvSpPr>
          <p:nvPr/>
        </p:nvSpPr>
        <p:spPr bwMode="auto">
          <a:xfrm>
            <a:off x="3024199" y="3496283"/>
            <a:ext cx="543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GT</a:t>
            </a:r>
          </a:p>
        </p:txBody>
      </p:sp>
      <p:grpSp>
        <p:nvGrpSpPr>
          <p:cNvPr id="399" name="Group 398"/>
          <p:cNvGrpSpPr/>
          <p:nvPr/>
        </p:nvGrpSpPr>
        <p:grpSpPr>
          <a:xfrm>
            <a:off x="3059116" y="3496283"/>
            <a:ext cx="3483844" cy="927620"/>
            <a:chOff x="3059116" y="3496283"/>
            <a:chExt cx="3483844" cy="927620"/>
          </a:xfrm>
        </p:grpSpPr>
        <p:sp>
          <p:nvSpPr>
            <p:cNvPr id="246" name="Rectangle 7"/>
            <p:cNvSpPr>
              <a:spLocks noChangeArrowheads="1"/>
            </p:cNvSpPr>
            <p:nvPr/>
          </p:nvSpPr>
          <p:spPr bwMode="auto">
            <a:xfrm>
              <a:off x="4876808" y="3698971"/>
              <a:ext cx="1628015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51" name="Text Box 56"/>
            <p:cNvSpPr txBox="1">
              <a:spLocks noChangeArrowheads="1"/>
            </p:cNvSpPr>
            <p:nvPr/>
          </p:nvSpPr>
          <p:spPr bwMode="auto">
            <a:xfrm>
              <a:off x="4914945" y="4054571"/>
              <a:ext cx="1628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1</a:t>
              </a:r>
            </a:p>
          </p:txBody>
        </p:sp>
        <p:sp>
          <p:nvSpPr>
            <p:cNvPr id="253" name="Line 43"/>
            <p:cNvSpPr>
              <a:spLocks noChangeShapeType="1"/>
            </p:cNvSpPr>
            <p:nvPr/>
          </p:nvSpPr>
          <p:spPr bwMode="auto">
            <a:xfrm>
              <a:off x="3059116" y="3886244"/>
              <a:ext cx="1819315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56" name="Text Box 71"/>
            <p:cNvSpPr txBox="1">
              <a:spLocks noChangeArrowheads="1"/>
            </p:cNvSpPr>
            <p:nvPr/>
          </p:nvSpPr>
          <p:spPr bwMode="auto">
            <a:xfrm>
              <a:off x="4370524" y="3496283"/>
              <a:ext cx="5680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AG</a:t>
              </a:r>
            </a:p>
          </p:txBody>
        </p:sp>
      </p:grpSp>
      <p:grpSp>
        <p:nvGrpSpPr>
          <p:cNvPr id="400" name="Group 399"/>
          <p:cNvGrpSpPr/>
          <p:nvPr/>
        </p:nvGrpSpPr>
        <p:grpSpPr>
          <a:xfrm>
            <a:off x="6469044" y="3496283"/>
            <a:ext cx="1870115" cy="400110"/>
            <a:chOff x="6469044" y="3496283"/>
            <a:chExt cx="1870115" cy="400110"/>
          </a:xfrm>
        </p:grpSpPr>
        <p:sp>
          <p:nvSpPr>
            <p:cNvPr id="254" name="Line 43"/>
            <p:cNvSpPr>
              <a:spLocks noChangeShapeType="1"/>
            </p:cNvSpPr>
            <p:nvPr/>
          </p:nvSpPr>
          <p:spPr bwMode="auto">
            <a:xfrm>
              <a:off x="6519844" y="3886244"/>
              <a:ext cx="1819315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57" name="Text Box 71"/>
            <p:cNvSpPr txBox="1">
              <a:spLocks noChangeArrowheads="1"/>
            </p:cNvSpPr>
            <p:nvPr/>
          </p:nvSpPr>
          <p:spPr bwMode="auto">
            <a:xfrm>
              <a:off x="6469044" y="3496283"/>
              <a:ext cx="5437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GT</a:t>
              </a:r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365947" y="3313197"/>
            <a:ext cx="2693169" cy="1080655"/>
            <a:chOff x="365947" y="3313197"/>
            <a:chExt cx="2693169" cy="1080655"/>
          </a:xfrm>
        </p:grpSpPr>
        <p:sp>
          <p:nvSpPr>
            <p:cNvPr id="247" name="Rectangle 6"/>
            <p:cNvSpPr>
              <a:spLocks noChangeArrowheads="1"/>
            </p:cNvSpPr>
            <p:nvPr/>
          </p:nvSpPr>
          <p:spPr bwMode="auto">
            <a:xfrm>
              <a:off x="2258620" y="3698971"/>
              <a:ext cx="800496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49" name="Rectangle 6"/>
            <p:cNvSpPr>
              <a:spLocks noChangeArrowheads="1"/>
            </p:cNvSpPr>
            <p:nvPr/>
          </p:nvSpPr>
          <p:spPr bwMode="auto">
            <a:xfrm>
              <a:off x="2257822" y="3698971"/>
              <a:ext cx="123503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50" name="Text Box 71"/>
            <p:cNvSpPr txBox="1">
              <a:spLocks noChangeArrowheads="1"/>
            </p:cNvSpPr>
            <p:nvPr/>
          </p:nvSpPr>
          <p:spPr bwMode="auto">
            <a:xfrm>
              <a:off x="2111564" y="3313197"/>
              <a:ext cx="3983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</a:t>
              </a:r>
            </a:p>
          </p:txBody>
        </p:sp>
        <p:sp>
          <p:nvSpPr>
            <p:cNvPr id="252" name="Text Box 55"/>
            <p:cNvSpPr txBox="1">
              <a:spLocks noChangeArrowheads="1"/>
            </p:cNvSpPr>
            <p:nvPr/>
          </p:nvSpPr>
          <p:spPr bwMode="auto">
            <a:xfrm>
              <a:off x="2524200" y="4024520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3</a:t>
              </a:r>
            </a:p>
          </p:txBody>
        </p:sp>
        <p:sp>
          <p:nvSpPr>
            <p:cNvPr id="260" name="Text Box 5"/>
            <p:cNvSpPr txBox="1">
              <a:spLocks noChangeArrowheads="1"/>
            </p:cNvSpPr>
            <p:nvPr/>
          </p:nvSpPr>
          <p:spPr bwMode="auto">
            <a:xfrm>
              <a:off x="365947" y="4024520"/>
              <a:ext cx="17257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Reading frame</a:t>
              </a:r>
            </a:p>
          </p:txBody>
        </p:sp>
      </p:grpSp>
      <p:grpSp>
        <p:nvGrpSpPr>
          <p:cNvPr id="402" name="Group 401"/>
          <p:cNvGrpSpPr/>
          <p:nvPr/>
        </p:nvGrpSpPr>
        <p:grpSpPr>
          <a:xfrm>
            <a:off x="31416" y="4688231"/>
            <a:ext cx="8861765" cy="2042769"/>
            <a:chOff x="31416" y="4739031"/>
            <a:chExt cx="8861765" cy="2042769"/>
          </a:xfrm>
        </p:grpSpPr>
        <p:sp>
          <p:nvSpPr>
            <p:cNvPr id="261" name="Rectangle 260"/>
            <p:cNvSpPr/>
            <p:nvPr/>
          </p:nvSpPr>
          <p:spPr>
            <a:xfrm>
              <a:off x="244481" y="4739031"/>
              <a:ext cx="8648700" cy="2042769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4" name="Line 43"/>
            <p:cNvSpPr>
              <a:spLocks noChangeShapeType="1"/>
            </p:cNvSpPr>
            <p:nvPr/>
          </p:nvSpPr>
          <p:spPr bwMode="auto">
            <a:xfrm flipV="1">
              <a:off x="2587626" y="5431554"/>
              <a:ext cx="1070735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5" name="Line 43"/>
            <p:cNvSpPr>
              <a:spLocks noChangeShapeType="1"/>
            </p:cNvSpPr>
            <p:nvPr/>
          </p:nvSpPr>
          <p:spPr bwMode="auto">
            <a:xfrm>
              <a:off x="4097342" y="5444254"/>
              <a:ext cx="907461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6" name="Line 43"/>
            <p:cNvSpPr>
              <a:spLocks noChangeShapeType="1"/>
            </p:cNvSpPr>
            <p:nvPr/>
          </p:nvSpPr>
          <p:spPr bwMode="auto">
            <a:xfrm flipV="1">
              <a:off x="5781645" y="5444254"/>
              <a:ext cx="1008857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7" name="Line 43"/>
            <p:cNvSpPr>
              <a:spLocks noChangeShapeType="1"/>
            </p:cNvSpPr>
            <p:nvPr/>
          </p:nvSpPr>
          <p:spPr bwMode="auto">
            <a:xfrm flipV="1">
              <a:off x="7163565" y="5431554"/>
              <a:ext cx="876026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62" name="Text Box 42"/>
            <p:cNvSpPr txBox="1">
              <a:spLocks noChangeArrowheads="1"/>
            </p:cNvSpPr>
            <p:nvPr/>
          </p:nvSpPr>
          <p:spPr bwMode="auto">
            <a:xfrm>
              <a:off x="244482" y="4750204"/>
              <a:ext cx="85005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/>
                <a:t>Use the Gene Model Checker to verify the final CDS coordinates</a:t>
              </a:r>
            </a:p>
          </p:txBody>
        </p:sp>
        <p:sp>
          <p:nvSpPr>
            <p:cNvPr id="276" name="Rectangle 7"/>
            <p:cNvSpPr>
              <a:spLocks noChangeArrowheads="1"/>
            </p:cNvSpPr>
            <p:nvPr/>
          </p:nvSpPr>
          <p:spPr bwMode="auto">
            <a:xfrm>
              <a:off x="3645542" y="5301488"/>
              <a:ext cx="442275" cy="274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18" name="Rectangle 8"/>
            <p:cNvSpPr>
              <a:spLocks noChangeArrowheads="1"/>
            </p:cNvSpPr>
            <p:nvPr/>
          </p:nvSpPr>
          <p:spPr bwMode="auto">
            <a:xfrm>
              <a:off x="4968879" y="5301488"/>
              <a:ext cx="825501" cy="274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1" name="Rectangle 6"/>
            <p:cNvSpPr>
              <a:spLocks noChangeArrowheads="1"/>
            </p:cNvSpPr>
            <p:nvPr/>
          </p:nvSpPr>
          <p:spPr bwMode="auto">
            <a:xfrm>
              <a:off x="2418126" y="5301488"/>
              <a:ext cx="215583" cy="274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2" name="Rectangle 8"/>
            <p:cNvSpPr>
              <a:spLocks noChangeArrowheads="1"/>
            </p:cNvSpPr>
            <p:nvPr/>
          </p:nvSpPr>
          <p:spPr bwMode="auto">
            <a:xfrm>
              <a:off x="6790502" y="5301488"/>
              <a:ext cx="373063" cy="274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3" name="Rectangle 8"/>
            <p:cNvSpPr>
              <a:spLocks noChangeArrowheads="1"/>
            </p:cNvSpPr>
            <p:nvPr/>
          </p:nvSpPr>
          <p:spPr bwMode="auto">
            <a:xfrm>
              <a:off x="8038353" y="5301488"/>
              <a:ext cx="268686" cy="274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9" name="Text Box 5"/>
            <p:cNvSpPr txBox="1">
              <a:spLocks noChangeArrowheads="1"/>
            </p:cNvSpPr>
            <p:nvPr/>
          </p:nvSpPr>
          <p:spPr bwMode="auto">
            <a:xfrm>
              <a:off x="31416" y="5282396"/>
              <a:ext cx="176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Gene model</a:t>
              </a:r>
            </a:p>
          </p:txBody>
        </p:sp>
        <p:cxnSp>
          <p:nvCxnSpPr>
            <p:cNvPr id="361" name="Straight Arrow Connector 360"/>
            <p:cNvCxnSpPr/>
            <p:nvPr/>
          </p:nvCxnSpPr>
          <p:spPr>
            <a:xfrm flipV="1">
              <a:off x="2237673" y="5625084"/>
              <a:ext cx="166515" cy="16510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H="1" flipV="1">
              <a:off x="2636880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 Box 5"/>
            <p:cNvSpPr txBox="1">
              <a:spLocks noChangeArrowheads="1"/>
            </p:cNvSpPr>
            <p:nvPr/>
          </p:nvSpPr>
          <p:spPr bwMode="auto">
            <a:xfrm>
              <a:off x="1808260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1245</a:t>
              </a:r>
            </a:p>
          </p:txBody>
        </p:sp>
        <p:sp>
          <p:nvSpPr>
            <p:cNvPr id="375" name="Text Box 5"/>
            <p:cNvSpPr txBox="1">
              <a:spLocks noChangeArrowheads="1"/>
            </p:cNvSpPr>
            <p:nvPr/>
          </p:nvSpPr>
          <p:spPr bwMode="auto">
            <a:xfrm>
              <a:off x="2530221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1383</a:t>
              </a:r>
            </a:p>
          </p:txBody>
        </p:sp>
        <p:cxnSp>
          <p:nvCxnSpPr>
            <p:cNvPr id="376" name="Straight Arrow Connector 375"/>
            <p:cNvCxnSpPr/>
            <p:nvPr/>
          </p:nvCxnSpPr>
          <p:spPr>
            <a:xfrm flipV="1">
              <a:off x="3469547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H="1" flipV="1">
              <a:off x="4101436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Text Box 5"/>
            <p:cNvSpPr txBox="1">
              <a:spLocks noChangeArrowheads="1"/>
            </p:cNvSpPr>
            <p:nvPr/>
          </p:nvSpPr>
          <p:spPr bwMode="auto">
            <a:xfrm>
              <a:off x="3230568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1437</a:t>
              </a:r>
            </a:p>
          </p:txBody>
        </p:sp>
        <p:sp>
          <p:nvSpPr>
            <p:cNvPr id="379" name="Text Box 5"/>
            <p:cNvSpPr txBox="1">
              <a:spLocks noChangeArrowheads="1"/>
            </p:cNvSpPr>
            <p:nvPr/>
          </p:nvSpPr>
          <p:spPr bwMode="auto">
            <a:xfrm>
              <a:off x="3941774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1678</a:t>
              </a:r>
            </a:p>
          </p:txBody>
        </p:sp>
        <p:cxnSp>
          <p:nvCxnSpPr>
            <p:cNvPr id="380" name="Straight Arrow Connector 379"/>
            <p:cNvCxnSpPr/>
            <p:nvPr/>
          </p:nvCxnSpPr>
          <p:spPr>
            <a:xfrm flipV="1">
              <a:off x="4814811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H="1" flipV="1">
              <a:off x="5789600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Text Box 5"/>
            <p:cNvSpPr txBox="1">
              <a:spLocks noChangeArrowheads="1"/>
            </p:cNvSpPr>
            <p:nvPr/>
          </p:nvSpPr>
          <p:spPr bwMode="auto">
            <a:xfrm>
              <a:off x="4601232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1740</a:t>
              </a:r>
            </a:p>
          </p:txBody>
        </p:sp>
        <p:sp>
          <p:nvSpPr>
            <p:cNvPr id="383" name="Text Box 5"/>
            <p:cNvSpPr txBox="1">
              <a:spLocks noChangeArrowheads="1"/>
            </p:cNvSpPr>
            <p:nvPr/>
          </p:nvSpPr>
          <p:spPr bwMode="auto">
            <a:xfrm>
              <a:off x="5629938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2081</a:t>
              </a:r>
            </a:p>
          </p:txBody>
        </p:sp>
        <p:cxnSp>
          <p:nvCxnSpPr>
            <p:cNvPr id="384" name="Straight Arrow Connector 383"/>
            <p:cNvCxnSpPr/>
            <p:nvPr/>
          </p:nvCxnSpPr>
          <p:spPr>
            <a:xfrm flipV="1">
              <a:off x="6612061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Arrow Connector 384"/>
            <p:cNvCxnSpPr/>
            <p:nvPr/>
          </p:nvCxnSpPr>
          <p:spPr>
            <a:xfrm flipH="1" flipV="1">
              <a:off x="7193150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 Box 5"/>
            <p:cNvSpPr txBox="1">
              <a:spLocks noChangeArrowheads="1"/>
            </p:cNvSpPr>
            <p:nvPr/>
          </p:nvSpPr>
          <p:spPr bwMode="auto">
            <a:xfrm>
              <a:off x="6347682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2159</a:t>
              </a:r>
            </a:p>
          </p:txBody>
        </p:sp>
        <p:sp>
          <p:nvSpPr>
            <p:cNvPr id="387" name="Text Box 5"/>
            <p:cNvSpPr txBox="1">
              <a:spLocks noChangeArrowheads="1"/>
            </p:cNvSpPr>
            <p:nvPr/>
          </p:nvSpPr>
          <p:spPr bwMode="auto">
            <a:xfrm>
              <a:off x="7058888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2337</a:t>
              </a:r>
            </a:p>
          </p:txBody>
        </p:sp>
        <p:sp>
          <p:nvSpPr>
            <p:cNvPr id="388" name="Text Box 5"/>
            <p:cNvSpPr txBox="1">
              <a:spLocks noChangeArrowheads="1"/>
            </p:cNvSpPr>
            <p:nvPr/>
          </p:nvSpPr>
          <p:spPr bwMode="auto">
            <a:xfrm>
              <a:off x="7674628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2397</a:t>
              </a:r>
            </a:p>
          </p:txBody>
        </p:sp>
        <p:sp>
          <p:nvSpPr>
            <p:cNvPr id="389" name="Text Box 5"/>
            <p:cNvSpPr txBox="1">
              <a:spLocks noChangeArrowheads="1"/>
            </p:cNvSpPr>
            <p:nvPr/>
          </p:nvSpPr>
          <p:spPr bwMode="auto">
            <a:xfrm>
              <a:off x="8208034" y="5793232"/>
              <a:ext cx="6098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2511</a:t>
              </a:r>
            </a:p>
          </p:txBody>
        </p:sp>
        <p:cxnSp>
          <p:nvCxnSpPr>
            <p:cNvPr id="390" name="Straight Arrow Connector 389"/>
            <p:cNvCxnSpPr/>
            <p:nvPr/>
          </p:nvCxnSpPr>
          <p:spPr>
            <a:xfrm flipV="1">
              <a:off x="7874999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/>
            <p:nvPr/>
          </p:nvCxnSpPr>
          <p:spPr>
            <a:xfrm flipH="1" flipV="1">
              <a:off x="8329088" y="5625084"/>
              <a:ext cx="164592" cy="16459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/>
          <p:cNvGrpSpPr/>
          <p:nvPr/>
        </p:nvGrpSpPr>
        <p:grpSpPr>
          <a:xfrm>
            <a:off x="215904" y="6151721"/>
            <a:ext cx="8529153" cy="439579"/>
            <a:chOff x="215904" y="6202521"/>
            <a:chExt cx="8529153" cy="439579"/>
          </a:xfrm>
        </p:grpSpPr>
        <p:sp>
          <p:nvSpPr>
            <p:cNvPr id="395" name="Rectangle 394"/>
            <p:cNvSpPr/>
            <p:nvPr/>
          </p:nvSpPr>
          <p:spPr>
            <a:xfrm>
              <a:off x="365946" y="6202521"/>
              <a:ext cx="8379111" cy="439579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94" name="Text Box 5"/>
            <p:cNvSpPr txBox="1">
              <a:spLocks noChangeArrowheads="1"/>
            </p:cNvSpPr>
            <p:nvPr/>
          </p:nvSpPr>
          <p:spPr bwMode="auto">
            <a:xfrm>
              <a:off x="1902955" y="6253321"/>
              <a:ext cx="6614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/>
                <a:t>1245-1383, 1437-1678, 1740-2081, 2159-2337, 2397-2511</a:t>
              </a:r>
            </a:p>
          </p:txBody>
        </p:sp>
        <p:sp>
          <p:nvSpPr>
            <p:cNvPr id="366" name="Text Box 5"/>
            <p:cNvSpPr txBox="1">
              <a:spLocks noChangeArrowheads="1"/>
            </p:cNvSpPr>
            <p:nvPr/>
          </p:nvSpPr>
          <p:spPr bwMode="auto">
            <a:xfrm>
              <a:off x="215904" y="6222979"/>
              <a:ext cx="15923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/>
                <a:t>Coordinates: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1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the GEP annotation project</a:t>
            </a:r>
          </a:p>
          <a:p>
            <a:pPr lvl="1"/>
            <a:endParaRPr lang="en-US" dirty="0"/>
          </a:p>
          <a:p>
            <a:r>
              <a:rPr lang="en-US" dirty="0"/>
              <a:t>GEP annotation strategy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Types of evidence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Analysis tools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Web databases</a:t>
            </a:r>
          </a:p>
          <a:p>
            <a:pPr lvl="1"/>
            <a:endParaRPr lang="en-US" dirty="0"/>
          </a:p>
          <a:p>
            <a:r>
              <a:rPr lang="en-US" dirty="0"/>
              <a:t>Annotation of a single isoform (walkthrough)</a:t>
            </a:r>
          </a:p>
        </p:txBody>
      </p:sp>
    </p:spTree>
    <p:extLst>
      <p:ext uri="{BB962C8B-B14F-4D97-AF65-F5344CB8AC3E}">
        <p14:creationId xmlns:p14="http://schemas.microsoft.com/office/powerpoint/2010/main" val="412703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UCSC Genome Browser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8" y="1703499"/>
            <a:ext cx="8224486" cy="5075727"/>
          </a:xfrm>
        </p:spPr>
        <p:txBody>
          <a:bodyPr>
            <a:normAutofit/>
          </a:bodyPr>
          <a:lstStyle/>
          <a:p>
            <a:r>
              <a:rPr lang="en-US" dirty="0"/>
              <a:t>Provide a graphical view of genomic regions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Sequence conservation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Gene and splice site predictions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data and splice junction predictions</a:t>
            </a:r>
          </a:p>
          <a:p>
            <a:r>
              <a:rPr lang="en-US" dirty="0"/>
              <a:t>BLAT – </a:t>
            </a:r>
            <a:r>
              <a:rPr lang="en-US" b="1" u="sng" dirty="0">
                <a:solidFill>
                  <a:srgbClr val="F6C16A"/>
                </a:solidFill>
              </a:rPr>
              <a:t>B</a:t>
            </a:r>
            <a:r>
              <a:rPr lang="en-US" dirty="0"/>
              <a:t>LAST-</a:t>
            </a:r>
            <a:r>
              <a:rPr lang="en-US" b="1" u="sng" dirty="0">
                <a:solidFill>
                  <a:srgbClr val="F6C16A"/>
                </a:solidFill>
              </a:rPr>
              <a:t>L</a:t>
            </a:r>
            <a:r>
              <a:rPr lang="en-US" dirty="0"/>
              <a:t>ike </a:t>
            </a:r>
            <a:r>
              <a:rPr lang="en-US" b="1" u="sng" dirty="0">
                <a:solidFill>
                  <a:srgbClr val="F6C16A"/>
                </a:solidFill>
              </a:rPr>
              <a:t>A</a:t>
            </a:r>
            <a:r>
              <a:rPr lang="en-US" dirty="0"/>
              <a:t>lignment </a:t>
            </a:r>
            <a:r>
              <a:rPr 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/>
              <a:t>ool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Map protein or nucleotide sequence against an assembly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Faster but less sensitive than BLAST</a:t>
            </a:r>
          </a:p>
          <a:p>
            <a:r>
              <a:rPr lang="en-US" dirty="0"/>
              <a:t>Table Browser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Access raw data used to create the graphical browser</a:t>
            </a:r>
          </a:p>
        </p:txBody>
      </p:sp>
    </p:spTree>
    <p:extLst>
      <p:ext uri="{BB962C8B-B14F-4D97-AF65-F5344CB8AC3E}">
        <p14:creationId xmlns:p14="http://schemas.microsoft.com/office/powerpoint/2010/main" val="368724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-15012"/>
            <a:ext cx="8399930" cy="1429871"/>
          </a:xfrm>
        </p:spPr>
        <p:txBody>
          <a:bodyPr>
            <a:normAutofit/>
          </a:bodyPr>
          <a:lstStyle/>
          <a:p>
            <a:r>
              <a:rPr lang="en-US" dirty="0"/>
              <a:t>UCSC Genome Browser overview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92031" y="1734011"/>
            <a:ext cx="6501068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92032" y="1179066"/>
            <a:ext cx="644677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Genomic sequence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96300" y="2006511"/>
            <a:ext cx="0" cy="459141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6475090" y="3979817"/>
            <a:ext cx="471393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Evidence tracks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314" y="2006511"/>
            <a:ext cx="8175398" cy="4660989"/>
            <a:chOff x="-188686" y="2070011"/>
            <a:chExt cx="8175398" cy="4660989"/>
          </a:xfrm>
        </p:grpSpPr>
        <p:sp>
          <p:nvSpPr>
            <p:cNvPr id="9" name="Rectangle 8"/>
            <p:cNvSpPr/>
            <p:nvPr/>
          </p:nvSpPr>
          <p:spPr>
            <a:xfrm>
              <a:off x="-188686" y="2070011"/>
              <a:ext cx="8175398" cy="46609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64" y="2103522"/>
              <a:ext cx="7726745" cy="451048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93431" y="3300943"/>
              <a:ext cx="1244600" cy="3390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12" name="Left Brace 11"/>
          <p:cNvSpPr/>
          <p:nvPr/>
        </p:nvSpPr>
        <p:spPr>
          <a:xfrm>
            <a:off x="1188720" y="2447891"/>
            <a:ext cx="292608" cy="736600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56" y="2485768"/>
            <a:ext cx="1204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blastx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alignments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1188720" y="3278000"/>
            <a:ext cx="292608" cy="1065431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56" y="3483755"/>
            <a:ext cx="1204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Gene predictions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1188720" y="4426685"/>
            <a:ext cx="292608" cy="759013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13" y="4578971"/>
            <a:ext cx="1155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RNA-Seq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1188720" y="5586984"/>
            <a:ext cx="292608" cy="923544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7360" y="573055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Comparative genomics</a:t>
            </a:r>
          </a:p>
        </p:txBody>
      </p:sp>
      <p:sp>
        <p:nvSpPr>
          <p:cNvPr id="28" name="Left Brace 27"/>
          <p:cNvSpPr/>
          <p:nvPr/>
        </p:nvSpPr>
        <p:spPr>
          <a:xfrm>
            <a:off x="1188720" y="5273889"/>
            <a:ext cx="292608" cy="230799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313" y="5209262"/>
            <a:ext cx="1155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Repeats</a:t>
            </a:r>
          </a:p>
        </p:txBody>
      </p:sp>
    </p:spTree>
    <p:extLst>
      <p:ext uri="{BB962C8B-B14F-4D97-AF65-F5344CB8AC3E}">
        <p14:creationId xmlns:p14="http://schemas.microsoft.com/office/powerpoint/2010/main" val="1394544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6C16A"/>
                </a:solidFill>
              </a:rPr>
              <a:t>Two different versions</a:t>
            </a:r>
            <a:r>
              <a:rPr lang="en-US" dirty="0"/>
              <a:t> of the </a:t>
            </a:r>
            <a:br>
              <a:rPr lang="en-US" dirty="0"/>
            </a:br>
            <a:r>
              <a:rPr lang="en-US" dirty="0"/>
              <a:t>UCSC Genome Browser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5873" y="1563594"/>
            <a:ext cx="288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Official UCSC Version</a:t>
            </a:r>
          </a:p>
          <a:p>
            <a:r>
              <a:rPr lang="en-US" dirty="0">
                <a:latin typeface="Calibri" panose="020F0502020204030204" pitchFamily="34" charset="0"/>
                <a:hlinkClick r:id="rId3"/>
              </a:rPr>
              <a:t>https://genome.ucsc.edu/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GEP projects which use UCSC Assembly Hubs: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Parasitoid Wasps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Puerto Rican Parrot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Detoxification Genes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5873" y="4346933"/>
            <a:ext cx="28027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GEP Version</a:t>
            </a:r>
          </a:p>
          <a:p>
            <a:r>
              <a:rPr lang="en-US" dirty="0">
                <a:latin typeface="Calibri" panose="020F0502020204030204" pitchFamily="34" charset="0"/>
                <a:hlinkClick r:id="rId4"/>
              </a:rPr>
              <a:t>https://gander.wustl.edu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GEP projects which use the custom mirror of the UCSC Genome Browser: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 Element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Pathways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CB6A5-1F75-79B8-0283-9A500145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79" y="4445001"/>
            <a:ext cx="6149187" cy="2319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4C17A-95AA-594A-FFD2-5B7F7275F5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025" y="1537069"/>
            <a:ext cx="6170142" cy="26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resources for the </a:t>
            </a:r>
            <a:br>
              <a:rPr lang="en-US" dirty="0"/>
            </a:br>
            <a:r>
              <a:rPr lang="en-US" dirty="0"/>
              <a:t>UCSC Genome Browser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689100"/>
            <a:ext cx="8399929" cy="5003800"/>
          </a:xfrm>
        </p:spPr>
        <p:txBody>
          <a:bodyPr>
            <a:normAutofit/>
          </a:bodyPr>
          <a:lstStyle/>
          <a:p>
            <a:r>
              <a:rPr lang="en-US" dirty="0">
                <a:ea typeface="+mn-ea"/>
                <a:cs typeface="+mn-cs"/>
              </a:rPr>
              <a:t>Teaching the Science with the Genome Browser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https://genome.ucsc.edu/training/education/</a:t>
            </a:r>
            <a:r>
              <a:rPr lang="en-US" dirty="0"/>
              <a:t> </a:t>
            </a:r>
          </a:p>
          <a:p>
            <a:r>
              <a:rPr lang="en-US" dirty="0"/>
              <a:t>Training section on the UCSC website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https://genome.ucsc.edu/training/index.html</a:t>
            </a:r>
            <a:r>
              <a:rPr lang="en-US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Video tutorials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User guides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Mailing lists</a:t>
            </a:r>
          </a:p>
          <a:p>
            <a:r>
              <a:rPr lang="en-US" dirty="0" err="1"/>
              <a:t>Biostars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4"/>
              </a:rPr>
              <a:t>https://www.biostars.org/tag/UCSC/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Questions with the 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ucsc</a:t>
            </a:r>
            <a:r>
              <a:rPr lang="en-US" dirty="0"/>
              <a:t>” tag</a:t>
            </a:r>
          </a:p>
        </p:txBody>
      </p:sp>
    </p:spTree>
    <p:extLst>
      <p:ext uri="{BB962C8B-B14F-4D97-AF65-F5344CB8AC3E}">
        <p14:creationId xmlns:p14="http://schemas.microsoft.com/office/powerpoint/2010/main" val="1304747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 websites used by the GEP annotation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1677894"/>
            <a:ext cx="8399929" cy="5047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Open 4 tabs on your web browser: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>
                <a:cs typeface="Calibri" panose="020F0502020204030204" pitchFamily="34" charset="0"/>
              </a:rPr>
              <a:t>GEP UCSC Genome Browser (</a:t>
            </a:r>
            <a:r>
              <a:rPr lang="en-US" dirty="0">
                <a:cs typeface="Calibri" panose="020F0502020204030204" pitchFamily="34" charset="0"/>
                <a:hlinkClick r:id="rId3"/>
              </a:rPr>
              <a:t>thegep.org/browser</a:t>
            </a:r>
            <a:r>
              <a:rPr lang="en-US" dirty="0">
                <a:cs typeface="Calibri" panose="020F0502020204030204" pitchFamily="34" charset="0"/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cs typeface="Calibri" panose="020F0502020204030204" pitchFamily="34" charset="0"/>
              </a:rPr>
              <a:t>Genome Browser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i="1" dirty="0">
                <a:cs typeface="Calibri" panose="020F0502020204030204" pitchFamily="34" charset="0"/>
              </a:rPr>
              <a:t>D. virilis – </a:t>
            </a:r>
            <a:r>
              <a:rPr lang="en-US" dirty="0">
                <a:cs typeface="Calibri" panose="020F0502020204030204" pitchFamily="34" charset="0"/>
              </a:rPr>
              <a:t>Mar. 2005 – chr10</a:t>
            </a:r>
          </a:p>
          <a:p>
            <a:pPr lvl="2"/>
            <a:endParaRPr lang="en-US" dirty="0">
              <a:cs typeface="Calibri" panose="020F0502020204030204" pitchFamily="34" charset="0"/>
            </a:endParaRPr>
          </a:p>
          <a:p>
            <a:pPr marL="806450" lvl="1" indent="-457200">
              <a:buFont typeface="+mj-lt"/>
              <a:buAutoNum type="arabicPeriod"/>
            </a:pPr>
            <a:r>
              <a:rPr lang="en-US" dirty="0">
                <a:cs typeface="Calibri" panose="020F0502020204030204" pitchFamily="34" charset="0"/>
              </a:rPr>
              <a:t>FlyBase (</a:t>
            </a:r>
            <a:r>
              <a:rPr lang="en-US" dirty="0">
                <a:cs typeface="Calibri" panose="020F0502020204030204" pitchFamily="34" charset="0"/>
                <a:hlinkClick r:id="rId4"/>
              </a:rPr>
              <a:t>https://flybase.org/</a:t>
            </a:r>
            <a:r>
              <a:rPr lang="en-US" dirty="0">
                <a:cs typeface="Calibri" panose="020F0502020204030204" pitchFamily="34" charset="0"/>
              </a:rPr>
              <a:t>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cs typeface="Calibri" panose="020F0502020204030204" pitchFamily="34" charset="0"/>
              </a:rPr>
              <a:t>Tools </a:t>
            </a:r>
            <a:r>
              <a:rPr lang="en-US" dirty="0"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en-US" dirty="0">
                <a:cs typeface="Calibri" panose="020F0502020204030204" pitchFamily="34" charset="0"/>
                <a:sym typeface="Wingdings"/>
              </a:rPr>
              <a:t> Genomics Tools </a:t>
            </a:r>
            <a:r>
              <a:rPr lang="en-US" dirty="0"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en-US" dirty="0">
                <a:cs typeface="Calibri" panose="020F0502020204030204" pitchFamily="34" charset="0"/>
                <a:sym typeface="Wingdings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BLAST</a:t>
            </a:r>
          </a:p>
          <a:p>
            <a:pPr lvl="2"/>
            <a:endParaRPr lang="en-US" dirty="0">
              <a:cs typeface="Calibri" panose="020F0502020204030204" pitchFamily="34" charset="0"/>
            </a:endParaRPr>
          </a:p>
          <a:p>
            <a:pPr marL="806450" lvl="1" indent="-457200">
              <a:buFont typeface="+mj-lt"/>
              <a:buAutoNum type="arabicPeriod"/>
            </a:pPr>
            <a:r>
              <a:rPr lang="en-US" dirty="0">
                <a:cs typeface="Calibri" panose="020F0502020204030204" pitchFamily="34" charset="0"/>
              </a:rPr>
              <a:t>Gene Record Finder (</a:t>
            </a:r>
            <a:r>
              <a:rPr lang="en-US" dirty="0">
                <a:cs typeface="Calibri" panose="020F0502020204030204" pitchFamily="34" charset="0"/>
                <a:hlinkClick r:id="rId5"/>
              </a:rPr>
              <a:t>thegep.org/finder</a:t>
            </a:r>
            <a:r>
              <a:rPr lang="en-US" dirty="0">
                <a:cs typeface="Calibri" panose="020F0502020204030204" pitchFamily="34" charset="0"/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cs typeface="Calibri" panose="020F0502020204030204" pitchFamily="34" charset="0"/>
              </a:rPr>
              <a:t>Information on the </a:t>
            </a:r>
            <a:r>
              <a:rPr lang="en-US" i="1" dirty="0">
                <a:cs typeface="Calibri" panose="020F0502020204030204" pitchFamily="34" charset="0"/>
              </a:rPr>
              <a:t>D. melanogaster</a:t>
            </a:r>
            <a:r>
              <a:rPr lang="en-US" dirty="0">
                <a:cs typeface="Calibri" panose="020F0502020204030204" pitchFamily="34" charset="0"/>
              </a:rPr>
              <a:t> gene structure</a:t>
            </a:r>
          </a:p>
          <a:p>
            <a:pPr lvl="2"/>
            <a:endParaRPr lang="en-US" dirty="0">
              <a:cs typeface="Calibri" panose="020F0502020204030204" pitchFamily="34" charset="0"/>
            </a:endParaRPr>
          </a:p>
          <a:p>
            <a:pPr marL="806450" lvl="1" indent="-457200">
              <a:buFont typeface="+mj-lt"/>
              <a:buAutoNum type="arabicPeriod"/>
            </a:pPr>
            <a:r>
              <a:rPr lang="en-US" dirty="0">
                <a:cs typeface="Calibri" panose="020F0502020204030204" pitchFamily="34" charset="0"/>
              </a:rPr>
              <a:t>NCBI BLAST (</a:t>
            </a:r>
            <a:r>
              <a:rPr lang="en-US" dirty="0">
                <a:cs typeface="Calibri" panose="020F0502020204030204" pitchFamily="34" charset="0"/>
                <a:hlinkClick r:id="rId6"/>
              </a:rPr>
              <a:t>https://blast.ncbi.nlm.nih.gov/Blast.cgi</a:t>
            </a:r>
            <a:r>
              <a:rPr lang="en-US" dirty="0">
                <a:cs typeface="Calibri" panose="020F0502020204030204" pitchFamily="34" charset="0"/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i="1" dirty="0">
                <a:cs typeface="Calibri" panose="020F0502020204030204" pitchFamily="34" charset="0"/>
              </a:rPr>
              <a:t>blastx </a:t>
            </a:r>
            <a:r>
              <a:rPr lang="en-US" dirty="0"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en-US" dirty="0">
                <a:cs typeface="Calibri" panose="020F0502020204030204" pitchFamily="34" charset="0"/>
              </a:rPr>
              <a:t> select the checkbox: </a:t>
            </a:r>
          </a:p>
          <a:p>
            <a:pPr lvl="1"/>
            <a:endParaRPr lang="en-US" dirty="0">
              <a:cs typeface="Calibri" panose="020F0502020204030204" pitchFamily="34" charset="0"/>
            </a:endParaRPr>
          </a:p>
          <a:p>
            <a:pPr lvl="1"/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54070" y="6064772"/>
            <a:ext cx="3013806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3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survey of a genomic region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1383474" y="276021"/>
            <a:ext cx="6173026" cy="411930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Investigate gene prediction chr10.4 in a </a:t>
            </a:r>
            <a:r>
              <a:rPr lang="en-US" dirty="0" err="1"/>
              <a:t>fosmid</a:t>
            </a:r>
            <a:r>
              <a:rPr lang="en-US" dirty="0"/>
              <a:t> project (chr10) from </a:t>
            </a:r>
            <a:r>
              <a:rPr lang="en-US" i="1" dirty="0"/>
              <a:t>D. virilis</a:t>
            </a:r>
            <a:r>
              <a:rPr lang="en-US" dirty="0"/>
              <a:t> using the GEP UCSC Genome Browser</a:t>
            </a:r>
          </a:p>
        </p:txBody>
      </p:sp>
    </p:spTree>
    <p:extLst>
      <p:ext uri="{BB962C8B-B14F-4D97-AF65-F5344CB8AC3E}">
        <p14:creationId xmlns:p14="http://schemas.microsoft.com/office/powerpoint/2010/main" val="2007907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107" y="165100"/>
            <a:ext cx="8399930" cy="1212477"/>
          </a:xfrm>
        </p:spPr>
        <p:txBody>
          <a:bodyPr>
            <a:normAutofit fontScale="90000"/>
          </a:bodyPr>
          <a:lstStyle/>
          <a:p>
            <a:r>
              <a:rPr lang="en-US" dirty="0"/>
              <a:t>Navigate to the Genome Browser for the project region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108" y="1586974"/>
            <a:ext cx="8587073" cy="2855800"/>
          </a:xfrm>
        </p:spPr>
        <p:txBody>
          <a:bodyPr>
            <a:normAutofit/>
          </a:bodyPr>
          <a:lstStyle/>
          <a:p>
            <a:r>
              <a:rPr lang="en-US" dirty="0"/>
              <a:t>Configure the Genome Browser Gateway page: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Browse/Select Species: </a:t>
            </a:r>
            <a:r>
              <a:rPr lang="en-US" b="1" i="1" dirty="0">
                <a:solidFill>
                  <a:srgbClr val="F6C16A"/>
                </a:solidFill>
              </a:rPr>
              <a:t>D. virilis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/>
              <a:t>D. virilis </a:t>
            </a:r>
            <a:r>
              <a:rPr lang="en-US" dirty="0"/>
              <a:t>Assembly: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Mar. 2005 (GEP/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Annot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D. virilis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ppt)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Position/Search Term: </a:t>
            </a:r>
            <a:r>
              <a:rPr lang="en-US" b="1" dirty="0">
                <a:solidFill>
                  <a:srgbClr val="F6C16A"/>
                </a:solidFill>
              </a:rPr>
              <a:t>chr10</a:t>
            </a:r>
          </a:p>
          <a:p>
            <a:r>
              <a:rPr lang="en-US" dirty="0"/>
              <a:t>Click “Go”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BE43E-B6A6-6E9E-7728-9DE7C664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22" y="4285442"/>
            <a:ext cx="7671356" cy="24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0"/>
            <a:ext cx="8399930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Control how evidence tracks are displayed on the Genome Browser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39900"/>
            <a:ext cx="8399929" cy="5118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Five different display modes:</a:t>
            </a:r>
          </a:p>
          <a:p>
            <a:pPr lvl="1"/>
            <a:r>
              <a:rPr lang="en-US" b="1" u="sng" dirty="0"/>
              <a:t>Hide</a:t>
            </a:r>
            <a:r>
              <a:rPr lang="en-US" dirty="0"/>
              <a:t>: track is </a:t>
            </a:r>
            <a:r>
              <a:rPr lang="en-US" b="1" dirty="0">
                <a:solidFill>
                  <a:srgbClr val="F6C16A"/>
                </a:solidFill>
              </a:rPr>
              <a:t>hidden</a:t>
            </a:r>
          </a:p>
          <a:p>
            <a:pPr lvl="1"/>
            <a:r>
              <a:rPr lang="en-US" b="1" u="sng" dirty="0"/>
              <a:t>Dense</a:t>
            </a:r>
            <a:r>
              <a:rPr lang="en-US" dirty="0"/>
              <a:t>: all features appear on a </a:t>
            </a:r>
            <a:r>
              <a:rPr lang="en-US" b="1" dirty="0">
                <a:solidFill>
                  <a:srgbClr val="F6C16A"/>
                </a:solidFill>
              </a:rPr>
              <a:t>single line</a:t>
            </a:r>
          </a:p>
          <a:p>
            <a:pPr lvl="1"/>
            <a:r>
              <a:rPr lang="en-US" b="1" u="sng" dirty="0"/>
              <a:t>Squish</a:t>
            </a:r>
            <a:r>
              <a:rPr lang="en-US" dirty="0"/>
              <a:t>: overlapping features appear on </a:t>
            </a:r>
            <a:r>
              <a:rPr lang="en-US" b="1" dirty="0">
                <a:solidFill>
                  <a:srgbClr val="F6C16A"/>
                </a:solidFill>
              </a:rPr>
              <a:t>separate lines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Features are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half the height </a:t>
            </a:r>
            <a:r>
              <a:rPr lang="en-US" dirty="0"/>
              <a:t>compared to full mode</a:t>
            </a:r>
          </a:p>
          <a:p>
            <a:pPr lvl="1"/>
            <a:r>
              <a:rPr lang="en-US" b="1" u="sng" dirty="0"/>
              <a:t>Pack</a:t>
            </a:r>
            <a:r>
              <a:rPr lang="en-US" dirty="0"/>
              <a:t>: overlapping features appear on </a:t>
            </a:r>
            <a:r>
              <a:rPr lang="en-US" b="1" dirty="0">
                <a:solidFill>
                  <a:srgbClr val="F6C16A"/>
                </a:solidFill>
              </a:rPr>
              <a:t>separate lines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Features are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same height</a:t>
            </a:r>
            <a:r>
              <a:rPr lang="en-US" dirty="0">
                <a:solidFill>
                  <a:srgbClr val="FFFFFF"/>
                </a:solidFill>
              </a:rPr>
              <a:t> as full mode</a:t>
            </a:r>
          </a:p>
          <a:p>
            <a:pPr lvl="1"/>
            <a:r>
              <a:rPr lang="en-US" b="1" u="sng" dirty="0">
                <a:solidFill>
                  <a:srgbClr val="FFFFFF"/>
                </a:solidFill>
              </a:rPr>
              <a:t>Full</a:t>
            </a:r>
            <a:r>
              <a:rPr lang="en-US" dirty="0">
                <a:solidFill>
                  <a:srgbClr val="FFFFFF"/>
                </a:solidFill>
              </a:rPr>
              <a:t>: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each feature is displayed </a:t>
            </a:r>
            <a:r>
              <a:rPr lang="en-US" b="1" dirty="0">
                <a:solidFill>
                  <a:srgbClr val="F6C16A"/>
                </a:solidFill>
              </a:rPr>
              <a:t>on its own line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Set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“Base Position” track to “Full” </a:t>
            </a:r>
            <a:r>
              <a:rPr lang="en-US" dirty="0">
                <a:solidFill>
                  <a:srgbClr val="FFFFFF"/>
                </a:solidFill>
              </a:rPr>
              <a:t>to see the amino acid translations</a:t>
            </a:r>
          </a:p>
          <a:p>
            <a:pPr lvl="2"/>
            <a:endParaRPr lang="en-US" dirty="0"/>
          </a:p>
          <a:p>
            <a:r>
              <a:rPr lang="en-US" dirty="0"/>
              <a:t>Some evidence tracks (e.g., RepeatMasker) only have a subset of these display modes</a:t>
            </a:r>
          </a:p>
        </p:txBody>
      </p:sp>
    </p:spTree>
    <p:extLst>
      <p:ext uri="{BB962C8B-B14F-4D97-AF65-F5344CB8AC3E}">
        <p14:creationId xmlns:p14="http://schemas.microsoft.com/office/powerpoint/2010/main" val="438972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assessment of </a:t>
            </a:r>
            <a:r>
              <a:rPr lang="en-US" dirty="0" err="1"/>
              <a:t>fosmid</a:t>
            </a:r>
            <a:r>
              <a:rPr lang="en-US" dirty="0"/>
              <a:t> project chr10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1376536"/>
          </a:xfrm>
        </p:spPr>
        <p:txBody>
          <a:bodyPr>
            <a:normAutofit/>
          </a:bodyPr>
          <a:lstStyle/>
          <a:p>
            <a:r>
              <a:rPr lang="en-US" dirty="0"/>
              <a:t>Seven gene predictions (</a:t>
            </a:r>
            <a:r>
              <a:rPr lang="en-US" b="1" dirty="0">
                <a:solidFill>
                  <a:srgbClr val="F6C16A"/>
                </a:solidFill>
              </a:rPr>
              <a:t>features</a:t>
            </a:r>
            <a:r>
              <a:rPr lang="en-US" dirty="0"/>
              <a:t>) from Genscan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Need to investigate each feature if one were to annotate this entire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4106" y="3429000"/>
            <a:ext cx="8573994" cy="23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Investigate gene prediction chr10.4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 </a:t>
            </a:r>
            <a:r>
              <a:rPr lang="en-US" b="1" dirty="0">
                <a:solidFill>
                  <a:srgbClr val="F6C16A"/>
                </a:solidFill>
              </a:rPr>
              <a:t>chr10:15000-21000</a:t>
            </a:r>
            <a:r>
              <a:rPr lang="en-US" dirty="0"/>
              <a:t> in the position box and click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 </a:t>
            </a:r>
            <a:r>
              <a:rPr lang="en-US" dirty="0"/>
              <a:t>to navigate to this region</a:t>
            </a:r>
          </a:p>
          <a:p>
            <a:r>
              <a:rPr lang="en-US" dirty="0"/>
              <a:t>Click on the feature and select “</a:t>
            </a:r>
            <a:r>
              <a:rPr lang="en-US" b="1" dirty="0">
                <a:solidFill>
                  <a:srgbClr val="F6C16A"/>
                </a:solidFill>
              </a:rPr>
              <a:t>Predicted Protein</a:t>
            </a:r>
            <a:r>
              <a:rPr lang="en-US" dirty="0"/>
              <a:t>” to retrieve the predicted protein sequence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Select and copy the sequence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0E5D45-6873-E346-5F09-08F88D023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4" y="4567248"/>
            <a:ext cx="8500036" cy="147890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128045">
            <a:off x="3281709" y="5829861"/>
            <a:ext cx="858912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838543" y="182563"/>
            <a:ext cx="74676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ourier" charset="0"/>
              </a:rPr>
              <a:t>AAACAACAATCATAAATAGAGGAAGTTTTCGGAATATACGATAAGTGAAATATCGTTCTTAAAAAAGAGCAAGAACAGTTTAACCATTGAAAACAAGATTATTCCAATAGCCGTAAGAGTTCATTTAATGACAATGACGATGGCGGCAAAGTCGATGAAGGACTAGTCGGAACTGGAAATAGGAATGCGCCAAAAGCTAGTGCAGCTAAACATCAATTGAAACAAGTTTGTACATCGATGCGCGGAGGCGCTTTTCTCTCAGGATGGCTGGGGATGCCAGCACGTTAATCAGGATACCAATTGAGGAGGTGCCCCAGCTCACCTAGAGCCGGCCAATAAGGACCCATCGGGGGGGCCGCTTATGTGGAAGCCAAACATTAAACCATAGGCAACCGATTTGTGGGAATCGAATTTAAGAAACGGCGGTCAGCCACCCGCTCAACAAGTGCCAAAGCCATCTTGGGGGCATACGCCTTCATCAAATTTGGGCGGAACTTGGGGCGAGGACGATGATGGCGCCGATAGCACCAGCGTTTGGACGGGTCAGTCATTCCACATATGCACAACGTCTGGTGTTGCAGTCGGTGCCATAGCGCCTGGCCGTTGGCGCCGCTGCTGGTCCCTAATGGGGACAGGCTGTTGCTGTTGGTGTTGGAGTCGGAGTTGCCTTAAACTCGACTGGAAATAACAATGCGCCGGCAACAGGAGCCCTGCCTGCCGTGGCTCGTCCGAAATGTGGGGACATCATCCTCAGATTGCTCACAATCATCGGCCGGAATGNTAANGAATTAATCAAATTTTGGCGGACATAATGNGCAGATTCAGA</a:t>
            </a:r>
          </a:p>
          <a:p>
            <a:r>
              <a:rPr lang="en-US" sz="1600" dirty="0">
                <a:latin typeface="Courier" charset="0"/>
              </a:rPr>
              <a:t>ACGTATTAACAAAATGGTCGGCCCCGTTGTTAGTGCAACAGGGTCAAATATCGCAAGCTCAAATATTGGCCCAAGCGGTGTTGGTTCCGTATCCGGTAATGTCGGGGCACAATGGGGAGCCACACAGGCCGCGTTGGGGCCCCAAGGTATTTCCAAGCAAATCACTGGATGGGAGGAACCACAATCAGATTCAGAATATTAACAAAATGGTCGGCCCCGTTGTTATGGATAAAAAATTTGTGTCTTCGTACGGAGATTATGTTGTTAATCAATTTTATTAAGATATTTAAATAAATATGTGTACCTTTCACGAGAAATTTGCTTACCTTTTCGACACACACACTTATACAGACAGGTAATAATTACCTTTTGAGCAATTCGATTTTCATAAAATATACCTAAATCGCATCGTC</a:t>
            </a: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895350" y="723900"/>
            <a:ext cx="7334250" cy="5815013"/>
            <a:chOff x="895350" y="723900"/>
            <a:chExt cx="7334250" cy="5815081"/>
          </a:xfrm>
        </p:grpSpPr>
        <p:sp>
          <p:nvSpPr>
            <p:cNvPr id="42" name="Rectangle 41"/>
            <p:cNvSpPr/>
            <p:nvPr/>
          </p:nvSpPr>
          <p:spPr>
            <a:xfrm>
              <a:off x="1019175" y="5602345"/>
              <a:ext cx="7118350" cy="936636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3" name="Rectangle 5"/>
            <p:cNvSpPr>
              <a:spLocks noChangeArrowheads="1"/>
            </p:cNvSpPr>
            <p:nvPr/>
          </p:nvSpPr>
          <p:spPr bwMode="auto">
            <a:xfrm>
              <a:off x="1219200" y="5715000"/>
              <a:ext cx="457200" cy="228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Text Box 7"/>
            <p:cNvSpPr txBox="1">
              <a:spLocks noChangeArrowheads="1"/>
            </p:cNvSpPr>
            <p:nvPr/>
          </p:nvSpPr>
          <p:spPr bwMode="auto">
            <a:xfrm>
              <a:off x="1647825" y="5614988"/>
              <a:ext cx="1552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Start codon </a:t>
              </a:r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>
              <a:off x="3814440" y="5715000"/>
              <a:ext cx="457200" cy="2286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Text Box 17"/>
            <p:cNvSpPr txBox="1">
              <a:spLocks noChangeArrowheads="1"/>
            </p:cNvSpPr>
            <p:nvPr/>
          </p:nvSpPr>
          <p:spPr bwMode="auto">
            <a:xfrm>
              <a:off x="4243065" y="5621338"/>
              <a:ext cx="17811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Coding region</a:t>
              </a:r>
            </a:p>
          </p:txBody>
        </p:sp>
        <p:sp>
          <p:nvSpPr>
            <p:cNvPr id="4117" name="Rectangle 19"/>
            <p:cNvSpPr>
              <a:spLocks noChangeArrowheads="1"/>
            </p:cNvSpPr>
            <p:nvPr/>
          </p:nvSpPr>
          <p:spPr bwMode="auto">
            <a:xfrm>
              <a:off x="6400800" y="5715000"/>
              <a:ext cx="4572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Text Box 21"/>
            <p:cNvSpPr txBox="1">
              <a:spLocks noChangeArrowheads="1"/>
            </p:cNvSpPr>
            <p:nvPr/>
          </p:nvSpPr>
          <p:spPr bwMode="auto">
            <a:xfrm>
              <a:off x="6829425" y="5614988"/>
              <a:ext cx="14001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Stop codon </a:t>
              </a:r>
            </a:p>
          </p:txBody>
        </p:sp>
        <p:grpSp>
          <p:nvGrpSpPr>
            <p:cNvPr id="4119" name="Group 75"/>
            <p:cNvGrpSpPr>
              <a:grpSpLocks/>
            </p:cNvGrpSpPr>
            <p:nvPr/>
          </p:nvGrpSpPr>
          <p:grpSpPr bwMode="auto">
            <a:xfrm>
              <a:off x="895350" y="723900"/>
              <a:ext cx="7245350" cy="2188633"/>
              <a:chOff x="895350" y="723900"/>
              <a:chExt cx="7245350" cy="2188633"/>
            </a:xfrm>
          </p:grpSpPr>
          <p:sp>
            <p:nvSpPr>
              <p:cNvPr id="4120" name="Rectangle 6"/>
              <p:cNvSpPr>
                <a:spLocks noChangeArrowheads="1"/>
              </p:cNvSpPr>
              <p:nvPr/>
            </p:nvSpPr>
            <p:spPr bwMode="auto">
              <a:xfrm>
                <a:off x="3486150" y="723900"/>
                <a:ext cx="374650" cy="228600"/>
              </a:xfrm>
              <a:prstGeom prst="rect">
                <a:avLst/>
              </a:prstGeom>
              <a:solidFill>
                <a:srgbClr val="008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Rectangle 6"/>
              <p:cNvSpPr>
                <a:spLocks noChangeArrowheads="1"/>
              </p:cNvSpPr>
              <p:nvPr/>
            </p:nvSpPr>
            <p:spPr bwMode="auto">
              <a:xfrm>
                <a:off x="3860800" y="723900"/>
                <a:ext cx="280670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Rectangle 6"/>
              <p:cNvSpPr>
                <a:spLocks noChangeArrowheads="1"/>
              </p:cNvSpPr>
              <p:nvPr/>
            </p:nvSpPr>
            <p:spPr bwMode="auto">
              <a:xfrm>
                <a:off x="4102100" y="1206500"/>
                <a:ext cx="40322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Rectangle 6"/>
              <p:cNvSpPr>
                <a:spLocks noChangeArrowheads="1"/>
              </p:cNvSpPr>
              <p:nvPr/>
            </p:nvSpPr>
            <p:spPr bwMode="auto">
              <a:xfrm>
                <a:off x="920750" y="1473200"/>
                <a:ext cx="16065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Rectangle 6"/>
              <p:cNvSpPr>
                <a:spLocks noChangeArrowheads="1"/>
              </p:cNvSpPr>
              <p:nvPr/>
            </p:nvSpPr>
            <p:spPr bwMode="auto">
              <a:xfrm>
                <a:off x="1416050" y="1946275"/>
                <a:ext cx="67246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Rectangle 6"/>
              <p:cNvSpPr>
                <a:spLocks noChangeArrowheads="1"/>
              </p:cNvSpPr>
              <p:nvPr/>
            </p:nvSpPr>
            <p:spPr bwMode="auto">
              <a:xfrm>
                <a:off x="895350" y="2181225"/>
                <a:ext cx="72453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6" name="Rectangle 6"/>
              <p:cNvSpPr>
                <a:spLocks noChangeArrowheads="1"/>
              </p:cNvSpPr>
              <p:nvPr/>
            </p:nvSpPr>
            <p:spPr bwMode="auto">
              <a:xfrm>
                <a:off x="895350" y="2428875"/>
                <a:ext cx="72453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7" name="Rectangle 6"/>
              <p:cNvSpPr>
                <a:spLocks noChangeArrowheads="1"/>
              </p:cNvSpPr>
              <p:nvPr/>
            </p:nvSpPr>
            <p:spPr bwMode="auto">
              <a:xfrm>
                <a:off x="895350" y="2679700"/>
                <a:ext cx="4070350" cy="228600"/>
              </a:xfrm>
              <a:prstGeom prst="rect">
                <a:avLst/>
              </a:prstGeom>
              <a:solidFill>
                <a:srgbClr val="3366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8" name="Rectangle 6"/>
              <p:cNvSpPr>
                <a:spLocks noChangeArrowheads="1"/>
              </p:cNvSpPr>
              <p:nvPr/>
            </p:nvSpPr>
            <p:spPr bwMode="auto">
              <a:xfrm>
                <a:off x="4962524" y="2683933"/>
                <a:ext cx="361951" cy="228600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8" name="Group 77"/>
          <p:cNvGrpSpPr>
            <a:grpSpLocks/>
          </p:cNvGrpSpPr>
          <p:nvPr/>
        </p:nvGrpSpPr>
        <p:grpSpPr bwMode="auto">
          <a:xfrm>
            <a:off x="1047750" y="723900"/>
            <a:ext cx="6718300" cy="5753100"/>
            <a:chOff x="1047750" y="723900"/>
            <a:chExt cx="6718300" cy="5753101"/>
          </a:xfrm>
        </p:grpSpPr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>
              <a:off x="1047750" y="723900"/>
              <a:ext cx="2438400" cy="228600"/>
            </a:xfrm>
            <a:prstGeom prst="rect">
              <a:avLst/>
            </a:prstGeom>
            <a:solidFill>
              <a:srgbClr val="6ED6C4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Rectangle 6"/>
            <p:cNvSpPr>
              <a:spLocks noChangeArrowheads="1"/>
            </p:cNvSpPr>
            <p:nvPr/>
          </p:nvSpPr>
          <p:spPr bwMode="auto">
            <a:xfrm>
              <a:off x="5327650" y="2673693"/>
              <a:ext cx="2438400" cy="228600"/>
            </a:xfrm>
            <a:prstGeom prst="rect">
              <a:avLst/>
            </a:prstGeom>
            <a:solidFill>
              <a:srgbClr val="6ED6C4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6667500" y="723900"/>
              <a:ext cx="247650" cy="228600"/>
            </a:xfrm>
            <a:prstGeom prst="rect">
              <a:avLst/>
            </a:prstGeom>
            <a:solidFill>
              <a:schemeClr val="accent4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Rectangle 6"/>
            <p:cNvSpPr>
              <a:spLocks noChangeArrowheads="1"/>
            </p:cNvSpPr>
            <p:nvPr/>
          </p:nvSpPr>
          <p:spPr bwMode="auto">
            <a:xfrm>
              <a:off x="2529417" y="1473200"/>
              <a:ext cx="247650" cy="228600"/>
            </a:xfrm>
            <a:prstGeom prst="rect">
              <a:avLst/>
            </a:prstGeom>
            <a:solidFill>
              <a:schemeClr val="accent4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"/>
            <p:cNvSpPr>
              <a:spLocks noChangeArrowheads="1"/>
            </p:cNvSpPr>
            <p:nvPr/>
          </p:nvSpPr>
          <p:spPr bwMode="auto">
            <a:xfrm>
              <a:off x="3848100" y="1206500"/>
              <a:ext cx="254000" cy="228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1168400" y="1949450"/>
              <a:ext cx="244475" cy="228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1219200" y="6172201"/>
              <a:ext cx="457200" cy="228600"/>
            </a:xfrm>
            <a:prstGeom prst="rect">
              <a:avLst/>
            </a:prstGeom>
            <a:solidFill>
              <a:srgbClr val="E8950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" name="Text Box 27"/>
            <p:cNvSpPr txBox="1">
              <a:spLocks noChangeArrowheads="1"/>
            </p:cNvSpPr>
            <p:nvPr/>
          </p:nvSpPr>
          <p:spPr bwMode="auto">
            <a:xfrm>
              <a:off x="1666875" y="6107113"/>
              <a:ext cx="1609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Splice donor </a:t>
              </a:r>
            </a:p>
          </p:txBody>
        </p:sp>
        <p:sp>
          <p:nvSpPr>
            <p:cNvPr id="51" name="Rectangle 29"/>
            <p:cNvSpPr>
              <a:spLocks noChangeArrowheads="1"/>
            </p:cNvSpPr>
            <p:nvPr/>
          </p:nvSpPr>
          <p:spPr bwMode="auto">
            <a:xfrm>
              <a:off x="3814763" y="6172201"/>
              <a:ext cx="457200" cy="228600"/>
            </a:xfrm>
            <a:prstGeom prst="rect">
              <a:avLst/>
            </a:prstGeom>
            <a:solidFill>
              <a:srgbClr val="FCEA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9" name="Text Box 32"/>
            <p:cNvSpPr txBox="1">
              <a:spLocks noChangeArrowheads="1"/>
            </p:cNvSpPr>
            <p:nvPr/>
          </p:nvSpPr>
          <p:spPr bwMode="auto">
            <a:xfrm>
              <a:off x="4252590" y="6107113"/>
              <a:ext cx="1771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Splice acceptor </a:t>
              </a:r>
            </a:p>
          </p:txBody>
        </p:sp>
        <p:sp>
          <p:nvSpPr>
            <p:cNvPr id="4110" name="Rectangle 34"/>
            <p:cNvSpPr>
              <a:spLocks noChangeArrowheads="1"/>
            </p:cNvSpPr>
            <p:nvPr/>
          </p:nvSpPr>
          <p:spPr bwMode="auto">
            <a:xfrm>
              <a:off x="6400800" y="6172200"/>
              <a:ext cx="457200" cy="228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Text Box 37"/>
            <p:cNvSpPr txBox="1">
              <a:spLocks noChangeArrowheads="1"/>
            </p:cNvSpPr>
            <p:nvPr/>
          </p:nvSpPr>
          <p:spPr bwMode="auto">
            <a:xfrm>
              <a:off x="6858000" y="6096000"/>
              <a:ext cx="68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UTR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0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evidence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107" y="1527194"/>
            <a:ext cx="8399929" cy="5154500"/>
          </a:xfrm>
        </p:spPr>
        <p:txBody>
          <a:bodyPr>
            <a:normAutofit/>
          </a:bodyPr>
          <a:lstStyle/>
          <a:p>
            <a:r>
              <a:rPr lang="en-US" b="1" dirty="0"/>
              <a:t>Assumption:</a:t>
            </a:r>
            <a:r>
              <a:rPr lang="en-US" dirty="0"/>
              <a:t> there are recognizable signals in the DNA sequence that the cell uses; it should be possible to detect these signals computationally</a:t>
            </a:r>
          </a:p>
          <a:p>
            <a:pPr lvl="1"/>
            <a:endParaRPr lang="en-US" dirty="0"/>
          </a:p>
          <a:p>
            <a:r>
              <a:rPr lang="en-US" dirty="0"/>
              <a:t>Many programs designed to detect these signals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 machine learning and Bayesian statistics</a:t>
            </a:r>
          </a:p>
          <a:p>
            <a:pPr lvl="1"/>
            <a:endParaRPr lang="en-US" dirty="0"/>
          </a:p>
          <a:p>
            <a:r>
              <a:rPr lang="en-US" dirty="0"/>
              <a:t>These programs do work to a certain extent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 information they provide is better than nothing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 predictions </a:t>
            </a:r>
            <a:r>
              <a:rPr lang="en-US" b="1" dirty="0">
                <a:solidFill>
                  <a:srgbClr val="FFCC66"/>
                </a:solidFill>
              </a:rPr>
              <a:t>have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1469630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Accuracy of the different types of computational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sequence analysis: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/>
              <a:t>ab initio </a:t>
            </a:r>
            <a:r>
              <a:rPr lang="en-US" dirty="0"/>
              <a:t>gene predictors – exons vs. genes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Splice site predictors – high sensitivity but low specificity</a:t>
            </a:r>
          </a:p>
          <a:p>
            <a:pPr lvl="1"/>
            <a:endParaRPr lang="en-US" dirty="0"/>
          </a:p>
          <a:p>
            <a:r>
              <a:rPr lang="en-US" dirty="0"/>
              <a:t>Multi-species alignment – low specificity</a:t>
            </a:r>
          </a:p>
          <a:p>
            <a:pPr lvl="1"/>
            <a:endParaRPr lang="en-US" dirty="0"/>
          </a:p>
          <a:p>
            <a:r>
              <a:rPr lang="en-US" i="1" dirty="0"/>
              <a:t>blastx</a:t>
            </a:r>
            <a:r>
              <a:rPr lang="en-US" dirty="0"/>
              <a:t> protein alignments: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WARNING!</a:t>
            </a:r>
            <a:r>
              <a:rPr lang="en-US" dirty="0"/>
              <a:t> Students often over-interpret the </a:t>
            </a:r>
            <a:r>
              <a:rPr lang="en-US" i="1" dirty="0"/>
              <a:t>blastx</a:t>
            </a:r>
            <a:r>
              <a:rPr lang="en-US" dirty="0"/>
              <a:t> alignment track (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D. </a:t>
            </a:r>
            <a:r>
              <a:rPr lang="en-US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mel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Proteins</a:t>
            </a:r>
            <a:r>
              <a:rPr lang="en-US" dirty="0"/>
              <a:t>); use with caution</a:t>
            </a:r>
          </a:p>
        </p:txBody>
      </p:sp>
    </p:spTree>
    <p:extLst>
      <p:ext uri="{BB962C8B-B14F-4D97-AF65-F5344CB8AC3E}">
        <p14:creationId xmlns:p14="http://schemas.microsoft.com/office/powerpoint/2010/main" val="79508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on the Genome Browser is </a:t>
            </a:r>
            <a:r>
              <a:rPr 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incomplete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4633800"/>
          </a:xfrm>
        </p:spPr>
        <p:txBody>
          <a:bodyPr/>
          <a:lstStyle/>
          <a:p>
            <a:r>
              <a:rPr lang="en-US" dirty="0"/>
              <a:t>Most evidence has already been gathered for you and they are shown in the Genome Browser tracks</a:t>
            </a:r>
          </a:p>
          <a:p>
            <a:pPr lvl="1"/>
            <a:endParaRPr lang="en-US" dirty="0"/>
          </a:p>
          <a:p>
            <a:r>
              <a:rPr lang="en-US" dirty="0"/>
              <a:t>Annotator still needs to generate conservation data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Assign </a:t>
            </a:r>
            <a:r>
              <a:rPr lang="en-US" b="1" dirty="0">
                <a:solidFill>
                  <a:srgbClr val="F6C16A"/>
                </a:solidFill>
              </a:rPr>
              <a:t>orthology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Look for regions of conservation using BLAST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/>
              <a:t>Collect the locations (position, frame, and strand) of conservation to the orthologous protein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/>
              <a:t>If no expression data are available, these searches might need to be exhaustive (labor intensive)</a:t>
            </a:r>
          </a:p>
        </p:txBody>
      </p:sp>
    </p:spTree>
    <p:extLst>
      <p:ext uri="{BB962C8B-B14F-4D97-AF65-F5344CB8AC3E}">
        <p14:creationId xmlns:p14="http://schemas.microsoft.com/office/powerpoint/2010/main" val="2959248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 sequence similarity with BLAST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BLAST = </a:t>
            </a:r>
            <a:r>
              <a:rPr lang="en-US" b="1" u="sng" dirty="0">
                <a:solidFill>
                  <a:srgbClr val="F6C16A"/>
                </a:solidFill>
              </a:rPr>
              <a:t>B</a:t>
            </a:r>
            <a:r>
              <a:rPr lang="en-US" dirty="0"/>
              <a:t>asic </a:t>
            </a:r>
            <a:r>
              <a:rPr lang="en-US" b="1" u="sng" dirty="0">
                <a:solidFill>
                  <a:srgbClr val="F6C16A"/>
                </a:solidFill>
              </a:rPr>
              <a:t>L</a:t>
            </a:r>
            <a:r>
              <a:rPr lang="en-US" dirty="0"/>
              <a:t>ocal </a:t>
            </a:r>
            <a:r>
              <a:rPr lang="en-US" b="1" u="sng" dirty="0">
                <a:solidFill>
                  <a:srgbClr val="F6C16A"/>
                </a:solidFill>
              </a:rPr>
              <a:t>A</a:t>
            </a:r>
            <a:r>
              <a:rPr lang="en-US" dirty="0"/>
              <a:t>lignment </a:t>
            </a:r>
            <a:r>
              <a:rPr lang="en-US" b="1" u="sng" dirty="0">
                <a:solidFill>
                  <a:srgbClr val="F6C16A"/>
                </a:solidFill>
              </a:rPr>
              <a:t>S</a:t>
            </a:r>
            <a:r>
              <a:rPr lang="en-US" dirty="0"/>
              <a:t>earch </a:t>
            </a:r>
            <a:r>
              <a:rPr lang="en-US" b="1" u="sng" dirty="0">
                <a:solidFill>
                  <a:srgbClr val="F6C16A"/>
                </a:solidFill>
              </a:rPr>
              <a:t>T</a:t>
            </a:r>
            <a:r>
              <a:rPr lang="en-US" dirty="0"/>
              <a:t>ool</a:t>
            </a:r>
          </a:p>
          <a:p>
            <a:pPr lvl="1"/>
            <a:endParaRPr lang="en-US" dirty="0"/>
          </a:p>
          <a:p>
            <a:r>
              <a:rPr lang="en-US" dirty="0"/>
              <a:t>Why is BLAST popular?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Provide statistical significance for each match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Good balance between sensitivity and speed</a:t>
            </a:r>
          </a:p>
          <a:p>
            <a:pPr lvl="1"/>
            <a:endParaRPr lang="en-US" dirty="0"/>
          </a:p>
          <a:p>
            <a:r>
              <a:rPr lang="en-US" dirty="0"/>
              <a:t>Identify local regions of similarity</a:t>
            </a:r>
          </a:p>
        </p:txBody>
      </p:sp>
    </p:spTree>
    <p:extLst>
      <p:ext uri="{BB962C8B-B14F-4D97-AF65-F5344CB8AC3E}">
        <p14:creationId xmlns:p14="http://schemas.microsoft.com/office/powerpoint/2010/main" val="2614921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BLAST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487600"/>
            <a:ext cx="8635657" cy="2593194"/>
          </a:xfrm>
        </p:spPr>
        <p:txBody>
          <a:bodyPr>
            <a:normAutofit/>
          </a:bodyPr>
          <a:lstStyle/>
          <a:p>
            <a:r>
              <a:rPr lang="en-US" dirty="0"/>
              <a:t>Except for </a:t>
            </a:r>
            <a:r>
              <a:rPr lang="en-US" i="1" dirty="0"/>
              <a:t>blastn</a:t>
            </a:r>
            <a:r>
              <a:rPr lang="en-US" dirty="0"/>
              <a:t>, all alignments are based on comparisons of protein sequences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Alignment coordinates are relative to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original sequences</a:t>
            </a:r>
            <a:endParaRPr lang="en-US" dirty="0"/>
          </a:p>
          <a:p>
            <a:r>
              <a:rPr lang="en-US" dirty="0"/>
              <a:t>Decide which BLAST program to use based on the type of query and subject sequences: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127155"/>
              </p:ext>
            </p:extLst>
          </p:nvPr>
        </p:nvGraphicFramePr>
        <p:xfrm>
          <a:off x="1050348" y="4296694"/>
          <a:ext cx="7151918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Query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Database (Subject)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latin typeface="Calibri" panose="020F0502020204030204" pitchFamily="34" charset="0"/>
                        </a:rPr>
                        <a:t>blastn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21756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latin typeface="Calibri" panose="020F0502020204030204" pitchFamily="34" charset="0"/>
                        </a:rPr>
                        <a:t>blastp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16649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latin typeface="Calibri" panose="020F0502020204030204" pitchFamily="34" charset="0"/>
                        </a:rPr>
                        <a:t>blastx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r>
                        <a:rPr lang="en-US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16649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latin typeface="Calibri" panose="020F0502020204030204" pitchFamily="34" charset="0"/>
                        </a:rPr>
                        <a:t>tblastn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16649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r>
                        <a:rPr lang="en-US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Protein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>
                          <a:latin typeface="Calibri" panose="020F0502020204030204" pitchFamily="34" charset="0"/>
                        </a:rPr>
                        <a:t>tblastx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r>
                        <a:rPr lang="en-US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Nucleotide </a:t>
                      </a: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→</a:t>
                      </a:r>
                      <a:r>
                        <a:rPr lang="en-US" dirty="0">
                          <a:solidFill>
                            <a:srgbClr val="56237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Protein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822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run BLAST?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NCBI BLAST web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https://blast.ncbi.nlm.nih.gov/Blast.cgi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EBI BLAST web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https://www.ebi.ac.uk/jdispatcher/sss/ncbiblast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FlyBase BLAST </a:t>
            </a:r>
            <a:r>
              <a:rPr lang="en-US" i="1" dirty="0"/>
              <a:t>(D. melanogaster)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4"/>
              </a:rPr>
              <a:t>https://flybase.org/blast/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028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-196477"/>
            <a:ext cx="8399930" cy="1429871"/>
          </a:xfrm>
        </p:spPr>
        <p:txBody>
          <a:bodyPr>
            <a:normAutofit/>
          </a:bodyPr>
          <a:lstStyle/>
          <a:p>
            <a:r>
              <a:rPr lang="en-US" dirty="0"/>
              <a:t>Accessing </a:t>
            </a:r>
            <a:r>
              <a:rPr lang="en-US" i="1" dirty="0"/>
              <a:t>tblastx</a:t>
            </a:r>
            <a:r>
              <a:rPr lang="en-US" dirty="0"/>
              <a:t> at NCBI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84E0F-5E0C-344D-AFBA-74B3B430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8800" y="949360"/>
            <a:ext cx="7912100" cy="43932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B6A8C-A26E-504E-84B9-B9F01DEDACE4}"/>
              </a:ext>
            </a:extLst>
          </p:cNvPr>
          <p:cNvSpPr/>
          <p:nvPr/>
        </p:nvSpPr>
        <p:spPr>
          <a:xfrm>
            <a:off x="660400" y="5314392"/>
            <a:ext cx="2476500" cy="339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67558-E163-8A45-A41A-6DD88B1E9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06" y="5832756"/>
            <a:ext cx="8231094" cy="910598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4738EE8-0BFF-9F4D-BE60-62121974BA95}"/>
              </a:ext>
            </a:extLst>
          </p:cNvPr>
          <p:cNvSpPr/>
          <p:nvPr/>
        </p:nvSpPr>
        <p:spPr>
          <a:xfrm rot="7080195">
            <a:off x="4555226" y="5945791"/>
            <a:ext cx="515950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E68731-F966-4E4E-81CF-DD902536EFF7}"/>
              </a:ext>
            </a:extLst>
          </p:cNvPr>
          <p:cNvSpPr/>
          <p:nvPr/>
        </p:nvSpPr>
        <p:spPr>
          <a:xfrm>
            <a:off x="5816600" y="5294144"/>
            <a:ext cx="2476500" cy="339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blastp</a:t>
            </a:r>
          </a:p>
        </p:txBody>
      </p:sp>
    </p:spTree>
    <p:extLst>
      <p:ext uri="{BB962C8B-B14F-4D97-AF65-F5344CB8AC3E}">
        <p14:creationId xmlns:p14="http://schemas.microsoft.com/office/powerpoint/2010/main" val="4522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 conserved </a:t>
            </a:r>
            <a:r>
              <a:rPr lang="en-US" i="1" dirty="0"/>
              <a:t>D. melanogaster </a:t>
            </a:r>
            <a:r>
              <a:rPr lang="en-US" dirty="0"/>
              <a:t>coding exons with </a:t>
            </a:r>
            <a:r>
              <a:rPr lang="en-US" i="1" dirty="0"/>
              <a:t>blastx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Coding sequences evolve slowly</a:t>
            </a:r>
          </a:p>
          <a:p>
            <a:r>
              <a:rPr lang="en-US" dirty="0"/>
              <a:t>Exon structure changes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very </a:t>
            </a:r>
            <a:r>
              <a:rPr lang="en-US" dirty="0"/>
              <a:t>slowly</a:t>
            </a:r>
          </a:p>
          <a:p>
            <a:r>
              <a:rPr lang="en-US" dirty="0"/>
              <a:t>Use sequence similarity to infer homology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/>
              <a:t>D. melanogaster </a:t>
            </a:r>
            <a:r>
              <a:rPr lang="en-US" dirty="0"/>
              <a:t>very well annotated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 BLAST to find similarity at amino acid level</a:t>
            </a:r>
          </a:p>
          <a:p>
            <a:r>
              <a:rPr lang="en-US" dirty="0"/>
              <a:t>As evidence accumulates indicating the presence of a gene, we could justify spending more time and effort looking for conservation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75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FlyBase – Database for the </a:t>
            </a:r>
            <a:r>
              <a:rPr lang="en-US" i="1" dirty="0"/>
              <a:t>Drosophila</a:t>
            </a:r>
            <a:r>
              <a:rPr lang="en-US" dirty="0"/>
              <a:t> research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3813403"/>
            <a:ext cx="8399929" cy="2729276"/>
          </a:xfrm>
        </p:spPr>
        <p:txBody>
          <a:bodyPr>
            <a:normAutofit/>
          </a:bodyPr>
          <a:lstStyle/>
          <a:p>
            <a:r>
              <a:rPr lang="en-US" dirty="0"/>
              <a:t>Key features: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Lots of ancillary data for each gene in </a:t>
            </a:r>
            <a:r>
              <a:rPr lang="en-US" i="1" dirty="0"/>
              <a:t>D. melanogaster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Curation of literature for each gene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Reference </a:t>
            </a:r>
            <a:r>
              <a:rPr lang="en-US" i="1" dirty="0"/>
              <a:t>D. melanogaster </a:t>
            </a:r>
            <a:r>
              <a:rPr lang="en-US" dirty="0"/>
              <a:t>annotations for other databases (including NCBI, EBI, and DDBJ)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Fast release cycle (~6-8 releases per year)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4106" y="1928267"/>
            <a:ext cx="8540995" cy="16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0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databases and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4748100"/>
          </a:xfrm>
        </p:spPr>
        <p:txBody>
          <a:bodyPr>
            <a:normAutofit/>
          </a:bodyPr>
          <a:lstStyle/>
          <a:p>
            <a:r>
              <a:rPr lang="en-US" dirty="0"/>
              <a:t>Many genome databases available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Be aware of </a:t>
            </a:r>
            <a:r>
              <a:rPr lang="en-US" b="1" dirty="0">
                <a:solidFill>
                  <a:srgbClr val="F6C16A"/>
                </a:solidFill>
              </a:rPr>
              <a:t>different annotation releases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 </a:t>
            </a:r>
            <a:r>
              <a:rPr lang="en-US" b="1" dirty="0">
                <a:solidFill>
                  <a:srgbClr val="F6C16A"/>
                </a:solidFill>
              </a:rPr>
              <a:t>FlyBase</a:t>
            </a:r>
            <a:r>
              <a:rPr lang="en-US" dirty="0">
                <a:solidFill>
                  <a:srgbClr val="F6C16A"/>
                </a:solidFill>
              </a:rPr>
              <a:t> </a:t>
            </a:r>
            <a:r>
              <a:rPr lang="en-US" dirty="0"/>
              <a:t>as the canonical reference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Web databases are being updated constantly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Update GEP materials before semester starts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Potential discrepancies in exercise screenshots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Minor changes in search results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Let us know about errors or revisions</a:t>
            </a:r>
          </a:p>
        </p:txBody>
      </p:sp>
    </p:spTree>
    <p:extLst>
      <p:ext uri="{BB962C8B-B14F-4D97-AF65-F5344CB8AC3E}">
        <p14:creationId xmlns:p14="http://schemas.microsoft.com/office/powerpoint/2010/main" val="131126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</a:t>
            </a:r>
            <a:br>
              <a:rPr lang="en-US" dirty="0"/>
            </a:br>
            <a:r>
              <a:rPr lang="en-US" dirty="0"/>
              <a:t>Adding labels to a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1748118"/>
            <a:ext cx="8458200" cy="4988859"/>
          </a:xfrm>
        </p:spPr>
        <p:txBody>
          <a:bodyPr>
            <a:normAutofit/>
          </a:bodyPr>
          <a:lstStyle/>
          <a:p>
            <a:r>
              <a:rPr lang="en-US" b="1" dirty="0"/>
              <a:t>Genes</a:t>
            </a:r>
            <a:r>
              <a:rPr lang="en-US" dirty="0"/>
              <a:t>: Novel or known genes, pseudogenes</a:t>
            </a:r>
          </a:p>
          <a:p>
            <a:r>
              <a:rPr lang="en-US" b="1" dirty="0"/>
              <a:t>Regulatory Elements</a:t>
            </a:r>
            <a:r>
              <a:rPr lang="en-US" dirty="0"/>
              <a:t>: Promoters, enhancers, silencers</a:t>
            </a:r>
            <a:endParaRPr lang="en-US" b="1" dirty="0"/>
          </a:p>
          <a:p>
            <a:r>
              <a:rPr lang="en-US" b="1" dirty="0"/>
              <a:t>Non-coding RNA</a:t>
            </a:r>
            <a:r>
              <a:rPr lang="en-US" dirty="0"/>
              <a:t>: tRNAs, </a:t>
            </a:r>
            <a:r>
              <a:rPr lang="en-US" dirty="0" err="1"/>
              <a:t>miRNAs</a:t>
            </a:r>
            <a:r>
              <a:rPr lang="en-US" dirty="0"/>
              <a:t>, </a:t>
            </a:r>
            <a:r>
              <a:rPr lang="en-US" dirty="0" err="1"/>
              <a:t>siRNAs</a:t>
            </a:r>
            <a:r>
              <a:rPr lang="en-US" dirty="0"/>
              <a:t>, snoRNAs</a:t>
            </a:r>
          </a:p>
          <a:p>
            <a:r>
              <a:rPr lang="en-US" b="1" dirty="0"/>
              <a:t>Repeats</a:t>
            </a:r>
            <a:r>
              <a:rPr lang="en-US" dirty="0"/>
              <a:t>: Transposable elements, simple repeats</a:t>
            </a:r>
          </a:p>
          <a:p>
            <a:r>
              <a:rPr lang="en-US" b="1" dirty="0"/>
              <a:t>Structural</a:t>
            </a:r>
            <a:r>
              <a:rPr lang="en-US" dirty="0"/>
              <a:t>: Origins of replication</a:t>
            </a:r>
          </a:p>
          <a:p>
            <a:r>
              <a:rPr lang="en-US" b="1" dirty="0"/>
              <a:t>Experimental Results</a:t>
            </a:r>
            <a:r>
              <a:rPr lang="en-US" dirty="0"/>
              <a:t>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DNase</a:t>
            </a:r>
            <a:r>
              <a:rPr lang="en-US" dirty="0"/>
              <a:t> I Hypersensitive sites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ChIP</a:t>
            </a:r>
            <a:r>
              <a:rPr lang="en-US" dirty="0"/>
              <a:t>-chip and ChIP-Seq datasets (e.g., modENCODE)</a:t>
            </a:r>
          </a:p>
        </p:txBody>
      </p:sp>
      <p:sp>
        <p:nvSpPr>
          <p:cNvPr id="4" name="Rectangle 3"/>
          <p:cNvSpPr/>
          <p:nvPr/>
        </p:nvSpPr>
        <p:spPr>
          <a:xfrm>
            <a:off x="741684" y="1747718"/>
            <a:ext cx="8012351" cy="1178859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06304B-B4F3-FF4B-A193-8B5C558AC851}"/>
              </a:ext>
            </a:extLst>
          </p:cNvPr>
          <p:cNvSpPr/>
          <p:nvPr/>
        </p:nvSpPr>
        <p:spPr>
          <a:xfrm>
            <a:off x="741683" y="3812046"/>
            <a:ext cx="8012351" cy="558073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 the ortholog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blastp </a:t>
            </a:r>
            <a:r>
              <a:rPr lang="en-US" dirty="0"/>
              <a:t>search of the chr10.4 gene prediction against the set of         </a:t>
            </a:r>
          </a:p>
          <a:p>
            <a:r>
              <a:rPr lang="en-US" i="1" dirty="0"/>
              <a:t>D. melanogaster </a:t>
            </a:r>
            <a:r>
              <a:rPr lang="en-US" dirty="0"/>
              <a:t>proteins at FlyBase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23" b="1403"/>
          <a:stretch/>
        </p:blipFill>
        <p:spPr>
          <a:xfrm>
            <a:off x="825500" y="266700"/>
            <a:ext cx="7861300" cy="42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0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blastp </a:t>
            </a:r>
            <a:r>
              <a:rPr lang="en-US" dirty="0"/>
              <a:t>results show a significant hit to the </a:t>
            </a:r>
            <a:r>
              <a:rPr lang="en-US" i="1" dirty="0" err="1"/>
              <a:t>mav</a:t>
            </a:r>
            <a:r>
              <a:rPr lang="en-US" dirty="0"/>
              <a:t> gene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3767148"/>
            <a:ext cx="8399929" cy="29698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Note the large change in E-value from </a:t>
            </a:r>
            <a:r>
              <a:rPr lang="en-US" dirty="0" err="1"/>
              <a:t>mav</a:t>
            </a:r>
            <a:r>
              <a:rPr lang="en-US" dirty="0"/>
              <a:t>-PA to the next best hit </a:t>
            </a:r>
            <a:r>
              <a:rPr lang="en-US" dirty="0" err="1"/>
              <a:t>gbb</a:t>
            </a:r>
            <a:r>
              <a:rPr lang="en-US" dirty="0"/>
              <a:t>-PB; good evidence for orthology</a:t>
            </a:r>
          </a:p>
          <a:p>
            <a:pPr lvl="2"/>
            <a:endParaRPr lang="en-US" dirty="0"/>
          </a:p>
          <a:p>
            <a:r>
              <a:rPr lang="en-US" dirty="0"/>
              <a:t>FlyBase naming convention: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&lt;gene symbol&gt;-[RP]&lt;isoform&gt;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R = mRNA, P = Protein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mav</a:t>
            </a:r>
            <a:r>
              <a:rPr lang="en-US" dirty="0"/>
              <a:t>-PA = Protein product from the A isoform of the gene </a:t>
            </a:r>
            <a:r>
              <a:rPr lang="en-US" i="1" dirty="0" err="1"/>
              <a:t>mav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1D05E-6739-F64D-B5F2-7257EE25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4785" y="1743427"/>
            <a:ext cx="8309251" cy="182883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301072">
            <a:off x="2278941" y="2202313"/>
            <a:ext cx="695451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46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5" y="2448"/>
            <a:ext cx="8399930" cy="1429871"/>
          </a:xfrm>
        </p:spPr>
        <p:txBody>
          <a:bodyPr>
            <a:normAutofit/>
          </a:bodyPr>
          <a:lstStyle/>
          <a:p>
            <a:r>
              <a:rPr lang="en-US" dirty="0"/>
              <a:t>Results of ortholog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1291323"/>
            <a:ext cx="8399929" cy="4508040"/>
          </a:xfrm>
        </p:spPr>
        <p:txBody>
          <a:bodyPr>
            <a:normAutofit/>
          </a:bodyPr>
          <a:lstStyle/>
          <a:p>
            <a:r>
              <a:rPr lang="en-US" dirty="0"/>
              <a:t>Degree of similarity consistent with comparison of typical proteins from </a:t>
            </a:r>
            <a:r>
              <a:rPr lang="en-US" i="1" dirty="0"/>
              <a:t>D. virilis </a:t>
            </a:r>
            <a:r>
              <a:rPr lang="en-US" dirty="0"/>
              <a:t>versus </a:t>
            </a:r>
            <a:r>
              <a:rPr lang="en-US" i="1" dirty="0"/>
              <a:t>D. melanogaster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Regions of strong similarity interspersed with regions of little or no similarity</a:t>
            </a:r>
          </a:p>
          <a:p>
            <a:r>
              <a:rPr lang="en-US" dirty="0"/>
              <a:t>Same Muller element supports orthology</a:t>
            </a:r>
          </a:p>
          <a:p>
            <a:r>
              <a:rPr lang="en-US" dirty="0"/>
              <a:t>We have a probable ortholog: </a:t>
            </a:r>
            <a:r>
              <a:rPr lang="en-US" i="1" dirty="0" err="1"/>
              <a:t>mav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054" y="4816138"/>
            <a:ext cx="8689246" cy="15455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4358" y="4916892"/>
            <a:ext cx="3081885" cy="361275"/>
            <a:chOff x="595410" y="4483174"/>
            <a:chExt cx="3081885" cy="361275"/>
          </a:xfrm>
        </p:grpSpPr>
        <p:sp>
          <p:nvSpPr>
            <p:cNvPr id="5" name="Rectangle 4"/>
            <p:cNvSpPr/>
            <p:nvPr/>
          </p:nvSpPr>
          <p:spPr>
            <a:xfrm>
              <a:off x="595410" y="4661701"/>
              <a:ext cx="593076" cy="182748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719" y="4483174"/>
              <a:ext cx="441576" cy="185820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1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132163"/>
            <a:ext cx="8399930" cy="1429871"/>
          </a:xfrm>
        </p:spPr>
        <p:txBody>
          <a:bodyPr/>
          <a:lstStyle/>
          <a:p>
            <a:r>
              <a:rPr lang="en-US" dirty="0"/>
              <a:t>Constructing a gene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658986" cy="5014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need more information on </a:t>
            </a:r>
            <a:r>
              <a:rPr lang="en-US" i="1" dirty="0" err="1"/>
              <a:t>mav</a:t>
            </a:r>
            <a:r>
              <a:rPr lang="en-US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Determine the gene function and structure in </a:t>
            </a:r>
            <a:r>
              <a:rPr lang="en-US" i="1" dirty="0"/>
              <a:t>D. melanogaster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If this is the ortholog, we also need the amino acid sequence of each CDS</a:t>
            </a:r>
          </a:p>
          <a:p>
            <a:pPr lvl="1"/>
            <a:endParaRPr lang="en-US" dirty="0"/>
          </a:p>
          <a:p>
            <a:r>
              <a:rPr lang="en-US" dirty="0"/>
              <a:t>Use two websites to learn about the gene structure: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FlyBase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Graphical representation of the gene; detailed information on each gene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Gene Record Finder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Table </a:t>
            </a:r>
            <a:r>
              <a:rPr lang="en-US" dirty="0"/>
              <a:t>list of isoforms, retrieve exon sequences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1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Obtain the gene structure model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Using the Gene Record Finder and FlyBase to determine the gene structure of the </a:t>
            </a:r>
            <a:r>
              <a:rPr lang="en-US" i="1" dirty="0"/>
              <a:t>D. melanogaster</a:t>
            </a:r>
            <a:r>
              <a:rPr lang="en-US" dirty="0"/>
              <a:t> gene </a:t>
            </a:r>
            <a:r>
              <a:rPr lang="en-US" i="1" dirty="0" err="1"/>
              <a:t>mav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181" b="181"/>
          <a:stretch/>
        </p:blipFill>
        <p:spPr>
          <a:xfrm>
            <a:off x="333008" y="353060"/>
            <a:ext cx="8520456" cy="40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27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E9CBE4-5D3D-7E41-AB03-5ACC7861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3464" y="5396410"/>
            <a:ext cx="7529940" cy="1225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Retrieve the Gene Record Finder record for </a:t>
            </a:r>
            <a:r>
              <a:rPr lang="en-US" i="1" dirty="0" err="1"/>
              <a:t>mav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592100"/>
            <a:ext cx="8399929" cy="4508040"/>
          </a:xfrm>
        </p:spPr>
        <p:txBody>
          <a:bodyPr/>
          <a:lstStyle/>
          <a:p>
            <a:r>
              <a:rPr lang="en-US" dirty="0"/>
              <a:t>Type </a:t>
            </a:r>
            <a:r>
              <a:rPr lang="en-US" b="1" i="1" dirty="0" err="1">
                <a:solidFill>
                  <a:srgbClr val="F6C16A"/>
                </a:solidFill>
              </a:rPr>
              <a:t>mav</a:t>
            </a:r>
            <a:r>
              <a:rPr lang="en-US" dirty="0"/>
              <a:t> into the search box, then press [Enter]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“</a:t>
            </a:r>
            <a:r>
              <a:rPr lang="en-US" b="1" dirty="0">
                <a:solidFill>
                  <a:srgbClr val="F6C16A"/>
                </a:solidFill>
              </a:rPr>
              <a:t>View in JBrowse</a:t>
            </a:r>
            <a:r>
              <a:rPr lang="en-US" dirty="0"/>
              <a:t>” link to get a graphical view of the gene structure on FlyBase</a:t>
            </a:r>
          </a:p>
        </p:txBody>
      </p:sp>
      <p:sp>
        <p:nvSpPr>
          <p:cNvPr id="6" name="Right Arrow 5"/>
          <p:cNvSpPr/>
          <p:nvPr/>
        </p:nvSpPr>
        <p:spPr>
          <a:xfrm rot="8710819">
            <a:off x="7669029" y="5925055"/>
            <a:ext cx="858912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3464" y="2234183"/>
            <a:ext cx="8121086" cy="14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structure of </a:t>
            </a:r>
            <a:r>
              <a:rPr lang="en-US" i="1" dirty="0" err="1"/>
              <a:t>mav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2063500"/>
          </a:xfrm>
        </p:spPr>
        <p:txBody>
          <a:bodyPr>
            <a:normAutofit/>
          </a:bodyPr>
          <a:lstStyle/>
          <a:p>
            <a:r>
              <a:rPr lang="en-US" dirty="0"/>
              <a:t>Both the graphical and table view shows </a:t>
            </a:r>
            <a:r>
              <a:rPr lang="en-US" i="1" dirty="0" err="1"/>
              <a:t>mav</a:t>
            </a:r>
            <a:r>
              <a:rPr lang="en-US" dirty="0"/>
              <a:t> has a single isoform (</a:t>
            </a:r>
            <a:r>
              <a:rPr lang="en-US" i="1" dirty="0" err="1"/>
              <a:t>mav</a:t>
            </a:r>
            <a:r>
              <a:rPr lang="en-US" i="1" dirty="0"/>
              <a:t>-RA</a:t>
            </a:r>
            <a:r>
              <a:rPr lang="en-US" dirty="0"/>
              <a:t>) in </a:t>
            </a:r>
            <a:r>
              <a:rPr lang="en-US" i="1" dirty="0"/>
              <a:t>D. melanogaster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This isoform has two transcribed exons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Both exons contain translated regions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3529" y="5874284"/>
            <a:ext cx="3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Gene Record Finder table format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384" y="5874284"/>
            <a:ext cx="523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FlyBase JBrowse graphical format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23529" y="4113646"/>
            <a:ext cx="3424887" cy="173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52DBD-D5E0-55ED-2783-974450120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4" y="4113646"/>
            <a:ext cx="5235342" cy="17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4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Investigate exons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each CDS from </a:t>
            </a:r>
            <a:r>
              <a:rPr lang="en-US" i="1" dirty="0"/>
              <a:t>D. melanogaster</a:t>
            </a:r>
            <a:r>
              <a:rPr lang="en-US" dirty="0"/>
              <a:t> against the project sequence (e.g., fosmid / contig)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Identify regions within the project sequence that code for amino acids similar to the </a:t>
            </a:r>
            <a:r>
              <a:rPr lang="en-US" i="1" dirty="0"/>
              <a:t>D. melanogaster </a:t>
            </a:r>
            <a:r>
              <a:rPr lang="en-US" dirty="0"/>
              <a:t>CDS</a:t>
            </a:r>
          </a:p>
          <a:p>
            <a:pPr lvl="1"/>
            <a:endParaRPr lang="en-US" dirty="0"/>
          </a:p>
          <a:p>
            <a:r>
              <a:rPr lang="en-US" dirty="0"/>
              <a:t>Best to search with the entire project DNA sequence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Easier to keep track of positions and reading frames</a:t>
            </a:r>
          </a:p>
        </p:txBody>
      </p:sp>
    </p:spTree>
    <p:extLst>
      <p:ext uri="{BB962C8B-B14F-4D97-AF65-F5344CB8AC3E}">
        <p14:creationId xmlns:p14="http://schemas.microsoft.com/office/powerpoint/2010/main" val="22557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627975"/>
            <a:ext cx="7772400" cy="977153"/>
          </a:xfrm>
        </p:spPr>
        <p:txBody>
          <a:bodyPr/>
          <a:lstStyle/>
          <a:p>
            <a:r>
              <a:rPr lang="en-US" dirty="0"/>
              <a:t>Identify the conserved regions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799" y="5618575"/>
            <a:ext cx="7770813" cy="874058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i="1" dirty="0"/>
              <a:t>blastx </a:t>
            </a:r>
            <a:r>
              <a:rPr lang="en-US" dirty="0"/>
              <a:t>to map each </a:t>
            </a:r>
            <a:r>
              <a:rPr lang="en-US" i="1" dirty="0"/>
              <a:t>D. melanogaster</a:t>
            </a:r>
            <a:r>
              <a:rPr lang="en-US" dirty="0"/>
              <a:t> CDS from the </a:t>
            </a:r>
            <a:r>
              <a:rPr lang="en-US" i="1" dirty="0" err="1"/>
              <a:t>mav</a:t>
            </a:r>
            <a:r>
              <a:rPr lang="en-US" i="1" dirty="0"/>
              <a:t> </a:t>
            </a:r>
            <a:r>
              <a:rPr lang="en-US" dirty="0"/>
              <a:t>gene</a:t>
            </a:r>
            <a:r>
              <a:rPr lang="en-US" i="1" dirty="0"/>
              <a:t> </a:t>
            </a:r>
            <a:r>
              <a:rPr lang="en-US" dirty="0"/>
              <a:t>against the </a:t>
            </a:r>
            <a:r>
              <a:rPr lang="en-US" i="1" dirty="0"/>
              <a:t>D. virilis </a:t>
            </a:r>
            <a:r>
              <a:rPr lang="en-US" dirty="0"/>
              <a:t>chr10 fosmid sequence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9847" y="163957"/>
            <a:ext cx="5624081" cy="48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01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Retrieve CDS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399929" cy="2195464"/>
          </a:xfrm>
        </p:spPr>
        <p:txBody>
          <a:bodyPr/>
          <a:lstStyle/>
          <a:p>
            <a:r>
              <a:rPr lang="en-US" dirty="0"/>
              <a:t>In the </a:t>
            </a:r>
            <a:r>
              <a:rPr lang="en-US" b="1" dirty="0">
                <a:solidFill>
                  <a:srgbClr val="F6C16A"/>
                </a:solidFill>
              </a:rPr>
              <a:t>Polypeptide Details</a:t>
            </a:r>
            <a:r>
              <a:rPr lang="en-US" dirty="0"/>
              <a:t> section of the Gene Record Finder, select a row in the CDS table</a:t>
            </a:r>
          </a:p>
          <a:p>
            <a:r>
              <a:rPr lang="en-US" dirty="0"/>
              <a:t>The corresponding CDS sequence will appear in the </a:t>
            </a:r>
            <a:r>
              <a:rPr lang="en-US" b="1" dirty="0">
                <a:solidFill>
                  <a:srgbClr val="F6C16A"/>
                </a:solidFill>
              </a:rPr>
              <a:t>Sequence viewer</a:t>
            </a:r>
            <a:r>
              <a:rPr lang="en-US" dirty="0"/>
              <a:t> window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1201" y="4078654"/>
            <a:ext cx="7804156" cy="234395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40507">
            <a:off x="225445" y="5672585"/>
            <a:ext cx="624885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8934656">
            <a:off x="8126668" y="5124177"/>
            <a:ext cx="858912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8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>
            <a:extLst>
              <a:ext uri="{FF2B5EF4-FFF2-40B4-BE49-F238E27FC236}">
                <a16:creationId xmlns:a16="http://schemas.microsoft.com/office/drawing/2014/main" id="{5D2488E6-EE6B-F386-7605-19A4B7B7E567}"/>
              </a:ext>
            </a:extLst>
          </p:cNvPr>
          <p:cNvSpPr/>
          <p:nvPr/>
        </p:nvSpPr>
        <p:spPr>
          <a:xfrm>
            <a:off x="0" y="715336"/>
            <a:ext cx="9144000" cy="61492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itle 86"/>
          <p:cNvSpPr txBox="1">
            <a:spLocks/>
          </p:cNvSpPr>
          <p:nvPr/>
        </p:nvSpPr>
        <p:spPr>
          <a:xfrm>
            <a:off x="0" y="-79776"/>
            <a:ext cx="9144000" cy="7884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</a:rPr>
              <a:t>GEP Annotation Projects</a:t>
            </a:r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657CAF11-0597-B697-4A6D-23810389D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2" t="18594" r="6346" b="11594"/>
          <a:stretch/>
        </p:blipFill>
        <p:spPr>
          <a:xfrm>
            <a:off x="4225144" y="2101051"/>
            <a:ext cx="3730350" cy="3515048"/>
          </a:xfrm>
          <a:prstGeom prst="rect">
            <a:avLst/>
          </a:prstGeom>
        </p:spPr>
      </p:pic>
      <p:sp>
        <p:nvSpPr>
          <p:cNvPr id="295" name="Rectangle 294">
            <a:extLst>
              <a:ext uri="{FF2B5EF4-FFF2-40B4-BE49-F238E27FC236}">
                <a16:creationId xmlns:a16="http://schemas.microsoft.com/office/drawing/2014/main" id="{B04C3125-8813-54A3-7FEB-250E95755E12}"/>
              </a:ext>
            </a:extLst>
          </p:cNvPr>
          <p:cNvSpPr/>
          <p:nvPr/>
        </p:nvSpPr>
        <p:spPr>
          <a:xfrm rot="1219885">
            <a:off x="4036077" y="3382603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busckii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F1A3FBAD-5C4E-5814-FA4E-037C527608D9}"/>
              </a:ext>
            </a:extLst>
          </p:cNvPr>
          <p:cNvSpPr/>
          <p:nvPr/>
        </p:nvSpPr>
        <p:spPr>
          <a:xfrm rot="19737138">
            <a:off x="4106080" y="4741859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hydei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F45E399-FFBA-26A6-7836-5A23749403C9}"/>
              </a:ext>
            </a:extLst>
          </p:cNvPr>
          <p:cNvSpPr/>
          <p:nvPr/>
        </p:nvSpPr>
        <p:spPr>
          <a:xfrm rot="19114023">
            <a:off x="4035958" y="5075855"/>
            <a:ext cx="1040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navojoa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0F439389-3E60-3939-6B31-C4596D091D29}"/>
              </a:ext>
            </a:extLst>
          </p:cNvPr>
          <p:cNvSpPr/>
          <p:nvPr/>
        </p:nvSpPr>
        <p:spPr>
          <a:xfrm rot="18097787">
            <a:off x="4461852" y="5478442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arizonae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A2C9C1B-8163-0FA5-5DA3-8AC1B11B5AB5}"/>
              </a:ext>
            </a:extLst>
          </p:cNvPr>
          <p:cNvSpPr/>
          <p:nvPr/>
        </p:nvSpPr>
        <p:spPr>
          <a:xfrm rot="17093625">
            <a:off x="5074411" y="5680785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obscura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58923C8-5F36-983C-80AD-87BC00F69F23}"/>
              </a:ext>
            </a:extLst>
          </p:cNvPr>
          <p:cNvSpPr/>
          <p:nvPr/>
        </p:nvSpPr>
        <p:spPr>
          <a:xfrm rot="1122402">
            <a:off x="7539706" y="4664807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serrata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B7252580-43DE-4490-1A5C-AC21CA4693C9}"/>
              </a:ext>
            </a:extLst>
          </p:cNvPr>
          <p:cNvSpPr/>
          <p:nvPr/>
        </p:nvSpPr>
        <p:spPr>
          <a:xfrm rot="18048954">
            <a:off x="6603593" y="199880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suzukii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839F15A-CB17-98B9-8BA2-592975AF1CFE}"/>
              </a:ext>
            </a:extLst>
          </p:cNvPr>
          <p:cNvSpPr/>
          <p:nvPr/>
        </p:nvSpPr>
        <p:spPr>
          <a:xfrm rot="649405">
            <a:off x="3661064" y="3625785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55992B">
                    <a:lumMod val="50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grimshawi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F3953F68-22EA-00E0-3D44-2215F714D604}"/>
              </a:ext>
            </a:extLst>
          </p:cNvPr>
          <p:cNvSpPr/>
          <p:nvPr/>
        </p:nvSpPr>
        <p:spPr>
          <a:xfrm rot="20056797">
            <a:off x="4126135" y="4451120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55992B">
                    <a:lumMod val="50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virilis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3FD73B3C-27D2-5365-8D8C-5CD6F6ADD0F2}"/>
              </a:ext>
            </a:extLst>
          </p:cNvPr>
          <p:cNvSpPr/>
          <p:nvPr/>
        </p:nvSpPr>
        <p:spPr>
          <a:xfrm rot="18255399">
            <a:off x="4042498" y="5443734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55992B">
                    <a:lumMod val="50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mojavensis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B2651484-00EB-7413-B0BF-9DDD6B7280D3}"/>
              </a:ext>
            </a:extLst>
          </p:cNvPr>
          <p:cNvSpPr/>
          <p:nvPr/>
        </p:nvSpPr>
        <p:spPr>
          <a:xfrm rot="17759632">
            <a:off x="4652217" y="570736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willistoni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08E8128C-EE2D-D582-0739-C24CEC42A576}"/>
              </a:ext>
            </a:extLst>
          </p:cNvPr>
          <p:cNvSpPr/>
          <p:nvPr/>
        </p:nvSpPr>
        <p:spPr>
          <a:xfrm rot="3891030">
            <a:off x="6091658" y="5619812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miranda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75F896EF-F094-5BAC-06A3-A7F393561470}"/>
              </a:ext>
            </a:extLst>
          </p:cNvPr>
          <p:cNvSpPr/>
          <p:nvPr/>
        </p:nvSpPr>
        <p:spPr>
          <a:xfrm rot="2517433">
            <a:off x="6573781" y="5479036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pseudoobscura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847CF1C-D688-DB5E-1327-A3A495D33FD3}"/>
              </a:ext>
            </a:extLst>
          </p:cNvPr>
          <p:cNvSpPr/>
          <p:nvPr/>
        </p:nvSpPr>
        <p:spPr>
          <a:xfrm rot="3110934">
            <a:off x="6382223" y="5515133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persimilis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0A6E5FD9-D51A-7C26-0160-313B3FE9D328}"/>
              </a:ext>
            </a:extLst>
          </p:cNvPr>
          <p:cNvSpPr/>
          <p:nvPr/>
        </p:nvSpPr>
        <p:spPr>
          <a:xfrm rot="1834880">
            <a:off x="7420061" y="5185082"/>
            <a:ext cx="1427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bipectinata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0DF72A68-AD30-663D-BE0C-E9B9483D2B37}"/>
              </a:ext>
            </a:extLst>
          </p:cNvPr>
          <p:cNvSpPr/>
          <p:nvPr/>
        </p:nvSpPr>
        <p:spPr>
          <a:xfrm rot="2192818">
            <a:off x="7195326" y="5499993"/>
            <a:ext cx="1428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ananassae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83C989F-978B-E311-3B03-F9A00D89DB54}"/>
              </a:ext>
            </a:extLst>
          </p:cNvPr>
          <p:cNvSpPr/>
          <p:nvPr/>
        </p:nvSpPr>
        <p:spPr>
          <a:xfrm rot="403831">
            <a:off x="7577831" y="4299807"/>
            <a:ext cx="1266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kikkawai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ECBDF33D-C3AD-0200-E2B7-4BAADC84D505}"/>
              </a:ext>
            </a:extLst>
          </p:cNvPr>
          <p:cNvSpPr/>
          <p:nvPr/>
        </p:nvSpPr>
        <p:spPr>
          <a:xfrm rot="17350346">
            <a:off x="6169862" y="1521996"/>
            <a:ext cx="13237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B3580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ficusphila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644356FE-1F23-4A8F-7E85-8C686348B51E}"/>
              </a:ext>
            </a:extLst>
          </p:cNvPr>
          <p:cNvSpPr/>
          <p:nvPr/>
        </p:nvSpPr>
        <p:spPr>
          <a:xfrm rot="20872075">
            <a:off x="7674090" y="3515188"/>
            <a:ext cx="1109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rhopaloa</a:t>
            </a: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27885E68-F203-3723-212F-50077B4C20D2}"/>
              </a:ext>
            </a:extLst>
          </p:cNvPr>
          <p:cNvSpPr/>
          <p:nvPr/>
        </p:nvSpPr>
        <p:spPr>
          <a:xfrm>
            <a:off x="7723481" y="392887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B3580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elegans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D7A4DFB3-4D07-7DC5-D840-44481C1FFC85}"/>
              </a:ext>
            </a:extLst>
          </p:cNvPr>
          <p:cNvSpPr/>
          <p:nvPr/>
        </p:nvSpPr>
        <p:spPr>
          <a:xfrm rot="19658391">
            <a:off x="7403528" y="2683817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B3580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takahashii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0B38931-9908-68A2-5F56-08E2F90353D9}"/>
              </a:ext>
            </a:extLst>
          </p:cNvPr>
          <p:cNvSpPr/>
          <p:nvPr/>
        </p:nvSpPr>
        <p:spPr>
          <a:xfrm rot="19045092">
            <a:off x="7172002" y="2328747"/>
            <a:ext cx="1260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B3580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biarmipes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5B4207BA-EC0C-0833-D530-5CE92FCCA9C8}"/>
              </a:ext>
            </a:extLst>
          </p:cNvPr>
          <p:cNvSpPr/>
          <p:nvPr/>
        </p:nvSpPr>
        <p:spPr>
          <a:xfrm rot="20344015">
            <a:off x="7745720" y="3018305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B3580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eugracilis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A2B33DB3-74ED-5C00-6317-ECDEF183BE59}"/>
              </a:ext>
            </a:extLst>
          </p:cNvPr>
          <p:cNvSpPr/>
          <p:nvPr/>
        </p:nvSpPr>
        <p:spPr>
          <a:xfrm rot="4145455">
            <a:off x="4657215" y="1655869"/>
            <a:ext cx="990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yakuba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AF0BE5BA-9B6F-5D72-3E6B-467B28C2C0D1}"/>
              </a:ext>
            </a:extLst>
          </p:cNvPr>
          <p:cNvSpPr/>
          <p:nvPr/>
        </p:nvSpPr>
        <p:spPr>
          <a:xfrm rot="6002680">
            <a:off x="5908606" y="1618579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55992B">
                    <a:lumMod val="50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erecta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D59FEDF4-011E-40A8-5493-1C25204B47A1}"/>
              </a:ext>
            </a:extLst>
          </p:cNvPr>
          <p:cNvSpPr/>
          <p:nvPr/>
        </p:nvSpPr>
        <p:spPr>
          <a:xfrm rot="1964293">
            <a:off x="2908406" y="2555697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1D86CD">
                    <a:lumMod val="50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melanogaster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7B31093F-C64A-DF86-81D2-7958FEDC84AC}"/>
              </a:ext>
            </a:extLst>
          </p:cNvPr>
          <p:cNvSpPr/>
          <p:nvPr/>
        </p:nvSpPr>
        <p:spPr>
          <a:xfrm rot="3600000">
            <a:off x="4195975" y="1809987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simulans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E64E3D54-1C41-AEBD-3DA1-FB982820476E}"/>
              </a:ext>
            </a:extLst>
          </p:cNvPr>
          <p:cNvSpPr/>
          <p:nvPr/>
        </p:nvSpPr>
        <p:spPr>
          <a:xfrm rot="2826378">
            <a:off x="3840075" y="2070885"/>
            <a:ext cx="111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sechellia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E27AD390-B2E1-AEA9-15BA-20C649A94476}"/>
              </a:ext>
            </a:extLst>
          </p:cNvPr>
          <p:cNvSpPr/>
          <p:nvPr/>
        </p:nvSpPr>
        <p:spPr>
          <a:xfrm rot="2277493">
            <a:off x="3442259" y="2318374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mauritiana</a:t>
            </a: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FDF0568D-0CE7-91C4-5627-6F99EA70D7A1}"/>
              </a:ext>
            </a:extLst>
          </p:cNvPr>
          <p:cNvSpPr/>
          <p:nvPr/>
        </p:nvSpPr>
        <p:spPr>
          <a:xfrm rot="4784914">
            <a:off x="4951165" y="1459200"/>
            <a:ext cx="1199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santomea</a:t>
            </a: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6553025C-9E72-7FB7-1994-02031CE42EB1}"/>
              </a:ext>
            </a:extLst>
          </p:cNvPr>
          <p:cNvSpPr/>
          <p:nvPr/>
        </p:nvSpPr>
        <p:spPr>
          <a:xfrm rot="5400000">
            <a:off x="5461264" y="152199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teissieri</a:t>
            </a: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8485B9-47B7-49BA-482B-482E28D253C4}"/>
              </a:ext>
            </a:extLst>
          </p:cNvPr>
          <p:cNvSpPr/>
          <p:nvPr/>
        </p:nvSpPr>
        <p:spPr>
          <a:xfrm rot="18568854">
            <a:off x="6796702" y="2025052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subpulchrella</a:t>
            </a:r>
            <a:endParaRPr lang="en-US" sz="1400" i="1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216DF32-4C62-9949-EAA3-63F176821FD7}"/>
              </a:ext>
            </a:extLst>
          </p:cNvPr>
          <p:cNvSpPr/>
          <p:nvPr/>
        </p:nvSpPr>
        <p:spPr>
          <a:xfrm rot="4488456">
            <a:off x="5787712" y="5856643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guanche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C24E0B8A-214F-1588-31DB-3764E9479C46}"/>
              </a:ext>
            </a:extLst>
          </p:cNvPr>
          <p:cNvSpPr/>
          <p:nvPr/>
        </p:nvSpPr>
        <p:spPr>
          <a:xfrm rot="5400000">
            <a:off x="5308139" y="6011193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subobscura</a:t>
            </a:r>
            <a:endParaRPr lang="en-US" sz="1400" i="1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C2061D0-5AE6-4D12-26B6-A08FFEA1F0B5}"/>
              </a:ext>
            </a:extLst>
          </p:cNvPr>
          <p:cNvSpPr/>
          <p:nvPr/>
        </p:nvSpPr>
        <p:spPr>
          <a:xfrm rot="20569098">
            <a:off x="3394250" y="4313937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novamexicana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D9507E31-C024-6AA4-CCDE-56B5EA703F15}"/>
              </a:ext>
            </a:extLst>
          </p:cNvPr>
          <p:cNvSpPr/>
          <p:nvPr/>
        </p:nvSpPr>
        <p:spPr>
          <a:xfrm>
            <a:off x="3393066" y="3909532"/>
            <a:ext cx="1319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 albomicans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3C682D88-D027-CE1C-D4F8-FACBDD56545D}"/>
              </a:ext>
            </a:extLst>
          </p:cNvPr>
          <p:cNvGrpSpPr/>
          <p:nvPr/>
        </p:nvGrpSpPr>
        <p:grpSpPr>
          <a:xfrm>
            <a:off x="64008" y="3462543"/>
            <a:ext cx="2743200" cy="1380724"/>
            <a:chOff x="64008" y="3426918"/>
            <a:chExt cx="2743200" cy="1380724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1E9015B-73E8-03E3-86FA-23B7B8BB2F2E}"/>
                </a:ext>
              </a:extLst>
            </p:cNvPr>
            <p:cNvSpPr/>
            <p:nvPr/>
          </p:nvSpPr>
          <p:spPr>
            <a:xfrm>
              <a:off x="64008" y="3426918"/>
              <a:ext cx="2743200" cy="1380724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7C75C646-E39A-EB0F-2B04-AE176A52B8BD}"/>
                </a:ext>
              </a:extLst>
            </p:cNvPr>
            <p:cNvSpPr txBox="1"/>
            <p:nvPr/>
          </p:nvSpPr>
          <p:spPr>
            <a:xfrm>
              <a:off x="64008" y="3426918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The </a:t>
              </a:r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Pathways Project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annotates insulin signaling genes from </a:t>
              </a:r>
            </a:p>
            <a:p>
              <a:pPr algn="ctr" defTabSz="9144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31 </a:t>
              </a:r>
              <a:r>
                <a:rPr lang="en-US" sz="2000" i="1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Drosophila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species</a:t>
              </a:r>
            </a:p>
          </p:txBody>
        </p:sp>
      </p:grpSp>
      <p:sp>
        <p:nvSpPr>
          <p:cNvPr id="334" name="Rectangle 333">
            <a:extLst>
              <a:ext uri="{FF2B5EF4-FFF2-40B4-BE49-F238E27FC236}">
                <a16:creationId xmlns:a16="http://schemas.microsoft.com/office/drawing/2014/main" id="{5B9E286F-BC31-29AE-EE9D-5A3C1D806B36}"/>
              </a:ext>
            </a:extLst>
          </p:cNvPr>
          <p:cNvSpPr/>
          <p:nvPr/>
        </p:nvSpPr>
        <p:spPr>
          <a:xfrm rot="2556776">
            <a:off x="2932602" y="2161073"/>
            <a:ext cx="169457" cy="169457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381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6F3EA71E-1E97-A91E-0CBF-36493047F9E5}"/>
              </a:ext>
            </a:extLst>
          </p:cNvPr>
          <p:cNvSpPr/>
          <p:nvPr/>
        </p:nvSpPr>
        <p:spPr>
          <a:xfrm rot="943833">
            <a:off x="6402806" y="1178995"/>
            <a:ext cx="169457" cy="16945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3BF7C5A7-CB43-9FC1-B922-66AA6D5B0729}"/>
              </a:ext>
            </a:extLst>
          </p:cNvPr>
          <p:cNvSpPr/>
          <p:nvPr/>
        </p:nvSpPr>
        <p:spPr>
          <a:xfrm rot="18710792">
            <a:off x="4242398" y="6113293"/>
            <a:ext cx="169457" cy="16945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1E747D2-88AF-F230-52EF-8C2F92C27500}"/>
              </a:ext>
            </a:extLst>
          </p:cNvPr>
          <p:cNvSpPr/>
          <p:nvPr/>
        </p:nvSpPr>
        <p:spPr>
          <a:xfrm rot="14969520">
            <a:off x="8900939" y="2848522"/>
            <a:ext cx="169457" cy="169457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96B107F5-68ED-0A94-FAD4-C05B1A9829DA}"/>
              </a:ext>
            </a:extLst>
          </p:cNvPr>
          <p:cNvSpPr/>
          <p:nvPr/>
        </p:nvSpPr>
        <p:spPr>
          <a:xfrm rot="5928010">
            <a:off x="8685559" y="4444172"/>
            <a:ext cx="171483" cy="171483"/>
          </a:xfrm>
          <a:prstGeom prst="rect">
            <a:avLst/>
          </a:prstGeom>
          <a:solidFill>
            <a:srgbClr val="732E9A">
              <a:lumMod val="60000"/>
              <a:lumOff val="40000"/>
            </a:srgbClr>
          </a:solidFill>
          <a:ln w="38100" cap="flat" cmpd="sng" algn="ctr">
            <a:solidFill>
              <a:srgbClr val="732E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9E64369F-CF33-04FA-F099-0D82E119395A}"/>
              </a:ext>
            </a:extLst>
          </p:cNvPr>
          <p:cNvSpPr/>
          <p:nvPr/>
        </p:nvSpPr>
        <p:spPr>
          <a:xfrm>
            <a:off x="64008" y="842845"/>
            <a:ext cx="2743200" cy="252793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42E43E15-27D1-B09E-9DFA-7ABD275BF71D}"/>
              </a:ext>
            </a:extLst>
          </p:cNvPr>
          <p:cNvSpPr/>
          <p:nvPr/>
        </p:nvSpPr>
        <p:spPr>
          <a:xfrm>
            <a:off x="166616" y="1739721"/>
            <a:ext cx="365760" cy="22860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EC54DFAB-E276-B390-2B77-AC32D6DE64A7}"/>
              </a:ext>
            </a:extLst>
          </p:cNvPr>
          <p:cNvSpPr txBox="1"/>
          <p:nvPr/>
        </p:nvSpPr>
        <p:spPr>
          <a:xfrm>
            <a:off x="520182" y="1663949"/>
            <a:ext cx="2240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GEP Publications</a:t>
            </a: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84CA4EB-7607-ADE2-4962-9B85013AEAC0}"/>
              </a:ext>
            </a:extLst>
          </p:cNvPr>
          <p:cNvSpPr/>
          <p:nvPr/>
        </p:nvSpPr>
        <p:spPr>
          <a:xfrm>
            <a:off x="166616" y="2160933"/>
            <a:ext cx="365760" cy="228600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BF0FF5CA-22F1-F726-8EB6-8CF07B8EC796}"/>
              </a:ext>
            </a:extLst>
          </p:cNvPr>
          <p:cNvSpPr txBox="1"/>
          <p:nvPr/>
        </p:nvSpPr>
        <p:spPr>
          <a:xfrm>
            <a:off x="520182" y="2085161"/>
            <a:ext cx="2240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Motif Project</a:t>
            </a: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CF303FF6-A684-A015-1EE8-489ACA86E320}"/>
              </a:ext>
            </a:extLst>
          </p:cNvPr>
          <p:cNvSpPr/>
          <p:nvPr/>
        </p:nvSpPr>
        <p:spPr>
          <a:xfrm>
            <a:off x="166616" y="1323098"/>
            <a:ext cx="365760" cy="228600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381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675EBE56-3611-3326-7C9B-D8B6C6A6E279}"/>
              </a:ext>
            </a:extLst>
          </p:cNvPr>
          <p:cNvSpPr txBox="1"/>
          <p:nvPr/>
        </p:nvSpPr>
        <p:spPr>
          <a:xfrm>
            <a:off x="520182" y="1236276"/>
            <a:ext cx="2240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Informant Species</a:t>
            </a: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BC3FC174-6A0F-9531-E73A-C7DA06475B2D}"/>
              </a:ext>
            </a:extLst>
          </p:cNvPr>
          <p:cNvSpPr/>
          <p:nvPr/>
        </p:nvSpPr>
        <p:spPr>
          <a:xfrm>
            <a:off x="166616" y="2562750"/>
            <a:ext cx="365760" cy="228600"/>
          </a:xfrm>
          <a:prstGeom prst="rect">
            <a:avLst/>
          </a:prstGeom>
          <a:solidFill>
            <a:srgbClr val="732E9A">
              <a:lumMod val="60000"/>
              <a:lumOff val="40000"/>
            </a:srgbClr>
          </a:solidFill>
          <a:ln w="38100" cap="flat" cmpd="sng" algn="ctr">
            <a:solidFill>
              <a:srgbClr val="732E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0606CAAF-3614-2EF1-1005-B6A3D176D4E6}"/>
              </a:ext>
            </a:extLst>
          </p:cNvPr>
          <p:cNvSpPr txBox="1"/>
          <p:nvPr/>
        </p:nvSpPr>
        <p:spPr>
          <a:xfrm>
            <a:off x="520181" y="2486978"/>
            <a:ext cx="2240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F Expansion Project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44EF75F0-1CDA-7F73-0406-887FE6B8A98C}"/>
              </a:ext>
            </a:extLst>
          </p:cNvPr>
          <p:cNvSpPr txBox="1"/>
          <p:nvPr/>
        </p:nvSpPr>
        <p:spPr>
          <a:xfrm>
            <a:off x="64008" y="85890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F Element Projects </a:t>
            </a: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3DFB0BDB-852B-A2C2-45AE-13804557A9D1}"/>
              </a:ext>
            </a:extLst>
          </p:cNvPr>
          <p:cNvSpPr/>
          <p:nvPr/>
        </p:nvSpPr>
        <p:spPr>
          <a:xfrm rot="14761489">
            <a:off x="8562766" y="2397433"/>
            <a:ext cx="169457" cy="169457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68361FE5-6212-33AB-57A0-FC3B4C6F7503}"/>
              </a:ext>
            </a:extLst>
          </p:cNvPr>
          <p:cNvSpPr/>
          <p:nvPr/>
        </p:nvSpPr>
        <p:spPr>
          <a:xfrm rot="13921195">
            <a:off x="8238468" y="1976858"/>
            <a:ext cx="169457" cy="169457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1CB18A9B-9C0A-8C0F-49E0-0FD94A2ED55C}"/>
              </a:ext>
            </a:extLst>
          </p:cNvPr>
          <p:cNvSpPr/>
          <p:nvPr/>
        </p:nvSpPr>
        <p:spPr>
          <a:xfrm rot="12179780">
            <a:off x="6977002" y="1007424"/>
            <a:ext cx="169457" cy="169457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5F0152E6-078E-B168-EA9A-48BA101F5162}"/>
              </a:ext>
            </a:extLst>
          </p:cNvPr>
          <p:cNvSpPr/>
          <p:nvPr/>
        </p:nvSpPr>
        <p:spPr>
          <a:xfrm rot="16200000">
            <a:off x="8754843" y="4016650"/>
            <a:ext cx="169457" cy="169457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2C589D37-D075-29F0-3330-A8BD44DB47F0}"/>
              </a:ext>
            </a:extLst>
          </p:cNvPr>
          <p:cNvSpPr/>
          <p:nvPr/>
        </p:nvSpPr>
        <p:spPr>
          <a:xfrm rot="7386317">
            <a:off x="8619236" y="5613830"/>
            <a:ext cx="171483" cy="171483"/>
          </a:xfrm>
          <a:prstGeom prst="rect">
            <a:avLst/>
          </a:prstGeom>
          <a:solidFill>
            <a:srgbClr val="732E9A">
              <a:lumMod val="60000"/>
              <a:lumOff val="40000"/>
            </a:srgbClr>
          </a:solidFill>
          <a:ln w="38100" cap="flat" cmpd="sng" algn="ctr">
            <a:solidFill>
              <a:srgbClr val="732E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66398A71-8AF8-B66B-129B-95DAB4C2A9FA}"/>
              </a:ext>
            </a:extLst>
          </p:cNvPr>
          <p:cNvSpPr/>
          <p:nvPr/>
        </p:nvSpPr>
        <p:spPr>
          <a:xfrm rot="7620368">
            <a:off x="8509201" y="6118967"/>
            <a:ext cx="171483" cy="171483"/>
          </a:xfrm>
          <a:prstGeom prst="rect">
            <a:avLst/>
          </a:prstGeom>
          <a:solidFill>
            <a:srgbClr val="732E9A">
              <a:lumMod val="60000"/>
              <a:lumOff val="40000"/>
            </a:srgbClr>
          </a:solidFill>
          <a:ln w="38100" cap="flat" cmpd="sng" algn="ctr">
            <a:solidFill>
              <a:srgbClr val="732E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0C972DED-61FF-E8AE-E99A-EC75F0DD6868}"/>
              </a:ext>
            </a:extLst>
          </p:cNvPr>
          <p:cNvSpPr/>
          <p:nvPr/>
        </p:nvSpPr>
        <p:spPr>
          <a:xfrm rot="20631434">
            <a:off x="4059126" y="4709605"/>
            <a:ext cx="169457" cy="16945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C50967A6-173D-6C4D-3600-2BD94D3FA24C}"/>
              </a:ext>
            </a:extLst>
          </p:cNvPr>
          <p:cNvSpPr/>
          <p:nvPr/>
        </p:nvSpPr>
        <p:spPr>
          <a:xfrm rot="1316025">
            <a:off x="3562334" y="3549534"/>
            <a:ext cx="169457" cy="16945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A74DC74-B42A-EC62-D736-92BF4228BB20}"/>
              </a:ext>
            </a:extLst>
          </p:cNvPr>
          <p:cNvGrpSpPr/>
          <p:nvPr/>
        </p:nvGrpSpPr>
        <p:grpSpPr>
          <a:xfrm>
            <a:off x="7081326" y="6414548"/>
            <a:ext cx="1839744" cy="334163"/>
            <a:chOff x="7342397" y="6509144"/>
            <a:chExt cx="1839744" cy="334163"/>
          </a:xfrm>
        </p:grpSpPr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B95340DF-93EA-DD8F-341C-811CEF38430E}"/>
                </a:ext>
              </a:extLst>
            </p:cNvPr>
            <p:cNvSpPr txBox="1"/>
            <p:nvPr/>
          </p:nvSpPr>
          <p:spPr>
            <a:xfrm>
              <a:off x="7342397" y="6509144"/>
              <a:ext cx="1839744" cy="33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Tree scale: 0.1</a:t>
              </a:r>
            </a:p>
          </p:txBody>
        </p: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EE9609A5-B92E-DFB2-E6BF-F13B080797EA}"/>
                </a:ext>
              </a:extLst>
            </p:cNvPr>
            <p:cNvCxnSpPr>
              <a:cxnSpLocks/>
            </p:cNvCxnSpPr>
            <p:nvPr/>
          </p:nvCxnSpPr>
          <p:spPr>
            <a:xfrm>
              <a:off x="8829774" y="6679723"/>
              <a:ext cx="21093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83DA9207-FC8C-1767-9603-61011A409631}"/>
                </a:ext>
              </a:extLst>
            </p:cNvPr>
            <p:cNvCxnSpPr>
              <a:cxnSpLocks/>
            </p:cNvCxnSpPr>
            <p:nvPr/>
          </p:nvCxnSpPr>
          <p:spPr>
            <a:xfrm>
              <a:off x="8829773" y="6638347"/>
              <a:ext cx="0" cy="8134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9D056188-2464-235B-521A-9E959A77557F}"/>
                </a:ext>
              </a:extLst>
            </p:cNvPr>
            <p:cNvCxnSpPr>
              <a:cxnSpLocks/>
            </p:cNvCxnSpPr>
            <p:nvPr/>
          </p:nvCxnSpPr>
          <p:spPr>
            <a:xfrm>
              <a:off x="9040711" y="6638347"/>
              <a:ext cx="0" cy="8134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62" name="Rectangle 361">
            <a:extLst>
              <a:ext uri="{FF2B5EF4-FFF2-40B4-BE49-F238E27FC236}">
                <a16:creationId xmlns:a16="http://schemas.microsoft.com/office/drawing/2014/main" id="{331E9DE6-707C-A851-3434-E224116E2EB2}"/>
              </a:ext>
            </a:extLst>
          </p:cNvPr>
          <p:cNvSpPr/>
          <p:nvPr/>
        </p:nvSpPr>
        <p:spPr>
          <a:xfrm rot="3975748">
            <a:off x="8759471" y="2311490"/>
            <a:ext cx="171483" cy="171483"/>
          </a:xfrm>
          <a:prstGeom prst="rect">
            <a:avLst/>
          </a:prstGeom>
          <a:solidFill>
            <a:srgbClr val="732E9A">
              <a:lumMod val="60000"/>
              <a:lumOff val="40000"/>
            </a:srgbClr>
          </a:solidFill>
          <a:ln w="38100" cap="flat" cmpd="sng" algn="ctr">
            <a:solidFill>
              <a:srgbClr val="732E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33D9460-0703-87B4-E60C-7085984EC637}"/>
              </a:ext>
            </a:extLst>
          </p:cNvPr>
          <p:cNvSpPr/>
          <p:nvPr/>
        </p:nvSpPr>
        <p:spPr>
          <a:xfrm rot="2301118">
            <a:off x="8331499" y="5980662"/>
            <a:ext cx="169457" cy="16945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E62835-3FAF-6F89-61EE-3DA394A0627C}"/>
              </a:ext>
            </a:extLst>
          </p:cNvPr>
          <p:cNvSpPr/>
          <p:nvPr/>
        </p:nvSpPr>
        <p:spPr>
          <a:xfrm>
            <a:off x="166616" y="2956515"/>
            <a:ext cx="36576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9672B-67AE-0730-DCEB-718BD61CBEA9}"/>
              </a:ext>
            </a:extLst>
          </p:cNvPr>
          <p:cNvSpPr txBox="1"/>
          <p:nvPr/>
        </p:nvSpPr>
        <p:spPr>
          <a:xfrm>
            <a:off x="520181" y="2880743"/>
            <a:ext cx="2240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D. willistoni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Arial" charset="0"/>
                <a:cs typeface="Calibri" panose="020F0502020204030204" pitchFamily="34" charset="0"/>
              </a:rPr>
              <a:t>Project</a:t>
            </a:r>
            <a:endParaRPr lang="en-US" sz="2000" i="1" dirty="0">
              <a:solidFill>
                <a:prstClr val="black"/>
              </a:solidFill>
              <a:latin typeface="Calibri" panose="020F0502020204030204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DA2F0-0BBC-E1EA-417E-AC3974F544D4}"/>
              </a:ext>
            </a:extLst>
          </p:cNvPr>
          <p:cNvSpPr/>
          <p:nvPr/>
        </p:nvSpPr>
        <p:spPr>
          <a:xfrm rot="18000000">
            <a:off x="4873205" y="6339061"/>
            <a:ext cx="173736" cy="1737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1D0C1B-7199-BE7F-1FA5-E6BE3C77639E}"/>
              </a:ext>
            </a:extLst>
          </p:cNvPr>
          <p:cNvGrpSpPr/>
          <p:nvPr/>
        </p:nvGrpSpPr>
        <p:grpSpPr>
          <a:xfrm>
            <a:off x="64008" y="4935027"/>
            <a:ext cx="2743200" cy="1854679"/>
            <a:chOff x="64008" y="4935027"/>
            <a:chExt cx="2743200" cy="1854679"/>
          </a:xfrm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6F784344-ACCC-C21D-99FE-89E03D2D721F}"/>
                </a:ext>
              </a:extLst>
            </p:cNvPr>
            <p:cNvGrpSpPr/>
            <p:nvPr/>
          </p:nvGrpSpPr>
          <p:grpSpPr>
            <a:xfrm>
              <a:off x="64008" y="4935027"/>
              <a:ext cx="2743200" cy="1854679"/>
              <a:chOff x="64008" y="4935027"/>
              <a:chExt cx="2743200" cy="185467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100EEEF-2919-2526-05F0-B6CE627E4517}"/>
                  </a:ext>
                </a:extLst>
              </p:cNvPr>
              <p:cNvGrpSpPr/>
              <p:nvPr/>
            </p:nvGrpSpPr>
            <p:grpSpPr>
              <a:xfrm>
                <a:off x="64008" y="4935027"/>
                <a:ext cx="2743200" cy="1854679"/>
                <a:chOff x="64008" y="4935027"/>
                <a:chExt cx="2743200" cy="1854679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B0C309F7-4AC5-7604-9E24-738B7510A71C}"/>
                    </a:ext>
                  </a:extLst>
                </p:cNvPr>
                <p:cNvSpPr/>
                <p:nvPr/>
              </p:nvSpPr>
              <p:spPr>
                <a:xfrm>
                  <a:off x="64008" y="4935027"/>
                  <a:ext cx="2743200" cy="1854679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9050" cap="flat" cmpd="sng" algn="ctr">
                  <a:solidFill>
                    <a:srgbClr val="E7E6E6">
                      <a:lumMod val="9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37C7F276-E9DC-A82E-A52E-8BEBB509D84B}"/>
                    </a:ext>
                  </a:extLst>
                </p:cNvPr>
                <p:cNvSpPr txBox="1"/>
                <p:nvPr/>
              </p:nvSpPr>
              <p:spPr>
                <a:xfrm>
                  <a:off x="64008" y="4965232"/>
                  <a:ext cx="274320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The </a:t>
                  </a:r>
                  <a:r>
                    <a:rPr lang="en-US" sz="2000" b="1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Parasitoid Wasp Project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 annotates genes from 4 wasp species</a:t>
                  </a:r>
                </a:p>
              </p:txBody>
            </p:sp>
          </p:grpSp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F8CEFF1B-85DD-C884-791F-6173E56AA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299" y="5993949"/>
                <a:ext cx="1438801" cy="73504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B7A5CB-C9B0-1411-FDE7-79C8581E7303}"/>
                </a:ext>
              </a:extLst>
            </p:cNvPr>
            <p:cNvSpPr/>
            <p:nvPr/>
          </p:nvSpPr>
          <p:spPr>
            <a:xfrm>
              <a:off x="1723576" y="6643877"/>
              <a:ext cx="528531" cy="9174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7B86FC-6524-463B-F455-B283AC9D3390}"/>
                </a:ext>
              </a:extLst>
            </p:cNvPr>
            <p:cNvSpPr txBox="1"/>
            <p:nvPr/>
          </p:nvSpPr>
          <p:spPr>
            <a:xfrm>
              <a:off x="1749460" y="6526972"/>
              <a:ext cx="827558" cy="2394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defTabSz="914400"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© Alex Wild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248341"/>
          </a:xfrm>
        </p:spPr>
        <p:txBody>
          <a:bodyPr>
            <a:normAutofit/>
          </a:bodyPr>
          <a:lstStyle/>
          <a:p>
            <a:r>
              <a:rPr lang="en-US" dirty="0"/>
              <a:t>Retrieve the fosmid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369364"/>
            <a:ext cx="8662893" cy="2254020"/>
          </a:xfrm>
        </p:spPr>
        <p:txBody>
          <a:bodyPr/>
          <a:lstStyle/>
          <a:p>
            <a:r>
              <a:rPr lang="en-US" dirty="0"/>
              <a:t>Go back to the Genome Browser (first tab) and navigate to </a:t>
            </a:r>
            <a:r>
              <a:rPr lang="en-US" b="1" dirty="0">
                <a:solidFill>
                  <a:srgbClr val="F6C16A"/>
                </a:solidFill>
              </a:rPr>
              <a:t>chr10</a:t>
            </a:r>
          </a:p>
          <a:p>
            <a:r>
              <a:rPr lang="en-US" dirty="0"/>
              <a:t>Click on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link under the “View” menu, then click on the “</a:t>
            </a:r>
            <a:r>
              <a:rPr lang="en-US" b="1" dirty="0">
                <a:solidFill>
                  <a:srgbClr val="F6C16A"/>
                </a:solidFill>
              </a:rPr>
              <a:t>get DNA</a:t>
            </a:r>
            <a:r>
              <a:rPr lang="en-US" dirty="0"/>
              <a:t>” button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20"/>
          <a:stretch/>
        </p:blipFill>
        <p:spPr>
          <a:xfrm>
            <a:off x="354106" y="3753121"/>
            <a:ext cx="8456674" cy="96327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7456006">
            <a:off x="6549397" y="3294444"/>
            <a:ext cx="529244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108" y="4885616"/>
            <a:ext cx="3931688" cy="1522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18395" y="4888207"/>
            <a:ext cx="3991248" cy="181066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281853">
            <a:off x="4414942" y="6048290"/>
            <a:ext cx="579606" cy="43258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02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0"/>
            <a:ext cx="8399930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Compare the CDS against the fosmid sequence with </a:t>
            </a:r>
            <a:r>
              <a:rPr lang="en-US" i="1" dirty="0"/>
              <a:t>blastx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429871"/>
            <a:ext cx="8525294" cy="54281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Copy and paste the </a:t>
            </a:r>
            <a:r>
              <a:rPr lang="en-US" b="1" dirty="0">
                <a:solidFill>
                  <a:srgbClr val="F6C16A"/>
                </a:solidFill>
              </a:rPr>
              <a:t>genomic sequence from tab 1</a:t>
            </a:r>
            <a:r>
              <a:rPr lang="en-US" dirty="0"/>
              <a:t> into the “Enter </a:t>
            </a:r>
            <a:r>
              <a:rPr lang="en-US" b="1" dirty="0">
                <a:solidFill>
                  <a:srgbClr val="F6C16A"/>
                </a:solidFill>
              </a:rPr>
              <a:t>Query</a:t>
            </a:r>
            <a:r>
              <a:rPr lang="en-US" dirty="0"/>
              <a:t> Sequence” textbox </a:t>
            </a:r>
          </a:p>
          <a:p>
            <a:r>
              <a:rPr lang="en-US" dirty="0"/>
              <a:t>Copy and paste the sequence for the </a:t>
            </a:r>
            <a:r>
              <a:rPr lang="en-US" b="1" dirty="0">
                <a:solidFill>
                  <a:srgbClr val="F6C16A"/>
                </a:solidFill>
              </a:rPr>
              <a:t>CDS 1_9473_0</a:t>
            </a:r>
            <a:r>
              <a:rPr lang="en-US" dirty="0"/>
              <a:t> from tab 2 into the “Enter </a:t>
            </a:r>
            <a:r>
              <a:rPr lang="en-US" b="1" dirty="0">
                <a:solidFill>
                  <a:srgbClr val="F6C16A"/>
                </a:solidFill>
              </a:rPr>
              <a:t>Subject</a:t>
            </a:r>
            <a:r>
              <a:rPr lang="en-US" dirty="0">
                <a:solidFill>
                  <a:srgbClr val="F6C16A"/>
                </a:solidFill>
              </a:rPr>
              <a:t> </a:t>
            </a:r>
            <a:r>
              <a:rPr lang="en-US" dirty="0"/>
              <a:t>Sequence” textbox</a:t>
            </a:r>
          </a:p>
          <a:p>
            <a:r>
              <a:rPr lang="en-US" dirty="0"/>
              <a:t>Expand the “Algorithm parameters” section: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Verify the Word size is set to </a:t>
            </a:r>
            <a:r>
              <a:rPr lang="en-US" b="1" dirty="0">
                <a:solidFill>
                  <a:srgbClr val="FFCC66"/>
                </a:solidFill>
              </a:rPr>
              <a:t>3</a:t>
            </a:r>
            <a:r>
              <a:rPr lang="en-US" dirty="0"/>
              <a:t>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Turn off </a:t>
            </a:r>
            <a:r>
              <a:rPr lang="en-US" b="1" dirty="0">
                <a:solidFill>
                  <a:srgbClr val="F6C16A"/>
                </a:solidFill>
              </a:rPr>
              <a:t>compositional adjustments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b="1" dirty="0">
              <a:solidFill>
                <a:srgbClr val="F6C16A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Turn off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low complexity filter</a:t>
            </a:r>
          </a:p>
          <a:p>
            <a:pPr lvl="1"/>
            <a:endParaRPr lang="en-US" dirty="0"/>
          </a:p>
          <a:p>
            <a:r>
              <a:rPr lang="en-US" dirty="0"/>
              <a:t>Click “BLAST”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5072" b="5072"/>
          <a:stretch/>
        </p:blipFill>
        <p:spPr>
          <a:xfrm>
            <a:off x="1133723" y="4711149"/>
            <a:ext cx="5686177" cy="436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594" b="4541"/>
          <a:stretch/>
        </p:blipFill>
        <p:spPr>
          <a:xfrm>
            <a:off x="1133723" y="5562600"/>
            <a:ext cx="3584327" cy="365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94722" y="3961340"/>
            <a:ext cx="2753878" cy="4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1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 the Expect threshold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1550894"/>
            <a:ext cx="8650194" cy="5154500"/>
          </a:xfrm>
        </p:spPr>
        <p:txBody>
          <a:bodyPr>
            <a:normAutofit/>
          </a:bodyPr>
          <a:lstStyle/>
          <a:p>
            <a:r>
              <a:rPr lang="en-US" dirty="0"/>
              <a:t>E-value is negatively correlated with alignment length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Difficult to find small exons with BLAST</a:t>
            </a:r>
          </a:p>
          <a:p>
            <a:pPr marL="685800" lvl="2" indent="0">
              <a:buNone/>
            </a:pPr>
            <a:endParaRPr lang="en-US" dirty="0"/>
          </a:p>
          <a:p>
            <a:r>
              <a:rPr lang="en-US" dirty="0"/>
              <a:t>Sometimes BLAST cannot find regions with significant similarity: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 the </a:t>
            </a:r>
            <a:r>
              <a:rPr lang="en-US" b="1" dirty="0">
                <a:solidFill>
                  <a:srgbClr val="F6C16A"/>
                </a:solidFill>
              </a:rPr>
              <a:t>Query </a:t>
            </a:r>
            <a:r>
              <a:rPr lang="en-US" b="1" dirty="0" err="1">
                <a:solidFill>
                  <a:srgbClr val="F6C16A"/>
                </a:solidFill>
              </a:rPr>
              <a:t>subrange</a:t>
            </a:r>
            <a:r>
              <a:rPr lang="en-US" dirty="0"/>
              <a:t> field to restrict the search region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Change the </a:t>
            </a:r>
            <a:r>
              <a:rPr lang="en-US" b="1" dirty="0">
                <a:solidFill>
                  <a:srgbClr val="F6C16A"/>
                </a:solidFill>
              </a:rPr>
              <a:t>Expect threshold </a:t>
            </a:r>
            <a:r>
              <a:rPr lang="en-US" dirty="0"/>
              <a:t>to 1000 and try again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Keep increasing the Expect threshold until you get hits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This strategy will identify regions with very weak similarity, but they can be better than nothing</a:t>
            </a:r>
          </a:p>
        </p:txBody>
      </p:sp>
    </p:spTree>
    <p:extLst>
      <p:ext uri="{BB962C8B-B14F-4D97-AF65-F5344CB8AC3E}">
        <p14:creationId xmlns:p14="http://schemas.microsoft.com/office/powerpoint/2010/main" val="4293354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320064"/>
            <a:ext cx="8399929" cy="4508040"/>
          </a:xfrm>
        </p:spPr>
        <p:txBody>
          <a:bodyPr/>
          <a:lstStyle/>
          <a:p>
            <a:r>
              <a:rPr lang="en-US" i="1" dirty="0"/>
              <a:t>blastx </a:t>
            </a:r>
            <a:r>
              <a:rPr lang="en-US" dirty="0"/>
              <a:t>result shows a weak alignment</a:t>
            </a:r>
          </a:p>
          <a:p>
            <a:pPr lvl="1"/>
            <a:r>
              <a:rPr lang="en-US" dirty="0"/>
              <a:t>50 identities and 94 similarities (positives)</a:t>
            </a:r>
          </a:p>
          <a:p>
            <a:pPr lvl="1"/>
            <a:r>
              <a:rPr lang="en-US" dirty="0"/>
              <a:t>Low degree of similarity is not unusual when comparing single exons from these two species</a:t>
            </a:r>
          </a:p>
          <a:p>
            <a:pPr lvl="1"/>
            <a:r>
              <a:rPr lang="en-US" b="1" dirty="0"/>
              <a:t>Location</a:t>
            </a:r>
            <a:r>
              <a:rPr lang="en-US" dirty="0"/>
              <a:t>: </a:t>
            </a:r>
            <a:r>
              <a:rPr lang="en-US" b="1" dirty="0">
                <a:solidFill>
                  <a:srgbClr val="FFCC66"/>
                </a:solidFill>
              </a:rPr>
              <a:t>16866-17504</a:t>
            </a:r>
            <a:r>
              <a:rPr lang="en-US" dirty="0"/>
              <a:t>, </a:t>
            </a:r>
            <a:r>
              <a:rPr lang="en-US" b="1" dirty="0"/>
              <a:t>frame</a:t>
            </a:r>
            <a:r>
              <a:rPr lang="en-US" dirty="0"/>
              <a:t>: </a:t>
            </a:r>
            <a:r>
              <a:rPr lang="en-US" b="1" dirty="0">
                <a:solidFill>
                  <a:srgbClr val="FFCC66"/>
                </a:solidFill>
              </a:rPr>
              <a:t>+3</a:t>
            </a:r>
            <a:r>
              <a:rPr lang="en-US" dirty="0"/>
              <a:t>, missing first 92 aa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Examine the </a:t>
            </a:r>
            <a:r>
              <a:rPr lang="en-US" i="1" dirty="0"/>
              <a:t>blastx </a:t>
            </a:r>
            <a:r>
              <a:rPr lang="en-US" dirty="0"/>
              <a:t>alignment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7130" y="3581400"/>
            <a:ext cx="6327377" cy="31555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04926" y="4555784"/>
            <a:ext cx="5388629" cy="1897727"/>
            <a:chOff x="1204926" y="4555784"/>
            <a:chExt cx="5388629" cy="1897727"/>
          </a:xfrm>
        </p:grpSpPr>
        <p:sp>
          <p:nvSpPr>
            <p:cNvPr id="5" name="Rectangle 4"/>
            <p:cNvSpPr/>
            <p:nvPr/>
          </p:nvSpPr>
          <p:spPr>
            <a:xfrm>
              <a:off x="6140448" y="4555784"/>
              <a:ext cx="314203" cy="203200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04926" y="4783593"/>
              <a:ext cx="994577" cy="216378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72008" y="6271713"/>
              <a:ext cx="521547" cy="181798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04926" y="5043546"/>
            <a:ext cx="994577" cy="18651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the second CDS (2_9473_0)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683" y="1436142"/>
            <a:ext cx="8736973" cy="5421858"/>
          </a:xfrm>
        </p:spPr>
        <p:txBody>
          <a:bodyPr>
            <a:normAutofit/>
          </a:bodyPr>
          <a:lstStyle/>
          <a:p>
            <a:r>
              <a:rPr lang="en-US" dirty="0"/>
              <a:t>Perform similar </a:t>
            </a:r>
            <a:r>
              <a:rPr lang="en-US" i="1" dirty="0"/>
              <a:t>blastx </a:t>
            </a:r>
            <a:r>
              <a:rPr lang="en-US" dirty="0"/>
              <a:t>search with CDS 2_9473_0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Location</a:t>
            </a:r>
            <a:r>
              <a:rPr lang="en-US" dirty="0"/>
              <a:t>: </a:t>
            </a:r>
            <a:r>
              <a:rPr lang="en-US" b="1" dirty="0">
                <a:solidFill>
                  <a:srgbClr val="FFCC66"/>
                </a:solidFill>
              </a:rPr>
              <a:t>chr10:18,476-19,747</a:t>
            </a:r>
            <a:r>
              <a:rPr lang="en-US" dirty="0"/>
              <a:t>; </a:t>
            </a:r>
            <a:r>
              <a:rPr lang="en-US" b="1" dirty="0"/>
              <a:t>Frame</a:t>
            </a:r>
            <a:r>
              <a:rPr lang="en-US" dirty="0"/>
              <a:t>: </a:t>
            </a:r>
            <a:r>
              <a:rPr lang="en-US" b="1" dirty="0">
                <a:solidFill>
                  <a:srgbClr val="FFCC66"/>
                </a:solidFill>
              </a:rPr>
              <a:t>+2</a:t>
            </a:r>
            <a:r>
              <a:rPr lang="en-US" dirty="0"/>
              <a:t>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Alignment includes the entire CDS except for first amino acid</a:t>
            </a:r>
          </a:p>
          <a:p>
            <a:r>
              <a:rPr lang="en-US" dirty="0"/>
              <a:t>For larger genes, continue mapping each exon with </a:t>
            </a:r>
            <a:r>
              <a:rPr lang="en-US" i="1" dirty="0"/>
              <a:t>blastx </a:t>
            </a:r>
            <a:r>
              <a:rPr lang="en-US" dirty="0"/>
              <a:t>(adjust Expect threshold as needed)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Record location, frame, and missing amino acids</a:t>
            </a:r>
          </a:p>
          <a:p>
            <a:r>
              <a:rPr lang="en-US" dirty="0"/>
              <a:t>BLAST</a:t>
            </a:r>
            <a:r>
              <a:rPr lang="en-US" i="1" dirty="0"/>
              <a:t> </a:t>
            </a:r>
            <a:r>
              <a:rPr lang="en-US" dirty="0"/>
              <a:t>might not find very small exons</a:t>
            </a:r>
            <a:endParaRPr lang="en-US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Move on and come back later</a:t>
            </a:r>
          </a:p>
          <a:p>
            <a:r>
              <a:rPr lang="en-US" dirty="0"/>
              <a:t>Plotting the location of each CDS might help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Note the parts of the CDS’s missing from the alignments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1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a gene model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Determine the exact start and end positions of each exon for the putative </a:t>
            </a:r>
            <a:r>
              <a:rPr lang="en-US" dirty="0" err="1"/>
              <a:t>mav</a:t>
            </a:r>
            <a:r>
              <a:rPr lang="en-US" dirty="0"/>
              <a:t>-PA ortholog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801899" y="2458248"/>
            <a:ext cx="7511721" cy="1899067"/>
          </a:xfrm>
        </p:spPr>
      </p:pic>
    </p:spTree>
    <p:extLst>
      <p:ext uri="{BB962C8B-B14F-4D97-AF65-F5344CB8AC3E}">
        <p14:creationId xmlns:p14="http://schemas.microsoft.com/office/powerpoint/2010/main" val="587640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015BF2A-C662-B3C4-37E3-19FED2E73894}"/>
              </a:ext>
            </a:extLst>
          </p:cNvPr>
          <p:cNvGrpSpPr/>
          <p:nvPr/>
        </p:nvGrpSpPr>
        <p:grpSpPr>
          <a:xfrm>
            <a:off x="153336" y="4254500"/>
            <a:ext cx="8837328" cy="2412652"/>
            <a:chOff x="153336" y="4254500"/>
            <a:chExt cx="8837328" cy="2412652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922F08B-DAEB-2582-D2D4-7199B154CD3C}"/>
                </a:ext>
              </a:extLst>
            </p:cNvPr>
            <p:cNvSpPr/>
            <p:nvPr/>
          </p:nvSpPr>
          <p:spPr>
            <a:xfrm>
              <a:off x="153336" y="4254500"/>
              <a:ext cx="8837328" cy="2412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B30CC01-8631-3079-965B-0D3EB6D8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4251" y="4343400"/>
              <a:ext cx="8802718" cy="22219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missing parts of CDS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blastx </a:t>
            </a:r>
            <a:r>
              <a:rPr lang="en-US" dirty="0"/>
              <a:t>CDS alignments for </a:t>
            </a:r>
            <a:r>
              <a:rPr lang="en-US" i="1" dirty="0" err="1"/>
              <a:t>mav</a:t>
            </a:r>
            <a:r>
              <a:rPr lang="en-US" dirty="0"/>
              <a:t> on </a:t>
            </a:r>
            <a:r>
              <a:rPr lang="en-US" i="1" dirty="0"/>
              <a:t>D. virilis</a:t>
            </a:r>
          </a:p>
        </p:txBody>
      </p: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>
            <a:off x="807358" y="2911098"/>
            <a:ext cx="7391400" cy="158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9"/>
          <p:cNvCxnSpPr>
            <a:cxnSpLocks noChangeShapeType="1"/>
          </p:cNvCxnSpPr>
          <p:nvPr/>
        </p:nvCxnSpPr>
        <p:spPr bwMode="auto">
          <a:xfrm>
            <a:off x="5074558" y="3368298"/>
            <a:ext cx="2438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178958" y="3444498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93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398158" y="3444498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271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1645558" y="3368298"/>
            <a:ext cx="685800" cy="1588"/>
          </a:xfrm>
          <a:prstGeom prst="lin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4922158" y="3444498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2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7284358" y="3444498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431</a:t>
            </a: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2331358" y="2996823"/>
            <a:ext cx="1295400" cy="373063"/>
            <a:chOff x="2286000" y="2066925"/>
            <a:chExt cx="1295400" cy="373063"/>
          </a:xfrm>
        </p:grpSpPr>
        <p:cxnSp>
          <p:nvCxnSpPr>
            <p:cNvPr id="12" name="Straight Connector 8"/>
            <p:cNvCxnSpPr>
              <a:cxnSpLocks noChangeShapeType="1"/>
            </p:cNvCxnSpPr>
            <p:nvPr/>
          </p:nvCxnSpPr>
          <p:spPr bwMode="auto">
            <a:xfrm>
              <a:off x="2286000" y="2438400"/>
              <a:ext cx="12954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9"/>
            <p:cNvCxnSpPr>
              <a:cxnSpLocks noChangeShapeType="1"/>
            </p:cNvCxnSpPr>
            <p:nvPr/>
          </p:nvCxnSpPr>
          <p:spPr bwMode="auto">
            <a:xfrm rot="5400000">
              <a:off x="2167732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0"/>
            <p:cNvCxnSpPr>
              <a:cxnSpLocks noChangeShapeType="1"/>
            </p:cNvCxnSpPr>
            <p:nvPr/>
          </p:nvCxnSpPr>
          <p:spPr bwMode="auto">
            <a:xfrm rot="5400000">
              <a:off x="2209007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33"/>
            <p:cNvCxnSpPr>
              <a:cxnSpLocks noChangeShapeType="1"/>
            </p:cNvCxnSpPr>
            <p:nvPr/>
          </p:nvCxnSpPr>
          <p:spPr bwMode="auto">
            <a:xfrm rot="5400000">
              <a:off x="2250282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34"/>
            <p:cNvCxnSpPr>
              <a:cxnSpLocks noChangeShapeType="1"/>
            </p:cNvCxnSpPr>
            <p:nvPr/>
          </p:nvCxnSpPr>
          <p:spPr bwMode="auto">
            <a:xfrm rot="5400000">
              <a:off x="2291557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37"/>
            <p:cNvCxnSpPr>
              <a:cxnSpLocks noChangeShapeType="1"/>
            </p:cNvCxnSpPr>
            <p:nvPr/>
          </p:nvCxnSpPr>
          <p:spPr bwMode="auto">
            <a:xfrm rot="5400000">
              <a:off x="2412207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39"/>
            <p:cNvCxnSpPr>
              <a:cxnSpLocks noChangeShapeType="1"/>
            </p:cNvCxnSpPr>
            <p:nvPr/>
          </p:nvCxnSpPr>
          <p:spPr bwMode="auto">
            <a:xfrm rot="5400000">
              <a:off x="2494757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40"/>
            <p:cNvCxnSpPr>
              <a:cxnSpLocks noChangeShapeType="1"/>
            </p:cNvCxnSpPr>
            <p:nvPr/>
          </p:nvCxnSpPr>
          <p:spPr bwMode="auto">
            <a:xfrm rot="5400000">
              <a:off x="2536032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577307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42"/>
            <p:cNvCxnSpPr>
              <a:cxnSpLocks noChangeShapeType="1"/>
            </p:cNvCxnSpPr>
            <p:nvPr/>
          </p:nvCxnSpPr>
          <p:spPr bwMode="auto">
            <a:xfrm rot="5400000">
              <a:off x="2618582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43"/>
            <p:cNvCxnSpPr>
              <a:cxnSpLocks noChangeShapeType="1"/>
            </p:cNvCxnSpPr>
            <p:nvPr/>
          </p:nvCxnSpPr>
          <p:spPr bwMode="auto">
            <a:xfrm rot="5400000">
              <a:off x="2656682" y="2218531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47"/>
            <p:cNvCxnSpPr>
              <a:cxnSpLocks noChangeShapeType="1"/>
            </p:cNvCxnSpPr>
            <p:nvPr/>
          </p:nvCxnSpPr>
          <p:spPr bwMode="auto">
            <a:xfrm rot="5400000">
              <a:off x="2815432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48"/>
            <p:cNvCxnSpPr>
              <a:cxnSpLocks noChangeShapeType="1"/>
            </p:cNvCxnSpPr>
            <p:nvPr/>
          </p:nvCxnSpPr>
          <p:spPr bwMode="auto">
            <a:xfrm rot="5400000">
              <a:off x="2856707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49"/>
            <p:cNvCxnSpPr>
              <a:cxnSpLocks noChangeShapeType="1"/>
            </p:cNvCxnSpPr>
            <p:nvPr/>
          </p:nvCxnSpPr>
          <p:spPr bwMode="auto">
            <a:xfrm rot="5400000">
              <a:off x="2897982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50"/>
            <p:cNvCxnSpPr>
              <a:cxnSpLocks noChangeShapeType="1"/>
            </p:cNvCxnSpPr>
            <p:nvPr/>
          </p:nvCxnSpPr>
          <p:spPr bwMode="auto">
            <a:xfrm rot="5400000">
              <a:off x="2939257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51"/>
            <p:cNvCxnSpPr>
              <a:cxnSpLocks noChangeShapeType="1"/>
            </p:cNvCxnSpPr>
            <p:nvPr/>
          </p:nvCxnSpPr>
          <p:spPr bwMode="auto">
            <a:xfrm rot="5400000">
              <a:off x="2977357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52"/>
            <p:cNvCxnSpPr>
              <a:cxnSpLocks noChangeShapeType="1"/>
            </p:cNvCxnSpPr>
            <p:nvPr/>
          </p:nvCxnSpPr>
          <p:spPr bwMode="auto">
            <a:xfrm rot="5400000">
              <a:off x="3018632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53"/>
            <p:cNvCxnSpPr>
              <a:cxnSpLocks noChangeShapeType="1"/>
            </p:cNvCxnSpPr>
            <p:nvPr/>
          </p:nvCxnSpPr>
          <p:spPr bwMode="auto">
            <a:xfrm rot="5400000">
              <a:off x="3059907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55"/>
            <p:cNvCxnSpPr>
              <a:cxnSpLocks noChangeShapeType="1"/>
            </p:cNvCxnSpPr>
            <p:nvPr/>
          </p:nvCxnSpPr>
          <p:spPr bwMode="auto">
            <a:xfrm rot="5400000">
              <a:off x="3142457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58"/>
            <p:cNvCxnSpPr>
              <a:cxnSpLocks noChangeShapeType="1"/>
            </p:cNvCxnSpPr>
            <p:nvPr/>
          </p:nvCxnSpPr>
          <p:spPr bwMode="auto">
            <a:xfrm rot="5400000">
              <a:off x="3266282" y="2221706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59"/>
            <p:cNvCxnSpPr>
              <a:cxnSpLocks noChangeShapeType="1"/>
            </p:cNvCxnSpPr>
            <p:nvPr/>
          </p:nvCxnSpPr>
          <p:spPr bwMode="auto">
            <a:xfrm rot="5400000">
              <a:off x="3304382" y="2220119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60"/>
            <p:cNvCxnSpPr>
              <a:cxnSpLocks noChangeShapeType="1"/>
            </p:cNvCxnSpPr>
            <p:nvPr/>
          </p:nvCxnSpPr>
          <p:spPr bwMode="auto">
            <a:xfrm rot="5400000">
              <a:off x="3345657" y="2221706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61"/>
            <p:cNvCxnSpPr>
              <a:cxnSpLocks noChangeShapeType="1"/>
            </p:cNvCxnSpPr>
            <p:nvPr/>
          </p:nvCxnSpPr>
          <p:spPr bwMode="auto">
            <a:xfrm rot="5400000">
              <a:off x="3386932" y="2221706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62"/>
            <p:cNvCxnSpPr>
              <a:cxnSpLocks noChangeShapeType="1"/>
            </p:cNvCxnSpPr>
            <p:nvPr/>
          </p:nvCxnSpPr>
          <p:spPr bwMode="auto">
            <a:xfrm rot="5400000">
              <a:off x="3428207" y="2221706"/>
              <a:ext cx="304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Connector 127"/>
          <p:cNvCxnSpPr>
            <a:cxnSpLocks noChangeShapeType="1"/>
          </p:cNvCxnSpPr>
          <p:nvPr/>
        </p:nvCxnSpPr>
        <p:spPr bwMode="auto">
          <a:xfrm rot="5400000">
            <a:off x="4922952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128"/>
          <p:cNvCxnSpPr>
            <a:cxnSpLocks noChangeShapeType="1"/>
          </p:cNvCxnSpPr>
          <p:nvPr/>
        </p:nvCxnSpPr>
        <p:spPr bwMode="auto">
          <a:xfrm rot="5400000">
            <a:off x="496422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129"/>
          <p:cNvCxnSpPr>
            <a:cxnSpLocks noChangeShapeType="1"/>
          </p:cNvCxnSpPr>
          <p:nvPr/>
        </p:nvCxnSpPr>
        <p:spPr bwMode="auto">
          <a:xfrm rot="5400000">
            <a:off x="5005502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130"/>
          <p:cNvCxnSpPr>
            <a:cxnSpLocks noChangeShapeType="1"/>
          </p:cNvCxnSpPr>
          <p:nvPr/>
        </p:nvCxnSpPr>
        <p:spPr bwMode="auto">
          <a:xfrm rot="5400000">
            <a:off x="504677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131"/>
          <p:cNvCxnSpPr>
            <a:cxnSpLocks noChangeShapeType="1"/>
          </p:cNvCxnSpPr>
          <p:nvPr/>
        </p:nvCxnSpPr>
        <p:spPr bwMode="auto">
          <a:xfrm rot="5400000">
            <a:off x="508487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132"/>
          <p:cNvCxnSpPr>
            <a:cxnSpLocks noChangeShapeType="1"/>
          </p:cNvCxnSpPr>
          <p:nvPr/>
        </p:nvCxnSpPr>
        <p:spPr bwMode="auto">
          <a:xfrm rot="5400000">
            <a:off x="5126152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133"/>
          <p:cNvCxnSpPr>
            <a:cxnSpLocks noChangeShapeType="1"/>
          </p:cNvCxnSpPr>
          <p:nvPr/>
        </p:nvCxnSpPr>
        <p:spPr bwMode="auto">
          <a:xfrm rot="5400000">
            <a:off x="516742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134"/>
          <p:cNvCxnSpPr>
            <a:cxnSpLocks noChangeShapeType="1"/>
          </p:cNvCxnSpPr>
          <p:nvPr/>
        </p:nvCxnSpPr>
        <p:spPr bwMode="auto">
          <a:xfrm rot="5400000">
            <a:off x="520870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135"/>
          <p:cNvCxnSpPr>
            <a:cxnSpLocks noChangeShapeType="1"/>
          </p:cNvCxnSpPr>
          <p:nvPr/>
        </p:nvCxnSpPr>
        <p:spPr bwMode="auto">
          <a:xfrm rot="5400000">
            <a:off x="524997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136"/>
          <p:cNvCxnSpPr>
            <a:cxnSpLocks noChangeShapeType="1"/>
          </p:cNvCxnSpPr>
          <p:nvPr/>
        </p:nvCxnSpPr>
        <p:spPr bwMode="auto">
          <a:xfrm rot="5400000">
            <a:off x="5291252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137"/>
          <p:cNvCxnSpPr>
            <a:cxnSpLocks noChangeShapeType="1"/>
          </p:cNvCxnSpPr>
          <p:nvPr/>
        </p:nvCxnSpPr>
        <p:spPr bwMode="auto">
          <a:xfrm rot="5400000">
            <a:off x="5332527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138"/>
          <p:cNvCxnSpPr>
            <a:cxnSpLocks noChangeShapeType="1"/>
          </p:cNvCxnSpPr>
          <p:nvPr/>
        </p:nvCxnSpPr>
        <p:spPr bwMode="auto">
          <a:xfrm rot="5400000">
            <a:off x="537380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139"/>
          <p:cNvCxnSpPr>
            <a:cxnSpLocks noChangeShapeType="1"/>
          </p:cNvCxnSpPr>
          <p:nvPr/>
        </p:nvCxnSpPr>
        <p:spPr bwMode="auto">
          <a:xfrm rot="5400000">
            <a:off x="5411902" y="315477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140"/>
          <p:cNvCxnSpPr>
            <a:cxnSpLocks noChangeShapeType="1"/>
          </p:cNvCxnSpPr>
          <p:nvPr/>
        </p:nvCxnSpPr>
        <p:spPr bwMode="auto">
          <a:xfrm rot="5400000">
            <a:off x="545317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141"/>
          <p:cNvCxnSpPr>
            <a:cxnSpLocks noChangeShapeType="1"/>
          </p:cNvCxnSpPr>
          <p:nvPr/>
        </p:nvCxnSpPr>
        <p:spPr bwMode="auto">
          <a:xfrm rot="5400000">
            <a:off x="549445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142"/>
          <p:cNvCxnSpPr>
            <a:cxnSpLocks noChangeShapeType="1"/>
          </p:cNvCxnSpPr>
          <p:nvPr/>
        </p:nvCxnSpPr>
        <p:spPr bwMode="auto">
          <a:xfrm rot="5400000">
            <a:off x="553572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143"/>
          <p:cNvCxnSpPr>
            <a:cxnSpLocks noChangeShapeType="1"/>
          </p:cNvCxnSpPr>
          <p:nvPr/>
        </p:nvCxnSpPr>
        <p:spPr bwMode="auto">
          <a:xfrm rot="5400000">
            <a:off x="557065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144"/>
          <p:cNvCxnSpPr>
            <a:cxnSpLocks noChangeShapeType="1"/>
          </p:cNvCxnSpPr>
          <p:nvPr/>
        </p:nvCxnSpPr>
        <p:spPr bwMode="auto">
          <a:xfrm rot="5400000">
            <a:off x="561192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145"/>
          <p:cNvCxnSpPr>
            <a:cxnSpLocks noChangeShapeType="1"/>
          </p:cNvCxnSpPr>
          <p:nvPr/>
        </p:nvCxnSpPr>
        <p:spPr bwMode="auto">
          <a:xfrm rot="5400000">
            <a:off x="565320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146"/>
          <p:cNvCxnSpPr>
            <a:cxnSpLocks noChangeShapeType="1"/>
          </p:cNvCxnSpPr>
          <p:nvPr/>
        </p:nvCxnSpPr>
        <p:spPr bwMode="auto">
          <a:xfrm rot="5400000">
            <a:off x="569447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147"/>
          <p:cNvCxnSpPr>
            <a:cxnSpLocks noChangeShapeType="1"/>
          </p:cNvCxnSpPr>
          <p:nvPr/>
        </p:nvCxnSpPr>
        <p:spPr bwMode="auto">
          <a:xfrm rot="5400000">
            <a:off x="573257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148"/>
          <p:cNvCxnSpPr>
            <a:cxnSpLocks noChangeShapeType="1"/>
          </p:cNvCxnSpPr>
          <p:nvPr/>
        </p:nvCxnSpPr>
        <p:spPr bwMode="auto">
          <a:xfrm rot="5400000">
            <a:off x="577385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149"/>
          <p:cNvCxnSpPr>
            <a:cxnSpLocks noChangeShapeType="1"/>
          </p:cNvCxnSpPr>
          <p:nvPr/>
        </p:nvCxnSpPr>
        <p:spPr bwMode="auto">
          <a:xfrm rot="5400000">
            <a:off x="581512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150"/>
          <p:cNvCxnSpPr>
            <a:cxnSpLocks noChangeShapeType="1"/>
          </p:cNvCxnSpPr>
          <p:nvPr/>
        </p:nvCxnSpPr>
        <p:spPr bwMode="auto">
          <a:xfrm rot="5400000">
            <a:off x="5856402" y="31579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151"/>
          <p:cNvCxnSpPr>
            <a:cxnSpLocks noChangeShapeType="1"/>
          </p:cNvCxnSpPr>
          <p:nvPr/>
        </p:nvCxnSpPr>
        <p:spPr bwMode="auto">
          <a:xfrm rot="5400000">
            <a:off x="589767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152"/>
          <p:cNvCxnSpPr>
            <a:cxnSpLocks noChangeShapeType="1"/>
          </p:cNvCxnSpPr>
          <p:nvPr/>
        </p:nvCxnSpPr>
        <p:spPr bwMode="auto">
          <a:xfrm rot="5400000">
            <a:off x="593895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153"/>
          <p:cNvCxnSpPr>
            <a:cxnSpLocks noChangeShapeType="1"/>
          </p:cNvCxnSpPr>
          <p:nvPr/>
        </p:nvCxnSpPr>
        <p:spPr bwMode="auto">
          <a:xfrm rot="5400000">
            <a:off x="5980227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154"/>
          <p:cNvCxnSpPr>
            <a:cxnSpLocks noChangeShapeType="1"/>
          </p:cNvCxnSpPr>
          <p:nvPr/>
        </p:nvCxnSpPr>
        <p:spPr bwMode="auto">
          <a:xfrm rot="5400000">
            <a:off x="6021502" y="31579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Connector 155"/>
          <p:cNvCxnSpPr>
            <a:cxnSpLocks noChangeShapeType="1"/>
          </p:cNvCxnSpPr>
          <p:nvPr/>
        </p:nvCxnSpPr>
        <p:spPr bwMode="auto">
          <a:xfrm rot="5400000">
            <a:off x="6059602" y="315636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Connector 156"/>
          <p:cNvCxnSpPr>
            <a:cxnSpLocks noChangeShapeType="1"/>
          </p:cNvCxnSpPr>
          <p:nvPr/>
        </p:nvCxnSpPr>
        <p:spPr bwMode="auto">
          <a:xfrm rot="5400000">
            <a:off x="6100877" y="31579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157"/>
          <p:cNvCxnSpPr>
            <a:cxnSpLocks noChangeShapeType="1"/>
          </p:cNvCxnSpPr>
          <p:nvPr/>
        </p:nvCxnSpPr>
        <p:spPr bwMode="auto">
          <a:xfrm rot="5400000">
            <a:off x="6142152" y="31579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158"/>
          <p:cNvCxnSpPr>
            <a:cxnSpLocks noChangeShapeType="1"/>
          </p:cNvCxnSpPr>
          <p:nvPr/>
        </p:nvCxnSpPr>
        <p:spPr bwMode="auto">
          <a:xfrm rot="5400000">
            <a:off x="6183427" y="31579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159"/>
          <p:cNvCxnSpPr>
            <a:cxnSpLocks noChangeShapeType="1"/>
          </p:cNvCxnSpPr>
          <p:nvPr/>
        </p:nvCxnSpPr>
        <p:spPr bwMode="auto">
          <a:xfrm rot="5400000">
            <a:off x="6223115" y="3157954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160"/>
          <p:cNvCxnSpPr>
            <a:cxnSpLocks noChangeShapeType="1"/>
          </p:cNvCxnSpPr>
          <p:nvPr/>
        </p:nvCxnSpPr>
        <p:spPr bwMode="auto">
          <a:xfrm rot="5400000">
            <a:off x="6264390" y="3157954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161"/>
          <p:cNvCxnSpPr>
            <a:cxnSpLocks noChangeShapeType="1"/>
          </p:cNvCxnSpPr>
          <p:nvPr/>
        </p:nvCxnSpPr>
        <p:spPr bwMode="auto">
          <a:xfrm rot="5400000">
            <a:off x="6305665" y="3157954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162"/>
          <p:cNvCxnSpPr>
            <a:cxnSpLocks noChangeShapeType="1"/>
          </p:cNvCxnSpPr>
          <p:nvPr/>
        </p:nvCxnSpPr>
        <p:spPr bwMode="auto">
          <a:xfrm rot="5400000">
            <a:off x="634694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163"/>
          <p:cNvCxnSpPr>
            <a:cxnSpLocks noChangeShapeType="1"/>
          </p:cNvCxnSpPr>
          <p:nvPr/>
        </p:nvCxnSpPr>
        <p:spPr bwMode="auto">
          <a:xfrm rot="5400000">
            <a:off x="6385040" y="3157954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164"/>
          <p:cNvCxnSpPr>
            <a:cxnSpLocks noChangeShapeType="1"/>
          </p:cNvCxnSpPr>
          <p:nvPr/>
        </p:nvCxnSpPr>
        <p:spPr bwMode="auto">
          <a:xfrm rot="5400000">
            <a:off x="642631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165"/>
          <p:cNvCxnSpPr>
            <a:cxnSpLocks noChangeShapeType="1"/>
          </p:cNvCxnSpPr>
          <p:nvPr/>
        </p:nvCxnSpPr>
        <p:spPr bwMode="auto">
          <a:xfrm rot="5400000">
            <a:off x="646759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166"/>
          <p:cNvCxnSpPr>
            <a:cxnSpLocks noChangeShapeType="1"/>
          </p:cNvCxnSpPr>
          <p:nvPr/>
        </p:nvCxnSpPr>
        <p:spPr bwMode="auto">
          <a:xfrm rot="5400000">
            <a:off x="650886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167"/>
          <p:cNvCxnSpPr>
            <a:cxnSpLocks noChangeShapeType="1"/>
          </p:cNvCxnSpPr>
          <p:nvPr/>
        </p:nvCxnSpPr>
        <p:spPr bwMode="auto">
          <a:xfrm rot="5400000">
            <a:off x="6550140" y="3157954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168"/>
          <p:cNvCxnSpPr>
            <a:cxnSpLocks noChangeShapeType="1"/>
          </p:cNvCxnSpPr>
          <p:nvPr/>
        </p:nvCxnSpPr>
        <p:spPr bwMode="auto">
          <a:xfrm rot="5400000">
            <a:off x="659141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169"/>
          <p:cNvCxnSpPr>
            <a:cxnSpLocks noChangeShapeType="1"/>
          </p:cNvCxnSpPr>
          <p:nvPr/>
        </p:nvCxnSpPr>
        <p:spPr bwMode="auto">
          <a:xfrm rot="5400000">
            <a:off x="663269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170"/>
          <p:cNvCxnSpPr>
            <a:cxnSpLocks noChangeShapeType="1"/>
          </p:cNvCxnSpPr>
          <p:nvPr/>
        </p:nvCxnSpPr>
        <p:spPr bwMode="auto">
          <a:xfrm rot="5400000">
            <a:off x="667396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171"/>
          <p:cNvCxnSpPr>
            <a:cxnSpLocks noChangeShapeType="1"/>
          </p:cNvCxnSpPr>
          <p:nvPr/>
        </p:nvCxnSpPr>
        <p:spPr bwMode="auto">
          <a:xfrm rot="5400000">
            <a:off x="671206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172"/>
          <p:cNvCxnSpPr>
            <a:cxnSpLocks noChangeShapeType="1"/>
          </p:cNvCxnSpPr>
          <p:nvPr/>
        </p:nvCxnSpPr>
        <p:spPr bwMode="auto">
          <a:xfrm rot="5400000">
            <a:off x="675334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173"/>
          <p:cNvCxnSpPr>
            <a:cxnSpLocks noChangeShapeType="1"/>
          </p:cNvCxnSpPr>
          <p:nvPr/>
        </p:nvCxnSpPr>
        <p:spPr bwMode="auto">
          <a:xfrm rot="5400000">
            <a:off x="679461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174"/>
          <p:cNvCxnSpPr>
            <a:cxnSpLocks noChangeShapeType="1"/>
          </p:cNvCxnSpPr>
          <p:nvPr/>
        </p:nvCxnSpPr>
        <p:spPr bwMode="auto">
          <a:xfrm rot="5400000">
            <a:off x="683589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175"/>
          <p:cNvCxnSpPr>
            <a:cxnSpLocks noChangeShapeType="1"/>
          </p:cNvCxnSpPr>
          <p:nvPr/>
        </p:nvCxnSpPr>
        <p:spPr bwMode="auto">
          <a:xfrm rot="5400000">
            <a:off x="687081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176"/>
          <p:cNvCxnSpPr>
            <a:cxnSpLocks noChangeShapeType="1"/>
          </p:cNvCxnSpPr>
          <p:nvPr/>
        </p:nvCxnSpPr>
        <p:spPr bwMode="auto">
          <a:xfrm rot="5400000">
            <a:off x="691209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177"/>
          <p:cNvCxnSpPr>
            <a:cxnSpLocks noChangeShapeType="1"/>
          </p:cNvCxnSpPr>
          <p:nvPr/>
        </p:nvCxnSpPr>
        <p:spPr bwMode="auto">
          <a:xfrm rot="5400000">
            <a:off x="6953365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178"/>
          <p:cNvCxnSpPr>
            <a:cxnSpLocks noChangeShapeType="1"/>
          </p:cNvCxnSpPr>
          <p:nvPr/>
        </p:nvCxnSpPr>
        <p:spPr bwMode="auto">
          <a:xfrm rot="5400000">
            <a:off x="6994640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179"/>
          <p:cNvCxnSpPr>
            <a:cxnSpLocks noChangeShapeType="1"/>
          </p:cNvCxnSpPr>
          <p:nvPr/>
        </p:nvCxnSpPr>
        <p:spPr bwMode="auto">
          <a:xfrm rot="5400000">
            <a:off x="703274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180"/>
          <p:cNvCxnSpPr>
            <a:cxnSpLocks noChangeShapeType="1"/>
          </p:cNvCxnSpPr>
          <p:nvPr/>
        </p:nvCxnSpPr>
        <p:spPr bwMode="auto">
          <a:xfrm rot="5400000">
            <a:off x="7074015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181"/>
          <p:cNvCxnSpPr>
            <a:cxnSpLocks noChangeShapeType="1"/>
          </p:cNvCxnSpPr>
          <p:nvPr/>
        </p:nvCxnSpPr>
        <p:spPr bwMode="auto">
          <a:xfrm rot="5400000">
            <a:off x="7115290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182"/>
          <p:cNvCxnSpPr>
            <a:cxnSpLocks noChangeShapeType="1"/>
          </p:cNvCxnSpPr>
          <p:nvPr/>
        </p:nvCxnSpPr>
        <p:spPr bwMode="auto">
          <a:xfrm rot="5400000">
            <a:off x="7156565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183"/>
          <p:cNvCxnSpPr>
            <a:cxnSpLocks noChangeShapeType="1"/>
          </p:cNvCxnSpPr>
          <p:nvPr/>
        </p:nvCxnSpPr>
        <p:spPr bwMode="auto">
          <a:xfrm rot="5400000">
            <a:off x="7197840" y="3159542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184"/>
          <p:cNvCxnSpPr>
            <a:cxnSpLocks noChangeShapeType="1"/>
          </p:cNvCxnSpPr>
          <p:nvPr/>
        </p:nvCxnSpPr>
        <p:spPr bwMode="auto">
          <a:xfrm rot="5400000">
            <a:off x="7239115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Connector 185"/>
          <p:cNvCxnSpPr>
            <a:cxnSpLocks noChangeShapeType="1"/>
          </p:cNvCxnSpPr>
          <p:nvPr/>
        </p:nvCxnSpPr>
        <p:spPr bwMode="auto">
          <a:xfrm rot="5400000">
            <a:off x="7280390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186"/>
          <p:cNvCxnSpPr>
            <a:cxnSpLocks noChangeShapeType="1"/>
          </p:cNvCxnSpPr>
          <p:nvPr/>
        </p:nvCxnSpPr>
        <p:spPr bwMode="auto">
          <a:xfrm rot="5400000">
            <a:off x="7321665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Connector 187"/>
          <p:cNvCxnSpPr>
            <a:cxnSpLocks noChangeShapeType="1"/>
          </p:cNvCxnSpPr>
          <p:nvPr/>
        </p:nvCxnSpPr>
        <p:spPr bwMode="auto">
          <a:xfrm rot="5400000">
            <a:off x="7359765" y="3161129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7" name="TextBox 191"/>
          <p:cNvSpPr txBox="1">
            <a:spLocks noChangeArrowheads="1"/>
          </p:cNvSpPr>
          <p:nvPr/>
        </p:nvSpPr>
        <p:spPr bwMode="auto">
          <a:xfrm>
            <a:off x="1950358" y="2453898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16,866</a:t>
            </a:r>
          </a:p>
        </p:txBody>
      </p:sp>
      <p:sp>
        <p:nvSpPr>
          <p:cNvPr id="98" name="TextBox 192"/>
          <p:cNvSpPr txBox="1">
            <a:spLocks noChangeArrowheads="1"/>
          </p:cNvSpPr>
          <p:nvPr/>
        </p:nvSpPr>
        <p:spPr bwMode="auto">
          <a:xfrm>
            <a:off x="3220358" y="2453898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17,504</a:t>
            </a:r>
          </a:p>
        </p:txBody>
      </p:sp>
      <p:sp>
        <p:nvSpPr>
          <p:cNvPr id="99" name="TextBox 193"/>
          <p:cNvSpPr txBox="1">
            <a:spLocks noChangeArrowheads="1"/>
          </p:cNvSpPr>
          <p:nvPr/>
        </p:nvSpPr>
        <p:spPr bwMode="auto">
          <a:xfrm>
            <a:off x="4623708" y="2453898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18,476</a:t>
            </a:r>
          </a:p>
        </p:txBody>
      </p:sp>
      <p:sp>
        <p:nvSpPr>
          <p:cNvPr id="100" name="TextBox 194"/>
          <p:cNvSpPr txBox="1">
            <a:spLocks noChangeArrowheads="1"/>
          </p:cNvSpPr>
          <p:nvPr/>
        </p:nvSpPr>
        <p:spPr bwMode="auto">
          <a:xfrm>
            <a:off x="6909708" y="2453898"/>
            <a:ext cx="890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19,747</a:t>
            </a:r>
          </a:p>
        </p:txBody>
      </p:sp>
      <p:sp>
        <p:nvSpPr>
          <p:cNvPr id="101" name="TextBox 195"/>
          <p:cNvSpPr txBox="1">
            <a:spLocks noChangeArrowheads="1"/>
          </p:cNvSpPr>
          <p:nvPr/>
        </p:nvSpPr>
        <p:spPr bwMode="auto">
          <a:xfrm>
            <a:off x="2407558" y="3684211"/>
            <a:ext cx="1179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Frame +3</a:t>
            </a:r>
          </a:p>
        </p:txBody>
      </p:sp>
      <p:sp>
        <p:nvSpPr>
          <p:cNvPr id="102" name="TextBox 196"/>
          <p:cNvSpPr txBox="1">
            <a:spLocks noChangeArrowheads="1"/>
          </p:cNvSpPr>
          <p:nvPr/>
        </p:nvSpPr>
        <p:spPr bwMode="auto">
          <a:xfrm>
            <a:off x="5836558" y="3629442"/>
            <a:ext cx="1179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Frame +2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FE19A8-9847-0232-5693-9B4E09A0D43C}"/>
              </a:ext>
            </a:extLst>
          </p:cNvPr>
          <p:cNvGrpSpPr>
            <a:grpSpLocks/>
          </p:cNvGrpSpPr>
          <p:nvPr/>
        </p:nvGrpSpPr>
        <p:grpSpPr bwMode="auto">
          <a:xfrm>
            <a:off x="2361756" y="5177880"/>
            <a:ext cx="3868101" cy="1429011"/>
            <a:chOff x="2083134" y="4820853"/>
            <a:chExt cx="3460186" cy="1427642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D2CF907-E928-FD16-6F5F-3B0A82E71ECE}"/>
                </a:ext>
              </a:extLst>
            </p:cNvPr>
            <p:cNvSpPr/>
            <p:nvPr/>
          </p:nvSpPr>
          <p:spPr>
            <a:xfrm>
              <a:off x="2083134" y="4820854"/>
              <a:ext cx="798089" cy="1427641"/>
            </a:xfrm>
            <a:prstGeom prst="rect">
              <a:avLst/>
            </a:prstGeom>
            <a:noFill/>
            <a:ln w="38100" cmpd="sng">
              <a:solidFill>
                <a:srgbClr val="99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40F6A1E-6909-A143-5E81-7C1BE3198FAB}"/>
                </a:ext>
              </a:extLst>
            </p:cNvPr>
            <p:cNvSpPr/>
            <p:nvPr/>
          </p:nvSpPr>
          <p:spPr>
            <a:xfrm>
              <a:off x="5415512" y="4820853"/>
              <a:ext cx="127808" cy="1427642"/>
            </a:xfrm>
            <a:prstGeom prst="rect">
              <a:avLst/>
            </a:prstGeom>
            <a:noFill/>
            <a:ln w="38100" cmpd="sng">
              <a:solidFill>
                <a:srgbClr val="99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96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52294"/>
            <a:ext cx="8512736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biological constraints </a:t>
            </a:r>
            <a:br>
              <a:rPr lang="en-US" dirty="0"/>
            </a:br>
            <a:r>
              <a:rPr lang="en-US" dirty="0"/>
              <a:t>(inviolate rules*)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8" y="1716201"/>
            <a:ext cx="8399929" cy="4138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Coding regions start with a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methionine</a:t>
            </a:r>
            <a:endParaRPr lang="en-US" dirty="0"/>
          </a:p>
          <a:p>
            <a:r>
              <a:rPr lang="en-US" dirty="0"/>
              <a:t>Coding regions end with a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stop codon</a:t>
            </a:r>
          </a:p>
          <a:p>
            <a:r>
              <a:rPr lang="en-US" dirty="0"/>
              <a:t>Gene should be on only one strand of DNA</a:t>
            </a:r>
          </a:p>
          <a:p>
            <a:r>
              <a:rPr lang="en-US" dirty="0"/>
              <a:t>Exons appear in order along the DNA (collinear)</a:t>
            </a:r>
          </a:p>
          <a:p>
            <a:r>
              <a:rPr lang="en-US" dirty="0"/>
              <a:t>Intron sequences should be at least </a:t>
            </a:r>
            <a:r>
              <a:rPr lang="en-US" b="1" dirty="0">
                <a:solidFill>
                  <a:srgbClr val="F6C16A"/>
                </a:solidFill>
              </a:rPr>
              <a:t>40 bp</a:t>
            </a:r>
          </a:p>
          <a:p>
            <a:r>
              <a:rPr lang="en-US" dirty="0"/>
              <a:t>Intron starts with a </a:t>
            </a:r>
            <a:r>
              <a:rPr lang="en-US" b="1" dirty="0">
                <a:solidFill>
                  <a:srgbClr val="F6C16A"/>
                </a:solidFill>
              </a:rPr>
              <a:t>GT</a:t>
            </a:r>
            <a:r>
              <a:rPr lang="en-US" dirty="0"/>
              <a:t> (or rarely GC)</a:t>
            </a:r>
          </a:p>
          <a:p>
            <a:r>
              <a:rPr lang="en-US" dirty="0"/>
              <a:t>Intron ends with an </a:t>
            </a:r>
            <a:r>
              <a:rPr lang="en-US" b="1" dirty="0">
                <a:solidFill>
                  <a:srgbClr val="F6C16A"/>
                </a:solidFill>
              </a:rPr>
              <a:t>AG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1300" y="6007101"/>
            <a:ext cx="8623300" cy="622300"/>
            <a:chOff x="241300" y="6019801"/>
            <a:chExt cx="8623300" cy="622300"/>
          </a:xfrm>
        </p:grpSpPr>
        <p:sp>
          <p:nvSpPr>
            <p:cNvPr id="5" name="Rectangle 4"/>
            <p:cNvSpPr/>
            <p:nvPr/>
          </p:nvSpPr>
          <p:spPr>
            <a:xfrm>
              <a:off x="241300" y="6019801"/>
              <a:ext cx="8623300" cy="6223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54106" y="6070601"/>
              <a:ext cx="83909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dirty="0"/>
                <a:t>* There are known exceptions to each rule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7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009277"/>
          </a:xfrm>
        </p:spPr>
        <p:txBody>
          <a:bodyPr/>
          <a:lstStyle/>
          <a:p>
            <a:r>
              <a:rPr lang="en-US" dirty="0"/>
              <a:t>Find the missing start codon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07" y="3708254"/>
            <a:ext cx="8846593" cy="2993818"/>
          </a:xfrm>
        </p:spPr>
        <p:txBody>
          <a:bodyPr>
            <a:normAutofit fontScale="92500"/>
          </a:bodyPr>
          <a:lstStyle/>
          <a:p>
            <a:r>
              <a:rPr lang="en-US" dirty="0"/>
              <a:t>Only a single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start codon</a:t>
            </a:r>
            <a:r>
              <a:rPr lang="en-US" dirty="0"/>
              <a:t> (16,515-16,517 in frame +3) upstream of conserved region before the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stop codon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Start codon at 16,977-16,979 would truncate conserved region</a:t>
            </a:r>
          </a:p>
          <a:p>
            <a:pPr lvl="1"/>
            <a:endParaRPr lang="en-US" dirty="0"/>
          </a:p>
          <a:p>
            <a:r>
              <a:rPr lang="en-US" dirty="0"/>
              <a:t>CDS alignment starts at 16,866 but 92 amino acids missing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16,866 - (92 * 3) = 16,590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75FCCE-9898-971B-5C9B-0DD04C1CC5D7}"/>
              </a:ext>
            </a:extLst>
          </p:cNvPr>
          <p:cNvGrpSpPr/>
          <p:nvPr/>
        </p:nvGrpSpPr>
        <p:grpSpPr>
          <a:xfrm>
            <a:off x="341406" y="1499557"/>
            <a:ext cx="8172949" cy="1821494"/>
            <a:chOff x="341406" y="1499557"/>
            <a:chExt cx="8172949" cy="18214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1766"/>
            <a:stretch/>
          </p:blipFill>
          <p:spPr>
            <a:xfrm>
              <a:off x="341406" y="1499557"/>
              <a:ext cx="8172949" cy="1821494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 rot="2886259">
              <a:off x="4919959" y="2056408"/>
              <a:ext cx="672653" cy="432582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 rot="2886259">
              <a:off x="2462519" y="2045391"/>
              <a:ext cx="672653" cy="432582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ight Arrow 6"/>
            <p:cNvSpPr/>
            <p:nvPr/>
          </p:nvSpPr>
          <p:spPr>
            <a:xfrm rot="2886259">
              <a:off x="1772619" y="2045392"/>
              <a:ext cx="672653" cy="43258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315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genomic sequence has 6 different reading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5537646"/>
            <a:ext cx="8399929" cy="1053654"/>
          </a:xfrm>
        </p:spPr>
        <p:txBody>
          <a:bodyPr/>
          <a:lstStyle/>
          <a:p>
            <a:r>
              <a:rPr lang="en-US" b="1" dirty="0"/>
              <a:t>Frame</a:t>
            </a:r>
            <a:r>
              <a:rPr lang="en-US" dirty="0"/>
              <a:t>: Base to begin translation relative to the first base of the sequence</a:t>
            </a:r>
          </a:p>
        </p:txBody>
      </p:sp>
      <p:pic>
        <p:nvPicPr>
          <p:cNvPr id="6" name="Picture 5" descr="Screen Shot 2012-12-10 at 11.02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0" y="1807427"/>
            <a:ext cx="8656396" cy="17998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26738" y="2268046"/>
            <a:ext cx="453585" cy="229621"/>
          </a:xfrm>
          <a:prstGeom prst="ellipse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350" y="2642271"/>
            <a:ext cx="97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Frames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1031908" y="2562889"/>
            <a:ext cx="204114" cy="623714"/>
          </a:xfrm>
          <a:prstGeom prst="leftBrac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95619" y="2256702"/>
            <a:ext cx="4343608" cy="918559"/>
            <a:chOff x="1495619" y="2256702"/>
            <a:chExt cx="4343608" cy="918559"/>
          </a:xfrm>
        </p:grpSpPr>
        <p:sp>
          <p:nvSpPr>
            <p:cNvPr id="9" name="Rectangle 8"/>
            <p:cNvSpPr/>
            <p:nvPr/>
          </p:nvSpPr>
          <p:spPr>
            <a:xfrm>
              <a:off x="4801650" y="2256702"/>
              <a:ext cx="1037577" cy="918559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5619" y="2412091"/>
              <a:ext cx="3401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99101" y="2256706"/>
            <a:ext cx="4672589" cy="918558"/>
            <a:chOff x="1499101" y="2256706"/>
            <a:chExt cx="4672589" cy="918558"/>
          </a:xfrm>
        </p:grpSpPr>
        <p:sp>
          <p:nvSpPr>
            <p:cNvPr id="10" name="Rectangle 9"/>
            <p:cNvSpPr/>
            <p:nvPr/>
          </p:nvSpPr>
          <p:spPr>
            <a:xfrm>
              <a:off x="5134113" y="2256706"/>
              <a:ext cx="1037577" cy="918558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1756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9101" y="2624914"/>
              <a:ext cx="340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95619" y="2268044"/>
            <a:ext cx="5001992" cy="968825"/>
            <a:chOff x="1495619" y="2268044"/>
            <a:chExt cx="5001992" cy="968825"/>
          </a:xfrm>
        </p:grpSpPr>
        <p:sp>
          <p:nvSpPr>
            <p:cNvPr id="8" name="Rectangle 7"/>
            <p:cNvSpPr/>
            <p:nvPr/>
          </p:nvSpPr>
          <p:spPr>
            <a:xfrm>
              <a:off x="5460034" y="2268044"/>
              <a:ext cx="1037577" cy="918559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5619" y="2867537"/>
              <a:ext cx="340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710" y="3843141"/>
            <a:ext cx="8656396" cy="1498986"/>
            <a:chOff x="240710" y="3843141"/>
            <a:chExt cx="8656396" cy="14989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0710" y="3843141"/>
              <a:ext cx="8656396" cy="149898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6982945" y="4422916"/>
              <a:ext cx="453585" cy="229621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4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BF5A-BA94-375E-02BA-36ED0E7B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654"/>
            <a:ext cx="9144000" cy="971177"/>
          </a:xfrm>
        </p:spPr>
        <p:txBody>
          <a:bodyPr>
            <a:normAutofit/>
          </a:bodyPr>
          <a:lstStyle/>
          <a:p>
            <a:r>
              <a:rPr lang="en-US" sz="3600" dirty="0"/>
              <a:t>Annotation Projects Under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AC9D-9532-9B00-32F1-ACBCB86BE255}"/>
              </a:ext>
            </a:extLst>
          </p:cNvPr>
          <p:cNvSpPr/>
          <p:nvPr/>
        </p:nvSpPr>
        <p:spPr>
          <a:xfrm>
            <a:off x="0" y="878523"/>
            <a:ext cx="9144000" cy="5979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B1AA5F-FE9B-CF25-72E0-58C70F89CD09}"/>
              </a:ext>
            </a:extLst>
          </p:cNvPr>
          <p:cNvSpPr/>
          <p:nvPr/>
        </p:nvSpPr>
        <p:spPr>
          <a:xfrm>
            <a:off x="290335" y="985801"/>
            <a:ext cx="4114800" cy="574619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6AC95C-740C-BDE1-CD79-2BBB785F2D08}"/>
              </a:ext>
            </a:extLst>
          </p:cNvPr>
          <p:cNvSpPr txBox="1"/>
          <p:nvPr/>
        </p:nvSpPr>
        <p:spPr>
          <a:xfrm>
            <a:off x="290333" y="1005840"/>
            <a:ext cx="410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Puerto Rican Parrot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19CB5-7F74-DC39-D3A5-11DE925C9F15}"/>
              </a:ext>
            </a:extLst>
          </p:cNvPr>
          <p:cNvSpPr txBox="1"/>
          <p:nvPr/>
        </p:nvSpPr>
        <p:spPr>
          <a:xfrm>
            <a:off x="290333" y="4024884"/>
            <a:ext cx="4103524" cy="2560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Critically endangered species found only in Puerto Rico</a:t>
            </a:r>
          </a:p>
          <a:p>
            <a:pPr marL="342900" indent="-342900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Reduced eggshell strength leads to loss of offspring</a:t>
            </a:r>
          </a:p>
          <a:p>
            <a:pPr marL="342900" indent="-342900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Annotate genes that are differentially expressed in the uterus during eggshell deposition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210A92-02E2-BFF3-A301-622EF2FF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8" y="1458976"/>
            <a:ext cx="3297049" cy="21347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604F14-0E5F-3F9D-477E-88961D8CB0CD}"/>
              </a:ext>
            </a:extLst>
          </p:cNvPr>
          <p:cNvSpPr txBox="1"/>
          <p:nvPr/>
        </p:nvSpPr>
        <p:spPr>
          <a:xfrm>
            <a:off x="838537" y="3582388"/>
            <a:ext cx="3160100" cy="305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Photo by Tom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MacKenzie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A1602-5458-642D-A986-D6AC3B2EF2FC}"/>
              </a:ext>
            </a:extLst>
          </p:cNvPr>
          <p:cNvGrpSpPr/>
          <p:nvPr/>
        </p:nvGrpSpPr>
        <p:grpSpPr>
          <a:xfrm>
            <a:off x="4728704" y="985801"/>
            <a:ext cx="4114801" cy="5746193"/>
            <a:chOff x="4779504" y="985801"/>
            <a:chExt cx="4114801" cy="574619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291AD5-6F0F-B68B-FA8F-A8EBDA4E5833}"/>
                </a:ext>
              </a:extLst>
            </p:cNvPr>
            <p:cNvSpPr/>
            <p:nvPr/>
          </p:nvSpPr>
          <p:spPr>
            <a:xfrm>
              <a:off x="4779505" y="985801"/>
              <a:ext cx="4114800" cy="574619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30E305-0BC4-7769-F415-16DA7C835152}"/>
                </a:ext>
              </a:extLst>
            </p:cNvPr>
            <p:cNvSpPr txBox="1"/>
            <p:nvPr/>
          </p:nvSpPr>
          <p:spPr>
            <a:xfrm>
              <a:off x="4779504" y="1005840"/>
              <a:ext cx="4114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Detoxification Genes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0C8DA6-1445-77D7-62CF-EF69860D95BF}"/>
                </a:ext>
              </a:extLst>
            </p:cNvPr>
            <p:cNvSpPr txBox="1"/>
            <p:nvPr/>
          </p:nvSpPr>
          <p:spPr>
            <a:xfrm>
              <a:off x="4779504" y="4024883"/>
              <a:ext cx="4114800" cy="25603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Evolution of toxin tolerance in mushroom-feeding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Drosophila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Focus on species from the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immigrans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–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tripunctata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radiation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Annotate genes from six gene families that contribute to xenobiotic detoxification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72A050-465B-F856-8C28-27AA0B1B1027}"/>
                </a:ext>
              </a:extLst>
            </p:cNvPr>
            <p:cNvSpPr txBox="1"/>
            <p:nvPr/>
          </p:nvSpPr>
          <p:spPr>
            <a:xfrm>
              <a:off x="5539122" y="3582388"/>
              <a:ext cx="3114431" cy="3050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Photo by Darren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Obbard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A6B959-82AA-B35A-9D5F-40C0AFD96F4F}"/>
                </a:ext>
              </a:extLst>
            </p:cNvPr>
            <p:cNvSpPr/>
            <p:nvPr/>
          </p:nvSpPr>
          <p:spPr>
            <a:xfrm>
              <a:off x="5016663" y="1458976"/>
              <a:ext cx="3651348" cy="213969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70DDD8-4179-892F-C6E2-96A407568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" t="-388" r="-528" b="13098"/>
            <a:stretch/>
          </p:blipFill>
          <p:spPr>
            <a:xfrm>
              <a:off x="5498451" y="1791211"/>
              <a:ext cx="2989690" cy="174197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E13BA1-800C-6388-3D54-2CCA95CD4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704" b="55625"/>
            <a:stretch/>
          </p:blipFill>
          <p:spPr>
            <a:xfrm>
              <a:off x="7730732" y="1469447"/>
              <a:ext cx="916618" cy="73152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2F1D5F1-F903-E5E1-A52C-2D25C7833C9F}"/>
                </a:ext>
              </a:extLst>
            </p:cNvPr>
            <p:cNvSpPr txBox="1"/>
            <p:nvPr/>
          </p:nvSpPr>
          <p:spPr>
            <a:xfrm>
              <a:off x="6850800" y="2171903"/>
              <a:ext cx="1881371" cy="2286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Scott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Chialvo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et al., 2019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23DADC-E237-F794-8150-A4F0F3C9A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036" t="46317"/>
            <a:stretch/>
          </p:blipFill>
          <p:spPr>
            <a:xfrm>
              <a:off x="6954929" y="1458965"/>
              <a:ext cx="751606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4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Splice donor and acceptor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241253" cy="450804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Phase</a:t>
            </a:r>
            <a:r>
              <a:rPr lang="en-US" dirty="0"/>
              <a:t>: Number of bases between the complete codon and the splice site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Donor phase: Number of bases between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end of the last complete codon</a:t>
            </a:r>
            <a:r>
              <a:rPr lang="en-US" dirty="0"/>
              <a:t> and the splice donor site (GT/GC)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Acceptor phase: Number of bases between the splice acceptor site (AG) and the </a:t>
            </a:r>
            <a:r>
              <a:rPr lang="en-US" b="1" dirty="0">
                <a:solidFill>
                  <a:srgbClr val="F6C16A"/>
                </a:solidFill>
              </a:rPr>
              <a:t>start of the first complete codon</a:t>
            </a:r>
          </a:p>
          <a:p>
            <a:pPr lvl="1"/>
            <a:endParaRPr lang="en-US" b="1" dirty="0">
              <a:solidFill>
                <a:srgbClr val="F6C16A"/>
              </a:solidFill>
            </a:endParaRPr>
          </a:p>
          <a:p>
            <a:r>
              <a:rPr lang="en-US" dirty="0"/>
              <a:t>Phase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depends on the reading frame</a:t>
            </a:r>
            <a:r>
              <a:rPr lang="en-US" dirty="0"/>
              <a:t> of the CDS</a:t>
            </a:r>
          </a:p>
        </p:txBody>
      </p:sp>
    </p:spTree>
    <p:extLst>
      <p:ext uri="{BB962C8B-B14F-4D97-AF65-F5344CB8AC3E}">
        <p14:creationId xmlns:p14="http://schemas.microsoft.com/office/powerpoint/2010/main" val="242893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2-12-10 at 12.47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5541" r="1289" b="1610"/>
          <a:stretch/>
        </p:blipFill>
        <p:spPr>
          <a:xfrm>
            <a:off x="354107" y="1719762"/>
            <a:ext cx="8548594" cy="2192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21023"/>
            <a:ext cx="8699500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depends on the reading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4533900"/>
            <a:ext cx="8399929" cy="19697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Phase of acceptor site:</a:t>
            </a:r>
          </a:p>
          <a:p>
            <a:pPr lvl="1"/>
            <a:r>
              <a:rPr lang="en-US" dirty="0"/>
              <a:t>Phase </a:t>
            </a:r>
            <a:r>
              <a:rPr lang="en-US" b="1" dirty="0">
                <a:solidFill>
                  <a:srgbClr val="F6C16A"/>
                </a:solidFill>
              </a:rPr>
              <a:t>2</a:t>
            </a:r>
            <a:r>
              <a:rPr lang="en-US" dirty="0"/>
              <a:t> relative to frame </a:t>
            </a:r>
            <a:r>
              <a:rPr lang="en-US" b="1" dirty="0">
                <a:solidFill>
                  <a:srgbClr val="CAA0E2"/>
                </a:solidFill>
              </a:rPr>
              <a:t>+1</a:t>
            </a:r>
          </a:p>
          <a:p>
            <a:pPr lvl="1"/>
            <a:r>
              <a:rPr lang="en-US" dirty="0"/>
              <a:t>Phase </a:t>
            </a:r>
            <a:r>
              <a:rPr lang="en-US" b="1" dirty="0">
                <a:solidFill>
                  <a:srgbClr val="F6C16A"/>
                </a:solidFill>
              </a:rPr>
              <a:t>0</a:t>
            </a:r>
            <a:r>
              <a:rPr lang="en-US" dirty="0"/>
              <a:t> relative to frame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+2</a:t>
            </a:r>
          </a:p>
          <a:p>
            <a:pPr lvl="1"/>
            <a:r>
              <a:rPr lang="en-US" dirty="0"/>
              <a:t>Phase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/>
              <a:t> relative to frame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7100" y="2105208"/>
            <a:ext cx="850901" cy="1807297"/>
          </a:xfrm>
          <a:prstGeom prst="rect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1232" y="3903367"/>
            <a:ext cx="2484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Splice Acceptor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5588001" y="2098935"/>
            <a:ext cx="1278466" cy="908847"/>
          </a:xfrm>
          <a:prstGeom prst="rect">
            <a:avLst/>
          </a:prstGeom>
          <a:noFill/>
          <a:ln w="38100" cmpd="sng">
            <a:solidFill>
              <a:srgbClr val="2175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ED6C4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88001" y="2102072"/>
            <a:ext cx="1693332" cy="900459"/>
            <a:chOff x="5588001" y="2102072"/>
            <a:chExt cx="1693332" cy="900459"/>
          </a:xfrm>
        </p:grpSpPr>
        <p:sp>
          <p:nvSpPr>
            <p:cNvPr id="10" name="Rectangle 9"/>
            <p:cNvSpPr/>
            <p:nvPr/>
          </p:nvSpPr>
          <p:spPr>
            <a:xfrm>
              <a:off x="6018834" y="2109323"/>
              <a:ext cx="1262499" cy="888074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88001" y="2102072"/>
              <a:ext cx="430833" cy="900459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3810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88001" y="2098936"/>
            <a:ext cx="2108200" cy="908846"/>
            <a:chOff x="5588001" y="2098936"/>
            <a:chExt cx="2108200" cy="908846"/>
          </a:xfrm>
        </p:grpSpPr>
        <p:sp>
          <p:nvSpPr>
            <p:cNvPr id="8" name="Rectangle 7"/>
            <p:cNvSpPr/>
            <p:nvPr/>
          </p:nvSpPr>
          <p:spPr>
            <a:xfrm>
              <a:off x="6426201" y="2098936"/>
              <a:ext cx="1270000" cy="908846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88001" y="2105209"/>
              <a:ext cx="838199" cy="89218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3810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2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of donor and acceptor sites must be compatible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640000"/>
            <a:ext cx="8399929" cy="1522300"/>
          </a:xfrm>
        </p:spPr>
        <p:txBody>
          <a:bodyPr/>
          <a:lstStyle/>
          <a:p>
            <a:r>
              <a:rPr lang="en-US" dirty="0"/>
              <a:t>Extra nucleotides from donor and acceptor phases will form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 additional codon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Donor phase + acceptor phase =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</a:t>
            </a:r>
            <a:r>
              <a:rPr lang="en-US" dirty="0"/>
              <a:t> or </a:t>
            </a:r>
            <a:r>
              <a:rPr lang="en-US" b="1" dirty="0">
                <a:solidFill>
                  <a:srgbClr val="F6C16A"/>
                </a:solidFill>
              </a:rPr>
              <a:t>3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098800" y="3821113"/>
            <a:ext cx="698500" cy="523875"/>
          </a:xfrm>
          <a:prstGeom prst="rect">
            <a:avLst/>
          </a:prstGeom>
          <a:solidFill>
            <a:srgbClr val="8B343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8600" y="3821113"/>
            <a:ext cx="711200" cy="523875"/>
          </a:xfrm>
          <a:prstGeom prst="rect">
            <a:avLst/>
          </a:prstGeom>
          <a:solidFill>
            <a:srgbClr val="8B343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98800" y="3225800"/>
            <a:ext cx="1460500" cy="59531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59300" y="3225800"/>
            <a:ext cx="1460500" cy="59531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3797300" y="3821113"/>
            <a:ext cx="1511300" cy="523875"/>
          </a:xfrm>
          <a:prstGeom prst="rect">
            <a:avLst/>
          </a:prstGeom>
          <a:solidFill>
            <a:srgbClr val="8B343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 … …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16000" y="3815497"/>
            <a:ext cx="2082800" cy="525462"/>
            <a:chOff x="1016000" y="3821710"/>
            <a:chExt cx="2082800" cy="524750"/>
          </a:xfrm>
        </p:grpSpPr>
        <p:sp>
          <p:nvSpPr>
            <p:cNvPr id="10" name="TextBox 9"/>
            <p:cNvSpPr txBox="1"/>
            <p:nvPr/>
          </p:nvSpPr>
          <p:spPr>
            <a:xfrm>
              <a:off x="1016000" y="3821710"/>
              <a:ext cx="838200" cy="5231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CCA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54200" y="3823295"/>
              <a:ext cx="838200" cy="523165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AAT</a:t>
              </a:r>
            </a:p>
          </p:txBody>
        </p:sp>
        <p:sp>
          <p:nvSpPr>
            <p:cNvPr id="12" name="TextBox 21"/>
            <p:cNvSpPr txBox="1">
              <a:spLocks noChangeArrowheads="1"/>
            </p:cNvSpPr>
            <p:nvPr/>
          </p:nvSpPr>
          <p:spPr bwMode="auto">
            <a:xfrm>
              <a:off x="2692400" y="3821710"/>
              <a:ext cx="406400" cy="523220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rgbClr val="DBF1C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19800" y="3821113"/>
            <a:ext cx="2362200" cy="527050"/>
            <a:chOff x="6019800" y="3821710"/>
            <a:chExt cx="2362200" cy="526820"/>
          </a:xfrm>
        </p:grpSpPr>
        <p:sp>
          <p:nvSpPr>
            <p:cNvPr id="14" name="TextBox 13"/>
            <p:cNvSpPr txBox="1"/>
            <p:nvPr/>
          </p:nvSpPr>
          <p:spPr>
            <a:xfrm>
              <a:off x="6705600" y="3823296"/>
              <a:ext cx="838200" cy="523646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CTC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43800" y="3824884"/>
              <a:ext cx="838200" cy="523646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GAT</a:t>
              </a:r>
            </a:p>
          </p:txBody>
        </p: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19800" y="3821710"/>
              <a:ext cx="685800" cy="523220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rgbClr val="DBF1C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TT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92100" y="6257925"/>
            <a:ext cx="6280150" cy="461963"/>
            <a:chOff x="292100" y="6258168"/>
            <a:chExt cx="6280150" cy="462330"/>
          </a:xfrm>
        </p:grpSpPr>
        <p:sp>
          <p:nvSpPr>
            <p:cNvPr id="18" name="Rectangle 17"/>
            <p:cNvSpPr/>
            <p:nvPr/>
          </p:nvSpPr>
          <p:spPr>
            <a:xfrm>
              <a:off x="2463800" y="6258168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P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02000" y="6258168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11650" y="6258168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70500" y="6258168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L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76950" y="6258168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23" name="TextBox 47"/>
            <p:cNvSpPr txBox="1">
              <a:spLocks noChangeArrowheads="1"/>
            </p:cNvSpPr>
            <p:nvPr/>
          </p:nvSpPr>
          <p:spPr bwMode="auto">
            <a:xfrm>
              <a:off x="292100" y="6258833"/>
              <a:ext cx="1828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Translation:</a:t>
              </a:r>
            </a:p>
          </p:txBody>
        </p:sp>
      </p:grp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1016000" y="3821113"/>
            <a:ext cx="2082800" cy="525462"/>
            <a:chOff x="1016000" y="3821710"/>
            <a:chExt cx="2082800" cy="524750"/>
          </a:xfrm>
        </p:grpSpPr>
        <p:sp>
          <p:nvSpPr>
            <p:cNvPr id="25" name="TextBox 24"/>
            <p:cNvSpPr txBox="1"/>
            <p:nvPr/>
          </p:nvSpPr>
          <p:spPr>
            <a:xfrm>
              <a:off x="1016000" y="3821710"/>
              <a:ext cx="838200" cy="523165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CCA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4200" y="3823295"/>
              <a:ext cx="838200" cy="523165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AAT</a:t>
              </a:r>
            </a:p>
          </p:txBody>
        </p:sp>
        <p:sp>
          <p:nvSpPr>
            <p:cNvPr id="27" name="TextBox 39"/>
            <p:cNvSpPr txBox="1">
              <a:spLocks noChangeArrowheads="1"/>
            </p:cNvSpPr>
            <p:nvPr/>
          </p:nvSpPr>
          <p:spPr bwMode="auto">
            <a:xfrm>
              <a:off x="2692400" y="3821710"/>
              <a:ext cx="406400" cy="523220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rgbClr val="DBF1C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16000" y="4344988"/>
            <a:ext cx="7366000" cy="1592262"/>
            <a:chOff x="1016000" y="4344930"/>
            <a:chExt cx="7366000" cy="159176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016000" y="4370322"/>
              <a:ext cx="1282700" cy="1037901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098800" y="4344930"/>
              <a:ext cx="1270000" cy="1074402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318000" y="4376670"/>
              <a:ext cx="1676400" cy="1068054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750050" y="4376670"/>
              <a:ext cx="1631950" cy="1031553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40"/>
            <p:cNvGrpSpPr>
              <a:grpSpLocks/>
            </p:cNvGrpSpPr>
            <p:nvPr/>
          </p:nvGrpSpPr>
          <p:grpSpPr bwMode="auto">
            <a:xfrm>
              <a:off x="3987800" y="5409875"/>
              <a:ext cx="2787650" cy="526820"/>
              <a:chOff x="5619750" y="3783610"/>
              <a:chExt cx="2787650" cy="526820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6731000" y="3785132"/>
                <a:ext cx="838200" cy="523712"/>
              </a:xfrm>
              <a:prstGeom prst="rect">
                <a:avLst/>
              </a:prstGeom>
              <a:solidFill>
                <a:srgbClr val="0E4367"/>
              </a:solidFill>
              <a:ln>
                <a:solidFill>
                  <a:srgbClr val="CFE7F8"/>
                </a:solidFill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CTC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569200" y="3786718"/>
                <a:ext cx="838200" cy="523712"/>
              </a:xfrm>
              <a:prstGeom prst="rect">
                <a:avLst/>
              </a:prstGeom>
              <a:solidFill>
                <a:srgbClr val="0E4367"/>
              </a:solidFill>
              <a:ln>
                <a:solidFill>
                  <a:srgbClr val="CFE7F8"/>
                </a:solidFill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GAT</a:t>
                </a:r>
              </a:p>
            </p:txBody>
          </p:sp>
          <p:sp>
            <p:nvSpPr>
              <p:cNvPr id="39" name="TextBox 52"/>
              <p:cNvSpPr txBox="1">
                <a:spLocks noChangeArrowheads="1"/>
              </p:cNvSpPr>
              <p:nvPr/>
            </p:nvSpPr>
            <p:spPr bwMode="auto">
              <a:xfrm>
                <a:off x="5619750" y="3783610"/>
                <a:ext cx="1111250" cy="523220"/>
              </a:xfrm>
              <a:prstGeom prst="rect">
                <a:avLst/>
              </a:prstGeom>
              <a:solidFill>
                <a:srgbClr val="9BBB59"/>
              </a:solidFill>
              <a:ln w="9525">
                <a:solidFill>
                  <a:srgbClr val="DBF1CE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GTT</a:t>
                </a:r>
              </a:p>
            </p:txBody>
          </p:sp>
        </p:grpSp>
        <p:grpSp>
          <p:nvGrpSpPr>
            <p:cNvPr id="34" name="Group 67"/>
            <p:cNvGrpSpPr>
              <a:grpSpLocks/>
            </p:cNvGrpSpPr>
            <p:nvPr/>
          </p:nvGrpSpPr>
          <p:grpSpPr bwMode="auto">
            <a:xfrm>
              <a:off x="2311400" y="5408223"/>
              <a:ext cx="1676400" cy="525298"/>
              <a:chOff x="1041400" y="3783488"/>
              <a:chExt cx="1676400" cy="52529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041400" y="3783488"/>
                <a:ext cx="838200" cy="523711"/>
              </a:xfrm>
              <a:prstGeom prst="rect">
                <a:avLst/>
              </a:prstGeom>
              <a:solidFill>
                <a:srgbClr val="0E4367"/>
              </a:solidFill>
              <a:ln>
                <a:solidFill>
                  <a:srgbClr val="CFE7F8"/>
                </a:solidFill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CCA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879600" y="3785075"/>
                <a:ext cx="838200" cy="523711"/>
              </a:xfrm>
              <a:prstGeom prst="rect">
                <a:avLst/>
              </a:prstGeom>
              <a:solidFill>
                <a:srgbClr val="0E4367"/>
              </a:solidFill>
              <a:ln>
                <a:solidFill>
                  <a:srgbClr val="CFE7F8"/>
                </a:solidFill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AAT</a:t>
                </a:r>
              </a:p>
            </p:txBody>
          </p:sp>
        </p:grpSp>
      </p:grpSp>
      <p:grpSp>
        <p:nvGrpSpPr>
          <p:cNvPr id="40" name="Group 71"/>
          <p:cNvGrpSpPr>
            <a:grpSpLocks/>
          </p:cNvGrpSpPr>
          <p:nvPr/>
        </p:nvGrpSpPr>
        <p:grpSpPr bwMode="auto">
          <a:xfrm>
            <a:off x="6019800" y="3817511"/>
            <a:ext cx="2362200" cy="527050"/>
            <a:chOff x="6019800" y="3821710"/>
            <a:chExt cx="2362200" cy="526820"/>
          </a:xfrm>
        </p:grpSpPr>
        <p:sp>
          <p:nvSpPr>
            <p:cNvPr id="41" name="TextBox 40"/>
            <p:cNvSpPr txBox="1"/>
            <p:nvPr/>
          </p:nvSpPr>
          <p:spPr>
            <a:xfrm>
              <a:off x="6705600" y="3823300"/>
              <a:ext cx="838200" cy="52364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CTC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43800" y="3824884"/>
              <a:ext cx="838200" cy="52364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GAT</a:t>
              </a:r>
            </a:p>
          </p:txBody>
        </p:sp>
        <p:sp>
          <p:nvSpPr>
            <p:cNvPr id="43" name="TextBox 74"/>
            <p:cNvSpPr txBox="1">
              <a:spLocks noChangeArrowheads="1"/>
            </p:cNvSpPr>
            <p:nvPr/>
          </p:nvSpPr>
          <p:spPr bwMode="auto">
            <a:xfrm>
              <a:off x="6019800" y="3821710"/>
              <a:ext cx="685800" cy="523220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rgbClr val="DBF1C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5463 L 0.14167 0.2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0.0544 L -0.175 0.2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Incompatible donor and acceptor phases results in a frame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6" y="5791200"/>
            <a:ext cx="8662894" cy="901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Phase 0 donor is incompatible with phase 2 acceptor; use prior GT, which is a phase 1 donor.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6000" y="2601913"/>
            <a:ext cx="838200" cy="523875"/>
          </a:xfrm>
          <a:prstGeom prst="rect">
            <a:avLst/>
          </a:prstGeom>
          <a:solidFill>
            <a:srgbClr val="0E436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8800" y="2601913"/>
            <a:ext cx="647700" cy="523875"/>
          </a:xfrm>
          <a:prstGeom prst="rect">
            <a:avLst/>
          </a:prstGeom>
          <a:solidFill>
            <a:srgbClr val="FF66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8600" y="2601913"/>
            <a:ext cx="711200" cy="523875"/>
          </a:xfrm>
          <a:prstGeom prst="rect">
            <a:avLst/>
          </a:prstGeom>
          <a:solidFill>
            <a:srgbClr val="8B343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46500" y="2006600"/>
            <a:ext cx="1054100" cy="593725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800600" y="2006600"/>
            <a:ext cx="1219200" cy="59531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343400" y="2601913"/>
            <a:ext cx="996950" cy="523875"/>
          </a:xfrm>
          <a:prstGeom prst="rect">
            <a:avLst/>
          </a:prstGeom>
          <a:solidFill>
            <a:srgbClr val="8B343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…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4200" y="2603500"/>
            <a:ext cx="838200" cy="523875"/>
          </a:xfrm>
          <a:prstGeom prst="rect">
            <a:avLst/>
          </a:prstGeom>
          <a:solidFill>
            <a:srgbClr val="0E436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AAT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692400" y="2601913"/>
            <a:ext cx="406400" cy="523875"/>
          </a:xfrm>
          <a:prstGeom prst="rect">
            <a:avLst/>
          </a:prstGeom>
          <a:solidFill>
            <a:srgbClr val="9BBB59"/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2605088"/>
            <a:ext cx="838200" cy="522287"/>
          </a:xfrm>
          <a:prstGeom prst="rect">
            <a:avLst/>
          </a:prstGeom>
          <a:solidFill>
            <a:srgbClr val="0E436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CTC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3800" y="2606675"/>
            <a:ext cx="838200" cy="522288"/>
          </a:xfrm>
          <a:prstGeom prst="rect">
            <a:avLst/>
          </a:prstGeom>
          <a:solidFill>
            <a:srgbClr val="0E436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GAT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19800" y="2601913"/>
            <a:ext cx="685800" cy="523875"/>
          </a:xfrm>
          <a:prstGeom prst="rect">
            <a:avLst/>
          </a:prstGeom>
          <a:solidFill>
            <a:srgbClr val="9BBB59"/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49225" y="5055270"/>
            <a:ext cx="5975350" cy="461299"/>
            <a:chOff x="292100" y="6032777"/>
            <a:chExt cx="5975350" cy="461665"/>
          </a:xfrm>
        </p:grpSpPr>
        <p:sp>
          <p:nvSpPr>
            <p:cNvPr id="16" name="Rectangle 15"/>
            <p:cNvSpPr/>
            <p:nvPr/>
          </p:nvSpPr>
          <p:spPr>
            <a:xfrm>
              <a:off x="2463800" y="6057533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P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02000" y="6057533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95750" y="6057533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G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65700" y="6057533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72150" y="6057533"/>
              <a:ext cx="495300" cy="432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</a:t>
              </a:r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292100" y="6032777"/>
              <a:ext cx="1828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Translation:</a:t>
              </a:r>
            </a:p>
          </p:txBody>
        </p:sp>
      </p:grp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3746500" y="2600325"/>
            <a:ext cx="698500" cy="523875"/>
          </a:xfrm>
          <a:prstGeom prst="rect">
            <a:avLst/>
          </a:prstGeom>
          <a:solidFill>
            <a:srgbClr val="8B343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GT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028700" y="3113088"/>
            <a:ext cx="6159500" cy="1852612"/>
            <a:chOff x="1028700" y="2795530"/>
            <a:chExt cx="6159500" cy="1852343"/>
          </a:xfrm>
        </p:grpSpPr>
        <p:sp>
          <p:nvSpPr>
            <p:cNvPr id="24" name="TextBox 23"/>
            <p:cNvSpPr txBox="1"/>
            <p:nvPr/>
          </p:nvSpPr>
          <p:spPr>
            <a:xfrm>
              <a:off x="2117725" y="4122487"/>
              <a:ext cx="838200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CCA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55925" y="4124074"/>
              <a:ext cx="838200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AAT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11800" y="4120900"/>
              <a:ext cx="838200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TCG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50000" y="4122487"/>
              <a:ext cx="838200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028700" y="2811403"/>
              <a:ext cx="1089025" cy="1311085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746500" y="2800291"/>
              <a:ext cx="885825" cy="1322196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632325" y="2808228"/>
              <a:ext cx="1387475" cy="1326957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94125" y="4122487"/>
              <a:ext cx="838200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BBB59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</a:t>
              </a:r>
              <a:r>
                <a:rPr lang="en-US" sz="2800" dirty="0">
                  <a:solidFill>
                    <a:srgbClr val="FF66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32325" y="4122487"/>
              <a:ext cx="879475" cy="523799"/>
            </a:xfrm>
            <a:prstGeom prst="rect">
              <a:avLst/>
            </a:prstGeom>
            <a:solidFill>
              <a:srgbClr val="0E4367"/>
            </a:solidFill>
            <a:ln>
              <a:solidFill>
                <a:srgbClr val="CFE7F8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BB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TT</a:t>
              </a:r>
              <a:r>
                <a:rPr lang="en-US" sz="28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524500" y="2795530"/>
              <a:ext cx="1498600" cy="1323783"/>
            </a:xfrm>
            <a:prstGeom prst="line">
              <a:avLst/>
            </a:prstGeom>
            <a:ln w="57150" cmpd="sng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896100" y="4119313"/>
              <a:ext cx="292100" cy="52538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2748" r="2208" b="3049"/>
          <a:stretch/>
        </p:blipFill>
        <p:spPr>
          <a:xfrm>
            <a:off x="274320" y="1405964"/>
            <a:ext cx="8515576" cy="2187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5" y="-23906"/>
            <a:ext cx="8399930" cy="1429871"/>
          </a:xfrm>
        </p:spPr>
        <p:txBody>
          <a:bodyPr/>
          <a:lstStyle/>
          <a:p>
            <a:r>
              <a:rPr lang="en-US" dirty="0"/>
              <a:t>Picking the best acceptor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5" y="3700445"/>
            <a:ext cx="8399929" cy="3068655"/>
          </a:xfrm>
        </p:spPr>
        <p:txBody>
          <a:bodyPr>
            <a:normAutofit fontScale="92500"/>
          </a:bodyPr>
          <a:lstStyle/>
          <a:p>
            <a:r>
              <a:rPr lang="en-US" dirty="0"/>
              <a:t>Reading frame (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+2</a:t>
            </a:r>
            <a:r>
              <a:rPr lang="en-US" dirty="0"/>
              <a:t>) dictated by </a:t>
            </a:r>
            <a:r>
              <a:rPr lang="en-US" i="1" dirty="0"/>
              <a:t>blastx</a:t>
            </a:r>
            <a:r>
              <a:rPr lang="en-US" dirty="0"/>
              <a:t> result</a:t>
            </a:r>
          </a:p>
          <a:p>
            <a:r>
              <a:rPr lang="en-US" dirty="0"/>
              <a:t>Two splice acceptor candidates: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18,471-18,472 (phase 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18,482-18,483 (phase 1), remove conserved amino acids</a:t>
            </a:r>
          </a:p>
          <a:p>
            <a:r>
              <a:rPr lang="en-US" dirty="0"/>
              <a:t>18,471-18,472 is the better candidate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Pick different candidate if no phase 0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donor in previous exon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1503" y="1841500"/>
            <a:ext cx="1054098" cy="845830"/>
          </a:xfrm>
          <a:prstGeom prst="rect">
            <a:avLst/>
          </a:prstGeom>
          <a:noFill/>
          <a:ln w="38100" cmpd="sng">
            <a:solidFill>
              <a:srgbClr val="2175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ED6C4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70703" y="1851057"/>
            <a:ext cx="1371598" cy="845830"/>
            <a:chOff x="7162802" y="2181257"/>
            <a:chExt cx="1371598" cy="845830"/>
          </a:xfrm>
        </p:grpSpPr>
        <p:sp>
          <p:nvSpPr>
            <p:cNvPr id="6" name="Rectangle 5"/>
            <p:cNvSpPr/>
            <p:nvPr/>
          </p:nvSpPr>
          <p:spPr>
            <a:xfrm>
              <a:off x="7162802" y="2184400"/>
              <a:ext cx="342898" cy="84268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3810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18400" y="2181257"/>
              <a:ext cx="1016000" cy="845830"/>
            </a:xfrm>
            <a:prstGeom prst="rect">
              <a:avLst/>
            </a:prstGeom>
            <a:noFill/>
            <a:ln w="38100" cmpd="sng">
              <a:solidFill>
                <a:srgbClr val="21756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ED6C4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5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2-10 at 1.20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3684" r="4253" b="2963"/>
          <a:stretch/>
        </p:blipFill>
        <p:spPr>
          <a:xfrm>
            <a:off x="274320" y="1320801"/>
            <a:ext cx="8399929" cy="221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0"/>
            <a:ext cx="8399930" cy="1429871"/>
          </a:xfrm>
        </p:spPr>
        <p:txBody>
          <a:bodyPr/>
          <a:lstStyle/>
          <a:p>
            <a:r>
              <a:rPr lang="en-US" dirty="0"/>
              <a:t>Picking the best donor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3733800"/>
            <a:ext cx="8399929" cy="3124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Reading frame (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+3</a:t>
            </a:r>
            <a:r>
              <a:rPr lang="en-US" dirty="0"/>
              <a:t>) dictated by </a:t>
            </a:r>
            <a:r>
              <a:rPr lang="en-US" i="1" dirty="0"/>
              <a:t>blastx</a:t>
            </a:r>
            <a:r>
              <a:rPr lang="en-US" dirty="0"/>
              <a:t> result</a:t>
            </a:r>
          </a:p>
          <a:p>
            <a:r>
              <a:rPr lang="en-US" dirty="0"/>
              <a:t>Two splice donor candidates: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17,505-17,506 (phase 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17,518-17,519 (phase 1)</a:t>
            </a:r>
          </a:p>
          <a:p>
            <a:r>
              <a:rPr lang="en-US" dirty="0"/>
              <a:t>Phase 0 donor (17,505-17,506) is compatible with phase 0 acceptor (18,471-18,472)</a:t>
            </a:r>
          </a:p>
          <a:p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137400" y="1726439"/>
            <a:ext cx="1066801" cy="932095"/>
            <a:chOff x="7137400" y="1726439"/>
            <a:chExt cx="1066801" cy="932095"/>
          </a:xfrm>
        </p:grpSpPr>
        <p:sp>
          <p:nvSpPr>
            <p:cNvPr id="6" name="Rectangle 5"/>
            <p:cNvSpPr/>
            <p:nvPr/>
          </p:nvSpPr>
          <p:spPr>
            <a:xfrm>
              <a:off x="7950200" y="1726439"/>
              <a:ext cx="254001" cy="93209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3810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37400" y="1726439"/>
              <a:ext cx="804333" cy="932095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911600" y="1726439"/>
            <a:ext cx="804333" cy="932095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the final gene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07" y="1678100"/>
            <a:ext cx="8488829" cy="5154500"/>
          </a:xfrm>
        </p:spPr>
        <p:txBody>
          <a:bodyPr>
            <a:normAutofit/>
          </a:bodyPr>
          <a:lstStyle/>
          <a:p>
            <a:r>
              <a:rPr lang="en-US" dirty="0"/>
              <a:t>Pick ATG (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en-US" dirty="0"/>
              <a:t>) at the start of the gene</a:t>
            </a:r>
          </a:p>
          <a:p>
            <a:r>
              <a:rPr lang="en-US" dirty="0"/>
              <a:t>For each putative intron/exon boundary, use the Genome Browser to locate the exact first and last base of the exon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After splicing, conserved amino acids are linked together in a single long open reading frame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CDS coordinates for </a:t>
            </a:r>
            <a:r>
              <a:rPr lang="en-US" i="1" dirty="0" err="1"/>
              <a:t>mav</a:t>
            </a:r>
            <a:r>
              <a:rPr lang="en-US" dirty="0"/>
              <a:t>: 16515-17504, 18473-</a:t>
            </a:r>
            <a:r>
              <a:rPr lang="en-US" b="1" dirty="0">
                <a:solidFill>
                  <a:srgbClr val="FFCC66"/>
                </a:solidFill>
              </a:rPr>
              <a:t>19744</a:t>
            </a:r>
          </a:p>
        </p:txBody>
      </p:sp>
      <p:pic>
        <p:nvPicPr>
          <p:cNvPr id="9" name="Picture 8" descr="Screen Shot 2012-12-10 at 1.42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r="13249"/>
          <a:stretch/>
        </p:blipFill>
        <p:spPr>
          <a:xfrm>
            <a:off x="266217" y="4751952"/>
            <a:ext cx="1981683" cy="1332757"/>
          </a:xfrm>
          <a:prstGeom prst="rect">
            <a:avLst/>
          </a:prstGeom>
        </p:spPr>
      </p:pic>
      <p:pic>
        <p:nvPicPr>
          <p:cNvPr id="10" name="Picture 9" descr="Screen Shot 2012-12-10 at 1.43.2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10989"/>
          <a:stretch/>
        </p:blipFill>
        <p:spPr>
          <a:xfrm>
            <a:off x="2349500" y="4751952"/>
            <a:ext cx="2032000" cy="1328931"/>
          </a:xfrm>
          <a:prstGeom prst="rect">
            <a:avLst/>
          </a:prstGeom>
        </p:spPr>
      </p:pic>
      <p:pic>
        <p:nvPicPr>
          <p:cNvPr id="11" name="Picture 10" descr="Screen Shot 2012-12-10 at 1.45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49"/>
          <a:stretch/>
        </p:blipFill>
        <p:spPr>
          <a:xfrm>
            <a:off x="4737100" y="4747233"/>
            <a:ext cx="2209800" cy="1332757"/>
          </a:xfrm>
          <a:prstGeom prst="rect">
            <a:avLst/>
          </a:prstGeom>
        </p:spPr>
      </p:pic>
      <p:pic>
        <p:nvPicPr>
          <p:cNvPr id="13" name="Picture 12" descr="Screen Shot 2012-12-10 at 1.48.4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/>
          <a:stretch/>
        </p:blipFill>
        <p:spPr>
          <a:xfrm>
            <a:off x="7023100" y="4747233"/>
            <a:ext cx="2019300" cy="13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63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strategies for identifying splice donor and acceptor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703500"/>
            <a:ext cx="8573993" cy="5154500"/>
          </a:xfrm>
        </p:spPr>
        <p:txBody>
          <a:bodyPr>
            <a:normAutofit/>
          </a:bodyPr>
          <a:lstStyle/>
          <a:p>
            <a:r>
              <a:rPr lang="en-US" dirty="0"/>
              <a:t>For many genes, the location of donor and acceptor sites can be identified easily based 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Locations and quality of the CDS alignments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Evidence of expression from RNA-Seq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Splice junction predictions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When amino acid conservation is absent, other evidence and techniques must be considered. See the following documents for help: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Annotation Instruction Sheet 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4"/>
              </a:rPr>
              <a:t>Annotation Strategy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221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Verify the final gene model using the Gene Model Checker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107" y="1841500"/>
            <a:ext cx="8662893" cy="4813300"/>
          </a:xfrm>
        </p:spPr>
        <p:txBody>
          <a:bodyPr>
            <a:normAutofit/>
          </a:bodyPr>
          <a:lstStyle/>
          <a:p>
            <a:r>
              <a:rPr lang="en-US" dirty="0"/>
              <a:t>Examine the checklist and explain any errors or warnings in the GEP Annotation Report</a:t>
            </a:r>
          </a:p>
          <a:p>
            <a:r>
              <a:rPr lang="en-US" dirty="0"/>
              <a:t>View your gene model in the context of the other evidence tracks on the Genome Browser</a:t>
            </a:r>
          </a:p>
          <a:p>
            <a:r>
              <a:rPr lang="en-US" dirty="0"/>
              <a:t>Examine the dot plot and explain any discrepancies in the GEP Annotation Report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Look for large vertical and horizontal gaps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See the “</a:t>
            </a:r>
            <a:r>
              <a:rPr lang="en-US" b="1" dirty="0">
                <a:solidFill>
                  <a:srgbClr val="F6C16A"/>
                </a:solidFill>
                <a:hlinkClick r:id="rId3"/>
              </a:rPr>
              <a:t>Quick Check of Student Annotations</a:t>
            </a:r>
            <a:r>
              <a:rPr lang="en-US" dirty="0"/>
              <a:t>” document on the GEP website</a:t>
            </a:r>
          </a:p>
        </p:txBody>
      </p:sp>
    </p:spTree>
    <p:extLst>
      <p:ext uri="{BB962C8B-B14F-4D97-AF65-F5344CB8AC3E}">
        <p14:creationId xmlns:p14="http://schemas.microsoft.com/office/powerpoint/2010/main" val="2048666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6" descr="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6538"/>
            <a:ext cx="65532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209800" y="6324600"/>
            <a:ext cx="4703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Arial" charset="0"/>
                <a:hlinkClick r:id="rId3"/>
              </a:rPr>
              <a:t>https://www.flickr.com/photos/jac_opo/240254763/sizes/l/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-176306"/>
            <a:ext cx="8399930" cy="1429871"/>
          </a:xfrm>
        </p:spPr>
        <p:txBody>
          <a:bodyPr/>
          <a:lstStyle/>
          <a:p>
            <a:r>
              <a:rPr lang="en-US" dirty="0"/>
              <a:t>Muller element nomenclature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106" y="1590040"/>
          <a:ext cx="8399929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simulans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sechellia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melanogaster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yakuba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erecta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</a:t>
                      </a:r>
                      <a:r>
                        <a:rPr lang="en-US" sz="2000" i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ananassae</a:t>
                      </a:r>
                      <a:endParaRPr lang="en-US" sz="20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XLXR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4L4R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pseudoobscura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persimilis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willistoni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mojavensis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virilis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grimshawi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4106" y="2755900"/>
            <a:ext cx="8399929" cy="39370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06" y="5918200"/>
            <a:ext cx="8399929" cy="39370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665412" y="1130915"/>
            <a:ext cx="60886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latin typeface="Calisto MT (body)"/>
                <a:cs typeface="Calisto MT (body)"/>
              </a:rPr>
              <a:t>Muller elements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6542" y="1583055"/>
            <a:ext cx="1017493" cy="512572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4542" y="1590040"/>
            <a:ext cx="1017493" cy="512572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FCA7B-B6C8-AB80-2CF2-AA40859DAC65}"/>
              </a:ext>
            </a:extLst>
          </p:cNvPr>
          <p:cNvSpPr/>
          <p:nvPr/>
        </p:nvSpPr>
        <p:spPr>
          <a:xfrm>
            <a:off x="356616" y="5130839"/>
            <a:ext cx="8399929" cy="393700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0" grpId="0" animBg="1"/>
      <p:bldP spid="11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121023"/>
            <a:ext cx="8399930" cy="1072777"/>
          </a:xfrm>
        </p:spPr>
        <p:txBody>
          <a:bodyPr>
            <a:normAutofit fontScale="90000"/>
          </a:bodyPr>
          <a:lstStyle/>
          <a:p>
            <a:r>
              <a:rPr lang="en-US" dirty="0"/>
              <a:t>Nomenclature for </a:t>
            </a:r>
            <a:r>
              <a:rPr lang="en-US" i="1" dirty="0"/>
              <a:t>Drosophila </a:t>
            </a:r>
            <a:r>
              <a:rPr lang="en-US" dirty="0"/>
              <a:t>genes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358900"/>
            <a:ext cx="8789893" cy="53467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Case of the initial letter in </a:t>
            </a:r>
            <a:r>
              <a:rPr lang="en-US" i="1" dirty="0"/>
              <a:t>Drosophila </a:t>
            </a:r>
            <a:r>
              <a:rPr lang="en-US" dirty="0"/>
              <a:t>gene symbols:</a:t>
            </a:r>
            <a:endParaRPr lang="en-US" b="1" dirty="0">
              <a:solidFill>
                <a:srgbClr val="F6C16A"/>
              </a:solidFill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CC66"/>
                </a:solidFill>
              </a:rPr>
              <a:t>Lowercase</a:t>
            </a:r>
            <a:r>
              <a:rPr lang="en-US" b="1" dirty="0"/>
              <a:t> </a:t>
            </a:r>
            <a:r>
              <a:rPr lang="en-US" dirty="0"/>
              <a:t>initial letter = </a:t>
            </a:r>
            <a:r>
              <a:rPr lang="en-US" b="1" dirty="0">
                <a:solidFill>
                  <a:srgbClr val="FFCC66"/>
                </a:solidFill>
              </a:rPr>
              <a:t>recessive</a:t>
            </a:r>
            <a:r>
              <a:rPr lang="en-US" dirty="0">
                <a:solidFill>
                  <a:srgbClr val="FFCC66"/>
                </a:solidFill>
              </a:rPr>
              <a:t> </a:t>
            </a:r>
            <a:r>
              <a:rPr lang="en-US" dirty="0"/>
              <a:t>mutant phenotype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CC66"/>
                </a:solidFill>
              </a:rPr>
              <a:t>Uppercase</a:t>
            </a:r>
            <a:r>
              <a:rPr lang="en-US" b="1" dirty="0"/>
              <a:t> </a:t>
            </a:r>
            <a:r>
              <a:rPr lang="en-US" dirty="0"/>
              <a:t>initial letter = </a:t>
            </a:r>
            <a:r>
              <a:rPr lang="en-US" b="1" dirty="0">
                <a:solidFill>
                  <a:srgbClr val="FFCC66"/>
                </a:solidFill>
              </a:rPr>
              <a:t>dominant</a:t>
            </a:r>
            <a:r>
              <a:rPr lang="en-US" dirty="0"/>
              <a:t> mutant phenotype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Every </a:t>
            </a:r>
            <a:r>
              <a:rPr lang="en-US" i="1" dirty="0"/>
              <a:t>D. melanogaster </a:t>
            </a:r>
            <a:r>
              <a:rPr lang="en-US" dirty="0"/>
              <a:t>gene has an annotation symbol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Begins with the prefix CG (</a:t>
            </a:r>
            <a:r>
              <a:rPr lang="en-US" b="1" u="sng" dirty="0"/>
              <a:t>C</a:t>
            </a:r>
            <a:r>
              <a:rPr lang="en-US" dirty="0"/>
              <a:t>omputed </a:t>
            </a:r>
            <a:r>
              <a:rPr lang="en-US" b="1" u="sng" dirty="0"/>
              <a:t>G</a:t>
            </a:r>
            <a:r>
              <a:rPr lang="en-US" dirty="0"/>
              <a:t>ene)</a:t>
            </a:r>
          </a:p>
          <a:p>
            <a:pPr marL="349250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Some genes have a different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gene symbol</a:t>
            </a:r>
            <a:r>
              <a:rPr lang="en-US" dirty="0"/>
              <a:t> (</a:t>
            </a:r>
            <a:r>
              <a:rPr lang="en-US" i="1" dirty="0"/>
              <a:t>e.g.</a:t>
            </a:r>
            <a:r>
              <a:rPr lang="en-US" dirty="0"/>
              <a:t>, </a:t>
            </a:r>
            <a:r>
              <a:rPr lang="en-US" i="1" dirty="0" err="1"/>
              <a:t>mav</a:t>
            </a:r>
            <a:r>
              <a:rPr lang="en-US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Suffix after the gene symbol denotes different isoforms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mRNA = </a:t>
            </a:r>
            <a:r>
              <a:rPr lang="en-US" b="1" dirty="0">
                <a:solidFill>
                  <a:srgbClr val="FFCC66"/>
                </a:solidFill>
              </a:rPr>
              <a:t>-R</a:t>
            </a:r>
            <a:r>
              <a:rPr lang="en-US" dirty="0"/>
              <a:t>; protein = </a:t>
            </a:r>
            <a:r>
              <a:rPr lang="en-US" b="1" dirty="0">
                <a:solidFill>
                  <a:srgbClr val="FFCC66"/>
                </a:solidFill>
              </a:rPr>
              <a:t>-P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i="1" dirty="0" err="1"/>
              <a:t>mav</a:t>
            </a:r>
            <a:r>
              <a:rPr lang="en-US" i="1" dirty="0"/>
              <a:t>-RA </a:t>
            </a:r>
            <a:r>
              <a:rPr lang="en-US" dirty="0"/>
              <a:t>= Transcript for the A isoform of </a:t>
            </a:r>
            <a:r>
              <a:rPr lang="en-US" i="1" dirty="0" err="1"/>
              <a:t>mav</a:t>
            </a:r>
            <a:endParaRPr lang="en-US" i="1" dirty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err="1"/>
              <a:t>mav</a:t>
            </a:r>
            <a:r>
              <a:rPr lang="en-US" dirty="0"/>
              <a:t>-PA = Protein product for the A isoform of </a:t>
            </a:r>
            <a:r>
              <a:rPr lang="en-US" i="1" dirty="0" err="1"/>
              <a:t>mav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079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4750-BEF3-3515-5E7A-92CB8CAF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Changes in nomenclature</a:t>
            </a:r>
            <a:br>
              <a:rPr lang="en-US" dirty="0"/>
            </a:br>
            <a:r>
              <a:rPr lang="en-US" dirty="0"/>
              <a:t>(FlyBase release FB2022_06)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CC22-B8B6-2904-F548-94EA78976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20" y="1824523"/>
            <a:ext cx="8901579" cy="5033477"/>
          </a:xfrm>
        </p:spPr>
        <p:txBody>
          <a:bodyPr>
            <a:normAutofit/>
          </a:bodyPr>
          <a:lstStyle/>
          <a:p>
            <a:r>
              <a:rPr lang="en-US" dirty="0"/>
              <a:t>To avoid confusion (for non-</a:t>
            </a:r>
            <a:r>
              <a:rPr lang="en-US" i="1" dirty="0"/>
              <a:t>Drosophila</a:t>
            </a:r>
            <a:r>
              <a:rPr lang="en-US" dirty="0"/>
              <a:t> researchers), FlyBase gene symbols are no longer case-sensitive in </a:t>
            </a:r>
            <a:br>
              <a:rPr lang="en-US" dirty="0"/>
            </a:br>
            <a:r>
              <a:rPr lang="en-US" i="1" dirty="0"/>
              <a:t>D. melanogaster </a:t>
            </a:r>
            <a:r>
              <a:rPr lang="en-US" dirty="0"/>
              <a:t>annotation release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6.49</a:t>
            </a:r>
          </a:p>
          <a:p>
            <a:pPr lvl="2"/>
            <a:endParaRPr lang="en-US" dirty="0"/>
          </a:p>
          <a:p>
            <a:pPr>
              <a:spcBef>
                <a:spcPts val="0"/>
              </a:spcBef>
            </a:pPr>
            <a:r>
              <a:rPr lang="en-US" i="1" dirty="0"/>
              <a:t>D. melanogaster</a:t>
            </a:r>
            <a:r>
              <a:rPr lang="en-US" dirty="0"/>
              <a:t> RefSeq gene records at NCBI are derived from an older annotation release (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6.46</a:t>
            </a:r>
            <a:r>
              <a:rPr lang="en-US" dirty="0"/>
              <a:t>)</a:t>
            </a:r>
            <a:endParaRPr lang="en-US" b="1" dirty="0">
              <a:solidFill>
                <a:srgbClr val="F6C16A"/>
              </a:solidFill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/>
              <a:t>Gene symbols are still case-sensitive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04E3B-96F8-8D17-5745-DECF545E2FB3}"/>
              </a:ext>
            </a:extLst>
          </p:cNvPr>
          <p:cNvGrpSpPr/>
          <p:nvPr/>
        </p:nvGrpSpPr>
        <p:grpSpPr>
          <a:xfrm>
            <a:off x="242421" y="5107134"/>
            <a:ext cx="8623300" cy="1515542"/>
            <a:chOff x="241300" y="5234134"/>
            <a:chExt cx="8623300" cy="15155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453A9E-1449-C6AE-8BFC-724289014831}"/>
                </a:ext>
              </a:extLst>
            </p:cNvPr>
            <p:cNvSpPr/>
            <p:nvPr/>
          </p:nvSpPr>
          <p:spPr>
            <a:xfrm>
              <a:off x="241300" y="5234134"/>
              <a:ext cx="8623300" cy="151554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EE004C3-DAC8-B29A-A333-68C832EE6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985" y="5299407"/>
              <a:ext cx="841336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/>
                <a:t>Recommendation</a:t>
              </a:r>
              <a:r>
                <a:rPr lang="en-US" sz="2800" dirty="0"/>
                <a:t>: continue to treat gene symbols as case-sensitive until the next NCBI RefSeq update for </a:t>
              </a:r>
              <a:r>
                <a:rPr lang="en-US" sz="2800" i="1" dirty="0"/>
                <a:t>D. melanogaster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13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7579</TotalTime>
  <Words>3921</Words>
  <Application>Microsoft Macintosh PowerPoint</Application>
  <PresentationFormat>On-screen Show (4:3)</PresentationFormat>
  <Paragraphs>769</Paragraphs>
  <Slides>69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Calisto MT (body)</vt:lpstr>
      <vt:lpstr>Courier</vt:lpstr>
      <vt:lpstr>Courier New</vt:lpstr>
      <vt:lpstr>Wingdings</vt:lpstr>
      <vt:lpstr>Story</vt:lpstr>
      <vt:lpstr>Annotation of Drosophila</vt:lpstr>
      <vt:lpstr>Agenda</vt:lpstr>
      <vt:lpstr>PowerPoint Presentation</vt:lpstr>
      <vt:lpstr>Annotation: Adding labels to a sequence</vt:lpstr>
      <vt:lpstr>PowerPoint Presentation</vt:lpstr>
      <vt:lpstr>Annotation Projects Under Development</vt:lpstr>
      <vt:lpstr>Muller element nomenclature</vt:lpstr>
      <vt:lpstr>Nomenclature for Drosophila genes </vt:lpstr>
      <vt:lpstr>Changes in nomenclature (FlyBase release FB2022_06)</vt:lpstr>
      <vt:lpstr>Limitations of annotation strategy</vt:lpstr>
      <vt:lpstr>Annotation goals </vt:lpstr>
      <vt:lpstr>Evidence-based annotation</vt:lpstr>
      <vt:lpstr>Collect, analyze, and synthesize</vt:lpstr>
      <vt:lpstr>Evidence for gene models (in general order of importance)</vt:lpstr>
      <vt:lpstr>Expression data: RNA-Seq</vt:lpstr>
      <vt:lpstr>Gene structure - terminology</vt:lpstr>
      <vt:lpstr>Basic annotation workflow</vt:lpstr>
      <vt:lpstr>Annotation workflow (graphically)</vt:lpstr>
      <vt:lpstr>Annotation workflow (graphically)</vt:lpstr>
      <vt:lpstr>UCSC Genome Browser</vt:lpstr>
      <vt:lpstr>UCSC Genome Browser overview</vt:lpstr>
      <vt:lpstr>Two different versions of the  UCSC Genome Browser</vt:lpstr>
      <vt:lpstr>Additional resources for the  UCSC Genome Browser</vt:lpstr>
      <vt:lpstr>Four websites used by the GEP annotation strategy</vt:lpstr>
      <vt:lpstr>Initial survey of a genomic region</vt:lpstr>
      <vt:lpstr>Navigate to the Genome Browser for the project region</vt:lpstr>
      <vt:lpstr>Control how evidence tracks are displayed on the Genome Browser</vt:lpstr>
      <vt:lpstr>Initial assessment of fosmid project chr10</vt:lpstr>
      <vt:lpstr>Investigate gene prediction chr10.4</vt:lpstr>
      <vt:lpstr>Computational evidence</vt:lpstr>
      <vt:lpstr>Accuracy of the different types of computational evidence</vt:lpstr>
      <vt:lpstr>Data on the Genome Browser is incomplete</vt:lpstr>
      <vt:lpstr>Detect sequence similarity with BLAST</vt:lpstr>
      <vt:lpstr>Common BLAST programs</vt:lpstr>
      <vt:lpstr>Where can I run BLAST?</vt:lpstr>
      <vt:lpstr>Accessing tblastx at NCBI</vt:lpstr>
      <vt:lpstr>Detect conserved D. melanogaster coding exons with blastx</vt:lpstr>
      <vt:lpstr>FlyBase – Database for the Drosophila research community</vt:lpstr>
      <vt:lpstr>Web databases and tools</vt:lpstr>
      <vt:lpstr>Finding the ortholog</vt:lpstr>
      <vt:lpstr>blastp results show a significant hit to the mav gene</vt:lpstr>
      <vt:lpstr>Results of ortholog search</vt:lpstr>
      <vt:lpstr>Constructing a gene model</vt:lpstr>
      <vt:lpstr>Obtain the gene structure model</vt:lpstr>
      <vt:lpstr>Retrieve the Gene Record Finder record for mav</vt:lpstr>
      <vt:lpstr>Gene structure of mav</vt:lpstr>
      <vt:lpstr>Investigate exons</vt:lpstr>
      <vt:lpstr>Identify the conserved regions</vt:lpstr>
      <vt:lpstr>Retrieve CDS sequences</vt:lpstr>
      <vt:lpstr>Retrieve the fosmid sequence</vt:lpstr>
      <vt:lpstr>Compare the CDS against the fosmid sequence with blastx</vt:lpstr>
      <vt:lpstr>Adjust the Expect threshold</vt:lpstr>
      <vt:lpstr>Examine the blastx alignment</vt:lpstr>
      <vt:lpstr>Map the second CDS (2_9473_0)</vt:lpstr>
      <vt:lpstr>Building a gene model</vt:lpstr>
      <vt:lpstr>Identify missing parts of CDS</vt:lpstr>
      <vt:lpstr>Basic biological constraints  (inviolate rules*)</vt:lpstr>
      <vt:lpstr>Find the missing start codon</vt:lpstr>
      <vt:lpstr>A genomic sequence has 6 different reading frames</vt:lpstr>
      <vt:lpstr>Splice donor and acceptor phases</vt:lpstr>
      <vt:lpstr>Phase depends on the reading frame</vt:lpstr>
      <vt:lpstr>Phase of donor and acceptor sites must be compatible</vt:lpstr>
      <vt:lpstr>Incompatible donor and acceptor phases results in a frame shift</vt:lpstr>
      <vt:lpstr>Picking the best acceptor site</vt:lpstr>
      <vt:lpstr>Picking the best donor site</vt:lpstr>
      <vt:lpstr>Create the final gene model</vt:lpstr>
      <vt:lpstr>Additional strategies for identifying splice donor and acceptor sites</vt:lpstr>
      <vt:lpstr>Verify the final gene model using the Gene Model Checker</vt:lpstr>
      <vt:lpstr>Questions?</vt:lpstr>
    </vt:vector>
  </TitlesOfParts>
  <Company>Washington University in 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of Drosophila</dc:title>
  <dc:creator>Wilson Leung</dc:creator>
  <cp:lastModifiedBy>Leung, Wilson</cp:lastModifiedBy>
  <cp:revision>1855</cp:revision>
  <cp:lastPrinted>2012-12-09T00:10:59Z</cp:lastPrinted>
  <dcterms:created xsi:type="dcterms:W3CDTF">2012-12-08T23:11:57Z</dcterms:created>
  <dcterms:modified xsi:type="dcterms:W3CDTF">2023-12-25T17:44:32Z</dcterms:modified>
</cp:coreProperties>
</file>