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20526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205265" algn="l" defTabSz="220526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410531" algn="l" defTabSz="220526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615791" algn="l" defTabSz="220526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821057" algn="l" defTabSz="220526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1026322" algn="l" defTabSz="220526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231587" algn="l" defTabSz="220526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436853" algn="l" defTabSz="220526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642113" algn="l" defTabSz="220526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D8706"/>
    <a:srgbClr val="D9EACE"/>
    <a:srgbClr val="698E58"/>
    <a:srgbClr val="FD8809"/>
    <a:srgbClr val="94C87D"/>
    <a:srgbClr val="FFFF66"/>
    <a:srgbClr val="D9F1F4"/>
    <a:srgbClr val="D1D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2857" autoAdjust="0"/>
  </p:normalViewPr>
  <p:slideViewPr>
    <p:cSldViewPr snapToGrid="0" snapToObjects="1">
      <p:cViewPr>
        <p:scale>
          <a:sx n="50" d="100"/>
          <a:sy n="50" d="100"/>
        </p:scale>
        <p:origin x="144" y="13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C8C13-BBDD-5E49-BBDD-C97058DCFB3C}" type="datetimeFigureOut">
              <a:rPr lang="en-US" smtClean="0"/>
              <a:t>8/1/16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548DF-9DF2-5049-B512-B187C7DE9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3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7F49E-BFDE-2346-B1BF-DBB200C0DCAC}" type="datetimeFigureOut">
              <a:rPr lang="en-US" smtClean="0"/>
              <a:t>8/1/16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41267-5994-8346-8428-A7BA18F5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0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363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13636" algn="l" defTabSz="41363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827272" algn="l" defTabSz="41363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240913" algn="l" defTabSz="41363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654549" algn="l" defTabSz="41363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068185" algn="l" defTabSz="41363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81821" algn="l" defTabSz="41363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95457" algn="l" defTabSz="41363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309098" algn="l" defTabSz="41363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41267-5994-8346-8428-A7BA18F5A1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0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7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5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05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10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61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821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026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23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436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642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8C7A-0195-4941-B015-0E4487483D57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F548-BAA0-E244-9CFC-FD75EF3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8C7A-0195-4941-B015-0E4487483D57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F548-BAA0-E244-9CFC-FD75EF3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9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4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4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8C7A-0195-4941-B015-0E4487483D57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F548-BAA0-E244-9CFC-FD75EF3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3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8C7A-0195-4941-B015-0E4487483D57}" type="datetimeFigureOut">
              <a:rPr lang="en-US" smtClean="0"/>
              <a:t>8/1/16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F548-BAA0-E244-9CFC-FD75EF3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2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8C7A-0195-4941-B015-0E4487483D57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F548-BAA0-E244-9CFC-FD75EF3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2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8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30"/>
            <a:ext cx="37307520" cy="72008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205265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410531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61579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8210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102632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23158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43685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64211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8C7A-0195-4941-B015-0E4487483D57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F548-BAA0-E244-9CFC-FD75EF3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3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7"/>
            <a:ext cx="19385280" cy="2172462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7"/>
            <a:ext cx="19385280" cy="2172462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8C7A-0195-4941-B015-0E4487483D57}" type="datetimeFigureOut">
              <a:rPr lang="en-US" smtClean="0"/>
              <a:t>8/1/16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F548-BAA0-E244-9CFC-FD75EF3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4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3"/>
            <a:ext cx="19392903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205265" indent="0">
              <a:buNone/>
              <a:defRPr sz="9600" b="1"/>
            </a:lvl2pPr>
            <a:lvl3pPr marL="4410531" indent="0">
              <a:buNone/>
              <a:defRPr sz="8600" b="1"/>
            </a:lvl3pPr>
            <a:lvl4pPr marL="6615791" indent="0">
              <a:buNone/>
              <a:defRPr sz="7700" b="1"/>
            </a:lvl4pPr>
            <a:lvl5pPr marL="8821057" indent="0">
              <a:buNone/>
              <a:defRPr sz="7700" b="1"/>
            </a:lvl5pPr>
            <a:lvl6pPr marL="11026322" indent="0">
              <a:buNone/>
              <a:defRPr sz="7700" b="1"/>
            </a:lvl6pPr>
            <a:lvl7pPr marL="13231587" indent="0">
              <a:buNone/>
              <a:defRPr sz="7700" b="1"/>
            </a:lvl7pPr>
            <a:lvl8pPr marL="15436853" indent="0">
              <a:buNone/>
              <a:defRPr sz="7700" b="1"/>
            </a:lvl8pPr>
            <a:lvl9pPr marL="17642113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1"/>
            <a:ext cx="19392903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7" y="7368543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205265" indent="0">
              <a:buNone/>
              <a:defRPr sz="9600" b="1"/>
            </a:lvl2pPr>
            <a:lvl3pPr marL="4410531" indent="0">
              <a:buNone/>
              <a:defRPr sz="8600" b="1"/>
            </a:lvl3pPr>
            <a:lvl4pPr marL="6615791" indent="0">
              <a:buNone/>
              <a:defRPr sz="7700" b="1"/>
            </a:lvl4pPr>
            <a:lvl5pPr marL="8821057" indent="0">
              <a:buNone/>
              <a:defRPr sz="7700" b="1"/>
            </a:lvl5pPr>
            <a:lvl6pPr marL="11026322" indent="0">
              <a:buNone/>
              <a:defRPr sz="7700" b="1"/>
            </a:lvl6pPr>
            <a:lvl7pPr marL="13231587" indent="0">
              <a:buNone/>
              <a:defRPr sz="7700" b="1"/>
            </a:lvl7pPr>
            <a:lvl8pPr marL="15436853" indent="0">
              <a:buNone/>
              <a:defRPr sz="7700" b="1"/>
            </a:lvl8pPr>
            <a:lvl9pPr marL="17642113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7" y="10439401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8C7A-0195-4941-B015-0E4487483D57}" type="datetimeFigureOut">
              <a:rPr lang="en-US" smtClean="0"/>
              <a:t>8/1/16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F548-BAA0-E244-9CFC-FD75EF3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9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8C7A-0195-4941-B015-0E4487483D57}" type="datetimeFigureOut">
              <a:rPr lang="en-US" smtClean="0"/>
              <a:t>8/1/16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F548-BAA0-E244-9CFC-FD75EF3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0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8C7A-0195-4941-B015-0E4487483D57}" type="datetimeFigureOut">
              <a:rPr lang="en-US" smtClean="0"/>
              <a:t>8/1/16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F548-BAA0-E244-9CFC-FD75EF3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7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3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7"/>
            <a:ext cx="24536400" cy="2809494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2"/>
            <a:ext cx="14439903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205265" indent="0">
              <a:buNone/>
              <a:defRPr sz="5800"/>
            </a:lvl2pPr>
            <a:lvl3pPr marL="4410531" indent="0">
              <a:buNone/>
              <a:defRPr sz="4800"/>
            </a:lvl3pPr>
            <a:lvl4pPr marL="6615791" indent="0">
              <a:buNone/>
              <a:defRPr sz="4300"/>
            </a:lvl4pPr>
            <a:lvl5pPr marL="8821057" indent="0">
              <a:buNone/>
              <a:defRPr sz="4300"/>
            </a:lvl5pPr>
            <a:lvl6pPr marL="11026322" indent="0">
              <a:buNone/>
              <a:defRPr sz="4300"/>
            </a:lvl6pPr>
            <a:lvl7pPr marL="13231587" indent="0">
              <a:buNone/>
              <a:defRPr sz="4300"/>
            </a:lvl7pPr>
            <a:lvl8pPr marL="15436853" indent="0">
              <a:buNone/>
              <a:defRPr sz="4300"/>
            </a:lvl8pPr>
            <a:lvl9pPr marL="17642113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8C7A-0195-4941-B015-0E4487483D57}" type="datetimeFigureOut">
              <a:rPr lang="en-US" smtClean="0"/>
              <a:t>8/1/16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F548-BAA0-E244-9CFC-FD75EF3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6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0"/>
            <a:ext cx="26334720" cy="272034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5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205265" indent="0">
              <a:buNone/>
              <a:defRPr sz="13400"/>
            </a:lvl2pPr>
            <a:lvl3pPr marL="4410531" indent="0">
              <a:buNone/>
              <a:defRPr sz="11500"/>
            </a:lvl3pPr>
            <a:lvl4pPr marL="6615791" indent="0">
              <a:buNone/>
              <a:defRPr sz="9600"/>
            </a:lvl4pPr>
            <a:lvl5pPr marL="8821057" indent="0">
              <a:buNone/>
              <a:defRPr sz="9600"/>
            </a:lvl5pPr>
            <a:lvl6pPr marL="11026322" indent="0">
              <a:buNone/>
              <a:defRPr sz="9600"/>
            </a:lvl6pPr>
            <a:lvl7pPr marL="13231587" indent="0">
              <a:buNone/>
              <a:defRPr sz="9600"/>
            </a:lvl7pPr>
            <a:lvl8pPr marL="15436853" indent="0">
              <a:buNone/>
              <a:defRPr sz="9600"/>
            </a:lvl8pPr>
            <a:lvl9pPr marL="17642113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205265" indent="0">
              <a:buNone/>
              <a:defRPr sz="5800"/>
            </a:lvl2pPr>
            <a:lvl3pPr marL="4410531" indent="0">
              <a:buNone/>
              <a:defRPr sz="4800"/>
            </a:lvl3pPr>
            <a:lvl4pPr marL="6615791" indent="0">
              <a:buNone/>
              <a:defRPr sz="4300"/>
            </a:lvl4pPr>
            <a:lvl5pPr marL="8821057" indent="0">
              <a:buNone/>
              <a:defRPr sz="4300"/>
            </a:lvl5pPr>
            <a:lvl6pPr marL="11026322" indent="0">
              <a:buNone/>
              <a:defRPr sz="4300"/>
            </a:lvl6pPr>
            <a:lvl7pPr marL="13231587" indent="0">
              <a:buNone/>
              <a:defRPr sz="4300"/>
            </a:lvl7pPr>
            <a:lvl8pPr marL="15436853" indent="0">
              <a:buNone/>
              <a:defRPr sz="4300"/>
            </a:lvl8pPr>
            <a:lvl9pPr marL="17642113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8C7A-0195-4941-B015-0E4487483D57}" type="datetimeFigureOut">
              <a:rPr lang="en-US" smtClean="0"/>
              <a:t>8/1/16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AF548-BAA0-E244-9CFC-FD75EF3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8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441052" tIns="220526" rIns="441052" bIns="2205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7"/>
            <a:ext cx="39502080" cy="21724623"/>
          </a:xfrm>
          <a:prstGeom prst="rect">
            <a:avLst/>
          </a:prstGeom>
        </p:spPr>
        <p:txBody>
          <a:bodyPr vert="horz" lIns="441052" tIns="220526" rIns="441052" bIns="2205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8"/>
            <a:ext cx="10241280" cy="1752600"/>
          </a:xfrm>
          <a:prstGeom prst="rect">
            <a:avLst/>
          </a:prstGeom>
        </p:spPr>
        <p:txBody>
          <a:bodyPr vert="horz" lIns="441052" tIns="220526" rIns="441052" bIns="22052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A8C7A-0195-4941-B015-0E4487483D57}" type="datetimeFigureOut">
              <a:rPr lang="en-US" smtClean="0"/>
              <a:t>8/1/16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8"/>
            <a:ext cx="13898880" cy="1752600"/>
          </a:xfrm>
          <a:prstGeom prst="rect">
            <a:avLst/>
          </a:prstGeom>
        </p:spPr>
        <p:txBody>
          <a:bodyPr vert="horz" lIns="441052" tIns="220526" rIns="441052" bIns="22052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8"/>
            <a:ext cx="10241280" cy="1752600"/>
          </a:xfrm>
          <a:prstGeom prst="rect">
            <a:avLst/>
          </a:prstGeom>
        </p:spPr>
        <p:txBody>
          <a:bodyPr vert="horz" lIns="441052" tIns="220526" rIns="441052" bIns="22052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AF548-BAA0-E244-9CFC-FD75EF3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6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205265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3949" indent="-1653949" algn="l" defTabSz="2205265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3556" indent="-1378291" algn="l" defTabSz="2205265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513159" indent="-1102633" algn="l" defTabSz="2205265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718424" indent="-1102633" algn="l" defTabSz="2205265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923689" indent="-1102633" algn="l" defTabSz="2205265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128955" indent="-1102633" algn="l" defTabSz="2205265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334220" indent="-1102633" algn="l" defTabSz="2205265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39481" indent="-1102633" algn="l" defTabSz="2205265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4746" indent="-1102633" algn="l" defTabSz="2205265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0526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205265" algn="l" defTabSz="220526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410531" algn="l" defTabSz="220526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615791" algn="l" defTabSz="220526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821057" algn="l" defTabSz="220526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1026322" algn="l" defTabSz="220526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231587" algn="l" defTabSz="220526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6853" algn="l" defTabSz="220526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642113" algn="l" defTabSz="220526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20" Type="http://schemas.openxmlformats.org/officeDocument/2006/relationships/image" Target="../media/image17.gif"/><Relationship Id="rId21" Type="http://schemas.openxmlformats.org/officeDocument/2006/relationships/image" Target="../media/image18.gif"/><Relationship Id="rId22" Type="http://schemas.openxmlformats.org/officeDocument/2006/relationships/image" Target="../media/image19.gif"/><Relationship Id="rId23" Type="http://schemas.openxmlformats.org/officeDocument/2006/relationships/image" Target="../media/image20.gif"/><Relationship Id="rId24" Type="http://schemas.openxmlformats.org/officeDocument/2006/relationships/image" Target="../media/image21.gif"/><Relationship Id="rId25" Type="http://schemas.openxmlformats.org/officeDocument/2006/relationships/image" Target="../media/image22.gif"/><Relationship Id="rId26" Type="http://schemas.openxmlformats.org/officeDocument/2006/relationships/image" Target="../media/image23.gif"/><Relationship Id="rId27" Type="http://schemas.openxmlformats.org/officeDocument/2006/relationships/image" Target="../media/image24.gif"/><Relationship Id="rId28" Type="http://schemas.openxmlformats.org/officeDocument/2006/relationships/image" Target="../media/image25.gif"/><Relationship Id="rId29" Type="http://schemas.openxmlformats.org/officeDocument/2006/relationships/image" Target="../media/image26.png"/><Relationship Id="rId30" Type="http://schemas.openxmlformats.org/officeDocument/2006/relationships/image" Target="../media/image27.jpg"/><Relationship Id="rId10" Type="http://schemas.openxmlformats.org/officeDocument/2006/relationships/image" Target="../media/image7.emf"/><Relationship Id="rId11" Type="http://schemas.openxmlformats.org/officeDocument/2006/relationships/image" Target="../media/image8.jpg"/><Relationship Id="rId12" Type="http://schemas.openxmlformats.org/officeDocument/2006/relationships/image" Target="../media/image9.png"/><Relationship Id="rId13" Type="http://schemas.openxmlformats.org/officeDocument/2006/relationships/image" Target="../media/image10.jpg"/><Relationship Id="rId14" Type="http://schemas.openxmlformats.org/officeDocument/2006/relationships/image" Target="../media/image11.jp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gif"/><Relationship Id="rId19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gep.wustl.edu" TargetMode="External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 Box 11"/>
          <p:cNvSpPr txBox="1">
            <a:spLocks noChangeArrowheads="1"/>
          </p:cNvSpPr>
          <p:nvPr/>
        </p:nvSpPr>
        <p:spPr bwMode="auto">
          <a:xfrm>
            <a:off x="317670" y="11790596"/>
            <a:ext cx="14263992" cy="947455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lIns="101760" tIns="50880" rIns="101760" bIns="50880">
            <a:prstTxWarp prst="textNoShape">
              <a:avLst/>
            </a:prstTxWarp>
            <a:spAutoFit/>
          </a:bodyPr>
          <a:lstStyle/>
          <a:p>
            <a:r>
              <a:rPr lang="en-US" sz="3300" b="1" dirty="0">
                <a:latin typeface="Helvetica"/>
                <a:cs typeface="Helvetica"/>
              </a:rPr>
              <a:t>Current GEP </a:t>
            </a:r>
            <a:r>
              <a:rPr lang="en-US" sz="3300" b="1" dirty="0" smtClean="0">
                <a:latin typeface="Helvetica"/>
                <a:cs typeface="Helvetica"/>
              </a:rPr>
              <a:t>members </a:t>
            </a:r>
            <a:r>
              <a:rPr lang="en-US" sz="2400" dirty="0">
                <a:latin typeface="Helvetica"/>
                <a:cs typeface="Helvetica"/>
              </a:rPr>
              <a:t>The Genomics Education Partnership (GEP) began in 2006 with 16 members, and has grown steadily.  GEP members represent a very diverse group of schools, both public and private, large and small, with varying educational missions and diverse student populations.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1000" dirty="0" smtClean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Currently </a:t>
            </a:r>
            <a:r>
              <a:rPr lang="en-US" sz="2400" dirty="0">
                <a:latin typeface="Helvetica"/>
                <a:cs typeface="Helvetica"/>
              </a:rPr>
              <a:t>there are </a:t>
            </a:r>
            <a:r>
              <a:rPr lang="en-US" sz="2400" b="1" dirty="0">
                <a:latin typeface="Helvetica"/>
                <a:cs typeface="Helvetica"/>
              </a:rPr>
              <a:t>&gt; 100 affiliated schools</a:t>
            </a:r>
            <a:r>
              <a:rPr lang="en-US" sz="2400" dirty="0">
                <a:latin typeface="Helvetica"/>
                <a:cs typeface="Helvetica"/>
              </a:rPr>
              <a:t>;  </a:t>
            </a:r>
            <a:r>
              <a:rPr lang="en-US" sz="2400" b="1" dirty="0">
                <a:latin typeface="Helvetica"/>
                <a:cs typeface="Helvetica"/>
              </a:rPr>
              <a:t>&gt; </a:t>
            </a:r>
            <a:r>
              <a:rPr lang="en-US" sz="2400" b="1" dirty="0">
                <a:solidFill>
                  <a:srgbClr val="000000"/>
                </a:solidFill>
                <a:latin typeface="Helvetica"/>
                <a:cs typeface="Helvetica"/>
              </a:rPr>
              <a:t>7</a:t>
            </a: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2400" b="1" dirty="0">
                <a:latin typeface="Helvetica"/>
                <a:cs typeface="Helvetica"/>
              </a:rPr>
              <a:t>faculty/year</a:t>
            </a:r>
            <a:r>
              <a:rPr lang="en-US" sz="2400" dirty="0">
                <a:latin typeface="Helvetica"/>
                <a:cs typeface="Helvetica"/>
              </a:rPr>
              <a:t> are engaged in GEP research, and </a:t>
            </a:r>
            <a:r>
              <a:rPr lang="en-US" sz="2400" b="1" dirty="0">
                <a:latin typeface="Helvetica"/>
                <a:cs typeface="Helvetica"/>
              </a:rPr>
              <a:t>&gt; 1,000 undergraduates</a:t>
            </a:r>
            <a:r>
              <a:rPr lang="en-US" sz="2400" dirty="0">
                <a:latin typeface="Helvetica"/>
                <a:cs typeface="Helvetica"/>
              </a:rPr>
              <a:t> participate each year. </a:t>
            </a:r>
            <a:r>
              <a:rPr lang="en-US" sz="2400" dirty="0">
                <a:solidFill>
                  <a:srgbClr val="000000"/>
                </a:solidFill>
                <a:latin typeface="Helvetica"/>
                <a:cs typeface="Helvetica"/>
              </a:rPr>
              <a:t>Faculty generally join by attending a one-week workshop at WUSTL. </a:t>
            </a:r>
            <a:r>
              <a:rPr lang="en-US" sz="2400" dirty="0">
                <a:latin typeface="Helvetica"/>
                <a:cs typeface="Helvetica"/>
              </a:rPr>
              <a:t>Shared work (done in summer Alumni Workshops) is organized on the GEP website (curriculum development, publications, etc.). 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>
                <a:solidFill>
                  <a:srgbClr val="1F497D"/>
                </a:solidFill>
                <a:latin typeface="Helvetica"/>
                <a:cs typeface="Helvetica"/>
              </a:rPr>
              <a:t>We find that </a:t>
            </a:r>
            <a:r>
              <a:rPr lang="en-US" sz="2400" b="1" u="sng" dirty="0">
                <a:solidFill>
                  <a:srgbClr val="1F497D"/>
                </a:solidFill>
                <a:latin typeface="Helvetica"/>
                <a:cs typeface="Helvetica"/>
              </a:rPr>
              <a:t>institutional characteristics have little correlation with student success</a:t>
            </a:r>
            <a:r>
              <a:rPr lang="en-US" sz="2400" dirty="0">
                <a:solidFill>
                  <a:srgbClr val="1F497D"/>
                </a:solidFill>
                <a:latin typeface="Helvetica"/>
                <a:cs typeface="Helvetica"/>
              </a:rPr>
              <a:t>, indicating that diverse students in diverse settings benefit from </a:t>
            </a:r>
            <a:r>
              <a:rPr lang="en-US" sz="2400" dirty="0" smtClean="0">
                <a:solidFill>
                  <a:srgbClr val="1F497D"/>
                </a:solidFill>
                <a:latin typeface="Helvetica"/>
                <a:cs typeface="Helvetica"/>
              </a:rPr>
              <a:t>course-based </a:t>
            </a:r>
            <a:r>
              <a:rPr lang="en-US" sz="2400" dirty="0">
                <a:solidFill>
                  <a:srgbClr val="1F497D"/>
                </a:solidFill>
                <a:latin typeface="Helvetica"/>
                <a:cs typeface="Helvetica"/>
              </a:rPr>
              <a:t>research experiences of this type.</a:t>
            </a:r>
            <a:r>
              <a:rPr lang="en-US" sz="2400" dirty="0">
                <a:latin typeface="Helvetica"/>
                <a:cs typeface="Helvetica"/>
              </a:rPr>
              <a:t> </a:t>
            </a: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76" y="13181528"/>
            <a:ext cx="8017916" cy="4826906"/>
          </a:xfrm>
          <a:prstGeom prst="rect">
            <a:avLst/>
          </a:prstGeom>
        </p:spPr>
      </p:pic>
      <p:sp>
        <p:nvSpPr>
          <p:cNvPr id="187" name="Rectangle 186"/>
          <p:cNvSpPr/>
          <p:nvPr/>
        </p:nvSpPr>
        <p:spPr>
          <a:xfrm>
            <a:off x="15005745" y="12751050"/>
            <a:ext cx="13826565" cy="8650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725" tIns="41363" rIns="82725" bIns="41363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2408" y="27557091"/>
            <a:ext cx="14252679" cy="5264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725" tIns="41363" rIns="82725" bIns="41363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54" y="270034"/>
            <a:ext cx="43215393" cy="371357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2716"/>
              </a:spcBef>
            </a:pPr>
            <a:r>
              <a:rPr lang="en-US" sz="9600" b="1" dirty="0">
                <a:latin typeface="Helvetica"/>
                <a:cs typeface="Helvetica"/>
              </a:rPr>
              <a:t>Engaging Biologists with Big Data Using Interactive Genome Annotation</a:t>
            </a:r>
            <a:br>
              <a:rPr lang="en-US" sz="9600" b="1" dirty="0">
                <a:latin typeface="Helvetica"/>
                <a:cs typeface="Helvetica"/>
              </a:rPr>
            </a:br>
            <a:r>
              <a:rPr lang="en-US" sz="6200" u="sng" dirty="0" smtClean="0">
                <a:latin typeface="Helvetica"/>
                <a:cs typeface="Helvetica"/>
              </a:rPr>
              <a:t>Remi Marenco</a:t>
            </a:r>
            <a:r>
              <a:rPr lang="en-US" sz="6200" baseline="30000" dirty="0" smtClean="0">
                <a:solidFill>
                  <a:prstClr val="black"/>
                </a:solidFill>
                <a:latin typeface="Helvetica"/>
                <a:ea typeface="+mn-ea"/>
                <a:cs typeface="Helvetica"/>
              </a:rPr>
              <a:t>1</a:t>
            </a:r>
            <a:r>
              <a:rPr lang="en-US" sz="6200" dirty="0">
                <a:solidFill>
                  <a:prstClr val="black"/>
                </a:solidFill>
                <a:latin typeface="Helvetica"/>
                <a:ea typeface="+mn-ea"/>
                <a:cs typeface="Helvetica"/>
              </a:rPr>
              <a:t>, </a:t>
            </a:r>
            <a:r>
              <a:rPr lang="en-US" sz="6200" u="sng" dirty="0">
                <a:solidFill>
                  <a:prstClr val="black"/>
                </a:solidFill>
                <a:latin typeface="Helvetica"/>
                <a:ea typeface="+mn-ea"/>
                <a:cs typeface="Helvetica"/>
              </a:rPr>
              <a:t>Wilson Leung</a:t>
            </a:r>
            <a:r>
              <a:rPr lang="en-US" sz="6200" baseline="30000" dirty="0">
                <a:solidFill>
                  <a:prstClr val="black"/>
                </a:solidFill>
                <a:latin typeface="Helvetica"/>
                <a:ea typeface="+mn-ea"/>
                <a:cs typeface="Helvetica"/>
              </a:rPr>
              <a:t>2</a:t>
            </a:r>
            <a:r>
              <a:rPr lang="en-US" sz="6200" dirty="0" smtClean="0">
                <a:solidFill>
                  <a:prstClr val="black"/>
                </a:solidFill>
                <a:latin typeface="Helvetica"/>
                <a:ea typeface="+mn-ea"/>
                <a:cs typeface="Helvetica"/>
              </a:rPr>
              <a:t>, </a:t>
            </a:r>
            <a:r>
              <a:rPr lang="en-US" sz="6200" dirty="0">
                <a:solidFill>
                  <a:prstClr val="black"/>
                </a:solidFill>
                <a:latin typeface="Helvetica"/>
                <a:ea typeface="+mn-ea"/>
                <a:cs typeface="Helvetica"/>
              </a:rPr>
              <a:t>Sarah C.R. </a:t>
            </a:r>
            <a:r>
              <a:rPr lang="en-US" sz="6200" dirty="0" smtClean="0">
                <a:solidFill>
                  <a:prstClr val="black"/>
                </a:solidFill>
                <a:latin typeface="Helvetica"/>
                <a:ea typeface="+mn-ea"/>
                <a:cs typeface="Helvetica"/>
              </a:rPr>
              <a:t>Elgin</a:t>
            </a:r>
            <a:r>
              <a:rPr lang="en-US" sz="6200" baseline="30000" dirty="0" smtClean="0">
                <a:solidFill>
                  <a:prstClr val="black"/>
                </a:solidFill>
                <a:latin typeface="Helvetica"/>
                <a:cs typeface="Helvetica"/>
              </a:rPr>
              <a:t>2</a:t>
            </a:r>
            <a:r>
              <a:rPr lang="en-US" sz="6200" dirty="0">
                <a:solidFill>
                  <a:prstClr val="black"/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en-US" sz="6200" dirty="0" smtClean="0">
                <a:solidFill>
                  <a:prstClr val="black"/>
                </a:solidFill>
                <a:latin typeface="Helvetica"/>
                <a:ea typeface="+mn-ea"/>
                <a:cs typeface="Helvetica"/>
              </a:rPr>
              <a:t>and Jeremy Goecks</a:t>
            </a:r>
            <a:r>
              <a:rPr lang="en-US" sz="6200" baseline="30000" dirty="0">
                <a:solidFill>
                  <a:prstClr val="black"/>
                </a:solidFill>
                <a:latin typeface="Helvetica"/>
                <a:cs typeface="Helvetica"/>
              </a:rPr>
              <a:t>1</a:t>
            </a:r>
            <a:r>
              <a:rPr lang="en-US" sz="6200" dirty="0" smtClean="0">
                <a:solidFill>
                  <a:prstClr val="black"/>
                </a:solidFill>
                <a:latin typeface="Helvetica"/>
                <a:ea typeface="+mn-ea"/>
                <a:cs typeface="Helvetica"/>
              </a:rPr>
              <a:t/>
            </a:r>
            <a:br>
              <a:rPr lang="en-US" sz="6200" dirty="0" smtClean="0">
                <a:solidFill>
                  <a:prstClr val="black"/>
                </a:solidFill>
                <a:latin typeface="Helvetica"/>
                <a:ea typeface="+mn-ea"/>
                <a:cs typeface="Helvetica"/>
              </a:rPr>
            </a:br>
            <a:r>
              <a:rPr lang="en-US" sz="4300" baseline="30000" dirty="0" smtClean="0">
                <a:solidFill>
                  <a:prstClr val="black"/>
                </a:solidFill>
                <a:latin typeface="Helvetica"/>
                <a:ea typeface="+mn-ea"/>
                <a:cs typeface="Helvetica"/>
              </a:rPr>
              <a:t>1</a:t>
            </a:r>
            <a:r>
              <a:rPr lang="en-US" sz="4300" dirty="0" smtClean="0">
                <a:solidFill>
                  <a:prstClr val="black"/>
                </a:solidFill>
                <a:latin typeface="Helvetica"/>
                <a:ea typeface="+mn-ea"/>
                <a:cs typeface="Helvetica"/>
              </a:rPr>
              <a:t>George </a:t>
            </a:r>
            <a:r>
              <a:rPr lang="en-US" sz="4300" dirty="0">
                <a:solidFill>
                  <a:prstClr val="black"/>
                </a:solidFill>
                <a:latin typeface="Helvetica"/>
                <a:ea typeface="+mn-ea"/>
                <a:cs typeface="Helvetica"/>
              </a:rPr>
              <a:t>Washington University and </a:t>
            </a:r>
            <a:r>
              <a:rPr lang="en-US" sz="4300" baseline="30000" dirty="0">
                <a:solidFill>
                  <a:prstClr val="black"/>
                </a:solidFill>
                <a:latin typeface="Helvetica"/>
                <a:ea typeface="+mn-ea"/>
                <a:cs typeface="Helvetica"/>
              </a:rPr>
              <a:t>2</a:t>
            </a:r>
            <a:r>
              <a:rPr lang="en-US" sz="4300" dirty="0">
                <a:solidFill>
                  <a:prstClr val="black"/>
                </a:solidFill>
                <a:latin typeface="Helvetica"/>
                <a:ea typeface="+mn-ea"/>
                <a:cs typeface="Helvetica"/>
              </a:rPr>
              <a:t>Washington University in St. Louis</a:t>
            </a:r>
            <a:endParaRPr lang="en-US" sz="10000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7328" y="4149378"/>
            <a:ext cx="33418455" cy="26666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413636" tIns="413636" rIns="413636" bIns="413636" rtlCol="0">
            <a:spAutoFit/>
          </a:bodyPr>
          <a:lstStyle/>
          <a:p>
            <a:r>
              <a:rPr lang="en-US" sz="4300" b="1" dirty="0">
                <a:latin typeface="Helvetica"/>
                <a:cs typeface="Helvetica"/>
              </a:rPr>
              <a:t>Project </a:t>
            </a:r>
            <a:r>
              <a:rPr lang="en-US" sz="4300" b="1" dirty="0" smtClean="0">
                <a:latin typeface="Helvetica"/>
                <a:cs typeface="Helvetica"/>
              </a:rPr>
              <a:t>goal</a:t>
            </a:r>
            <a:r>
              <a:rPr lang="en-US" sz="3800" dirty="0">
                <a:latin typeface="Helvetica"/>
                <a:cs typeface="Helvetica"/>
              </a:rPr>
              <a:t>: combine two successful and long-running projects—the Genomics Education Partnership and the Galaxy Project—to create an integrated, Web-based, and scalable environment (</a:t>
            </a:r>
            <a:r>
              <a:rPr lang="en-US" sz="3800" b="1" dirty="0">
                <a:latin typeface="Helvetica"/>
                <a:cs typeface="Helvetica"/>
              </a:rPr>
              <a:t>G-</a:t>
            </a:r>
            <a:r>
              <a:rPr lang="en-US" sz="3800" b="1" dirty="0" err="1">
                <a:latin typeface="Helvetica"/>
                <a:cs typeface="Helvetica"/>
              </a:rPr>
              <a:t>OnRamp</a:t>
            </a:r>
            <a:r>
              <a:rPr lang="en-US" sz="3800" dirty="0">
                <a:latin typeface="Helvetica"/>
                <a:cs typeface="Helvetica"/>
              </a:rPr>
              <a:t>) that will enable biologists to utilize large genomic datasets for interactive annotation of </a:t>
            </a:r>
            <a:r>
              <a:rPr lang="en-US" sz="3800" b="1" dirty="0">
                <a:latin typeface="Helvetica"/>
                <a:cs typeface="Helvetica"/>
              </a:rPr>
              <a:t>any genome</a:t>
            </a:r>
            <a:r>
              <a:rPr lang="en-US" sz="3800" dirty="0">
                <a:latin typeface="Helvetica"/>
                <a:cs typeface="Helvetica"/>
              </a:rPr>
              <a:t>,</a:t>
            </a:r>
            <a:r>
              <a:rPr lang="en-US" sz="3800" i="1" dirty="0">
                <a:latin typeface="Helvetica"/>
                <a:cs typeface="Helvetica"/>
              </a:rPr>
              <a:t> </a:t>
            </a:r>
            <a:r>
              <a:rPr lang="en-US" sz="3800" dirty="0">
                <a:latin typeface="Helvetica"/>
                <a:cs typeface="Helvetica"/>
              </a:rPr>
              <a:t>an activity that can serve as an introduction and training for “big data” biomedical analyses.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328277" y="7118056"/>
            <a:ext cx="14252679" cy="4480122"/>
          </a:xfrm>
          <a:prstGeom prst="rect">
            <a:avLst/>
          </a:prstGeom>
          <a:solidFill>
            <a:schemeClr val="bg1"/>
          </a:solidFill>
        </p:spPr>
        <p:txBody>
          <a:bodyPr wrap="square" lIns="82725" tIns="41363" rIns="82725" bIns="41363" rtlCol="0">
            <a:spAutoFit/>
          </a:bodyPr>
          <a:lstStyle/>
          <a:p>
            <a:pPr>
              <a:spcAft>
                <a:spcPts val="1084"/>
              </a:spcAft>
            </a:pPr>
            <a:r>
              <a:rPr lang="en-US" sz="3300" b="1" dirty="0">
                <a:latin typeface="Helvetica"/>
                <a:cs typeface="Helvetica"/>
              </a:rPr>
              <a:t>The Genomics Education Partnership (GEP) </a:t>
            </a:r>
            <a:r>
              <a:rPr lang="en-US" sz="3300" b="1" dirty="0" smtClean="0">
                <a:latin typeface="Helvetica"/>
                <a:cs typeface="Helvetica"/>
              </a:rPr>
              <a:t/>
            </a:r>
            <a:br>
              <a:rPr lang="en-US" sz="3300" b="1" dirty="0" smtClean="0">
                <a:latin typeface="Helvetica"/>
                <a:cs typeface="Helvetica"/>
              </a:rPr>
            </a:br>
            <a:r>
              <a:rPr lang="en-US" sz="2400" dirty="0" smtClean="0">
                <a:latin typeface="Helvetica"/>
                <a:cs typeface="Helvetica"/>
                <a:hlinkClick r:id="rId5"/>
              </a:rPr>
              <a:t>http</a:t>
            </a:r>
            <a:r>
              <a:rPr lang="en-US" sz="2400" dirty="0">
                <a:latin typeface="Helvetica"/>
                <a:cs typeface="Helvetica"/>
                <a:hlinkClick r:id="rId5"/>
              </a:rPr>
              <a:t>://gep.wustl.edu</a:t>
            </a:r>
            <a:r>
              <a:rPr lang="en-US" sz="2400" dirty="0">
                <a:latin typeface="Helvetica"/>
                <a:cs typeface="Helvetica"/>
              </a:rPr>
              <a:t> </a:t>
            </a:r>
          </a:p>
          <a:p>
            <a:pPr>
              <a:spcAft>
                <a:spcPts val="1084"/>
              </a:spcAft>
            </a:pPr>
            <a:r>
              <a:rPr lang="en-US" sz="2400" dirty="0" smtClean="0">
                <a:latin typeface="Helvetica"/>
                <a:cs typeface="Helvetica"/>
              </a:rPr>
              <a:t/>
            </a:r>
            <a:br>
              <a:rPr lang="en-US" sz="2400" dirty="0" smtClean="0">
                <a:latin typeface="Helvetica"/>
                <a:cs typeface="Helvetica"/>
              </a:rPr>
            </a:br>
            <a:r>
              <a:rPr lang="en-US" sz="2400" dirty="0" smtClean="0">
                <a:latin typeface="Helvetica"/>
                <a:cs typeface="Helvetica"/>
              </a:rPr>
              <a:t>Primary </a:t>
            </a:r>
            <a:r>
              <a:rPr lang="en-US" sz="2400" dirty="0">
                <a:latin typeface="Helvetica"/>
                <a:cs typeface="Helvetica"/>
              </a:rPr>
              <a:t>goals</a:t>
            </a:r>
            <a:r>
              <a:rPr lang="en-US" sz="2400" b="1" dirty="0">
                <a:latin typeface="Helvetica"/>
                <a:cs typeface="Helvetica"/>
              </a:rPr>
              <a:t>:</a:t>
            </a:r>
          </a:p>
          <a:p>
            <a:pPr marL="413636" indent="-413636"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Incorporate </a:t>
            </a:r>
            <a:r>
              <a:rPr lang="en-US" sz="2400" b="1" dirty="0">
                <a:latin typeface="Helvetica"/>
                <a:cs typeface="Helvetica"/>
              </a:rPr>
              <a:t>genomics and bioinformatics</a:t>
            </a:r>
            <a:r>
              <a:rPr lang="en-US" sz="2400" dirty="0">
                <a:latin typeface="Helvetica"/>
                <a:cs typeface="Helvetica"/>
              </a:rPr>
              <a:t> into the undergraduate curriculum</a:t>
            </a:r>
          </a:p>
          <a:p>
            <a:pPr marL="413636" indent="-413636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Engage undergraduates in </a:t>
            </a:r>
            <a:r>
              <a:rPr lang="en-US" sz="2400" b="1" dirty="0">
                <a:solidFill>
                  <a:srgbClr val="000000"/>
                </a:solidFill>
                <a:latin typeface="Helvetica"/>
                <a:cs typeface="Helvetica"/>
              </a:rPr>
              <a:t>genomics research</a:t>
            </a:r>
          </a:p>
          <a:p>
            <a:pPr>
              <a:lnSpc>
                <a:spcPct val="120000"/>
              </a:lnSpc>
              <a:spcAft>
                <a:spcPts val="1084"/>
              </a:spcAft>
            </a:pPr>
            <a:r>
              <a:rPr lang="en-US" sz="2400" dirty="0">
                <a:solidFill>
                  <a:srgbClr val="000000"/>
                </a:solidFill>
                <a:latin typeface="Helvetica"/>
                <a:cs typeface="Helvetica"/>
              </a:rPr>
              <a:t>Central organization</a:t>
            </a:r>
            <a:r>
              <a:rPr lang="en-US" sz="2400" b="1" dirty="0">
                <a:solidFill>
                  <a:srgbClr val="000000"/>
                </a:solidFill>
                <a:latin typeface="Helvetica"/>
                <a:cs typeface="Helvetica"/>
              </a:rPr>
              <a:t>:</a:t>
            </a:r>
          </a:p>
          <a:p>
            <a:pPr marL="413636" indent="-413636"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Hosts </a:t>
            </a:r>
            <a:r>
              <a:rPr lang="en-US" sz="2400" b="1" dirty="0">
                <a:solidFill>
                  <a:srgbClr val="000000"/>
                </a:solidFill>
                <a:latin typeface="Helvetica"/>
                <a:cs typeface="Helvetica"/>
              </a:rPr>
              <a:t>training workshops</a:t>
            </a:r>
            <a:r>
              <a:rPr lang="en-US" sz="2400" b="1" dirty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for GEP faculty / TAs</a:t>
            </a:r>
          </a:p>
          <a:p>
            <a:pPr marL="413636" indent="-413636"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Develops &amp; maintains </a:t>
            </a:r>
            <a:r>
              <a:rPr lang="en-US" sz="2400" b="1" dirty="0">
                <a:solidFill>
                  <a:srgbClr val="000000"/>
                </a:solidFill>
                <a:latin typeface="Helvetica"/>
                <a:cs typeface="Helvetica"/>
              </a:rPr>
              <a:t>web framework</a:t>
            </a:r>
            <a:r>
              <a:rPr lang="en-US" sz="2400" b="1" dirty="0">
                <a:solidFill>
                  <a:srgbClr val="984807"/>
                </a:solidFill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for projects</a:t>
            </a:r>
          </a:p>
          <a:p>
            <a:pPr marL="413636" indent="-413636"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Hosts shared </a:t>
            </a:r>
            <a:r>
              <a:rPr lang="en-US" sz="2400" b="1" dirty="0">
                <a:solidFill>
                  <a:srgbClr val="000000"/>
                </a:solidFill>
                <a:latin typeface="Helvetica"/>
                <a:cs typeface="Helvetica"/>
              </a:rPr>
              <a:t>curriculum</a:t>
            </a:r>
            <a:r>
              <a:rPr lang="en-US" sz="2400" b="1" dirty="0">
                <a:solidFill>
                  <a:srgbClr val="984807"/>
                </a:solidFill>
                <a:latin typeface="Helvetica"/>
                <a:cs typeface="Helvetica"/>
              </a:rPr>
              <a:t> </a:t>
            </a:r>
            <a:r>
              <a:rPr lang="en-US" sz="2400" b="1" dirty="0">
                <a:latin typeface="Helvetica"/>
                <a:cs typeface="Helvetica"/>
              </a:rPr>
              <a:t>&amp; </a:t>
            </a:r>
            <a:r>
              <a:rPr lang="en-US" sz="2400" b="1" dirty="0" smtClean="0">
                <a:latin typeface="Helvetica"/>
                <a:cs typeface="Helvetica"/>
              </a:rPr>
              <a:t>assessment</a:t>
            </a: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290" name="Picture 289" descr="P1060042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60200" y="7114472"/>
            <a:ext cx="2771934" cy="20510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1" name="Picture 290" descr="IMG_217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200" y="9224526"/>
            <a:ext cx="2771934" cy="23429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2" name="TextBox 291"/>
          <p:cNvSpPr txBox="1"/>
          <p:nvPr/>
        </p:nvSpPr>
        <p:spPr>
          <a:xfrm>
            <a:off x="9416784" y="9960362"/>
            <a:ext cx="2343416" cy="1376195"/>
          </a:xfrm>
          <a:prstGeom prst="rect">
            <a:avLst/>
          </a:prstGeom>
          <a:solidFill>
            <a:schemeClr val="bg1"/>
          </a:solidFill>
        </p:spPr>
        <p:txBody>
          <a:bodyPr wrap="square" lIns="82725" tIns="41363" rIns="82725" bIns="41363" rtlCol="0">
            <a:spAutoFit/>
          </a:bodyPr>
          <a:lstStyle/>
          <a:p>
            <a:pPr algn="r"/>
            <a:r>
              <a:rPr lang="en-US" sz="1400" dirty="0">
                <a:latin typeface="Helvetica"/>
                <a:cs typeface="Helvetica"/>
              </a:rPr>
              <a:t>Student photos taken by GEP faculty Michael Rubin (University of Puerto Rico – </a:t>
            </a:r>
            <a:r>
              <a:rPr lang="en-US" sz="1400" dirty="0" err="1">
                <a:latin typeface="Helvetica"/>
                <a:cs typeface="Helvetica"/>
              </a:rPr>
              <a:t>Cayey</a:t>
            </a:r>
            <a:r>
              <a:rPr lang="en-US" sz="1400" dirty="0">
                <a:latin typeface="Helvetica"/>
                <a:cs typeface="Helvetica"/>
              </a:rPr>
              <a:t>) and Heather </a:t>
            </a:r>
            <a:r>
              <a:rPr lang="en-US" sz="1400" dirty="0" err="1">
                <a:latin typeface="Helvetica"/>
                <a:cs typeface="Helvetica"/>
              </a:rPr>
              <a:t>Eisler</a:t>
            </a:r>
            <a:r>
              <a:rPr lang="en-US" sz="1400" dirty="0">
                <a:latin typeface="Helvetica"/>
                <a:cs typeface="Helvetica"/>
              </a:rPr>
              <a:t> (University of the </a:t>
            </a:r>
            <a:r>
              <a:rPr lang="en-US" sz="1400" dirty="0" err="1">
                <a:latin typeface="Helvetica"/>
                <a:cs typeface="Helvetica"/>
              </a:rPr>
              <a:t>Cumberlands</a:t>
            </a:r>
            <a:r>
              <a:rPr lang="en-US" sz="1400" dirty="0">
                <a:latin typeface="Helvetica"/>
                <a:cs typeface="Helvetica"/>
              </a:rPr>
              <a:t>)</a:t>
            </a:r>
          </a:p>
        </p:txBody>
      </p:sp>
      <p:sp>
        <p:nvSpPr>
          <p:cNvPr id="433" name="Rectangle 432"/>
          <p:cNvSpPr/>
          <p:nvPr/>
        </p:nvSpPr>
        <p:spPr>
          <a:xfrm>
            <a:off x="312411" y="21053360"/>
            <a:ext cx="14263992" cy="6318060"/>
          </a:xfrm>
          <a:prstGeom prst="rect">
            <a:avLst/>
          </a:prstGeom>
          <a:solidFill>
            <a:schemeClr val="bg1"/>
          </a:solidFill>
        </p:spPr>
        <p:txBody>
          <a:bodyPr wrap="square" lIns="82725" tIns="41363" rIns="82725" bIns="41363">
            <a:spAutoFit/>
          </a:bodyPr>
          <a:lstStyle/>
          <a:p>
            <a:pPr marL="8686376"/>
            <a:r>
              <a:rPr lang="en-US" sz="3300" b="1" dirty="0">
                <a:latin typeface="Helvetica"/>
                <a:cs typeface="Helvetica"/>
              </a:rPr>
              <a:t>Workflow</a:t>
            </a:r>
            <a:r>
              <a:rPr lang="en-US" sz="2400" b="1" dirty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Faculty members have collaboratively developed a variety of ways to use the GEP approach in their teaching:</a:t>
            </a:r>
          </a:p>
          <a:p>
            <a:pPr marL="8947775" indent="-208253">
              <a:spcBef>
                <a:spcPts val="1084"/>
              </a:spcBef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Short (∼10 </a:t>
            </a:r>
            <a:r>
              <a:rPr lang="en-US" sz="2400" dirty="0" err="1">
                <a:latin typeface="Helvetica"/>
                <a:cs typeface="Helvetica"/>
              </a:rPr>
              <a:t>hrs</a:t>
            </a:r>
            <a:r>
              <a:rPr lang="en-US" sz="2400" dirty="0">
                <a:latin typeface="Helvetica"/>
                <a:cs typeface="Helvetica"/>
              </a:rPr>
              <a:t>) modules in a genetics course</a:t>
            </a:r>
          </a:p>
          <a:p>
            <a:pPr marL="8947775" indent="-208253">
              <a:spcBef>
                <a:spcPts val="1084"/>
              </a:spcBef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Longer modules within molecular biology laboratory courses</a:t>
            </a:r>
          </a:p>
          <a:p>
            <a:pPr marL="8947775" indent="-208253">
              <a:spcBef>
                <a:spcPts val="1084"/>
              </a:spcBef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Stand-alone genomics lab courses</a:t>
            </a:r>
          </a:p>
          <a:p>
            <a:pPr marL="8947775" indent="-208253">
              <a:spcBef>
                <a:spcPts val="1084"/>
              </a:spcBef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Independent research studies</a:t>
            </a:r>
            <a:endParaRPr lang="en-US" sz="2400" dirty="0">
              <a:solidFill>
                <a:schemeClr val="accent4"/>
              </a:solidFill>
              <a:latin typeface="Helvetica"/>
              <a:cs typeface="Helvetica"/>
            </a:endParaRPr>
          </a:p>
          <a:p>
            <a:pPr marL="8739517" indent="-156552"/>
            <a:endParaRPr lang="en-US" sz="2400" dirty="0">
              <a:latin typeface="Helvetica"/>
              <a:cs typeface="Helvetica"/>
            </a:endParaRPr>
          </a:p>
          <a:p>
            <a:pPr marL="8686376"/>
            <a:r>
              <a:rPr lang="en-US" sz="2400" dirty="0">
                <a:latin typeface="Helvetica"/>
                <a:cs typeface="Helvetica"/>
              </a:rPr>
              <a:t>Results produced by GEP students are reconciled and used in subsequent scientific publications [</a:t>
            </a:r>
            <a:r>
              <a:rPr lang="en-US" sz="2400" i="1" dirty="0">
                <a:latin typeface="Helvetica"/>
                <a:cs typeface="Helvetica"/>
              </a:rPr>
              <a:t>e.g.</a:t>
            </a:r>
            <a:r>
              <a:rPr lang="en-US" sz="2400" dirty="0">
                <a:latin typeface="Helvetica"/>
                <a:cs typeface="Helvetica"/>
              </a:rPr>
              <a:t>, Leung </a:t>
            </a:r>
            <a:r>
              <a:rPr lang="en-US" sz="2400" i="1" dirty="0">
                <a:latin typeface="Helvetica"/>
                <a:cs typeface="Helvetica"/>
              </a:rPr>
              <a:t>et al.</a:t>
            </a:r>
            <a:r>
              <a:rPr lang="en-US" sz="2400" dirty="0">
                <a:latin typeface="Helvetica"/>
                <a:cs typeface="Helvetica"/>
              </a:rPr>
              <a:t> 2015, G3. 5(5):719-40]</a:t>
            </a:r>
            <a:r>
              <a:rPr lang="en-US" sz="2400" dirty="0" smtClean="0">
                <a:latin typeface="Helvetica"/>
                <a:cs typeface="Helvetica"/>
              </a:rPr>
              <a:t>.</a:t>
            </a: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435" name="Picture 4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9769" y="27620592"/>
            <a:ext cx="5263277" cy="5059142"/>
          </a:xfrm>
          <a:prstGeom prst="rect">
            <a:avLst/>
          </a:prstGeom>
        </p:spPr>
      </p:pic>
      <p:sp>
        <p:nvSpPr>
          <p:cNvPr id="436" name="Rectangle 435"/>
          <p:cNvSpPr/>
          <p:nvPr/>
        </p:nvSpPr>
        <p:spPr>
          <a:xfrm>
            <a:off x="312408" y="27551816"/>
            <a:ext cx="9107367" cy="2438025"/>
          </a:xfrm>
          <a:prstGeom prst="rect">
            <a:avLst/>
          </a:prstGeom>
          <a:noFill/>
        </p:spPr>
        <p:txBody>
          <a:bodyPr wrap="square" lIns="82725" tIns="41363" rIns="82725" bIns="41363">
            <a:spAutoFit/>
          </a:bodyPr>
          <a:lstStyle/>
          <a:p>
            <a:r>
              <a:rPr lang="en-US" sz="3300" b="1" dirty="0">
                <a:latin typeface="Helvetica"/>
                <a:cs typeface="Helvetica"/>
              </a:rPr>
              <a:t>Training </a:t>
            </a:r>
            <a:r>
              <a:rPr lang="en-US" sz="3300" b="1" dirty="0" smtClean="0">
                <a:latin typeface="Helvetica"/>
                <a:cs typeface="Helvetica"/>
              </a:rPr>
              <a:t>benefits</a:t>
            </a:r>
            <a:r>
              <a:rPr lang="en-US" sz="2400" b="1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Students are challenged to analyze and evaluate available evidence (assembled on the GEP UCSC genome browser) to create optimal gene models, often in the face of contradictory evidence, &amp; explore other genomic features (right). GEP students report substantial learning gains, which improve significantly with more time invested (bottom).</a:t>
            </a:r>
          </a:p>
        </p:txBody>
      </p:sp>
      <p:sp>
        <p:nvSpPr>
          <p:cNvPr id="459" name="Rectangle 458"/>
          <p:cNvSpPr/>
          <p:nvPr/>
        </p:nvSpPr>
        <p:spPr>
          <a:xfrm>
            <a:off x="15005745" y="7112290"/>
            <a:ext cx="13826565" cy="5392679"/>
          </a:xfrm>
          <a:prstGeom prst="rect">
            <a:avLst/>
          </a:prstGeom>
          <a:solidFill>
            <a:schemeClr val="bg1"/>
          </a:solidFill>
        </p:spPr>
        <p:txBody>
          <a:bodyPr wrap="square" lIns="82725" tIns="41363" rIns="82725" bIns="41363">
            <a:spAutoFit/>
          </a:bodyPr>
          <a:lstStyle/>
          <a:p>
            <a:r>
              <a:rPr lang="en-US" sz="3300" b="1" dirty="0">
                <a:latin typeface="Helvetica"/>
                <a:cs typeface="Helvetica"/>
              </a:rPr>
              <a:t>GEP </a:t>
            </a:r>
            <a:r>
              <a:rPr lang="en-US" sz="3300" b="1" dirty="0" smtClean="0">
                <a:latin typeface="Helvetica"/>
                <a:cs typeface="Helvetica"/>
              </a:rPr>
              <a:t>challenges </a:t>
            </a:r>
            <a:r>
              <a:rPr lang="en-US" sz="3300" b="1" dirty="0">
                <a:latin typeface="Helvetica"/>
                <a:cs typeface="Helvetica"/>
              </a:rPr>
              <a:t>can be </a:t>
            </a:r>
            <a:r>
              <a:rPr lang="en-US" sz="3300" b="1" dirty="0" smtClean="0">
                <a:latin typeface="Helvetica"/>
                <a:cs typeface="Helvetica"/>
              </a:rPr>
              <a:t>addressed </a:t>
            </a:r>
            <a:r>
              <a:rPr lang="en-US" sz="3300" b="1" dirty="0">
                <a:latin typeface="Helvetica"/>
                <a:cs typeface="Helvetica"/>
              </a:rPr>
              <a:t>by Galaxy</a:t>
            </a:r>
            <a:endParaRPr lang="en-US" sz="2400" b="1" dirty="0">
              <a:latin typeface="Helvetica"/>
              <a:cs typeface="Helvetica"/>
            </a:endParaRPr>
          </a:p>
          <a:p>
            <a:r>
              <a:rPr lang="en-US" sz="2400" dirty="0">
                <a:latin typeface="Helvetica"/>
                <a:cs typeface="Helvetica"/>
              </a:rPr>
              <a:t>GEP provides an ideal use case for training scientists to work with big data, but there are several challenges that Galaxy can </a:t>
            </a:r>
            <a:r>
              <a:rPr lang="en-US" sz="2400" dirty="0" smtClean="0">
                <a:latin typeface="Helvetica"/>
                <a:cs typeface="Helvetica"/>
              </a:rPr>
              <a:t>address and help to scale and improve GEP:</a:t>
            </a:r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>
                <a:latin typeface="Helvetica"/>
                <a:cs typeface="Helvetica"/>
              </a:rPr>
              <a:t/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/>
            </a:r>
            <a:br>
              <a:rPr lang="en-US" sz="2400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/>
            </a:r>
            <a:br>
              <a:rPr lang="en-US" sz="2400" dirty="0">
                <a:latin typeface="Helvetica"/>
                <a:cs typeface="Helvetica"/>
              </a:rPr>
            </a:br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38541" y="26123283"/>
            <a:ext cx="167066" cy="1406973"/>
          </a:xfrm>
          <a:prstGeom prst="rect">
            <a:avLst/>
          </a:prstGeom>
          <a:noFill/>
        </p:spPr>
        <p:txBody>
          <a:bodyPr wrap="none" lIns="82725" tIns="41363" rIns="82725" bIns="41363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945984"/>
              </p:ext>
            </p:extLst>
          </p:nvPr>
        </p:nvGraphicFramePr>
        <p:xfrm>
          <a:off x="15299197" y="8574744"/>
          <a:ext cx="13281653" cy="3815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5703"/>
                <a:gridCol w="5885950"/>
              </a:tblGrid>
              <a:tr h="48072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GEP Challenge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78379" marR="78379" marT="44126" marB="4412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Galaxy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Feature to Address Challenge</a:t>
                      </a:r>
                      <a:endParaRPr lang="en-US" sz="24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78379" marR="78379" marT="44126" marB="4412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3680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dirty="0" smtClean="0">
                          <a:latin typeface="Helvetica"/>
                          <a:cs typeface="Helvetica"/>
                        </a:rPr>
                        <a:t>Difficult to set up and integrate</a:t>
                      </a:r>
                      <a:r>
                        <a:rPr lang="en-US" sz="2400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en-US" sz="2400" dirty="0" smtClean="0">
                          <a:latin typeface="Helvetica"/>
                          <a:cs typeface="Helvetica"/>
                        </a:rPr>
                        <a:t>GEP computational tools</a:t>
                      </a:r>
                    </a:p>
                  </a:txBody>
                  <a:tcPr marL="78379" marR="78379" marT="44126" marB="4412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"/>
                          <a:cs typeface="Helvetica"/>
                        </a:rPr>
                        <a:t>Automated</a:t>
                      </a:r>
                      <a:r>
                        <a:rPr lang="en-US" sz="2400" baseline="0" dirty="0" smtClean="0">
                          <a:latin typeface="Helvetica"/>
                          <a:cs typeface="Helvetica"/>
                        </a:rPr>
                        <a:t> installation and configuration</a:t>
                      </a:r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 marL="78379" marR="78379" marT="44126" marB="4412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3680">
                <a:tc>
                  <a:txBody>
                    <a:bodyPr/>
                    <a:lstStyle/>
                    <a:p>
                      <a:pPr marL="0" marR="0" indent="0" algn="l" defTabSz="2437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Helvetica"/>
                          <a:cs typeface="Helvetica"/>
                        </a:rPr>
                        <a:t>Cannot be easily extended to organisms beyond </a:t>
                      </a:r>
                      <a:r>
                        <a:rPr lang="en-US" sz="2400" i="1" dirty="0" smtClean="0">
                          <a:latin typeface="Helvetica"/>
                          <a:cs typeface="Helvetica"/>
                        </a:rPr>
                        <a:t>Drosophila</a:t>
                      </a:r>
                      <a:endParaRPr lang="en-US" sz="2400" dirty="0" smtClean="0">
                        <a:latin typeface="Helvetica"/>
                        <a:cs typeface="Helvetica"/>
                      </a:endParaRPr>
                    </a:p>
                  </a:txBody>
                  <a:tcPr marL="78379" marR="78379" marT="44126" marB="4412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"/>
                          <a:cs typeface="Helvetica"/>
                        </a:rPr>
                        <a:t>Develop approach</a:t>
                      </a:r>
                      <a:r>
                        <a:rPr lang="en-US" sz="2400" baseline="0" dirty="0" smtClean="0">
                          <a:latin typeface="Helvetica"/>
                          <a:cs typeface="Helvetica"/>
                        </a:rPr>
                        <a:t> to work with any organism and with multiple organisms</a:t>
                      </a:r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 marL="78379" marR="78379" marT="44126" marB="4412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3680">
                <a:tc>
                  <a:txBody>
                    <a:bodyPr/>
                    <a:lstStyle/>
                    <a:p>
                      <a:pPr marL="0" marR="0" indent="0" algn="l" defTabSz="2437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Helvetica"/>
                          <a:cs typeface="Helvetica"/>
                        </a:rPr>
                        <a:t>Limited flexibility to add custom analyses and data into the curriculum</a:t>
                      </a:r>
                    </a:p>
                  </a:txBody>
                  <a:tcPr marL="78379" marR="78379" marT="44126" marB="4412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"/>
                          <a:cs typeface="Helvetica"/>
                        </a:rPr>
                        <a:t>Supports</a:t>
                      </a:r>
                      <a:r>
                        <a:rPr lang="en-US" sz="2400" baseline="0" dirty="0" smtClean="0">
                          <a:latin typeface="Helvetica"/>
                          <a:cs typeface="Helvetica"/>
                        </a:rPr>
                        <a:t> completely customizable workflows and analyses</a:t>
                      </a:r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 marL="78379" marR="78379" marT="44126" marB="4412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3680">
                <a:tc>
                  <a:txBody>
                    <a:bodyPr/>
                    <a:lstStyle/>
                    <a:p>
                      <a:pPr marL="0" marR="0" indent="0" algn="l" defTabSz="2437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Helvetica"/>
                          <a:cs typeface="Helvetica"/>
                        </a:rPr>
                        <a:t>Difficult to </a:t>
                      </a:r>
                      <a:r>
                        <a:rPr lang="en-US" sz="2400" baseline="0" dirty="0" smtClean="0">
                          <a:latin typeface="Helvetica"/>
                          <a:cs typeface="Helvetica"/>
                        </a:rPr>
                        <a:t>collaborate on gene annotations and analysis workflows across physically distributed sites</a:t>
                      </a:r>
                      <a:endParaRPr lang="en-US" sz="2400" dirty="0" smtClean="0">
                        <a:latin typeface="Helvetica"/>
                        <a:cs typeface="Helvetica"/>
                      </a:endParaRPr>
                    </a:p>
                  </a:txBody>
                  <a:tcPr marL="78379" marR="78379" marT="44126" marB="4412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Helvetica"/>
                          <a:cs typeface="Helvetica"/>
                        </a:rPr>
                        <a:t>Web-based</a:t>
                      </a:r>
                      <a:r>
                        <a:rPr lang="en-US" sz="2400" baseline="0" dirty="0" smtClean="0">
                          <a:latin typeface="Helvetica"/>
                          <a:cs typeface="Helvetica"/>
                        </a:rPr>
                        <a:t> collaboration framework for sharing all Galaxy objects</a:t>
                      </a:r>
                      <a:endParaRPr lang="en-US" sz="2400" dirty="0">
                        <a:latin typeface="Helvetica"/>
                        <a:cs typeface="Helvetica"/>
                      </a:endParaRPr>
                    </a:p>
                  </a:txBody>
                  <a:tcPr marL="78379" marR="78379" marT="44126" marB="44126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0888730" y="28867670"/>
            <a:ext cx="2699659" cy="3915352"/>
          </a:xfrm>
          <a:prstGeom prst="rect">
            <a:avLst/>
          </a:prstGeom>
          <a:solidFill>
            <a:schemeClr val="bg1"/>
          </a:solidFill>
        </p:spPr>
        <p:txBody>
          <a:bodyPr wrap="square" lIns="82725" tIns="41363" rIns="82725" bIns="41363" rtlCol="0">
            <a:spAutoFit/>
          </a:bodyPr>
          <a:lstStyle/>
          <a:p>
            <a:r>
              <a:rPr lang="en-US" sz="3300" b="1" dirty="0" smtClean="0">
                <a:latin typeface="Helvetica"/>
                <a:cs typeface="Helvetica"/>
              </a:rPr>
              <a:t>Contacts</a:t>
            </a:r>
            <a:endParaRPr lang="en-US" sz="3300" b="1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Jeremy </a:t>
            </a:r>
            <a:r>
              <a:rPr lang="en-US" sz="2400" dirty="0" err="1" smtClean="0">
                <a:latin typeface="Helvetica"/>
                <a:cs typeface="Helvetica"/>
              </a:rPr>
              <a:t>Goecks</a:t>
            </a:r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err="1" smtClean="0">
                <a:latin typeface="Helvetica"/>
                <a:cs typeface="Helvetica"/>
              </a:rPr>
              <a:t>jgoecks@gwu.edu</a:t>
            </a:r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>
                <a:latin typeface="Helvetica"/>
                <a:cs typeface="Helvetica"/>
              </a:rPr>
              <a:t>Sarah CR Elgin</a:t>
            </a:r>
          </a:p>
          <a:p>
            <a:r>
              <a:rPr lang="en-US" sz="2400" dirty="0">
                <a:latin typeface="Helvetica"/>
                <a:cs typeface="Helvetica"/>
              </a:rPr>
              <a:t>selgin@wustl.edu 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5005746" y="12798529"/>
            <a:ext cx="13679954" cy="9182718"/>
          </a:xfrm>
          <a:prstGeom prst="rect">
            <a:avLst/>
          </a:prstGeom>
          <a:noFill/>
        </p:spPr>
        <p:txBody>
          <a:bodyPr wrap="square" lIns="413636" tIns="165455" rIns="413636" bIns="165455">
            <a:spAutoFit/>
          </a:bodyPr>
          <a:lstStyle/>
          <a:p>
            <a:pPr algn="ctr"/>
            <a:r>
              <a:rPr lang="en-US" sz="3300" b="1" dirty="0">
                <a:latin typeface="Helvetica"/>
                <a:cs typeface="Helvetica"/>
              </a:rPr>
              <a:t>GEP + Galaxy = G-</a:t>
            </a:r>
            <a:r>
              <a:rPr lang="en-US" sz="3300" b="1" dirty="0" err="1">
                <a:latin typeface="Helvetica"/>
                <a:cs typeface="Helvetica"/>
              </a:rPr>
              <a:t>OnRamp</a:t>
            </a:r>
            <a:endParaRPr lang="en-US" sz="3300" b="1" dirty="0">
              <a:latin typeface="Helvetica"/>
              <a:cs typeface="Helvetica"/>
            </a:endParaRPr>
          </a:p>
          <a:p>
            <a:pPr algn="ctr"/>
            <a:endParaRPr lang="en-US" sz="2900" b="1" dirty="0" smtClean="0">
              <a:latin typeface="Helvetica"/>
              <a:cs typeface="Helvetica"/>
            </a:endParaRPr>
          </a:p>
          <a:p>
            <a:r>
              <a:rPr lang="en-US" sz="2900" b="1" dirty="0" smtClean="0">
                <a:latin typeface="Helvetica"/>
                <a:cs typeface="Helvetica"/>
              </a:rPr>
              <a:t>G-</a:t>
            </a:r>
            <a:r>
              <a:rPr lang="en-US" sz="2900" b="1" dirty="0" err="1" smtClean="0">
                <a:latin typeface="Helvetica"/>
                <a:cs typeface="Helvetica"/>
              </a:rPr>
              <a:t>OnRamp</a:t>
            </a:r>
            <a:r>
              <a:rPr lang="en-US" sz="2900" b="1" dirty="0" smtClean="0">
                <a:latin typeface="Helvetica"/>
                <a:cs typeface="Helvetica"/>
              </a:rPr>
              <a:t> </a:t>
            </a:r>
            <a:r>
              <a:rPr lang="en-US" sz="2900" b="1" dirty="0">
                <a:latin typeface="Helvetica"/>
                <a:cs typeface="Helvetica"/>
              </a:rPr>
              <a:t>Goals:</a:t>
            </a:r>
          </a:p>
          <a:p>
            <a:pPr marL="310229" indent="-310229">
              <a:spcAft>
                <a:spcPts val="1176"/>
              </a:spcAft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Create a custom Galaxy server to power interactive annotation of any genome</a:t>
            </a:r>
          </a:p>
          <a:p>
            <a:pPr marL="310229" indent="-310229">
              <a:spcAft>
                <a:spcPts val="1176"/>
              </a:spcAft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Provide an interactive, Web-based platform that can scale to support world-wide big data biomedical training through interactive genome annotation</a:t>
            </a:r>
          </a:p>
          <a:p>
            <a:pPr marL="310229" indent="-310229">
              <a:spcAft>
                <a:spcPts val="1176"/>
              </a:spcAft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Foster the growth of the GEP and other educational communities to increase the participation of undergraduates and the broader scientific community in </a:t>
            </a:r>
            <a:r>
              <a:rPr lang="en-US" sz="2400" dirty="0" smtClean="0">
                <a:latin typeface="Helvetica"/>
                <a:cs typeface="Helvetica"/>
              </a:rPr>
              <a:t>genomics research</a:t>
            </a:r>
          </a:p>
          <a:p>
            <a:pPr marL="310229" indent="-310229">
              <a:spcBef>
                <a:spcPts val="1176"/>
              </a:spcBef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Workflows, tools, and visualizations will be agnostic to the organism:</a:t>
            </a:r>
          </a:p>
          <a:p>
            <a:pPr marL="627639" lvl="1" indent="-367675">
              <a:spcAft>
                <a:spcPts val="1176"/>
              </a:spcAft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Facilitate the analyses and annotations of non-model organisms</a:t>
            </a:r>
          </a:p>
          <a:p>
            <a:pPr marL="627639" lvl="1" indent="-367675">
              <a:spcAft>
                <a:spcPts val="1176"/>
              </a:spcAft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Ensure that G-</a:t>
            </a:r>
            <a:r>
              <a:rPr lang="en-US" sz="2400" dirty="0" err="1">
                <a:latin typeface="Helvetica"/>
                <a:cs typeface="Helvetica"/>
              </a:rPr>
              <a:t>OnRamp</a:t>
            </a:r>
            <a:r>
              <a:rPr lang="en-US" sz="2400" dirty="0">
                <a:latin typeface="Helvetica"/>
                <a:cs typeface="Helvetica"/>
              </a:rPr>
              <a:t> can reach as broad an audience as </a:t>
            </a:r>
            <a:r>
              <a:rPr lang="en-US" sz="2400" dirty="0" smtClean="0">
                <a:latin typeface="Helvetica"/>
                <a:cs typeface="Helvetica"/>
              </a:rPr>
              <a:t>possible</a:t>
            </a:r>
            <a:endParaRPr lang="en-US" sz="2400" b="1" dirty="0">
              <a:latin typeface="Helvetica"/>
              <a:cs typeface="Helvetica"/>
            </a:endParaRPr>
          </a:p>
          <a:p>
            <a:pPr marL="259959" lvl="1"/>
            <a:endParaRPr lang="en-US" sz="2400" dirty="0">
              <a:latin typeface="Helvetica"/>
              <a:cs typeface="Helvetica"/>
            </a:endParaRPr>
          </a:p>
          <a:p>
            <a:r>
              <a:rPr lang="en-US" sz="2900" b="1" dirty="0">
                <a:latin typeface="Helvetica"/>
                <a:cs typeface="Helvetica"/>
              </a:rPr>
              <a:t>Validating G-</a:t>
            </a:r>
            <a:r>
              <a:rPr lang="en-US" sz="2900" b="1" dirty="0" err="1">
                <a:latin typeface="Helvetica"/>
                <a:cs typeface="Helvetica"/>
              </a:rPr>
              <a:t>OnRamp</a:t>
            </a:r>
            <a:r>
              <a:rPr lang="en-US" sz="2900" b="1" dirty="0">
                <a:latin typeface="Helvetica"/>
                <a:cs typeface="Helvetica"/>
              </a:rPr>
              <a:t> using GEP:</a:t>
            </a:r>
            <a:endParaRPr lang="en-US" sz="2900" dirty="0">
              <a:latin typeface="Helvetica"/>
              <a:cs typeface="Helvetica"/>
            </a:endParaRPr>
          </a:p>
          <a:p>
            <a:pPr marL="310229" indent="-310229">
              <a:spcAft>
                <a:spcPts val="1176"/>
              </a:spcAft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GEP faculty will serve as beta testers to ensure that G-</a:t>
            </a:r>
            <a:r>
              <a:rPr lang="en-US" sz="2400" dirty="0" err="1">
                <a:latin typeface="Helvetica"/>
                <a:cs typeface="Helvetica"/>
              </a:rPr>
              <a:t>OnRamp</a:t>
            </a:r>
            <a:r>
              <a:rPr lang="en-US" sz="2400" dirty="0">
                <a:latin typeface="Helvetica"/>
                <a:cs typeface="Helvetica"/>
              </a:rPr>
              <a:t> meets real educational needs</a:t>
            </a:r>
            <a:endParaRPr lang="en-US" sz="2400" b="1" dirty="0">
              <a:latin typeface="Helvetica"/>
              <a:cs typeface="Helvetica"/>
            </a:endParaRPr>
          </a:p>
          <a:p>
            <a:pPr marL="310229" indent="-310229">
              <a:spcAft>
                <a:spcPts val="1176"/>
              </a:spcAft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Provide continuous feedback to help guide the development of G-</a:t>
            </a:r>
            <a:r>
              <a:rPr lang="en-US" sz="2400" dirty="0" err="1">
                <a:latin typeface="Helvetica"/>
                <a:cs typeface="Helvetica"/>
              </a:rPr>
              <a:t>OnRamp</a:t>
            </a:r>
            <a:endParaRPr lang="en-US" sz="2400" dirty="0">
              <a:latin typeface="Helvetica"/>
              <a:cs typeface="Helvetica"/>
            </a:endParaRPr>
          </a:p>
          <a:p>
            <a:pPr marL="310229" indent="-310229"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Help test and revise curriculum and training materials during workshops</a:t>
            </a:r>
          </a:p>
          <a:p>
            <a:pPr marL="310229" indent="-310229"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310229" indent="-310229">
              <a:buFont typeface="Arial"/>
              <a:buChar char="•"/>
            </a:pP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4" name="Picture 3" descr="Screen Shot 2015-11-05 at 3.42.09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02" y="13282233"/>
            <a:ext cx="5273407" cy="47409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716324" y="18008434"/>
            <a:ext cx="4580213" cy="298977"/>
          </a:xfrm>
          <a:prstGeom prst="rect">
            <a:avLst/>
          </a:prstGeom>
        </p:spPr>
        <p:txBody>
          <a:bodyPr wrap="square" lIns="82725" tIns="41363" rIns="82725" bIns="41363">
            <a:spAutoFit/>
          </a:bodyPr>
          <a:lstStyle/>
          <a:p>
            <a:r>
              <a:rPr lang="da-DK" sz="1400" dirty="0" err="1">
                <a:latin typeface="Helvetica"/>
                <a:cs typeface="Helvetica"/>
              </a:rPr>
              <a:t>Shaffer</a:t>
            </a:r>
            <a:r>
              <a:rPr lang="da-DK" sz="1400" dirty="0">
                <a:latin typeface="Helvetica"/>
                <a:cs typeface="Helvetica"/>
              </a:rPr>
              <a:t> CD </a:t>
            </a:r>
            <a:r>
              <a:rPr lang="da-DK" sz="1400" i="1" dirty="0">
                <a:latin typeface="Helvetica"/>
                <a:cs typeface="Helvetica"/>
              </a:rPr>
              <a:t>et al.</a:t>
            </a:r>
            <a:r>
              <a:rPr lang="da-DK" sz="1400" dirty="0">
                <a:latin typeface="Helvetica"/>
                <a:cs typeface="Helvetica"/>
              </a:rPr>
              <a:t> 2014, CBE Life </a:t>
            </a:r>
            <a:r>
              <a:rPr lang="da-DK" sz="1400" dirty="0" err="1">
                <a:latin typeface="Helvetica"/>
                <a:cs typeface="Helvetica"/>
              </a:rPr>
              <a:t>Sci</a:t>
            </a:r>
            <a:r>
              <a:rPr lang="da-DK" sz="1400" dirty="0">
                <a:latin typeface="Helvetica"/>
                <a:cs typeface="Helvetica"/>
              </a:rPr>
              <a:t> </a:t>
            </a:r>
            <a:r>
              <a:rPr lang="da-DK" sz="1400" dirty="0" err="1">
                <a:latin typeface="Helvetica"/>
                <a:cs typeface="Helvetica"/>
              </a:rPr>
              <a:t>Educ</a:t>
            </a:r>
            <a:r>
              <a:rPr lang="da-DK" sz="1400" dirty="0">
                <a:latin typeface="Helvetica"/>
                <a:cs typeface="Helvetica"/>
              </a:rPr>
              <a:t>. 13(1):111-30</a:t>
            </a:r>
            <a:endParaRPr lang="en-US" sz="1400" dirty="0">
              <a:latin typeface="Helvetica"/>
              <a:cs typeface="Helvetic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2409" y="21299033"/>
            <a:ext cx="8096839" cy="5660053"/>
            <a:chOff x="312409" y="22098095"/>
            <a:chExt cx="8096839" cy="5038543"/>
          </a:xfrm>
        </p:grpSpPr>
        <p:sp>
          <p:nvSpPr>
            <p:cNvPr id="408" name="AutoShape 33"/>
            <p:cNvSpPr>
              <a:spLocks noChangeArrowheads="1"/>
            </p:cNvSpPr>
            <p:nvPr/>
          </p:nvSpPr>
          <p:spPr bwMode="auto">
            <a:xfrm>
              <a:off x="4446027" y="22584364"/>
              <a:ext cx="3963221" cy="4544985"/>
            </a:xfrm>
            <a:prstGeom prst="roundRect">
              <a:avLst>
                <a:gd name="adj" fmla="val 16667"/>
              </a:avLst>
            </a:prstGeom>
            <a:solidFill>
              <a:srgbClr val="007F4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82725" tIns="41363" rIns="82725" bIns="41363" anchor="ctr">
              <a:prstTxWarp prst="textNoShape">
                <a:avLst/>
              </a:prstTxWarp>
            </a:bodyPr>
            <a:lstStyle/>
            <a:p>
              <a:endParaRPr lang="en-US" sz="1900">
                <a:latin typeface="Helvetica"/>
                <a:cs typeface="Helvetica"/>
              </a:endParaRPr>
            </a:p>
          </p:txBody>
        </p:sp>
        <p:sp>
          <p:nvSpPr>
            <p:cNvPr id="409" name="AutoShape 32"/>
            <p:cNvSpPr>
              <a:spLocks noChangeArrowheads="1"/>
            </p:cNvSpPr>
            <p:nvPr/>
          </p:nvSpPr>
          <p:spPr bwMode="auto">
            <a:xfrm>
              <a:off x="362852" y="22584909"/>
              <a:ext cx="3959529" cy="4551729"/>
            </a:xfrm>
            <a:prstGeom prst="roundRect">
              <a:avLst>
                <a:gd name="adj" fmla="val 16667"/>
              </a:avLst>
            </a:prstGeom>
            <a:solidFill>
              <a:srgbClr val="860C3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82725" tIns="41363" rIns="82725" bIns="41363" anchor="ctr">
              <a:prstTxWarp prst="textNoShape">
                <a:avLst/>
              </a:prstTxWarp>
            </a:bodyPr>
            <a:lstStyle/>
            <a:p>
              <a:endParaRPr lang="en-US" sz="1900">
                <a:latin typeface="Helvetica"/>
                <a:cs typeface="Helvetica"/>
              </a:endParaRPr>
            </a:p>
          </p:txBody>
        </p:sp>
        <p:sp>
          <p:nvSpPr>
            <p:cNvPr id="411" name="Text Box 4"/>
            <p:cNvSpPr txBox="1">
              <a:spLocks noChangeArrowheads="1"/>
            </p:cNvSpPr>
            <p:nvPr/>
          </p:nvSpPr>
          <p:spPr bwMode="auto">
            <a:xfrm>
              <a:off x="561977" y="22894859"/>
              <a:ext cx="3569179" cy="3759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82725" tIns="41363" rIns="82725" bIns="41363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900" dirty="0">
                  <a:solidFill>
                    <a:srgbClr val="000000"/>
                  </a:solidFill>
                  <a:latin typeface="Helvetica"/>
                  <a:cs typeface="Helvetica"/>
                </a:rPr>
                <a:t>Public “draft” genomes</a:t>
              </a:r>
            </a:p>
          </p:txBody>
        </p:sp>
        <p:sp>
          <p:nvSpPr>
            <p:cNvPr id="412" name="Text Box 7"/>
            <p:cNvSpPr txBox="1">
              <a:spLocks noChangeArrowheads="1"/>
            </p:cNvSpPr>
            <p:nvPr/>
          </p:nvSpPr>
          <p:spPr bwMode="auto">
            <a:xfrm>
              <a:off x="561977" y="23433947"/>
              <a:ext cx="3569179" cy="6683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82725" tIns="41363" rIns="82725" bIns="41363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900" dirty="0">
                  <a:solidFill>
                    <a:srgbClr val="000000"/>
                  </a:solidFill>
                  <a:latin typeface="Helvetica"/>
                  <a:cs typeface="Helvetica"/>
                </a:rPr>
                <a:t>Divide into overlapping student projects (40-100 kb)</a:t>
              </a:r>
            </a:p>
          </p:txBody>
        </p:sp>
        <p:sp>
          <p:nvSpPr>
            <p:cNvPr id="413" name="Text Box 12"/>
            <p:cNvSpPr txBox="1">
              <a:spLocks noChangeArrowheads="1"/>
            </p:cNvSpPr>
            <p:nvPr/>
          </p:nvSpPr>
          <p:spPr bwMode="auto">
            <a:xfrm>
              <a:off x="561980" y="24253677"/>
              <a:ext cx="3568099" cy="6683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82725" tIns="41363" rIns="82725" bIns="41363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900" dirty="0">
                  <a:solidFill>
                    <a:srgbClr val="000000"/>
                  </a:solidFill>
                  <a:latin typeface="Helvetica"/>
                  <a:cs typeface="Helvetica"/>
                </a:rPr>
                <a:t>Sequence and assembly improvement</a:t>
              </a:r>
            </a:p>
          </p:txBody>
        </p:sp>
        <p:sp>
          <p:nvSpPr>
            <p:cNvPr id="414" name="Text Box 14"/>
            <p:cNvSpPr txBox="1">
              <a:spLocks noChangeArrowheads="1"/>
            </p:cNvSpPr>
            <p:nvPr/>
          </p:nvSpPr>
          <p:spPr bwMode="auto">
            <a:xfrm>
              <a:off x="561980" y="25110006"/>
              <a:ext cx="3568099" cy="6683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82725" tIns="41363" rIns="82725" bIns="41363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900" dirty="0">
                  <a:solidFill>
                    <a:srgbClr val="000000"/>
                  </a:solidFill>
                  <a:latin typeface="Helvetica"/>
                  <a:cs typeface="Helvetica"/>
                </a:rPr>
                <a:t>Optional wet bench experiment</a:t>
              </a:r>
            </a:p>
            <a:p>
              <a:pPr algn="ctr"/>
              <a:r>
                <a:rPr lang="en-US" sz="1900" dirty="0">
                  <a:solidFill>
                    <a:srgbClr val="000000"/>
                  </a:solidFill>
                  <a:latin typeface="Helvetica"/>
                  <a:cs typeface="Helvetica"/>
                </a:rPr>
                <a:t>PCR/sequencing of gaps</a:t>
              </a:r>
            </a:p>
          </p:txBody>
        </p:sp>
        <p:sp>
          <p:nvSpPr>
            <p:cNvPr id="415" name="Text Box 15"/>
            <p:cNvSpPr txBox="1">
              <a:spLocks noChangeArrowheads="1"/>
            </p:cNvSpPr>
            <p:nvPr/>
          </p:nvSpPr>
          <p:spPr bwMode="auto">
            <a:xfrm>
              <a:off x="4629931" y="22892420"/>
              <a:ext cx="3569175" cy="6683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82725" tIns="41363" rIns="82725" bIns="41363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900" dirty="0">
                  <a:solidFill>
                    <a:srgbClr val="000000"/>
                  </a:solidFill>
                  <a:latin typeface="Helvetica"/>
                  <a:cs typeface="Helvetica"/>
                </a:rPr>
                <a:t>Evidence-based gene annotation</a:t>
              </a:r>
            </a:p>
          </p:txBody>
        </p:sp>
        <p:sp>
          <p:nvSpPr>
            <p:cNvPr id="416" name="Text Box 16"/>
            <p:cNvSpPr txBox="1">
              <a:spLocks noChangeArrowheads="1"/>
            </p:cNvSpPr>
            <p:nvPr/>
          </p:nvSpPr>
          <p:spPr bwMode="auto">
            <a:xfrm>
              <a:off x="4629927" y="24513162"/>
              <a:ext cx="3569175" cy="6683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82725" tIns="41363" rIns="82725" bIns="41363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900" dirty="0">
                  <a:solidFill>
                    <a:srgbClr val="000000"/>
                  </a:solidFill>
                  <a:latin typeface="Helvetica"/>
                  <a:cs typeface="Helvetica"/>
                </a:rPr>
                <a:t>Collect projects, compare and confirm annotations</a:t>
              </a:r>
            </a:p>
          </p:txBody>
        </p:sp>
        <p:sp>
          <p:nvSpPr>
            <p:cNvPr id="417" name="Text Box 17"/>
            <p:cNvSpPr txBox="1">
              <a:spLocks noChangeArrowheads="1"/>
            </p:cNvSpPr>
            <p:nvPr/>
          </p:nvSpPr>
          <p:spPr bwMode="auto">
            <a:xfrm>
              <a:off x="4629927" y="25312411"/>
              <a:ext cx="3569175" cy="6683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82725" tIns="41363" rIns="82725" bIns="41363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900" dirty="0">
                  <a:solidFill>
                    <a:srgbClr val="000000"/>
                  </a:solidFill>
                  <a:latin typeface="Helvetica"/>
                  <a:cs typeface="Helvetica"/>
                </a:rPr>
                <a:t>Reassemble into high quality annotated sequence</a:t>
              </a:r>
            </a:p>
          </p:txBody>
        </p:sp>
        <p:sp>
          <p:nvSpPr>
            <p:cNvPr id="418" name="Text Box 19"/>
            <p:cNvSpPr txBox="1">
              <a:spLocks noChangeArrowheads="1"/>
            </p:cNvSpPr>
            <p:nvPr/>
          </p:nvSpPr>
          <p:spPr bwMode="auto">
            <a:xfrm>
              <a:off x="4629927" y="26224796"/>
              <a:ext cx="3569175" cy="3759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82725" tIns="41363" rIns="82725" bIns="41363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900" dirty="0">
                  <a:solidFill>
                    <a:srgbClr val="000000"/>
                  </a:solidFill>
                  <a:latin typeface="Helvetica"/>
                  <a:cs typeface="Helvetica"/>
                </a:rPr>
                <a:t>Analyze and publish results</a:t>
              </a:r>
            </a:p>
          </p:txBody>
        </p:sp>
        <p:sp>
          <p:nvSpPr>
            <p:cNvPr id="419" name="AutoShape 22"/>
            <p:cNvSpPr>
              <a:spLocks noChangeArrowheads="1"/>
            </p:cNvSpPr>
            <p:nvPr/>
          </p:nvSpPr>
          <p:spPr bwMode="auto">
            <a:xfrm rot="16200000">
              <a:off x="4193052" y="22682715"/>
              <a:ext cx="258658" cy="771187"/>
            </a:xfrm>
            <a:prstGeom prst="downArrow">
              <a:avLst>
                <a:gd name="adj1" fmla="val 50000"/>
                <a:gd name="adj2" fmla="val 5565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2725" tIns="41363" rIns="82725" bIns="41363" anchor="ctr">
              <a:prstTxWarp prst="textNoShape">
                <a:avLst/>
              </a:prstTxWarp>
            </a:bodyPr>
            <a:lstStyle/>
            <a:p>
              <a:endParaRPr lang="en-US" sz="1900">
                <a:latin typeface="Helvetica"/>
                <a:cs typeface="Helvetica"/>
              </a:endParaRPr>
            </a:p>
          </p:txBody>
        </p:sp>
        <p:sp>
          <p:nvSpPr>
            <p:cNvPr id="420" name="Text Box 34"/>
            <p:cNvSpPr txBox="1">
              <a:spLocks noChangeArrowheads="1"/>
            </p:cNvSpPr>
            <p:nvPr/>
          </p:nvSpPr>
          <p:spPr bwMode="auto">
            <a:xfrm>
              <a:off x="312409" y="22098095"/>
              <a:ext cx="3959529" cy="45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82725" tIns="41363" rIns="82725" bIns="41363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800040"/>
                  </a:solidFill>
                  <a:latin typeface="Helvetica"/>
                  <a:cs typeface="Helvetica"/>
                </a:rPr>
                <a:t>Sequence Improvement</a:t>
              </a:r>
            </a:p>
          </p:txBody>
        </p:sp>
        <p:sp>
          <p:nvSpPr>
            <p:cNvPr id="421" name="Text Box 35"/>
            <p:cNvSpPr txBox="1">
              <a:spLocks noChangeArrowheads="1"/>
            </p:cNvSpPr>
            <p:nvPr/>
          </p:nvSpPr>
          <p:spPr bwMode="auto">
            <a:xfrm>
              <a:off x="4446027" y="22098148"/>
              <a:ext cx="3963221" cy="45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82725" tIns="41363" rIns="82725" bIns="41363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8000"/>
                  </a:solidFill>
                  <a:latin typeface="Helvetica"/>
                  <a:cs typeface="Helvetica"/>
                </a:rPr>
                <a:t>Annotation</a:t>
              </a:r>
            </a:p>
          </p:txBody>
        </p:sp>
        <p:sp>
          <p:nvSpPr>
            <p:cNvPr id="422" name="Text Box 14"/>
            <p:cNvSpPr txBox="1">
              <a:spLocks noChangeArrowheads="1"/>
            </p:cNvSpPr>
            <p:nvPr/>
          </p:nvSpPr>
          <p:spPr bwMode="auto">
            <a:xfrm>
              <a:off x="561980" y="25942839"/>
              <a:ext cx="3568099" cy="96069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82725" tIns="41363" rIns="82725" bIns="41363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900" dirty="0">
                  <a:solidFill>
                    <a:srgbClr val="000000"/>
                  </a:solidFill>
                  <a:latin typeface="Helvetica"/>
                  <a:cs typeface="Helvetica"/>
                </a:rPr>
                <a:t>Collect projects, compare and </a:t>
              </a:r>
            </a:p>
            <a:p>
              <a:pPr algn="ctr"/>
              <a:r>
                <a:rPr lang="en-US" sz="1900" dirty="0">
                  <a:solidFill>
                    <a:srgbClr val="000000"/>
                  </a:solidFill>
                  <a:latin typeface="Helvetica"/>
                  <a:cs typeface="Helvetica"/>
                </a:rPr>
                <a:t>verify final consensus sequence</a:t>
              </a:r>
            </a:p>
          </p:txBody>
        </p:sp>
        <p:sp>
          <p:nvSpPr>
            <p:cNvPr id="423" name="AutoShape 22"/>
            <p:cNvSpPr>
              <a:spLocks noChangeArrowheads="1"/>
            </p:cNvSpPr>
            <p:nvPr/>
          </p:nvSpPr>
          <p:spPr bwMode="auto">
            <a:xfrm>
              <a:off x="595209" y="23064930"/>
              <a:ext cx="226099" cy="441427"/>
            </a:xfrm>
            <a:prstGeom prst="downArrow">
              <a:avLst>
                <a:gd name="adj1" fmla="val 50000"/>
                <a:gd name="adj2" fmla="val 5565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2725" tIns="41363" rIns="82725" bIns="41363" anchor="ctr">
              <a:prstTxWarp prst="textNoShape">
                <a:avLst/>
              </a:prstTxWarp>
            </a:bodyPr>
            <a:lstStyle/>
            <a:p>
              <a:endParaRPr lang="en-US" sz="190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424" name="AutoShape 22"/>
            <p:cNvSpPr>
              <a:spLocks noChangeArrowheads="1"/>
            </p:cNvSpPr>
            <p:nvPr/>
          </p:nvSpPr>
          <p:spPr bwMode="auto">
            <a:xfrm>
              <a:off x="592041" y="23966352"/>
              <a:ext cx="226099" cy="441427"/>
            </a:xfrm>
            <a:prstGeom prst="downArrow">
              <a:avLst>
                <a:gd name="adj1" fmla="val 50000"/>
                <a:gd name="adj2" fmla="val 5565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2725" tIns="41363" rIns="82725" bIns="41363" anchor="ctr">
              <a:prstTxWarp prst="textNoShape">
                <a:avLst/>
              </a:prstTxWarp>
            </a:bodyPr>
            <a:lstStyle/>
            <a:p>
              <a:endParaRPr lang="en-US" sz="190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425" name="AutoShape 22"/>
            <p:cNvSpPr>
              <a:spLocks noChangeArrowheads="1"/>
            </p:cNvSpPr>
            <p:nvPr/>
          </p:nvSpPr>
          <p:spPr bwMode="auto">
            <a:xfrm>
              <a:off x="592041" y="24743050"/>
              <a:ext cx="226099" cy="441427"/>
            </a:xfrm>
            <a:prstGeom prst="downArrow">
              <a:avLst>
                <a:gd name="adj1" fmla="val 50000"/>
                <a:gd name="adj2" fmla="val 5565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2725" tIns="41363" rIns="82725" bIns="41363" anchor="ctr">
              <a:prstTxWarp prst="textNoShape">
                <a:avLst/>
              </a:prstTxWarp>
            </a:bodyPr>
            <a:lstStyle/>
            <a:p>
              <a:endParaRPr lang="en-US" sz="190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426" name="AutoShape 22"/>
            <p:cNvSpPr>
              <a:spLocks noChangeArrowheads="1"/>
            </p:cNvSpPr>
            <p:nvPr/>
          </p:nvSpPr>
          <p:spPr bwMode="auto">
            <a:xfrm>
              <a:off x="592041" y="25609630"/>
              <a:ext cx="226099" cy="441427"/>
            </a:xfrm>
            <a:prstGeom prst="downArrow">
              <a:avLst>
                <a:gd name="adj1" fmla="val 50000"/>
                <a:gd name="adj2" fmla="val 5565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2725" tIns="41363" rIns="82725" bIns="41363" anchor="ctr">
              <a:prstTxWarp prst="textNoShape">
                <a:avLst/>
              </a:prstTxWarp>
            </a:bodyPr>
            <a:lstStyle/>
            <a:p>
              <a:endParaRPr lang="en-US" sz="190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427" name="Text Box 15"/>
            <p:cNvSpPr txBox="1">
              <a:spLocks noChangeArrowheads="1"/>
            </p:cNvSpPr>
            <p:nvPr/>
          </p:nvSpPr>
          <p:spPr bwMode="auto">
            <a:xfrm>
              <a:off x="4629931" y="23662624"/>
              <a:ext cx="3569175" cy="6683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82725" tIns="41363" rIns="82725" bIns="41363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900" dirty="0">
                  <a:solidFill>
                    <a:srgbClr val="000000"/>
                  </a:solidFill>
                  <a:latin typeface="Helvetica"/>
                  <a:cs typeface="Helvetica"/>
                </a:rPr>
                <a:t>Optional evidence-based TSS    and motif annotation</a:t>
              </a:r>
            </a:p>
          </p:txBody>
        </p:sp>
        <p:sp>
          <p:nvSpPr>
            <p:cNvPr id="428" name="AutoShape 27"/>
            <p:cNvSpPr>
              <a:spLocks noChangeArrowheads="1"/>
            </p:cNvSpPr>
            <p:nvPr/>
          </p:nvSpPr>
          <p:spPr bwMode="auto">
            <a:xfrm rot="11812912">
              <a:off x="4174711" y="23201481"/>
              <a:ext cx="324389" cy="2818004"/>
            </a:xfrm>
            <a:prstGeom prst="downArrow">
              <a:avLst>
                <a:gd name="adj1" fmla="val 50000"/>
                <a:gd name="adj2" fmla="val 55450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2725" tIns="41363" rIns="82725" bIns="41363" anchor="ctr">
              <a:prstTxWarp prst="textNoShape">
                <a:avLst/>
              </a:prstTxWarp>
            </a:bodyPr>
            <a:lstStyle/>
            <a:p>
              <a:endParaRPr lang="en-US" sz="1900">
                <a:latin typeface="Helvetica"/>
                <a:cs typeface="Helvetica"/>
              </a:endParaRPr>
            </a:p>
          </p:txBody>
        </p:sp>
        <p:sp>
          <p:nvSpPr>
            <p:cNvPr id="117" name="AutoShape 22"/>
            <p:cNvSpPr>
              <a:spLocks noChangeArrowheads="1"/>
            </p:cNvSpPr>
            <p:nvPr/>
          </p:nvSpPr>
          <p:spPr bwMode="auto">
            <a:xfrm>
              <a:off x="7966037" y="23382265"/>
              <a:ext cx="226099" cy="441427"/>
            </a:xfrm>
            <a:prstGeom prst="downArrow">
              <a:avLst>
                <a:gd name="adj1" fmla="val 50000"/>
                <a:gd name="adj2" fmla="val 5565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2725" tIns="41363" rIns="82725" bIns="41363" anchor="ctr">
              <a:prstTxWarp prst="textNoShape">
                <a:avLst/>
              </a:prstTxWarp>
            </a:bodyPr>
            <a:lstStyle/>
            <a:p>
              <a:endParaRPr lang="en-US" sz="190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18" name="AutoShape 22"/>
            <p:cNvSpPr>
              <a:spLocks noChangeArrowheads="1"/>
            </p:cNvSpPr>
            <p:nvPr/>
          </p:nvSpPr>
          <p:spPr bwMode="auto">
            <a:xfrm>
              <a:off x="7948152" y="24236835"/>
              <a:ext cx="226099" cy="441427"/>
            </a:xfrm>
            <a:prstGeom prst="downArrow">
              <a:avLst>
                <a:gd name="adj1" fmla="val 50000"/>
                <a:gd name="adj2" fmla="val 5565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2725" tIns="41363" rIns="82725" bIns="41363" anchor="ctr">
              <a:prstTxWarp prst="textNoShape">
                <a:avLst/>
              </a:prstTxWarp>
            </a:bodyPr>
            <a:lstStyle/>
            <a:p>
              <a:endParaRPr lang="en-US" sz="190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19" name="AutoShape 22"/>
            <p:cNvSpPr>
              <a:spLocks noChangeArrowheads="1"/>
            </p:cNvSpPr>
            <p:nvPr/>
          </p:nvSpPr>
          <p:spPr bwMode="auto">
            <a:xfrm>
              <a:off x="7942968" y="25046951"/>
              <a:ext cx="226099" cy="441427"/>
            </a:xfrm>
            <a:prstGeom prst="downArrow">
              <a:avLst>
                <a:gd name="adj1" fmla="val 50000"/>
                <a:gd name="adj2" fmla="val 5565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2725" tIns="41363" rIns="82725" bIns="41363" anchor="ctr">
              <a:prstTxWarp prst="textNoShape">
                <a:avLst/>
              </a:prstTxWarp>
            </a:bodyPr>
            <a:lstStyle/>
            <a:p>
              <a:endParaRPr lang="en-US" sz="190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20" name="AutoShape 22"/>
            <p:cNvSpPr>
              <a:spLocks noChangeArrowheads="1"/>
            </p:cNvSpPr>
            <p:nvPr/>
          </p:nvSpPr>
          <p:spPr bwMode="auto">
            <a:xfrm>
              <a:off x="7937777" y="25839959"/>
              <a:ext cx="226099" cy="573638"/>
            </a:xfrm>
            <a:prstGeom prst="downArrow">
              <a:avLst>
                <a:gd name="adj1" fmla="val 50000"/>
                <a:gd name="adj2" fmla="val 5565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2725" tIns="41363" rIns="82725" bIns="41363" anchor="ctr">
              <a:prstTxWarp prst="textNoShape">
                <a:avLst/>
              </a:prstTxWarp>
            </a:bodyPr>
            <a:lstStyle/>
            <a:p>
              <a:endParaRPr lang="en-US" sz="190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066800" y="30042604"/>
            <a:ext cx="5872845" cy="2459572"/>
            <a:chOff x="655638" y="30705503"/>
            <a:chExt cx="7440612" cy="2767470"/>
          </a:xfrm>
        </p:grpSpPr>
        <p:grpSp>
          <p:nvGrpSpPr>
            <p:cNvPr id="19" name="Group 18"/>
            <p:cNvGrpSpPr/>
            <p:nvPr/>
          </p:nvGrpSpPr>
          <p:grpSpPr>
            <a:xfrm>
              <a:off x="681404" y="30705503"/>
              <a:ext cx="7414846" cy="2767470"/>
              <a:chOff x="681404" y="30705503"/>
              <a:chExt cx="7414846" cy="2767470"/>
            </a:xfrm>
          </p:grpSpPr>
          <p:pic>
            <p:nvPicPr>
              <p:cNvPr id="437" name="Picture 436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7" t="3333" r="8439" b="35992"/>
              <a:stretch/>
            </p:blipFill>
            <p:spPr>
              <a:xfrm>
                <a:off x="681404" y="30705503"/>
                <a:ext cx="7414846" cy="2767470"/>
              </a:xfrm>
              <a:prstGeom prst="rect">
                <a:avLst/>
              </a:prstGeom>
            </p:spPr>
          </p:pic>
          <p:sp>
            <p:nvSpPr>
              <p:cNvPr id="129" name="Rectangle 128"/>
              <p:cNvSpPr/>
              <p:nvPr/>
            </p:nvSpPr>
            <p:spPr>
              <a:xfrm>
                <a:off x="5829300" y="30896719"/>
                <a:ext cx="651161" cy="547893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"/>
                  <a:cs typeface="Arial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655638" y="30896719"/>
              <a:ext cx="325776" cy="21359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TextBox 129"/>
          <p:cNvSpPr txBox="1"/>
          <p:nvPr/>
        </p:nvSpPr>
        <p:spPr>
          <a:xfrm rot="16200000">
            <a:off x="-218714" y="30952145"/>
            <a:ext cx="1758129" cy="375922"/>
          </a:xfrm>
          <a:prstGeom prst="rect">
            <a:avLst/>
          </a:prstGeom>
          <a:noFill/>
        </p:spPr>
        <p:txBody>
          <a:bodyPr wrap="square" lIns="82725" tIns="41363" rIns="82725" bIns="41363" rtlCol="0">
            <a:spAutoFit/>
          </a:bodyPr>
          <a:lstStyle/>
          <a:p>
            <a:pPr algn="ctr"/>
            <a:r>
              <a:rPr lang="en-US" sz="1900" dirty="0">
                <a:latin typeface="Helvetica"/>
                <a:cs typeface="Helvetica"/>
              </a:rPr>
              <a:t>Mean scores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185932" y="32428630"/>
            <a:ext cx="5606755" cy="375922"/>
          </a:xfrm>
          <a:prstGeom prst="rect">
            <a:avLst/>
          </a:prstGeom>
          <a:noFill/>
        </p:spPr>
        <p:txBody>
          <a:bodyPr wrap="square" lIns="82725" tIns="41363" rIns="82725" bIns="41363" rtlCol="0">
            <a:spAutoFit/>
          </a:bodyPr>
          <a:lstStyle/>
          <a:p>
            <a:pPr algn="ctr"/>
            <a:r>
              <a:rPr lang="en-US" sz="1900" dirty="0">
                <a:latin typeface="Helvetica"/>
                <a:cs typeface="Helvetica"/>
              </a:rPr>
              <a:t>Learning gain items in the SURE survey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944482" y="30971300"/>
            <a:ext cx="1951675" cy="1465738"/>
            <a:chOff x="8112252" y="30713920"/>
            <a:chExt cx="2276956" cy="1518680"/>
          </a:xfrm>
        </p:grpSpPr>
        <p:sp>
          <p:nvSpPr>
            <p:cNvPr id="122" name="Rectangle 121"/>
            <p:cNvSpPr/>
            <p:nvPr/>
          </p:nvSpPr>
          <p:spPr>
            <a:xfrm>
              <a:off x="8112252" y="30713920"/>
              <a:ext cx="2164983" cy="15186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23" name="Rectangle 72"/>
            <p:cNvSpPr>
              <a:spLocks noChangeArrowheads="1"/>
            </p:cNvSpPr>
            <p:nvPr/>
          </p:nvSpPr>
          <p:spPr bwMode="auto">
            <a:xfrm>
              <a:off x="8284779" y="31218217"/>
              <a:ext cx="274320" cy="228600"/>
            </a:xfrm>
            <a:prstGeom prst="rect">
              <a:avLst/>
            </a:prstGeom>
            <a:solidFill>
              <a:srgbClr val="C0504D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24" name="Rectangle 75"/>
            <p:cNvSpPr>
              <a:spLocks noChangeArrowheads="1"/>
            </p:cNvSpPr>
            <p:nvPr/>
          </p:nvSpPr>
          <p:spPr bwMode="auto">
            <a:xfrm>
              <a:off x="8272974" y="30808962"/>
              <a:ext cx="274320" cy="228600"/>
            </a:xfrm>
            <a:prstGeom prst="rect">
              <a:avLst/>
            </a:prstGeom>
            <a:solidFill>
              <a:srgbClr val="4F82BC"/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25" name="Rectangle 87"/>
            <p:cNvSpPr>
              <a:spLocks noChangeArrowheads="1"/>
            </p:cNvSpPr>
            <p:nvPr/>
          </p:nvSpPr>
          <p:spPr bwMode="auto">
            <a:xfrm>
              <a:off x="8282880" y="31651702"/>
              <a:ext cx="274320" cy="228600"/>
            </a:xfrm>
            <a:prstGeom prst="rect">
              <a:avLst/>
            </a:prstGeom>
            <a:solidFill>
              <a:srgbClr val="9CBB58"/>
            </a:solidFill>
            <a:ln w="12700" cmpd="sng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537863" y="30727239"/>
              <a:ext cx="1840973" cy="318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/>
                  <a:cs typeface="Helvetica"/>
                </a:rPr>
                <a:t>Q1 (1-10 hrs.)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8559099" y="31150896"/>
              <a:ext cx="1830109" cy="318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/>
                  <a:cs typeface="Helvetica"/>
                </a:rPr>
                <a:t>Q4 (&gt;36 hrs.)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8557200" y="31567793"/>
              <a:ext cx="1821636" cy="542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Helvetica"/>
                  <a:cs typeface="Helvetica"/>
                </a:rPr>
                <a:t>SURE (Summer Research)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973764" y="29967212"/>
            <a:ext cx="1892300" cy="514421"/>
          </a:xfrm>
          <a:prstGeom prst="rect">
            <a:avLst/>
          </a:prstGeom>
          <a:solidFill>
            <a:srgbClr val="FFFF66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82725" tIns="41363" rIns="82725" bIns="41363" rtlCol="0">
            <a:spAutoFit/>
          </a:bodyPr>
          <a:lstStyle/>
          <a:p>
            <a:r>
              <a:rPr lang="en-US" sz="1400" b="1" dirty="0">
                <a:latin typeface="Helvetica"/>
                <a:cs typeface="Helvetica"/>
              </a:rPr>
              <a:t>Understanding the research process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821364" y="30188559"/>
            <a:ext cx="210639" cy="35775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4271938" y="29932932"/>
            <a:ext cx="1270459" cy="514421"/>
          </a:xfrm>
          <a:prstGeom prst="rect">
            <a:avLst/>
          </a:prstGeom>
          <a:solidFill>
            <a:srgbClr val="FFFF66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82725" tIns="41363" rIns="82725" bIns="41363" rtlCol="0">
            <a:spAutoFit/>
          </a:bodyPr>
          <a:lstStyle/>
          <a:p>
            <a:r>
              <a:rPr lang="en-US" sz="1400" b="1" dirty="0">
                <a:latin typeface="Helvetica"/>
                <a:cs typeface="Helvetica"/>
              </a:rPr>
              <a:t>Ability to analyze data</a:t>
            </a:r>
          </a:p>
        </p:txBody>
      </p:sp>
      <p:cxnSp>
        <p:nvCxnSpPr>
          <p:cNvPr id="133" name="Straight Arrow Connector 132"/>
          <p:cNvCxnSpPr/>
          <p:nvPr/>
        </p:nvCxnSpPr>
        <p:spPr>
          <a:xfrm flipH="1">
            <a:off x="4130079" y="30218788"/>
            <a:ext cx="210639" cy="35775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6313859" y="30188559"/>
            <a:ext cx="1476700" cy="298977"/>
          </a:xfrm>
          <a:prstGeom prst="rect">
            <a:avLst/>
          </a:prstGeom>
          <a:solidFill>
            <a:srgbClr val="FFFF66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82725" tIns="41363" rIns="82725" bIns="41363" rtlCol="0">
            <a:spAutoFit/>
          </a:bodyPr>
          <a:lstStyle/>
          <a:p>
            <a:r>
              <a:rPr lang="en-US" sz="1400" b="1" dirty="0">
                <a:latin typeface="Helvetica"/>
                <a:cs typeface="Helvetica"/>
              </a:rPr>
              <a:t>Independence</a:t>
            </a:r>
          </a:p>
        </p:txBody>
      </p:sp>
      <p:cxnSp>
        <p:nvCxnSpPr>
          <p:cNvPr id="135" name="Straight Arrow Connector 134"/>
          <p:cNvCxnSpPr/>
          <p:nvPr/>
        </p:nvCxnSpPr>
        <p:spPr>
          <a:xfrm flipH="1">
            <a:off x="6171656" y="30418598"/>
            <a:ext cx="210639" cy="35775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29147447" y="28870653"/>
            <a:ext cx="11577177" cy="39123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sz="3300" b="1" dirty="0">
                <a:latin typeface="Helvetica"/>
                <a:cs typeface="Helvetica"/>
              </a:rPr>
              <a:t>Acknowledgements</a:t>
            </a:r>
            <a:br>
              <a:rPr lang="en-US" sz="3300" b="1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G-</a:t>
            </a:r>
            <a:r>
              <a:rPr lang="en-US" sz="2400" dirty="0" err="1">
                <a:latin typeface="Helvetica"/>
                <a:cs typeface="Helvetica"/>
              </a:rPr>
              <a:t>OnRamp</a:t>
            </a:r>
            <a:r>
              <a:rPr lang="en-US" sz="2400" dirty="0">
                <a:latin typeface="Helvetica"/>
                <a:cs typeface="Helvetica"/>
              </a:rPr>
              <a:t> supported by NIH Grant HG008843-01. GEP supported by HHMI grant #52005780, NSF grant #1431407 and WUSTL. Galaxy supported by NIH grant HG006620-04 and GWU. </a:t>
            </a:r>
          </a:p>
          <a:p>
            <a:endParaRPr lang="en-US" sz="2400" b="1" dirty="0">
              <a:latin typeface="Helvetica"/>
              <a:cs typeface="Helvetica"/>
            </a:endParaRPr>
          </a:p>
          <a:p>
            <a:endParaRPr lang="en-US" sz="2400" b="1" dirty="0">
              <a:latin typeface="Helvetica"/>
              <a:cs typeface="Helvetica"/>
            </a:endParaRPr>
          </a:p>
          <a:p>
            <a:endParaRPr lang="en-US" sz="2400" b="1" dirty="0">
              <a:latin typeface="Helvetica"/>
              <a:cs typeface="Helvetica"/>
            </a:endParaRPr>
          </a:p>
          <a:p>
            <a:endParaRPr lang="en-US" sz="2400" b="1" dirty="0">
              <a:latin typeface="Helvetica"/>
              <a:cs typeface="Helvetica"/>
            </a:endParaRPr>
          </a:p>
          <a:p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242" name="Picture 241" descr="Official_WUSTL-3line-centered-4c-LG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066" y="30919973"/>
            <a:ext cx="1581912" cy="1362236"/>
          </a:xfrm>
          <a:prstGeom prst="rect">
            <a:avLst/>
          </a:prstGeom>
        </p:spPr>
      </p:pic>
      <p:pic>
        <p:nvPicPr>
          <p:cNvPr id="243" name="Picture 2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400786" y="30959951"/>
            <a:ext cx="1759591" cy="1322257"/>
          </a:xfrm>
          <a:prstGeom prst="rect">
            <a:avLst/>
          </a:prstGeom>
        </p:spPr>
      </p:pic>
      <p:pic>
        <p:nvPicPr>
          <p:cNvPr id="244" name="Picture 243" descr="nsf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817" y="30866622"/>
            <a:ext cx="1416953" cy="1406381"/>
          </a:xfrm>
          <a:prstGeom prst="rect">
            <a:avLst/>
          </a:prstGeom>
        </p:spPr>
      </p:pic>
      <p:pic>
        <p:nvPicPr>
          <p:cNvPr id="245" name="Picture 244" descr="HHMI-vertical-signature-color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693" y="30961077"/>
            <a:ext cx="1943100" cy="1246085"/>
          </a:xfrm>
          <a:prstGeom prst="rect">
            <a:avLst/>
          </a:prstGeom>
        </p:spPr>
      </p:pic>
      <p:pic>
        <p:nvPicPr>
          <p:cNvPr id="246" name="Picture 2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122601" y="30944045"/>
            <a:ext cx="1566653" cy="1359678"/>
          </a:xfrm>
          <a:prstGeom prst="rect">
            <a:avLst/>
          </a:prstGeom>
        </p:spPr>
      </p:pic>
      <p:sp>
        <p:nvSpPr>
          <p:cNvPr id="193" name="TextBox 192"/>
          <p:cNvSpPr txBox="1"/>
          <p:nvPr/>
        </p:nvSpPr>
        <p:spPr>
          <a:xfrm>
            <a:off x="29147447" y="7112290"/>
            <a:ext cx="14430799" cy="155022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411480" tIns="0" rIns="413636" bIns="0" rtlCol="0">
            <a:noAutofit/>
          </a:bodyPr>
          <a:lstStyle/>
          <a:p>
            <a:pPr algn="ctr"/>
            <a:r>
              <a:rPr lang="en-US" sz="3300" b="1" dirty="0" smtClean="0">
                <a:latin typeface="Helvetica"/>
                <a:cs typeface="Helvetica"/>
              </a:rPr>
              <a:t>UCSC </a:t>
            </a:r>
            <a:r>
              <a:rPr lang="en-US" sz="3300" b="1" dirty="0">
                <a:latin typeface="Helvetica"/>
                <a:cs typeface="Helvetica"/>
              </a:rPr>
              <a:t>Track </a:t>
            </a:r>
            <a:r>
              <a:rPr lang="en-US" sz="3300" b="1" dirty="0" smtClean="0">
                <a:latin typeface="Helvetica"/>
                <a:cs typeface="Helvetica"/>
              </a:rPr>
              <a:t>Hubs in Galaxy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endParaRPr lang="en-US" sz="2900" b="1" dirty="0" smtClean="0">
              <a:latin typeface="Helvetica"/>
              <a:cs typeface="Helvetica"/>
            </a:endParaRPr>
          </a:p>
          <a:p>
            <a:endParaRPr lang="en-US" sz="2900" b="1" dirty="0">
              <a:latin typeface="Helvetica"/>
              <a:cs typeface="Helvetica"/>
            </a:endParaRPr>
          </a:p>
          <a:p>
            <a:endParaRPr lang="en-US" sz="2900" b="1" dirty="0" smtClean="0">
              <a:latin typeface="Helvetica"/>
              <a:cs typeface="Helvetica"/>
            </a:endParaRPr>
          </a:p>
          <a:p>
            <a:endParaRPr lang="en-US" sz="2900" b="1" dirty="0">
              <a:latin typeface="Helvetica"/>
              <a:cs typeface="Helvetica"/>
            </a:endParaRPr>
          </a:p>
          <a:p>
            <a:endParaRPr lang="en-US" sz="2900" b="1" dirty="0" smtClean="0">
              <a:latin typeface="Helvetica"/>
              <a:cs typeface="Helvetica"/>
            </a:endParaRPr>
          </a:p>
          <a:p>
            <a:endParaRPr lang="en-US" sz="2900" b="1" dirty="0">
              <a:latin typeface="Helvetica"/>
              <a:cs typeface="Helvetica"/>
            </a:endParaRPr>
          </a:p>
          <a:p>
            <a:endParaRPr lang="en-US" sz="2900" b="1" dirty="0" smtClean="0">
              <a:latin typeface="Helvetica"/>
              <a:cs typeface="Helvetica"/>
            </a:endParaRPr>
          </a:p>
          <a:p>
            <a:endParaRPr lang="en-US" sz="2900" b="1" dirty="0">
              <a:latin typeface="Helvetica"/>
              <a:cs typeface="Helvetica"/>
            </a:endParaRPr>
          </a:p>
          <a:p>
            <a:endParaRPr lang="en-US" sz="2900" b="1" dirty="0" smtClean="0">
              <a:latin typeface="Helvetica"/>
              <a:cs typeface="Helvetica"/>
            </a:endParaRPr>
          </a:p>
          <a:p>
            <a:endParaRPr lang="en-US" sz="2900" b="1" dirty="0" smtClean="0">
              <a:latin typeface="Helvetica"/>
              <a:cs typeface="Helvetica"/>
            </a:endParaRPr>
          </a:p>
          <a:p>
            <a:endParaRPr lang="en-US" sz="2900" b="1" dirty="0">
              <a:latin typeface="Helvetica"/>
              <a:cs typeface="Helvetica"/>
            </a:endParaRPr>
          </a:p>
          <a:p>
            <a:endParaRPr lang="en-US" sz="2900" b="1" dirty="0" smtClean="0">
              <a:latin typeface="Helvetica"/>
              <a:cs typeface="Helvetica"/>
            </a:endParaRPr>
          </a:p>
          <a:p>
            <a:endParaRPr lang="en-US" sz="2900" b="1" dirty="0">
              <a:latin typeface="Helvetica"/>
              <a:cs typeface="Helvetica"/>
            </a:endParaRPr>
          </a:p>
          <a:p>
            <a:endParaRPr lang="en-US" sz="2900" b="1" dirty="0" smtClean="0">
              <a:latin typeface="Helvetica"/>
              <a:cs typeface="Helvetica"/>
            </a:endParaRPr>
          </a:p>
          <a:p>
            <a:endParaRPr lang="en-US" sz="2900" b="1" dirty="0">
              <a:latin typeface="Helvetica"/>
              <a:cs typeface="Helvetica"/>
            </a:endParaRPr>
          </a:p>
          <a:p>
            <a:endParaRPr lang="en-US" sz="2900" b="1" dirty="0" smtClean="0">
              <a:latin typeface="Helvetica"/>
              <a:cs typeface="Helvetica"/>
            </a:endParaRPr>
          </a:p>
          <a:p>
            <a:endParaRPr lang="en-US" sz="2900" b="1" dirty="0">
              <a:latin typeface="Helvetica"/>
              <a:cs typeface="Helvetica"/>
            </a:endParaRPr>
          </a:p>
          <a:p>
            <a:endParaRPr lang="en-US" sz="2900" b="1" dirty="0" smtClean="0">
              <a:latin typeface="Helvetica"/>
              <a:cs typeface="Helvetica"/>
            </a:endParaRPr>
          </a:p>
          <a:p>
            <a:r>
              <a:rPr lang="en-US" sz="2900" b="1" dirty="0" smtClean="0">
                <a:latin typeface="Helvetica"/>
                <a:cs typeface="Helvetica"/>
              </a:rPr>
              <a:t>Many datatypes supported: </a:t>
            </a:r>
            <a:r>
              <a:rPr lang="en-US" sz="2400" dirty="0" smtClean="0">
                <a:latin typeface="Helvetica"/>
                <a:cs typeface="Helvetica"/>
              </a:rPr>
              <a:t>Bed, </a:t>
            </a:r>
            <a:r>
              <a:rPr lang="en-US" sz="2400" dirty="0" err="1" smtClean="0">
                <a:latin typeface="Helvetica"/>
                <a:cs typeface="Helvetica"/>
              </a:rPr>
              <a:t>BigWig</a:t>
            </a:r>
            <a:r>
              <a:rPr lang="en-US" sz="2400" dirty="0" smtClean="0">
                <a:latin typeface="Helvetica"/>
                <a:cs typeface="Helvetica"/>
              </a:rPr>
              <a:t>, Bam, Bed Simple Repeats, GFF3, GTF, and more coming soon</a:t>
            </a:r>
            <a:endParaRPr lang="en-US" sz="2400" dirty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900" b="1" i="1" dirty="0" err="1" smtClean="0">
                <a:latin typeface="Helvetica"/>
                <a:cs typeface="Helvetica"/>
              </a:rPr>
              <a:t>TrackHub</a:t>
            </a:r>
            <a:r>
              <a:rPr lang="en-US" sz="2900" b="1" i="1" dirty="0" smtClean="0">
                <a:latin typeface="Helvetica"/>
                <a:cs typeface="Helvetica"/>
              </a:rPr>
              <a:t> </a:t>
            </a:r>
            <a:r>
              <a:rPr lang="en-US" sz="2900" b="1" dirty="0" smtClean="0">
                <a:latin typeface="Helvetica"/>
                <a:cs typeface="Helvetica"/>
              </a:rPr>
              <a:t>Datatype in </a:t>
            </a:r>
            <a:r>
              <a:rPr lang="en-US" sz="2900" b="1" u="sng" dirty="0" smtClean="0">
                <a:latin typeface="Helvetica"/>
                <a:cs typeface="Helvetica"/>
              </a:rPr>
              <a:t>any</a:t>
            </a:r>
            <a:r>
              <a:rPr lang="en-US" sz="2900" b="1" dirty="0" smtClean="0">
                <a:latin typeface="Helvetica"/>
                <a:cs typeface="Helvetica"/>
              </a:rPr>
              <a:t> Galaxy: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latin typeface="Helvetica"/>
                <a:cs typeface="Helvetica"/>
              </a:rPr>
              <a:t>Give your data to Hub Archive Creator, and visualize them on </a:t>
            </a:r>
            <a:r>
              <a:rPr lang="en-US" sz="2400" dirty="0" smtClean="0">
                <a:latin typeface="Helvetica"/>
                <a:cs typeface="Helvetica"/>
              </a:rPr>
              <a:t>the UCSC Track Hub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PR pending for Galaxy 16.07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r>
              <a:rPr lang="en-US" sz="2900" b="1" dirty="0" smtClean="0">
                <a:latin typeface="Helvetica"/>
                <a:cs typeface="Helvetica"/>
              </a:rPr>
              <a:t>Access your Track Hub files from anywhere: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Use the Hub Archive Creator in Galaxy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Helvetica"/>
                <a:cs typeface="Helvetica"/>
              </a:rPr>
              <a:t>D</a:t>
            </a:r>
            <a:r>
              <a:rPr lang="en-US" sz="2400" dirty="0" smtClean="0">
                <a:latin typeface="Helvetica"/>
                <a:cs typeface="Helvetica"/>
              </a:rPr>
              <a:t>ownload </a:t>
            </a:r>
            <a:r>
              <a:rPr lang="en-US" sz="2400" dirty="0">
                <a:latin typeface="Helvetica"/>
                <a:cs typeface="Helvetica"/>
              </a:rPr>
              <a:t>the </a:t>
            </a:r>
            <a:r>
              <a:rPr lang="en-US" sz="2400" dirty="0" smtClean="0">
                <a:latin typeface="Helvetica"/>
                <a:cs typeface="Helvetica"/>
              </a:rPr>
              <a:t>Track Hub structure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Move it to any server you want, the way you want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900" b="1" dirty="0" smtClean="0">
                <a:latin typeface="Helvetica"/>
                <a:cs typeface="Helvetica"/>
              </a:rPr>
              <a:t>G-</a:t>
            </a:r>
            <a:r>
              <a:rPr lang="en-US" sz="2900" b="1" dirty="0" err="1" smtClean="0">
                <a:latin typeface="Helvetica"/>
                <a:cs typeface="Helvetica"/>
              </a:rPr>
              <a:t>OnRamp</a:t>
            </a:r>
            <a:r>
              <a:rPr lang="en-US" sz="2900" b="1" dirty="0" smtClean="0">
                <a:latin typeface="Helvetica"/>
                <a:cs typeface="Helvetica"/>
              </a:rPr>
              <a:t> available today in Beta: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On our servers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Get </a:t>
            </a:r>
            <a:r>
              <a:rPr lang="en-US" sz="2400" dirty="0">
                <a:latin typeface="Helvetica"/>
                <a:cs typeface="Helvetica"/>
              </a:rPr>
              <a:t>the workflow, give your data and visualize in </a:t>
            </a:r>
            <a:r>
              <a:rPr lang="en-US" sz="2400" dirty="0" smtClean="0">
                <a:latin typeface="Helvetica"/>
                <a:cs typeface="Helvetica"/>
              </a:rPr>
              <a:t>the UCSC Track Hub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 smtClean="0">
              <a:latin typeface="Helvetica"/>
              <a:cs typeface="Helvetica"/>
            </a:endParaRPr>
          </a:p>
          <a:p>
            <a:r>
              <a:rPr lang="en-US" sz="2900" b="1" dirty="0">
                <a:latin typeface="Helvetica"/>
                <a:cs typeface="Helvetica"/>
              </a:rPr>
              <a:t>Feedback welcome </a:t>
            </a:r>
            <a:r>
              <a:rPr lang="en-US" sz="2900" b="1" dirty="0" smtClean="0">
                <a:latin typeface="Helvetica"/>
                <a:cs typeface="Helvetica"/>
              </a:rPr>
              <a:t>at </a:t>
            </a:r>
            <a:r>
              <a:rPr lang="en-US" sz="2900" dirty="0" smtClean="0">
                <a:latin typeface="Helvetica"/>
                <a:cs typeface="Helvetica"/>
              </a:rPr>
              <a:t>https</a:t>
            </a:r>
            <a:r>
              <a:rPr lang="en-US" sz="2900" dirty="0">
                <a:latin typeface="Helvetica"/>
                <a:cs typeface="Helvetica"/>
              </a:rPr>
              <a:t>://</a:t>
            </a:r>
            <a:r>
              <a:rPr lang="en-US" sz="2900" dirty="0" err="1">
                <a:latin typeface="Helvetica"/>
                <a:cs typeface="Helvetica"/>
              </a:rPr>
              <a:t>github.com</a:t>
            </a:r>
            <a:r>
              <a:rPr lang="en-US" sz="2900" dirty="0">
                <a:latin typeface="Helvetica"/>
                <a:cs typeface="Helvetica"/>
              </a:rPr>
              <a:t>/</a:t>
            </a:r>
            <a:r>
              <a:rPr lang="en-US" sz="2900" dirty="0" err="1">
                <a:latin typeface="Helvetica"/>
                <a:cs typeface="Helvetica"/>
              </a:rPr>
              <a:t>goeckslab</a:t>
            </a:r>
            <a:r>
              <a:rPr lang="en-US" sz="2900" dirty="0">
                <a:latin typeface="Helvetica"/>
                <a:cs typeface="Helvetica"/>
              </a:rPr>
              <a:t>/hub-archive-creator</a:t>
            </a:r>
            <a:endParaRPr lang="en-US" sz="2900" dirty="0" smtClean="0">
              <a:latin typeface="Helvetica"/>
              <a:cs typeface="Helvetica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29147447" y="22793012"/>
            <a:ext cx="14452795" cy="5940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lvl="0" algn="ctr"/>
            <a:r>
              <a:rPr lang="en-US" sz="3300" b="1" dirty="0" smtClean="0">
                <a:solidFill>
                  <a:prstClr val="black"/>
                </a:solidFill>
                <a:latin typeface="Helvetica"/>
                <a:cs typeface="Helvetica"/>
              </a:rPr>
              <a:t>Future plans</a:t>
            </a:r>
            <a:endParaRPr lang="en-US" sz="3300" b="1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Extend the G-</a:t>
            </a:r>
            <a:r>
              <a:rPr lang="en-US" sz="2400" dirty="0" err="1" smtClean="0">
                <a:latin typeface="Helvetica"/>
                <a:cs typeface="Helvetica"/>
              </a:rPr>
              <a:t>OnRamp</a:t>
            </a:r>
            <a:r>
              <a:rPr lang="en-US" sz="2400" dirty="0" smtClean="0">
                <a:latin typeface="Helvetica"/>
                <a:cs typeface="Helvetica"/>
              </a:rPr>
              <a:t> workflow for analysis of functional genomic data:</a:t>
            </a:r>
          </a:p>
          <a:p>
            <a:pPr marL="635000" indent="-346075">
              <a:spcAft>
                <a:spcPts val="1176"/>
              </a:spcAft>
              <a:buFont typeface="Arial" charset="0"/>
              <a:buChar char="•"/>
            </a:pPr>
            <a:r>
              <a:rPr lang="en-US" sz="2400" dirty="0" err="1" smtClean="0">
                <a:latin typeface="Helvetica"/>
                <a:cs typeface="Helvetica"/>
              </a:rPr>
              <a:t>ChIP-seq</a:t>
            </a:r>
            <a:r>
              <a:rPr lang="en-US" sz="2400" dirty="0" smtClean="0">
                <a:latin typeface="Helvetica"/>
                <a:cs typeface="Helvetica"/>
              </a:rPr>
              <a:t> for finding transcription factor binding sites</a:t>
            </a:r>
          </a:p>
          <a:p>
            <a:pPr marL="635000" indent="-346075">
              <a:spcAft>
                <a:spcPts val="1176"/>
              </a:spcAft>
              <a:buFont typeface="Arial" charset="0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DNase-</a:t>
            </a:r>
            <a:r>
              <a:rPr lang="en-US" sz="2400" dirty="0" err="1" smtClean="0">
                <a:latin typeface="Helvetica"/>
                <a:cs typeface="Helvetica"/>
              </a:rPr>
              <a:t>seq</a:t>
            </a:r>
            <a:r>
              <a:rPr lang="en-US" sz="2400" dirty="0" smtClean="0">
                <a:latin typeface="Helvetica"/>
                <a:cs typeface="Helvetica"/>
              </a:rPr>
              <a:t>/ATAC-</a:t>
            </a:r>
            <a:r>
              <a:rPr lang="en-US" sz="2400" dirty="0" err="1" smtClean="0">
                <a:latin typeface="Helvetica"/>
                <a:cs typeface="Helvetica"/>
              </a:rPr>
              <a:t>seq</a:t>
            </a:r>
            <a:r>
              <a:rPr lang="en-US" sz="2400" dirty="0" smtClean="0">
                <a:latin typeface="Helvetica"/>
                <a:cs typeface="Helvetica"/>
              </a:rPr>
              <a:t> for finding open chromatin regions</a:t>
            </a:r>
          </a:p>
          <a:p>
            <a:pPr marL="635000" indent="-346075">
              <a:spcAft>
                <a:spcPts val="1176"/>
              </a:spcAft>
              <a:buFont typeface="Arial" charset="0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Bisulfite sequencing to identify methylated sites</a:t>
            </a:r>
            <a:endParaRPr lang="en-US" sz="2400" dirty="0">
              <a:latin typeface="Helvetica"/>
              <a:cs typeface="Helvetica"/>
            </a:endParaRPr>
          </a:p>
          <a:p>
            <a:pPr marL="310229" indent="-310229">
              <a:spcBef>
                <a:spcPts val="1176"/>
              </a:spcBef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Develop integrated and interactive </a:t>
            </a:r>
            <a:r>
              <a:rPr lang="en-US" sz="2400" dirty="0">
                <a:latin typeface="Helvetica"/>
                <a:cs typeface="Helvetica"/>
              </a:rPr>
              <a:t>Web-based tools </a:t>
            </a:r>
            <a:r>
              <a:rPr lang="en-US" sz="2400" dirty="0" smtClean="0">
                <a:latin typeface="Helvetica"/>
                <a:cs typeface="Helvetica"/>
              </a:rPr>
              <a:t>and visualizations for</a:t>
            </a:r>
            <a:r>
              <a:rPr lang="en-US" sz="2400" dirty="0">
                <a:latin typeface="Helvetica"/>
                <a:cs typeface="Helvetica"/>
              </a:rPr>
              <a:t>: </a:t>
            </a:r>
          </a:p>
          <a:p>
            <a:pPr marL="627639" lvl="1" indent="-367675">
              <a:spcAft>
                <a:spcPts val="1176"/>
              </a:spcAft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Viewing annotation </a:t>
            </a:r>
            <a:r>
              <a:rPr lang="en-US" sz="2400" dirty="0">
                <a:latin typeface="Helvetica"/>
                <a:cs typeface="Helvetica"/>
              </a:rPr>
              <a:t>evidence</a:t>
            </a:r>
          </a:p>
          <a:p>
            <a:pPr marL="627639" lvl="1" indent="-367675">
              <a:spcAft>
                <a:spcPts val="1176"/>
              </a:spcAft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Distributed and collaborative annotations, including reconciling annotations from multiple individuals</a:t>
            </a:r>
            <a:endParaRPr lang="en-US" sz="2400" dirty="0">
              <a:latin typeface="Helvetica"/>
              <a:cs typeface="Helvetica"/>
            </a:endParaRPr>
          </a:p>
          <a:p>
            <a:pPr marL="310229" indent="-310229">
              <a:spcBef>
                <a:spcPts val="1176"/>
              </a:spcBef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Make it easy </a:t>
            </a:r>
            <a:r>
              <a:rPr lang="en-US" sz="2400" dirty="0">
                <a:latin typeface="Helvetica"/>
                <a:cs typeface="Helvetica"/>
              </a:rPr>
              <a:t>for individuals to use and </a:t>
            </a:r>
            <a:r>
              <a:rPr lang="en-US" sz="2400" dirty="0" smtClean="0">
                <a:latin typeface="Helvetica"/>
                <a:cs typeface="Helvetica"/>
              </a:rPr>
              <a:t>install G-</a:t>
            </a:r>
            <a:r>
              <a:rPr lang="en-US" sz="2400" dirty="0" err="1" smtClean="0">
                <a:latin typeface="Helvetica"/>
                <a:cs typeface="Helvetica"/>
              </a:rPr>
              <a:t>OnRamp</a:t>
            </a:r>
            <a:r>
              <a:rPr lang="en-US" sz="2400" dirty="0" smtClean="0">
                <a:latin typeface="Helvetica"/>
                <a:cs typeface="Helvetica"/>
              </a:rPr>
              <a:t> on:</a:t>
            </a:r>
            <a:endParaRPr lang="en-US" sz="2400" dirty="0">
              <a:latin typeface="Helvetica"/>
              <a:cs typeface="Helvetica"/>
            </a:endParaRPr>
          </a:p>
          <a:p>
            <a:pPr marL="627639" lvl="1" indent="-367675">
              <a:spcAft>
                <a:spcPts val="1176"/>
              </a:spcAft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Public </a:t>
            </a:r>
            <a:r>
              <a:rPr lang="en-US" sz="2400" dirty="0" smtClean="0">
                <a:latin typeface="Helvetica"/>
                <a:cs typeface="Helvetica"/>
              </a:rPr>
              <a:t>national </a:t>
            </a:r>
            <a:r>
              <a:rPr lang="en-US" sz="2400" dirty="0" err="1">
                <a:latin typeface="Helvetica"/>
                <a:cs typeface="Helvetica"/>
              </a:rPr>
              <a:t>cybercomputing</a:t>
            </a:r>
            <a:r>
              <a:rPr lang="en-US" sz="2400" dirty="0">
                <a:latin typeface="Helvetica"/>
                <a:cs typeface="Helvetica"/>
              </a:rPr>
              <a:t> infrastructure </a:t>
            </a:r>
            <a:r>
              <a:rPr lang="en-US" sz="2400" dirty="0" smtClean="0">
                <a:latin typeface="Helvetica"/>
                <a:cs typeface="Helvetica"/>
              </a:rPr>
              <a:t>such as </a:t>
            </a:r>
            <a:r>
              <a:rPr lang="en-US" sz="2400" dirty="0" err="1" smtClean="0">
                <a:latin typeface="Helvetica"/>
                <a:cs typeface="Helvetica"/>
              </a:rPr>
              <a:t>CyVerse</a:t>
            </a:r>
            <a:r>
              <a:rPr lang="en-US" sz="2400" dirty="0">
                <a:latin typeface="Helvetica"/>
                <a:cs typeface="Helvetica"/>
              </a:rPr>
              <a:t>, XSEDE, </a:t>
            </a:r>
            <a:r>
              <a:rPr lang="en-US" sz="2400" dirty="0" smtClean="0">
                <a:latin typeface="Helvetica"/>
                <a:cs typeface="Helvetica"/>
              </a:rPr>
              <a:t>and </a:t>
            </a:r>
            <a:r>
              <a:rPr lang="en-US" sz="2400" dirty="0" err="1" smtClean="0">
                <a:latin typeface="Helvetica"/>
                <a:cs typeface="Helvetica"/>
              </a:rPr>
              <a:t>JetStream</a:t>
            </a:r>
            <a:endParaRPr lang="en-US" sz="2400" dirty="0">
              <a:latin typeface="Helvetica"/>
              <a:cs typeface="Helvetica"/>
            </a:endParaRPr>
          </a:p>
          <a:p>
            <a:pPr marL="627639" lvl="1" indent="-367675">
              <a:spcAft>
                <a:spcPts val="1176"/>
              </a:spcAft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Commercial cloud computing platforms such as Amazon</a:t>
            </a:r>
          </a:p>
          <a:p>
            <a:pPr marL="627639" lvl="1" indent="-367675">
              <a:spcAft>
                <a:spcPts val="1176"/>
              </a:spcAft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Virtual machines on local computers using preinstalled packages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4991180" y="21662978"/>
            <a:ext cx="13841129" cy="111556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413636" tIns="413636" rIns="413636" bIns="413636" rtlCol="0">
            <a:noAutofit/>
          </a:bodyPr>
          <a:lstStyle/>
          <a:p>
            <a:pPr algn="ctr"/>
            <a:r>
              <a:rPr lang="en-US" sz="3300" b="1" dirty="0">
                <a:latin typeface="Helvetica"/>
                <a:cs typeface="Helvetica"/>
              </a:rPr>
              <a:t>GEP gene annotation </a:t>
            </a:r>
            <a:r>
              <a:rPr lang="en-US" sz="3300" b="1" dirty="0" smtClean="0">
                <a:latin typeface="Helvetica"/>
                <a:cs typeface="Helvetica"/>
              </a:rPr>
              <a:t>workflow for Galaxy for </a:t>
            </a:r>
            <a:r>
              <a:rPr lang="en-US" sz="3300" b="1" dirty="0">
                <a:latin typeface="Helvetica"/>
                <a:cs typeface="Helvetica"/>
              </a:rPr>
              <a:t>*any* </a:t>
            </a:r>
            <a:r>
              <a:rPr lang="en-US" sz="3300" b="1" dirty="0" smtClean="0">
                <a:latin typeface="Helvetica"/>
                <a:cs typeface="Helvetica"/>
              </a:rPr>
              <a:t>genome</a:t>
            </a:r>
          </a:p>
          <a:p>
            <a:pPr marL="310229" indent="-310229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We have developed a comprehensive Galaxy workflow that produces multiple </a:t>
            </a:r>
            <a:r>
              <a:rPr lang="en-US" sz="2400" dirty="0">
                <a:latin typeface="Helvetica"/>
                <a:cs typeface="Helvetica"/>
              </a:rPr>
              <a:t>complementary datasets </a:t>
            </a:r>
            <a:r>
              <a:rPr lang="en-US" sz="2400" dirty="0" smtClean="0">
                <a:latin typeface="Helvetica"/>
                <a:cs typeface="Helvetica"/>
              </a:rPr>
              <a:t>to facilitate the annotation of </a:t>
            </a:r>
            <a:r>
              <a:rPr lang="en-US" sz="2400" i="1" dirty="0" smtClean="0">
                <a:latin typeface="Helvetica"/>
                <a:cs typeface="Helvetica"/>
              </a:rPr>
              <a:t>any </a:t>
            </a:r>
            <a:r>
              <a:rPr lang="en-US" sz="2400" dirty="0" smtClean="0">
                <a:latin typeface="Helvetica"/>
                <a:cs typeface="Helvetica"/>
              </a:rPr>
              <a:t>genome:</a:t>
            </a:r>
            <a:endParaRPr lang="en-US" sz="2400" dirty="0">
              <a:latin typeface="Helvetica"/>
              <a:cs typeface="Helvetica"/>
            </a:endParaRPr>
          </a:p>
          <a:p>
            <a:pPr marL="627639" lvl="1" indent="-367675">
              <a:spcAft>
                <a:spcPts val="1176"/>
              </a:spcAft>
              <a:buFont typeface="Arial"/>
              <a:buChar char="•"/>
            </a:pPr>
            <a:r>
              <a:rPr lang="en-US" sz="2400" dirty="0">
                <a:latin typeface="Helvetica"/>
                <a:cs typeface="Helvetica"/>
              </a:rPr>
              <a:t>Gene prediction models </a:t>
            </a:r>
            <a:r>
              <a:rPr lang="en-US" sz="2400" dirty="0" smtClean="0">
                <a:latin typeface="Helvetica"/>
                <a:cs typeface="Helvetica"/>
              </a:rPr>
              <a:t>from several different predictors</a:t>
            </a:r>
          </a:p>
          <a:p>
            <a:pPr marL="627639" lvl="1" indent="-367675">
              <a:spcAft>
                <a:spcPts val="1176"/>
              </a:spcAft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Expression </a:t>
            </a:r>
            <a:r>
              <a:rPr lang="en-US" sz="2400" dirty="0">
                <a:latin typeface="Helvetica"/>
                <a:cs typeface="Helvetica"/>
              </a:rPr>
              <a:t>data from RNA-</a:t>
            </a:r>
            <a:r>
              <a:rPr lang="en-US" sz="2400" dirty="0" err="1">
                <a:latin typeface="Helvetica"/>
                <a:cs typeface="Helvetica"/>
              </a:rPr>
              <a:t>Seq</a:t>
            </a:r>
            <a:r>
              <a:rPr lang="en-US" sz="2400" dirty="0">
                <a:latin typeface="Helvetica"/>
                <a:cs typeface="Helvetica"/>
              </a:rPr>
              <a:t> (i.e. read coverage, splice junctions, assembled transcripts)</a:t>
            </a:r>
          </a:p>
          <a:p>
            <a:pPr marL="627639" lvl="1" indent="-367675">
              <a:spcAft>
                <a:spcPts val="1176"/>
              </a:spcAft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Homology </a:t>
            </a:r>
            <a:r>
              <a:rPr lang="en-US" sz="2400" dirty="0">
                <a:latin typeface="Helvetica"/>
                <a:cs typeface="Helvetica"/>
              </a:rPr>
              <a:t>results from BLAST</a:t>
            </a:r>
          </a:p>
          <a:p>
            <a:pPr marL="627639" lvl="1" indent="-367675">
              <a:spcAft>
                <a:spcPts val="1176"/>
              </a:spcAft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Repetitive </a:t>
            </a:r>
            <a:r>
              <a:rPr lang="en-US" sz="2400" dirty="0">
                <a:latin typeface="Helvetica"/>
                <a:cs typeface="Helvetica"/>
              </a:rPr>
              <a:t>regions such as transposons, simple repeats, low complexity repeats, and tandem repeats</a:t>
            </a:r>
          </a:p>
          <a:p>
            <a:pPr>
              <a:spcAft>
                <a:spcPts val="1176"/>
              </a:spcAft>
            </a:pPr>
            <a:endParaRPr lang="en-US" sz="2400" dirty="0">
              <a:latin typeface="Helvetica"/>
              <a:cs typeface="Helvetica"/>
            </a:endParaRPr>
          </a:p>
          <a:p>
            <a:endParaRPr lang="en-US" sz="2900" b="1" dirty="0" smtClean="0">
              <a:latin typeface="Helvetica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767920" y="25795580"/>
            <a:ext cx="10486280" cy="6706595"/>
            <a:chOff x="16561813" y="26330287"/>
            <a:chExt cx="10043512" cy="62614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1813" y="26330287"/>
              <a:ext cx="10043512" cy="6261436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23352368" y="30481633"/>
              <a:ext cx="3155607" cy="205255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690190" y="28506420"/>
              <a:ext cx="4910870" cy="39222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689012" y="26631933"/>
              <a:ext cx="5663356" cy="18744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3500006" y="26653588"/>
              <a:ext cx="2810785" cy="107177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9324109" y="26771256"/>
              <a:ext cx="2064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Homology</a:t>
              </a:r>
              <a:endParaRPr lang="en-US" sz="28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4686958" y="26761005"/>
              <a:ext cx="16238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6"/>
                  </a:solidFill>
                  <a:latin typeface="Helvetica" charset="0"/>
                  <a:ea typeface="Helvetica" charset="0"/>
                  <a:cs typeface="Helvetica" charset="0"/>
                </a:rPr>
                <a:t>Repeat Regions</a:t>
              </a:r>
              <a:endParaRPr lang="en-US" sz="2800" b="1" dirty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9208606" y="28697046"/>
              <a:ext cx="3392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70C0"/>
                  </a:solidFill>
                  <a:latin typeface="Helvetica" charset="0"/>
                  <a:ea typeface="Helvetica" charset="0"/>
                  <a:cs typeface="Helvetica" charset="0"/>
                </a:rPr>
                <a:t>RNA-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Helvetica" charset="0"/>
                  <a:ea typeface="Helvetica" charset="0"/>
                  <a:cs typeface="Helvetica" charset="0"/>
                </a:rPr>
                <a:t>seq</a:t>
              </a:r>
              <a:endParaRPr lang="en-US" sz="2800" b="1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4377905" y="30542049"/>
              <a:ext cx="21801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B050"/>
                  </a:solidFill>
                  <a:latin typeface="Helvetica" charset="0"/>
                  <a:ea typeface="Helvetica" charset="0"/>
                  <a:cs typeface="Helvetica" charset="0"/>
                </a:rPr>
                <a:t>Gene Predictions</a:t>
              </a:r>
              <a:endParaRPr lang="en-US" sz="2800" b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pic>
        <p:nvPicPr>
          <p:cNvPr id="107" name="Picture 106" descr="Screen Shot 2015-06-15 at 1.50.50 P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8" y="16976446"/>
            <a:ext cx="784862" cy="90378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369435" y="14375073"/>
            <a:ext cx="1155465" cy="3200400"/>
            <a:chOff x="7369435" y="14375073"/>
            <a:chExt cx="1155465" cy="3200400"/>
          </a:xfrm>
        </p:grpSpPr>
        <p:sp>
          <p:nvSpPr>
            <p:cNvPr id="91" name="Rectangle 90"/>
            <p:cNvSpPr/>
            <p:nvPr/>
          </p:nvSpPr>
          <p:spPr>
            <a:xfrm>
              <a:off x="7420233" y="14375073"/>
              <a:ext cx="941832" cy="3200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 descr="star_red.gif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05" y="14663115"/>
              <a:ext cx="217714" cy="245145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05" y="14941862"/>
              <a:ext cx="217714" cy="245145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05" y="15199265"/>
              <a:ext cx="217714" cy="24514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05" y="15459113"/>
              <a:ext cx="217714" cy="245145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05" y="15715113"/>
              <a:ext cx="217714" cy="245145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05" y="15972515"/>
              <a:ext cx="217714" cy="245145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05" y="16229918"/>
              <a:ext cx="217714" cy="245145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05" y="16487320"/>
              <a:ext cx="217714" cy="245145"/>
            </a:xfrm>
            <a:prstGeom prst="rect">
              <a:avLst/>
            </a:prstGeom>
          </p:spPr>
        </p:pic>
        <p:pic>
          <p:nvPicPr>
            <p:cNvPr id="115" name="Picture 114" descr="star_darkpurple.gif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05" y="16761764"/>
              <a:ext cx="217714" cy="245145"/>
            </a:xfrm>
            <a:prstGeom prst="rect">
              <a:avLst/>
            </a:prstGeom>
          </p:spPr>
        </p:pic>
        <p:pic>
          <p:nvPicPr>
            <p:cNvPr id="116" name="Picture 115" descr="star_lightcyan.gif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05" y="17023950"/>
              <a:ext cx="217714" cy="24514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369435" y="14391420"/>
              <a:ext cx="1155465" cy="283589"/>
            </a:xfrm>
            <a:prstGeom prst="rect">
              <a:avLst/>
            </a:prstGeom>
            <a:noFill/>
          </p:spPr>
          <p:txBody>
            <a:bodyPr wrap="square" lIns="82725" tIns="41363" rIns="82725" bIns="41363" rtlCol="0">
              <a:spAutoFit/>
            </a:bodyPr>
            <a:lstStyle/>
            <a:p>
              <a:r>
                <a:rPr lang="en-US" sz="1300" b="1" dirty="0">
                  <a:latin typeface="Helvetica"/>
                  <a:cs typeface="Helvetica"/>
                </a:rPr>
                <a:t>Year joined</a:t>
              </a:r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5751" y="17317785"/>
              <a:ext cx="217714" cy="217714"/>
            </a:xfrm>
            <a:prstGeom prst="rect">
              <a:avLst/>
            </a:prstGeom>
          </p:spPr>
        </p:pic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03489"/>
              </p:ext>
            </p:extLst>
          </p:nvPr>
        </p:nvGraphicFramePr>
        <p:xfrm>
          <a:off x="7480668" y="14675009"/>
          <a:ext cx="914218" cy="288336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8679"/>
                <a:gridCol w="635539"/>
              </a:tblGrid>
              <a:tr h="262124">
                <a:tc>
                  <a:txBody>
                    <a:bodyPr/>
                    <a:lstStyle/>
                    <a:p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Helvetica"/>
                          <a:cs typeface="Helvetica"/>
                        </a:rPr>
                        <a:t>2006</a:t>
                      </a:r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</a:tr>
              <a:tr h="262124">
                <a:tc>
                  <a:txBody>
                    <a:bodyPr/>
                    <a:lstStyle/>
                    <a:p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Helvetica"/>
                          <a:cs typeface="Helvetica"/>
                        </a:rPr>
                        <a:t>2007</a:t>
                      </a:r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</a:tr>
              <a:tr h="262124">
                <a:tc>
                  <a:txBody>
                    <a:bodyPr/>
                    <a:lstStyle/>
                    <a:p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Helvetica"/>
                          <a:cs typeface="Helvetica"/>
                        </a:rPr>
                        <a:t>2008</a:t>
                      </a:r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</a:tr>
              <a:tr h="262124">
                <a:tc>
                  <a:txBody>
                    <a:bodyPr/>
                    <a:lstStyle/>
                    <a:p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Helvetica"/>
                          <a:cs typeface="Helvetica"/>
                        </a:rPr>
                        <a:t>2009</a:t>
                      </a:r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</a:tr>
              <a:tr h="262124">
                <a:tc>
                  <a:txBody>
                    <a:bodyPr/>
                    <a:lstStyle/>
                    <a:p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Helvetica"/>
                          <a:cs typeface="Helvetica"/>
                        </a:rPr>
                        <a:t>2010</a:t>
                      </a:r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</a:tr>
              <a:tr h="262124">
                <a:tc>
                  <a:txBody>
                    <a:bodyPr/>
                    <a:lstStyle/>
                    <a:p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Helvetica"/>
                          <a:cs typeface="Helvetica"/>
                        </a:rPr>
                        <a:t>2011</a:t>
                      </a:r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</a:tr>
              <a:tr h="262124">
                <a:tc>
                  <a:txBody>
                    <a:bodyPr/>
                    <a:lstStyle/>
                    <a:p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Helvetica"/>
                          <a:cs typeface="Helvetica"/>
                        </a:rPr>
                        <a:t>2012</a:t>
                      </a:r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</a:tr>
              <a:tr h="262124">
                <a:tc>
                  <a:txBody>
                    <a:bodyPr/>
                    <a:lstStyle/>
                    <a:p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Helvetica"/>
                          <a:cs typeface="Helvetica"/>
                        </a:rPr>
                        <a:t>2013</a:t>
                      </a:r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</a:tr>
              <a:tr h="262124">
                <a:tc>
                  <a:txBody>
                    <a:bodyPr/>
                    <a:lstStyle/>
                    <a:p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Helvetica"/>
                          <a:cs typeface="Helvetica"/>
                        </a:rPr>
                        <a:t>2014</a:t>
                      </a:r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</a:tr>
              <a:tr h="262124">
                <a:tc>
                  <a:txBody>
                    <a:bodyPr/>
                    <a:lstStyle/>
                    <a:p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Helvetica"/>
                          <a:cs typeface="Helvetica"/>
                        </a:rPr>
                        <a:t>2015</a:t>
                      </a:r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</a:tr>
              <a:tr h="262124">
                <a:tc>
                  <a:txBody>
                    <a:bodyPr/>
                    <a:lstStyle/>
                    <a:p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Helvetica"/>
                          <a:cs typeface="Helvetica"/>
                        </a:rPr>
                        <a:t>2016</a:t>
                      </a:r>
                      <a:endParaRPr lang="en-US" sz="1500" dirty="0">
                        <a:latin typeface="Helvetica"/>
                        <a:cs typeface="Helvetica"/>
                      </a:endParaRPr>
                    </a:p>
                  </a:txBody>
                  <a:tcPr marL="78379" marR="78379" marT="0" marB="0"/>
                </a:tc>
              </a:tr>
            </a:tbl>
          </a:graphicData>
        </a:graphic>
      </p:graphicFrame>
      <p:pic>
        <p:nvPicPr>
          <p:cNvPr id="224" name="Picture 223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1"/>
          <a:stretch/>
        </p:blipFill>
        <p:spPr>
          <a:xfrm>
            <a:off x="29191192" y="7720050"/>
            <a:ext cx="14387054" cy="8117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184" y="31247257"/>
            <a:ext cx="1530750" cy="15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5992</TotalTime>
  <Words>1047</Words>
  <Application>Microsoft Macintosh PowerPoint</Application>
  <PresentationFormat>Custom</PresentationFormat>
  <Paragraphs>176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Engaging Biologists with Big Data Using Interactive Genome Annotation Remi Marenco1, Wilson Leung2, Sarah C.R. Elgin2 and Jeremy Goecks1 1George Washington University and 2Washington University in St. Louis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Biologists with Big Data Using Interactive Genome Annotation</dc:title>
  <dc:creator>Jeremy Goecks</dc:creator>
  <cp:lastModifiedBy>Wilson Leung</cp:lastModifiedBy>
  <cp:revision>485</cp:revision>
  <cp:lastPrinted>2015-11-10T16:14:04Z</cp:lastPrinted>
  <dcterms:created xsi:type="dcterms:W3CDTF">2015-11-03T18:04:48Z</dcterms:created>
  <dcterms:modified xsi:type="dcterms:W3CDTF">2016-08-02T01:51:28Z</dcterms:modified>
</cp:coreProperties>
</file>