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1" r:id="rId5"/>
    <p:sldId id="260" r:id="rId6"/>
    <p:sldId id="262" r:id="rId7"/>
    <p:sldId id="263" r:id="rId8"/>
    <p:sldId id="270" r:id="rId9"/>
    <p:sldId id="266" r:id="rId10"/>
    <p:sldId id="268" r:id="rId11"/>
    <p:sldId id="269" r:id="rId12"/>
    <p:sldId id="264"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247" autoAdjust="0"/>
  </p:normalViewPr>
  <p:slideViewPr>
    <p:cSldViewPr>
      <p:cViewPr>
        <p:scale>
          <a:sx n="80" d="100"/>
          <a:sy n="80" d="100"/>
        </p:scale>
        <p:origin x="-840" y="-7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0" d="100"/>
          <a:sy n="70" d="100"/>
        </p:scale>
        <p:origin x="-3288"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r>
              <a:rPr lang="en-US" smtClean="0"/>
              <a:t>3/20/2013</a:t>
            </a: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8AC9A1A3-3A01-41E4-9542-85CA1C01E949}" type="slidenum">
              <a:rPr lang="en-US" smtClean="0"/>
              <a:pPr/>
              <a:t>‹#›</a:t>
            </a:fld>
            <a:endParaRPr lang="en-US"/>
          </a:p>
        </p:txBody>
      </p:sp>
    </p:spTree>
    <p:extLst>
      <p:ext uri="{BB962C8B-B14F-4D97-AF65-F5344CB8AC3E}">
        <p14:creationId xmlns:p14="http://schemas.microsoft.com/office/powerpoint/2010/main" val="333310768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smtClean="0"/>
              <a:t>3/20/2013</a:t>
            </a:r>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F0D6A4D-1FBF-44F1-B256-C0B4941C5ABB}" type="slidenum">
              <a:rPr lang="en-US" smtClean="0"/>
              <a:pPr/>
              <a:t>‹#›</a:t>
            </a:fld>
            <a:endParaRPr lang="en-US"/>
          </a:p>
        </p:txBody>
      </p:sp>
    </p:spTree>
    <p:extLst>
      <p:ext uri="{BB962C8B-B14F-4D97-AF65-F5344CB8AC3E}">
        <p14:creationId xmlns:p14="http://schemas.microsoft.com/office/powerpoint/2010/main" val="352788283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Zane Goodwin, 1/11/2016</a:t>
            </a:r>
          </a:p>
          <a:p>
            <a:r>
              <a:rPr lang="en-US" sz="1200" kern="1200" dirty="0" smtClean="0">
                <a:solidFill>
                  <a:schemeClr val="tx1"/>
                </a:solidFill>
                <a:effectLst/>
                <a:latin typeface="+mn-lt"/>
                <a:ea typeface="+mn-ea"/>
                <a:cs typeface="+mn-cs"/>
              </a:rPr>
              <a:t>So what is a hidden Markov model? A hidden Markov model is a technique used to uncover hidden labels from observed data. Example: we know the temperatures on a given day, but we don</a:t>
            </a:r>
            <a:r>
              <a:rPr lang="fr-FR"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t know whether it will be sunny or rainy. Given the temperatures, we would like to predict whether it will be sunny or rainy. For the problem of genome annotation, we would like to know which parts of the genome are genes. However, in order to know which features are genes, we need to know which are introns, exons and 5’ splice sites because these are all important features that describe a gene. It is important to note that there are many other features that describe a gene, including 3’ splice sites, but for the purposes of this presentation, we will only focus on these three features.</a:t>
            </a:r>
            <a:r>
              <a:rPr lang="en-US" dirty="0" smtClean="0">
                <a:effectLst/>
              </a:rPr>
              <a:t> </a:t>
            </a:r>
            <a:endParaRPr lang="en-US" dirty="0"/>
          </a:p>
        </p:txBody>
      </p:sp>
      <p:sp>
        <p:nvSpPr>
          <p:cNvPr id="5" name="Date Placeholder 4"/>
          <p:cNvSpPr>
            <a:spLocks noGrp="1"/>
          </p:cNvSpPr>
          <p:nvPr>
            <p:ph type="dt" idx="11"/>
          </p:nvPr>
        </p:nvSpPr>
        <p:spPr/>
        <p:txBody>
          <a:bodyPr/>
          <a:lstStyle/>
          <a:p>
            <a:r>
              <a:rPr lang="en-US" smtClean="0"/>
              <a:t>3/20/2013</a:t>
            </a:r>
            <a:endParaRPr lang="en-US"/>
          </a:p>
        </p:txBody>
      </p:sp>
      <p:sp>
        <p:nvSpPr>
          <p:cNvPr id="6" name="Slide Number Placeholder 5"/>
          <p:cNvSpPr>
            <a:spLocks noGrp="1"/>
          </p:cNvSpPr>
          <p:nvPr>
            <p:ph type="sldNum" sz="quarter" idx="12"/>
          </p:nvPr>
        </p:nvSpPr>
        <p:spPr/>
        <p:txBody>
          <a:bodyPr/>
          <a:lstStyle/>
          <a:p>
            <a:fld id="{7F0D6A4D-1FBF-44F1-B256-C0B4941C5ABB}" type="slidenum">
              <a:rPr lang="en-US" smtClean="0"/>
              <a:pPr/>
              <a:t>1</a:t>
            </a:fld>
            <a:endParaRPr lang="en-US"/>
          </a:p>
        </p:txBody>
      </p:sp>
    </p:spTree>
    <p:extLst>
      <p:ext uri="{BB962C8B-B14F-4D97-AF65-F5344CB8AC3E}">
        <p14:creationId xmlns:p14="http://schemas.microsoft.com/office/powerpoint/2010/main" val="115441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of the gene prediction algorithms I talked about on the last slide depend a lot on what we already know about the genome. For instance, the transition probabilities in an HMM are often based on experimentally-determined average lengths of exons, 5’ splice sites and introns within a given genome (gesture to the figure). From the figure on the right, you can tell that most exons are 100-250 </a:t>
            </a:r>
            <a:r>
              <a:rPr lang="en-US" sz="1200" kern="1200" dirty="0" err="1" smtClean="0">
                <a:solidFill>
                  <a:schemeClr val="tx1"/>
                </a:solidFill>
                <a:effectLst/>
                <a:latin typeface="+mn-lt"/>
                <a:ea typeface="+mn-ea"/>
                <a:cs typeface="+mn-cs"/>
              </a:rPr>
              <a:t>bp</a:t>
            </a:r>
            <a:r>
              <a:rPr lang="en-US" sz="1200" kern="1200" dirty="0" smtClean="0">
                <a:solidFill>
                  <a:schemeClr val="tx1"/>
                </a:solidFill>
                <a:effectLst/>
                <a:latin typeface="+mn-lt"/>
                <a:ea typeface="+mn-ea"/>
                <a:cs typeface="+mn-cs"/>
              </a:rPr>
              <a:t> long, and the average intron length ranges from 25-250 </a:t>
            </a:r>
            <a:r>
              <a:rPr lang="en-US" sz="1200" kern="1200" dirty="0" err="1" smtClean="0">
                <a:solidFill>
                  <a:schemeClr val="tx1"/>
                </a:solidFill>
                <a:effectLst/>
                <a:latin typeface="+mn-lt"/>
                <a:ea typeface="+mn-ea"/>
                <a:cs typeface="+mn-cs"/>
              </a:rPr>
              <a:t>bp.</a:t>
            </a:r>
            <a:r>
              <a:rPr lang="en-US" sz="1200" kern="1200" dirty="0" smtClean="0">
                <a:solidFill>
                  <a:schemeClr val="tx1"/>
                </a:solidFill>
                <a:effectLst/>
                <a:latin typeface="+mn-lt"/>
                <a:ea typeface="+mn-ea"/>
                <a:cs typeface="+mn-cs"/>
              </a:rPr>
              <a:t> However, this is not the only way to determine the transition probabilities. For instance, </a:t>
            </a:r>
            <a:r>
              <a:rPr lang="en-US" sz="1200" i="1" kern="1200" dirty="0" err="1" smtClean="0">
                <a:solidFill>
                  <a:schemeClr val="tx1"/>
                </a:solidFill>
                <a:effectLst/>
                <a:latin typeface="+mn-lt"/>
                <a:ea typeface="+mn-ea"/>
                <a:cs typeface="+mn-cs"/>
              </a:rPr>
              <a:t>ab</a:t>
            </a:r>
            <a:r>
              <a:rPr lang="en-US" sz="1200" i="1" kern="1200" dirty="0" smtClean="0">
                <a:solidFill>
                  <a:schemeClr val="tx1"/>
                </a:solidFill>
                <a:effectLst/>
                <a:latin typeface="+mn-lt"/>
                <a:ea typeface="+mn-ea"/>
                <a:cs typeface="+mn-cs"/>
              </a:rPr>
              <a:t> initio</a:t>
            </a:r>
            <a:r>
              <a:rPr lang="en-US" sz="1200" kern="1200" dirty="0" smtClean="0">
                <a:solidFill>
                  <a:schemeClr val="tx1"/>
                </a:solidFill>
                <a:effectLst/>
                <a:latin typeface="+mn-lt"/>
                <a:ea typeface="+mn-ea"/>
                <a:cs typeface="+mn-cs"/>
              </a:rPr>
              <a:t> gene prediction methods begin with initial guesses for what the transition probabilities are, </a:t>
            </a:r>
            <a:r>
              <a:rPr lang="en-US" sz="1200" kern="1200" dirty="0" smtClean="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these </a:t>
            </a:r>
            <a:r>
              <a:rPr lang="en-US" sz="1200" kern="1200" dirty="0" smtClean="0">
                <a:solidFill>
                  <a:schemeClr val="tx1"/>
                </a:solidFill>
                <a:effectLst/>
                <a:latin typeface="+mn-lt"/>
                <a:ea typeface="+mn-ea"/>
                <a:cs typeface="+mn-cs"/>
              </a:rPr>
              <a:t>guesses</a:t>
            </a:r>
            <a:r>
              <a:rPr lang="en-US" sz="1200" kern="1200" baseline="0" dirty="0" smtClean="0">
                <a:solidFill>
                  <a:schemeClr val="tx1"/>
                </a:solidFill>
                <a:effectLst/>
                <a:latin typeface="+mn-lt"/>
                <a:ea typeface="+mn-ea"/>
                <a:cs typeface="+mn-cs"/>
              </a:rPr>
              <a:t> </a:t>
            </a:r>
            <a:r>
              <a:rPr lang="en-US" sz="1200" kern="1200" baseline="0" smtClean="0">
                <a:solidFill>
                  <a:schemeClr val="tx1"/>
                </a:solidFill>
                <a:effectLst/>
                <a:latin typeface="+mn-lt"/>
                <a:ea typeface="+mn-ea"/>
                <a:cs typeface="+mn-cs"/>
              </a:rPr>
              <a:t>are updated</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 it labels the genome with a state path.</a:t>
            </a:r>
            <a:r>
              <a:rPr lang="en-US" dirty="0" smtClean="0">
                <a:effectLst/>
              </a:rPr>
              <a:t> </a:t>
            </a:r>
            <a:endParaRPr lang="en-US" baseline="0" dirty="0" smtClean="0"/>
          </a:p>
        </p:txBody>
      </p:sp>
      <p:sp>
        <p:nvSpPr>
          <p:cNvPr id="4" name="Slide Number Placeholder 3"/>
          <p:cNvSpPr>
            <a:spLocks noGrp="1"/>
          </p:cNvSpPr>
          <p:nvPr>
            <p:ph type="sldNum" sz="quarter" idx="10"/>
          </p:nvPr>
        </p:nvSpPr>
        <p:spPr/>
        <p:txBody>
          <a:bodyPr/>
          <a:lstStyle/>
          <a:p>
            <a:fld id="{7F0D6A4D-1FBF-44F1-B256-C0B4941C5ABB}" type="slidenum">
              <a:rPr lang="en-US" smtClean="0"/>
              <a:pPr/>
              <a:t>10</a:t>
            </a:fld>
            <a:endParaRPr lang="en-US"/>
          </a:p>
        </p:txBody>
      </p:sp>
      <p:sp>
        <p:nvSpPr>
          <p:cNvPr id="5" name="Date Placeholder 4"/>
          <p:cNvSpPr>
            <a:spLocks noGrp="1"/>
          </p:cNvSpPr>
          <p:nvPr>
            <p:ph type="dt" idx="11"/>
          </p:nvPr>
        </p:nvSpPr>
        <p:spPr/>
        <p:txBody>
          <a:bodyPr/>
          <a:lstStyle/>
          <a:p>
            <a:r>
              <a:rPr lang="en-US" smtClean="0"/>
              <a:t>3/20/2013</a:t>
            </a:r>
            <a:endParaRPr lang="en-US"/>
          </a:p>
        </p:txBody>
      </p:sp>
    </p:spTree>
    <p:extLst>
      <p:ext uri="{BB962C8B-B14F-4D97-AF65-F5344CB8AC3E}">
        <p14:creationId xmlns:p14="http://schemas.microsoft.com/office/powerpoint/2010/main" val="1636374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a:t>
            </a:r>
            <a:r>
              <a:rPr lang="en-US" baseline="0" dirty="0" smtClean="0"/>
              <a:t> will summarize what we have learned from this lesson. We showed that hidden Markov models are useful for finding genes in unlabeled genome sequences. Second, we defined hidden </a:t>
            </a:r>
            <a:r>
              <a:rPr lang="en-US" baseline="0" dirty="0" err="1" smtClean="0"/>
              <a:t>markov</a:t>
            </a:r>
            <a:r>
              <a:rPr lang="en-US" baseline="0" dirty="0" smtClean="0"/>
              <a:t> models as machine learning algorithms that have nucleotide types, transition probabilities and emission probabilities. We also talked about how hidden Markov models label a series of observations with a state path, and that an HMM will produce multiple state paths. Finally, we demonstrated how to mathematically find the most likely state path given a genome sequence and a state machine for a hidden Markov model. With this information, you should be able to understand how HMMs are used to label DNA sequences with the positions of genes.</a:t>
            </a:r>
            <a:endParaRPr lang="en-US" dirty="0"/>
          </a:p>
        </p:txBody>
      </p:sp>
      <p:sp>
        <p:nvSpPr>
          <p:cNvPr id="4" name="Date Placeholder 3"/>
          <p:cNvSpPr>
            <a:spLocks noGrp="1"/>
          </p:cNvSpPr>
          <p:nvPr>
            <p:ph type="dt" idx="10"/>
          </p:nvPr>
        </p:nvSpPr>
        <p:spPr/>
        <p:txBody>
          <a:bodyPr/>
          <a:lstStyle/>
          <a:p>
            <a:r>
              <a:rPr lang="en-US" smtClean="0"/>
              <a:t>3/20/2013</a:t>
            </a:r>
            <a:endParaRPr lang="en-US"/>
          </a:p>
        </p:txBody>
      </p:sp>
      <p:sp>
        <p:nvSpPr>
          <p:cNvPr id="5" name="Slide Number Placeholder 4"/>
          <p:cNvSpPr>
            <a:spLocks noGrp="1"/>
          </p:cNvSpPr>
          <p:nvPr>
            <p:ph type="sldNum" sz="quarter" idx="11"/>
          </p:nvPr>
        </p:nvSpPr>
        <p:spPr/>
        <p:txBody>
          <a:bodyPr/>
          <a:lstStyle/>
          <a:p>
            <a:fld id="{7F0D6A4D-1FBF-44F1-B256-C0B4941C5ABB}" type="slidenum">
              <a:rPr lang="en-US" smtClean="0"/>
              <a:pPr/>
              <a:t>11</a:t>
            </a:fld>
            <a:endParaRPr lang="en-US"/>
          </a:p>
        </p:txBody>
      </p:sp>
    </p:spTree>
    <p:extLst>
      <p:ext uri="{BB962C8B-B14F-4D97-AF65-F5344CB8AC3E}">
        <p14:creationId xmlns:p14="http://schemas.microsoft.com/office/powerpoint/2010/main" val="1272210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Moving forward, here are some important questions to keep in mind when using hidden Markov models. Remember that the accuracy of hidden Markov models depends on the number of states, and the transition and emission probabilities. One question to think about is: how do the transition probabilities affect the length of the genes they predict? (Answer: higher transition probabilities for exon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intron mean shorter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exons, and smaller transition probabilities for exon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intron mean longer exons. The same goes for any of the other transition probabilities). How do the emission probabilities affect the accuracy of splice site predictions? (Answer: emission probabilities that are roughly equal for each base in a 5’ splice site will cause the HMM to label a genome sequence with a higher number of splice sites than the actual number of splice sites that are truly present in a genome.) It is also worth mentioning that a gene prediction algorithm may come up with multiple equally likely state paths, making it impossible to select the correct one based only on the HMM predictions. What are some other data that would be useful for identifying the correct state path? (Answer: RNA-</a:t>
            </a:r>
            <a:r>
              <a:rPr lang="en-US" sz="1200" kern="1200" dirty="0" err="1" smtClean="0">
                <a:solidFill>
                  <a:schemeClr val="tx1"/>
                </a:solidFill>
                <a:effectLst/>
                <a:latin typeface="+mn-lt"/>
                <a:ea typeface="+mn-ea"/>
                <a:cs typeface="+mn-cs"/>
              </a:rPr>
              <a:t>seq</a:t>
            </a:r>
            <a:r>
              <a:rPr lang="en-US" sz="1200" kern="1200" dirty="0" smtClean="0">
                <a:solidFill>
                  <a:schemeClr val="tx1"/>
                </a:solidFill>
                <a:effectLst/>
                <a:latin typeface="+mn-lt"/>
                <a:ea typeface="+mn-ea"/>
                <a:cs typeface="+mn-cs"/>
              </a:rPr>
              <a:t>/gene expression data. If there are RNA-</a:t>
            </a:r>
            <a:r>
              <a:rPr lang="en-US" sz="1200" kern="1200" dirty="0" err="1" smtClean="0">
                <a:solidFill>
                  <a:schemeClr val="tx1"/>
                </a:solidFill>
                <a:effectLst/>
                <a:latin typeface="+mn-lt"/>
                <a:ea typeface="+mn-ea"/>
                <a:cs typeface="+mn-cs"/>
              </a:rPr>
              <a:t>seq</a:t>
            </a:r>
            <a:r>
              <a:rPr lang="en-US" sz="1200" kern="1200" dirty="0" smtClean="0">
                <a:solidFill>
                  <a:schemeClr val="tx1"/>
                </a:solidFill>
                <a:effectLst/>
                <a:latin typeface="+mn-lt"/>
                <a:ea typeface="+mn-ea"/>
                <a:cs typeface="+mn-cs"/>
              </a:rPr>
              <a:t> tracks overlap one state path, but not another, then the state path covered by the RNA-</a:t>
            </a:r>
            <a:r>
              <a:rPr lang="en-US" sz="1200" kern="1200" dirty="0" err="1" smtClean="0">
                <a:solidFill>
                  <a:schemeClr val="tx1"/>
                </a:solidFill>
                <a:effectLst/>
                <a:latin typeface="+mn-lt"/>
                <a:ea typeface="+mn-ea"/>
                <a:cs typeface="+mn-cs"/>
              </a:rPr>
              <a:t>seq</a:t>
            </a:r>
            <a:r>
              <a:rPr lang="en-US" sz="1200" kern="1200" dirty="0" smtClean="0">
                <a:solidFill>
                  <a:schemeClr val="tx1"/>
                </a:solidFill>
                <a:effectLst/>
                <a:latin typeface="+mn-lt"/>
                <a:ea typeface="+mn-ea"/>
                <a:cs typeface="+mn-cs"/>
              </a:rPr>
              <a:t> tracks is likely to be a real gene.)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(Try not to tell the students the answers to these questions because they will need to think about them for the homework.)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a:t>
            </a:r>
            <a:r>
              <a:rPr lang="en-US" sz="1200" kern="1200" smtClean="0">
                <a:solidFill>
                  <a:schemeClr val="tx1"/>
                </a:solidFill>
                <a:effectLst/>
                <a:latin typeface="+mn-lt"/>
                <a:ea typeface="+mn-ea"/>
                <a:cs typeface="+mn-cs"/>
              </a:rPr>
              <a:t>, mention </a:t>
            </a:r>
            <a:r>
              <a:rPr lang="en-US" sz="1200" kern="1200" dirty="0" smtClean="0">
                <a:solidFill>
                  <a:schemeClr val="tx1"/>
                </a:solidFill>
                <a:effectLst/>
                <a:latin typeface="+mn-lt"/>
                <a:ea typeface="+mn-ea"/>
                <a:cs typeface="+mn-cs"/>
              </a:rPr>
              <a:t>to the students that they need to think about the consequences of using the wrong training data for an HMM. For example, if I trained an HMM on yeast exons, which are shorter than human exons, then ran the HMM on a human genome, then it would label the human genome with very short genes, which is inaccurate.)</a:t>
            </a:r>
            <a:endParaRPr lang="en-US" dirty="0"/>
          </a:p>
        </p:txBody>
      </p:sp>
      <p:sp>
        <p:nvSpPr>
          <p:cNvPr id="4" name="Date Placeholder 3"/>
          <p:cNvSpPr>
            <a:spLocks noGrp="1"/>
          </p:cNvSpPr>
          <p:nvPr>
            <p:ph type="dt" idx="10"/>
          </p:nvPr>
        </p:nvSpPr>
        <p:spPr/>
        <p:txBody>
          <a:bodyPr/>
          <a:lstStyle/>
          <a:p>
            <a:r>
              <a:rPr lang="en-US" smtClean="0"/>
              <a:t>3/20/2013</a:t>
            </a:r>
            <a:endParaRPr lang="en-US"/>
          </a:p>
        </p:txBody>
      </p:sp>
      <p:sp>
        <p:nvSpPr>
          <p:cNvPr id="5" name="Slide Number Placeholder 4"/>
          <p:cNvSpPr>
            <a:spLocks noGrp="1"/>
          </p:cNvSpPr>
          <p:nvPr>
            <p:ph type="sldNum" sz="quarter" idx="11"/>
          </p:nvPr>
        </p:nvSpPr>
        <p:spPr/>
        <p:txBody>
          <a:bodyPr/>
          <a:lstStyle/>
          <a:p>
            <a:fld id="{7F0D6A4D-1FBF-44F1-B256-C0B4941C5ABB}" type="slidenum">
              <a:rPr lang="en-US" smtClean="0"/>
              <a:pPr/>
              <a:t>12</a:t>
            </a:fld>
            <a:endParaRPr lang="en-US"/>
          </a:p>
        </p:txBody>
      </p:sp>
    </p:spTree>
    <p:extLst>
      <p:ext uri="{BB962C8B-B14F-4D97-AF65-F5344CB8AC3E}">
        <p14:creationId xmlns:p14="http://schemas.microsoft.com/office/powerpoint/2010/main" val="3587265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 can think of an HMM as a label maker for the genome that knows which label to put on the DNA sequence. Each label has a different set of emission probabilities, which reflects the base compositions of A, T, C, or G for each label (e.g., intron vs. exon). In the ‘toy’ model, the emission probability is essentially a number that determines which types of bases can be labeled as an intron, exon or 5’ splice site. The transition probability, on the other hand, is a number that determines whether the HMM should switch from labeling the bases as being part of an exon to labeling the bases as being part of an intron.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F0D6A4D-1FBF-44F1-B256-C0B4941C5ABB}" type="slidenum">
              <a:rPr lang="en-US" smtClean="0"/>
              <a:pPr/>
              <a:t>2</a:t>
            </a:fld>
            <a:endParaRPr lang="en-US"/>
          </a:p>
        </p:txBody>
      </p:sp>
      <p:sp>
        <p:nvSpPr>
          <p:cNvPr id="5" name="Date Placeholder 4"/>
          <p:cNvSpPr>
            <a:spLocks noGrp="1"/>
          </p:cNvSpPr>
          <p:nvPr>
            <p:ph type="dt" idx="11"/>
          </p:nvPr>
        </p:nvSpPr>
        <p:spPr/>
        <p:txBody>
          <a:bodyPr/>
          <a:lstStyle/>
          <a:p>
            <a:r>
              <a:rPr lang="en-US" smtClean="0"/>
              <a:t>3/20/2013</a:t>
            </a:r>
            <a:endParaRPr lang="en-US"/>
          </a:p>
        </p:txBody>
      </p:sp>
    </p:spTree>
    <p:extLst>
      <p:ext uri="{BB962C8B-B14F-4D97-AF65-F5344CB8AC3E}">
        <p14:creationId xmlns:p14="http://schemas.microsoft.com/office/powerpoint/2010/main" val="1525126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a:t>
            </a:r>
            <a:r>
              <a:rPr lang="en-US" baseline="0" dirty="0" smtClean="0"/>
              <a:t> state diagram that indicates different parts of the HMM. This should be used as a visual aid to help the students understand the different parts of the HMM. We will step through each part in the next few slides.</a:t>
            </a:r>
          </a:p>
          <a:p>
            <a:r>
              <a:rPr lang="en-US" baseline="0" dirty="0" smtClean="0"/>
              <a:t>(Note that we are showing the students this slide because one of the homework questions requires them to generate their own state diagram.) </a:t>
            </a:r>
            <a:endParaRPr lang="en-US" dirty="0"/>
          </a:p>
        </p:txBody>
      </p:sp>
      <p:sp>
        <p:nvSpPr>
          <p:cNvPr id="4" name="Date Placeholder 3"/>
          <p:cNvSpPr>
            <a:spLocks noGrp="1"/>
          </p:cNvSpPr>
          <p:nvPr>
            <p:ph type="dt" idx="10"/>
          </p:nvPr>
        </p:nvSpPr>
        <p:spPr/>
        <p:txBody>
          <a:bodyPr/>
          <a:lstStyle/>
          <a:p>
            <a:r>
              <a:rPr lang="en-US" smtClean="0"/>
              <a:t>3/20/2013</a:t>
            </a:r>
            <a:endParaRPr lang="en-US"/>
          </a:p>
        </p:txBody>
      </p:sp>
      <p:sp>
        <p:nvSpPr>
          <p:cNvPr id="5" name="Slide Number Placeholder 4"/>
          <p:cNvSpPr>
            <a:spLocks noGrp="1"/>
          </p:cNvSpPr>
          <p:nvPr>
            <p:ph type="sldNum" sz="quarter" idx="11"/>
          </p:nvPr>
        </p:nvSpPr>
        <p:spPr/>
        <p:txBody>
          <a:bodyPr/>
          <a:lstStyle/>
          <a:p>
            <a:fld id="{7F0D6A4D-1FBF-44F1-B256-C0B4941C5ABB}" type="slidenum">
              <a:rPr lang="en-US" smtClean="0"/>
              <a:pPr/>
              <a:t>3</a:t>
            </a:fld>
            <a:endParaRPr lang="en-US"/>
          </a:p>
        </p:txBody>
      </p:sp>
    </p:spTree>
    <p:extLst>
      <p:ext uri="{BB962C8B-B14F-4D97-AF65-F5344CB8AC3E}">
        <p14:creationId xmlns:p14="http://schemas.microsoft.com/office/powerpoint/2010/main" val="221806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 each circle represents a different “state” of the HMM. You can think of each state as the hidden label that is assigned to each base. This HMM models a very simple gene with only an exon, a 5’ splice site and an intron. The “start” and “stop” states refer to the initiation and termination states of the HMM which tell the HMM when to start and stop labeling the genome, respectively.   It is important to note that most genes often have more features than this, but this HMM is designed to illustrate the key concepts of an HMM without making the model too complicated.</a:t>
            </a:r>
          </a:p>
        </p:txBody>
      </p:sp>
      <p:sp>
        <p:nvSpPr>
          <p:cNvPr id="4" name="Date Placeholder 3"/>
          <p:cNvSpPr>
            <a:spLocks noGrp="1"/>
          </p:cNvSpPr>
          <p:nvPr>
            <p:ph type="dt" idx="10"/>
          </p:nvPr>
        </p:nvSpPr>
        <p:spPr/>
        <p:txBody>
          <a:bodyPr/>
          <a:lstStyle/>
          <a:p>
            <a:r>
              <a:rPr lang="en-US" smtClean="0"/>
              <a:t>3/20/2013</a:t>
            </a:r>
            <a:endParaRPr lang="en-US"/>
          </a:p>
        </p:txBody>
      </p:sp>
      <p:sp>
        <p:nvSpPr>
          <p:cNvPr id="5" name="Slide Number Placeholder 4"/>
          <p:cNvSpPr>
            <a:spLocks noGrp="1"/>
          </p:cNvSpPr>
          <p:nvPr>
            <p:ph type="sldNum" sz="quarter" idx="11"/>
          </p:nvPr>
        </p:nvSpPr>
        <p:spPr/>
        <p:txBody>
          <a:bodyPr/>
          <a:lstStyle/>
          <a:p>
            <a:fld id="{7F0D6A4D-1FBF-44F1-B256-C0B4941C5ABB}" type="slidenum">
              <a:rPr lang="en-US" smtClean="0"/>
              <a:pPr/>
              <a:t>4</a:t>
            </a:fld>
            <a:endParaRPr lang="en-US"/>
          </a:p>
        </p:txBody>
      </p:sp>
    </p:spTree>
    <p:extLst>
      <p:ext uri="{BB962C8B-B14F-4D97-AF65-F5344CB8AC3E}">
        <p14:creationId xmlns:p14="http://schemas.microsoft.com/office/powerpoint/2010/main" val="194485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numbers above each state represent the emission probabilities, which reflect the chance that a base will be labeled with each of the different states. The emission probabilities reflect the base compositions of the exon, intron, and splice site states. The transition probabilities (on the bottom), denote the probability of moving from one state (e.g., exon) to another state (e.g., 5’ SS). For instance, because an intron always follows the 5’ splice site (gesture to the transition probability between “5’ SS” and “intron”), there is a 100% chance that a base will be assigned the intron label if the previous base is assigned the splice site label. In this HMM model, every nucleotide (i.e. A, C, G, T) is equally likely to be labeled as an exon, so the emission probabilities are all 25% (gesture to the emission probabilities above the exon). However, when we switch from an exon to a 5’ splice site (gesture to the “5’SS” circle) the emission probabilities change. This is because in this model, most (95%) of the 5’ splice sites contain a G nucleotide and there is a small probability (5%) that the 5’ splice sites contain an A nucleotide.</a:t>
            </a:r>
            <a:r>
              <a:rPr lang="en-US" dirty="0" smtClean="0">
                <a:effectLst/>
              </a:rPr>
              <a:t> </a:t>
            </a:r>
            <a:r>
              <a:rPr lang="en-US" sz="1200" kern="1200" dirty="0" smtClean="0">
                <a:solidFill>
                  <a:schemeClr val="tx1"/>
                </a:solidFill>
                <a:effectLst/>
                <a:latin typeface="+mn-lt"/>
                <a:ea typeface="+mn-ea"/>
                <a:cs typeface="+mn-cs"/>
              </a:rPr>
              <a:t> </a:t>
            </a:r>
            <a:endParaRPr lang="en-US" dirty="0"/>
          </a:p>
        </p:txBody>
      </p:sp>
      <p:sp>
        <p:nvSpPr>
          <p:cNvPr id="4" name="Date Placeholder 3"/>
          <p:cNvSpPr>
            <a:spLocks noGrp="1"/>
          </p:cNvSpPr>
          <p:nvPr>
            <p:ph type="dt" idx="10"/>
          </p:nvPr>
        </p:nvSpPr>
        <p:spPr/>
        <p:txBody>
          <a:bodyPr/>
          <a:lstStyle/>
          <a:p>
            <a:r>
              <a:rPr lang="en-US" smtClean="0"/>
              <a:t>3/20/2013</a:t>
            </a:r>
            <a:endParaRPr lang="en-US"/>
          </a:p>
        </p:txBody>
      </p:sp>
      <p:sp>
        <p:nvSpPr>
          <p:cNvPr id="5" name="Slide Number Placeholder 4"/>
          <p:cNvSpPr>
            <a:spLocks noGrp="1"/>
          </p:cNvSpPr>
          <p:nvPr>
            <p:ph type="sldNum" sz="quarter" idx="11"/>
          </p:nvPr>
        </p:nvSpPr>
        <p:spPr/>
        <p:txBody>
          <a:bodyPr/>
          <a:lstStyle/>
          <a:p>
            <a:fld id="{7F0D6A4D-1FBF-44F1-B256-C0B4941C5ABB}" type="slidenum">
              <a:rPr lang="en-US" smtClean="0"/>
              <a:pPr/>
              <a:t>5</a:t>
            </a:fld>
            <a:endParaRPr lang="en-US"/>
          </a:p>
        </p:txBody>
      </p:sp>
    </p:spTree>
    <p:extLst>
      <p:ext uri="{BB962C8B-B14F-4D97-AF65-F5344CB8AC3E}">
        <p14:creationId xmlns:p14="http://schemas.microsoft.com/office/powerpoint/2010/main" val="969597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an HMM is based on probabilities, there are </a:t>
            </a:r>
            <a:r>
              <a:rPr lang="en-US" b="1" baseline="0" dirty="0" smtClean="0"/>
              <a:t>many possible </a:t>
            </a:r>
            <a:r>
              <a:rPr lang="en-US" b="1" baseline="0" dirty="0" smtClean="0"/>
              <a:t>sets </a:t>
            </a:r>
            <a:r>
              <a:rPr lang="en-US" b="1" baseline="0" dirty="0" smtClean="0"/>
              <a:t>of labels</a:t>
            </a:r>
            <a:r>
              <a:rPr lang="en-US" baseline="0" dirty="0" smtClean="0"/>
              <a:t> that can be generated for the </a:t>
            </a:r>
            <a:r>
              <a:rPr lang="en-US" b="1" baseline="0" dirty="0" smtClean="0"/>
              <a:t>same</a:t>
            </a:r>
            <a:r>
              <a:rPr lang="en-US" b="0" baseline="0" dirty="0" smtClean="0"/>
              <a:t> nucleotide sequence. In the figure here, we have a sequence, and below that we have a set of labels, also known as a </a:t>
            </a:r>
            <a:r>
              <a:rPr lang="en-US" b="1" baseline="0" dirty="0" smtClean="0"/>
              <a:t>state path</a:t>
            </a:r>
            <a:r>
              <a:rPr lang="en-US" b="0" baseline="0" dirty="0" smtClean="0"/>
              <a:t>. Below this state path, we have a diagram that illustrates the alternate state paths for the same sequence. Green bars show the bases that were labeled as exons, the white boxes show the bases labeled as 5’ splice sites, and the red bars show the bases labeled as introns. Because an HMM can produce many possible state paths, we would like to know which state path is likely to be the correct one.</a:t>
            </a:r>
            <a:endParaRPr lang="en-US" dirty="0"/>
          </a:p>
        </p:txBody>
      </p:sp>
      <p:sp>
        <p:nvSpPr>
          <p:cNvPr id="4" name="Date Placeholder 3"/>
          <p:cNvSpPr>
            <a:spLocks noGrp="1"/>
          </p:cNvSpPr>
          <p:nvPr>
            <p:ph type="dt" idx="10"/>
          </p:nvPr>
        </p:nvSpPr>
        <p:spPr/>
        <p:txBody>
          <a:bodyPr/>
          <a:lstStyle/>
          <a:p>
            <a:r>
              <a:rPr lang="en-US" smtClean="0"/>
              <a:t>3/20/2013</a:t>
            </a:r>
            <a:endParaRPr lang="en-US"/>
          </a:p>
        </p:txBody>
      </p:sp>
      <p:sp>
        <p:nvSpPr>
          <p:cNvPr id="5" name="Slide Number Placeholder 4"/>
          <p:cNvSpPr>
            <a:spLocks noGrp="1"/>
          </p:cNvSpPr>
          <p:nvPr>
            <p:ph type="sldNum" sz="quarter" idx="11"/>
          </p:nvPr>
        </p:nvSpPr>
        <p:spPr/>
        <p:txBody>
          <a:bodyPr/>
          <a:lstStyle/>
          <a:p>
            <a:fld id="{7F0D6A4D-1FBF-44F1-B256-C0B4941C5ABB}" type="slidenum">
              <a:rPr lang="en-US" smtClean="0"/>
              <a:pPr/>
              <a:t>6</a:t>
            </a:fld>
            <a:endParaRPr lang="en-US"/>
          </a:p>
        </p:txBody>
      </p:sp>
    </p:spTree>
    <p:extLst>
      <p:ext uri="{BB962C8B-B14F-4D97-AF65-F5344CB8AC3E}">
        <p14:creationId xmlns:p14="http://schemas.microsoft.com/office/powerpoint/2010/main" val="380516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how do we decide which splice site is the most likely to be correct? One way to do this is to compare the probability of all the possible splice sites. The probability of a splice site corresponds to the product of the individual emission and transition probabilities that make up that state path. For example, if our sequence is TGC, and its state path is E5I, we first multiply the emission probability of each state. There is a 25% chance that an exon contains a T, a 95% chance that a 5’ splice site contains a G and a 10% chance that an intron contains a C. Hence, (0.25)*(0.95)*(0.1) = 0.02375. Next, we multiply the transition probabilities. If we look at our simple state path (E5I), we see that the 5’ splice site follows an exon (E), so its transition probability is 10% (see the state diagram). Next, an intron follows a 5’ splice site so based on the state diagram, the probability of that happening is 100%. Hence, (0.1)*(1) = 0.1. Now, we multiply the emission probabilities by the transition probabilities: (0.02375)*(0.1) = 0.002375. This number is called </a:t>
            </a:r>
            <a:r>
              <a:rPr lang="en-US" sz="1200" b="1" kern="1200" dirty="0" smtClean="0">
                <a:solidFill>
                  <a:schemeClr val="tx1"/>
                </a:solidFill>
                <a:effectLst/>
                <a:latin typeface="+mn-lt"/>
                <a:ea typeface="+mn-ea"/>
                <a:cs typeface="+mn-cs"/>
              </a:rPr>
              <a:t>the probability of a splice site, given the state path</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can illustrate the arithmetic on the white board to help the students step through the method of calculating the state path probabilities.)</a:t>
            </a:r>
            <a:r>
              <a:rPr lang="en-US" dirty="0" smtClean="0">
                <a:effectLst/>
              </a:rPr>
              <a:t> </a:t>
            </a:r>
            <a:endParaRPr lang="en-US" dirty="0"/>
          </a:p>
        </p:txBody>
      </p:sp>
      <p:sp>
        <p:nvSpPr>
          <p:cNvPr id="4" name="Date Placeholder 3"/>
          <p:cNvSpPr>
            <a:spLocks noGrp="1"/>
          </p:cNvSpPr>
          <p:nvPr>
            <p:ph type="dt" idx="10"/>
          </p:nvPr>
        </p:nvSpPr>
        <p:spPr/>
        <p:txBody>
          <a:bodyPr/>
          <a:lstStyle/>
          <a:p>
            <a:r>
              <a:rPr lang="en-US" smtClean="0"/>
              <a:t>3/20/2013</a:t>
            </a:r>
            <a:endParaRPr lang="en-US"/>
          </a:p>
        </p:txBody>
      </p:sp>
      <p:sp>
        <p:nvSpPr>
          <p:cNvPr id="5" name="Slide Number Placeholder 4"/>
          <p:cNvSpPr>
            <a:spLocks noGrp="1"/>
          </p:cNvSpPr>
          <p:nvPr>
            <p:ph type="sldNum" sz="quarter" idx="11"/>
          </p:nvPr>
        </p:nvSpPr>
        <p:spPr/>
        <p:txBody>
          <a:bodyPr/>
          <a:lstStyle/>
          <a:p>
            <a:fld id="{7F0D6A4D-1FBF-44F1-B256-C0B4941C5ABB}" type="slidenum">
              <a:rPr lang="en-US" smtClean="0"/>
              <a:pPr/>
              <a:t>7</a:t>
            </a:fld>
            <a:endParaRPr lang="en-US"/>
          </a:p>
        </p:txBody>
      </p:sp>
    </p:spTree>
    <p:extLst>
      <p:ext uri="{BB962C8B-B14F-4D97-AF65-F5344CB8AC3E}">
        <p14:creationId xmlns:p14="http://schemas.microsoft.com/office/powerpoint/2010/main" val="258379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Next, we determine the likelihood of each splice site by adding up the probability of state paths that assign the splice site label to that position within the sequence, then dividing each probability by the sum of the probabilities of all state paths. This is done in order to put all of the probabilities on the same scale so that all state paths can be compared to one another. (This is an example of normalization.) The state path with the highest likelihood is most likely the correct one. For instance, if we have three state paths with probabilities 0.2, 0.5 and 0.7, then the likelihood of the three state paths is (0.2/(0.2 + 0.5 + 0.7)) = 0.14, (0.5/(0.2 + 0.5 + 0.7)) = 0.36, (0.7/(0.2 + 0.5 + 0.7)) = 0.50. From this you can see that the most likely splice site is the third one because its state path has the highest likelihood compared to the other state paths.</a:t>
            </a:r>
            <a:endParaRPr lang="en-US" dirty="0"/>
          </a:p>
        </p:txBody>
      </p:sp>
      <p:sp>
        <p:nvSpPr>
          <p:cNvPr id="4" name="Slide Number Placeholder 3"/>
          <p:cNvSpPr>
            <a:spLocks noGrp="1"/>
          </p:cNvSpPr>
          <p:nvPr>
            <p:ph type="sldNum" sz="quarter" idx="10"/>
          </p:nvPr>
        </p:nvSpPr>
        <p:spPr/>
        <p:txBody>
          <a:bodyPr/>
          <a:lstStyle/>
          <a:p>
            <a:fld id="{7F0D6A4D-1FBF-44F1-B256-C0B4941C5ABB}" type="slidenum">
              <a:rPr lang="en-US" smtClean="0"/>
              <a:pPr/>
              <a:t>8</a:t>
            </a:fld>
            <a:endParaRPr lang="en-US"/>
          </a:p>
        </p:txBody>
      </p:sp>
      <p:sp>
        <p:nvSpPr>
          <p:cNvPr id="5" name="Date Placeholder 4"/>
          <p:cNvSpPr>
            <a:spLocks noGrp="1"/>
          </p:cNvSpPr>
          <p:nvPr>
            <p:ph type="dt" idx="11"/>
          </p:nvPr>
        </p:nvSpPr>
        <p:spPr/>
        <p:txBody>
          <a:bodyPr/>
          <a:lstStyle/>
          <a:p>
            <a:r>
              <a:rPr lang="en-US" smtClean="0"/>
              <a:t>3/20/2013</a:t>
            </a:r>
            <a:endParaRPr lang="en-US"/>
          </a:p>
        </p:txBody>
      </p:sp>
    </p:spTree>
    <p:extLst>
      <p:ext uri="{BB962C8B-B14F-4D97-AF65-F5344CB8AC3E}">
        <p14:creationId xmlns:p14="http://schemas.microsoft.com/office/powerpoint/2010/main" val="3939896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main reasons why it is really</a:t>
            </a:r>
            <a:r>
              <a:rPr lang="en-US" baseline="0" dirty="0" smtClean="0"/>
              <a:t> important to understand how a hidden Markov </a:t>
            </a:r>
            <a:r>
              <a:rPr lang="en-US" baseline="0" dirty="0" smtClean="0"/>
              <a:t>model works </a:t>
            </a:r>
            <a:r>
              <a:rPr lang="en-US" baseline="0" dirty="0" smtClean="0"/>
              <a:t>is because HMMs are the core of many gene prediction algorithms. Here is a list of gene prediction algorithms that use HMMs.</a:t>
            </a:r>
            <a:endParaRPr lang="en-US" dirty="0"/>
          </a:p>
        </p:txBody>
      </p:sp>
      <p:sp>
        <p:nvSpPr>
          <p:cNvPr id="4" name="Slide Number Placeholder 3"/>
          <p:cNvSpPr>
            <a:spLocks noGrp="1"/>
          </p:cNvSpPr>
          <p:nvPr>
            <p:ph type="sldNum" sz="quarter" idx="10"/>
          </p:nvPr>
        </p:nvSpPr>
        <p:spPr/>
        <p:txBody>
          <a:bodyPr/>
          <a:lstStyle/>
          <a:p>
            <a:fld id="{7F0D6A4D-1FBF-44F1-B256-C0B4941C5ABB}" type="slidenum">
              <a:rPr lang="en-US" smtClean="0"/>
              <a:pPr/>
              <a:t>9</a:t>
            </a:fld>
            <a:endParaRPr lang="en-US"/>
          </a:p>
        </p:txBody>
      </p:sp>
      <p:sp>
        <p:nvSpPr>
          <p:cNvPr id="5" name="Date Placeholder 4"/>
          <p:cNvSpPr>
            <a:spLocks noGrp="1"/>
          </p:cNvSpPr>
          <p:nvPr>
            <p:ph type="dt" idx="11"/>
          </p:nvPr>
        </p:nvSpPr>
        <p:spPr/>
        <p:txBody>
          <a:bodyPr/>
          <a:lstStyle/>
          <a:p>
            <a:r>
              <a:rPr lang="en-US" smtClean="0"/>
              <a:t>3/20/2013</a:t>
            </a:r>
            <a:endParaRPr lang="en-US"/>
          </a:p>
        </p:txBody>
      </p:sp>
    </p:spTree>
    <p:extLst>
      <p:ext uri="{BB962C8B-B14F-4D97-AF65-F5344CB8AC3E}">
        <p14:creationId xmlns:p14="http://schemas.microsoft.com/office/powerpoint/2010/main" val="2178577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dirty="0"/>
          </a:p>
        </p:txBody>
      </p:sp>
    </p:spTree>
    <p:extLst>
      <p:ext uri="{BB962C8B-B14F-4D97-AF65-F5344CB8AC3E}">
        <p14:creationId xmlns:p14="http://schemas.microsoft.com/office/powerpoint/2010/main" val="878687287"/>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
        <p:nvSpPr>
          <p:cNvPr id="6" name="Slide Number Placeholder 5"/>
          <p:cNvSpPr>
            <a:spLocks noGrp="1"/>
          </p:cNvSpPr>
          <p:nvPr>
            <p:ph type="sldNum" sz="quarter" idx="12"/>
          </p:nvPr>
        </p:nvSpPr>
        <p:spPr/>
        <p:txBody>
          <a:bodyPr/>
          <a:lstStyle/>
          <a:p>
            <a:fld id="{44B5A933-28E6-4046-98B4-6EC676D54F0C}" type="slidenum">
              <a:rPr lang="en-US" smtClean="0"/>
              <a:pPr/>
              <a:t>‹#›</a:t>
            </a:fld>
            <a:endParaRPr lang="en-US"/>
          </a:p>
        </p:txBody>
      </p:sp>
    </p:spTree>
    <p:extLst>
      <p:ext uri="{BB962C8B-B14F-4D97-AF65-F5344CB8AC3E}">
        <p14:creationId xmlns:p14="http://schemas.microsoft.com/office/powerpoint/2010/main" val="1623337989"/>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
        <p:nvSpPr>
          <p:cNvPr id="6" name="Slide Number Placeholder 5"/>
          <p:cNvSpPr>
            <a:spLocks noGrp="1"/>
          </p:cNvSpPr>
          <p:nvPr>
            <p:ph type="sldNum" sz="quarter" idx="12"/>
          </p:nvPr>
        </p:nvSpPr>
        <p:spPr/>
        <p:txBody>
          <a:bodyPr/>
          <a:lstStyle/>
          <a:p>
            <a:fld id="{44B5A933-28E6-4046-98B4-6EC676D54F0C}" type="slidenum">
              <a:rPr lang="en-US" smtClean="0"/>
              <a:pPr/>
              <a:t>‹#›</a:t>
            </a:fld>
            <a:endParaRPr lang="en-US"/>
          </a:p>
        </p:txBody>
      </p:sp>
    </p:spTree>
    <p:extLst>
      <p:ext uri="{BB962C8B-B14F-4D97-AF65-F5344CB8AC3E}">
        <p14:creationId xmlns:p14="http://schemas.microsoft.com/office/powerpoint/2010/main" val="99145818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
        <p:nvSpPr>
          <p:cNvPr id="6" name="Slide Number Placeholder 5"/>
          <p:cNvSpPr>
            <a:spLocks noGrp="1"/>
          </p:cNvSpPr>
          <p:nvPr>
            <p:ph type="sldNum" sz="quarter" idx="12"/>
          </p:nvPr>
        </p:nvSpPr>
        <p:spPr/>
        <p:txBody>
          <a:bodyPr/>
          <a:lstStyle/>
          <a:p>
            <a:fld id="{0A7DDA7E-6CE0-4D83-9BE3-1EEF51C0413E}" type="slidenum">
              <a:rPr lang="en-US" smtClean="0"/>
              <a:pPr/>
              <a:t>‹#›</a:t>
            </a:fld>
            <a:endParaRPr lang="en-US" dirty="0"/>
          </a:p>
        </p:txBody>
      </p:sp>
    </p:spTree>
    <p:extLst>
      <p:ext uri="{BB962C8B-B14F-4D97-AF65-F5344CB8AC3E}">
        <p14:creationId xmlns:p14="http://schemas.microsoft.com/office/powerpoint/2010/main" val="156352228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
        <p:nvSpPr>
          <p:cNvPr id="6" name="Slide Number Placeholder 5"/>
          <p:cNvSpPr>
            <a:spLocks noGrp="1"/>
          </p:cNvSpPr>
          <p:nvPr>
            <p:ph type="sldNum" sz="quarter" idx="12"/>
          </p:nvPr>
        </p:nvSpPr>
        <p:spPr/>
        <p:txBody>
          <a:bodyPr/>
          <a:lstStyle/>
          <a:p>
            <a:fld id="{44B5A933-28E6-4046-98B4-6EC676D54F0C}" type="slidenum">
              <a:rPr lang="en-US" smtClean="0"/>
              <a:pPr/>
              <a:t>‹#›</a:t>
            </a:fld>
            <a:endParaRPr lang="en-US"/>
          </a:p>
        </p:txBody>
      </p:sp>
    </p:spTree>
    <p:extLst>
      <p:ext uri="{BB962C8B-B14F-4D97-AF65-F5344CB8AC3E}">
        <p14:creationId xmlns:p14="http://schemas.microsoft.com/office/powerpoint/2010/main" val="194919629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Weisstein et al. A Hands-on Introduction to Hidden Markov Models </a:t>
            </a:r>
            <a:endParaRPr lang="en-US"/>
          </a:p>
        </p:txBody>
      </p:sp>
      <p:sp>
        <p:nvSpPr>
          <p:cNvPr id="7" name="Slide Number Placeholder 6"/>
          <p:cNvSpPr>
            <a:spLocks noGrp="1"/>
          </p:cNvSpPr>
          <p:nvPr>
            <p:ph type="sldNum" sz="quarter" idx="12"/>
          </p:nvPr>
        </p:nvSpPr>
        <p:spPr/>
        <p:txBody>
          <a:bodyPr/>
          <a:lstStyle/>
          <a:p>
            <a:fld id="{44B5A933-28E6-4046-98B4-6EC676D54F0C}" type="slidenum">
              <a:rPr lang="en-US" smtClean="0"/>
              <a:pPr/>
              <a:t>‹#›</a:t>
            </a:fld>
            <a:endParaRPr lang="en-US"/>
          </a:p>
        </p:txBody>
      </p:sp>
    </p:spTree>
    <p:extLst>
      <p:ext uri="{BB962C8B-B14F-4D97-AF65-F5344CB8AC3E}">
        <p14:creationId xmlns:p14="http://schemas.microsoft.com/office/powerpoint/2010/main" val="3797457436"/>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Weisstein et al. A Hands-on Introduction to Hidden Markov Models </a:t>
            </a:r>
            <a:endParaRPr lang="en-US"/>
          </a:p>
        </p:txBody>
      </p:sp>
      <p:sp>
        <p:nvSpPr>
          <p:cNvPr id="9" name="Slide Number Placeholder 8"/>
          <p:cNvSpPr>
            <a:spLocks noGrp="1"/>
          </p:cNvSpPr>
          <p:nvPr>
            <p:ph type="sldNum" sz="quarter" idx="12"/>
          </p:nvPr>
        </p:nvSpPr>
        <p:spPr/>
        <p:txBody>
          <a:bodyPr/>
          <a:lstStyle/>
          <a:p>
            <a:fld id="{44B5A933-28E6-4046-98B4-6EC676D54F0C}" type="slidenum">
              <a:rPr lang="en-US" smtClean="0"/>
              <a:pPr/>
              <a:t>‹#›</a:t>
            </a:fld>
            <a:endParaRPr lang="en-US"/>
          </a:p>
        </p:txBody>
      </p:sp>
    </p:spTree>
    <p:extLst>
      <p:ext uri="{BB962C8B-B14F-4D97-AF65-F5344CB8AC3E}">
        <p14:creationId xmlns:p14="http://schemas.microsoft.com/office/powerpoint/2010/main" val="145276073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Weisstein et al. A Hands-on Introduction to Hidden Markov Models </a:t>
            </a:r>
            <a:endParaRPr lang="en-US"/>
          </a:p>
        </p:txBody>
      </p:sp>
      <p:sp>
        <p:nvSpPr>
          <p:cNvPr id="5" name="Slide Number Placeholder 4"/>
          <p:cNvSpPr>
            <a:spLocks noGrp="1"/>
          </p:cNvSpPr>
          <p:nvPr>
            <p:ph type="sldNum" sz="quarter" idx="12"/>
          </p:nvPr>
        </p:nvSpPr>
        <p:spPr/>
        <p:txBody>
          <a:bodyPr/>
          <a:lstStyle/>
          <a:p>
            <a:fld id="{44B5A933-28E6-4046-98B4-6EC676D54F0C}" type="slidenum">
              <a:rPr lang="en-US" smtClean="0"/>
              <a:pPr/>
              <a:t>‹#›</a:t>
            </a:fld>
            <a:endParaRPr lang="en-US"/>
          </a:p>
        </p:txBody>
      </p:sp>
    </p:spTree>
    <p:extLst>
      <p:ext uri="{BB962C8B-B14F-4D97-AF65-F5344CB8AC3E}">
        <p14:creationId xmlns:p14="http://schemas.microsoft.com/office/powerpoint/2010/main" val="1849874441"/>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Weisstein et al. A Hands-on Introduction to Hidden Markov Models </a:t>
            </a:r>
            <a:endParaRPr lang="en-US"/>
          </a:p>
        </p:txBody>
      </p:sp>
      <p:sp>
        <p:nvSpPr>
          <p:cNvPr id="4" name="Slide Number Placeholder 3"/>
          <p:cNvSpPr>
            <a:spLocks noGrp="1"/>
          </p:cNvSpPr>
          <p:nvPr>
            <p:ph type="sldNum" sz="quarter" idx="12"/>
          </p:nvPr>
        </p:nvSpPr>
        <p:spPr/>
        <p:txBody>
          <a:bodyPr/>
          <a:lstStyle/>
          <a:p>
            <a:fld id="{44B5A933-28E6-4046-98B4-6EC676D54F0C}" type="slidenum">
              <a:rPr lang="en-US" smtClean="0"/>
              <a:pPr/>
              <a:t>‹#›</a:t>
            </a:fld>
            <a:endParaRPr lang="en-US"/>
          </a:p>
        </p:txBody>
      </p:sp>
    </p:spTree>
    <p:extLst>
      <p:ext uri="{BB962C8B-B14F-4D97-AF65-F5344CB8AC3E}">
        <p14:creationId xmlns:p14="http://schemas.microsoft.com/office/powerpoint/2010/main" val="3585115739"/>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Weisstein et al. A Hands-on Introduction to Hidden Markov Models </a:t>
            </a:r>
            <a:endParaRPr lang="en-US"/>
          </a:p>
        </p:txBody>
      </p:sp>
      <p:sp>
        <p:nvSpPr>
          <p:cNvPr id="7" name="Slide Number Placeholder 6"/>
          <p:cNvSpPr>
            <a:spLocks noGrp="1"/>
          </p:cNvSpPr>
          <p:nvPr>
            <p:ph type="sldNum" sz="quarter" idx="12"/>
          </p:nvPr>
        </p:nvSpPr>
        <p:spPr/>
        <p:txBody>
          <a:bodyPr/>
          <a:lstStyle/>
          <a:p>
            <a:fld id="{44B5A933-28E6-4046-98B4-6EC676D54F0C}" type="slidenum">
              <a:rPr lang="en-US" smtClean="0"/>
              <a:pPr/>
              <a:t>‹#›</a:t>
            </a:fld>
            <a:endParaRPr lang="en-US"/>
          </a:p>
        </p:txBody>
      </p:sp>
    </p:spTree>
    <p:extLst>
      <p:ext uri="{BB962C8B-B14F-4D97-AF65-F5344CB8AC3E}">
        <p14:creationId xmlns:p14="http://schemas.microsoft.com/office/powerpoint/2010/main" val="2116479890"/>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Weisstein et al. A Hands-on Introduction to Hidden Markov Models </a:t>
            </a:r>
            <a:endParaRPr lang="en-US"/>
          </a:p>
        </p:txBody>
      </p:sp>
      <p:sp>
        <p:nvSpPr>
          <p:cNvPr id="7" name="Slide Number Placeholder 6"/>
          <p:cNvSpPr>
            <a:spLocks noGrp="1"/>
          </p:cNvSpPr>
          <p:nvPr>
            <p:ph type="sldNum" sz="quarter" idx="12"/>
          </p:nvPr>
        </p:nvSpPr>
        <p:spPr/>
        <p:txBody>
          <a:bodyPr/>
          <a:lstStyle/>
          <a:p>
            <a:fld id="{44B5A933-28E6-4046-98B4-6EC676D54F0C}" type="slidenum">
              <a:rPr lang="en-US" smtClean="0"/>
              <a:pPr/>
              <a:t>‹#›</a:t>
            </a:fld>
            <a:endParaRPr lang="en-US"/>
          </a:p>
        </p:txBody>
      </p:sp>
    </p:spTree>
    <p:extLst>
      <p:ext uri="{BB962C8B-B14F-4D97-AF65-F5344CB8AC3E}">
        <p14:creationId xmlns:p14="http://schemas.microsoft.com/office/powerpoint/2010/main" val="418806335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accent5">
              <a:lumMod val="40000"/>
              <a:lumOff val="60000"/>
            </a:schemeClr>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Weisstein et al. A Hands-on Introduction to Hidden Markov Models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5A933-28E6-4046-98B4-6EC676D54F0C}" type="slidenum">
              <a:rPr lang="en-US" smtClean="0"/>
              <a:pPr/>
              <a:t>‹#›</a:t>
            </a:fld>
            <a:endParaRPr lang="en-US" dirty="0"/>
          </a:p>
        </p:txBody>
      </p:sp>
      <p:sp>
        <p:nvSpPr>
          <p:cNvPr id="7" name="TextBox 6"/>
          <p:cNvSpPr txBox="1"/>
          <p:nvPr/>
        </p:nvSpPr>
        <p:spPr>
          <a:xfrm>
            <a:off x="6553200" y="6324600"/>
            <a:ext cx="2133600" cy="307777"/>
          </a:xfrm>
          <a:prstGeom prst="rect">
            <a:avLst/>
          </a:prstGeom>
          <a:noFill/>
        </p:spPr>
        <p:txBody>
          <a:bodyPr wrap="square" rtlCol="0">
            <a:spAutoFit/>
          </a:bodyPr>
          <a:lstStyle/>
          <a:p>
            <a:pPr algn="r"/>
            <a:r>
              <a:rPr lang="en-US" sz="1400" dirty="0" smtClean="0"/>
              <a:t>Slide</a:t>
            </a:r>
            <a:r>
              <a:rPr lang="en-US" sz="1400" baseline="0" dirty="0" smtClean="0"/>
              <a:t> </a:t>
            </a:r>
            <a:fld id="{B4A65F97-2F40-4894-B284-3B0F0041AE5F}" type="slidenum">
              <a:rPr lang="en-US" sz="1400" smtClean="0"/>
              <a:pPr algn="r"/>
              <a:t>‹#›</a:t>
            </a:fld>
            <a:r>
              <a:rPr lang="en-US" sz="1400" dirty="0" smtClean="0"/>
              <a:t> of 12</a:t>
            </a:r>
            <a:endParaRPr lang="en-US" sz="1400" dirty="0"/>
          </a:p>
        </p:txBody>
      </p:sp>
      <p:sp>
        <p:nvSpPr>
          <p:cNvPr id="8" name="TextBox 7"/>
          <p:cNvSpPr txBox="1"/>
          <p:nvPr/>
        </p:nvSpPr>
        <p:spPr>
          <a:xfrm>
            <a:off x="457200" y="6324600"/>
            <a:ext cx="2133600" cy="307777"/>
          </a:xfrm>
          <a:prstGeom prst="rect">
            <a:avLst/>
          </a:prstGeom>
          <a:noFill/>
        </p:spPr>
        <p:txBody>
          <a:bodyPr wrap="square" rtlCol="0">
            <a:spAutoFit/>
          </a:bodyPr>
          <a:lstStyle/>
          <a:p>
            <a:pPr algn="l"/>
            <a:r>
              <a:rPr lang="en-US" sz="1400" dirty="0" smtClean="0"/>
              <a:t>3/20/2013</a:t>
            </a:r>
            <a:endParaRPr lang="en-US" sz="1400" dirty="0"/>
          </a:p>
        </p:txBody>
      </p:sp>
    </p:spTree>
    <p:extLst>
      <p:ext uri="{BB962C8B-B14F-4D97-AF65-F5344CB8AC3E}">
        <p14:creationId xmlns:p14="http://schemas.microsoft.com/office/powerpoint/2010/main" val="1893178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Hidden Markov Model?</a:t>
            </a:r>
            <a:endParaRPr lang="en-US" dirty="0"/>
          </a:p>
        </p:txBody>
      </p:sp>
      <p:sp>
        <p:nvSpPr>
          <p:cNvPr id="3" name="Content Placeholder 2"/>
          <p:cNvSpPr>
            <a:spLocks noGrp="1"/>
          </p:cNvSpPr>
          <p:nvPr>
            <p:ph idx="1"/>
          </p:nvPr>
        </p:nvSpPr>
        <p:spPr/>
        <p:txBody>
          <a:bodyPr>
            <a:normAutofit fontScale="70000" lnSpcReduction="20000"/>
          </a:bodyPr>
          <a:lstStyle/>
          <a:p>
            <a:r>
              <a:rPr lang="en-US" sz="3800" dirty="0" smtClean="0"/>
              <a:t>A </a:t>
            </a:r>
            <a:r>
              <a:rPr lang="en-US" sz="3800" b="1" dirty="0"/>
              <a:t>H</a:t>
            </a:r>
            <a:r>
              <a:rPr lang="en-US" sz="3800" b="1" dirty="0" smtClean="0"/>
              <a:t>idden Markov Model (HMM) </a:t>
            </a:r>
            <a:r>
              <a:rPr lang="en-US" sz="3800" dirty="0" smtClean="0"/>
              <a:t>is a type of </a:t>
            </a:r>
            <a:r>
              <a:rPr lang="en-US" sz="3800" dirty="0"/>
              <a:t> </a:t>
            </a:r>
            <a:r>
              <a:rPr lang="en-US" sz="3800" dirty="0" smtClean="0"/>
              <a:t>    machine learning algorithm.</a:t>
            </a:r>
          </a:p>
          <a:p>
            <a:pPr marL="0" indent="0">
              <a:buNone/>
            </a:pPr>
            <a:endParaRPr lang="en-US" dirty="0" smtClean="0"/>
          </a:p>
          <a:p>
            <a:r>
              <a:rPr lang="en-US" sz="3800" dirty="0" smtClean="0"/>
              <a:t>With respect to genome annotation, HMMs label individual nucleotides with a </a:t>
            </a:r>
            <a:r>
              <a:rPr lang="en-US" sz="3800" b="1" i="1" dirty="0" smtClean="0"/>
              <a:t>nucleotide type</a:t>
            </a:r>
            <a:r>
              <a:rPr lang="en-US" sz="3800" dirty="0" smtClean="0"/>
              <a:t>.  Possible nucleotide types include:</a:t>
            </a:r>
          </a:p>
          <a:p>
            <a:pPr lvl="2"/>
            <a:r>
              <a:rPr lang="en-US" sz="3600" dirty="0" smtClean="0"/>
              <a:t>Introns</a:t>
            </a:r>
          </a:p>
          <a:p>
            <a:pPr lvl="2"/>
            <a:r>
              <a:rPr lang="en-US" sz="3600" dirty="0" smtClean="0"/>
              <a:t>Exons</a:t>
            </a:r>
          </a:p>
          <a:p>
            <a:pPr lvl="2"/>
            <a:r>
              <a:rPr lang="en-US" sz="3600" dirty="0" smtClean="0"/>
              <a:t>Splice Sites (3’ and 5’)</a:t>
            </a:r>
          </a:p>
          <a:p>
            <a:pPr marL="0" indent="0">
              <a:buNone/>
            </a:pPr>
            <a:endParaRPr lang="en-US" dirty="0" smtClean="0"/>
          </a:p>
          <a:p>
            <a:r>
              <a:rPr lang="en-US" sz="3900" dirty="0" smtClean="0"/>
              <a:t>HMMs are used in speech recognition, facial recognition and many other applications.</a:t>
            </a:r>
          </a:p>
        </p:txBody>
      </p:sp>
      <p:sp>
        <p:nvSpPr>
          <p:cNvPr id="7" name="TextBox 6"/>
          <p:cNvSpPr txBox="1"/>
          <p:nvPr/>
        </p:nvSpPr>
        <p:spPr>
          <a:xfrm>
            <a:off x="619125" y="6445250"/>
            <a:ext cx="184666" cy="369332"/>
          </a:xfrm>
          <a:prstGeom prst="rect">
            <a:avLst/>
          </a:prstGeom>
          <a:noFill/>
        </p:spPr>
        <p:txBody>
          <a:bodyPr wrap="none" rtlCol="0">
            <a:spAutoFit/>
          </a:bodyPr>
          <a:lstStyle/>
          <a:p>
            <a:endParaRPr lang="en-US" dirty="0"/>
          </a:p>
        </p:txBody>
      </p:sp>
      <p:sp>
        <p:nvSpPr>
          <p:cNvPr id="8" name="Footer Placeholder 7"/>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10382229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HMMs and Gene Prediction</a:t>
            </a:r>
            <a:endParaRPr lang="en-US" dirty="0"/>
          </a:p>
        </p:txBody>
      </p:sp>
      <p:sp>
        <p:nvSpPr>
          <p:cNvPr id="3" name="Content Placeholder 2"/>
          <p:cNvSpPr>
            <a:spLocks noGrp="1"/>
          </p:cNvSpPr>
          <p:nvPr>
            <p:ph idx="1"/>
          </p:nvPr>
        </p:nvSpPr>
        <p:spPr/>
        <p:txBody>
          <a:bodyPr>
            <a:normAutofit/>
          </a:bodyPr>
          <a:lstStyle/>
          <a:p>
            <a:r>
              <a:rPr lang="en-US" sz="2800" dirty="0" smtClean="0"/>
              <a:t>Gene prediction algorithm accuracy depends partly on transition probabilities.</a:t>
            </a:r>
          </a:p>
          <a:p>
            <a:pPr marL="0" indent="0">
              <a:buNone/>
            </a:pPr>
            <a:endParaRPr lang="en-US" sz="500" dirty="0" smtClean="0"/>
          </a:p>
          <a:p>
            <a:r>
              <a:rPr lang="en-US" sz="2800" dirty="0" smtClean="0"/>
              <a:t>Transition probabilities are calculated based on the distribution of exon and intron lengths in the training data.</a:t>
            </a:r>
            <a:endParaRPr lang="en-US" sz="2800"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33477"/>
          <a:stretch/>
        </p:blipFill>
        <p:spPr bwMode="auto">
          <a:xfrm>
            <a:off x="2286000" y="4036133"/>
            <a:ext cx="4800600" cy="2288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867400" y="6488668"/>
            <a:ext cx="3276600" cy="369332"/>
          </a:xfrm>
          <a:prstGeom prst="rect">
            <a:avLst/>
          </a:prstGeom>
          <a:noFill/>
        </p:spPr>
        <p:txBody>
          <a:bodyPr wrap="square" rtlCol="0">
            <a:spAutoFit/>
          </a:bodyPr>
          <a:lstStyle/>
          <a:p>
            <a:endParaRPr lang="en-US" dirty="0"/>
          </a:p>
        </p:txBody>
      </p:sp>
      <p:sp>
        <p:nvSpPr>
          <p:cNvPr id="5" name="TextBox 4"/>
          <p:cNvSpPr txBox="1"/>
          <p:nvPr/>
        </p:nvSpPr>
        <p:spPr>
          <a:xfrm>
            <a:off x="2702239" y="6581001"/>
            <a:ext cx="6330322" cy="276999"/>
          </a:xfrm>
          <a:prstGeom prst="rect">
            <a:avLst/>
          </a:prstGeom>
          <a:noFill/>
        </p:spPr>
        <p:txBody>
          <a:bodyPr wrap="square" rtlCol="0">
            <a:spAutoFit/>
          </a:bodyPr>
          <a:lstStyle/>
          <a:p>
            <a:r>
              <a:rPr lang="en-US" sz="1200" dirty="0" smtClean="0"/>
              <a:t>Intron–exon structures of eukaryotic model organisms.  Michael Deutsch and </a:t>
            </a:r>
            <a:r>
              <a:rPr lang="en-US" sz="1200" dirty="0" err="1" smtClean="0"/>
              <a:t>Manyuan</a:t>
            </a:r>
            <a:r>
              <a:rPr lang="en-US" sz="1200" dirty="0" smtClean="0"/>
              <a:t> Long* 1999</a:t>
            </a:r>
            <a:endParaRPr lang="en-US" sz="1200" dirty="0"/>
          </a:p>
        </p:txBody>
      </p:sp>
      <p:sp>
        <p:nvSpPr>
          <p:cNvPr id="7" name="Footer Placeholder 6"/>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10157816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Hidden Markov Models have proven to be useful for finding genes in unlabeled genomic sequence.</a:t>
            </a:r>
          </a:p>
          <a:p>
            <a:endParaRPr lang="en-US" dirty="0"/>
          </a:p>
          <a:p>
            <a:r>
              <a:rPr lang="en-US" dirty="0" smtClean="0"/>
              <a:t>Hidden Markov Models are machine learning algorithms that have </a:t>
            </a:r>
            <a:r>
              <a:rPr lang="en-US" b="1" i="1" dirty="0" smtClean="0"/>
              <a:t>nucleotide types</a:t>
            </a:r>
            <a:r>
              <a:rPr lang="en-US" dirty="0" smtClean="0"/>
              <a:t>, </a:t>
            </a:r>
            <a:r>
              <a:rPr lang="en-US" b="1" i="1" dirty="0" smtClean="0"/>
              <a:t>transition probabilities</a:t>
            </a:r>
            <a:r>
              <a:rPr lang="en-US" dirty="0" smtClean="0"/>
              <a:t> and </a:t>
            </a:r>
            <a:r>
              <a:rPr lang="en-US" b="1" i="1" dirty="0" smtClean="0"/>
              <a:t>emission probabilities</a:t>
            </a:r>
            <a:r>
              <a:rPr lang="en-US" dirty="0" smtClean="0"/>
              <a:t>.  </a:t>
            </a:r>
          </a:p>
          <a:p>
            <a:endParaRPr lang="en-US" dirty="0"/>
          </a:p>
          <a:p>
            <a:r>
              <a:rPr lang="en-US" dirty="0" smtClean="0"/>
              <a:t>Hidden Markov Models label a series of observations with a </a:t>
            </a:r>
            <a:r>
              <a:rPr lang="en-US" b="1" i="1" dirty="0" smtClean="0"/>
              <a:t>state path</a:t>
            </a:r>
            <a:r>
              <a:rPr lang="en-US" dirty="0" smtClean="0"/>
              <a:t>, and they can create multiple state paths.  </a:t>
            </a:r>
          </a:p>
          <a:p>
            <a:endParaRPr lang="en-US" dirty="0"/>
          </a:p>
          <a:p>
            <a:r>
              <a:rPr lang="en-US" dirty="0" smtClean="0"/>
              <a:t>It is mathematically possible to determine state paths that are likely to be correct.</a:t>
            </a:r>
            <a:endParaRPr lang="en-US" dirty="0"/>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24782286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do transition probabilities affect the length of predicted ORFs?</a:t>
            </a:r>
          </a:p>
          <a:p>
            <a:endParaRPr lang="en-US" dirty="0"/>
          </a:p>
          <a:p>
            <a:r>
              <a:rPr lang="en-US" dirty="0" smtClean="0"/>
              <a:t>How do emission probabilities for specific states affect the accuracy of splice site predictions?</a:t>
            </a:r>
          </a:p>
          <a:p>
            <a:endParaRPr lang="en-US" dirty="0"/>
          </a:p>
          <a:p>
            <a:r>
              <a:rPr lang="en-US" dirty="0" smtClean="0"/>
              <a:t>Do gene predictions give the final word on correct splice sites?  What other pieces of information would be useful for annotating genes?</a:t>
            </a:r>
          </a:p>
          <a:p>
            <a:pPr marL="0" indent="0">
              <a:buNone/>
            </a:pPr>
            <a:endParaRPr lang="en-US" dirty="0" smtClean="0"/>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37789480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HMM Probabilities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probability of switching from one nucleotide type to another (ex. Exon </a:t>
            </a:r>
            <a:r>
              <a:rPr lang="en-US" dirty="0" smtClean="0">
                <a:sym typeface="Wingdings" pitchFamily="2" charset="2"/>
              </a:rPr>
              <a:t> Intron) is called a </a:t>
            </a:r>
            <a:r>
              <a:rPr lang="en-US" b="1" i="1" dirty="0" smtClean="0">
                <a:sym typeface="Wingdings" pitchFamily="2" charset="2"/>
              </a:rPr>
              <a:t>transition probability</a:t>
            </a:r>
            <a:r>
              <a:rPr lang="en-US" b="1" i="1" dirty="0" smtClean="0"/>
              <a:t>.</a:t>
            </a:r>
          </a:p>
          <a:p>
            <a:pPr marL="0" indent="0">
              <a:buNone/>
            </a:pPr>
            <a:endParaRPr lang="en-US" dirty="0" smtClean="0"/>
          </a:p>
          <a:p>
            <a:r>
              <a:rPr lang="en-US" dirty="0" smtClean="0"/>
              <a:t>The probability of observing a nucleotide (A, T, C, G) that is of a certain nucleotide type (exon, intron, splice site) is called an </a:t>
            </a:r>
            <a:r>
              <a:rPr lang="en-US" b="1" i="1" dirty="0" smtClean="0"/>
              <a:t>emission probability</a:t>
            </a:r>
            <a:r>
              <a:rPr lang="en-US" dirty="0" smtClean="0"/>
              <a:t>.  </a:t>
            </a:r>
          </a:p>
          <a:p>
            <a:endParaRPr lang="en-US" dirty="0"/>
          </a:p>
          <a:p>
            <a:r>
              <a:rPr lang="en-US" dirty="0" smtClean="0"/>
              <a:t>Think of an emission probability as the probability of:</a:t>
            </a:r>
          </a:p>
          <a:p>
            <a:pPr lvl="1"/>
            <a:r>
              <a:rPr lang="en-US" dirty="0" smtClean="0"/>
              <a:t>Observing an adenine in an exon</a:t>
            </a:r>
          </a:p>
          <a:p>
            <a:pPr lvl="1"/>
            <a:r>
              <a:rPr lang="en-US" dirty="0" smtClean="0"/>
              <a:t>Observing an adenine </a:t>
            </a:r>
            <a:r>
              <a:rPr lang="en-US" smtClean="0"/>
              <a:t>in a splice </a:t>
            </a:r>
            <a:r>
              <a:rPr lang="en-US" dirty="0" smtClean="0"/>
              <a:t>site</a:t>
            </a:r>
          </a:p>
          <a:p>
            <a:endParaRPr lang="en-US" dirty="0"/>
          </a:p>
          <a:p>
            <a:endParaRPr lang="en-US" dirty="0"/>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307316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ame 84"/>
          <p:cNvSpPr/>
          <p:nvPr/>
        </p:nvSpPr>
        <p:spPr>
          <a:xfrm>
            <a:off x="713140" y="2393368"/>
            <a:ext cx="7745060" cy="3855032"/>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t>HMM Features</a:t>
            </a:r>
            <a:endParaRPr lang="en-US" dirty="0"/>
          </a:p>
        </p:txBody>
      </p:sp>
      <p:cxnSp>
        <p:nvCxnSpPr>
          <p:cNvPr id="86" name="Straight Arrow Connector 85"/>
          <p:cNvCxnSpPr/>
          <p:nvPr/>
        </p:nvCxnSpPr>
        <p:spPr>
          <a:xfrm flipV="1">
            <a:off x="4563072" y="2088568"/>
            <a:ext cx="8928" cy="30480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2190239" y="1600200"/>
            <a:ext cx="4745666" cy="461665"/>
          </a:xfrm>
          <a:prstGeom prst="rect">
            <a:avLst/>
          </a:prstGeom>
          <a:noFill/>
          <a:ln>
            <a:solidFill>
              <a:schemeClr val="tx1"/>
            </a:solidFill>
          </a:ln>
        </p:spPr>
        <p:txBody>
          <a:bodyPr wrap="square" rtlCol="0">
            <a:spAutoFit/>
          </a:bodyPr>
          <a:lstStyle/>
          <a:p>
            <a:pPr algn="ctr"/>
            <a:r>
              <a:rPr lang="en-US" sz="2400" b="1" dirty="0" smtClean="0">
                <a:solidFill>
                  <a:srgbClr val="FF0000"/>
                </a:solidFill>
              </a:rPr>
              <a:t>State Diagram</a:t>
            </a:r>
            <a:endParaRPr lang="en-US" b="1" dirty="0">
              <a:solidFill>
                <a:srgbClr val="FF0000"/>
              </a:solidFill>
            </a:endParaRPr>
          </a:p>
        </p:txBody>
      </p:sp>
      <p:grpSp>
        <p:nvGrpSpPr>
          <p:cNvPr id="4" name="Group 3"/>
          <p:cNvGrpSpPr/>
          <p:nvPr/>
        </p:nvGrpSpPr>
        <p:grpSpPr>
          <a:xfrm>
            <a:off x="1143000" y="2378095"/>
            <a:ext cx="6896100" cy="3870305"/>
            <a:chOff x="762000" y="1676400"/>
            <a:chExt cx="7391400" cy="4066639"/>
          </a:xfrm>
        </p:grpSpPr>
        <p:grpSp>
          <p:nvGrpSpPr>
            <p:cNvPr id="10" name="Group 9"/>
            <p:cNvGrpSpPr/>
            <p:nvPr/>
          </p:nvGrpSpPr>
          <p:grpSpPr>
            <a:xfrm>
              <a:off x="762000" y="3533239"/>
              <a:ext cx="1600200" cy="914400"/>
              <a:chOff x="762000" y="3886200"/>
              <a:chExt cx="1600200" cy="914400"/>
            </a:xfrm>
          </p:grpSpPr>
          <p:sp>
            <p:nvSpPr>
              <p:cNvPr id="11" name="Oval 10"/>
              <p:cNvSpPr/>
              <p:nvPr/>
            </p:nvSpPr>
            <p:spPr>
              <a:xfrm>
                <a:off x="762000" y="3886200"/>
                <a:ext cx="990600" cy="914400"/>
              </a:xfrm>
              <a:prstGeom prst="ellipse">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11"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4163216"/>
                <a:ext cx="838200" cy="388067"/>
              </a:xfrm>
              <a:prstGeom prst="rect">
                <a:avLst/>
              </a:prstGeom>
              <a:noFill/>
            </p:spPr>
            <p:txBody>
              <a:bodyPr wrap="square" rtlCol="0">
                <a:spAutoFit/>
              </a:bodyPr>
              <a:lstStyle/>
              <a:p>
                <a:r>
                  <a:rPr lang="en-US" b="1" dirty="0" smtClean="0"/>
                  <a:t>Start</a:t>
                </a:r>
                <a:endParaRPr lang="en-US" b="1" dirty="0"/>
              </a:p>
            </p:txBody>
          </p:sp>
        </p:grpSp>
        <p:grpSp>
          <p:nvGrpSpPr>
            <p:cNvPr id="14" name="Group 13"/>
            <p:cNvGrpSpPr/>
            <p:nvPr/>
          </p:nvGrpSpPr>
          <p:grpSpPr>
            <a:xfrm>
              <a:off x="2362200" y="3533239"/>
              <a:ext cx="1600200" cy="914400"/>
              <a:chOff x="762000" y="3886200"/>
              <a:chExt cx="1600200" cy="914400"/>
            </a:xfrm>
          </p:grpSpPr>
          <p:sp>
            <p:nvSpPr>
              <p:cNvPr id="15" name="Oval 14"/>
              <p:cNvSpPr/>
              <p:nvPr/>
            </p:nvSpPr>
            <p:spPr>
              <a:xfrm>
                <a:off x="762000" y="3886200"/>
                <a:ext cx="990600" cy="914400"/>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a:stCxn id="15"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14400" y="4163216"/>
                <a:ext cx="779261" cy="388067"/>
              </a:xfrm>
              <a:prstGeom prst="rect">
                <a:avLst/>
              </a:prstGeom>
              <a:noFill/>
            </p:spPr>
            <p:txBody>
              <a:bodyPr wrap="square" rtlCol="0">
                <a:spAutoFit/>
              </a:bodyPr>
              <a:lstStyle/>
              <a:p>
                <a:r>
                  <a:rPr lang="en-US" b="1" dirty="0" smtClean="0"/>
                  <a:t>Exon</a:t>
                </a:r>
                <a:endParaRPr lang="en-US" b="1" dirty="0"/>
              </a:p>
            </p:txBody>
          </p:sp>
        </p:grpSp>
        <p:grpSp>
          <p:nvGrpSpPr>
            <p:cNvPr id="18" name="Group 17"/>
            <p:cNvGrpSpPr/>
            <p:nvPr/>
          </p:nvGrpSpPr>
          <p:grpSpPr>
            <a:xfrm>
              <a:off x="3962400" y="3533239"/>
              <a:ext cx="1600200" cy="914400"/>
              <a:chOff x="762000" y="3886200"/>
              <a:chExt cx="1600200" cy="914400"/>
            </a:xfrm>
          </p:grpSpPr>
          <p:sp>
            <p:nvSpPr>
              <p:cNvPr id="19" name="Oval 18"/>
              <p:cNvSpPr/>
              <p:nvPr/>
            </p:nvSpPr>
            <p:spPr>
              <a:xfrm>
                <a:off x="762000" y="3886200"/>
                <a:ext cx="990600" cy="914400"/>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a:stCxn id="19"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14400" y="4163216"/>
                <a:ext cx="685800" cy="369332"/>
              </a:xfrm>
              <a:prstGeom prst="rect">
                <a:avLst/>
              </a:prstGeom>
              <a:noFill/>
            </p:spPr>
            <p:txBody>
              <a:bodyPr wrap="square" rtlCol="0">
                <a:spAutoFit/>
              </a:bodyPr>
              <a:lstStyle/>
              <a:p>
                <a:r>
                  <a:rPr lang="en-US" b="1" dirty="0" smtClean="0"/>
                  <a:t>5’ SS</a:t>
                </a:r>
                <a:endParaRPr lang="en-US" b="1" dirty="0"/>
              </a:p>
            </p:txBody>
          </p:sp>
        </p:grpSp>
        <p:grpSp>
          <p:nvGrpSpPr>
            <p:cNvPr id="22" name="Group 21"/>
            <p:cNvGrpSpPr/>
            <p:nvPr/>
          </p:nvGrpSpPr>
          <p:grpSpPr>
            <a:xfrm>
              <a:off x="5562600" y="3533239"/>
              <a:ext cx="1600200" cy="914400"/>
              <a:chOff x="762000" y="3886200"/>
              <a:chExt cx="1600200" cy="914400"/>
            </a:xfrm>
          </p:grpSpPr>
          <p:sp>
            <p:nvSpPr>
              <p:cNvPr id="23" name="Oval 22"/>
              <p:cNvSpPr/>
              <p:nvPr/>
            </p:nvSpPr>
            <p:spPr>
              <a:xfrm>
                <a:off x="762000" y="3886200"/>
                <a:ext cx="990600" cy="914400"/>
              </a:xfrm>
              <a:prstGeom prst="ellipse">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23"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40305" y="4163216"/>
                <a:ext cx="838200" cy="369332"/>
              </a:xfrm>
              <a:prstGeom prst="rect">
                <a:avLst/>
              </a:prstGeom>
              <a:noFill/>
            </p:spPr>
            <p:txBody>
              <a:bodyPr wrap="square" rtlCol="0">
                <a:spAutoFit/>
              </a:bodyPr>
              <a:lstStyle/>
              <a:p>
                <a:r>
                  <a:rPr lang="en-US" b="1" dirty="0" smtClean="0"/>
                  <a:t>Intron</a:t>
                </a:r>
                <a:endParaRPr lang="en-US" b="1" dirty="0"/>
              </a:p>
            </p:txBody>
          </p:sp>
        </p:grpSp>
        <p:grpSp>
          <p:nvGrpSpPr>
            <p:cNvPr id="26" name="Group 25"/>
            <p:cNvGrpSpPr/>
            <p:nvPr/>
          </p:nvGrpSpPr>
          <p:grpSpPr>
            <a:xfrm>
              <a:off x="7162800" y="3533239"/>
              <a:ext cx="990600" cy="914400"/>
              <a:chOff x="762000" y="3886200"/>
              <a:chExt cx="990600" cy="914400"/>
            </a:xfrm>
          </p:grpSpPr>
          <p:sp>
            <p:nvSpPr>
              <p:cNvPr id="27" name="Oval 26"/>
              <p:cNvSpPr/>
              <p:nvPr/>
            </p:nvSpPr>
            <p:spPr>
              <a:xfrm>
                <a:off x="762000" y="3886200"/>
                <a:ext cx="990600" cy="914400"/>
              </a:xfrm>
              <a:prstGeom prst="ellips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914400" y="4163216"/>
                <a:ext cx="685800" cy="369332"/>
              </a:xfrm>
              <a:prstGeom prst="rect">
                <a:avLst/>
              </a:prstGeom>
              <a:noFill/>
            </p:spPr>
            <p:txBody>
              <a:bodyPr wrap="square" rtlCol="0">
                <a:spAutoFit/>
              </a:bodyPr>
              <a:lstStyle/>
              <a:p>
                <a:r>
                  <a:rPr lang="en-US" b="1" dirty="0" smtClean="0"/>
                  <a:t>Stop</a:t>
                </a:r>
                <a:endParaRPr lang="en-US" b="1" dirty="0"/>
              </a:p>
            </p:txBody>
          </p:sp>
        </p:grpSp>
        <p:sp>
          <p:nvSpPr>
            <p:cNvPr id="29" name="TextBox 28"/>
            <p:cNvSpPr txBox="1"/>
            <p:nvPr/>
          </p:nvSpPr>
          <p:spPr>
            <a:xfrm>
              <a:off x="1752600" y="4230707"/>
              <a:ext cx="609600" cy="369332"/>
            </a:xfrm>
            <a:prstGeom prst="rect">
              <a:avLst/>
            </a:prstGeom>
            <a:noFill/>
          </p:spPr>
          <p:txBody>
            <a:bodyPr wrap="square" rtlCol="0">
              <a:spAutoFit/>
            </a:bodyPr>
            <a:lstStyle/>
            <a:p>
              <a:pPr algn="ctr"/>
              <a:r>
                <a:rPr lang="en-US" b="1" dirty="0" smtClean="0"/>
                <a:t>1.0</a:t>
              </a:r>
              <a:endParaRPr lang="en-US" b="1" dirty="0"/>
            </a:p>
          </p:txBody>
        </p:sp>
        <p:sp>
          <p:nvSpPr>
            <p:cNvPr id="30" name="TextBox 29"/>
            <p:cNvSpPr txBox="1"/>
            <p:nvPr/>
          </p:nvSpPr>
          <p:spPr>
            <a:xfrm>
              <a:off x="3366247" y="4230707"/>
              <a:ext cx="609600" cy="369332"/>
            </a:xfrm>
            <a:prstGeom prst="rect">
              <a:avLst/>
            </a:prstGeom>
            <a:noFill/>
          </p:spPr>
          <p:txBody>
            <a:bodyPr wrap="square" rtlCol="0">
              <a:spAutoFit/>
            </a:bodyPr>
            <a:lstStyle/>
            <a:p>
              <a:pPr algn="ctr"/>
              <a:r>
                <a:rPr lang="en-US" b="1" dirty="0" smtClean="0"/>
                <a:t>0.1</a:t>
              </a:r>
              <a:endParaRPr lang="en-US" b="1" dirty="0"/>
            </a:p>
          </p:txBody>
        </p:sp>
        <p:sp>
          <p:nvSpPr>
            <p:cNvPr id="31" name="TextBox 30"/>
            <p:cNvSpPr txBox="1"/>
            <p:nvPr/>
          </p:nvSpPr>
          <p:spPr>
            <a:xfrm>
              <a:off x="4953000" y="4219039"/>
              <a:ext cx="609600" cy="369332"/>
            </a:xfrm>
            <a:prstGeom prst="rect">
              <a:avLst/>
            </a:prstGeom>
            <a:noFill/>
          </p:spPr>
          <p:txBody>
            <a:bodyPr wrap="square" rtlCol="0">
              <a:spAutoFit/>
            </a:bodyPr>
            <a:lstStyle/>
            <a:p>
              <a:pPr algn="ctr"/>
              <a:r>
                <a:rPr lang="en-US" b="1" dirty="0" smtClean="0"/>
                <a:t>1.0</a:t>
              </a:r>
              <a:endParaRPr lang="en-US" b="1" dirty="0"/>
            </a:p>
          </p:txBody>
        </p:sp>
        <p:sp>
          <p:nvSpPr>
            <p:cNvPr id="32" name="TextBox 31"/>
            <p:cNvSpPr txBox="1"/>
            <p:nvPr/>
          </p:nvSpPr>
          <p:spPr>
            <a:xfrm>
              <a:off x="6553200" y="4219039"/>
              <a:ext cx="609600" cy="369332"/>
            </a:xfrm>
            <a:prstGeom prst="rect">
              <a:avLst/>
            </a:prstGeom>
            <a:noFill/>
          </p:spPr>
          <p:txBody>
            <a:bodyPr wrap="square" rtlCol="0">
              <a:spAutoFit/>
            </a:bodyPr>
            <a:lstStyle/>
            <a:p>
              <a:pPr algn="ctr"/>
              <a:r>
                <a:rPr lang="en-US" b="1" dirty="0" smtClean="0"/>
                <a:t>0.1</a:t>
              </a:r>
              <a:endParaRPr lang="en-US" b="1" dirty="0"/>
            </a:p>
          </p:txBody>
        </p:sp>
        <p:cxnSp>
          <p:nvCxnSpPr>
            <p:cNvPr id="34" name="Curved Connector 33"/>
            <p:cNvCxnSpPr>
              <a:stCxn id="15" idx="5"/>
              <a:endCxn id="15" idx="3"/>
            </p:cNvCxnSpPr>
            <p:nvPr/>
          </p:nvCxnSpPr>
          <p:spPr>
            <a:xfrm rot="5400000">
              <a:off x="2857500" y="3963498"/>
              <a:ext cx="12700" cy="700460"/>
            </a:xfrm>
            <a:prstGeom prst="curvedConnector3">
              <a:avLst>
                <a:gd name="adj1" fmla="val 7936772"/>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rot="5400000">
              <a:off x="6061121" y="3951359"/>
              <a:ext cx="12700" cy="700460"/>
            </a:xfrm>
            <a:prstGeom prst="curvedConnector3">
              <a:avLst>
                <a:gd name="adj1" fmla="val 7936772"/>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590800" y="5373707"/>
              <a:ext cx="609600" cy="369332"/>
            </a:xfrm>
            <a:prstGeom prst="rect">
              <a:avLst/>
            </a:prstGeom>
            <a:noFill/>
          </p:spPr>
          <p:txBody>
            <a:bodyPr wrap="square" rtlCol="0">
              <a:spAutoFit/>
            </a:bodyPr>
            <a:lstStyle/>
            <a:p>
              <a:pPr algn="ctr"/>
              <a:r>
                <a:rPr lang="en-US" b="1" dirty="0" smtClean="0"/>
                <a:t>0.9</a:t>
              </a:r>
              <a:endParaRPr lang="en-US" b="1" dirty="0"/>
            </a:p>
          </p:txBody>
        </p:sp>
        <p:sp>
          <p:nvSpPr>
            <p:cNvPr id="37" name="TextBox 36"/>
            <p:cNvSpPr txBox="1"/>
            <p:nvPr/>
          </p:nvSpPr>
          <p:spPr>
            <a:xfrm>
              <a:off x="5791200" y="5362039"/>
              <a:ext cx="609600" cy="369332"/>
            </a:xfrm>
            <a:prstGeom prst="rect">
              <a:avLst/>
            </a:prstGeom>
            <a:noFill/>
          </p:spPr>
          <p:txBody>
            <a:bodyPr wrap="square" rtlCol="0">
              <a:spAutoFit/>
            </a:bodyPr>
            <a:lstStyle/>
            <a:p>
              <a:pPr algn="ctr"/>
              <a:r>
                <a:rPr lang="en-US" b="1" dirty="0" smtClean="0"/>
                <a:t>0.9</a:t>
              </a:r>
              <a:endParaRPr lang="en-US" b="1" dirty="0"/>
            </a:p>
          </p:txBody>
        </p:sp>
        <p:sp>
          <p:nvSpPr>
            <p:cNvPr id="38" name="Left Bracket 37"/>
            <p:cNvSpPr/>
            <p:nvPr/>
          </p:nvSpPr>
          <p:spPr>
            <a:xfrm rot="-5400000">
              <a:off x="6047885" y="2342124"/>
              <a:ext cx="152400" cy="116303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Left Bracket 38"/>
            <p:cNvSpPr/>
            <p:nvPr/>
          </p:nvSpPr>
          <p:spPr>
            <a:xfrm rot="-5400000">
              <a:off x="2695085" y="2342124"/>
              <a:ext cx="152400" cy="116303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Left Bracket 39"/>
            <p:cNvSpPr/>
            <p:nvPr/>
          </p:nvSpPr>
          <p:spPr>
            <a:xfrm rot="-5400000">
              <a:off x="4371485" y="2342124"/>
              <a:ext cx="152400" cy="116303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1" name="Straight Connector 40"/>
            <p:cNvCxnSpPr>
              <a:stCxn id="15" idx="0"/>
            </p:cNvCxnSpPr>
            <p:nvPr/>
          </p:nvCxnSpPr>
          <p:spPr>
            <a:xfrm flipH="1" flipV="1">
              <a:off x="2771285" y="2999839"/>
              <a:ext cx="86215" cy="533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4457701" y="2999839"/>
              <a:ext cx="1" cy="533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057901" y="2999839"/>
              <a:ext cx="38099" cy="533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971435" y="1676400"/>
              <a:ext cx="1133965" cy="1390575"/>
            </a:xfrm>
            <a:prstGeom prst="rect">
              <a:avLst/>
            </a:prstGeom>
            <a:noFill/>
          </p:spPr>
          <p:txBody>
            <a:bodyPr wrap="square" rtlCol="0">
              <a:spAutoFit/>
            </a:bodyPr>
            <a:lstStyle/>
            <a:p>
              <a:r>
                <a:rPr lang="en-US" sz="2000" b="1" dirty="0" smtClean="0"/>
                <a:t>A = 0.05</a:t>
              </a:r>
            </a:p>
            <a:p>
              <a:r>
                <a:rPr lang="en-US" sz="2000" b="1" dirty="0" smtClean="0"/>
                <a:t>C = 0</a:t>
              </a:r>
            </a:p>
            <a:p>
              <a:r>
                <a:rPr lang="en-US" sz="2000" b="1" dirty="0" smtClean="0"/>
                <a:t>G = 0.95</a:t>
              </a:r>
            </a:p>
            <a:p>
              <a:r>
                <a:rPr lang="en-US" sz="2000" b="1" dirty="0"/>
                <a:t>T = </a:t>
              </a:r>
              <a:r>
                <a:rPr lang="en-US" sz="2000" b="1" dirty="0" smtClean="0"/>
                <a:t>0</a:t>
              </a:r>
              <a:endParaRPr lang="en-US" sz="2000" b="1" dirty="0"/>
            </a:p>
          </p:txBody>
        </p:sp>
        <p:sp>
          <p:nvSpPr>
            <p:cNvPr id="45" name="TextBox 44"/>
            <p:cNvSpPr txBox="1"/>
            <p:nvPr/>
          </p:nvSpPr>
          <p:spPr>
            <a:xfrm>
              <a:off x="2209799" y="1676400"/>
              <a:ext cx="1133965" cy="1390575"/>
            </a:xfrm>
            <a:prstGeom prst="rect">
              <a:avLst/>
            </a:prstGeom>
            <a:noFill/>
          </p:spPr>
          <p:txBody>
            <a:bodyPr wrap="square" rtlCol="0">
              <a:spAutoFit/>
            </a:bodyPr>
            <a:lstStyle/>
            <a:p>
              <a:r>
                <a:rPr lang="en-US" sz="2000" b="1" dirty="0" smtClean="0"/>
                <a:t>A = 0.25</a:t>
              </a:r>
            </a:p>
            <a:p>
              <a:r>
                <a:rPr lang="en-US" sz="2000" b="1" dirty="0" smtClean="0"/>
                <a:t>C = 0.25</a:t>
              </a:r>
            </a:p>
            <a:p>
              <a:r>
                <a:rPr lang="en-US" sz="2000" b="1" dirty="0" smtClean="0"/>
                <a:t>G = 0.25</a:t>
              </a:r>
            </a:p>
            <a:p>
              <a:r>
                <a:rPr lang="en-US" sz="2000" b="1" dirty="0"/>
                <a:t>T = </a:t>
              </a:r>
              <a:r>
                <a:rPr lang="en-US" sz="2000" b="1" dirty="0" smtClean="0"/>
                <a:t>0.25</a:t>
              </a:r>
              <a:endParaRPr lang="en-US" sz="2000" b="1" dirty="0"/>
            </a:p>
          </p:txBody>
        </p:sp>
        <p:sp>
          <p:nvSpPr>
            <p:cNvPr id="46" name="TextBox 45"/>
            <p:cNvSpPr txBox="1"/>
            <p:nvPr/>
          </p:nvSpPr>
          <p:spPr>
            <a:xfrm>
              <a:off x="5647835" y="1676400"/>
              <a:ext cx="1133965" cy="1390575"/>
            </a:xfrm>
            <a:prstGeom prst="rect">
              <a:avLst/>
            </a:prstGeom>
            <a:noFill/>
          </p:spPr>
          <p:txBody>
            <a:bodyPr wrap="square" rtlCol="0">
              <a:spAutoFit/>
            </a:bodyPr>
            <a:lstStyle/>
            <a:p>
              <a:r>
                <a:rPr lang="en-US" sz="2000" b="1" dirty="0" smtClean="0"/>
                <a:t>A = 0.4</a:t>
              </a:r>
            </a:p>
            <a:p>
              <a:r>
                <a:rPr lang="en-US" sz="2000" b="1" dirty="0" smtClean="0"/>
                <a:t>C = 0.1</a:t>
              </a:r>
            </a:p>
            <a:p>
              <a:r>
                <a:rPr lang="en-US" sz="2000" b="1" dirty="0" smtClean="0"/>
                <a:t>G = 0.1</a:t>
              </a:r>
            </a:p>
            <a:p>
              <a:r>
                <a:rPr lang="en-US" sz="2000" b="1" dirty="0"/>
                <a:t>T = </a:t>
              </a:r>
              <a:r>
                <a:rPr lang="en-US" sz="2000" b="1" dirty="0" smtClean="0"/>
                <a:t>0.4</a:t>
              </a:r>
              <a:endParaRPr lang="en-US" sz="2000" b="1" dirty="0"/>
            </a:p>
          </p:txBody>
        </p:sp>
      </p:gr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8460334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HMM Features</a:t>
            </a:r>
            <a:endParaRPr lang="en-US" dirty="0"/>
          </a:p>
        </p:txBody>
      </p:sp>
      <p:sp>
        <p:nvSpPr>
          <p:cNvPr id="3" name="Content Placeholder 2"/>
          <p:cNvSpPr>
            <a:spLocks noGrp="1"/>
          </p:cNvSpPr>
          <p:nvPr>
            <p:ph idx="1"/>
          </p:nvPr>
        </p:nvSpPr>
        <p:spPr/>
        <p:txBody>
          <a:bodyPr/>
          <a:lstStyle/>
          <a:p>
            <a:endParaRPr lang="en-US" dirty="0"/>
          </a:p>
        </p:txBody>
      </p:sp>
      <p:grpSp>
        <p:nvGrpSpPr>
          <p:cNvPr id="92" name="Group 91"/>
          <p:cNvGrpSpPr/>
          <p:nvPr/>
        </p:nvGrpSpPr>
        <p:grpSpPr>
          <a:xfrm>
            <a:off x="1143000" y="2378095"/>
            <a:ext cx="6896100" cy="3888136"/>
            <a:chOff x="762000" y="1676400"/>
            <a:chExt cx="7391400" cy="4085375"/>
          </a:xfrm>
        </p:grpSpPr>
        <p:grpSp>
          <p:nvGrpSpPr>
            <p:cNvPr id="93" name="Group 92"/>
            <p:cNvGrpSpPr/>
            <p:nvPr/>
          </p:nvGrpSpPr>
          <p:grpSpPr>
            <a:xfrm>
              <a:off x="762000" y="3533239"/>
              <a:ext cx="1600200" cy="914400"/>
              <a:chOff x="762000" y="3886200"/>
              <a:chExt cx="1600200" cy="914400"/>
            </a:xfrm>
          </p:grpSpPr>
          <p:sp>
            <p:nvSpPr>
              <p:cNvPr id="126" name="Oval 125"/>
              <p:cNvSpPr/>
              <p:nvPr/>
            </p:nvSpPr>
            <p:spPr>
              <a:xfrm>
                <a:off x="762000" y="3886200"/>
                <a:ext cx="990600" cy="914400"/>
              </a:xfrm>
              <a:prstGeom prst="ellipse">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Arrow Connector 126"/>
              <p:cNvCxnSpPr>
                <a:stCxn id="126"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914400" y="4163216"/>
                <a:ext cx="838200" cy="388067"/>
              </a:xfrm>
              <a:prstGeom prst="rect">
                <a:avLst/>
              </a:prstGeom>
              <a:noFill/>
            </p:spPr>
            <p:txBody>
              <a:bodyPr wrap="square" rtlCol="0">
                <a:spAutoFit/>
              </a:bodyPr>
              <a:lstStyle/>
              <a:p>
                <a:r>
                  <a:rPr lang="en-US" b="1" dirty="0" smtClean="0"/>
                  <a:t>Start</a:t>
                </a:r>
                <a:endParaRPr lang="en-US" b="1" dirty="0"/>
              </a:p>
            </p:txBody>
          </p:sp>
        </p:grpSp>
        <p:grpSp>
          <p:nvGrpSpPr>
            <p:cNvPr id="94" name="Group 93"/>
            <p:cNvGrpSpPr/>
            <p:nvPr/>
          </p:nvGrpSpPr>
          <p:grpSpPr>
            <a:xfrm>
              <a:off x="2362200" y="3533239"/>
              <a:ext cx="1600200" cy="914400"/>
              <a:chOff x="762000" y="3886200"/>
              <a:chExt cx="1600200" cy="914400"/>
            </a:xfrm>
          </p:grpSpPr>
          <p:sp>
            <p:nvSpPr>
              <p:cNvPr id="123" name="Oval 122"/>
              <p:cNvSpPr/>
              <p:nvPr/>
            </p:nvSpPr>
            <p:spPr>
              <a:xfrm>
                <a:off x="762000" y="3886200"/>
                <a:ext cx="990600" cy="914400"/>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4" name="Straight Arrow Connector 123"/>
              <p:cNvCxnSpPr>
                <a:stCxn id="123"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914400" y="4163216"/>
                <a:ext cx="779261" cy="388068"/>
              </a:xfrm>
              <a:prstGeom prst="rect">
                <a:avLst/>
              </a:prstGeom>
              <a:noFill/>
            </p:spPr>
            <p:txBody>
              <a:bodyPr wrap="square" rtlCol="0">
                <a:spAutoFit/>
              </a:bodyPr>
              <a:lstStyle/>
              <a:p>
                <a:r>
                  <a:rPr lang="en-US" b="1" dirty="0" smtClean="0"/>
                  <a:t>Exon</a:t>
                </a:r>
                <a:endParaRPr lang="en-US" b="1" dirty="0"/>
              </a:p>
            </p:txBody>
          </p:sp>
        </p:grpSp>
        <p:grpSp>
          <p:nvGrpSpPr>
            <p:cNvPr id="95" name="Group 94"/>
            <p:cNvGrpSpPr/>
            <p:nvPr/>
          </p:nvGrpSpPr>
          <p:grpSpPr>
            <a:xfrm>
              <a:off x="3962400" y="3533239"/>
              <a:ext cx="1600201" cy="914400"/>
              <a:chOff x="762000" y="3886200"/>
              <a:chExt cx="1600201" cy="914400"/>
            </a:xfrm>
          </p:grpSpPr>
          <p:sp>
            <p:nvSpPr>
              <p:cNvPr id="120" name="Oval 119"/>
              <p:cNvSpPr/>
              <p:nvPr/>
            </p:nvSpPr>
            <p:spPr>
              <a:xfrm>
                <a:off x="762000" y="3886200"/>
                <a:ext cx="990600" cy="914400"/>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Arrow Connector 120"/>
              <p:cNvCxnSpPr>
                <a:stCxn id="120" idx="6"/>
              </p:cNvCxnSpPr>
              <p:nvPr/>
            </p:nvCxnSpPr>
            <p:spPr>
              <a:xfrm>
                <a:off x="1752600" y="4343400"/>
                <a:ext cx="609601"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914400" y="4163216"/>
                <a:ext cx="685800" cy="369332"/>
              </a:xfrm>
              <a:prstGeom prst="rect">
                <a:avLst/>
              </a:prstGeom>
              <a:noFill/>
            </p:spPr>
            <p:txBody>
              <a:bodyPr wrap="square" rtlCol="0">
                <a:spAutoFit/>
              </a:bodyPr>
              <a:lstStyle/>
              <a:p>
                <a:r>
                  <a:rPr lang="en-US" b="1" dirty="0" smtClean="0"/>
                  <a:t>5’ SS</a:t>
                </a:r>
                <a:endParaRPr lang="en-US" b="1" dirty="0"/>
              </a:p>
            </p:txBody>
          </p:sp>
        </p:grpSp>
        <p:grpSp>
          <p:nvGrpSpPr>
            <p:cNvPr id="96" name="Group 95"/>
            <p:cNvGrpSpPr/>
            <p:nvPr/>
          </p:nvGrpSpPr>
          <p:grpSpPr>
            <a:xfrm>
              <a:off x="5562600" y="3533239"/>
              <a:ext cx="1600200" cy="914400"/>
              <a:chOff x="762000" y="3886200"/>
              <a:chExt cx="1600200" cy="914400"/>
            </a:xfrm>
          </p:grpSpPr>
          <p:sp>
            <p:nvSpPr>
              <p:cNvPr id="117" name="Oval 116"/>
              <p:cNvSpPr/>
              <p:nvPr/>
            </p:nvSpPr>
            <p:spPr>
              <a:xfrm>
                <a:off x="762000" y="3886200"/>
                <a:ext cx="990600" cy="914400"/>
              </a:xfrm>
              <a:prstGeom prst="ellipse">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Arrow Connector 117"/>
              <p:cNvCxnSpPr>
                <a:stCxn id="117"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840305" y="4163216"/>
                <a:ext cx="838200" cy="369332"/>
              </a:xfrm>
              <a:prstGeom prst="rect">
                <a:avLst/>
              </a:prstGeom>
              <a:noFill/>
            </p:spPr>
            <p:txBody>
              <a:bodyPr wrap="square" rtlCol="0">
                <a:spAutoFit/>
              </a:bodyPr>
              <a:lstStyle/>
              <a:p>
                <a:r>
                  <a:rPr lang="en-US" b="1" dirty="0" smtClean="0"/>
                  <a:t>Intron</a:t>
                </a:r>
                <a:endParaRPr lang="en-US" b="1" dirty="0"/>
              </a:p>
            </p:txBody>
          </p:sp>
        </p:grpSp>
        <p:grpSp>
          <p:nvGrpSpPr>
            <p:cNvPr id="97" name="Group 96"/>
            <p:cNvGrpSpPr/>
            <p:nvPr/>
          </p:nvGrpSpPr>
          <p:grpSpPr>
            <a:xfrm>
              <a:off x="7162800" y="3533239"/>
              <a:ext cx="990600" cy="914400"/>
              <a:chOff x="762000" y="3886200"/>
              <a:chExt cx="990600" cy="914400"/>
            </a:xfrm>
          </p:grpSpPr>
          <p:sp>
            <p:nvSpPr>
              <p:cNvPr id="115" name="Oval 114"/>
              <p:cNvSpPr/>
              <p:nvPr/>
            </p:nvSpPr>
            <p:spPr>
              <a:xfrm>
                <a:off x="762000" y="3886200"/>
                <a:ext cx="990600" cy="914400"/>
              </a:xfrm>
              <a:prstGeom prst="ellips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914400" y="4163216"/>
                <a:ext cx="685800" cy="369332"/>
              </a:xfrm>
              <a:prstGeom prst="rect">
                <a:avLst/>
              </a:prstGeom>
              <a:noFill/>
            </p:spPr>
            <p:txBody>
              <a:bodyPr wrap="square" rtlCol="0">
                <a:spAutoFit/>
              </a:bodyPr>
              <a:lstStyle/>
              <a:p>
                <a:r>
                  <a:rPr lang="en-US" b="1" dirty="0" smtClean="0"/>
                  <a:t>Stop</a:t>
                </a:r>
                <a:endParaRPr lang="en-US" b="1" dirty="0"/>
              </a:p>
            </p:txBody>
          </p:sp>
        </p:grpSp>
        <p:sp>
          <p:nvSpPr>
            <p:cNvPr id="98" name="TextBox 97"/>
            <p:cNvSpPr txBox="1"/>
            <p:nvPr/>
          </p:nvSpPr>
          <p:spPr>
            <a:xfrm>
              <a:off x="1752600" y="4230707"/>
              <a:ext cx="609601" cy="388068"/>
            </a:xfrm>
            <a:prstGeom prst="rect">
              <a:avLst/>
            </a:prstGeom>
            <a:noFill/>
          </p:spPr>
          <p:txBody>
            <a:bodyPr wrap="square" rtlCol="0">
              <a:spAutoFit/>
            </a:bodyPr>
            <a:lstStyle/>
            <a:p>
              <a:pPr algn="ctr"/>
              <a:r>
                <a:rPr lang="en-US" b="1" dirty="0" smtClean="0">
                  <a:solidFill>
                    <a:schemeClr val="bg1">
                      <a:lumMod val="50000"/>
                    </a:schemeClr>
                  </a:solidFill>
                </a:rPr>
                <a:t>1.0</a:t>
              </a:r>
              <a:endParaRPr lang="en-US" b="1" dirty="0">
                <a:solidFill>
                  <a:schemeClr val="bg1">
                    <a:lumMod val="50000"/>
                  </a:schemeClr>
                </a:solidFill>
              </a:endParaRPr>
            </a:p>
          </p:txBody>
        </p:sp>
        <p:sp>
          <p:nvSpPr>
            <p:cNvPr id="99" name="TextBox 98"/>
            <p:cNvSpPr txBox="1"/>
            <p:nvPr/>
          </p:nvSpPr>
          <p:spPr>
            <a:xfrm>
              <a:off x="3366247" y="4230707"/>
              <a:ext cx="609601" cy="388068"/>
            </a:xfrm>
            <a:prstGeom prst="rect">
              <a:avLst/>
            </a:prstGeom>
            <a:noFill/>
          </p:spPr>
          <p:txBody>
            <a:bodyPr wrap="square" rtlCol="0">
              <a:spAutoFit/>
            </a:bodyPr>
            <a:lstStyle/>
            <a:p>
              <a:pPr algn="ctr"/>
              <a:r>
                <a:rPr lang="en-US" b="1" dirty="0" smtClean="0">
                  <a:solidFill>
                    <a:schemeClr val="bg1">
                      <a:lumMod val="50000"/>
                    </a:schemeClr>
                  </a:solidFill>
                </a:rPr>
                <a:t>0.1</a:t>
              </a:r>
              <a:endParaRPr lang="en-US" b="1" dirty="0">
                <a:solidFill>
                  <a:schemeClr val="bg1">
                    <a:lumMod val="50000"/>
                  </a:schemeClr>
                </a:solidFill>
              </a:endParaRPr>
            </a:p>
          </p:txBody>
        </p:sp>
        <p:sp>
          <p:nvSpPr>
            <p:cNvPr id="100" name="TextBox 99"/>
            <p:cNvSpPr txBox="1"/>
            <p:nvPr/>
          </p:nvSpPr>
          <p:spPr>
            <a:xfrm>
              <a:off x="4953000" y="4219039"/>
              <a:ext cx="609601" cy="388068"/>
            </a:xfrm>
            <a:prstGeom prst="rect">
              <a:avLst/>
            </a:prstGeom>
            <a:noFill/>
          </p:spPr>
          <p:txBody>
            <a:bodyPr wrap="square" rtlCol="0">
              <a:spAutoFit/>
            </a:bodyPr>
            <a:lstStyle/>
            <a:p>
              <a:pPr algn="ctr"/>
              <a:r>
                <a:rPr lang="en-US" b="1" dirty="0" smtClean="0">
                  <a:solidFill>
                    <a:schemeClr val="bg1">
                      <a:lumMod val="50000"/>
                    </a:schemeClr>
                  </a:solidFill>
                </a:rPr>
                <a:t>1.0</a:t>
              </a:r>
              <a:endParaRPr lang="en-US" b="1" dirty="0">
                <a:solidFill>
                  <a:schemeClr val="bg1">
                    <a:lumMod val="50000"/>
                  </a:schemeClr>
                </a:solidFill>
              </a:endParaRPr>
            </a:p>
          </p:txBody>
        </p:sp>
        <p:sp>
          <p:nvSpPr>
            <p:cNvPr id="101" name="TextBox 100"/>
            <p:cNvSpPr txBox="1"/>
            <p:nvPr/>
          </p:nvSpPr>
          <p:spPr>
            <a:xfrm>
              <a:off x="6553200" y="4219039"/>
              <a:ext cx="609601" cy="388068"/>
            </a:xfrm>
            <a:prstGeom prst="rect">
              <a:avLst/>
            </a:prstGeom>
            <a:noFill/>
          </p:spPr>
          <p:txBody>
            <a:bodyPr wrap="square" rtlCol="0">
              <a:spAutoFit/>
            </a:bodyPr>
            <a:lstStyle/>
            <a:p>
              <a:pPr algn="ctr"/>
              <a:r>
                <a:rPr lang="en-US" b="1" dirty="0" smtClean="0">
                  <a:solidFill>
                    <a:schemeClr val="bg1">
                      <a:lumMod val="50000"/>
                    </a:schemeClr>
                  </a:solidFill>
                </a:rPr>
                <a:t>0.1</a:t>
              </a:r>
              <a:endParaRPr lang="en-US" b="1" dirty="0">
                <a:solidFill>
                  <a:schemeClr val="bg1">
                    <a:lumMod val="50000"/>
                  </a:schemeClr>
                </a:solidFill>
              </a:endParaRPr>
            </a:p>
          </p:txBody>
        </p:sp>
        <p:cxnSp>
          <p:nvCxnSpPr>
            <p:cNvPr id="102" name="Curved Connector 101"/>
            <p:cNvCxnSpPr>
              <a:stCxn id="123" idx="5"/>
              <a:endCxn id="123" idx="3"/>
            </p:cNvCxnSpPr>
            <p:nvPr/>
          </p:nvCxnSpPr>
          <p:spPr>
            <a:xfrm rot="5400000">
              <a:off x="2857500" y="3963498"/>
              <a:ext cx="12700" cy="700460"/>
            </a:xfrm>
            <a:prstGeom prst="curvedConnector3">
              <a:avLst>
                <a:gd name="adj1" fmla="val 7936772"/>
              </a:avLst>
            </a:prstGeom>
            <a:ln w="571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Curved Connector 102"/>
            <p:cNvCxnSpPr/>
            <p:nvPr/>
          </p:nvCxnSpPr>
          <p:spPr>
            <a:xfrm rot="5400000">
              <a:off x="6061121" y="3951359"/>
              <a:ext cx="12700" cy="700460"/>
            </a:xfrm>
            <a:prstGeom prst="curvedConnector3">
              <a:avLst>
                <a:gd name="adj1" fmla="val 7936772"/>
              </a:avLst>
            </a:prstGeom>
            <a:ln w="571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2590800" y="5373707"/>
              <a:ext cx="609601" cy="388068"/>
            </a:xfrm>
            <a:prstGeom prst="rect">
              <a:avLst/>
            </a:prstGeom>
            <a:noFill/>
          </p:spPr>
          <p:txBody>
            <a:bodyPr wrap="square" rtlCol="0">
              <a:spAutoFit/>
            </a:bodyPr>
            <a:lstStyle/>
            <a:p>
              <a:pPr algn="ctr"/>
              <a:r>
                <a:rPr lang="en-US" b="1" dirty="0" smtClean="0">
                  <a:solidFill>
                    <a:schemeClr val="bg1">
                      <a:lumMod val="50000"/>
                    </a:schemeClr>
                  </a:solidFill>
                </a:rPr>
                <a:t>0.9</a:t>
              </a:r>
              <a:endParaRPr lang="en-US" b="1" dirty="0">
                <a:solidFill>
                  <a:schemeClr val="bg1">
                    <a:lumMod val="50000"/>
                  </a:schemeClr>
                </a:solidFill>
              </a:endParaRPr>
            </a:p>
          </p:txBody>
        </p:sp>
        <p:sp>
          <p:nvSpPr>
            <p:cNvPr id="105" name="TextBox 104"/>
            <p:cNvSpPr txBox="1"/>
            <p:nvPr/>
          </p:nvSpPr>
          <p:spPr>
            <a:xfrm>
              <a:off x="5791200" y="5362039"/>
              <a:ext cx="609601" cy="388068"/>
            </a:xfrm>
            <a:prstGeom prst="rect">
              <a:avLst/>
            </a:prstGeom>
            <a:noFill/>
          </p:spPr>
          <p:txBody>
            <a:bodyPr wrap="square" rtlCol="0">
              <a:spAutoFit/>
            </a:bodyPr>
            <a:lstStyle/>
            <a:p>
              <a:pPr algn="ctr"/>
              <a:r>
                <a:rPr lang="en-US" b="1" dirty="0" smtClean="0">
                  <a:solidFill>
                    <a:schemeClr val="bg1">
                      <a:lumMod val="50000"/>
                    </a:schemeClr>
                  </a:solidFill>
                </a:rPr>
                <a:t>0.9</a:t>
              </a:r>
              <a:endParaRPr lang="en-US" b="1" dirty="0">
                <a:solidFill>
                  <a:schemeClr val="bg1">
                    <a:lumMod val="50000"/>
                  </a:schemeClr>
                </a:solidFill>
              </a:endParaRPr>
            </a:p>
          </p:txBody>
        </p:sp>
        <p:sp>
          <p:nvSpPr>
            <p:cNvPr id="106" name="Left Bracket 105"/>
            <p:cNvSpPr/>
            <p:nvPr/>
          </p:nvSpPr>
          <p:spPr>
            <a:xfrm rot="-5400000">
              <a:off x="6047885" y="2342124"/>
              <a:ext cx="152400" cy="1163030"/>
            </a:xfrm>
            <a:prstGeom prst="leftBracket">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Left Bracket 106"/>
            <p:cNvSpPr/>
            <p:nvPr/>
          </p:nvSpPr>
          <p:spPr>
            <a:xfrm rot="-5400000">
              <a:off x="2695085" y="2342124"/>
              <a:ext cx="152400" cy="1163030"/>
            </a:xfrm>
            <a:prstGeom prst="leftBracket">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Left Bracket 107"/>
            <p:cNvSpPr/>
            <p:nvPr/>
          </p:nvSpPr>
          <p:spPr>
            <a:xfrm rot="-5400000">
              <a:off x="4371485" y="2342124"/>
              <a:ext cx="152400" cy="1163030"/>
            </a:xfrm>
            <a:prstGeom prst="leftBracket">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Connector 108"/>
            <p:cNvCxnSpPr>
              <a:stCxn id="123" idx="0"/>
            </p:cNvCxnSpPr>
            <p:nvPr/>
          </p:nvCxnSpPr>
          <p:spPr>
            <a:xfrm flipH="1" flipV="1">
              <a:off x="2771285" y="2999839"/>
              <a:ext cx="86215" cy="53340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flipV="1">
              <a:off x="4457701" y="2999839"/>
              <a:ext cx="1" cy="53340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6057901" y="2999839"/>
              <a:ext cx="38099" cy="53340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3971435" y="1676400"/>
              <a:ext cx="1133965" cy="1390575"/>
            </a:xfrm>
            <a:prstGeom prst="rect">
              <a:avLst/>
            </a:prstGeom>
            <a:noFill/>
            <a:ln>
              <a:noFill/>
            </a:ln>
          </p:spPr>
          <p:txBody>
            <a:bodyPr wrap="square" rtlCol="0">
              <a:spAutoFit/>
            </a:bodyPr>
            <a:lstStyle/>
            <a:p>
              <a:r>
                <a:rPr lang="en-US" sz="2000" b="1" dirty="0" smtClean="0">
                  <a:solidFill>
                    <a:schemeClr val="bg1">
                      <a:lumMod val="50000"/>
                    </a:schemeClr>
                  </a:solidFill>
                </a:rPr>
                <a:t>A = 0.05</a:t>
              </a:r>
            </a:p>
            <a:p>
              <a:r>
                <a:rPr lang="en-US" sz="2000" b="1" dirty="0" smtClean="0">
                  <a:solidFill>
                    <a:schemeClr val="bg1">
                      <a:lumMod val="50000"/>
                    </a:schemeClr>
                  </a:solidFill>
                </a:rPr>
                <a:t>C = 0</a:t>
              </a:r>
            </a:p>
            <a:p>
              <a:r>
                <a:rPr lang="en-US" sz="2000" b="1" dirty="0" smtClean="0">
                  <a:solidFill>
                    <a:schemeClr val="bg1">
                      <a:lumMod val="50000"/>
                    </a:schemeClr>
                  </a:solidFill>
                </a:rPr>
                <a:t>G = 0.95</a:t>
              </a:r>
            </a:p>
            <a:p>
              <a:r>
                <a:rPr lang="en-US" sz="2000" b="1" dirty="0">
                  <a:solidFill>
                    <a:schemeClr val="bg1">
                      <a:lumMod val="50000"/>
                    </a:schemeClr>
                  </a:solidFill>
                </a:rPr>
                <a:t>T = </a:t>
              </a:r>
              <a:r>
                <a:rPr lang="en-US" sz="2000" b="1" dirty="0" smtClean="0">
                  <a:solidFill>
                    <a:schemeClr val="bg1">
                      <a:lumMod val="50000"/>
                    </a:schemeClr>
                  </a:solidFill>
                </a:rPr>
                <a:t>0</a:t>
              </a:r>
              <a:endParaRPr lang="en-US" sz="2000" b="1" dirty="0">
                <a:solidFill>
                  <a:schemeClr val="bg1">
                    <a:lumMod val="50000"/>
                  </a:schemeClr>
                </a:solidFill>
              </a:endParaRPr>
            </a:p>
          </p:txBody>
        </p:sp>
        <p:sp>
          <p:nvSpPr>
            <p:cNvPr id="113" name="TextBox 112"/>
            <p:cNvSpPr txBox="1"/>
            <p:nvPr/>
          </p:nvSpPr>
          <p:spPr>
            <a:xfrm>
              <a:off x="2209799" y="1676400"/>
              <a:ext cx="1133965" cy="1713965"/>
            </a:xfrm>
            <a:prstGeom prst="rect">
              <a:avLst/>
            </a:prstGeom>
            <a:noFill/>
          </p:spPr>
          <p:txBody>
            <a:bodyPr wrap="square" rtlCol="0">
              <a:spAutoFit/>
            </a:bodyPr>
            <a:lstStyle/>
            <a:p>
              <a:r>
                <a:rPr lang="en-US" sz="2000" b="1" dirty="0" smtClean="0">
                  <a:solidFill>
                    <a:schemeClr val="bg1">
                      <a:lumMod val="50000"/>
                    </a:schemeClr>
                  </a:solidFill>
                </a:rPr>
                <a:t>A = 0.25</a:t>
              </a:r>
            </a:p>
            <a:p>
              <a:r>
                <a:rPr lang="en-US" sz="2000" b="1" dirty="0" smtClean="0">
                  <a:solidFill>
                    <a:schemeClr val="bg1">
                      <a:lumMod val="50000"/>
                    </a:schemeClr>
                  </a:solidFill>
                </a:rPr>
                <a:t>C = 0.25</a:t>
              </a:r>
            </a:p>
            <a:p>
              <a:r>
                <a:rPr lang="en-US" sz="2000" b="1" dirty="0" smtClean="0">
                  <a:solidFill>
                    <a:schemeClr val="bg1">
                      <a:lumMod val="50000"/>
                    </a:schemeClr>
                  </a:solidFill>
                </a:rPr>
                <a:t>G = 0.25</a:t>
              </a:r>
            </a:p>
            <a:p>
              <a:r>
                <a:rPr lang="en-US" sz="2000" b="1" dirty="0">
                  <a:solidFill>
                    <a:schemeClr val="bg1">
                      <a:lumMod val="50000"/>
                    </a:schemeClr>
                  </a:solidFill>
                </a:rPr>
                <a:t>T = 0.25</a:t>
              </a:r>
            </a:p>
            <a:p>
              <a:endParaRPr lang="en-US" sz="2000" b="1" dirty="0">
                <a:solidFill>
                  <a:schemeClr val="bg1">
                    <a:lumMod val="50000"/>
                  </a:schemeClr>
                </a:solidFill>
              </a:endParaRPr>
            </a:p>
          </p:txBody>
        </p:sp>
        <p:sp>
          <p:nvSpPr>
            <p:cNvPr id="114" name="TextBox 113"/>
            <p:cNvSpPr txBox="1"/>
            <p:nvPr/>
          </p:nvSpPr>
          <p:spPr>
            <a:xfrm>
              <a:off x="5647835" y="1676400"/>
              <a:ext cx="1133965" cy="1390575"/>
            </a:xfrm>
            <a:prstGeom prst="rect">
              <a:avLst/>
            </a:prstGeom>
            <a:noFill/>
          </p:spPr>
          <p:txBody>
            <a:bodyPr wrap="square" rtlCol="0">
              <a:spAutoFit/>
            </a:bodyPr>
            <a:lstStyle/>
            <a:p>
              <a:r>
                <a:rPr lang="en-US" sz="2000" b="1" dirty="0" smtClean="0">
                  <a:solidFill>
                    <a:schemeClr val="bg1">
                      <a:lumMod val="50000"/>
                    </a:schemeClr>
                  </a:solidFill>
                </a:rPr>
                <a:t>A = 0.4</a:t>
              </a:r>
            </a:p>
            <a:p>
              <a:r>
                <a:rPr lang="en-US" sz="2000" b="1" dirty="0" smtClean="0">
                  <a:solidFill>
                    <a:schemeClr val="bg1">
                      <a:lumMod val="50000"/>
                    </a:schemeClr>
                  </a:solidFill>
                </a:rPr>
                <a:t>C = 0.1</a:t>
              </a:r>
            </a:p>
            <a:p>
              <a:r>
                <a:rPr lang="en-US" sz="2000" b="1" dirty="0" smtClean="0">
                  <a:solidFill>
                    <a:schemeClr val="bg1">
                      <a:lumMod val="50000"/>
                    </a:schemeClr>
                  </a:solidFill>
                </a:rPr>
                <a:t>G = 0.1</a:t>
              </a:r>
            </a:p>
            <a:p>
              <a:r>
                <a:rPr lang="en-US" sz="2000" b="1" dirty="0">
                  <a:solidFill>
                    <a:schemeClr val="bg1">
                      <a:lumMod val="50000"/>
                    </a:schemeClr>
                  </a:solidFill>
                </a:rPr>
                <a:t>T = </a:t>
              </a:r>
              <a:r>
                <a:rPr lang="en-US" sz="2000" b="1" dirty="0" smtClean="0">
                  <a:solidFill>
                    <a:schemeClr val="bg1">
                      <a:lumMod val="50000"/>
                    </a:schemeClr>
                  </a:solidFill>
                </a:rPr>
                <a:t>0.4</a:t>
              </a:r>
              <a:endParaRPr lang="en-US" sz="2000" b="1" dirty="0">
                <a:solidFill>
                  <a:schemeClr val="bg1">
                    <a:lumMod val="50000"/>
                  </a:schemeClr>
                </a:solidFill>
              </a:endParaRPr>
            </a:p>
          </p:txBody>
        </p:sp>
      </p:grpSp>
      <p:sp>
        <p:nvSpPr>
          <p:cNvPr id="42" name="TextBox 41"/>
          <p:cNvSpPr txBox="1"/>
          <p:nvPr/>
        </p:nvSpPr>
        <p:spPr>
          <a:xfrm>
            <a:off x="3205689" y="1524000"/>
            <a:ext cx="2673586" cy="854095"/>
          </a:xfrm>
          <a:prstGeom prst="rect">
            <a:avLst/>
          </a:prstGeom>
          <a:solidFill>
            <a:schemeClr val="bg1"/>
          </a:solidFill>
          <a:ln>
            <a:solidFill>
              <a:schemeClr val="tx1"/>
            </a:solidFill>
          </a:ln>
        </p:spPr>
        <p:txBody>
          <a:bodyPr wrap="square" rtlCol="0">
            <a:spAutoFit/>
          </a:bodyPr>
          <a:lstStyle/>
          <a:p>
            <a:pPr algn="ctr"/>
            <a:r>
              <a:rPr lang="en-US" sz="2400" b="1" dirty="0" smtClean="0">
                <a:solidFill>
                  <a:srgbClr val="FF0000"/>
                </a:solidFill>
              </a:rPr>
              <a:t>Nucleotide Types</a:t>
            </a:r>
          </a:p>
          <a:p>
            <a:pPr algn="ctr"/>
            <a:r>
              <a:rPr lang="en-US" sz="2400" b="1" dirty="0" smtClean="0">
                <a:solidFill>
                  <a:srgbClr val="FF0000"/>
                </a:solidFill>
              </a:rPr>
              <a:t>(States)</a:t>
            </a:r>
            <a:endParaRPr lang="en-US" b="1" dirty="0">
              <a:solidFill>
                <a:srgbClr val="FF0000"/>
              </a:solidFill>
            </a:endParaRPr>
          </a:p>
        </p:txBody>
      </p:sp>
      <p:cxnSp>
        <p:nvCxnSpPr>
          <p:cNvPr id="6" name="Straight Arrow Connector 5"/>
          <p:cNvCxnSpPr>
            <a:stCxn id="42" idx="2"/>
          </p:cNvCxnSpPr>
          <p:nvPr/>
        </p:nvCxnSpPr>
        <p:spPr>
          <a:xfrm flipH="1">
            <a:off x="1616985" y="2378095"/>
            <a:ext cx="2925497" cy="1767192"/>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2" idx="2"/>
          </p:cNvCxnSpPr>
          <p:nvPr/>
        </p:nvCxnSpPr>
        <p:spPr>
          <a:xfrm flipH="1">
            <a:off x="3109955" y="2378095"/>
            <a:ext cx="1432527" cy="1767192"/>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2" idx="2"/>
          </p:cNvCxnSpPr>
          <p:nvPr/>
        </p:nvCxnSpPr>
        <p:spPr>
          <a:xfrm>
            <a:off x="4542482" y="2378095"/>
            <a:ext cx="60443" cy="1767192"/>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2" idx="2"/>
          </p:cNvCxnSpPr>
          <p:nvPr/>
        </p:nvCxnSpPr>
        <p:spPr>
          <a:xfrm>
            <a:off x="4542482" y="2378095"/>
            <a:ext cx="3142115" cy="1767192"/>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2" idx="2"/>
            <a:endCxn id="117" idx="0"/>
          </p:cNvCxnSpPr>
          <p:nvPr/>
        </p:nvCxnSpPr>
        <p:spPr>
          <a:xfrm>
            <a:off x="4542482" y="2378095"/>
            <a:ext cx="1541538" cy="1767192"/>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3160412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HMM Features</a:t>
            </a:r>
            <a:endParaRPr lang="en-US" dirty="0"/>
          </a:p>
        </p:txBody>
      </p:sp>
      <p:sp>
        <p:nvSpPr>
          <p:cNvPr id="33" name="Frame 32"/>
          <p:cNvSpPr/>
          <p:nvPr/>
        </p:nvSpPr>
        <p:spPr>
          <a:xfrm>
            <a:off x="2454344" y="2286000"/>
            <a:ext cx="1108266" cy="1200329"/>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Frame 33"/>
          <p:cNvSpPr/>
          <p:nvPr/>
        </p:nvSpPr>
        <p:spPr>
          <a:xfrm>
            <a:off x="5638800" y="2286000"/>
            <a:ext cx="1108266" cy="1200329"/>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Frame 34"/>
          <p:cNvSpPr/>
          <p:nvPr/>
        </p:nvSpPr>
        <p:spPr>
          <a:xfrm>
            <a:off x="4038600" y="2286000"/>
            <a:ext cx="1108266" cy="1200329"/>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Frame 35"/>
          <p:cNvSpPr/>
          <p:nvPr/>
        </p:nvSpPr>
        <p:spPr>
          <a:xfrm>
            <a:off x="2154866" y="4648200"/>
            <a:ext cx="488215" cy="348565"/>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Frame 36"/>
          <p:cNvSpPr/>
          <p:nvPr/>
        </p:nvSpPr>
        <p:spPr>
          <a:xfrm>
            <a:off x="6574466" y="4648200"/>
            <a:ext cx="488215" cy="348565"/>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Frame 37"/>
          <p:cNvSpPr/>
          <p:nvPr/>
        </p:nvSpPr>
        <p:spPr>
          <a:xfrm>
            <a:off x="5095651" y="4648200"/>
            <a:ext cx="488215" cy="348565"/>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Frame 38"/>
          <p:cNvSpPr/>
          <p:nvPr/>
        </p:nvSpPr>
        <p:spPr>
          <a:xfrm>
            <a:off x="3602666" y="4648200"/>
            <a:ext cx="488215" cy="348565"/>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1" name="Straight Arrow Connector 40"/>
          <p:cNvCxnSpPr>
            <a:stCxn id="36" idx="2"/>
          </p:cNvCxnSpPr>
          <p:nvPr/>
        </p:nvCxnSpPr>
        <p:spPr>
          <a:xfrm>
            <a:off x="2398974" y="4996765"/>
            <a:ext cx="2173026" cy="870635"/>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7" idx="2"/>
          </p:cNvCxnSpPr>
          <p:nvPr/>
        </p:nvCxnSpPr>
        <p:spPr>
          <a:xfrm flipH="1">
            <a:off x="4495800" y="4996765"/>
            <a:ext cx="2322774" cy="870635"/>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8" idx="2"/>
          </p:cNvCxnSpPr>
          <p:nvPr/>
        </p:nvCxnSpPr>
        <p:spPr>
          <a:xfrm flipH="1">
            <a:off x="4495800" y="4996765"/>
            <a:ext cx="843959" cy="870635"/>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3846774" y="4953000"/>
            <a:ext cx="649026" cy="91440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8" idx="2"/>
          </p:cNvCxnSpPr>
          <p:nvPr/>
        </p:nvCxnSpPr>
        <p:spPr>
          <a:xfrm flipV="1">
            <a:off x="3048000" y="1757065"/>
            <a:ext cx="1515072" cy="528935"/>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48" idx="2"/>
          </p:cNvCxnSpPr>
          <p:nvPr/>
        </p:nvCxnSpPr>
        <p:spPr>
          <a:xfrm flipV="1">
            <a:off x="4541463" y="1757065"/>
            <a:ext cx="21609" cy="518615"/>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4" idx="0"/>
            <a:endCxn id="48" idx="2"/>
          </p:cNvCxnSpPr>
          <p:nvPr/>
        </p:nvCxnSpPr>
        <p:spPr>
          <a:xfrm flipH="1" flipV="1">
            <a:off x="4563072" y="1757065"/>
            <a:ext cx="1629861" cy="528935"/>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133600" y="6015335"/>
            <a:ext cx="4745666" cy="461665"/>
          </a:xfrm>
          <a:prstGeom prst="rect">
            <a:avLst/>
          </a:prstGeom>
          <a:solidFill>
            <a:schemeClr val="bg1"/>
          </a:solidFill>
          <a:ln>
            <a:solidFill>
              <a:schemeClr val="tx1"/>
            </a:solidFill>
          </a:ln>
        </p:spPr>
        <p:txBody>
          <a:bodyPr wrap="square" rtlCol="0">
            <a:spAutoFit/>
          </a:bodyPr>
          <a:lstStyle/>
          <a:p>
            <a:pPr algn="ctr"/>
            <a:r>
              <a:rPr lang="en-US" sz="2400" b="1" dirty="0" smtClean="0">
                <a:solidFill>
                  <a:srgbClr val="FF0000"/>
                </a:solidFill>
              </a:rPr>
              <a:t>Transition Probabilities</a:t>
            </a:r>
            <a:endParaRPr lang="en-US" b="1" dirty="0">
              <a:solidFill>
                <a:srgbClr val="FF0000"/>
              </a:solidFill>
            </a:endParaRPr>
          </a:p>
        </p:txBody>
      </p:sp>
      <p:sp>
        <p:nvSpPr>
          <p:cNvPr id="48" name="TextBox 47"/>
          <p:cNvSpPr txBox="1"/>
          <p:nvPr/>
        </p:nvSpPr>
        <p:spPr>
          <a:xfrm>
            <a:off x="2190239" y="1295400"/>
            <a:ext cx="4745666" cy="461665"/>
          </a:xfrm>
          <a:prstGeom prst="rect">
            <a:avLst/>
          </a:prstGeom>
          <a:noFill/>
          <a:ln>
            <a:solidFill>
              <a:schemeClr val="tx1"/>
            </a:solidFill>
          </a:ln>
        </p:spPr>
        <p:txBody>
          <a:bodyPr wrap="square" rtlCol="0">
            <a:spAutoFit/>
          </a:bodyPr>
          <a:lstStyle/>
          <a:p>
            <a:pPr algn="ctr"/>
            <a:r>
              <a:rPr lang="en-US" sz="2400" b="1" dirty="0" smtClean="0">
                <a:solidFill>
                  <a:srgbClr val="FF0000"/>
                </a:solidFill>
              </a:rPr>
              <a:t>Emission Probabilities</a:t>
            </a:r>
            <a:endParaRPr lang="en-US" b="1" dirty="0">
              <a:solidFill>
                <a:srgbClr val="FF0000"/>
              </a:solidFill>
            </a:endParaRPr>
          </a:p>
        </p:txBody>
      </p:sp>
      <p:cxnSp>
        <p:nvCxnSpPr>
          <p:cNvPr id="54" name="Straight Arrow Connector 53"/>
          <p:cNvCxnSpPr>
            <a:stCxn id="120" idx="3"/>
          </p:cNvCxnSpPr>
          <p:nvPr/>
        </p:nvCxnSpPr>
        <p:spPr>
          <a:xfrm flipV="1">
            <a:off x="3374066" y="5867400"/>
            <a:ext cx="1121734" cy="21883"/>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19" idx="1"/>
          </p:cNvCxnSpPr>
          <p:nvPr/>
        </p:nvCxnSpPr>
        <p:spPr>
          <a:xfrm flipH="1" flipV="1">
            <a:off x="4572001" y="5867400"/>
            <a:ext cx="1316665" cy="21883"/>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2" name="Group 81"/>
          <p:cNvGrpSpPr/>
          <p:nvPr/>
        </p:nvGrpSpPr>
        <p:grpSpPr>
          <a:xfrm>
            <a:off x="1143000" y="2209800"/>
            <a:ext cx="6896100" cy="3870305"/>
            <a:chOff x="762000" y="1676400"/>
            <a:chExt cx="7391400" cy="4066639"/>
          </a:xfrm>
        </p:grpSpPr>
        <p:grpSp>
          <p:nvGrpSpPr>
            <p:cNvPr id="83" name="Group 82"/>
            <p:cNvGrpSpPr/>
            <p:nvPr/>
          </p:nvGrpSpPr>
          <p:grpSpPr>
            <a:xfrm>
              <a:off x="762000" y="3533239"/>
              <a:ext cx="1600200" cy="914400"/>
              <a:chOff x="762000" y="3886200"/>
              <a:chExt cx="1600200" cy="914400"/>
            </a:xfrm>
          </p:grpSpPr>
          <p:sp>
            <p:nvSpPr>
              <p:cNvPr id="116" name="Oval 115"/>
              <p:cNvSpPr/>
              <p:nvPr/>
            </p:nvSpPr>
            <p:spPr>
              <a:xfrm>
                <a:off x="762000" y="3886200"/>
                <a:ext cx="990600" cy="914400"/>
              </a:xfrm>
              <a:prstGeom prst="ellipse">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 name="Straight Arrow Connector 116"/>
              <p:cNvCxnSpPr>
                <a:stCxn id="116"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914400" y="4163216"/>
                <a:ext cx="838200" cy="388067"/>
              </a:xfrm>
              <a:prstGeom prst="rect">
                <a:avLst/>
              </a:prstGeom>
              <a:noFill/>
            </p:spPr>
            <p:txBody>
              <a:bodyPr wrap="square" rtlCol="0">
                <a:spAutoFit/>
              </a:bodyPr>
              <a:lstStyle/>
              <a:p>
                <a:r>
                  <a:rPr lang="en-US" b="1" dirty="0" smtClean="0"/>
                  <a:t>Start</a:t>
                </a:r>
                <a:endParaRPr lang="en-US" b="1" dirty="0"/>
              </a:p>
            </p:txBody>
          </p:sp>
        </p:grpSp>
        <p:grpSp>
          <p:nvGrpSpPr>
            <p:cNvPr id="84" name="Group 83"/>
            <p:cNvGrpSpPr/>
            <p:nvPr/>
          </p:nvGrpSpPr>
          <p:grpSpPr>
            <a:xfrm>
              <a:off x="2362200" y="3533239"/>
              <a:ext cx="1600200" cy="914400"/>
              <a:chOff x="762000" y="3886200"/>
              <a:chExt cx="1600200" cy="914400"/>
            </a:xfrm>
          </p:grpSpPr>
          <p:sp>
            <p:nvSpPr>
              <p:cNvPr id="113" name="Oval 112"/>
              <p:cNvSpPr/>
              <p:nvPr/>
            </p:nvSpPr>
            <p:spPr>
              <a:xfrm>
                <a:off x="762000" y="3886200"/>
                <a:ext cx="990600" cy="914400"/>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Arrow Connector 113"/>
              <p:cNvCxnSpPr>
                <a:stCxn id="113"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914400" y="4163216"/>
                <a:ext cx="779261" cy="388067"/>
              </a:xfrm>
              <a:prstGeom prst="rect">
                <a:avLst/>
              </a:prstGeom>
              <a:noFill/>
            </p:spPr>
            <p:txBody>
              <a:bodyPr wrap="square" rtlCol="0">
                <a:spAutoFit/>
              </a:bodyPr>
              <a:lstStyle/>
              <a:p>
                <a:r>
                  <a:rPr lang="en-US" b="1" dirty="0" smtClean="0"/>
                  <a:t>Exon</a:t>
                </a:r>
                <a:endParaRPr lang="en-US" b="1" dirty="0"/>
              </a:p>
            </p:txBody>
          </p:sp>
        </p:grpSp>
        <p:grpSp>
          <p:nvGrpSpPr>
            <p:cNvPr id="85" name="Group 84"/>
            <p:cNvGrpSpPr/>
            <p:nvPr/>
          </p:nvGrpSpPr>
          <p:grpSpPr>
            <a:xfrm>
              <a:off x="3962400" y="3533239"/>
              <a:ext cx="1600200" cy="914400"/>
              <a:chOff x="762000" y="3886200"/>
              <a:chExt cx="1600200" cy="914400"/>
            </a:xfrm>
          </p:grpSpPr>
          <p:sp>
            <p:nvSpPr>
              <p:cNvPr id="110" name="Oval 109"/>
              <p:cNvSpPr/>
              <p:nvPr/>
            </p:nvSpPr>
            <p:spPr>
              <a:xfrm>
                <a:off x="762000" y="3886200"/>
                <a:ext cx="990600" cy="914400"/>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Arrow Connector 110"/>
              <p:cNvCxnSpPr>
                <a:stCxn id="110"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914400" y="4163216"/>
                <a:ext cx="685800" cy="369332"/>
              </a:xfrm>
              <a:prstGeom prst="rect">
                <a:avLst/>
              </a:prstGeom>
              <a:noFill/>
            </p:spPr>
            <p:txBody>
              <a:bodyPr wrap="square" rtlCol="0">
                <a:spAutoFit/>
              </a:bodyPr>
              <a:lstStyle/>
              <a:p>
                <a:r>
                  <a:rPr lang="en-US" b="1" dirty="0" smtClean="0"/>
                  <a:t>5’ SS</a:t>
                </a:r>
                <a:endParaRPr lang="en-US" b="1" dirty="0"/>
              </a:p>
            </p:txBody>
          </p:sp>
        </p:grpSp>
        <p:grpSp>
          <p:nvGrpSpPr>
            <p:cNvPr id="86" name="Group 85"/>
            <p:cNvGrpSpPr/>
            <p:nvPr/>
          </p:nvGrpSpPr>
          <p:grpSpPr>
            <a:xfrm>
              <a:off x="5562600" y="3533239"/>
              <a:ext cx="1600200" cy="914400"/>
              <a:chOff x="762000" y="3886200"/>
              <a:chExt cx="1600200" cy="914400"/>
            </a:xfrm>
          </p:grpSpPr>
          <p:sp>
            <p:nvSpPr>
              <p:cNvPr id="107" name="Oval 106"/>
              <p:cNvSpPr/>
              <p:nvPr/>
            </p:nvSpPr>
            <p:spPr>
              <a:xfrm>
                <a:off x="762000" y="3886200"/>
                <a:ext cx="990600" cy="914400"/>
              </a:xfrm>
              <a:prstGeom prst="ellipse">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Arrow Connector 107"/>
              <p:cNvCxnSpPr>
                <a:stCxn id="107" idx="6"/>
              </p:cNvCxnSpPr>
              <p:nvPr/>
            </p:nvCxnSpPr>
            <p:spPr>
              <a:xfrm>
                <a:off x="1752600" y="4343400"/>
                <a:ext cx="6096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914400" y="4163216"/>
                <a:ext cx="838200" cy="369332"/>
              </a:xfrm>
              <a:prstGeom prst="rect">
                <a:avLst/>
              </a:prstGeom>
              <a:noFill/>
            </p:spPr>
            <p:txBody>
              <a:bodyPr wrap="square" rtlCol="0">
                <a:spAutoFit/>
              </a:bodyPr>
              <a:lstStyle/>
              <a:p>
                <a:r>
                  <a:rPr lang="en-US" b="1" dirty="0" smtClean="0"/>
                  <a:t>Intron</a:t>
                </a:r>
                <a:endParaRPr lang="en-US" b="1" dirty="0"/>
              </a:p>
            </p:txBody>
          </p:sp>
        </p:grpSp>
        <p:grpSp>
          <p:nvGrpSpPr>
            <p:cNvPr id="87" name="Group 86"/>
            <p:cNvGrpSpPr/>
            <p:nvPr/>
          </p:nvGrpSpPr>
          <p:grpSpPr>
            <a:xfrm>
              <a:off x="7162800" y="3533239"/>
              <a:ext cx="990600" cy="914400"/>
              <a:chOff x="762000" y="3886200"/>
              <a:chExt cx="990600" cy="914400"/>
            </a:xfrm>
          </p:grpSpPr>
          <p:sp>
            <p:nvSpPr>
              <p:cNvPr id="105" name="Oval 104"/>
              <p:cNvSpPr/>
              <p:nvPr/>
            </p:nvSpPr>
            <p:spPr>
              <a:xfrm>
                <a:off x="762000" y="3886200"/>
                <a:ext cx="990600" cy="914400"/>
              </a:xfrm>
              <a:prstGeom prst="ellips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914400" y="4163216"/>
                <a:ext cx="685800" cy="369332"/>
              </a:xfrm>
              <a:prstGeom prst="rect">
                <a:avLst/>
              </a:prstGeom>
              <a:noFill/>
            </p:spPr>
            <p:txBody>
              <a:bodyPr wrap="square" rtlCol="0">
                <a:spAutoFit/>
              </a:bodyPr>
              <a:lstStyle/>
              <a:p>
                <a:r>
                  <a:rPr lang="en-US" b="1" dirty="0" smtClean="0"/>
                  <a:t>Stop</a:t>
                </a:r>
                <a:endParaRPr lang="en-US" b="1" dirty="0"/>
              </a:p>
            </p:txBody>
          </p:sp>
        </p:grpSp>
        <p:sp>
          <p:nvSpPr>
            <p:cNvPr id="88" name="TextBox 87"/>
            <p:cNvSpPr txBox="1"/>
            <p:nvPr/>
          </p:nvSpPr>
          <p:spPr>
            <a:xfrm>
              <a:off x="1752600" y="4230706"/>
              <a:ext cx="609601" cy="369332"/>
            </a:xfrm>
            <a:prstGeom prst="rect">
              <a:avLst/>
            </a:prstGeom>
            <a:noFill/>
          </p:spPr>
          <p:txBody>
            <a:bodyPr wrap="square" rtlCol="0">
              <a:spAutoFit/>
            </a:bodyPr>
            <a:lstStyle/>
            <a:p>
              <a:pPr algn="ctr"/>
              <a:r>
                <a:rPr lang="en-US" b="1" dirty="0" smtClean="0"/>
                <a:t>1.0</a:t>
              </a:r>
              <a:endParaRPr lang="en-US" b="1" dirty="0"/>
            </a:p>
          </p:txBody>
        </p:sp>
        <p:sp>
          <p:nvSpPr>
            <p:cNvPr id="89" name="TextBox 88"/>
            <p:cNvSpPr txBox="1"/>
            <p:nvPr/>
          </p:nvSpPr>
          <p:spPr>
            <a:xfrm>
              <a:off x="3366247" y="4230707"/>
              <a:ext cx="609600" cy="369332"/>
            </a:xfrm>
            <a:prstGeom prst="rect">
              <a:avLst/>
            </a:prstGeom>
            <a:noFill/>
          </p:spPr>
          <p:txBody>
            <a:bodyPr wrap="square" rtlCol="0">
              <a:spAutoFit/>
            </a:bodyPr>
            <a:lstStyle/>
            <a:p>
              <a:pPr algn="ctr"/>
              <a:r>
                <a:rPr lang="en-US" b="1" dirty="0" smtClean="0"/>
                <a:t>0.1</a:t>
              </a:r>
              <a:endParaRPr lang="en-US" b="1" dirty="0"/>
            </a:p>
          </p:txBody>
        </p:sp>
        <p:sp>
          <p:nvSpPr>
            <p:cNvPr id="90" name="TextBox 89"/>
            <p:cNvSpPr txBox="1"/>
            <p:nvPr/>
          </p:nvSpPr>
          <p:spPr>
            <a:xfrm>
              <a:off x="4953000" y="4219039"/>
              <a:ext cx="609600" cy="369332"/>
            </a:xfrm>
            <a:prstGeom prst="rect">
              <a:avLst/>
            </a:prstGeom>
            <a:noFill/>
          </p:spPr>
          <p:txBody>
            <a:bodyPr wrap="square" rtlCol="0">
              <a:spAutoFit/>
            </a:bodyPr>
            <a:lstStyle/>
            <a:p>
              <a:pPr algn="ctr"/>
              <a:r>
                <a:rPr lang="en-US" b="1" dirty="0" smtClean="0"/>
                <a:t>1.0</a:t>
              </a:r>
              <a:endParaRPr lang="en-US" b="1" dirty="0"/>
            </a:p>
          </p:txBody>
        </p:sp>
        <p:sp>
          <p:nvSpPr>
            <p:cNvPr id="91" name="TextBox 90"/>
            <p:cNvSpPr txBox="1"/>
            <p:nvPr/>
          </p:nvSpPr>
          <p:spPr>
            <a:xfrm>
              <a:off x="6553200" y="4219039"/>
              <a:ext cx="609600" cy="369332"/>
            </a:xfrm>
            <a:prstGeom prst="rect">
              <a:avLst/>
            </a:prstGeom>
            <a:noFill/>
          </p:spPr>
          <p:txBody>
            <a:bodyPr wrap="square" rtlCol="0">
              <a:spAutoFit/>
            </a:bodyPr>
            <a:lstStyle/>
            <a:p>
              <a:pPr algn="ctr"/>
              <a:r>
                <a:rPr lang="en-US" b="1" dirty="0" smtClean="0"/>
                <a:t>0.1</a:t>
              </a:r>
              <a:endParaRPr lang="en-US" b="1" dirty="0"/>
            </a:p>
          </p:txBody>
        </p:sp>
        <p:cxnSp>
          <p:nvCxnSpPr>
            <p:cNvPr id="92" name="Curved Connector 91"/>
            <p:cNvCxnSpPr>
              <a:stCxn id="113" idx="5"/>
              <a:endCxn id="113" idx="3"/>
            </p:cNvCxnSpPr>
            <p:nvPr/>
          </p:nvCxnSpPr>
          <p:spPr>
            <a:xfrm rot="5400000">
              <a:off x="2857500" y="3963498"/>
              <a:ext cx="12700" cy="700460"/>
            </a:xfrm>
            <a:prstGeom prst="curvedConnector3">
              <a:avLst>
                <a:gd name="adj1" fmla="val 7936772"/>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Curved Connector 92"/>
            <p:cNvCxnSpPr/>
            <p:nvPr/>
          </p:nvCxnSpPr>
          <p:spPr>
            <a:xfrm rot="5400000">
              <a:off x="6061121" y="3951359"/>
              <a:ext cx="12700" cy="700460"/>
            </a:xfrm>
            <a:prstGeom prst="curvedConnector3">
              <a:avLst>
                <a:gd name="adj1" fmla="val 7936772"/>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2590800" y="5373707"/>
              <a:ext cx="609600" cy="369332"/>
            </a:xfrm>
            <a:prstGeom prst="rect">
              <a:avLst/>
            </a:prstGeom>
            <a:noFill/>
          </p:spPr>
          <p:txBody>
            <a:bodyPr wrap="square" rtlCol="0">
              <a:spAutoFit/>
            </a:bodyPr>
            <a:lstStyle/>
            <a:p>
              <a:pPr algn="ctr"/>
              <a:r>
                <a:rPr lang="en-US" b="1" dirty="0" smtClean="0"/>
                <a:t>0.9</a:t>
              </a:r>
              <a:endParaRPr lang="en-US" b="1" dirty="0"/>
            </a:p>
          </p:txBody>
        </p:sp>
        <p:sp>
          <p:nvSpPr>
            <p:cNvPr id="95" name="TextBox 94"/>
            <p:cNvSpPr txBox="1"/>
            <p:nvPr/>
          </p:nvSpPr>
          <p:spPr>
            <a:xfrm>
              <a:off x="5791200" y="5362039"/>
              <a:ext cx="609600" cy="369332"/>
            </a:xfrm>
            <a:prstGeom prst="rect">
              <a:avLst/>
            </a:prstGeom>
            <a:noFill/>
          </p:spPr>
          <p:txBody>
            <a:bodyPr wrap="square" rtlCol="0">
              <a:spAutoFit/>
            </a:bodyPr>
            <a:lstStyle/>
            <a:p>
              <a:pPr algn="ctr"/>
              <a:r>
                <a:rPr lang="en-US" b="1" dirty="0" smtClean="0"/>
                <a:t>0.9</a:t>
              </a:r>
              <a:endParaRPr lang="en-US" b="1" dirty="0"/>
            </a:p>
          </p:txBody>
        </p:sp>
        <p:sp>
          <p:nvSpPr>
            <p:cNvPr id="96" name="Left Bracket 95"/>
            <p:cNvSpPr/>
            <p:nvPr/>
          </p:nvSpPr>
          <p:spPr>
            <a:xfrm rot="-5400000">
              <a:off x="6047885" y="2342124"/>
              <a:ext cx="152400" cy="116303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ket 96"/>
            <p:cNvSpPr/>
            <p:nvPr/>
          </p:nvSpPr>
          <p:spPr>
            <a:xfrm rot="-5400000">
              <a:off x="2695085" y="2342124"/>
              <a:ext cx="152400" cy="116303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Left Bracket 97"/>
            <p:cNvSpPr/>
            <p:nvPr/>
          </p:nvSpPr>
          <p:spPr>
            <a:xfrm rot="-5400000">
              <a:off x="4371485" y="2342124"/>
              <a:ext cx="152400" cy="1163030"/>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9" name="Straight Connector 98"/>
            <p:cNvCxnSpPr>
              <a:stCxn id="113" idx="0"/>
            </p:cNvCxnSpPr>
            <p:nvPr/>
          </p:nvCxnSpPr>
          <p:spPr>
            <a:xfrm flipH="1" flipV="1">
              <a:off x="2771285" y="2999839"/>
              <a:ext cx="86215" cy="533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flipV="1">
              <a:off x="4457701" y="2999839"/>
              <a:ext cx="1" cy="533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6057901" y="2999839"/>
              <a:ext cx="38099" cy="533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3971435" y="1676400"/>
              <a:ext cx="1133965" cy="1390575"/>
            </a:xfrm>
            <a:prstGeom prst="rect">
              <a:avLst/>
            </a:prstGeom>
            <a:noFill/>
          </p:spPr>
          <p:txBody>
            <a:bodyPr wrap="square" rtlCol="0">
              <a:spAutoFit/>
            </a:bodyPr>
            <a:lstStyle/>
            <a:p>
              <a:r>
                <a:rPr lang="en-US" sz="2000" b="1" dirty="0" smtClean="0"/>
                <a:t>A = 0.05</a:t>
              </a:r>
            </a:p>
            <a:p>
              <a:r>
                <a:rPr lang="en-US" sz="2000" b="1" dirty="0" smtClean="0"/>
                <a:t>C = 0</a:t>
              </a:r>
            </a:p>
            <a:p>
              <a:r>
                <a:rPr lang="en-US" sz="2000" b="1" dirty="0" smtClean="0"/>
                <a:t>G = 0.95</a:t>
              </a:r>
            </a:p>
            <a:p>
              <a:r>
                <a:rPr lang="en-US" sz="2000" b="1" dirty="0"/>
                <a:t>T = </a:t>
              </a:r>
              <a:r>
                <a:rPr lang="en-US" sz="2000" b="1" dirty="0" smtClean="0"/>
                <a:t>0</a:t>
              </a:r>
              <a:endParaRPr lang="en-US" sz="2000" b="1" dirty="0"/>
            </a:p>
          </p:txBody>
        </p:sp>
        <p:sp>
          <p:nvSpPr>
            <p:cNvPr id="103" name="TextBox 102"/>
            <p:cNvSpPr txBox="1"/>
            <p:nvPr/>
          </p:nvSpPr>
          <p:spPr>
            <a:xfrm>
              <a:off x="2209799" y="1676400"/>
              <a:ext cx="1133965" cy="1390575"/>
            </a:xfrm>
            <a:prstGeom prst="rect">
              <a:avLst/>
            </a:prstGeom>
            <a:noFill/>
          </p:spPr>
          <p:txBody>
            <a:bodyPr wrap="square" rtlCol="0">
              <a:spAutoFit/>
            </a:bodyPr>
            <a:lstStyle/>
            <a:p>
              <a:r>
                <a:rPr lang="en-US" sz="2000" b="1" dirty="0" smtClean="0"/>
                <a:t>A = 0.25</a:t>
              </a:r>
            </a:p>
            <a:p>
              <a:r>
                <a:rPr lang="en-US" sz="2000" b="1" dirty="0" smtClean="0"/>
                <a:t>C = 0.25</a:t>
              </a:r>
            </a:p>
            <a:p>
              <a:r>
                <a:rPr lang="en-US" sz="2000" b="1" dirty="0" smtClean="0"/>
                <a:t>G = 0.25</a:t>
              </a:r>
            </a:p>
            <a:p>
              <a:r>
                <a:rPr lang="en-US" sz="2000" b="1" dirty="0"/>
                <a:t>T = </a:t>
              </a:r>
              <a:r>
                <a:rPr lang="en-US" sz="2000" b="1" dirty="0" smtClean="0"/>
                <a:t>0.25</a:t>
              </a:r>
              <a:endParaRPr lang="en-US" sz="2000" b="1" dirty="0"/>
            </a:p>
          </p:txBody>
        </p:sp>
        <p:sp>
          <p:nvSpPr>
            <p:cNvPr id="104" name="TextBox 103"/>
            <p:cNvSpPr txBox="1"/>
            <p:nvPr/>
          </p:nvSpPr>
          <p:spPr>
            <a:xfrm>
              <a:off x="5647835" y="1676400"/>
              <a:ext cx="1133965" cy="1390575"/>
            </a:xfrm>
            <a:prstGeom prst="rect">
              <a:avLst/>
            </a:prstGeom>
            <a:noFill/>
          </p:spPr>
          <p:txBody>
            <a:bodyPr wrap="square" rtlCol="0">
              <a:spAutoFit/>
            </a:bodyPr>
            <a:lstStyle/>
            <a:p>
              <a:r>
                <a:rPr lang="en-US" sz="2000" b="1" dirty="0" smtClean="0"/>
                <a:t>A = 0.4</a:t>
              </a:r>
            </a:p>
            <a:p>
              <a:r>
                <a:rPr lang="en-US" sz="2000" b="1" dirty="0" smtClean="0"/>
                <a:t>C = 0.1</a:t>
              </a:r>
            </a:p>
            <a:p>
              <a:r>
                <a:rPr lang="en-US" sz="2000" b="1" dirty="0" smtClean="0"/>
                <a:t>G = 0.1</a:t>
              </a:r>
            </a:p>
            <a:p>
              <a:r>
                <a:rPr lang="en-US" sz="2000" b="1" dirty="0"/>
                <a:t>T = </a:t>
              </a:r>
              <a:r>
                <a:rPr lang="en-US" sz="2000" b="1" dirty="0" smtClean="0"/>
                <a:t>0.4</a:t>
              </a:r>
              <a:endParaRPr lang="en-US" sz="2000" b="1" dirty="0"/>
            </a:p>
          </p:txBody>
        </p:sp>
      </p:grpSp>
      <p:sp>
        <p:nvSpPr>
          <p:cNvPr id="119" name="Frame 118"/>
          <p:cNvSpPr/>
          <p:nvPr/>
        </p:nvSpPr>
        <p:spPr>
          <a:xfrm>
            <a:off x="5888666" y="5715000"/>
            <a:ext cx="488215" cy="348565"/>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 name="Frame 119"/>
          <p:cNvSpPr/>
          <p:nvPr/>
        </p:nvSpPr>
        <p:spPr>
          <a:xfrm>
            <a:off x="2885851" y="5715000"/>
            <a:ext cx="488215" cy="348565"/>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ooter Placeholder 3"/>
          <p:cNvSpPr>
            <a:spLocks noGrp="1"/>
          </p:cNvSpPr>
          <p:nvPr>
            <p:ph type="ftr" sz="quarter" idx="11"/>
          </p:nvPr>
        </p:nvSpPr>
        <p:spPr>
          <a:xfrm>
            <a:off x="3124200" y="6477000"/>
            <a:ext cx="2895600" cy="365125"/>
          </a:xfrm>
        </p:spPr>
        <p:txBody>
          <a:bodyPr/>
          <a:lstStyle/>
          <a:p>
            <a:r>
              <a:rPr lang="en-US" dirty="0" err="1" smtClean="0"/>
              <a:t>Weisstein</a:t>
            </a:r>
            <a:r>
              <a:rPr lang="en-US" dirty="0" smtClean="0"/>
              <a:t> et al. A Hands-on Introduction to Hidden Markov Models </a:t>
            </a:r>
            <a:endParaRPr lang="en-US" dirty="0"/>
          </a:p>
        </p:txBody>
      </p:sp>
    </p:spTree>
    <p:extLst>
      <p:ext uri="{BB962C8B-B14F-4D97-AF65-F5344CB8AC3E}">
        <p14:creationId xmlns:p14="http://schemas.microsoft.com/office/powerpoint/2010/main" val="389304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HMM Features</a:t>
            </a:r>
            <a:endParaRPr lang="en-US" dirty="0"/>
          </a:p>
        </p:txBody>
      </p:sp>
      <p:sp>
        <p:nvSpPr>
          <p:cNvPr id="3" name="Content Placeholder 2"/>
          <p:cNvSpPr>
            <a:spLocks noGrp="1"/>
          </p:cNvSpPr>
          <p:nvPr>
            <p:ph idx="1"/>
          </p:nvPr>
        </p:nvSpPr>
        <p:spPr>
          <a:xfrm>
            <a:off x="457200" y="1600200"/>
            <a:ext cx="8458200" cy="4525963"/>
          </a:xfrm>
        </p:spPr>
        <p:txBody>
          <a:bodyPr>
            <a:normAutofit fontScale="77500" lnSpcReduction="20000"/>
          </a:bodyPr>
          <a:lstStyle/>
          <a:p>
            <a:endParaRPr lang="en-US" sz="2800" dirty="0" smtClean="0"/>
          </a:p>
          <a:p>
            <a:endParaRPr lang="en-US" sz="2800" dirty="0"/>
          </a:p>
          <a:p>
            <a:endParaRPr lang="en-US" sz="2800" dirty="0" smtClean="0"/>
          </a:p>
          <a:p>
            <a:endParaRPr lang="en-US" sz="2800" dirty="0"/>
          </a:p>
          <a:p>
            <a:endParaRPr lang="en-US" sz="2800" dirty="0" smtClean="0"/>
          </a:p>
          <a:p>
            <a:pPr marL="0" indent="0">
              <a:buNone/>
            </a:pPr>
            <a:endParaRPr lang="en-US" sz="2800" dirty="0" smtClean="0"/>
          </a:p>
          <a:p>
            <a:endParaRPr lang="en-US" sz="2800" dirty="0" smtClean="0"/>
          </a:p>
          <a:p>
            <a:r>
              <a:rPr lang="en-US" sz="3300" dirty="0" smtClean="0"/>
              <a:t>A </a:t>
            </a:r>
            <a:r>
              <a:rPr lang="en-US" sz="3300" b="1" i="1" dirty="0" smtClean="0"/>
              <a:t>state path</a:t>
            </a:r>
            <a:r>
              <a:rPr lang="en-US" sz="3300" dirty="0" smtClean="0"/>
              <a:t> is the list of nucleotide type labels assigned to each nucleotide in the sequence.</a:t>
            </a:r>
          </a:p>
          <a:p>
            <a:pPr marL="457200" lvl="1" indent="0">
              <a:buNone/>
            </a:pPr>
            <a:endParaRPr lang="en-US" sz="3300" dirty="0" smtClean="0"/>
          </a:p>
          <a:p>
            <a:r>
              <a:rPr lang="en-US" sz="3300" dirty="0" smtClean="0"/>
              <a:t>An HMM can produce many state paths for a single sequence.</a:t>
            </a:r>
            <a:endParaRPr lang="en-US" sz="3300" dirty="0"/>
          </a:p>
        </p:txBody>
      </p:sp>
      <p:grpSp>
        <p:nvGrpSpPr>
          <p:cNvPr id="7" name="Group 6"/>
          <p:cNvGrpSpPr/>
          <p:nvPr/>
        </p:nvGrpSpPr>
        <p:grpSpPr>
          <a:xfrm>
            <a:off x="1015708" y="1734234"/>
            <a:ext cx="7086600" cy="1923366"/>
            <a:chOff x="762000" y="4495800"/>
            <a:chExt cx="7449519" cy="2057400"/>
          </a:xfrm>
        </p:grpSpPr>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495800"/>
              <a:ext cx="6916119"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425054" y="5727510"/>
              <a:ext cx="1013346" cy="2922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Brace 9"/>
            <p:cNvSpPr/>
            <p:nvPr/>
          </p:nvSpPr>
          <p:spPr>
            <a:xfrm>
              <a:off x="2133600" y="5410200"/>
              <a:ext cx="228600" cy="114300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762000" y="5658534"/>
              <a:ext cx="1371600" cy="646331"/>
            </a:xfrm>
            <a:prstGeom prst="rect">
              <a:avLst/>
            </a:prstGeom>
            <a:noFill/>
          </p:spPr>
          <p:txBody>
            <a:bodyPr wrap="square" rtlCol="0">
              <a:spAutoFit/>
            </a:bodyPr>
            <a:lstStyle/>
            <a:p>
              <a:pPr algn="ctr"/>
              <a:r>
                <a:rPr lang="en-US" dirty="0" smtClean="0"/>
                <a:t>Alternate State Paths</a:t>
              </a:r>
              <a:endParaRPr lang="en-US" dirty="0"/>
            </a:p>
          </p:txBody>
        </p:sp>
      </p:gr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22139956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Correct Splice Site</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A HMM will identify many splice sites for one sequence, but how do we measure which splice site is most likely to be correct?</a:t>
            </a:r>
          </a:p>
          <a:p>
            <a:pPr marL="0" indent="0">
              <a:buNone/>
            </a:pPr>
            <a:endParaRPr lang="en-US" dirty="0" smtClean="0"/>
          </a:p>
          <a:p>
            <a:r>
              <a:rPr lang="en-US" dirty="0" smtClean="0"/>
              <a:t>One way is to calculate the </a:t>
            </a:r>
            <a:r>
              <a:rPr lang="en-US" b="1" i="1" dirty="0" smtClean="0"/>
              <a:t>probability</a:t>
            </a:r>
            <a:r>
              <a:rPr lang="en-US" dirty="0" smtClean="0"/>
              <a:t> of each splice site.</a:t>
            </a:r>
          </a:p>
          <a:p>
            <a:pPr marL="0" indent="0">
              <a:buNone/>
            </a:pPr>
            <a:endParaRPr lang="en-US" dirty="0" smtClean="0"/>
          </a:p>
          <a:p>
            <a:r>
              <a:rPr lang="en-US" dirty="0" smtClean="0"/>
              <a:t>Splice site probabilities are calculated by multiplying all transition and emission probabilities in the state path.</a:t>
            </a:r>
          </a:p>
          <a:p>
            <a:endParaRPr lang="en-US" dirty="0"/>
          </a:p>
          <a:p>
            <a:r>
              <a:rPr lang="en-US" dirty="0" smtClean="0"/>
              <a:t>The splice site with the highest probability is most likely the correct splice site.</a:t>
            </a:r>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36641958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1" y="1676400"/>
            <a:ext cx="7086600" cy="1809065"/>
            <a:chOff x="762000" y="4495800"/>
            <a:chExt cx="7449519" cy="205740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495800"/>
              <a:ext cx="6916119"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425054" y="5727510"/>
              <a:ext cx="1013346" cy="2922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133600" y="5410200"/>
              <a:ext cx="228600" cy="114300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0" y="5658534"/>
              <a:ext cx="1371600" cy="646331"/>
            </a:xfrm>
            <a:prstGeom prst="rect">
              <a:avLst/>
            </a:prstGeom>
            <a:noFill/>
          </p:spPr>
          <p:txBody>
            <a:bodyPr wrap="square" rtlCol="0">
              <a:spAutoFit/>
            </a:bodyPr>
            <a:lstStyle/>
            <a:p>
              <a:pPr algn="ctr"/>
              <a:r>
                <a:rPr lang="en-US" dirty="0" smtClean="0"/>
                <a:t>Alternate State Paths</a:t>
              </a:r>
              <a:endParaRPr lang="en-US" dirty="0"/>
            </a:p>
          </p:txBody>
        </p:sp>
      </p:grpSp>
      <p:sp>
        <p:nvSpPr>
          <p:cNvPr id="2" name="Title 1"/>
          <p:cNvSpPr>
            <a:spLocks noGrp="1"/>
          </p:cNvSpPr>
          <p:nvPr>
            <p:ph type="title"/>
          </p:nvPr>
        </p:nvSpPr>
        <p:spPr/>
        <p:txBody>
          <a:bodyPr/>
          <a:lstStyle/>
          <a:p>
            <a:r>
              <a:rPr lang="en-US" dirty="0" smtClean="0"/>
              <a:t>Determining the Correct Splice Site</a:t>
            </a:r>
            <a:endParaRPr lang="en-US" dirty="0"/>
          </a:p>
        </p:txBody>
      </p:sp>
      <p:sp>
        <p:nvSpPr>
          <p:cNvPr id="3" name="Content Placeholder 2"/>
          <p:cNvSpPr>
            <a:spLocks noGrp="1"/>
          </p:cNvSpPr>
          <p:nvPr>
            <p:ph idx="1"/>
          </p:nvPr>
        </p:nvSpPr>
        <p:spPr>
          <a:xfrm>
            <a:off x="457200" y="3513136"/>
            <a:ext cx="8229600" cy="2582864"/>
          </a:xfrm>
        </p:spPr>
        <p:txBody>
          <a:bodyPr>
            <a:noAutofit/>
          </a:bodyPr>
          <a:lstStyle/>
          <a:p>
            <a:endParaRPr lang="en-US" sz="1000" dirty="0"/>
          </a:p>
          <a:p>
            <a:r>
              <a:rPr lang="en-US" sz="2400" dirty="0" smtClean="0"/>
              <a:t>Each state path has a different annotation for the location of the 5’ splice site (white boxes).</a:t>
            </a:r>
          </a:p>
          <a:p>
            <a:endParaRPr lang="en-US" sz="800" dirty="0" smtClean="0"/>
          </a:p>
          <a:p>
            <a:r>
              <a:rPr lang="en-US" sz="2400" dirty="0" smtClean="0"/>
              <a:t>The </a:t>
            </a:r>
            <a:r>
              <a:rPr lang="en-US" sz="2400" b="1" i="1" dirty="0" smtClean="0"/>
              <a:t>likelihood</a:t>
            </a:r>
            <a:r>
              <a:rPr lang="en-US" sz="2400" dirty="0" smtClean="0"/>
              <a:t> of a splice site at a specific position of the sequence can be calculated by taking the probability of all state paths </a:t>
            </a:r>
            <a:r>
              <a:rPr lang="en-US" sz="2400" dirty="0"/>
              <a:t>that assign the splice site to that position and dividing it by the sum of the probabilities of all state paths.</a:t>
            </a:r>
            <a:endParaRPr lang="en-US" sz="2400" dirty="0" smtClean="0"/>
          </a:p>
        </p:txBody>
      </p:sp>
      <p:sp>
        <p:nvSpPr>
          <p:cNvPr id="10" name="Footer Placeholder 9"/>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29255768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HMMs and Gene Prediction</a:t>
            </a:r>
            <a:endParaRPr lang="en-US" dirty="0"/>
          </a:p>
        </p:txBody>
      </p:sp>
      <p:sp>
        <p:nvSpPr>
          <p:cNvPr id="3" name="Content Placeholder 2"/>
          <p:cNvSpPr>
            <a:spLocks noGrp="1"/>
          </p:cNvSpPr>
          <p:nvPr>
            <p:ph idx="1"/>
          </p:nvPr>
        </p:nvSpPr>
        <p:spPr/>
        <p:txBody>
          <a:bodyPr>
            <a:normAutofit/>
          </a:bodyPr>
          <a:lstStyle/>
          <a:p>
            <a:r>
              <a:rPr lang="en-US" dirty="0" smtClean="0"/>
              <a:t>Hidden Markov Models are the core of a number of gene prediction algorithms.</a:t>
            </a:r>
          </a:p>
          <a:p>
            <a:pPr lvl="2"/>
            <a:r>
              <a:rPr lang="en-US" sz="2800" dirty="0" smtClean="0"/>
              <a:t>GENSCAN</a:t>
            </a:r>
          </a:p>
          <a:p>
            <a:pPr lvl="2"/>
            <a:r>
              <a:rPr lang="en-US" sz="2800" dirty="0" smtClean="0"/>
              <a:t>Augustus</a:t>
            </a:r>
          </a:p>
          <a:p>
            <a:pPr lvl="2"/>
            <a:r>
              <a:rPr lang="en-US" sz="2800" dirty="0" err="1" smtClean="0"/>
              <a:t>GeneId</a:t>
            </a:r>
            <a:r>
              <a:rPr lang="en-US" sz="2800" dirty="0" smtClean="0"/>
              <a:t> </a:t>
            </a:r>
          </a:p>
          <a:p>
            <a:pPr lvl="2"/>
            <a:r>
              <a:rPr lang="en-US" sz="2800" dirty="0" err="1" smtClean="0"/>
              <a:t>Genemark</a:t>
            </a:r>
            <a:endParaRPr lang="en-US" sz="2800" dirty="0" smtClean="0"/>
          </a:p>
          <a:p>
            <a:pPr lvl="2"/>
            <a:r>
              <a:rPr lang="en-US" sz="2800" dirty="0" smtClean="0"/>
              <a:t>GRAIL</a:t>
            </a:r>
          </a:p>
          <a:p>
            <a:pPr lvl="2"/>
            <a:r>
              <a:rPr lang="en-US" sz="2800" dirty="0" err="1" smtClean="0"/>
              <a:t>Twinscan</a:t>
            </a:r>
            <a:endParaRPr lang="en-US" sz="2800" dirty="0"/>
          </a:p>
        </p:txBody>
      </p:sp>
      <p:sp>
        <p:nvSpPr>
          <p:cNvPr id="5" name="Footer Placeholder 4"/>
          <p:cNvSpPr>
            <a:spLocks noGrp="1"/>
          </p:cNvSpPr>
          <p:nvPr>
            <p:ph type="ftr" sz="quarter" idx="11"/>
          </p:nvPr>
        </p:nvSpPr>
        <p:spPr/>
        <p:txBody>
          <a:bodyPr/>
          <a:lstStyle/>
          <a:p>
            <a:r>
              <a:rPr lang="en-US" smtClean="0"/>
              <a:t>Weisstein et al. A Hands-on Introduction to Hidden Markov Models </a:t>
            </a:r>
            <a:endParaRPr lang="en-US"/>
          </a:p>
        </p:txBody>
      </p:sp>
    </p:spTree>
    <p:extLst>
      <p:ext uri="{BB962C8B-B14F-4D97-AF65-F5344CB8AC3E}">
        <p14:creationId xmlns:p14="http://schemas.microsoft.com/office/powerpoint/2010/main" val="23028146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1573</TotalTime>
  <Words>2924</Words>
  <Application>Microsoft Macintosh PowerPoint</Application>
  <PresentationFormat>On-screen Show (4:3)</PresentationFormat>
  <Paragraphs>204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What is a Hidden Markov Model?</vt:lpstr>
      <vt:lpstr>HMM Probabilities</vt:lpstr>
      <vt:lpstr>HMM Features</vt:lpstr>
      <vt:lpstr>HMM Features</vt:lpstr>
      <vt:lpstr>HMM Features</vt:lpstr>
      <vt:lpstr>HMM Features</vt:lpstr>
      <vt:lpstr>Determining the Correct Splice Site</vt:lpstr>
      <vt:lpstr>Determining the Correct Splice Site</vt:lpstr>
      <vt:lpstr>HMMs and Gene Prediction</vt:lpstr>
      <vt:lpstr>HMMs and Gene Prediction</vt:lpstr>
      <vt:lpstr>Conclusions</vt:lpstr>
      <vt:lpstr>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Hidden Markov Models</dc:title>
  <dc:creator>stronglab</dc:creator>
  <cp:lastModifiedBy>Zane Goodwin</cp:lastModifiedBy>
  <cp:revision>353</cp:revision>
  <cp:lastPrinted>2013-03-19T14:33:33Z</cp:lastPrinted>
  <dcterms:created xsi:type="dcterms:W3CDTF">2013-04-29T01:22:03Z</dcterms:created>
  <dcterms:modified xsi:type="dcterms:W3CDTF">2016-01-20T16:58:13Z</dcterms:modified>
</cp:coreProperties>
</file>